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07"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tab=Home" TargetMode="External"/><Relationship Id="rId13" Type="http://schemas.openxmlformats.org/officeDocument/2006/relationships/hyperlink" Target="https://www.owasp.org/index.php/Forgot_Password_Cheat_Sheet" TargetMode="External"/><Relationship Id="rId18" Type="http://schemas.openxmlformats.org/officeDocument/2006/relationships/hyperlink" Target="https://cwe.mitre.org/data/definitions/287.html" TargetMode="External"/><Relationship Id="rId3" Type="http://schemas.openxmlformats.org/officeDocument/2006/relationships/notesSlide" Target="../notesSlides/notesSlide1.xml"/><Relationship Id="rId7" Type="http://schemas.openxmlformats.org/officeDocument/2006/relationships/hyperlink" Target="http://&#160;Authentication" TargetMode="External"/><Relationship Id="rId12" Type="http://schemas.openxmlformats.org/officeDocument/2006/relationships/hyperlink" Target="https://www.owasp.org/index.php/Credential_Stuffing_Prevention_Cheat_Sheet" TargetMode="External"/><Relationship Id="rId17" Type="http://schemas.openxmlformats.org/officeDocument/2006/relationships/hyperlink" Target="https://pages.nist.gov/800-63-3/sp800-63b.html#memsecret" TargetMode="External"/><Relationship Id="rId2" Type="http://schemas.openxmlformats.org/officeDocument/2006/relationships/slideLayout" Target="../slideLayouts/slideLayout2.xml"/><Relationship Id="rId16" Type="http://schemas.openxmlformats.org/officeDocument/2006/relationships/hyperlink" Target="http://www.owasp.org/index.php/Command_Injection" TargetMode="External"/><Relationship Id="rId20" Type="http://schemas.openxmlformats.org/officeDocument/2006/relationships/hyperlink" Target="https://github.com/danielmiessler/SecLists/tree/master/Passwords" TargetMode="External"/><Relationship Id="rId1" Type="http://schemas.openxmlformats.org/officeDocument/2006/relationships/tags" Target="../tags/tag1.xml"/><Relationship Id="rId6" Type="http://schemas.openxmlformats.org/officeDocument/2006/relationships/hyperlink" Target="https://www.owasp.org/index.php/OWASP_Proactive_Controls#5:_Implement_Identity_and_Authentication_Controls" TargetMode="External"/><Relationship Id="rId11" Type="http://schemas.openxmlformats.org/officeDocument/2006/relationships/hyperlink" Target="https://www.owasp.org/index.php/Authentication_Cheat_Sheet"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Session_Management_Cheat_Sheet" TargetMode="External"/><Relationship Id="rId10" Type="http://schemas.openxmlformats.org/officeDocument/2006/relationships/hyperlink" Target="https://www.owasp.org/index.php/Testing_for_authentication" TargetMode="External"/><Relationship Id="rId19" Type="http://schemas.openxmlformats.org/officeDocument/2006/relationships/hyperlink" Target="https://cwe.mitre.org/data/definitions/384.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Testing_Identity_Management" TargetMode="External"/><Relationship Id="rId14" Type="http://schemas.openxmlformats.org/officeDocument/2006/relationships/hyperlink" Target="https://www.owasp.org/index.php/OWASP_Automated_Threats_to_Web_Applic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the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b="1" dirty="0">
                <a:solidFill>
                  <a:schemeClr val="tx2"/>
                </a:solidFill>
                <a:latin typeface="Liberation Sans" panose="020B0604020202020204" pitchFamily="34" charset="0"/>
                <a:cs typeface="Liberation Sans" panose="020B0604020202020204" pitchFamily="34" charset="0"/>
                <a:hlinkClick r:id="" action="ppaction://noaction"/>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8"/>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0"/>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a:t>
            </a:r>
            <a:r>
              <a:rPr lang="en-US" sz="900" dirty="0">
                <a:solidFill>
                  <a:schemeClr val="tx2"/>
                </a:solidFill>
                <a:latin typeface="Liberation Sans" panose="020B0604020202020204" pitchFamily="34" charset="0"/>
                <a:cs typeface="Liberation Sans" panose="020B0604020202020204" pitchFamily="34" charset="0"/>
                <a:hlinkClick r:id="rId12"/>
              </a:rPr>
              <a:t>Cheat Sheet: </a:t>
            </a:r>
            <a:r>
              <a:rPr lang="en-US" sz="900" dirty="0">
                <a:solidFill>
                  <a:schemeClr val="tx2"/>
                </a:solidFill>
                <a:latin typeface="Liberation Sans" panose="020B0604020202020204" pitchFamily="34" charset="0"/>
                <a:cs typeface="Liberation Sans" panose="020B0604020202020204" pitchFamily="34" charset="0"/>
                <a:hlinkClick r:id="rId13"/>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Cheat Sheet: Session Management</a:t>
            </a:r>
            <a:endParaRPr lang="en-US" dirty="0">
              <a:latin typeface="Exo 2" panose="00000500000000000000" pitchFamily="2" charset="0"/>
              <a:hlinkClick r:id="rId15"/>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Automated Threats Handbook</a:t>
            </a:r>
            <a:endParaRPr lang="en-US" dirty="0">
              <a:latin typeface="Exo 2" panose="00000500000000000000" pitchFamily="2" charset="0"/>
              <a:hlinkClick r:id="rId15"/>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6"/>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7"/>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0"/>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7"/>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or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3893348155"/>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pPr>
                        <a:buNone/>
                      </a:pPr>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rgbClr val="FFFFFF"/>
                          </a:solidFill>
                          <a:latin typeface="Liberation Sans" panose="020B0604020202020204"/>
                          <a:cs typeface="Liberation Sans" panose="020B0604020202020204" pitchFamily="34" charset="0"/>
                        </a:rPr>
                        <a:t>Exploitability: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200" b="1" dirty="0">
                        <a:solidFill>
                          <a:srgbClr val="FEFFFF"/>
                        </a:solidFill>
                        <a:latin typeface="Liberation Sans" panose="020B0604020202020204"/>
                        <a:cs typeface="Liberation Sans" panose="020B0604020202020204" pitchFamily="34" charset="0"/>
                      </a:endParaRPr>
                    </a:p>
                  </a:txBody>
                  <a:tcPr marL="18000" marR="18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a:cs typeface="Liberation Sans" panose="020B0604020202020204" pitchFamily="34" charset="0"/>
                        </a:rPr>
                        <a:t>Prevalence: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200" b="0" baseline="0" dirty="0">
                        <a:solidFill>
                          <a:schemeClr val="tx1"/>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05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rgbClr val="FFFFFF"/>
                          </a:solidFill>
                          <a:latin typeface="Liberation Sans" panose="020B0604020202020204"/>
                          <a:cs typeface="Liberation Sans" panose="020B0604020202020204" pitchFamily="34" charset="0"/>
                        </a:rPr>
                        <a:t>Technical: </a:t>
                      </a:r>
                      <a:r>
                        <a:rPr lang="en-US" sz="1100" b="1" i="0" u="none" strike="noStrike" kern="1200" baseline="0" dirty="0">
                          <a:solidFill>
                            <a:srgbClr val="FEFFFF"/>
                          </a:solidFill>
                          <a:latin typeface="Liberation Sans" panose="020B0604020202020204"/>
                          <a:ea typeface="+mn-ea"/>
                          <a:cs typeface="Liberation Sans" panose="020B0604020202020204" pitchFamily="34" charset="0"/>
                          <a:sym typeface="Wingdings" panose="05000000000000000000" pitchFamily="2" charset="2"/>
                        </a:rPr>
                        <a:t>3</a:t>
                      </a:r>
                      <a:endParaRPr lang="en-US" sz="1050" b="0" baseline="0" dirty="0">
                        <a:solidFill>
                          <a:srgbClr val="FEFFFF"/>
                        </a:solidFill>
                        <a:latin typeface="Liberation Sans" panose="020B0604020202020204"/>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100" b="1" dirty="0">
                        <a:solidFill>
                          <a:schemeClr val="tx1"/>
                        </a:solidFill>
                        <a:latin typeface="Liberation Sans" panose="020B0604020202020204" pitchFamily="34" charset="0"/>
                        <a:cs typeface="Liberation Sans" panose="020B0604020202020204" pitchFamily="34" charset="0"/>
                      </a:endParaRPr>
                    </a:p>
                  </a:txBody>
                  <a:tcPr marL="36000" marR="3600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a:t>
                      </a:r>
                      <a:r>
                        <a:rPr lang="en-US" sz="900" dirty="0" err="1">
                          <a:latin typeface="Liberation Sans" panose="020B0604020202020204" pitchFamily="34" charset="0"/>
                          <a:cs typeface="Liberation Sans" panose="020B0604020202020204" pitchFamily="34" charset="0"/>
                        </a:rPr>
                        <a:t>ment</a:t>
                      </a:r>
                      <a:r>
                        <a:rPr lang="en-US" sz="900" dirty="0">
                          <a:latin typeface="Liberation Sans" panose="020B0604020202020204" pitchFamily="34" charset="0"/>
                          <a:cs typeface="Liberation Sans" panose="020B0604020202020204" pitchFamily="34" charset="0"/>
                        </a:rPr>
                        <a: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applications</a:t>
                      </a:r>
                      <a:r>
                        <a:rPr lang="en-US" sz="900" dirty="0">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900" dirty="0">
                        <a:ln>
                          <a:noFill/>
                        </a:ln>
                        <a:solidFill>
                          <a:srgbClr val="000000"/>
                        </a:solidFill>
                        <a:latin typeface="Liberation Sans" panose="020B0604020202020204" pitchFamily="34" charset="0"/>
                        <a:cs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have to gain access to only a few accounts, or just one admin account to compromise the system. Depending on the domain of the application, this may allow money laundering, social security fraud, and identity theft, or disclose legally protected highly sensitive information.</a:t>
                      </a:r>
                      <a:endParaRPr lang="de-DE" sz="900" b="0" i="0" u="none" strike="noStrike" noProof="0" dirty="0">
                        <a:solidFill>
                          <a:srgbClr val="000000"/>
                        </a:solidFill>
                        <a:latin typeface="Liberation Sans" panose="020B0604020202020204" pitchFamily="34"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778</Words>
  <Application>Microsoft Office PowerPoint</Application>
  <PresentationFormat>A4 Paper (210x297 mm)</PresentationFormat>
  <Paragraphs>51</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Broken Authentication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1939</cp:revision>
  <cp:lastPrinted>2017-11-16T20:35:31Z</cp:lastPrinted>
  <dcterms:created xsi:type="dcterms:W3CDTF">2009-08-17T12:51:41Z</dcterms:created>
  <dcterms:modified xsi:type="dcterms:W3CDTF">2017-12-26T12:09:33Z</dcterms:modified>
  <cp:contentStatus>RC2_RCC1</cp:contentStatus>
</cp:coreProperties>
</file>