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06"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owasp.org/index.php/ASVS_V1_Architecture" TargetMode="External"/><Relationship Id="rId13" Type="http://schemas.openxmlformats.org/officeDocument/2006/relationships/hyperlink" Target="https://www.cvedetails.com/version-search.php" TargetMode="External"/><Relationship Id="rId18" Type="http://schemas.openxmlformats.org/officeDocument/2006/relationships/hyperlink" Target="http://www.mojohaus.org/versions-maven-plugin/" TargetMode="External"/><Relationship Id="rId3" Type="http://schemas.openxmlformats.org/officeDocument/2006/relationships/notesSlide" Target="../notesSlides/notesSlide1.xml"/><Relationship Id="rId7" Type="http://schemas.openxmlformats.org/officeDocument/2006/relationships/hyperlink" Target="https://en.wikipedia.org/wiki/Heartbleed" TargetMode="External"/><Relationship Id="rId12" Type="http://schemas.openxmlformats.org/officeDocument/2006/relationships/hyperlink" Target="https://www.aspectsecurity.com/research-presentations/the-unfortunate-reality-of-insecure-libraries" TargetMode="External"/><Relationship Id="rId17" Type="http://schemas.openxmlformats.org/officeDocument/2006/relationships/hyperlink" Target="https://rubysec.com/" TargetMode="External"/><Relationship Id="rId2" Type="http://schemas.openxmlformats.org/officeDocument/2006/relationships/slideLayout" Target="../slideLayouts/slideLayout2.xml"/><Relationship Id="rId16" Type="http://schemas.openxmlformats.org/officeDocument/2006/relationships/hyperlink" Target="https://nodesecurity.io/advisories" TargetMode="External"/><Relationship Id="rId20" Type="http://schemas.openxmlformats.org/officeDocument/2006/relationships/hyperlink" Target="https://www.owasp.org/index.php/Virtual_Patching_Best_Practices#What_is_a_Virtual_Patch.3F" TargetMode="External"/><Relationship Id="rId1" Type="http://schemas.openxmlformats.org/officeDocument/2006/relationships/tags" Target="../tags/tag1.xml"/><Relationship Id="rId6" Type="http://schemas.openxmlformats.org/officeDocument/2006/relationships/hyperlink" Target="https://www.shodan.io/report/89bnfUyJ" TargetMode="External"/><Relationship Id="rId11" Type="http://schemas.openxmlformats.org/officeDocument/2006/relationships/hyperlink" Target="https://www.owasp.org/index.php/Virtual_Patching_Best_Practices" TargetMode="External"/><Relationship Id="rId5" Type="http://schemas.openxmlformats.org/officeDocument/2006/relationships/hyperlink" Target="https://en.wikipedia.org/wiki/Internet_of_things" TargetMode="External"/><Relationship Id="rId15" Type="http://schemas.openxmlformats.org/officeDocument/2006/relationships/hyperlink" Target="https://github.com/retirejs/retire.js/" TargetMode="External"/><Relationship Id="rId10" Type="http://schemas.openxmlformats.org/officeDocument/2006/relationships/hyperlink" Target="https://www.owasp.org/index.php/Map_Application_Architecture_(OTG-INFO-010)" TargetMode="External"/><Relationship Id="rId19" Type="http://schemas.openxmlformats.org/officeDocument/2006/relationships/hyperlink" Target="https://cve.mitre.org/" TargetMode="External"/><Relationship Id="rId4" Type="http://schemas.openxmlformats.org/officeDocument/2006/relationships/hyperlink" Target="https://cve.mitre.org/cgi-bin/cvename.cgi?name=CVE-2017-5638" TargetMode="External"/><Relationship Id="rId9" Type="http://schemas.openxmlformats.org/officeDocument/2006/relationships/hyperlink" Target="https://www.owasp.org/index.php/OWASP_Dependency_Check" TargetMode="External"/><Relationship Id="rId14" Type="http://schemas.openxmlformats.org/officeDocument/2006/relationships/hyperlink" Target="https://nvd.nist.gov/"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Rectangle 106"/>
          <p:cNvSpPr/>
          <p:nvPr/>
        </p:nvSpPr>
        <p:spPr>
          <a:xfrm>
            <a:off x="108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spcAft>
                <a:spcPts val="300"/>
              </a:spcAft>
            </a:pPr>
            <a:r>
              <a:rPr lang="en-US" sz="1400" b="1" dirty="0">
                <a:solidFill>
                  <a:schemeClr val="tx2"/>
                </a:solidFill>
                <a:latin typeface="Exo 2" panose="00000500000000000000" pitchFamily="2" charset="0"/>
                <a:cs typeface="Liberation Sans" panose="020B0604020202020204" pitchFamily="34" charset="0"/>
              </a:rPr>
              <a:t>Example Attack Scenarios</a:t>
            </a:r>
          </a:p>
          <a:p>
            <a:pPr>
              <a:spcBef>
                <a:spcPts val="200"/>
              </a:spcBef>
            </a:pPr>
            <a:r>
              <a:rPr lang="en-US" sz="900" b="1" dirty="0">
                <a:solidFill>
                  <a:schemeClr val="tx1"/>
                </a:solidFill>
                <a:latin typeface="Liberation Sans" panose="020B0604020202020204" pitchFamily="34" charset="0"/>
                <a:cs typeface="Liberation Sans" panose="020B0604020202020204" pitchFamily="34" charset="0"/>
              </a:rPr>
              <a:t>Scenario #1: </a:t>
            </a:r>
            <a:r>
              <a:rPr lang="en-US" sz="900" dirty="0">
                <a:solidFill>
                  <a:schemeClr val="tx1"/>
                </a:solidFill>
                <a:latin typeface="Liberation Sans" panose="020B0604020202020204" pitchFamily="34" charset="0"/>
                <a:cs typeface="Liberation Sans" panose="020B0604020202020204" pitchFamily="34" charset="0"/>
              </a:rPr>
              <a:t>Components typically run with the same privileges as the application itself, so flaws in any component can result in serious impact. Such flaws can be accidental (e.g. coding error) or intentional (e.g. backdoor in component). Some example exploitable component vulnerabilities discovered are:</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4"/>
              </a:rPr>
              <a:t>CVE-2017-5638</a:t>
            </a:r>
            <a:r>
              <a:rPr lang="en-US" sz="900" dirty="0">
                <a:solidFill>
                  <a:schemeClr val="tx1"/>
                </a:solidFill>
                <a:latin typeface="Liberation Sans" panose="020B0604020202020204" pitchFamily="34" charset="0"/>
                <a:cs typeface="Liberation Sans" panose="020B0604020202020204" pitchFamily="34" charset="0"/>
              </a:rPr>
              <a:t>, a Struts 2 remote code execution vulnerability that enables execution of arbitrary code on the server, has been blamed for significant breaches.</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While </a:t>
            </a:r>
            <a:r>
              <a:rPr lang="en-US" sz="900" dirty="0">
                <a:solidFill>
                  <a:schemeClr val="tx1"/>
                </a:solidFill>
                <a:latin typeface="Liberation Sans" panose="020B0604020202020204" pitchFamily="34" charset="0"/>
                <a:cs typeface="Liberation Sans" panose="020B0604020202020204" pitchFamily="34" charset="0"/>
                <a:hlinkClick r:id="rId5"/>
              </a:rPr>
              <a:t>internet of things (IoT)</a:t>
            </a:r>
            <a:r>
              <a:rPr lang="en-US" sz="900" dirty="0">
                <a:solidFill>
                  <a:schemeClr val="tx1"/>
                </a:solidFill>
                <a:latin typeface="Liberation Sans" panose="020B0604020202020204" pitchFamily="34" charset="0"/>
                <a:cs typeface="Liberation Sans" panose="020B0604020202020204" pitchFamily="34" charset="0"/>
              </a:rPr>
              <a:t> are frequently difficult or impossible to patch, the importance of patching them can be great (e.g. biomedical devices).</a:t>
            </a:r>
          </a:p>
          <a:p>
            <a:pPr>
              <a:spcBef>
                <a:spcPts val="200"/>
              </a:spcBef>
            </a:pPr>
            <a:endParaRPr lang="en-US" sz="900" dirty="0">
              <a:solidFill>
                <a:schemeClr val="tx1"/>
              </a:solidFill>
              <a:latin typeface="Liberation Sans" panose="020B0604020202020204" pitchFamily="34" charset="0"/>
              <a:cs typeface="Liberation Sans" panose="020B0604020202020204" pitchFamily="34" charset="0"/>
            </a:endParaRP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are automated tools to help attackers find unpatched or misconfigured systems. For example, the </a:t>
            </a:r>
            <a:r>
              <a:rPr lang="en-US" sz="900" dirty="0" err="1">
                <a:solidFill>
                  <a:schemeClr val="tx1"/>
                </a:solidFill>
                <a:latin typeface="Liberation Sans" panose="020B0604020202020204" pitchFamily="34" charset="0"/>
                <a:cs typeface="Liberation Sans" panose="020B0604020202020204" pitchFamily="34" charset="0"/>
              </a:rPr>
              <a:t>Shodan</a:t>
            </a:r>
            <a:r>
              <a:rPr lang="en-US" sz="900" dirty="0">
                <a:solidFill>
                  <a:schemeClr val="tx1"/>
                </a:solidFill>
                <a:latin typeface="Liberation Sans" panose="020B0604020202020204" pitchFamily="34" charset="0"/>
                <a:cs typeface="Liberation Sans" panose="020B0604020202020204" pitchFamily="34" charset="0"/>
              </a:rPr>
              <a:t> IoT search engine can help you </a:t>
            </a:r>
            <a:r>
              <a:rPr lang="en-US" sz="900" dirty="0">
                <a:solidFill>
                  <a:schemeClr val="tx1"/>
                </a:solidFill>
                <a:latin typeface="Liberation Sans" panose="020B0604020202020204" pitchFamily="34" charset="0"/>
                <a:cs typeface="Liberation Sans" panose="020B0604020202020204" pitchFamily="34" charset="0"/>
                <a:hlinkClick r:id="rId6"/>
              </a:rPr>
              <a:t>find devices</a:t>
            </a:r>
            <a:r>
              <a:rPr lang="en-US" sz="900" dirty="0">
                <a:solidFill>
                  <a:schemeClr val="tx1"/>
                </a:solidFill>
                <a:latin typeface="Liberation Sans" panose="020B0604020202020204" pitchFamily="34" charset="0"/>
                <a:cs typeface="Liberation Sans" panose="020B0604020202020204" pitchFamily="34" charset="0"/>
              </a:rPr>
              <a:t> that still suffer from the </a:t>
            </a:r>
            <a:r>
              <a:rPr lang="en-US" sz="900" dirty="0">
                <a:solidFill>
                  <a:schemeClr val="tx1"/>
                </a:solidFill>
                <a:latin typeface="Liberation Sans" panose="020B0604020202020204" pitchFamily="34" charset="0"/>
                <a:cs typeface="Liberation Sans" panose="020B0604020202020204" pitchFamily="34" charset="0"/>
                <a:hlinkClick r:id="rId7"/>
              </a:rPr>
              <a:t>Heartbleed vulnerability</a:t>
            </a:r>
            <a:r>
              <a:rPr lang="en-US" sz="900" dirty="0">
                <a:solidFill>
                  <a:schemeClr val="tx1"/>
                </a:solidFill>
                <a:latin typeface="Liberation Sans" panose="020B0604020202020204" pitchFamily="34" charset="0"/>
                <a:cs typeface="Liberation Sans" panose="020B0604020202020204" pitchFamily="34" charset="0"/>
              </a:rPr>
              <a:t> that was patched in April 2014.</a:t>
            </a:r>
            <a:endParaRPr lang="en-US" dirty="0">
              <a:latin typeface="Exo 2" panose="00000500000000000000" pitchFamily="2" charset="0"/>
            </a:endParaRPr>
          </a:p>
          <a:p>
            <a:pPr>
              <a:spcBef>
                <a:spcPts val="200"/>
              </a:spcBef>
            </a:pPr>
            <a:br>
              <a:rPr lang="en-US" dirty="0">
                <a:latin typeface="+mn-ea"/>
                <a:cs typeface="+mn-ea"/>
              </a:rPr>
            </a:br>
            <a:endParaRPr lang="en-US" sz="900" u="sng" dirty="0">
              <a:solidFill>
                <a:schemeClr val="tx1"/>
              </a:solidFill>
              <a:latin typeface="Liberation Sans" panose="020B0604020202020204" pitchFamily="34" charset="0"/>
              <a:cs typeface="Liberation Sans" panose="020B0604020202020204" pitchFamily="34" charset="0"/>
            </a:endParaRPr>
          </a:p>
        </p:txBody>
      </p:sp>
      <p:sp>
        <p:nvSpPr>
          <p:cNvPr id="108" name="Rectangle 107"/>
          <p:cNvSpPr/>
          <p:nvPr/>
        </p:nvSpPr>
        <p:spPr>
          <a:xfrm>
            <a:off x="108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Is the Application Vulnerable?</a:t>
            </a:r>
          </a:p>
          <a:p>
            <a:r>
              <a:rPr lang="en-AU" sz="900" dirty="0">
                <a:solidFill>
                  <a:schemeClr val="tx1"/>
                </a:solidFill>
                <a:latin typeface="Liberation Sans" panose="020B0604020202020204" pitchFamily="34" charset="0"/>
                <a:cs typeface="Liberation Sans" panose="020B0604020202020204" pitchFamily="34" charset="0"/>
              </a:rPr>
              <a:t>You are likely vulnerable: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know the versions of all components you use (both client-side and server-side). This includes components you directly use as well as nested dependencies.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is vulnerable, unsupported, or out of date. This includes the OS, web/application server, database management system (DBMS), applications, APIs and all components, runtime environments, and libraries.</a:t>
            </a:r>
          </a:p>
          <a:p>
            <a:pPr marL="82800" indent="-8280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If you do not scan for vulnerabilities regularly and subscribe to security bulletins related to the components you use.</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fix or upgrade the underlying platform, frameworks, and dependencies in a risk-based, timely fashion. This commonly happens in environments when patching is a monthly or quarterly task under change control, which leaves organizations open to many days or months of unnecessary exposure to fixed vulnerabilities.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software developers do not test the compatibility of updated, upgraded, or patched libraries.</a:t>
            </a:r>
          </a:p>
          <a:p>
            <a:pPr marL="82800" indent="-82800">
              <a:lnSpc>
                <a:spcPts val="1000"/>
              </a:lnSpc>
              <a:spcBef>
                <a:spcPts val="200"/>
              </a:spcBef>
              <a:buFont typeface="Arial" panose="020B0604020202020204" pitchFamily="34" charset="0"/>
              <a:buChar char="•"/>
            </a:pPr>
            <a:r>
              <a:rPr lang="en-AU" sz="900" dirty="0">
                <a:solidFill>
                  <a:schemeClr val="tx1"/>
                </a:solidFill>
                <a:latin typeface="Liberation Sans" panose="020B0604020202020204" pitchFamily="34" charset="0"/>
                <a:cs typeface="Liberation Sans" panose="020B0604020202020204" pitchFamily="34" charset="0"/>
              </a:rPr>
              <a:t>If you do not secure the components' configurations (see </a:t>
            </a:r>
            <a:r>
              <a:rPr lang="en-AU" sz="900" b="1" dirty="0">
                <a:solidFill>
                  <a:schemeClr val="tx1"/>
                </a:solidFill>
                <a:latin typeface="Liberation Sans" panose="020B0604020202020204" pitchFamily="34" charset="0"/>
                <a:cs typeface="Liberation Sans" panose="020B0604020202020204" pitchFamily="34" charset="0"/>
                <a:hlinkClick r:id="" action="ppaction://noaction"/>
              </a:rPr>
              <a:t>A6:2017-Security Misconfiguration</a:t>
            </a:r>
            <a:r>
              <a:rPr lang="en-AU" sz="900" dirty="0">
                <a:solidFill>
                  <a:schemeClr val="tx1"/>
                </a:solidFill>
                <a:latin typeface="Liberation Sans" panose="020B0604020202020204" pitchFamily="34" charset="0"/>
                <a:cs typeface="Liberation Sans" panose="020B0604020202020204" pitchFamily="34" charset="0"/>
              </a:rPr>
              <a:t>).</a:t>
            </a:r>
            <a:br>
              <a:rPr lang="en-US" sz="900"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137" name="Rectangle 136"/>
          <p:cNvSpPr/>
          <p:nvPr/>
        </p:nvSpPr>
        <p:spPr>
          <a:xfrm>
            <a:off x="3463200" y="6919200"/>
            <a:ext cx="3383280" cy="29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360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References</a:t>
            </a:r>
          </a:p>
          <a:p>
            <a:pPr>
              <a:lnSpc>
                <a:spcPct val="80000"/>
              </a:lnSpc>
              <a:spcBef>
                <a:spcPts val="300"/>
              </a:spcBef>
            </a:pPr>
            <a:r>
              <a:rPr lang="en-US" sz="1200" b="1" dirty="0">
                <a:solidFill>
                  <a:schemeClr val="tx2"/>
                </a:solidFill>
                <a:latin typeface="Exo 2" panose="00000500000000000000" pitchFamily="2" charset="0"/>
                <a:cs typeface="Liberation Sans" panose="020B0604020202020204" pitchFamily="34" charset="0"/>
              </a:rPr>
              <a:t>OWASP</a:t>
            </a:r>
            <a:r>
              <a:rPr lang="en-US" sz="800" b="1" dirty="0">
                <a:solidFill>
                  <a:schemeClr val="tx2"/>
                </a:solidFill>
                <a:latin typeface="Liberation Sans" panose="020B0604020202020204" pitchFamily="34" charset="0"/>
                <a:cs typeface="Liberation Sans" panose="020B0604020202020204" pitchFamily="34" charset="0"/>
              </a:rPr>
              <a:t> </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8"/>
              </a:rPr>
              <a:t>OWASP Application Security Verification Standard: V1 Architecture, design and threat modelling</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9"/>
              </a:rPr>
              <a:t>OWASP Dependency Check (for Java and .NET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0"/>
              </a:rPr>
              <a:t>OWASP Testing Guide: Map Application Architecture (OTG-INFO-010)</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1"/>
              </a:rPr>
              <a:t>OWASP Virtual Patching Best Practices</a:t>
            </a:r>
            <a:endParaRPr lang="en-US" sz="900" dirty="0">
              <a:solidFill>
                <a:schemeClr val="tx1"/>
              </a:solidFill>
              <a:latin typeface="Liberation Sans" panose="020B0604020202020204" pitchFamily="34" charset="0"/>
              <a:cs typeface="Liberation Sans" panose="020B0604020202020204" pitchFamily="34" charset="0"/>
            </a:endParaRPr>
          </a:p>
          <a:p>
            <a:pPr>
              <a:lnSpc>
                <a:spcPct val="80000"/>
              </a:lnSpc>
              <a:spcBef>
                <a:spcPts val="600"/>
              </a:spcBef>
            </a:pPr>
            <a:r>
              <a:rPr lang="en-US" sz="1200" b="1" dirty="0">
                <a:solidFill>
                  <a:schemeClr val="tx1"/>
                </a:solidFill>
                <a:latin typeface="Exo 2" panose="00000500000000000000" pitchFamily="2" charset="0"/>
                <a:cs typeface="Liberation Sans" panose="020B0604020202020204" pitchFamily="34" charset="0"/>
              </a:rPr>
              <a:t>External</a:t>
            </a: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2"/>
              </a:rPr>
              <a:t>The Unfortunate Reality of Insecure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3"/>
              </a:rPr>
              <a:t>MITRE Common Vulnerabilities and Exposures (CVE) search</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4"/>
              </a:rPr>
              <a:t>National Vulnerability Database (NVD)</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5"/>
              </a:rPr>
              <a:t>Retire.js for detecting known vulnerable JavaScript libraries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6"/>
              </a:rPr>
              <a:t>Node Libraries Security Advisories</a:t>
            </a:r>
            <a:endParaRPr lang="en-US" sz="900" dirty="0">
              <a:solidFill>
                <a:schemeClr val="tx1"/>
              </a:solidFill>
              <a:latin typeface="Liberation Sans" panose="020B0604020202020204" pitchFamily="34" charset="0"/>
              <a:cs typeface="Liberation Sans" panose="020B0604020202020204" pitchFamily="34" charset="0"/>
            </a:endParaRPr>
          </a:p>
          <a:p>
            <a:pPr marL="82800" indent="-82800">
              <a:lnSpc>
                <a:spcPts val="1000"/>
              </a:lnSpc>
              <a:spcBef>
                <a:spcPts val="3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hlinkClick r:id="rId17"/>
              </a:rPr>
              <a:t>Ruby Libraries Security Advisory Database </a:t>
            </a:r>
            <a:r>
              <a:rPr lang="en-US" sz="900" dirty="0">
                <a:latin typeface="Liberation Sans" panose="020B0604020202020204" pitchFamily="34" charset="0"/>
                <a:cs typeface="Liberation Sans" panose="020B0604020202020204" pitchFamily="34" charset="0"/>
                <a:hlinkClick r:id="rId17"/>
              </a:rPr>
              <a:t>and Tools</a:t>
            </a:r>
            <a:endParaRPr lang="en-US" sz="900" dirty="0">
              <a:latin typeface="Liberation Sans" panose="020B0604020202020204" pitchFamily="34" charset="0"/>
              <a:cs typeface="Liberation Sans" panose="020B0604020202020204" pitchFamily="34" charset="0"/>
            </a:endParaRPr>
          </a:p>
        </p:txBody>
      </p:sp>
      <p:sp>
        <p:nvSpPr>
          <p:cNvPr id="109" name="Rectangle 108"/>
          <p:cNvSpPr/>
          <p:nvPr/>
        </p:nvSpPr>
        <p:spPr>
          <a:xfrm>
            <a:off x="3463200" y="3247200"/>
            <a:ext cx="3383280" cy="360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46800" tIns="54000" rIns="46800" bIns="36000" rtlCol="0" anchor="t"/>
          <a:lstStyle/>
          <a:p>
            <a:pPr>
              <a:lnSpc>
                <a:spcPct val="90000"/>
              </a:lnSpc>
              <a:spcBef>
                <a:spcPts val="300"/>
              </a:spcBef>
            </a:pPr>
            <a:r>
              <a:rPr lang="en-US" sz="1400" b="1" dirty="0">
                <a:solidFill>
                  <a:schemeClr val="tx2"/>
                </a:solidFill>
                <a:latin typeface="Exo 2" panose="00000500000000000000" pitchFamily="2" charset="0"/>
                <a:cs typeface="Liberation Sans" panose="020B0604020202020204" pitchFamily="34" charset="0"/>
              </a:rPr>
              <a:t>How to Prevent</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There should be a patch management process in place to:</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Remove unused dependencies, unnecessary features, components, files, and documentation.</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Continuously inventory the versions of both client-side and server-side components (e.g. frameworks, libraries) and their dependencies using tools like </a:t>
            </a:r>
            <a:r>
              <a:rPr lang="en-US" sz="900" dirty="0">
                <a:solidFill>
                  <a:schemeClr val="tx1"/>
                </a:solidFill>
                <a:latin typeface="Liberation Sans" panose="020B0604020202020204" pitchFamily="34" charset="0"/>
                <a:cs typeface="Liberation Sans" panose="020B0604020202020204" pitchFamily="34" charset="0"/>
                <a:hlinkClick r:id="rId18"/>
              </a:rPr>
              <a:t>versions</a:t>
            </a:r>
            <a:r>
              <a:rPr lang="en-US" sz="900" dirty="0">
                <a:solidFill>
                  <a:schemeClr val="tx1"/>
                </a:solidFill>
                <a:latin typeface="Liberation Sans" panose="020B0604020202020204" pitchFamily="34" charset="0"/>
                <a:cs typeface="Liberation Sans" panose="020B0604020202020204" pitchFamily="34" charset="0"/>
              </a:rPr>
              <a:t>, </a:t>
            </a:r>
            <a:r>
              <a:rPr lang="en-US" sz="900" dirty="0" err="1">
                <a:solidFill>
                  <a:schemeClr val="tx1"/>
                </a:solidFill>
                <a:latin typeface="Liberation Sans" panose="020B0604020202020204" pitchFamily="34" charset="0"/>
                <a:cs typeface="Liberation Sans" panose="020B0604020202020204" pitchFamily="34" charset="0"/>
                <a:hlinkClick r:id="rId9"/>
              </a:rPr>
              <a:t>DependencyCheck</a:t>
            </a:r>
            <a:r>
              <a:rPr lang="en-US" sz="900" dirty="0">
                <a:solidFill>
                  <a:schemeClr val="tx1"/>
                </a:solidFill>
                <a:latin typeface="Liberation Sans" panose="020B0604020202020204" pitchFamily="34" charset="0"/>
                <a:cs typeface="Liberation Sans" panose="020B0604020202020204" pitchFamily="34" charset="0"/>
              </a:rPr>
              <a:t>,</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hlinkClick r:id="rId15"/>
              </a:rPr>
              <a:t>retire.js</a:t>
            </a:r>
            <a:r>
              <a:rPr lang="en-US" sz="900" dirty="0">
                <a:solidFill>
                  <a:schemeClr val="tx1"/>
                </a:solidFill>
                <a:latin typeface="Liberation Sans" panose="020B0604020202020204" pitchFamily="34" charset="0"/>
                <a:cs typeface="Liberation Sans" panose="020B0604020202020204" pitchFamily="34" charset="0"/>
              </a:rPr>
              <a:t>, etc. Continuously monitor sources like </a:t>
            </a:r>
            <a:r>
              <a:rPr lang="en-US" sz="900" dirty="0">
                <a:solidFill>
                  <a:schemeClr val="tx1"/>
                </a:solidFill>
                <a:latin typeface="Liberation Sans" panose="020B0604020202020204" pitchFamily="34" charset="0"/>
                <a:cs typeface="Liberation Sans" panose="020B0604020202020204" pitchFamily="34" charset="0"/>
                <a:hlinkClick r:id="rId19"/>
              </a:rPr>
              <a:t>CVE</a:t>
            </a:r>
            <a:r>
              <a:rPr lang="en-US" sz="900" dirty="0">
                <a:solidFill>
                  <a:schemeClr val="tx1"/>
                </a:solidFill>
                <a:latin typeface="Liberation Sans" panose="020B0604020202020204" pitchFamily="34" charset="0"/>
                <a:cs typeface="Liberation Sans" panose="020B0604020202020204" pitchFamily="34" charset="0"/>
              </a:rPr>
              <a:t> and </a:t>
            </a:r>
            <a:r>
              <a:rPr lang="en-US" sz="900" dirty="0">
                <a:solidFill>
                  <a:schemeClr val="tx1"/>
                </a:solidFill>
                <a:latin typeface="Liberation Sans" panose="020B0604020202020204" pitchFamily="34" charset="0"/>
                <a:cs typeface="Liberation Sans" panose="020B0604020202020204" pitchFamily="34" charset="0"/>
                <a:hlinkClick r:id="rId14"/>
              </a:rPr>
              <a:t>NVD</a:t>
            </a:r>
            <a:br>
              <a:rPr lang="en-US" sz="900" dirty="0">
                <a:solidFill>
                  <a:schemeClr val="tx1"/>
                </a:solidFill>
                <a:latin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cs typeface="Liberation Sans" panose="020B0604020202020204" pitchFamily="34" charset="0"/>
              </a:rPr>
              <a:t>for vulnerabilities in the components. Use software composition analysis tools to automate the process. </a:t>
            </a:r>
            <a:r>
              <a:rPr lang="en-US" sz="900" dirty="0">
                <a:solidFill>
                  <a:schemeClr val="tx1"/>
                </a:solidFill>
                <a:latin typeface="Liberation Sans" panose="020B0604020202020204" pitchFamily="34" charset="0"/>
              </a:rPr>
              <a:t>Subscribe to email alerts for security vulnerabilities related to components you use.</a:t>
            </a:r>
            <a:endParaRPr lang="en-US" sz="900" dirty="0">
              <a:latin typeface="Exo 2" panose="00000500000000000000" pitchFamily="2" charset="0"/>
            </a:endParaRP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Only obtain components from official sources over secure links. Prefer signed packages to reduce the chance of including a modified, malicious component.</a:t>
            </a:r>
          </a:p>
          <a:p>
            <a:pPr marL="82550" indent="-82550">
              <a:lnSpc>
                <a:spcPts val="1000"/>
              </a:lnSpc>
              <a:spcBef>
                <a:spcPts val="200"/>
              </a:spcBef>
              <a:buFont typeface="Arial" panose="020B0604020202020204" pitchFamily="34" charset="0"/>
              <a:buChar char="•"/>
            </a:pPr>
            <a:r>
              <a:rPr lang="en-US" sz="900" dirty="0">
                <a:solidFill>
                  <a:schemeClr val="tx1"/>
                </a:solidFill>
                <a:latin typeface="Liberation Sans" panose="020B0604020202020204" pitchFamily="34" charset="0"/>
                <a:cs typeface="Liberation Sans" panose="020B0604020202020204" pitchFamily="34" charset="0"/>
              </a:rPr>
              <a:t>Monitor for libraries and components that are unmaintained or do not create security patches for older versions. If patching is not possible, consider deploying a </a:t>
            </a:r>
            <a:r>
              <a:rPr lang="en-US" sz="900" dirty="0">
                <a:solidFill>
                  <a:schemeClr val="tx1"/>
                </a:solidFill>
                <a:latin typeface="Liberation Sans" panose="020B0604020202020204" pitchFamily="34" charset="0"/>
                <a:cs typeface="Liberation Sans" panose="020B0604020202020204" pitchFamily="34" charset="0"/>
                <a:hlinkClick r:id="rId20"/>
              </a:rPr>
              <a:t>virtual patch</a:t>
            </a:r>
            <a:r>
              <a:rPr lang="en-US" sz="900" dirty="0">
                <a:solidFill>
                  <a:schemeClr val="tx1"/>
                </a:solidFill>
                <a:latin typeface="Liberation Sans" panose="020B0604020202020204" pitchFamily="34" charset="0"/>
                <a:cs typeface="Liberation Sans" panose="020B0604020202020204" pitchFamily="34" charset="0"/>
              </a:rPr>
              <a:t> to monitor, detect, or protect against the discovered issue.</a:t>
            </a:r>
          </a:p>
          <a:p>
            <a:pPr>
              <a:spcBef>
                <a:spcPts val="200"/>
              </a:spcBef>
            </a:pPr>
            <a:r>
              <a:rPr lang="en-US" sz="900" dirty="0">
                <a:solidFill>
                  <a:schemeClr val="tx1"/>
                </a:solidFill>
                <a:latin typeface="Liberation Sans" panose="020B0604020202020204" pitchFamily="34" charset="0"/>
                <a:cs typeface="Liberation Sans" panose="020B0604020202020204" pitchFamily="34" charset="0"/>
              </a:rPr>
              <a:t>Every organization must ensure that there is an ongoing plan for monitoring, triaging, and applying updates or configuration changes for the lifetime of the application or portfolio. </a:t>
            </a:r>
            <a:br>
              <a:rPr lang="en-US" dirty="0">
                <a:latin typeface="+mn-ea"/>
                <a:cs typeface="+mn-ea"/>
              </a:rPr>
            </a:br>
            <a:endParaRPr lang="en-US" sz="900" dirty="0">
              <a:solidFill>
                <a:schemeClr val="tx1"/>
              </a:solidFill>
              <a:latin typeface="Liberation Sans" panose="020B0604020202020204" pitchFamily="34" charset="0"/>
              <a:cs typeface="Liberation Sans" panose="020B0604020202020204" pitchFamily="34" charset="0"/>
            </a:endParaRPr>
          </a:p>
        </p:txBody>
      </p:sp>
      <p:sp>
        <p:nvSpPr>
          <p:cNvPr id="33" name="Text Placeholder 8"/>
          <p:cNvSpPr>
            <a:spLocks noGrp="1"/>
          </p:cNvSpPr>
          <p:nvPr>
            <p:ph type="body" sz="quarter" idx="10"/>
          </p:nvPr>
        </p:nvSpPr>
        <p:spPr>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tIns="216000" bIns="36000"/>
          <a:lstStyle/>
          <a:p>
            <a:pPr>
              <a:lnSpc>
                <a:spcPts val="2800"/>
              </a:lnSpc>
              <a:spcBef>
                <a:spcPts val="1800"/>
              </a:spcBef>
            </a:pPr>
            <a:r>
              <a:rPr lang="en-US" sz="4000" dirty="0"/>
              <a:t>A9</a:t>
            </a:r>
          </a:p>
          <a:p>
            <a:pPr>
              <a:lnSpc>
                <a:spcPts val="1400"/>
              </a:lnSpc>
            </a:pPr>
            <a:r>
              <a:rPr lang="en-US" sz="2000" dirty="0"/>
              <a:t>:2017</a:t>
            </a:r>
          </a:p>
        </p:txBody>
      </p:sp>
      <p:sp>
        <p:nvSpPr>
          <p:cNvPr id="26" name="Title 25"/>
          <p:cNvSpPr>
            <a:spLocks noGrp="1"/>
          </p:cNvSpPr>
          <p:nvPr>
            <p:ph type="title"/>
          </p:nvPr>
        </p:nvSpPr>
        <p:spPr/>
        <p:txBody>
          <a:bodyPr/>
          <a:lstStyle/>
          <a:p>
            <a:r>
              <a:rPr lang="en-US" dirty="0">
                <a:latin typeface="Exo 2" panose="00000500000000000000" pitchFamily="2" charset="0"/>
              </a:rPr>
              <a:t>Using Components </a:t>
            </a:r>
            <a:br>
              <a:rPr lang="en-US" dirty="0">
                <a:latin typeface="Exo 2" panose="00000500000000000000" pitchFamily="2" charset="0"/>
              </a:rPr>
            </a:br>
            <a:r>
              <a:rPr lang="en-US" dirty="0">
                <a:latin typeface="Exo 2" panose="00000500000000000000" pitchFamily="2" charset="0"/>
              </a:rPr>
              <a:t>with Known Vulnerabilities</a:t>
            </a:r>
          </a:p>
        </p:txBody>
      </p:sp>
      <p:graphicFrame>
        <p:nvGraphicFramePr>
          <p:cNvPr id="34" name="Tabelle 33"/>
          <p:cNvGraphicFramePr>
            <a:graphicFrameLocks noGrp="1"/>
          </p:cNvGraphicFramePr>
          <p:nvPr>
            <p:extLst>
              <p:ext uri="{D42A27DB-BD31-4B8C-83A1-F6EECF244321}">
                <p14:modId xmlns:p14="http://schemas.microsoft.com/office/powerpoint/2010/main" val="1600949286"/>
              </p:ext>
            </p:extLst>
          </p:nvPr>
        </p:nvGraphicFramePr>
        <p:xfrm>
          <a:off x="10800" y="939600"/>
          <a:ext cx="6836400" cy="2239200"/>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400">
                <a:tc gridSpan="2">
                  <a:txBody>
                    <a:bodyPr/>
                    <a:lstStyle/>
                    <a:p>
                      <a:endParaRPr lang="en-US" sz="1100" dirty="0">
                        <a:solidFill>
                          <a:schemeClr val="bg1"/>
                        </a:solidFill>
                        <a:latin typeface="Exo 2" panose="00000500000000000000" pitchFamily="2" charset="0"/>
                      </a:endParaRPr>
                    </a:p>
                  </a:txBody>
                  <a:tcPr marL="45720" marR="45720" marT="46800" marB="4680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9530" marB="49530">
                    <a:lnL w="38100" cap="flat" cmpd="sng" algn="ctr">
                      <a:noFill/>
                      <a:prstDash val="solid"/>
                      <a:round/>
                      <a:headEnd type="none" w="med" len="med"/>
                      <a:tailEnd type="none" w="med" len="med"/>
                    </a:lnL>
                    <a:lnR w="38100" cap="flat" cmpd="sng" algn="ctr">
                      <a:noFill/>
                      <a:prstDash val="solid"/>
                      <a:round/>
                      <a:headEnd type="none" w="med" len="med"/>
                      <a:tailEnd type="none" w="med" len="med"/>
                    </a:lnR>
                    <a:lnT w="381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00">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ts val="1200"/>
                        </a:lnSpc>
                      </a:pPr>
                      <a:r>
                        <a:rPr lang="en-US" sz="1000" b="1" dirty="0">
                          <a:solidFill>
                            <a:schemeClr val="tx1"/>
                          </a:solidFill>
                          <a:latin typeface="Liberation Sans" panose="020B0604020202020204"/>
                          <a:cs typeface="Liberation Sans" panose="020B0604020202020204" pitchFamily="34" charset="0"/>
                        </a:rPr>
                        <a:t>Exploitability: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1" dirty="0">
                        <a:solidFill>
                          <a:schemeClr val="tx1"/>
                        </a:solidFill>
                        <a:latin typeface="Liberation Sans" panose="020B0604020202020204"/>
                        <a:cs typeface="Liberation Sans" panose="020B0604020202020204" pitchFamily="34" charset="0"/>
                      </a:endParaRPr>
                    </a:p>
                  </a:txBody>
                  <a:tcPr marL="18000" marR="18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baseline="0" dirty="0">
                          <a:solidFill>
                            <a:schemeClr val="bg1"/>
                          </a:solidFill>
                          <a:latin typeface="Liberation Sans" panose="020B0604020202020204"/>
                          <a:cs typeface="Liberation Sans" panose="020B0604020202020204" pitchFamily="34" charset="0"/>
                        </a:rPr>
                        <a:t>Prevalence:</a:t>
                      </a:r>
                      <a:r>
                        <a:rPr lang="de" sz="11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 </a:t>
                      </a:r>
                      <a:r>
                        <a:rPr lang="en-US" sz="1100" b="1" i="0" u="none" strike="noStrike" kern="1200" baseline="0" dirty="0">
                          <a:solidFill>
                            <a:schemeClr val="bg2"/>
                          </a:solidFill>
                          <a:latin typeface="Liberation Sans" panose="020B0604020202020204"/>
                          <a:ea typeface="+mn-ea"/>
                          <a:cs typeface="Liberation Sans" panose="020B0604020202020204" pitchFamily="34" charset="0"/>
                          <a:sym typeface="Wingdings" panose="05000000000000000000" pitchFamily="2" charset="2"/>
                        </a:rPr>
                        <a:t>3</a:t>
                      </a:r>
                      <a:endParaRPr lang="en-US" sz="1100" b="0" baseline="0" dirty="0">
                        <a:solidFill>
                          <a:schemeClr val="bg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65000"/>
                    </a:solid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a:cs typeface="Liberation Sans" panose="020B0604020202020204" pitchFamily="34" charset="0"/>
                        </a:rPr>
                        <a:t>Detectability: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kern="1200" baseline="0" dirty="0">
                        <a:solidFill>
                          <a:schemeClr val="tx1"/>
                        </a:solidFill>
                        <a:latin typeface="Liberation Sans" panose="020B0604020202020204"/>
                        <a:ea typeface="OpenSymbol"/>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lnSpc>
                          <a:spcPts val="1200"/>
                        </a:lnSpc>
                      </a:pPr>
                      <a:r>
                        <a:rPr lang="en-US" sz="1000" b="1" baseline="0" dirty="0">
                          <a:solidFill>
                            <a:schemeClr val="tx1"/>
                          </a:solidFill>
                          <a:latin typeface="Liberation Sans" panose="020B0604020202020204"/>
                          <a:cs typeface="Liberation Sans" panose="020B0604020202020204" pitchFamily="34" charset="0"/>
                        </a:rPr>
                        <a:t>Technical: </a:t>
                      </a:r>
                      <a:r>
                        <a:rPr lang="en-US" sz="1100" b="1" i="0" u="none" strike="noStrike" kern="1200" baseline="0" dirty="0">
                          <a:solidFill>
                            <a:schemeClr val="tx1"/>
                          </a:solidFill>
                          <a:latin typeface="Liberation Sans" panose="020B0604020202020204"/>
                          <a:ea typeface="+mn-ea"/>
                          <a:cs typeface="Liberation Sans" panose="020B0604020202020204" pitchFamily="34" charset="0"/>
                          <a:sym typeface="Wingdings" panose="05000000000000000000" pitchFamily="2" charset="2"/>
                        </a:rPr>
                        <a:t>2</a:t>
                      </a:r>
                      <a:endParaRPr lang="en-US" sz="1100" b="0" baseline="0" dirty="0">
                        <a:solidFill>
                          <a:schemeClr val="tx1"/>
                        </a:solidFill>
                        <a:latin typeface="Liberation Sans" panose="020B0604020202020204"/>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C9803"/>
                    </a:solidFill>
                  </a:tcPr>
                </a:tc>
                <a:tc>
                  <a:txBody>
                    <a:bodyPr/>
                    <a:lstStyle/>
                    <a:p>
                      <a:pPr algn="ctr"/>
                      <a:endParaRPr lang="en-US" sz="1000" b="1" dirty="0">
                        <a:solidFill>
                          <a:schemeClr val="tx1"/>
                        </a:solidFill>
                        <a:latin typeface="Liberation Sans" panose="020B0604020202020204" pitchFamily="34" charset="0"/>
                        <a:cs typeface="Liberation Sans" panose="020B0604020202020204" pitchFamily="34" charset="0"/>
                      </a:endParaRPr>
                    </a:p>
                  </a:txBody>
                  <a:tcPr marL="36000" marR="36000" marT="49530" marB="4953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it is easy to find already-written exploits for many known vulnerabilities, other vulnerabilities require concentrated effort to develop a custom exploit. </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Prevalence of this issue is very widespread. Component-heavy development patterns can lead to development teams not even understanding which components they use in their application or API, much less keeping them up to date. </a:t>
                      </a:r>
                      <a:endParaRPr lang="en-US" sz="900" dirty="0">
                        <a:ln>
                          <a:noFill/>
                        </a:ln>
                        <a:latin typeface="Liberation Sans" panose="020B0604020202020204" pitchFamily="34" charset="0"/>
                        <a:ea typeface="Liberation Sans" panose="020B0604020202020204" pitchFamily="34" charset="0"/>
                        <a:cs typeface="Liberation Sans" panose="020B0604020202020204" pitchFamily="34" charset="0"/>
                      </a:endParaRPr>
                    </a:p>
                    <a:p>
                      <a:pPr lvl="0">
                        <a:lnSpc>
                          <a:spcPts val="1000"/>
                        </a:lnSpc>
                        <a:spcBef>
                          <a:spcPts val="300"/>
                        </a:spcBef>
                        <a:spcAft>
                          <a:spcPts val="300"/>
                        </a:spcAft>
                        <a:buNone/>
                      </a:pPr>
                      <a:r>
                        <a:rPr lang="en-US" sz="900" dirty="0">
                          <a:ln>
                            <a:noFill/>
                          </a:ln>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Some scanners such as retire.js help in detection, but determining exploitability requires additional effort.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While some known vulnerabilities lead to only minor impacts, some of the largest breaches to date have relied on exploiting known vulnerabilities in components. Depending on the assets you are protecting, perhaps this risk should</a:t>
                      </a:r>
                      <a:b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be at the top of the list.</a:t>
                      </a:r>
                    </a:p>
                  </a:txBody>
                  <a:tcPr marL="45720" marR="45720" marT="49530" marB="50700">
                    <a:lnL w="38100" cap="flat" cmpd="sng" algn="ctr">
                      <a:noFill/>
                      <a:prstDash val="solid"/>
                      <a:round/>
                      <a:headEnd type="none" w="med" len="med"/>
                      <a:tailEnd type="none" w="med" len="med"/>
                    </a:lnL>
                    <a:lnR w="381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custDataLst>
      <p:tags r:id="rId1"/>
    </p:custDataLst>
    <p:extLst>
      <p:ext uri="{BB962C8B-B14F-4D97-AF65-F5344CB8AC3E}">
        <p14:creationId xmlns:p14="http://schemas.microsoft.com/office/powerpoint/2010/main" val="788797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4/1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527</Words>
  <Application>Microsoft Office PowerPoint</Application>
  <PresentationFormat>A4 Paper (210x297 mm)</PresentationFormat>
  <Paragraphs>47</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Exo 2</vt:lpstr>
      <vt:lpstr>Liberation Sans</vt:lpstr>
      <vt:lpstr>OpenSymbol</vt:lpstr>
      <vt:lpstr>Wingdings</vt:lpstr>
      <vt:lpstr>Office Theme</vt:lpstr>
      <vt:lpstr>Using Components  with Known Vulnerabilities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1946</cp:revision>
  <cp:lastPrinted>2017-11-16T20:35:31Z</cp:lastPrinted>
  <dcterms:created xsi:type="dcterms:W3CDTF">2009-08-17T12:51:41Z</dcterms:created>
  <dcterms:modified xsi:type="dcterms:W3CDTF">2017-12-26T12:17:58Z</dcterms:modified>
  <cp:contentStatus>RC2_RCC1</cp:contentStatus>
</cp:coreProperties>
</file>