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
  </p:notesMasterIdLst>
  <p:handoutMasterIdLst>
    <p:handoutMasterId r:id="rId4"/>
  </p:handoutMasterIdLst>
  <p:sldIdLst>
    <p:sldId id="285" r:id="rId2"/>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3365" autoAdjust="0"/>
    <p:restoredTop sz="95096" autoAdjust="0"/>
  </p:normalViewPr>
  <p:slideViewPr>
    <p:cSldViewPr>
      <p:cViewPr varScale="1">
        <p:scale>
          <a:sx n="70" d="100"/>
          <a:sy n="70" d="100"/>
        </p:scale>
        <p:origin x="1368" y="66"/>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hyperlink" Target="https://www.owasp.org/index.php/SAMM_-_Design_Review_-_1" TargetMode="External"/><Relationship Id="rId13" Type="http://schemas.openxmlformats.org/officeDocument/2006/relationships/hyperlink" Target="https://www.owasp.org/index.php/SAMM_-_Education_&amp;_Guidance_-_1" TargetMode="External"/><Relationship Id="rId3" Type="http://schemas.openxmlformats.org/officeDocument/2006/relationships/hyperlink" Target="https://www.owasp.org/index.php/OWASP_Security_Knowledge_Framework" TargetMode="External"/><Relationship Id="rId7" Type="http://schemas.openxmlformats.org/officeDocument/2006/relationships/hyperlink" Target="https://www.owasp.org/index.php/SAMM_-_Threat_Assessment_-_1" TargetMode="External"/><Relationship Id="rId12" Type="http://schemas.openxmlformats.org/officeDocument/2006/relationships/hyperlink" Target="https://www.owasp.org/index.php/SAMM_-_Strategy_&amp;_Metrics_-_3" TargetMode="External"/><Relationship Id="rId2" Type="http://schemas.openxmlformats.org/officeDocument/2006/relationships/hyperlink" Target="https://www.owasp.org/index.php/SAMM_-_Policy_&amp;_Compliance_-_2" TargetMode="External"/><Relationship Id="rId1" Type="http://schemas.openxmlformats.org/officeDocument/2006/relationships/hyperlink" Target="https://www.owasp.org/index.php/SAMM_-_Strategy_&amp;_Metrics_-_2" TargetMode="External"/><Relationship Id="rId6" Type="http://schemas.openxmlformats.org/officeDocument/2006/relationships/hyperlink" Target="https://www.owasp.org/index.php/SAMM_-_Verification" TargetMode="External"/><Relationship Id="rId11" Type="http://schemas.openxmlformats.org/officeDocument/2006/relationships/hyperlink" Target="https://www.owasp.org/index.php/SAMM_-_Education_&amp;_Guidance_-_3" TargetMode="External"/><Relationship Id="rId5" Type="http://schemas.openxmlformats.org/officeDocument/2006/relationships/hyperlink" Target="https://www.owasp.org/index.php/SAMM_-_Construction" TargetMode="External"/><Relationship Id="rId15" Type="http://schemas.openxmlformats.org/officeDocument/2006/relationships/hyperlink" Target="https://www.owasp.org/index.php/SAMM_-_Strategy_&amp;_Metrics_-_1" TargetMode="External"/><Relationship Id="rId10" Type="http://schemas.openxmlformats.org/officeDocument/2006/relationships/hyperlink" Target="https://www.owasp.org/index.php/SAMM_-_Security_Testing_-_1" TargetMode="External"/><Relationship Id="rId4" Type="http://schemas.openxmlformats.org/officeDocument/2006/relationships/hyperlink" Target="https://www.owasp.org/index.php/SAMM_-_Education_&amp;_Guidance_-_2" TargetMode="External"/><Relationship Id="rId9" Type="http://schemas.openxmlformats.org/officeDocument/2006/relationships/hyperlink" Target="https://www.owasp.org/index.php/SAMM_-_Code_Review_-_1" TargetMode="External"/><Relationship Id="rId14" Type="http://schemas.openxmlformats.org/officeDocument/2006/relationships/hyperlink" Target="https://www.owasp.org/index.php/OWASP_Risk_Rating_Methodology" TargetMode="External"/></Relationships>
</file>

<file path=ppt/diagrams/_rels/drawing1.xml.rels><?xml version="1.0" encoding="UTF-8" standalone="yes"?>
<Relationships xmlns="http://schemas.openxmlformats.org/package/2006/relationships"><Relationship Id="rId8" Type="http://schemas.openxmlformats.org/officeDocument/2006/relationships/hyperlink" Target="https://www.owasp.org/index.php/SAMM_-_Education_&amp;_Guidance_-_2" TargetMode="External"/><Relationship Id="rId13" Type="http://schemas.openxmlformats.org/officeDocument/2006/relationships/hyperlink" Target="https://www.owasp.org/index.php/SAMM_-_Code_Review_-_1" TargetMode="External"/><Relationship Id="rId3" Type="http://schemas.openxmlformats.org/officeDocument/2006/relationships/hyperlink" Target="https://www.owasp.org/index.php/SAMM_-_Education_&amp;_Guidance_-_1" TargetMode="External"/><Relationship Id="rId7" Type="http://schemas.openxmlformats.org/officeDocument/2006/relationships/hyperlink" Target="https://www.owasp.org/index.php/OWASP_Security_Knowledge_Framework" TargetMode="External"/><Relationship Id="rId12" Type="http://schemas.openxmlformats.org/officeDocument/2006/relationships/hyperlink" Target="https://www.owasp.org/index.php/SAMM_-_Design_Review_-_1" TargetMode="External"/><Relationship Id="rId2" Type="http://schemas.openxmlformats.org/officeDocument/2006/relationships/hyperlink" Target="https://www.owasp.org/index.php/SAMM_-_Strategy_&amp;_Metrics_-_3" TargetMode="External"/><Relationship Id="rId1" Type="http://schemas.openxmlformats.org/officeDocument/2006/relationships/hyperlink" Target="https://www.owasp.org/index.php/SAMM_-_Strategy_&amp;_Metrics_-_1" TargetMode="External"/><Relationship Id="rId6" Type="http://schemas.openxmlformats.org/officeDocument/2006/relationships/hyperlink" Target="https://www.owasp.org/index.php/SAMM_-_Policy_&amp;_Compliance_-_2" TargetMode="External"/><Relationship Id="rId11" Type="http://schemas.openxmlformats.org/officeDocument/2006/relationships/hyperlink" Target="https://www.owasp.org/index.php/SAMM_-_Threat_Assessment_-_1" TargetMode="External"/><Relationship Id="rId5" Type="http://schemas.openxmlformats.org/officeDocument/2006/relationships/hyperlink" Target="https://www.owasp.org/index.php/OWASP_Risk_Rating_Methodology" TargetMode="External"/><Relationship Id="rId15" Type="http://schemas.openxmlformats.org/officeDocument/2006/relationships/hyperlink" Target="https://www.owasp.org/index.php/SAMM_-_Education_&amp;_Guidance_-_3" TargetMode="External"/><Relationship Id="rId10" Type="http://schemas.openxmlformats.org/officeDocument/2006/relationships/hyperlink" Target="https://www.owasp.org/index.php/SAMM_-_Verification" TargetMode="External"/><Relationship Id="rId4" Type="http://schemas.openxmlformats.org/officeDocument/2006/relationships/hyperlink" Target="https://www.owasp.org/index.php/SAMM_-_Strategy_&amp;_Metrics_-_2" TargetMode="External"/><Relationship Id="rId9" Type="http://schemas.openxmlformats.org/officeDocument/2006/relationships/hyperlink" Target="https://www.owasp.org/index.php/SAMM_-_Construction" TargetMode="External"/><Relationship Id="rId14" Type="http://schemas.openxmlformats.org/officeDocument/2006/relationships/hyperlink" Target="https://www.owasp.org/index.php/SAMM_-_Security_Testing_-_1" TargetMode="Externa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2B7DFC-AE2C-443E-8CBC-87D79BE207FB}" type="doc">
      <dgm:prSet loTypeId="urn:microsoft.com/office/officeart/2005/8/layout/vList5" loCatId="list" qsTypeId="urn:microsoft.com/office/officeart/2005/8/quickstyle/simple3" qsCatId="simple" csTypeId="urn:microsoft.com/office/officeart/2005/8/colors/accent4_2" csCatId="accent4" phldr="1"/>
      <dgm:spPr/>
      <dgm:t>
        <a:bodyPr/>
        <a:lstStyle/>
        <a:p>
          <a:endParaRPr lang="en-US"/>
        </a:p>
      </dgm:t>
    </dgm:pt>
    <dgm:pt modelId="{99114BD6-AB84-47D7-90FA-E674D66B7A70}">
      <dgm:prSet phldrT="[Text]" custT="1"/>
      <dgm:spPr/>
      <dgm:t>
        <a:bodyPr/>
        <a:lstStyle/>
        <a:p>
          <a:r>
            <a:rPr lang="en-US" sz="1050" b="1" dirty="0">
              <a:latin typeface="Liberation Sans" panose="020B0604020202020204" pitchFamily="34" charset="0"/>
              <a:ea typeface="Liberation Sans" panose="020B0604020202020204" pitchFamily="34" charset="0"/>
              <a:cs typeface="Liberation Sans" panose="020B0604020202020204" pitchFamily="34" charset="0"/>
            </a:rPr>
            <a:t>Get Started</a:t>
          </a:r>
        </a:p>
      </dgm:t>
    </dgm:pt>
    <dgm:pt modelId="{A201932A-BA50-4861-8522-7F31487BAA62}" type="parTrans" cxnId="{552BEC9E-B5F4-450A-887F-2537B364E7E3}">
      <dgm:prSet/>
      <dgm:spPr/>
      <dgm:t>
        <a:bodyPr/>
        <a:lstStyle/>
        <a:p>
          <a:endParaRPr lang="en-US" sz="1000"/>
        </a:p>
      </dgm:t>
    </dgm:pt>
    <dgm:pt modelId="{5934DCE2-D67E-4FF3-9717-AC23829A1B63}" type="sibTrans" cxnId="{552BEC9E-B5F4-450A-887F-2537B364E7E3}">
      <dgm:prSet/>
      <dgm:spPr/>
      <dgm:t>
        <a:bodyPr/>
        <a:lstStyle/>
        <a:p>
          <a:endParaRPr lang="en-US" sz="1000"/>
        </a:p>
      </dgm:t>
    </dgm:pt>
    <dgm:pt modelId="{BCC482EA-6C38-44EB-ABEC-842881B2C10F}">
      <dgm:prSet phldrT="[Text]" custT="1"/>
      <dgm:spPr>
        <a:solidFill>
          <a:schemeClr val="bg1">
            <a:lumMod val="95000"/>
            <a:alpha val="90000"/>
          </a:schemeClr>
        </a:solidFill>
      </dgm:spPr>
      <dgm:t>
        <a:bodyPr lIns="91440" rIns="91440"/>
        <a:lstStyle/>
        <a:p>
          <a:pPr marL="82800" lvl="1" indent="-82800" algn="l" defTabSz="422275" rtl="0">
            <a:lnSpc>
              <a:spcPct val="90000"/>
            </a:lnSpc>
            <a:spcBef>
              <a:spcPct val="0"/>
            </a:spcBef>
            <a:spcAft>
              <a:spcPct val="15000"/>
            </a:spcAft>
            <a:buChar char="•"/>
          </a:pPr>
          <a:r>
            <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dgm:t>
    </dgm:pt>
    <dgm:pt modelId="{F5C6F9E8-15EA-4DB6-A217-AAF35BF62BA9}" type="parTrans" cxnId="{0B67B498-F3AE-46E5-BF54-4DC4543B91EA}">
      <dgm:prSet/>
      <dgm:spPr/>
      <dgm:t>
        <a:bodyPr/>
        <a:lstStyle/>
        <a:p>
          <a:endParaRPr lang="en-US"/>
        </a:p>
      </dgm:t>
    </dgm:pt>
    <dgm:pt modelId="{B795B6C3-2D36-4EF0-A50C-AE561665029F}" type="sibTrans" cxnId="{0B67B498-F3AE-46E5-BF54-4DC4543B91EA}">
      <dgm:prSet/>
      <dgm:spPr/>
      <dgm:t>
        <a:bodyPr/>
        <a:lstStyle/>
        <a:p>
          <a:endParaRPr lang="en-US"/>
        </a:p>
      </dgm:t>
    </dgm:pt>
    <dgm:pt modelId="{5723059F-06B7-4E57-89DB-EF1AC9A66654}">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gm:t>
    </dgm:pt>
    <dgm:pt modelId="{69CA534A-D7C1-40A6-A52D-08C1C25C2AF2}" type="parTrans" cxnId="{8759A102-6DD6-447D-AC76-DA13C8FF9544}">
      <dgm:prSet/>
      <dgm:spPr/>
      <dgm:t>
        <a:bodyPr/>
        <a:lstStyle/>
        <a:p>
          <a:endParaRPr lang="en-US"/>
        </a:p>
      </dgm:t>
    </dgm:pt>
    <dgm:pt modelId="{D22B1E2D-9241-472F-8A9E-565E70887137}" type="sibTrans" cxnId="{8759A102-6DD6-447D-AC76-DA13C8FF9544}">
      <dgm:prSet/>
      <dgm:spPr/>
      <dgm:t>
        <a:bodyPr/>
        <a:lstStyle/>
        <a:p>
          <a:endParaRPr lang="en-US"/>
        </a:p>
      </dgm:t>
    </dgm:pt>
    <dgm:pt modelId="{F576BD5F-AD4E-429F-935A-1A67C630AE0F}">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protection needs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portfolio</a:t>
          </a:r>
          <a:r>
            <a:rPr lang="en-US" sz="9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EE435F92-04EC-45B6-94A8-51EF1EBF242B}" type="parTrans" cxnId="{9A63BADE-E25A-48FB-9671-EE7EAB6807F3}">
      <dgm:prSet/>
      <dgm:spPr/>
      <dgm:t>
        <a:bodyPr/>
        <a:lstStyle/>
        <a:p>
          <a:endParaRPr lang="en-US"/>
        </a:p>
      </dgm:t>
    </dgm:pt>
    <dgm:pt modelId="{1EBA831D-0061-461C-A1EF-795466184E12}" type="sibTrans" cxnId="{9A63BADE-E25A-48FB-9671-EE7EAB6807F3}">
      <dgm:prSet/>
      <dgm:spPr/>
      <dgm:t>
        <a:bodyPr/>
        <a:lstStyle/>
        <a:p>
          <a:endParaRPr lang="en-US"/>
        </a:p>
      </dgm:t>
    </dgm:pt>
    <dgm:pt modelId="{BDF0D463-07CB-4904-B045-2FC63D99B581}">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gm:t>
    </dgm:pt>
    <dgm:pt modelId="{3E44837D-D7DC-4906-821E-A6950790F46F}" type="parTrans" cxnId="{55D72AD2-0211-40BC-A0F3-C386D305CB1F}">
      <dgm:prSet/>
      <dgm:spPr/>
      <dgm:t>
        <a:bodyPr/>
        <a:lstStyle/>
        <a:p>
          <a:endParaRPr lang="en-US"/>
        </a:p>
      </dgm:t>
    </dgm:pt>
    <dgm:pt modelId="{35F82638-1CE8-4F68-915D-3475E1D94C1A}" type="sibTrans" cxnId="{55D72AD2-0211-40BC-A0F3-C386D305CB1F}">
      <dgm:prSet/>
      <dgm:spPr/>
      <dgm:t>
        <a:bodyPr/>
        <a:lstStyle/>
        <a:p>
          <a:endParaRPr lang="en-US"/>
        </a:p>
      </dgm:t>
    </dgm:pt>
    <dgm:pt modelId="{7FF32AF6-DBCC-4EB2-B43B-A00188F7D204}">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policies and standards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dgm:t>
    </dgm:pt>
    <dgm:pt modelId="{0B3561F2-F580-4BA5-B06C-3004CD728F94}" type="parTrans" cxnId="{68D71606-5C52-434C-93A7-B1ED203D82B8}">
      <dgm:prSet/>
      <dgm:spPr/>
      <dgm:t>
        <a:bodyPr/>
        <a:lstStyle/>
        <a:p>
          <a:endParaRPr lang="en-US"/>
        </a:p>
      </dgm:t>
    </dgm:pt>
    <dgm:pt modelId="{2CCD953C-110F-4B11-9CBE-349755B93BC6}" type="sibTrans" cxnId="{68D71606-5C52-434C-93A7-B1ED203D82B8}">
      <dgm:prSet/>
      <dgm:spPr/>
      <dgm:t>
        <a:bodyPr/>
        <a:lstStyle/>
        <a:p>
          <a:endParaRPr lang="en-US"/>
        </a:p>
      </dgm:t>
    </dgm:pt>
    <dgm:pt modelId="{FE1D3C8A-BAB1-4DF8-A33A-DAA9700726E1}">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common set of reusable security controls </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dgm:t>
    </dgm:pt>
    <dgm:pt modelId="{0A67A6BB-3147-45FF-9B2C-B44B543F5A2A}" type="parTrans" cxnId="{9CB74495-237D-4F40-98F9-915162C6F1AD}">
      <dgm:prSet/>
      <dgm:spPr/>
      <dgm:t>
        <a:bodyPr/>
        <a:lstStyle/>
        <a:p>
          <a:endParaRPr lang="en-US"/>
        </a:p>
      </dgm:t>
    </dgm:pt>
    <dgm:pt modelId="{ECD43AAD-CCE0-45CE-8EFA-57AC257C5615}" type="sibTrans" cxnId="{9CB74495-237D-4F40-98F9-915162C6F1AD}">
      <dgm:prSet/>
      <dgm:spPr/>
      <dgm:t>
        <a:bodyPr/>
        <a:lstStyle/>
        <a:p>
          <a:endParaRPr lang="en-US"/>
        </a:p>
      </dgm:t>
    </dgm:pt>
    <dgm:pt modelId="{024BBBE2-0706-4354-8AB0-3262009E8862}">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security training curriculum</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gm:t>
    </dgm:pt>
    <dgm:pt modelId="{8AF02AF4-6088-4389-900C-B1A6C7B52EA4}" type="parTrans" cxnId="{3AF172E9-5C4E-4B5A-8CB8-8FFF05450408}">
      <dgm:prSet/>
      <dgm:spPr/>
      <dgm:t>
        <a:bodyPr/>
        <a:lstStyle/>
        <a:p>
          <a:endParaRPr lang="en-US"/>
        </a:p>
      </dgm:t>
    </dgm:pt>
    <dgm:pt modelId="{C468EA37-5762-4D06-A4F9-E930ECF24341}" type="sibTrans" cxnId="{3AF172E9-5C4E-4B5A-8CB8-8FFF05450408}">
      <dgm:prSet/>
      <dgm:spPr/>
      <dgm:t>
        <a:bodyPr/>
        <a:lstStyle/>
        <a:p>
          <a:endParaRPr lang="en-US"/>
        </a:p>
      </dgm:t>
    </dgm:pt>
    <dgm:pt modelId="{31D7BC77-F301-4E5F-8A9F-BD9C4229C695}">
      <dgm:prSet phldrT="[Text]" custT="1"/>
      <dgm:spPr/>
      <dgm:t>
        <a:bodyPr/>
        <a:lstStyle/>
        <a:p>
          <a:pPr rtl="0"/>
          <a:r>
            <a:rPr lang="en-US" sz="1050" b="1"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gm:t>
    </dgm:pt>
    <dgm:pt modelId="{7BC25BDC-3278-4082-B675-15E8A5144241}" type="parTrans" cxnId="{99151191-A357-4F67-A0F2-C9F6AC28A94C}">
      <dgm:prSet/>
      <dgm:spPr/>
      <dgm:t>
        <a:bodyPr/>
        <a:lstStyle/>
        <a:p>
          <a:endParaRPr lang="en-US"/>
        </a:p>
      </dgm:t>
    </dgm:pt>
    <dgm:pt modelId="{CF4A2635-5775-44A7-B659-F5DBA01CCF0A}" type="sibTrans" cxnId="{99151191-A357-4F67-A0F2-C9F6AC28A94C}">
      <dgm:prSet/>
      <dgm:spPr/>
      <dgm:t>
        <a:bodyPr/>
        <a:lstStyle/>
        <a:p>
          <a:endParaRPr lang="en-US"/>
        </a:p>
      </dgm:t>
    </dgm:pt>
    <dgm:pt modelId="{39E7FF2B-BF9A-4849-B74B-F0434B480B07}">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secure implementation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verification</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threat modeling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design review</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code review</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penetration testing</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and remediation.</a:t>
          </a:r>
        </a:p>
      </dgm:t>
    </dgm:pt>
    <dgm:pt modelId="{C24D1CFC-B59D-48F6-8B6A-AD23468C518D}" type="parTrans" cxnId="{27C6B4EA-C9F4-486C-848E-B16B069FBF21}">
      <dgm:prSet/>
      <dgm:spPr/>
      <dgm:t>
        <a:bodyPr/>
        <a:lstStyle/>
        <a:p>
          <a:endParaRPr lang="en-US"/>
        </a:p>
      </dgm:t>
    </dgm:pt>
    <dgm:pt modelId="{A2F85221-5EC1-4B22-9833-6E3F4447E6C8}" type="sibTrans" cxnId="{27C6B4EA-C9F4-486C-848E-B16B069FBF21}">
      <dgm:prSet/>
      <dgm:spPr/>
      <dgm:t>
        <a:bodyPr/>
        <a:lstStyle/>
        <a:p>
          <a:endParaRPr lang="en-US"/>
        </a:p>
      </dgm:t>
    </dgm:pt>
    <dgm:pt modelId="{085D3A5B-E8C3-4ABB-9F97-7914BC595087}">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support services for development and project teams</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gm:t>
    </dgm:pt>
    <dgm:pt modelId="{D596540A-BB15-4E6E-8AD1-6C9E49AFC4B6}" type="parTrans" cxnId="{037BDB8F-830F-44B2-9861-7E6A03948B87}">
      <dgm:prSet/>
      <dgm:spPr/>
      <dgm:t>
        <a:bodyPr/>
        <a:lstStyle/>
        <a:p>
          <a:endParaRPr lang="en-US"/>
        </a:p>
      </dgm:t>
    </dgm:pt>
    <dgm:pt modelId="{D74C2B73-3ED0-4D65-BFF8-1F8F86CFC71F}" type="sibTrans" cxnId="{037BDB8F-830F-44B2-9861-7E6A03948B87}">
      <dgm:prSet/>
      <dgm:spPr/>
      <dgm:t>
        <a:bodyPr/>
        <a:lstStyle/>
        <a:p>
          <a:endParaRPr lang="en-US"/>
        </a:p>
      </dgm:t>
    </dgm:pt>
    <dgm:pt modelId="{C40210B5-480D-4766-978A-36F3F23CB9B8}">
      <dgm:prSet phldrT="[Text]" custT="1"/>
      <dgm:spPr/>
      <dgm:t>
        <a:bodyPr/>
        <a:lstStyle/>
        <a:p>
          <a:pPr rtl="0"/>
          <a:endParaRPr lang="en-US" sz="1050" b="1"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FFBE90CC-07EB-498E-9CCD-E2662DC23296}" type="parTrans" cxnId="{2A7D16BC-68AB-49CE-A706-158D1616BC34}">
      <dgm:prSet/>
      <dgm:spPr/>
      <dgm:t>
        <a:bodyPr/>
        <a:lstStyle/>
        <a:p>
          <a:endParaRPr lang="en-US"/>
        </a:p>
      </dgm:t>
    </dgm:pt>
    <dgm:pt modelId="{A003834B-8490-4CC6-B531-19539D19FBD4}" type="sibTrans" cxnId="{2A7D16BC-68AB-49CE-A706-158D1616BC34}">
      <dgm:prSet/>
      <dgm:spPr/>
      <dgm:t>
        <a:bodyPr/>
        <a:lstStyle/>
        <a:p>
          <a:endParaRPr lang="en-US"/>
        </a:p>
      </dgm:t>
    </dgm:pt>
    <dgm:pt modelId="{7816F859-9BB8-418F-993B-33CDEC6D01E8}">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dgm:t>
    </dgm:pt>
    <dgm:pt modelId="{730D1E5B-ACEC-4A48-BF36-5E6B1CC715C0}" type="parTrans" cxnId="{9D333BDE-D77C-439D-8C45-B3C54C67AE87}">
      <dgm:prSet/>
      <dgm:spPr/>
      <dgm:t>
        <a:bodyPr/>
        <a:lstStyle/>
        <a:p>
          <a:endParaRPr lang="en-US"/>
        </a:p>
      </dgm:t>
    </dgm:pt>
    <dgm:pt modelId="{EDDED477-A083-4E27-87C4-9B144EEE4A9C}" type="sibTrans" cxnId="{9D333BDE-D77C-439D-8C45-B3C54C67AE87}">
      <dgm:prSet/>
      <dgm:spPr/>
      <dgm:t>
        <a:bodyPr/>
        <a:lstStyle/>
        <a:p>
          <a:endParaRPr lang="en-US"/>
        </a:p>
      </dgm:t>
    </dgm:pt>
    <dgm:pt modelId="{D8BC7F1A-0E3C-445E-9575-4512324EDAC9}">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00" dirty="0">
              <a:latin typeface="Liberation Sans" panose="020B0604020202020204" pitchFamily="34" charset="0"/>
              <a:ea typeface="Liberation Sans" panose="020B0604020202020204" pitchFamily="34" charset="0"/>
              <a:cs typeface="Liberation Sans" panose="020B0604020202020204" pitchFamily="34" charset="0"/>
            </a:rPr>
          </a:br>
          <a:r>
            <a:rPr lang="en-US" sz="9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gm:t>
    </dgm:pt>
    <dgm:pt modelId="{F2853B7C-C640-407B-AE16-3B6A7DC44BF1}" type="parTrans" cxnId="{99A0BECD-C0EB-442E-A14E-115C6C2004C6}">
      <dgm:prSet/>
      <dgm:spPr/>
      <dgm:t>
        <a:bodyPr/>
        <a:lstStyle/>
        <a:p>
          <a:endParaRPr lang="en-US"/>
        </a:p>
      </dgm:t>
    </dgm:pt>
    <dgm:pt modelId="{BC7E3830-1E0B-47C9-BCFB-30E22DBC39D8}" type="sibTrans" cxnId="{99A0BECD-C0EB-442E-A14E-115C6C2004C6}">
      <dgm:prSet/>
      <dgm:spPr/>
      <dgm:t>
        <a:bodyPr/>
        <a:lstStyle/>
        <a:p>
          <a:endParaRPr lang="en-US"/>
        </a:p>
      </dgm:t>
    </dgm:pt>
    <dgm:pt modelId="{0945CDD4-9E6A-4629-B151-EFF4819549C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capability gap analysis comparing your organization to your peers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dgm:t>
    </dgm:pt>
    <dgm:pt modelId="{4A0BC050-CE9B-4496-A285-A9644C15A612}" type="parTrans" cxnId="{26ABB8A4-2126-4601-8276-CB099BFB0770}">
      <dgm:prSet/>
      <dgm:spPr/>
      <dgm:t>
        <a:bodyPr/>
        <a:lstStyle/>
        <a:p>
          <a:endParaRPr lang="en-US"/>
        </a:p>
      </dgm:t>
    </dgm:pt>
    <dgm:pt modelId="{DB92B70E-00E3-4B8F-87A9-124474721CDF}" type="sibTrans" cxnId="{26ABB8A4-2126-4601-8276-CB099BFB0770}">
      <dgm:prSet/>
      <dgm:spPr/>
      <dgm:t>
        <a:bodyPr/>
        <a:lstStyle/>
        <a:p>
          <a:endParaRPr lang="en-US"/>
        </a:p>
      </dgm:t>
    </dgm:pt>
    <dgm:pt modelId="{29D76988-94EC-456A-9326-82A5AA778D9E}">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application security awareness campaign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gm:t>
    </dgm:pt>
    <dgm:pt modelId="{6A4B80EA-0979-48A1-9532-E35ABAD830C6}" type="parTrans" cxnId="{A30BB18F-E0AE-47B5-ADC6-D7DCF9B5ABE6}">
      <dgm:prSet/>
      <dgm:spPr/>
      <dgm:t>
        <a:bodyPr/>
        <a:lstStyle/>
        <a:p>
          <a:endParaRPr lang="en-US"/>
        </a:p>
      </dgm:t>
    </dgm:pt>
    <dgm:pt modelId="{41E4CEE4-E668-414D-904A-3A62818B4066}" type="sibTrans" cxnId="{A30BB18F-E0AE-47B5-ADC6-D7DCF9B5ABE6}">
      <dgm:prSet/>
      <dgm:spPr/>
      <dgm:t>
        <a:bodyPr/>
        <a:lstStyle/>
        <a:p>
          <a:endParaRPr lang="en-US"/>
        </a:p>
      </dgm:t>
    </dgm:pt>
    <dgm:pt modelId="{F07B8E8B-96F5-4983-82B3-83A75552F3EA}">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gm:t>
    </dgm:pt>
    <dgm:pt modelId="{8C4C6F51-54CF-4E1D-9FB8-75AB7DC25781}" type="parTrans" cxnId="{469E487E-F0E4-4400-AA39-3813DAC2D493}">
      <dgm:prSet/>
      <dgm:spPr/>
      <dgm:t>
        <a:bodyPr/>
        <a:lstStyle/>
        <a:p>
          <a:endParaRPr lang="de-DE"/>
        </a:p>
      </dgm:t>
    </dgm:pt>
    <dgm:pt modelId="{34F33D30-9604-4CC9-AB5D-13D7672AE842}" type="sibTrans" cxnId="{469E487E-F0E4-4400-AA39-3813DAC2D493}">
      <dgm:prSet/>
      <dgm:spPr/>
      <dgm:t>
        <a:bodyPr/>
        <a:lstStyle/>
        <a:p>
          <a:endParaRPr lang="de-DE"/>
        </a:p>
      </dgm:t>
    </dgm:pt>
    <dgm:pt modelId="{146439ED-B762-48F0-BE3C-0D5D54E004EE}">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3CC2D3CB-0577-4993-B0AC-DC07BE08082D}" type="parTrans" cxnId="{426CC4D4-D837-4BC5-ADA7-F0083D714E3A}">
      <dgm:prSet/>
      <dgm:spPr/>
      <dgm:t>
        <a:bodyPr/>
        <a:lstStyle/>
        <a:p>
          <a:endParaRPr lang="de-DE"/>
        </a:p>
      </dgm:t>
    </dgm:pt>
    <dgm:pt modelId="{15CFE006-FE0E-488C-A6B9-019206FFB0D8}" type="sibTrans" cxnId="{426CC4D4-D837-4BC5-ADA7-F0083D714E3A}">
      <dgm:prSet/>
      <dgm:spPr/>
      <dgm:t>
        <a:bodyPr/>
        <a:lstStyle/>
        <a:p>
          <a:endParaRPr lang="de-DE"/>
        </a:p>
      </dgm:t>
    </dgm:pt>
    <dgm:pt modelId="{ABA88485-4799-4A3E-A395-465F2466FC90}">
      <dgm:prSet phldrT="[Text]" custT="1"/>
      <dgm:spPr>
        <a:solidFill>
          <a:schemeClr val="bg1">
            <a:lumMod val="95000"/>
            <a:alpha val="90000"/>
          </a:schemeClr>
        </a:solidFill>
      </dgm:spPr>
      <dgm:t>
        <a:bodyPr lIns="91440" rIns="91440"/>
        <a:lstStyle/>
        <a:p>
          <a:pPr marL="82800" indent="-82800" algn="l" rtl="0"/>
          <a:r>
            <a:rPr lang="en-US" sz="9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common risk rating model</a:t>
          </a:r>
          <a:r>
            <a:rPr lang="en-US" sz="9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00" noProof="0" dirty="0">
            <a:latin typeface="Liberation Sans" panose="020B0604020202020204" pitchFamily="34" charset="0"/>
            <a:ea typeface="Liberation Sans" panose="020B0604020202020204" pitchFamily="34" charset="0"/>
            <a:cs typeface="Liberation Sans" panose="020B0604020202020204" pitchFamily="34" charset="0"/>
          </a:endParaRPr>
        </a:p>
      </dgm:t>
    </dgm:pt>
    <dgm:pt modelId="{69D2C3E2-C6D1-4586-8000-17E989285CF4}" type="parTrans" cxnId="{BEC458BC-FBE4-4D00-9454-1E14F4CB9C2D}">
      <dgm:prSet/>
      <dgm:spPr/>
      <dgm:t>
        <a:bodyPr/>
        <a:lstStyle/>
        <a:p>
          <a:endParaRPr lang="de-DE"/>
        </a:p>
      </dgm:t>
    </dgm:pt>
    <dgm:pt modelId="{A4B40327-8B99-4AA2-82D9-D2FD89917F3B}" type="sibTrans" cxnId="{BEC458BC-FBE4-4D00-9454-1E14F4CB9C2D}">
      <dgm:prSet/>
      <dgm:spPr/>
      <dgm:t>
        <a:bodyPr/>
        <a:lstStyle/>
        <a:p>
          <a:endParaRPr lang="de-DE"/>
        </a:p>
      </dgm:t>
    </dgm:pt>
    <dgm:pt modelId="{84E62741-DE92-5D48-8E11-F5450775D2EB}">
      <dgm:prSet phldrT="[Text]" custT="1"/>
      <dgm:spPr>
        <a:solidFill>
          <a:schemeClr val="bg1">
            <a:lumMod val="95000"/>
            <a:alpha val="90000"/>
          </a:schemeClr>
        </a:solidFill>
      </dgm:spPr>
      <dgm:t>
        <a:bodyPr lIns="91440" rIns="91440"/>
        <a:lstStyle/>
        <a:p>
          <a:pPr marL="82800" lvl="1" indent="-82800" algn="l" defTabSz="422275">
            <a:lnSpc>
              <a:spcPct val="90000"/>
            </a:lnSpc>
            <a:spcBef>
              <a:spcPct val="0"/>
            </a:spcBef>
            <a:spcAft>
              <a:spcPct val="15000"/>
            </a:spcAft>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application security program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dgm:t>
    </dgm:pt>
    <dgm:pt modelId="{5330F5FD-52B0-144C-814A-D62027712440}" type="parTrans" cxnId="{AFB279A7-B036-2C4F-8DD8-37D715363A86}">
      <dgm:prSet/>
      <dgm:spPr/>
      <dgm:t>
        <a:bodyPr/>
        <a:lstStyle/>
        <a:p>
          <a:endParaRPr lang="en-US"/>
        </a:p>
      </dgm:t>
    </dgm:pt>
    <dgm:pt modelId="{2C02DB81-333D-C748-8AF4-65359B719E74}" type="sibTrans" cxnId="{AFB279A7-B036-2C4F-8DD8-37D715363A86}">
      <dgm:prSet/>
      <dgm:spPr/>
      <dgm:t>
        <a:bodyPr/>
        <a:lstStyle/>
        <a:p>
          <a:endParaRPr lang="en-US"/>
        </a:p>
      </dgm:t>
    </dgm:pt>
    <dgm:pt modelId="{71703B9B-47D8-4F48-B97D-9DC075FD943B}" type="pres">
      <dgm:prSet presAssocID="{DA2B7DFC-AE2C-443E-8CBC-87D79BE207FB}" presName="Name0" presStyleCnt="0">
        <dgm:presLayoutVars>
          <dgm:dir/>
          <dgm:animLvl val="lvl"/>
          <dgm:resizeHandles val="exact"/>
        </dgm:presLayoutVars>
      </dgm:prSet>
      <dgm:spPr/>
    </dgm:pt>
    <dgm:pt modelId="{E49726BA-1773-46ED-9FF3-586BF4430A36}" type="pres">
      <dgm:prSet presAssocID="{99114BD6-AB84-47D7-90FA-E674D66B7A70}" presName="linNode" presStyleCnt="0"/>
      <dgm:spPr/>
    </dgm:pt>
    <dgm:pt modelId="{13D31E1D-AAA2-4FA3-B46E-809665F827F4}" type="pres">
      <dgm:prSet presAssocID="{99114BD6-AB84-47D7-90FA-E674D66B7A70}" presName="parentText" presStyleLbl="node1" presStyleIdx="0" presStyleCnt="5" custScaleX="30117" custScaleY="56609">
        <dgm:presLayoutVars>
          <dgm:chMax val="1"/>
          <dgm:bulletEnabled val="1"/>
        </dgm:presLayoutVars>
      </dgm:prSet>
      <dgm:spPr>
        <a:prstGeom prst="roundRect">
          <a:avLst/>
        </a:prstGeom>
      </dgm:spPr>
    </dgm:pt>
    <dgm:pt modelId="{ED648348-3383-4156-B7CD-1CB7092349F2}" type="pres">
      <dgm:prSet presAssocID="{99114BD6-AB84-47D7-90FA-E674D66B7A70}" presName="descendantText" presStyleLbl="alignAccFollowNode1" presStyleIdx="0" presStyleCnt="5" custScaleY="64948">
        <dgm:presLayoutVars>
          <dgm:bulletEnabled val="1"/>
        </dgm:presLayoutVars>
      </dgm:prSet>
      <dgm:spPr>
        <a:prstGeom prst="roundRect">
          <a:avLst/>
        </a:prstGeom>
      </dgm:spPr>
    </dgm:pt>
    <dgm:pt modelId="{7AEB17ED-67DE-40AD-82AF-B765FE5DE4A4}" type="pres">
      <dgm:prSet presAssocID="{5934DCE2-D67E-4FF3-9717-AC23829A1B63}" presName="sp" presStyleCnt="0"/>
      <dgm:spPr/>
    </dgm:pt>
    <dgm:pt modelId="{2192953A-8EDA-4AC0-AB92-A559610AD6D2}" type="pres">
      <dgm:prSet presAssocID="{5723059F-06B7-4E57-89DB-EF1AC9A66654}" presName="linNode" presStyleCnt="0"/>
      <dgm:spPr/>
    </dgm:pt>
    <dgm:pt modelId="{32E4C202-A073-4E81-BC9F-5F3538C94998}" type="pres">
      <dgm:prSet presAssocID="{5723059F-06B7-4E57-89DB-EF1AC9A66654}" presName="parentText" presStyleLbl="node1" presStyleIdx="1" presStyleCnt="5" custScaleX="30023" custScaleY="56609">
        <dgm:presLayoutVars>
          <dgm:chMax val="1"/>
          <dgm:bulletEnabled val="1"/>
        </dgm:presLayoutVars>
      </dgm:prSet>
      <dgm:spPr>
        <a:prstGeom prst="roundRect">
          <a:avLst/>
        </a:prstGeom>
      </dgm:spPr>
    </dgm:pt>
    <dgm:pt modelId="{29555282-7DBF-4954-82C2-561252AD070F}" type="pres">
      <dgm:prSet presAssocID="{5723059F-06B7-4E57-89DB-EF1AC9A66654}" presName="descendantText" presStyleLbl="alignAccFollowNode1" presStyleIdx="1" presStyleCnt="5" custScaleY="66081">
        <dgm:presLayoutVars>
          <dgm:bulletEnabled val="1"/>
        </dgm:presLayoutVars>
      </dgm:prSet>
      <dgm:spPr>
        <a:prstGeom prst="roundRect">
          <a:avLst/>
        </a:prstGeom>
      </dgm:spPr>
    </dgm:pt>
    <dgm:pt modelId="{1EE8983F-39C0-49FF-AD53-824215AC9C92}" type="pres">
      <dgm:prSet presAssocID="{D22B1E2D-9241-472F-8A9E-565E70887137}" presName="sp" presStyleCnt="0"/>
      <dgm:spPr/>
    </dgm:pt>
    <dgm:pt modelId="{D13B288C-5416-41CB-97B8-3FF086D123C6}" type="pres">
      <dgm:prSet presAssocID="{BDF0D463-07CB-4904-B045-2FC63D99B581}" presName="linNode" presStyleCnt="0"/>
      <dgm:spPr/>
    </dgm:pt>
    <dgm:pt modelId="{F564D79A-2552-48FA-AA2D-99B849FE28FB}" type="pres">
      <dgm:prSet presAssocID="{BDF0D463-07CB-4904-B045-2FC63D99B581}" presName="parentText" presStyleLbl="node1" presStyleIdx="2" presStyleCnt="5" custScaleX="30023" custScaleY="56609" custLinFactNeighborX="30">
        <dgm:presLayoutVars>
          <dgm:chMax val="1"/>
          <dgm:bulletEnabled val="1"/>
        </dgm:presLayoutVars>
      </dgm:prSet>
      <dgm:spPr>
        <a:prstGeom prst="roundRect">
          <a:avLst/>
        </a:prstGeom>
      </dgm:spPr>
    </dgm:pt>
    <dgm:pt modelId="{F55C0F19-ACD0-452E-8743-4A25E747654D}" type="pres">
      <dgm:prSet presAssocID="{BDF0D463-07CB-4904-B045-2FC63D99B581}" presName="descendantText" presStyleLbl="alignAccFollowNode1" presStyleIdx="2" presStyleCnt="5" custScaleY="62723">
        <dgm:presLayoutVars>
          <dgm:bulletEnabled val="1"/>
        </dgm:presLayoutVars>
      </dgm:prSet>
      <dgm:spPr>
        <a:prstGeom prst="roundRect">
          <a:avLst/>
        </a:prstGeom>
      </dgm:spPr>
    </dgm:pt>
    <dgm:pt modelId="{A17B0090-2551-41E3-9B14-B0E324CDDD6A}" type="pres">
      <dgm:prSet presAssocID="{35F82638-1CE8-4F68-915D-3475E1D94C1A}" presName="sp" presStyleCnt="0"/>
      <dgm:spPr/>
    </dgm:pt>
    <dgm:pt modelId="{D8C292E2-10B3-4B4F-B80F-989C1AD6F2D8}" type="pres">
      <dgm:prSet presAssocID="{31D7BC77-F301-4E5F-8A9F-BD9C4229C695}" presName="linNode" presStyleCnt="0"/>
      <dgm:spPr/>
    </dgm:pt>
    <dgm:pt modelId="{17989DDF-81A9-4A76-BCBA-5B2768E57B7F}" type="pres">
      <dgm:prSet presAssocID="{31D7BC77-F301-4E5F-8A9F-BD9C4229C695}" presName="parentText" presStyleLbl="node1" presStyleIdx="3" presStyleCnt="5" custScaleX="30023" custScaleY="56521">
        <dgm:presLayoutVars>
          <dgm:chMax val="1"/>
          <dgm:bulletEnabled val="1"/>
        </dgm:presLayoutVars>
      </dgm:prSet>
      <dgm:spPr>
        <a:prstGeom prst="roundRect">
          <a:avLst/>
        </a:prstGeom>
      </dgm:spPr>
    </dgm:pt>
    <dgm:pt modelId="{1BBF15A1-D05A-4DF7-B79B-CA1460F5C0E4}" type="pres">
      <dgm:prSet presAssocID="{31D7BC77-F301-4E5F-8A9F-BD9C4229C695}" presName="descendantText" presStyleLbl="alignAccFollowNode1" presStyleIdx="3" presStyleCnt="5" custScaleY="53130">
        <dgm:presLayoutVars>
          <dgm:bulletEnabled val="1"/>
        </dgm:presLayoutVars>
      </dgm:prSet>
      <dgm:spPr>
        <a:prstGeom prst="roundRect">
          <a:avLst/>
        </a:prstGeom>
      </dgm:spPr>
    </dgm:pt>
    <dgm:pt modelId="{4AA9460D-8CBD-4DAC-B193-6D80211E49ED}" type="pres">
      <dgm:prSet presAssocID="{CF4A2635-5775-44A7-B659-F5DBA01CCF0A}" presName="sp" presStyleCnt="0"/>
      <dgm:spPr/>
    </dgm:pt>
    <dgm:pt modelId="{3C7B2DDB-3FF6-42A3-9386-7A253E98FD62}" type="pres">
      <dgm:prSet presAssocID="{C40210B5-480D-4766-978A-36F3F23CB9B8}" presName="linNode" presStyleCnt="0"/>
      <dgm:spPr/>
    </dgm:pt>
    <dgm:pt modelId="{00DAAF4C-114B-41A9-AAA5-51A8EB19C769}" type="pres">
      <dgm:prSet presAssocID="{C40210B5-480D-4766-978A-36F3F23CB9B8}" presName="parentText" presStyleLbl="node1" presStyleIdx="4" presStyleCnt="5" custScaleX="30023" custScaleY="56521">
        <dgm:presLayoutVars>
          <dgm:chMax val="1"/>
          <dgm:bulletEnabled val="1"/>
        </dgm:presLayoutVars>
      </dgm:prSet>
      <dgm:spPr>
        <a:prstGeom prst="roundRect">
          <a:avLst/>
        </a:prstGeom>
      </dgm:spPr>
    </dgm:pt>
    <dgm:pt modelId="{BCBAC2F4-E546-4A38-8714-1F12CC525401}" type="pres">
      <dgm:prSet presAssocID="{C40210B5-480D-4766-978A-36F3F23CB9B8}" presName="descendantText" presStyleLbl="alignAccFollowNode1" presStyleIdx="4" presStyleCnt="5" custScaleY="63359">
        <dgm:presLayoutVars>
          <dgm:bulletEnabled val="1"/>
        </dgm:presLayoutVars>
      </dgm:prSet>
      <dgm:spPr>
        <a:prstGeom prst="roundRect">
          <a:avLst/>
        </a:prstGeom>
      </dgm:spPr>
    </dgm:pt>
  </dgm:ptLst>
  <dgm:cxnLst>
    <dgm:cxn modelId="{8759A102-6DD6-447D-AC76-DA13C8FF9544}" srcId="{DA2B7DFC-AE2C-443E-8CBC-87D79BE207FB}" destId="{5723059F-06B7-4E57-89DB-EF1AC9A66654}" srcOrd="1" destOrd="0" parTransId="{69CA534A-D7C1-40A6-A52D-08C1C25C2AF2}" sibTransId="{D22B1E2D-9241-472F-8A9E-565E70887137}"/>
    <dgm:cxn modelId="{68D71606-5C52-434C-93A7-B1ED203D82B8}" srcId="{BDF0D463-07CB-4904-B045-2FC63D99B581}" destId="{7FF32AF6-DBCC-4EB2-B43B-A00188F7D204}" srcOrd="0" destOrd="0" parTransId="{0B3561F2-F580-4BA5-B06C-3004CD728F94}" sibTransId="{2CCD953C-110F-4B11-9CBE-349755B93BC6}"/>
    <dgm:cxn modelId="{2F80760B-CAFC-4846-A58F-E09AC74FC5DD}" type="presOf" srcId="{DA2B7DFC-AE2C-443E-8CBC-87D79BE207FB}" destId="{71703B9B-47D8-4F48-B97D-9DC075FD943B}" srcOrd="0" destOrd="0" presId="urn:microsoft.com/office/officeart/2005/8/layout/vList5"/>
    <dgm:cxn modelId="{EA88B819-0C50-2040-9AE6-390D3F7E426F}" type="presOf" srcId="{F576BD5F-AD4E-429F-935A-1A67C630AE0F}" destId="{29555282-7DBF-4954-82C2-561252AD070F}" srcOrd="0" destOrd="0" presId="urn:microsoft.com/office/officeart/2005/8/layout/vList5"/>
    <dgm:cxn modelId="{4AAFEA1C-0D0F-B34B-A23B-00BCE0C7AB80}" type="presOf" srcId="{7816F859-9BB8-418F-993B-33CDEC6D01E8}" destId="{BCBAC2F4-E546-4A38-8714-1F12CC525401}" srcOrd="0" destOrd="0" presId="urn:microsoft.com/office/officeart/2005/8/layout/vList5"/>
    <dgm:cxn modelId="{846B9F3D-0100-664F-9893-070718EA3806}" type="presOf" srcId="{BDF0D463-07CB-4904-B045-2FC63D99B581}" destId="{F564D79A-2552-48FA-AA2D-99B849FE28FB}" srcOrd="0" destOrd="0" presId="urn:microsoft.com/office/officeart/2005/8/layout/vList5"/>
    <dgm:cxn modelId="{E477C266-8354-2E4E-B998-1968C3E9AAC3}" type="presOf" srcId="{99114BD6-AB84-47D7-90FA-E674D66B7A70}" destId="{13D31E1D-AAA2-4FA3-B46E-809665F827F4}" srcOrd="0" destOrd="0" presId="urn:microsoft.com/office/officeart/2005/8/layout/vList5"/>
    <dgm:cxn modelId="{469E487E-F0E4-4400-AA39-3813DAC2D493}" srcId="{5723059F-06B7-4E57-89DB-EF1AC9A66654}" destId="{F07B8E8B-96F5-4983-82B3-83A75552F3EA}" srcOrd="3" destOrd="0" parTransId="{8C4C6F51-54CF-4E1D-9FB8-75AB7DC25781}" sibTransId="{34F33D30-9604-4CC9-AB5D-13D7672AE842}"/>
    <dgm:cxn modelId="{F8C64B7F-B60A-9741-85BE-D7EA2B668159}" type="presOf" srcId="{39E7FF2B-BF9A-4849-B74B-F0434B480B07}" destId="{1BBF15A1-D05A-4DF7-B79B-CA1460F5C0E4}" srcOrd="0" destOrd="0" presId="urn:microsoft.com/office/officeart/2005/8/layout/vList5"/>
    <dgm:cxn modelId="{BBB13087-447B-294F-AFB1-D3712B8353B8}" type="presOf" srcId="{C40210B5-480D-4766-978A-36F3F23CB9B8}" destId="{00DAAF4C-114B-41A9-AAA5-51A8EB19C769}" srcOrd="0" destOrd="0" presId="urn:microsoft.com/office/officeart/2005/8/layout/vList5"/>
    <dgm:cxn modelId="{1D33E389-58B7-1142-A6BD-8178E5656980}" type="presOf" srcId="{7FF32AF6-DBCC-4EB2-B43B-A00188F7D204}" destId="{F55C0F19-ACD0-452E-8743-4A25E747654D}" srcOrd="0" destOrd="0" presId="urn:microsoft.com/office/officeart/2005/8/layout/vList5"/>
    <dgm:cxn modelId="{F4310F8C-11E5-BA4B-B000-F69F3EE7507D}" type="presOf" srcId="{146439ED-B762-48F0-BE3C-0D5D54E004EE}" destId="{29555282-7DBF-4954-82C2-561252AD070F}" srcOrd="0" destOrd="2" presId="urn:microsoft.com/office/officeart/2005/8/layout/vList5"/>
    <dgm:cxn modelId="{822FA58E-2B10-AA45-AAA6-D868389BD866}" type="presOf" srcId="{024BBBE2-0706-4354-8AB0-3262009E8862}" destId="{F55C0F19-ACD0-452E-8743-4A25E747654D}" srcOrd="0" destOrd="2" presId="urn:microsoft.com/office/officeart/2005/8/layout/vList5"/>
    <dgm:cxn modelId="{A30BB18F-E0AE-47B5-ADC6-D7DCF9B5ABE6}" srcId="{99114BD6-AB84-47D7-90FA-E674D66B7A70}" destId="{29D76988-94EC-456A-9326-82A5AA778D9E}" srcOrd="3" destOrd="0" parTransId="{6A4B80EA-0979-48A1-9532-E35ABAD830C6}" sibTransId="{41E4CEE4-E668-414D-904A-3A62818B4066}"/>
    <dgm:cxn modelId="{037BDB8F-830F-44B2-9861-7E6A03948B87}" srcId="{31D7BC77-F301-4E5F-8A9F-BD9C4229C695}" destId="{085D3A5B-E8C3-4ABB-9F97-7914BC595087}" srcOrd="1" destOrd="0" parTransId="{D596540A-BB15-4E6E-8AD1-6C9E49AFC4B6}" sibTransId="{D74C2B73-3ED0-4D65-BFF8-1F8F86CFC71F}"/>
    <dgm:cxn modelId="{99151191-A357-4F67-A0F2-C9F6AC28A94C}" srcId="{DA2B7DFC-AE2C-443E-8CBC-87D79BE207FB}" destId="{31D7BC77-F301-4E5F-8A9F-BD9C4229C695}" srcOrd="3" destOrd="0" parTransId="{7BC25BDC-3278-4082-B675-15E8A5144241}" sibTransId="{CF4A2635-5775-44A7-B659-F5DBA01CCF0A}"/>
    <dgm:cxn modelId="{5B471791-B1D8-6F41-BFB9-9F219E74198D}" type="presOf" srcId="{31D7BC77-F301-4E5F-8A9F-BD9C4229C695}" destId="{17989DDF-81A9-4A76-BCBA-5B2768E57B7F}" srcOrd="0" destOrd="0" presId="urn:microsoft.com/office/officeart/2005/8/layout/vList5"/>
    <dgm:cxn modelId="{9CB74495-237D-4F40-98F9-915162C6F1AD}" srcId="{BDF0D463-07CB-4904-B045-2FC63D99B581}" destId="{FE1D3C8A-BAB1-4DF8-A33A-DAA9700726E1}" srcOrd="1" destOrd="0" parTransId="{0A67A6BB-3147-45FF-9B2C-B44B543F5A2A}" sibTransId="{ECD43AAD-CCE0-45CE-8EFA-57AC257C5615}"/>
    <dgm:cxn modelId="{0B67B498-F3AE-46E5-BF54-4DC4543B91EA}" srcId="{99114BD6-AB84-47D7-90FA-E674D66B7A70}" destId="{BCC482EA-6C38-44EB-ABEC-842881B2C10F}" srcOrd="0" destOrd="0" parTransId="{F5C6F9E8-15EA-4DB6-A217-AAF35BF62BA9}" sibTransId="{B795B6C3-2D36-4EF0-A50C-AE561665029F}"/>
    <dgm:cxn modelId="{FD9C069B-4BC5-AF4E-B9A3-9EE6325C1020}" type="presOf" srcId="{F07B8E8B-96F5-4983-82B3-83A75552F3EA}" destId="{29555282-7DBF-4954-82C2-561252AD070F}" srcOrd="0" destOrd="3" presId="urn:microsoft.com/office/officeart/2005/8/layout/vList5"/>
    <dgm:cxn modelId="{552BEC9E-B5F4-450A-887F-2537B364E7E3}" srcId="{DA2B7DFC-AE2C-443E-8CBC-87D79BE207FB}" destId="{99114BD6-AB84-47D7-90FA-E674D66B7A70}" srcOrd="0" destOrd="0" parTransId="{A201932A-BA50-4861-8522-7F31487BAA62}" sibTransId="{5934DCE2-D67E-4FF3-9717-AC23829A1B63}"/>
    <dgm:cxn modelId="{26ABB8A4-2126-4601-8276-CB099BFB0770}" srcId="{99114BD6-AB84-47D7-90FA-E674D66B7A70}" destId="{0945CDD4-9E6A-4629-B151-EFF4819549CB}" srcOrd="2" destOrd="0" parTransId="{4A0BC050-CE9B-4496-A285-A9644C15A612}" sibTransId="{DB92B70E-00E3-4B8F-87A9-124474721CDF}"/>
    <dgm:cxn modelId="{AFB279A7-B036-2C4F-8DD8-37D715363A86}" srcId="{99114BD6-AB84-47D7-90FA-E674D66B7A70}" destId="{84E62741-DE92-5D48-8E11-F5450775D2EB}" srcOrd="1" destOrd="0" parTransId="{5330F5FD-52B0-144C-814A-D62027712440}" sibTransId="{2C02DB81-333D-C748-8AF4-65359B719E74}"/>
    <dgm:cxn modelId="{68BBB4AA-3E44-F24F-96B7-4A0196C78FDE}" type="presOf" srcId="{D8BC7F1A-0E3C-445E-9575-4512324EDAC9}" destId="{BCBAC2F4-E546-4A38-8714-1F12CC525401}" srcOrd="0" destOrd="1" presId="urn:microsoft.com/office/officeart/2005/8/layout/vList5"/>
    <dgm:cxn modelId="{728530B7-9AC5-084C-8F5B-7AD19EC94311}" type="presOf" srcId="{ABA88485-4799-4A3E-A395-465F2466FC90}" destId="{29555282-7DBF-4954-82C2-561252AD070F}" srcOrd="0" destOrd="1" presId="urn:microsoft.com/office/officeart/2005/8/layout/vList5"/>
    <dgm:cxn modelId="{6A3585BA-CA15-D445-B363-69657B2B32CF}" type="presOf" srcId="{085D3A5B-E8C3-4ABB-9F97-7914BC595087}" destId="{1BBF15A1-D05A-4DF7-B79B-CA1460F5C0E4}" srcOrd="0" destOrd="1" presId="urn:microsoft.com/office/officeart/2005/8/layout/vList5"/>
    <dgm:cxn modelId="{B886C4BA-2115-5941-977B-68503F3F259A}" type="presOf" srcId="{BCC482EA-6C38-44EB-ABEC-842881B2C10F}" destId="{ED648348-3383-4156-B7CD-1CB7092349F2}" srcOrd="0" destOrd="0" presId="urn:microsoft.com/office/officeart/2005/8/layout/vList5"/>
    <dgm:cxn modelId="{D75BDABB-0E4D-8D48-A5FC-9B1905DA98C5}" type="presOf" srcId="{84E62741-DE92-5D48-8E11-F5450775D2EB}" destId="{ED648348-3383-4156-B7CD-1CB7092349F2}" srcOrd="0" destOrd="1" presId="urn:microsoft.com/office/officeart/2005/8/layout/vList5"/>
    <dgm:cxn modelId="{2A7D16BC-68AB-49CE-A706-158D1616BC34}" srcId="{DA2B7DFC-AE2C-443E-8CBC-87D79BE207FB}" destId="{C40210B5-480D-4766-978A-36F3F23CB9B8}" srcOrd="4" destOrd="0" parTransId="{FFBE90CC-07EB-498E-9CCD-E2662DC23296}" sibTransId="{A003834B-8490-4CC6-B531-19539D19FBD4}"/>
    <dgm:cxn modelId="{BEC458BC-FBE4-4D00-9454-1E14F4CB9C2D}" srcId="{5723059F-06B7-4E57-89DB-EF1AC9A66654}" destId="{ABA88485-4799-4A3E-A395-465F2466FC90}" srcOrd="1" destOrd="0" parTransId="{69D2C3E2-C6D1-4586-8000-17E989285CF4}" sibTransId="{A4B40327-8B99-4AA2-82D9-D2FD89917F3B}"/>
    <dgm:cxn modelId="{99A0BECD-C0EB-442E-A14E-115C6C2004C6}" srcId="{C40210B5-480D-4766-978A-36F3F23CB9B8}" destId="{D8BC7F1A-0E3C-445E-9575-4512324EDAC9}" srcOrd="1" destOrd="0" parTransId="{F2853B7C-C640-407B-AE16-3B6A7DC44BF1}" sibTransId="{BC7E3830-1E0B-47C9-BCFB-30E22DBC39D8}"/>
    <dgm:cxn modelId="{0792EACF-78FE-9F4E-AB38-6E354F0CE50C}" type="presOf" srcId="{29D76988-94EC-456A-9326-82A5AA778D9E}" destId="{ED648348-3383-4156-B7CD-1CB7092349F2}" srcOrd="0" destOrd="3" presId="urn:microsoft.com/office/officeart/2005/8/layout/vList5"/>
    <dgm:cxn modelId="{55D72AD2-0211-40BC-A0F3-C386D305CB1F}" srcId="{DA2B7DFC-AE2C-443E-8CBC-87D79BE207FB}" destId="{BDF0D463-07CB-4904-B045-2FC63D99B581}" srcOrd="2" destOrd="0" parTransId="{3E44837D-D7DC-4906-821E-A6950790F46F}" sibTransId="{35F82638-1CE8-4F68-915D-3475E1D94C1A}"/>
    <dgm:cxn modelId="{426CC4D4-D837-4BC5-ADA7-F0083D714E3A}" srcId="{5723059F-06B7-4E57-89DB-EF1AC9A66654}" destId="{146439ED-B762-48F0-BE3C-0D5D54E004EE}" srcOrd="2" destOrd="0" parTransId="{3CC2D3CB-0577-4993-B0AC-DC07BE08082D}" sibTransId="{15CFE006-FE0E-488C-A6B9-019206FFB0D8}"/>
    <dgm:cxn modelId="{9D333BDE-D77C-439D-8C45-B3C54C67AE87}" srcId="{C40210B5-480D-4766-978A-36F3F23CB9B8}" destId="{7816F859-9BB8-418F-993B-33CDEC6D01E8}" srcOrd="0" destOrd="0" parTransId="{730D1E5B-ACEC-4A48-BF36-5E6B1CC715C0}" sibTransId="{EDDED477-A083-4E27-87C4-9B144EEE4A9C}"/>
    <dgm:cxn modelId="{9A63BADE-E25A-48FB-9671-EE7EAB6807F3}" srcId="{5723059F-06B7-4E57-89DB-EF1AC9A66654}" destId="{F576BD5F-AD4E-429F-935A-1A67C630AE0F}" srcOrd="0" destOrd="0" parTransId="{EE435F92-04EC-45B6-94A8-51EF1EBF242B}" sibTransId="{1EBA831D-0061-461C-A1EF-795466184E12}"/>
    <dgm:cxn modelId="{0D8776E4-C6E0-DD41-8284-A92422A38905}" type="presOf" srcId="{0945CDD4-9E6A-4629-B151-EFF4819549CB}" destId="{ED648348-3383-4156-B7CD-1CB7092349F2}" srcOrd="0" destOrd="2" presId="urn:microsoft.com/office/officeart/2005/8/layout/vList5"/>
    <dgm:cxn modelId="{3AF172E9-5C4E-4B5A-8CB8-8FFF05450408}" srcId="{BDF0D463-07CB-4904-B045-2FC63D99B581}" destId="{024BBBE2-0706-4354-8AB0-3262009E8862}" srcOrd="2" destOrd="0" parTransId="{8AF02AF4-6088-4389-900C-B1A6C7B52EA4}" sibTransId="{C468EA37-5762-4D06-A4F9-E930ECF24341}"/>
    <dgm:cxn modelId="{962AFFE9-B6FE-7E4C-82C5-DA2F105924FE}" type="presOf" srcId="{FE1D3C8A-BAB1-4DF8-A33A-DAA9700726E1}" destId="{F55C0F19-ACD0-452E-8743-4A25E747654D}" srcOrd="0" destOrd="1" presId="urn:microsoft.com/office/officeart/2005/8/layout/vList5"/>
    <dgm:cxn modelId="{27C6B4EA-C9F4-486C-848E-B16B069FBF21}" srcId="{31D7BC77-F301-4E5F-8A9F-BD9C4229C695}" destId="{39E7FF2B-BF9A-4849-B74B-F0434B480B07}" srcOrd="0" destOrd="0" parTransId="{C24D1CFC-B59D-48F6-8B6A-AD23468C518D}" sibTransId="{A2F85221-5EC1-4B22-9833-6E3F4447E6C8}"/>
    <dgm:cxn modelId="{C2DC27EF-6BCD-7441-AED6-06191BA94EBD}" type="presOf" srcId="{5723059F-06B7-4E57-89DB-EF1AC9A66654}" destId="{32E4C202-A073-4E81-BC9F-5F3538C94998}" srcOrd="0" destOrd="0" presId="urn:microsoft.com/office/officeart/2005/8/layout/vList5"/>
    <dgm:cxn modelId="{7F2BD18E-C576-0B40-8A79-2061FD91A6AD}" type="presParOf" srcId="{71703B9B-47D8-4F48-B97D-9DC075FD943B}" destId="{E49726BA-1773-46ED-9FF3-586BF4430A36}" srcOrd="0" destOrd="0" presId="urn:microsoft.com/office/officeart/2005/8/layout/vList5"/>
    <dgm:cxn modelId="{F11C5EAC-E38F-C54D-9134-7BD35514090E}" type="presParOf" srcId="{E49726BA-1773-46ED-9FF3-586BF4430A36}" destId="{13D31E1D-AAA2-4FA3-B46E-809665F827F4}" srcOrd="0" destOrd="0" presId="urn:microsoft.com/office/officeart/2005/8/layout/vList5"/>
    <dgm:cxn modelId="{DC5835FE-E6F7-2440-AF28-03961D703AD0}" type="presParOf" srcId="{E49726BA-1773-46ED-9FF3-586BF4430A36}" destId="{ED648348-3383-4156-B7CD-1CB7092349F2}" srcOrd="1" destOrd="0" presId="urn:microsoft.com/office/officeart/2005/8/layout/vList5"/>
    <dgm:cxn modelId="{C879C756-7CC5-1C40-99E3-0B4D348381F5}" type="presParOf" srcId="{71703B9B-47D8-4F48-B97D-9DC075FD943B}" destId="{7AEB17ED-67DE-40AD-82AF-B765FE5DE4A4}" srcOrd="1" destOrd="0" presId="urn:microsoft.com/office/officeart/2005/8/layout/vList5"/>
    <dgm:cxn modelId="{21C92099-A8C0-244E-98EE-3C96FB85D628}" type="presParOf" srcId="{71703B9B-47D8-4F48-B97D-9DC075FD943B}" destId="{2192953A-8EDA-4AC0-AB92-A559610AD6D2}" srcOrd="2" destOrd="0" presId="urn:microsoft.com/office/officeart/2005/8/layout/vList5"/>
    <dgm:cxn modelId="{71D2F385-7E2E-3B45-AF74-0F8027D22859}" type="presParOf" srcId="{2192953A-8EDA-4AC0-AB92-A559610AD6D2}" destId="{32E4C202-A073-4E81-BC9F-5F3538C94998}" srcOrd="0" destOrd="0" presId="urn:microsoft.com/office/officeart/2005/8/layout/vList5"/>
    <dgm:cxn modelId="{56948B33-D647-FD4C-A028-B51AE83662FA}" type="presParOf" srcId="{2192953A-8EDA-4AC0-AB92-A559610AD6D2}" destId="{29555282-7DBF-4954-82C2-561252AD070F}" srcOrd="1" destOrd="0" presId="urn:microsoft.com/office/officeart/2005/8/layout/vList5"/>
    <dgm:cxn modelId="{0B1D2250-505B-A44D-8224-82EEBBA120ED}" type="presParOf" srcId="{71703B9B-47D8-4F48-B97D-9DC075FD943B}" destId="{1EE8983F-39C0-49FF-AD53-824215AC9C92}" srcOrd="3" destOrd="0" presId="urn:microsoft.com/office/officeart/2005/8/layout/vList5"/>
    <dgm:cxn modelId="{025B9155-C0BA-7049-91B5-A1D32F1DEB0C}" type="presParOf" srcId="{71703B9B-47D8-4F48-B97D-9DC075FD943B}" destId="{D13B288C-5416-41CB-97B8-3FF086D123C6}" srcOrd="4" destOrd="0" presId="urn:microsoft.com/office/officeart/2005/8/layout/vList5"/>
    <dgm:cxn modelId="{F1588341-F986-5342-9994-60239EC65C89}" type="presParOf" srcId="{D13B288C-5416-41CB-97B8-3FF086D123C6}" destId="{F564D79A-2552-48FA-AA2D-99B849FE28FB}" srcOrd="0" destOrd="0" presId="urn:microsoft.com/office/officeart/2005/8/layout/vList5"/>
    <dgm:cxn modelId="{75076ACA-146B-9E4C-908A-32B2F24505EF}" type="presParOf" srcId="{D13B288C-5416-41CB-97B8-3FF086D123C6}" destId="{F55C0F19-ACD0-452E-8743-4A25E747654D}" srcOrd="1" destOrd="0" presId="urn:microsoft.com/office/officeart/2005/8/layout/vList5"/>
    <dgm:cxn modelId="{EE472279-B568-0541-AF39-066CEFB488D7}" type="presParOf" srcId="{71703B9B-47D8-4F48-B97D-9DC075FD943B}" destId="{A17B0090-2551-41E3-9B14-B0E324CDDD6A}" srcOrd="5" destOrd="0" presId="urn:microsoft.com/office/officeart/2005/8/layout/vList5"/>
    <dgm:cxn modelId="{742FA27F-6C85-1848-A1A5-23A30E3E151A}" type="presParOf" srcId="{71703B9B-47D8-4F48-B97D-9DC075FD943B}" destId="{D8C292E2-10B3-4B4F-B80F-989C1AD6F2D8}" srcOrd="6" destOrd="0" presId="urn:microsoft.com/office/officeart/2005/8/layout/vList5"/>
    <dgm:cxn modelId="{B83C7B20-BD74-EF4B-9B40-B30B1AE57D02}" type="presParOf" srcId="{D8C292E2-10B3-4B4F-B80F-989C1AD6F2D8}" destId="{17989DDF-81A9-4A76-BCBA-5B2768E57B7F}" srcOrd="0" destOrd="0" presId="urn:microsoft.com/office/officeart/2005/8/layout/vList5"/>
    <dgm:cxn modelId="{45D3D10D-FD08-7746-B350-4A8B85A33536}" type="presParOf" srcId="{D8C292E2-10B3-4B4F-B80F-989C1AD6F2D8}" destId="{1BBF15A1-D05A-4DF7-B79B-CA1460F5C0E4}" srcOrd="1" destOrd="0" presId="urn:microsoft.com/office/officeart/2005/8/layout/vList5"/>
    <dgm:cxn modelId="{4DE2077D-1E41-7641-B88D-5BE8A93F9C50}" type="presParOf" srcId="{71703B9B-47D8-4F48-B97D-9DC075FD943B}" destId="{4AA9460D-8CBD-4DAC-B193-6D80211E49ED}" srcOrd="7" destOrd="0" presId="urn:microsoft.com/office/officeart/2005/8/layout/vList5"/>
    <dgm:cxn modelId="{B5826FA6-000D-004B-92CE-0D501786FEBD}" type="presParOf" srcId="{71703B9B-47D8-4F48-B97D-9DC075FD943B}" destId="{3C7B2DDB-3FF6-42A3-9386-7A253E98FD62}" srcOrd="8" destOrd="0" presId="urn:microsoft.com/office/officeart/2005/8/layout/vList5"/>
    <dgm:cxn modelId="{6570E917-5502-744F-90A6-96AEB6E7F264}" type="presParOf" srcId="{3C7B2DDB-3FF6-42A3-9386-7A253E98FD62}" destId="{00DAAF4C-114B-41A9-AAA5-51A8EB19C769}" srcOrd="0" destOrd="0" presId="urn:microsoft.com/office/officeart/2005/8/layout/vList5"/>
    <dgm:cxn modelId="{A8A8AF2C-ECA9-5B4B-A4FC-6EE47F3FAD86}" type="presParOf" srcId="{3C7B2DDB-3FF6-42A3-9386-7A253E98FD62}" destId="{BCBAC2F4-E546-4A38-8714-1F12CC525401}" srcOrd="1" destOrd="0" presId="urn:microsoft.com/office/officeart/2005/8/layout/vList5"/>
  </dgm:cxnLst>
  <dgm:bg>
    <a:noFill/>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648348-3383-4156-B7CD-1CB7092349F2}">
      <dsp:nvSpPr>
        <dsp:cNvPr id="0" name=""/>
        <dsp:cNvSpPr/>
      </dsp:nvSpPr>
      <dsp:spPr>
        <a:xfrm rot="5400000">
          <a:off x="4248012" y="-2161807"/>
          <a:ext cx="113260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22275" rtl="0">
            <a:lnSpc>
              <a:spcPct val="90000"/>
            </a:lnSpc>
            <a:spcBef>
              <a:spcPct val="0"/>
            </a:spcBef>
            <a:spcAft>
              <a:spcPct val="15000"/>
            </a:spcAft>
            <a:buChar char="•"/>
          </a:pPr>
          <a:r>
            <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Document all applications and associated data assets. Larger organizations should consider implementing a Configuration Management Database (CMDB) for this purpose</a:t>
          </a:r>
          <a:r>
            <a:rPr lang="en-US" sz="900" kern="1200" noProof="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rPr>
            <a:t>.</a:t>
          </a:r>
          <a:endParaRPr lang="en-US" sz="900" kern="1200" dirty="0">
            <a:solidFill>
              <a:srgbClr val="000000">
                <a:hueOff val="0"/>
                <a:satOff val="0"/>
                <a:lumOff val="0"/>
                <a:alphaOff val="0"/>
              </a:srgbClr>
            </a:solidFill>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22275">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
            </a:rPr>
            <a:t>application security program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drive adoption. </a:t>
          </a:r>
        </a:p>
        <a:p>
          <a:pPr marL="82800" lvl="1" indent="-82800" algn="l" defTabSz="422275">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Conduct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2"/>
            </a:rPr>
            <a:t>capability gap analysis comparing your organization to your peers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define key</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improvement areas and an execution plan. </a:t>
          </a:r>
        </a:p>
        <a:p>
          <a:pPr marL="82800" lvl="1" indent="-82800" algn="l" defTabSz="422275">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Gain management approval and 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3"/>
            </a:rPr>
            <a:t>application security awareness campaign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for the entire IT organization.</a:t>
          </a:r>
        </a:p>
      </dsp:txBody>
      <dsp:txXfrm rot="-5400000">
        <a:off x="2089829" y="106954"/>
        <a:ext cx="5448974" cy="1022029"/>
      </dsp:txXfrm>
    </dsp:sp>
    <dsp:sp modelId="{13D31E1D-AAA2-4FA3-B46E-809665F827F4}">
      <dsp:nvSpPr>
        <dsp:cNvPr id="0" name=""/>
        <dsp:cNvSpPr/>
      </dsp:nvSpPr>
      <dsp:spPr>
        <a:xfrm>
          <a:off x="1092707" y="976"/>
          <a:ext cx="94183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Get Started</a:t>
          </a:r>
        </a:p>
      </dsp:txBody>
      <dsp:txXfrm>
        <a:off x="1138683" y="46952"/>
        <a:ext cx="849881" cy="1142031"/>
      </dsp:txXfrm>
    </dsp:sp>
    <dsp:sp modelId="{29555282-7DBF-4954-82C2-561252AD070F}">
      <dsp:nvSpPr>
        <dsp:cNvPr id="0" name=""/>
        <dsp:cNvSpPr/>
      </dsp:nvSpPr>
      <dsp:spPr>
        <a:xfrm rot="5400000">
          <a:off x="4235194" y="-818832"/>
          <a:ext cx="1152365"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Identify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the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protection needs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of your </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4"/>
            </a:rPr>
            <a:t>application portfolio</a:t>
          </a:r>
          <a:r>
            <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rPr>
            <a:t> from a business perspective.</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This should be driven in part by privacy laws and other regulations relevant to the data asset being protected.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5"/>
            </a:rPr>
            <a:t>common risk rating model</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with a consistent set of likelihood and impact factors reflective of your organization's tolerance for risk.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Accordingly measure and prioritize all your applications and APIs. Add the results to your CMDB. </a:t>
          </a:r>
          <a:endParaRPr lang="en-US" sz="900" kern="1200" noProof="0" dirty="0">
            <a:latin typeface="Liberation Sans" panose="020B0604020202020204" pitchFamily="34" charset="0"/>
            <a:ea typeface="Liberation Sans" panose="020B0604020202020204" pitchFamily="34" charset="0"/>
            <a:cs typeface="Liberation Sans" panose="020B0604020202020204" pitchFamily="34" charset="0"/>
          </a:endParaRP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assurance guidelines to properly define coverage and level of rigor required.</a:t>
          </a:r>
        </a:p>
      </dsp:txBody>
      <dsp:txXfrm rot="-5400000">
        <a:off x="2087855" y="1441015"/>
        <a:ext cx="5447044" cy="1039857"/>
      </dsp:txXfrm>
    </dsp:sp>
    <dsp:sp modelId="{32E4C202-A073-4E81-BC9F-5F3538C94998}">
      <dsp:nvSpPr>
        <dsp:cNvPr id="0" name=""/>
        <dsp:cNvSpPr/>
      </dsp:nvSpPr>
      <dsp:spPr>
        <a:xfrm>
          <a:off x="1092707" y="1343951"/>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Risk Based Portfolio Approach</a:t>
          </a:r>
        </a:p>
      </dsp:txBody>
      <dsp:txXfrm>
        <a:off x="1138540" y="1389784"/>
        <a:ext cx="847227" cy="1142317"/>
      </dsp:txXfrm>
    </dsp:sp>
    <dsp:sp modelId="{F55C0F19-ACD0-452E-8743-4A25E747654D}">
      <dsp:nvSpPr>
        <dsp:cNvPr id="0" name=""/>
        <dsp:cNvSpPr/>
      </dsp:nvSpPr>
      <dsp:spPr>
        <a:xfrm rot="5400000">
          <a:off x="4264473" y="524142"/>
          <a:ext cx="1093806"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 set of focused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6"/>
            </a:rPr>
            <a:t>policies and standards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that provide an application security baseline for all development teams to adhere to.</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Define a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7"/>
            </a:rPr>
            <a:t>common set of reusable security controls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that complement these policies and standards and provide design and development guidance on their use.</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Establish an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8"/>
            </a:rPr>
            <a:t>application security training curriculum</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that is required and targeted to different</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development roles and topics.</a:t>
          </a:r>
        </a:p>
      </dsp:txBody>
      <dsp:txXfrm rot="-5400000">
        <a:off x="2084995" y="2810410"/>
        <a:ext cx="5452762" cy="987016"/>
      </dsp:txXfrm>
    </dsp:sp>
    <dsp:sp modelId="{F564D79A-2552-48FA-AA2D-99B849FE28FB}">
      <dsp:nvSpPr>
        <dsp:cNvPr id="0" name=""/>
        <dsp:cNvSpPr/>
      </dsp:nvSpPr>
      <dsp:spPr>
        <a:xfrm>
          <a:off x="1094375" y="2686926"/>
          <a:ext cx="938893" cy="1233983"/>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Enable with a Strong Foundation</a:t>
          </a:r>
        </a:p>
      </dsp:txBody>
      <dsp:txXfrm>
        <a:off x="1140208" y="2732759"/>
        <a:ext cx="847227" cy="1142317"/>
      </dsp:txXfrm>
    </dsp:sp>
    <dsp:sp modelId="{1BBF15A1-D05A-4DF7-B79B-CA1460F5C0E4}">
      <dsp:nvSpPr>
        <dsp:cNvPr id="0" name=""/>
        <dsp:cNvSpPr/>
      </dsp:nvSpPr>
      <dsp:spPr>
        <a:xfrm rot="5400000">
          <a:off x="4348118" y="1866158"/>
          <a:ext cx="92651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Define and integrate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9"/>
            </a:rPr>
            <a:t>secure implementation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0"/>
            </a:rPr>
            <a:t>verification</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activities into existing development and operational processes. Activities include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1"/>
            </a:rPr>
            <a:t>threat modeling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secure design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2"/>
            </a:rPr>
            <a:t>design review</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secure coding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3"/>
            </a:rPr>
            <a:t>code review</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4"/>
            </a:rPr>
            <a:t>penetration testing</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and remediation.</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Provide subject matter experts and </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hlinkClick xmlns:r="http://schemas.openxmlformats.org/officeDocument/2006/relationships" r:id="rId15"/>
            </a:rPr>
            <a:t>support services for development and project teams</a:t>
          </a: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 to be successful.</a:t>
          </a:r>
        </a:p>
      </dsp:txBody>
      <dsp:txXfrm rot="-5400000">
        <a:off x="2076830" y="4227904"/>
        <a:ext cx="5469094" cy="836059"/>
      </dsp:txXfrm>
    </dsp:sp>
    <dsp:sp modelId="{17989DDF-81A9-4A76-BCBA-5B2768E57B7F}">
      <dsp:nvSpPr>
        <dsp:cNvPr id="0" name=""/>
        <dsp:cNvSpPr/>
      </dsp:nvSpPr>
      <dsp:spPr>
        <a:xfrm>
          <a:off x="1092707" y="4029901"/>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r>
            <a:rPr lang="en-US" sz="1050" b="1" kern="1200" dirty="0">
              <a:latin typeface="Liberation Sans" panose="020B0604020202020204" pitchFamily="34" charset="0"/>
              <a:ea typeface="Liberation Sans" panose="020B0604020202020204" pitchFamily="34" charset="0"/>
              <a:cs typeface="Liberation Sans" panose="020B0604020202020204" pitchFamily="34" charset="0"/>
            </a:rPr>
            <a:t>Integrate Security into Existing Processes</a:t>
          </a:r>
        </a:p>
      </dsp:txBody>
      <dsp:txXfrm>
        <a:off x="1138540" y="4075734"/>
        <a:ext cx="847227" cy="1140399"/>
      </dsp:txXfrm>
    </dsp:sp>
    <dsp:sp modelId="{BCBAC2F4-E546-4A38-8714-1F12CC525401}">
      <dsp:nvSpPr>
        <dsp:cNvPr id="0" name=""/>
        <dsp:cNvSpPr/>
      </dsp:nvSpPr>
      <dsp:spPr>
        <a:xfrm rot="5400000">
          <a:off x="4258928" y="3207215"/>
          <a:ext cx="1104897" cy="5559552"/>
        </a:xfrm>
        <a:prstGeom prst="roundRect">
          <a:avLst/>
        </a:prstGeom>
        <a:solidFill>
          <a:schemeClr val="bg1">
            <a:lumMod val="95000"/>
            <a:alpha val="90000"/>
          </a:schemeClr>
        </a:solidFill>
        <a:ln w="9525" cap="flat" cmpd="sng" algn="ctr">
          <a:solidFill>
            <a:schemeClr val="accent4">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1440" tIns="123825" rIns="91440" bIns="123825" numCol="1" spcCol="1270" anchor="ctr" anchorCtr="0">
          <a:noAutofit/>
        </a:bodyPr>
        <a:lstStyle/>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Manage with metrics. Drive improvement and funding decisions based on the metrics and analysis data captured. Metrics include adherence to security practices and activities, vulnerabilities introduced, vulnerabilities mitigated, application coverage, defect density by type and instance counts, etc.</a:t>
          </a:r>
        </a:p>
        <a:p>
          <a:pPr marL="82800" lvl="1" indent="-82800" algn="l" defTabSz="400050" rtl="0">
            <a:lnSpc>
              <a:spcPct val="90000"/>
            </a:lnSpc>
            <a:spcBef>
              <a:spcPct val="0"/>
            </a:spcBef>
            <a:spcAft>
              <a:spcPct val="15000"/>
            </a:spcAft>
            <a:buChar char="•"/>
          </a:pPr>
          <a: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t>Analyze data from the implementation and verification activities to look for root cause and vulnerability patterns to drive strategic and systemic improvements across the enterprise.</a:t>
          </a:r>
          <a:br>
            <a:rPr lang="en-US" sz="900" kern="1200" dirty="0">
              <a:latin typeface="Liberation Sans" panose="020B0604020202020204" pitchFamily="34" charset="0"/>
              <a:ea typeface="Liberation Sans" panose="020B0604020202020204" pitchFamily="34" charset="0"/>
              <a:cs typeface="Liberation Sans" panose="020B0604020202020204" pitchFamily="34" charset="0"/>
            </a:rPr>
          </a:br>
          <a:r>
            <a:rPr lang="en-US" sz="900" kern="1200" dirty="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rPr>
            <a:t>Learn from mistakes and offer positive incentives to promote improvements.</a:t>
          </a:r>
        </a:p>
      </dsp:txBody>
      <dsp:txXfrm rot="-5400000">
        <a:off x="2085538" y="5488479"/>
        <a:ext cx="5451678" cy="997023"/>
      </dsp:txXfrm>
    </dsp:sp>
    <dsp:sp modelId="{00DAAF4C-114B-41A9-AAA5-51A8EB19C769}">
      <dsp:nvSpPr>
        <dsp:cNvPr id="0" name=""/>
        <dsp:cNvSpPr/>
      </dsp:nvSpPr>
      <dsp:spPr>
        <a:xfrm>
          <a:off x="1092707" y="5370958"/>
          <a:ext cx="938893" cy="1232065"/>
        </a:xfrm>
        <a:prstGeom prst="roundRect">
          <a:avLst/>
        </a:prstGeom>
        <a:gradFill rotWithShape="0">
          <a:gsLst>
            <a:gs pos="0">
              <a:schemeClr val="accent4">
                <a:hueOff val="0"/>
                <a:satOff val="0"/>
                <a:lumOff val="0"/>
                <a:alphaOff val="0"/>
                <a:tint val="50000"/>
                <a:satMod val="300000"/>
              </a:schemeClr>
            </a:gs>
            <a:gs pos="35000">
              <a:schemeClr val="accent4">
                <a:hueOff val="0"/>
                <a:satOff val="0"/>
                <a:lumOff val="0"/>
                <a:alphaOff val="0"/>
                <a:tint val="37000"/>
                <a:satMod val="300000"/>
              </a:schemeClr>
            </a:gs>
            <a:gs pos="100000">
              <a:schemeClr val="accent4">
                <a:hueOff val="0"/>
                <a:satOff val="0"/>
                <a:lumOff val="0"/>
                <a:alphaOff val="0"/>
                <a:tint val="15000"/>
                <a:satMod val="350000"/>
              </a:schemeClr>
            </a:gs>
          </a:gsLst>
          <a:lin ang="16200000" scaled="1"/>
        </a:gra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20955" rIns="41910" bIns="20955" numCol="1" spcCol="1270" anchor="ctr" anchorCtr="0">
          <a:noAutofit/>
        </a:bodyPr>
        <a:lstStyle/>
        <a:p>
          <a:pPr marL="0" lvl="0" indent="0" algn="ctr" defTabSz="466725" rtl="0">
            <a:lnSpc>
              <a:spcPct val="90000"/>
            </a:lnSpc>
            <a:spcBef>
              <a:spcPct val="0"/>
            </a:spcBef>
            <a:spcAft>
              <a:spcPct val="35000"/>
            </a:spcAft>
            <a:buNone/>
          </a:pPr>
          <a:endParaRPr lang="en-US" sz="1050" b="1" kern="1200" dirty="0">
            <a:latin typeface="Liberation Sans" panose="020B0604020202020204" pitchFamily="34" charset="0"/>
            <a:ea typeface="Liberation Sans" panose="020B0604020202020204" pitchFamily="34" charset="0"/>
            <a:cs typeface="Liberation Sans" panose="020B0604020202020204" pitchFamily="34" charset="0"/>
          </a:endParaRPr>
        </a:p>
      </dsp:txBody>
      <dsp:txXfrm>
        <a:off x="1138540" y="5416791"/>
        <a:ext cx="847227" cy="114039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26.12.2017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12/26/2017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38750830"/>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endParaRPr lang="en-US" sz="11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26000"/>
            <a:ext cx="6071752" cy="3888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74631"/>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notesSlide" Target="../notesSlides/notesSlide1.xml"/><Relationship Id="rId7" Type="http://schemas.openxmlformats.org/officeDocument/2006/relationships/diagramLayout" Target="../diagrams/layout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diagramData" Target="../diagrams/data1.xml"/><Relationship Id="rId5" Type="http://schemas.openxmlformats.org/officeDocument/2006/relationships/hyperlink" Target="https://www.owasp.org/index.php/Application_Security_Guide_For_CISOs" TargetMode="External"/><Relationship Id="rId10" Type="http://schemas.microsoft.com/office/2007/relationships/diagramDrawing" Target="../diagrams/drawing1.xml"/><Relationship Id="rId4" Type="http://schemas.openxmlformats.org/officeDocument/2006/relationships/hyperlink" Target="https://www.owasp.org/index.php/OWASP_SAMM_Project" TargetMode="External"/><Relationship Id="rId9" Type="http://schemas.openxmlformats.org/officeDocument/2006/relationships/diagramColors" Target="../diagrams/colors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2"/>
          <p:cNvGraphicFramePr>
            <a:graphicFrameLocks noGrp="1"/>
          </p:cNvGraphicFramePr>
          <p:nvPr>
            <p:extLst>
              <p:ext uri="{D42A27DB-BD31-4B8C-83A1-F6EECF244321}">
                <p14:modId xmlns:p14="http://schemas.microsoft.com/office/powerpoint/2010/main" val="4065545033"/>
              </p:ext>
            </p:extLst>
          </p:nvPr>
        </p:nvGraphicFramePr>
        <p:xfrm>
          <a:off x="0" y="939598"/>
          <a:ext cx="6858000" cy="8966401"/>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603625">
                <a:tc>
                  <a:txBody>
                    <a:bodyPr/>
                    <a:lstStyle/>
                    <a:p>
                      <a:pPr>
                        <a:buNone/>
                      </a:pPr>
                      <a:r>
                        <a:rPr lang="en-US" sz="1600" b="1" dirty="0">
                          <a:latin typeface="Exo 2" panose="00000500000000000000" pitchFamily="2" charset="0"/>
                          <a:cs typeface="Liberation Sans" panose="020B0604020202020204" pitchFamily="34" charset="0"/>
                        </a:rPr>
                        <a:t>Start</a:t>
                      </a:r>
                      <a:r>
                        <a:rPr lang="en-US" sz="1600" b="1" baseline="0" dirty="0">
                          <a:latin typeface="Exo 2" panose="00000500000000000000" pitchFamily="2" charset="0"/>
                          <a:cs typeface="Liberation Sans" panose="020B0604020202020204" pitchFamily="34" charset="0"/>
                        </a:rPr>
                        <a:t> Your Application Security Program Now</a:t>
                      </a:r>
                      <a:endParaRPr lang="en-US" sz="1600" b="1" dirty="0">
                        <a:solidFill>
                          <a:srgbClr val="F9FBFD"/>
                        </a:solidFill>
                        <a:latin typeface="Exo 2" panose="00000500000000000000" pitchFamily="2" charset="0"/>
                        <a:cs typeface="Liberation Sans" panose="020B0604020202020204" pitchFamily="34" charset="0"/>
                      </a:endParaRPr>
                    </a:p>
                  </a:txBody>
                  <a:tcPr marT="49530" marB="4953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0000"/>
                  </a:ext>
                </a:extLst>
              </a:tr>
              <a:tr h="8362776">
                <a:tc>
                  <a:txBody>
                    <a:bodyPr/>
                    <a:lstStyle/>
                    <a:p>
                      <a:pPr marL="0" marR="0" indent="0" algn="l" defTabSz="914400" rtl="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Applica</a:t>
                      </a:r>
                      <a:r>
                        <a:rPr lang="en-US" sz="950" baseline="0" dirty="0">
                          <a:solidFill>
                            <a:srgbClr val="000000"/>
                          </a:solidFill>
                          <a:latin typeface="Liberation Sans" panose="020B0604020202020204" pitchFamily="34" charset="0"/>
                          <a:ea typeface="Liberation Sans" panose="020B0604020202020204" pitchFamily="34" charset="0"/>
                          <a:cs typeface="Liberation Sans" panose="020B0604020202020204" pitchFamily="34" charset="0"/>
                        </a:rPr>
                        <a:t>tion security is no longer optional. Between increasing attacks and regulatory pressures, organizations must establish effective processes and capabilities for securing their applications and APIs. Given the staggering amount of code in the numerous applications and APIs already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in production, many organizations are struggling to get a handle on the enormous volume of vulnerabilities. </a:t>
                      </a:r>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eaLnBrk="1" fontAlgn="auto" latinLnBrk="0" hangingPunct="1">
                        <a:lnSpc>
                          <a:spcPct val="100000"/>
                        </a:lnSpc>
                        <a:spcBef>
                          <a:spcPts val="300"/>
                        </a:spcBef>
                        <a:spcAft>
                          <a:spcPts val="0"/>
                        </a:spcAft>
                        <a:buClrTx/>
                        <a:buSzTx/>
                        <a:buFontTx/>
                        <a:buNone/>
                        <a:tabLst/>
                        <a:defRPr/>
                      </a:pP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OWASP recommends organizations establish an application security program to gain insight and improve security across their applications and APIs. Achieving application security requires many different parts of an organization to work together efficiently, including security and audit, software development, business, and executive management. Security should be visible and measurable, so that all the different players can see and understand the organization’s application security posture. Focus on the activities and outcomes that actually help improve enterprise security by eliminating or reducing risk.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4"/>
                        </a:rPr>
                        <a:t>OWASP SAMM</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and the </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hlinkClick r:id="rId5"/>
                        </a:rPr>
                        <a:t>OWASP Application Security Guide for CISOs</a:t>
                      </a:r>
                      <a:r>
                        <a:rPr lang="en-US" sz="950" baseline="0" dirty="0">
                          <a:latin typeface="Liberation Sans" panose="020B0604020202020204" pitchFamily="34" charset="0"/>
                          <a:ea typeface="Liberation Sans" panose="020B0604020202020204" pitchFamily="34" charset="0"/>
                          <a:cs typeface="Liberation Sans" panose="020B0604020202020204" pitchFamily="34" charset="0"/>
                        </a:rPr>
                        <a:t> is the source of most of the key activities in this list.</a:t>
                      </a:r>
                    </a:p>
                    <a:p>
                      <a:pPr marL="0" marR="0" indent="0" algn="l" defTabSz="914400" rtl="0" eaLnBrk="1" fontAlgn="auto" latinLnBrk="0" hangingPunct="1">
                        <a:lnSpc>
                          <a:spcPct val="100000"/>
                        </a:lnSpc>
                        <a:spcBef>
                          <a:spcPts val="300"/>
                        </a:spcBef>
                        <a:spcAft>
                          <a:spcPts val="0"/>
                        </a:spcAft>
                        <a:buClrTx/>
                        <a:buSzTx/>
                        <a:buFontTx/>
                        <a:buNone/>
                        <a:tabLst/>
                        <a:defRPr/>
                      </a:pPr>
                      <a:endParaRPr lang="en-US" sz="1000" baseline="0" dirty="0">
                        <a:solidFill>
                          <a:schemeClr val="tx2"/>
                        </a:solidFill>
                        <a:latin typeface="Liberation Sans" panose="020B0604020202020204" pitchFamily="34" charset="0"/>
                        <a:ea typeface="Liberation Sans" panose="020B0604020202020204" pitchFamily="34" charset="0"/>
                        <a:cs typeface="Liberation Sans" panose="020B0604020202020204" pitchFamily="34" charset="0"/>
                      </a:endParaRP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8" name="Text Placeholder 8"/>
          <p:cNvSpPr>
            <a:spLocks noGrp="1"/>
          </p:cNvSpPr>
          <p:nvPr>
            <p:ph type="body" sz="quarter" idx="10"/>
          </p:nvPr>
        </p:nvSpPr>
        <p:spPr>
          <a:xfrm>
            <a:off x="0" y="-1"/>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lstStyle/>
          <a:p>
            <a:r>
              <a:rPr lang="en-US"/>
              <a:t>+O</a:t>
            </a:r>
          </a:p>
        </p:txBody>
      </p:sp>
      <p:sp>
        <p:nvSpPr>
          <p:cNvPr id="6" name="Title 5"/>
          <p:cNvSpPr>
            <a:spLocks noGrp="1"/>
          </p:cNvSpPr>
          <p:nvPr>
            <p:ph type="title"/>
          </p:nvPr>
        </p:nvSpPr>
        <p:spPr>
          <a:xfrm>
            <a:off x="1371600" y="75600"/>
            <a:ext cx="5486400" cy="738000"/>
          </a:xfrm>
        </p:spPr>
        <p:txBody>
          <a:bodyPr/>
          <a:lstStyle/>
          <a:p>
            <a:r>
              <a:rPr lang="en-US" dirty="0">
                <a:latin typeface="Exo 2" panose="00000500000000000000" pitchFamily="2" charset="0"/>
              </a:rPr>
              <a:t>What’s Next for Organizations</a:t>
            </a:r>
          </a:p>
        </p:txBody>
      </p:sp>
      <p:graphicFrame>
        <p:nvGraphicFramePr>
          <p:cNvPr id="12" name="Diagram 1"/>
          <p:cNvGraphicFramePr/>
          <p:nvPr>
            <p:extLst>
              <p:ext uri="{D42A27DB-BD31-4B8C-83A1-F6EECF244321}">
                <p14:modId xmlns:p14="http://schemas.microsoft.com/office/powerpoint/2010/main" val="1806768012"/>
              </p:ext>
            </p:extLst>
          </p:nvPr>
        </p:nvGraphicFramePr>
        <p:xfrm>
          <a:off x="-914400" y="3209540"/>
          <a:ext cx="8686800" cy="6604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
        <p:nvSpPr>
          <p:cNvPr id="2" name="Rectangle 1">
            <a:extLst>
              <a:ext uri="{FF2B5EF4-FFF2-40B4-BE49-F238E27FC236}">
                <a16:creationId xmlns:a16="http://schemas.microsoft.com/office/drawing/2014/main" id="{D3F9A383-1D7C-437C-BD6E-2E22B4AF47C1}"/>
              </a:ext>
            </a:extLst>
          </p:cNvPr>
          <p:cNvSpPr/>
          <p:nvPr/>
        </p:nvSpPr>
        <p:spPr>
          <a:xfrm>
            <a:off x="40133" y="8879889"/>
            <a:ext cx="1215135" cy="528606"/>
          </a:xfrm>
          <a:prstGeom prst="rect">
            <a:avLst/>
          </a:prstGeom>
        </p:spPr>
        <p:txBody>
          <a:bodyPr wrap="square">
            <a:spAutoFit/>
          </a:bodyPr>
          <a:lstStyle/>
          <a:p>
            <a:pPr lvl="0" algn="ctr" defTabSz="444500">
              <a:lnSpc>
                <a:spcPct val="90000"/>
              </a:lnSpc>
              <a:spcBef>
                <a:spcPct val="0"/>
              </a:spcBef>
              <a:spcAft>
                <a:spcPct val="35000"/>
              </a:spcAft>
            </a:pPr>
            <a:r>
              <a:rPr lang="en-US" sz="1050" b="1" dirty="0">
                <a:latin typeface="Liberation Sans" panose="020B0604020202020204" pitchFamily="34" charset="0"/>
                <a:ea typeface="Liberation Sans" panose="020B0604020202020204" pitchFamily="34" charset="0"/>
                <a:cs typeface="Liberation Sans" panose="020B0604020202020204" pitchFamily="34" charset="0"/>
              </a:rPr>
              <a:t>Provide Management Visibility</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3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TotalTime>
  <Words>538</Words>
  <Application>Microsoft Office PowerPoint</Application>
  <PresentationFormat>A4 Paper (210x297 mm)</PresentationFormat>
  <Paragraphs>26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Exo 2</vt:lpstr>
      <vt:lpstr>Liberation Sans</vt:lpstr>
      <vt:lpstr>Office Theme</vt:lpstr>
      <vt:lpstr>What’s Next for Organizations</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teik</cp:lastModifiedBy>
  <cp:revision>1950</cp:revision>
  <cp:lastPrinted>2017-11-16T20:35:31Z</cp:lastPrinted>
  <dcterms:created xsi:type="dcterms:W3CDTF">2009-08-17T12:51:41Z</dcterms:created>
  <dcterms:modified xsi:type="dcterms:W3CDTF">2017-12-26T12:22:33Z</dcterms:modified>
  <cp:contentStatus>RC2_RCC1</cp:contentStatus>
</cp:coreProperties>
</file>