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281"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hyperlink" Target="https://www.owasp.org/index.php/OWASP_Risk_Rating_Methodolog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981642939"/>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556">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622844">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a:ea typeface="Liberation Sans" panose="020B0604020202020204" pitchFamily="34" charset="0"/>
                          <a:cs typeface="Liberation Sans" panose="020B0604020202020204" pitchFamily="34" charset="0"/>
                        </a:rPr>
                        <a:t>The </a:t>
                      </a:r>
                      <a:r>
                        <a:rPr lang="en-US" sz="950" dirty="0">
                          <a:latin typeface="Liberation Sans"/>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application owners or managers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hlinkClick r:id="" action="ppaction://noaction"/>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749666501"/>
              </p:ext>
            </p:extLst>
          </p:nvPr>
        </p:nvGraphicFramePr>
        <p:xfrm>
          <a:off x="121920" y="6164417"/>
          <a:ext cx="6629400" cy="27864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9600">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600">
                <a:tc>
                  <a:txBody>
                    <a:bodyPr/>
                    <a:lstStyle/>
                    <a:p>
                      <a:pPr algn="ctr"/>
                      <a:r>
                        <a:rPr lang="en-US" sz="1000" b="1" dirty="0">
                          <a:solidFill>
                            <a:srgbClr val="000000"/>
                          </a:solidFill>
                          <a:latin typeface="Liberation Sans" panose="020B0604020202020204" pitchFamily="34" charset="0"/>
                          <a:cs typeface="Liberation Sans" panose="020B0604020202020204" pitchFamily="34" charset="0"/>
                        </a:rPr>
                        <a:t>Application</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Exploitability</a:t>
                      </a:r>
                    </a:p>
                    <a:p>
                      <a:pPr algn="ctr"/>
                      <a:r>
                        <a:rPr lang="en-US" sz="1000" b="1" dirty="0">
                          <a:solidFill>
                            <a:schemeClr val="bg1"/>
                          </a:solidFill>
                          <a:latin typeface="Liberation Sans" panose="020B0604020202020204" pitchFamily="34" charset="0"/>
                          <a:cs typeface="Liberation Sans" panose="020B0604020202020204" pitchFamily="34" charset="0"/>
                        </a:rPr>
                        <a:t>EASY: </a:t>
                      </a:r>
                      <a:r>
                        <a:rPr lang="en-US" sz="1100" b="1" dirty="0">
                          <a:solidFill>
                            <a:schemeClr val="bg1"/>
                          </a:solidFill>
                          <a:latin typeface="Liberation Sans" panose="020B0604020202020204" pitchFamily="34" charset="0"/>
                          <a:cs typeface="Liberation Sans" panose="020B0604020202020204" pitchFamily="34" charset="0"/>
                        </a:rPr>
                        <a:t>3</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dirty="0">
                          <a:solidFill>
                            <a:schemeClr val="bg1"/>
                          </a:solidFill>
                          <a:latin typeface="Liberation Sans" panose="020B0604020202020204" pitchFamily="34" charset="0"/>
                          <a:cs typeface="Liberation Sans" panose="020B0604020202020204" pitchFamily="34" charset="0"/>
                        </a:rPr>
                        <a:t>WIDESPREAD: </a:t>
                      </a:r>
                      <a:r>
                        <a:rPr lang="en-US" sz="1100" b="1" baseline="0" dirty="0">
                          <a:solidFill>
                            <a:schemeClr val="bg1"/>
                          </a:solidFill>
                          <a:latin typeface="Liberation Sans" panose="020B0604020202020204" pitchFamily="34" charset="0"/>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dirty="0">
                          <a:solidFill>
                            <a:schemeClr val="bg1"/>
                          </a:solidFill>
                          <a:latin typeface="Liberation Sans" panose="020B0604020202020204" pitchFamily="34" charset="0"/>
                          <a:ea typeface="+mn-ea"/>
                          <a:cs typeface="Liberation Sans" panose="020B0604020202020204" pitchFamily="34" charset="0"/>
                        </a:rPr>
                        <a:t>EASY: </a:t>
                      </a:r>
                      <a:r>
                        <a:rPr lang="en-US" sz="1100" b="1" kern="1200" dirty="0">
                          <a:solidFill>
                            <a:schemeClr val="bg1"/>
                          </a:solidFill>
                          <a:latin typeface="Liberation Sans" panose="020B0604020202020204" pitchFamily="34" charset="0"/>
                          <a:ea typeface="+mn-ea"/>
                          <a:cs typeface="Liberation Sans" panose="020B0604020202020204" pitchFamily="34" charset="0"/>
                        </a:rPr>
                        <a:t>3</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dirty="0">
                          <a:solidFill>
                            <a:schemeClr val="bg1"/>
                          </a:solidFill>
                          <a:latin typeface="Liberation Sans" panose="020B0604020202020204" pitchFamily="34" charset="0"/>
                          <a:cs typeface="Liberation Sans" panose="020B0604020202020204" pitchFamily="34" charset="0"/>
                        </a:rPr>
                        <a:t>Technical</a:t>
                      </a:r>
                      <a:endParaRPr lang="en-US" sz="1000" b="1" baseline="0" dirty="0">
                        <a:solidFill>
                          <a:schemeClr val="bg1"/>
                        </a:solidFill>
                        <a:latin typeface="Liberation Sans" panose="020B0604020202020204" pitchFamily="34" charset="0"/>
                        <a:cs typeface="Liberation Sans" panose="020B0604020202020204" pitchFamily="34" charset="0"/>
                      </a:endParaRPr>
                    </a:p>
                    <a:p>
                      <a:pPr algn="ctr"/>
                      <a:r>
                        <a:rPr lang="en-US" sz="1000" b="1" dirty="0">
                          <a:solidFill>
                            <a:schemeClr val="bg1"/>
                          </a:solidFill>
                          <a:latin typeface="Liberation Sans" panose="020B0604020202020204" pitchFamily="34" charset="0"/>
                          <a:cs typeface="Liberation Sans" panose="020B0604020202020204" pitchFamily="34" charset="0"/>
                        </a:rPr>
                        <a:t>MODERATE: </a:t>
                      </a:r>
                      <a:r>
                        <a:rPr lang="en-US" sz="1100" b="1" dirty="0">
                          <a:solidFill>
                            <a:schemeClr val="bg1"/>
                          </a:solidFill>
                          <a:latin typeface="Liberation Sans" panose="020B0604020202020204" pitchFamily="34" charset="0"/>
                          <a:cs typeface="Liberation Sans" panose="020B0604020202020204" pitchFamily="34" charset="0"/>
                        </a:rPr>
                        <a:t>2</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dirty="0">
                          <a:solidFill>
                            <a:srgbClr val="000000"/>
                          </a:solidFill>
                          <a:latin typeface="Liberation Sans" panose="020B0604020202020204" pitchFamily="34" charset="0"/>
                          <a:cs typeface="Liberation Sans" panose="020B0604020202020204" pitchFamily="34" charset="0"/>
                        </a:rPr>
                        <a:t>Business</a:t>
                      </a:r>
                      <a:r>
                        <a:rPr lang="en-US" sz="1000" b="1" baseline="0" dirty="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1200">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6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20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endParaRPr lang="en-US" sz="2000" b="1" kern="0" baseline="0" dirty="0">
                        <a:solidFill>
                          <a:srgbClr val="00B050"/>
                        </a:solidFill>
                        <a:latin typeface="Exo 2" panose="00000500000000000000" pitchFamily="2"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US" sz="110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B050"/>
                          </a:solidFill>
                          <a:latin typeface="Exo 2" panose="00000500000000000000" pitchFamily="2" charset="0"/>
                        </a:rPr>
                        <a:t>= 3.0</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2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600" b="1" kern="0" baseline="0" dirty="0">
                        <a:solidFill>
                          <a:schemeClr val="tx2"/>
                        </a:solidFill>
                        <a:latin typeface="Exo 2" panose="00000500000000000000" pitchFamily="2" charset="0"/>
                      </a:endParaRPr>
                    </a:p>
                  </a:txBody>
                  <a:tcPr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44036" y="8541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6310683"/>
            <a:ext cx="5897010" cy="388800"/>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74631"/>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26280" y="6823974"/>
            <a:ext cx="316911"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05337" y="7619545"/>
            <a:ext cx="292533"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553</Words>
  <Application>Microsoft Office PowerPoint</Application>
  <PresentationFormat>A4 Paper (210x297 mm)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Exo 2</vt:lpstr>
      <vt:lpstr>Liberation Sans</vt:lpstr>
      <vt:lpstr>Office Theme</vt:lpstr>
      <vt:lpstr>Note About Risks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1952</cp:revision>
  <cp:lastPrinted>2017-11-16T20:35:31Z</cp:lastPrinted>
  <dcterms:created xsi:type="dcterms:W3CDTF">2009-08-17T12:51:41Z</dcterms:created>
  <dcterms:modified xsi:type="dcterms:W3CDTF">2017-12-26T12:23:03Z</dcterms:modified>
  <cp:contentStatus>RC2_RCC1</cp:contentStatus>
</cp:coreProperties>
</file>