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p:sldMasterIdLst>
    <p:sldMasterId id="2147483648" r:id="rId1"/>
  </p:sldMasterIdLst>
  <p:notesMasterIdLst>
    <p:notesMasterId r:id="rId3"/>
  </p:notesMasterIdLst>
  <p:handoutMasterIdLst>
    <p:handoutMasterId r:id="rId4"/>
  </p:handoutMasterIdLst>
  <p:sldIdLst>
    <p:sldId id="317" r:id="rId2"/>
  </p:sldIdLst>
  <p:sldSz cx="6858000" cy="9906000" type="A4"/>
  <p:notesSz cx="6888163" cy="100187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688" userDrawn="1">
          <p15:clr>
            <a:srgbClr val="A4A3A4"/>
          </p15:clr>
        </p15:guide>
        <p15:guide id="2" pos="1440" userDrawn="1">
          <p15:clr>
            <a:srgbClr val="A4A3A4"/>
          </p15:clr>
        </p15:guide>
        <p15:guide id="3" pos="2880" userDrawn="1">
          <p15:clr>
            <a:srgbClr val="A4A3A4"/>
          </p15:clr>
        </p15:guide>
        <p15:guide id="4" orient="horz" pos="3600" userDrawn="1">
          <p15:clr>
            <a:srgbClr val="A4A3A4"/>
          </p15:clr>
        </p15:guide>
        <p15:guide id="5" orient="horz" pos="2922">
          <p15:clr>
            <a:srgbClr val="A4A3A4"/>
          </p15:clr>
        </p15:guide>
        <p15:guide id="6" orient="horz" pos="3900">
          <p15:clr>
            <a:srgbClr val="A4A3A4"/>
          </p15:clr>
        </p15:guide>
      </p15:sldGuideLst>
    </p:ext>
    <p:ext uri="{2D200454-40CA-4A62-9FC3-DE9A4176ACB9}">
      <p15:notesGuideLst xmlns:p15="http://schemas.microsoft.com/office/powerpoint/2012/main">
        <p15:guide id="1" orient="horz" pos="2857" userDrawn="1">
          <p15:clr>
            <a:srgbClr val="A4A3A4"/>
          </p15:clr>
        </p15:guide>
        <p15:guide id="2" pos="2137" userDrawn="1">
          <p15:clr>
            <a:srgbClr val="A4A3A4"/>
          </p15:clr>
        </p15:guide>
        <p15:guide id="3" orient="horz" pos="3157">
          <p15:clr>
            <a:srgbClr val="A4A3A4"/>
          </p15:clr>
        </p15:guide>
        <p15:guide id="4" pos="2171">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Torsten" initials="T" lastIdx="96" clrIdx="0"/>
  <p:cmAuthor id="1" name="DorisTorsten" initials="D" lastIdx="0" clrIdx="1"/>
  <p:cmAuthor id="2" name="Andrew van der Stock" initials="AS" lastIdx="6" clrIdx="2">
    <p:extLst/>
  </p:cmAuthor>
  <p:cmAuthor id="3" name="office@enil.us" initials="o" lastIdx="1" clrIdx="3">
    <p:extLst/>
  </p:cmAuthor>
  <p:cmAuthor id="4" name="Andrew van der Stock" initials="AvdS" lastIdx="1" clrIdx="4">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3276B"/>
    <a:srgbClr val="4E8542"/>
    <a:srgbClr val="FC9803"/>
    <a:srgbClr val="D9EAD5"/>
    <a:srgbClr val="00FF00"/>
    <a:srgbClr val="B93A32"/>
    <a:srgbClr val="672E3B"/>
    <a:srgbClr val="FFFF00"/>
    <a:srgbClr val="B3D6AC"/>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3365" autoAdjust="0"/>
    <p:restoredTop sz="95096" autoAdjust="0"/>
  </p:normalViewPr>
  <p:slideViewPr>
    <p:cSldViewPr>
      <p:cViewPr varScale="1">
        <p:scale>
          <a:sx n="70" d="100"/>
          <a:sy n="70" d="100"/>
        </p:scale>
        <p:origin x="1368" y="66"/>
      </p:cViewPr>
      <p:guideLst>
        <p:guide orient="horz" pos="2688"/>
        <p:guide pos="1440"/>
        <p:guide pos="2880"/>
        <p:guide orient="horz" pos="3600"/>
        <p:guide orient="horz" pos="2922"/>
        <p:guide orient="horz" pos="390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1" d="100"/>
          <a:sy n="51" d="100"/>
        </p:scale>
        <p:origin x="-2802" y="-108"/>
      </p:cViewPr>
      <p:guideLst>
        <p:guide orient="horz" pos="2857"/>
        <p:guide pos="2137"/>
        <p:guide orient="horz" pos="3157"/>
        <p:guide pos="2171"/>
      </p:guideLst>
    </p:cSldViewPr>
  </p:notesViewPr>
  <p:gridSpacing cx="45005" cy="45005"/>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notesMaster" Target="notesMasters/notesMaster1.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commentAuthors" Target="commentAuthors.xml"/><Relationship Id="rId4" Type="http://schemas.openxmlformats.org/officeDocument/2006/relationships/handoutMaster" Target="handoutMasters/handoutMaster1.xml"/><Relationship Id="rId9"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2"/>
            <a:ext cx="2985171" cy="500273"/>
          </a:xfrm>
          <a:prstGeom prst="rect">
            <a:avLst/>
          </a:prstGeom>
        </p:spPr>
        <p:txBody>
          <a:bodyPr vert="horz" lIns="106224" tIns="53112" rIns="106224" bIns="53112" rtlCol="0"/>
          <a:lstStyle>
            <a:lvl1pPr algn="l">
              <a:defRPr sz="1400"/>
            </a:lvl1pPr>
          </a:lstStyle>
          <a:p>
            <a:endParaRPr lang="de-DE"/>
          </a:p>
        </p:txBody>
      </p:sp>
      <p:sp>
        <p:nvSpPr>
          <p:cNvPr id="3" name="Datumsplatzhalter 2"/>
          <p:cNvSpPr>
            <a:spLocks noGrp="1"/>
          </p:cNvSpPr>
          <p:nvPr>
            <p:ph type="dt" sz="quarter" idx="1"/>
          </p:nvPr>
        </p:nvSpPr>
        <p:spPr>
          <a:xfrm>
            <a:off x="3901501" y="2"/>
            <a:ext cx="2985171" cy="500273"/>
          </a:xfrm>
          <a:prstGeom prst="rect">
            <a:avLst/>
          </a:prstGeom>
        </p:spPr>
        <p:txBody>
          <a:bodyPr vert="horz" lIns="106224" tIns="53112" rIns="106224" bIns="53112" rtlCol="0"/>
          <a:lstStyle>
            <a:lvl1pPr algn="r">
              <a:defRPr sz="1400"/>
            </a:lvl1pPr>
          </a:lstStyle>
          <a:p>
            <a:fld id="{46C0059F-706E-42AF-B504-DA4BA04161AF}" type="datetimeFigureOut">
              <a:rPr lang="de-DE" smtClean="0"/>
              <a:t>26.12.2017</a:t>
            </a:fld>
            <a:endParaRPr lang="de-DE"/>
          </a:p>
        </p:txBody>
      </p:sp>
      <p:sp>
        <p:nvSpPr>
          <p:cNvPr id="4" name="Fußzeilenplatzhalter 3"/>
          <p:cNvSpPr>
            <a:spLocks noGrp="1"/>
          </p:cNvSpPr>
          <p:nvPr>
            <p:ph type="ftr" sz="quarter" idx="2"/>
          </p:nvPr>
        </p:nvSpPr>
        <p:spPr>
          <a:xfrm>
            <a:off x="1" y="9516788"/>
            <a:ext cx="2985171" cy="500273"/>
          </a:xfrm>
          <a:prstGeom prst="rect">
            <a:avLst/>
          </a:prstGeom>
        </p:spPr>
        <p:txBody>
          <a:bodyPr vert="horz" lIns="106224" tIns="53112" rIns="106224" bIns="53112" rtlCol="0" anchor="b"/>
          <a:lstStyle>
            <a:lvl1pPr algn="l">
              <a:defRPr sz="1400"/>
            </a:lvl1pPr>
          </a:lstStyle>
          <a:p>
            <a:endParaRPr lang="de-DE"/>
          </a:p>
        </p:txBody>
      </p:sp>
      <p:sp>
        <p:nvSpPr>
          <p:cNvPr id="5" name="Foliennummernplatzhalter 4"/>
          <p:cNvSpPr>
            <a:spLocks noGrp="1"/>
          </p:cNvSpPr>
          <p:nvPr>
            <p:ph type="sldNum" sz="quarter" idx="3"/>
          </p:nvPr>
        </p:nvSpPr>
        <p:spPr>
          <a:xfrm>
            <a:off x="3901501" y="9516788"/>
            <a:ext cx="2985171" cy="500273"/>
          </a:xfrm>
          <a:prstGeom prst="rect">
            <a:avLst/>
          </a:prstGeom>
        </p:spPr>
        <p:txBody>
          <a:bodyPr vert="horz" lIns="106224" tIns="53112" rIns="106224" bIns="53112" rtlCol="0" anchor="b"/>
          <a:lstStyle>
            <a:lvl1pPr algn="r">
              <a:defRPr sz="1400"/>
            </a:lvl1pPr>
          </a:lstStyle>
          <a:p>
            <a:fld id="{91832A97-7139-43D2-8F8B-094A116E151F}" type="slidenum">
              <a:rPr lang="de-DE" smtClean="0"/>
              <a:t>‹#›</a:t>
            </a:fld>
            <a:endParaRPr lang="de-DE"/>
          </a:p>
        </p:txBody>
      </p:sp>
    </p:spTree>
    <p:extLst>
      <p:ext uri="{BB962C8B-B14F-4D97-AF65-F5344CB8AC3E}">
        <p14:creationId xmlns:p14="http://schemas.microsoft.com/office/powerpoint/2010/main" val="94324570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4"/>
            <a:ext cx="2984872" cy="500936"/>
          </a:xfrm>
          <a:prstGeom prst="rect">
            <a:avLst/>
          </a:prstGeom>
        </p:spPr>
        <p:txBody>
          <a:bodyPr vert="horz" lIns="115063" tIns="57531" rIns="115063" bIns="57531" rtlCol="0"/>
          <a:lstStyle>
            <a:lvl1pPr algn="l">
              <a:defRPr sz="1500"/>
            </a:lvl1pPr>
          </a:lstStyle>
          <a:p>
            <a:endParaRPr lang="en-US"/>
          </a:p>
        </p:txBody>
      </p:sp>
      <p:sp>
        <p:nvSpPr>
          <p:cNvPr id="3" name="Date Placeholder 2"/>
          <p:cNvSpPr>
            <a:spLocks noGrp="1"/>
          </p:cNvSpPr>
          <p:nvPr>
            <p:ph type="dt" idx="1"/>
          </p:nvPr>
        </p:nvSpPr>
        <p:spPr>
          <a:xfrm>
            <a:off x="3901702" y="4"/>
            <a:ext cx="2984872" cy="500936"/>
          </a:xfrm>
          <a:prstGeom prst="rect">
            <a:avLst/>
          </a:prstGeom>
        </p:spPr>
        <p:txBody>
          <a:bodyPr vert="horz" lIns="115063" tIns="57531" rIns="115063" bIns="57531" rtlCol="0"/>
          <a:lstStyle>
            <a:lvl1pPr algn="r">
              <a:defRPr sz="1500"/>
            </a:lvl1pPr>
          </a:lstStyle>
          <a:p>
            <a:fld id="{6C875393-9CE0-40DD-A78A-34757A3496C9}" type="datetimeFigureOut">
              <a:rPr lang="en-US" smtClean="0"/>
              <a:pPr/>
              <a:t>12/26/2017</a:t>
            </a:fld>
            <a:endParaRPr lang="en-US"/>
          </a:p>
        </p:txBody>
      </p:sp>
      <p:sp>
        <p:nvSpPr>
          <p:cNvPr id="4" name="Slide Image Placeholder 3"/>
          <p:cNvSpPr>
            <a:spLocks noGrp="1" noRot="1" noChangeAspect="1"/>
          </p:cNvSpPr>
          <p:nvPr>
            <p:ph type="sldImg" idx="2"/>
          </p:nvPr>
        </p:nvSpPr>
        <p:spPr>
          <a:xfrm>
            <a:off x="2144713" y="752475"/>
            <a:ext cx="2598737" cy="3756025"/>
          </a:xfrm>
          <a:prstGeom prst="rect">
            <a:avLst/>
          </a:prstGeom>
          <a:noFill/>
          <a:ln w="12700">
            <a:solidFill>
              <a:prstClr val="black"/>
            </a:solidFill>
          </a:ln>
        </p:spPr>
        <p:txBody>
          <a:bodyPr vert="horz" lIns="115063" tIns="57531" rIns="115063" bIns="57531" rtlCol="0" anchor="ctr"/>
          <a:lstStyle/>
          <a:p>
            <a:endParaRPr lang="en-US"/>
          </a:p>
        </p:txBody>
      </p:sp>
      <p:sp>
        <p:nvSpPr>
          <p:cNvPr id="5" name="Notes Placeholder 4"/>
          <p:cNvSpPr>
            <a:spLocks noGrp="1"/>
          </p:cNvSpPr>
          <p:nvPr>
            <p:ph type="body" sz="quarter" idx="3"/>
          </p:nvPr>
        </p:nvSpPr>
        <p:spPr>
          <a:xfrm>
            <a:off x="688817" y="4758891"/>
            <a:ext cx="5510530" cy="4508421"/>
          </a:xfrm>
          <a:prstGeom prst="rect">
            <a:avLst/>
          </a:prstGeom>
        </p:spPr>
        <p:txBody>
          <a:bodyPr vert="horz" lIns="115063" tIns="57531" rIns="115063" bIns="575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16042"/>
            <a:ext cx="2984872" cy="500936"/>
          </a:xfrm>
          <a:prstGeom prst="rect">
            <a:avLst/>
          </a:prstGeom>
        </p:spPr>
        <p:txBody>
          <a:bodyPr vert="horz" lIns="115063" tIns="57531" rIns="115063" bIns="57531" rtlCol="0" anchor="b"/>
          <a:lstStyle>
            <a:lvl1pPr algn="l">
              <a:defRPr sz="1500"/>
            </a:lvl1pPr>
          </a:lstStyle>
          <a:p>
            <a:endParaRPr lang="en-US"/>
          </a:p>
        </p:txBody>
      </p:sp>
      <p:sp>
        <p:nvSpPr>
          <p:cNvPr id="7" name="Slide Number Placeholder 6"/>
          <p:cNvSpPr>
            <a:spLocks noGrp="1"/>
          </p:cNvSpPr>
          <p:nvPr>
            <p:ph type="sldNum" sz="quarter" idx="5"/>
          </p:nvPr>
        </p:nvSpPr>
        <p:spPr>
          <a:xfrm>
            <a:off x="3901702" y="9516042"/>
            <a:ext cx="2984872" cy="500936"/>
          </a:xfrm>
          <a:prstGeom prst="rect">
            <a:avLst/>
          </a:prstGeom>
        </p:spPr>
        <p:txBody>
          <a:bodyPr vert="horz" lIns="115063" tIns="57531" rIns="115063" bIns="57531" rtlCol="0" anchor="b"/>
          <a:lstStyle>
            <a:lvl1pPr algn="r">
              <a:defRPr sz="1500"/>
            </a:lvl1pPr>
          </a:lstStyle>
          <a:p>
            <a:fld id="{49E76A86-908E-419A-9621-E32D65ED795D}" type="slidenum">
              <a:rPr lang="en-US" smtClean="0"/>
              <a:pPr/>
              <a:t>‹#›</a:t>
            </a:fld>
            <a:endParaRPr lang="en-US"/>
          </a:p>
        </p:txBody>
      </p:sp>
    </p:spTree>
    <p:extLst>
      <p:ext uri="{BB962C8B-B14F-4D97-AF65-F5344CB8AC3E}">
        <p14:creationId xmlns:p14="http://schemas.microsoft.com/office/powerpoint/2010/main" val="656740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144713" y="752475"/>
            <a:ext cx="2598737" cy="3756025"/>
          </a:xfrm>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49E76A86-908E-419A-9621-E32D65ED795D}" type="slidenum">
              <a:rPr lang="en-US" smtClean="0"/>
              <a:pPr/>
              <a:t>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Liberation Sans" panose="020B0604020202020204" pitchFamily="34" charset="0"/>
              </a:defRPr>
            </a:lvl1pPr>
          </a:lstStyle>
          <a:p>
            <a:r>
              <a:rPr lang="en-US" dirty="0"/>
              <a:t>Enter Title</a:t>
            </a:r>
          </a:p>
        </p:txBody>
      </p:sp>
      <p:sp>
        <p:nvSpPr>
          <p:cNvPr id="7"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spTree>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9" name="Rectangle 136"/>
          <p:cNvSpPr/>
          <p:nvPr userDrawn="1"/>
        </p:nvSpPr>
        <p:spPr>
          <a:xfrm>
            <a:off x="34632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1" name="Text Placeholder 10"/>
          <p:cNvSpPr>
            <a:spLocks noGrp="1"/>
          </p:cNvSpPr>
          <p:nvPr>
            <p:ph type="body" sz="quarter" idx="10" hasCustomPrompt="1"/>
          </p:nvPr>
        </p:nvSpPr>
        <p:spPr>
          <a:xfrm>
            <a:off x="0" y="0"/>
            <a:ext cx="1295400" cy="831600"/>
          </a:xfrm>
          <a:prstGeom prst="rect">
            <a:avLst/>
          </a:prstGeom>
          <a:gradFill>
            <a:gsLst>
              <a:gs pos="0">
                <a:srgbClr val="83276B"/>
              </a:gs>
              <a:gs pos="80000">
                <a:srgbClr val="83276B"/>
              </a:gs>
              <a:gs pos="100000">
                <a:srgbClr val="83276B"/>
              </a:gs>
            </a:gsLst>
            <a:lin ang="16200000" scaled="0"/>
          </a:gradFill>
          <a:ln w="19050">
            <a:noFill/>
          </a:ln>
          <a:effectLst>
            <a:outerShdw blurRad="40005" dist="22860" dir="5400000" algn="ctr" rotWithShape="0">
              <a:srgbClr val="000000">
                <a:alpha val="35000"/>
              </a:srgbClr>
            </a:outerShdw>
          </a:effectLst>
          <a:scene3d>
            <a:camera prst="orthographicFront"/>
            <a:lightRig rig="threePt" dir="t">
              <a:rot lat="0" lon="0" rev="1200000"/>
            </a:lightRig>
          </a:scene3d>
          <a:sp3d extrusionH="76200">
            <a:bevelT w="63500" h="25400"/>
            <a:extrusionClr>
              <a:schemeClr val="bg1"/>
            </a:extrusionClr>
          </a:sp3d>
        </p:spPr>
        <p:txBody>
          <a:bodyPr wrap="square" lIns="54000" tIns="54000" rIns="54000" rtlCol="0" anchor="ctr" anchorCtr="0">
            <a:noAutofit/>
          </a:bodyPr>
          <a:lstStyle>
            <a:lvl1pPr marL="0" algn="ctr" defTabSz="914400" rtl="0" eaLnBrk="1" latinLnBrk="0" hangingPunct="1">
              <a:buFont typeface="Arial" pitchFamily="34" charset="0"/>
              <a:buNone/>
              <a:defRPr lang="en-US" sz="4400" b="1" kern="1200" dirty="0" smtClean="0">
                <a:solidFill>
                  <a:schemeClr val="bg1"/>
                </a:solidFill>
                <a:latin typeface="Exo 2" panose="00000500000000000000" pitchFamily="2" charset="0"/>
                <a:ea typeface="+mn-ea"/>
                <a:cs typeface="Exo 2" panose="00000500000000000000" pitchFamily="2" charset="0"/>
              </a:defRPr>
            </a:lvl1pPr>
          </a:lstStyle>
          <a:p>
            <a:pPr lvl="0"/>
            <a:r>
              <a:rPr lang="en-US" dirty="0"/>
              <a:t>E</a:t>
            </a:r>
          </a:p>
        </p:txBody>
      </p:sp>
      <p:sp>
        <p:nvSpPr>
          <p:cNvPr id="12" name="Title 11"/>
          <p:cNvSpPr>
            <a:spLocks noGrp="1"/>
          </p:cNvSpPr>
          <p:nvPr>
            <p:ph type="title" hasCustomPrompt="1"/>
          </p:nvPr>
        </p:nvSpPr>
        <p:spPr>
          <a:xfrm>
            <a:off x="1371600" y="75600"/>
            <a:ext cx="5486400" cy="738000"/>
          </a:xfrm>
          <a:prstGeom prst="rect">
            <a:avLst/>
          </a:prstGeom>
        </p:spPr>
        <p:txBody>
          <a:bodyPr anchor="ctr"/>
          <a:lstStyle>
            <a:lvl1pPr>
              <a:lnSpc>
                <a:spcPts val="3000"/>
              </a:lnSpc>
              <a:defRPr sz="2800" b="1" spc="-100" baseline="0">
                <a:solidFill>
                  <a:schemeClr val="tx1">
                    <a:lumMod val="50000"/>
                    <a:lumOff val="50000"/>
                  </a:schemeClr>
                </a:solidFill>
                <a:latin typeface="Exo 2" panose="00000500000000000000" pitchFamily="2" charset="0"/>
                <a:cs typeface="Exo 2" panose="00000500000000000000" pitchFamily="2" charset="0"/>
              </a:defRPr>
            </a:lvl1pPr>
          </a:lstStyle>
          <a:p>
            <a:r>
              <a:rPr lang="en-US" dirty="0"/>
              <a:t>Enter Title</a:t>
            </a:r>
          </a:p>
        </p:txBody>
      </p:sp>
      <p:graphicFrame>
        <p:nvGraphicFramePr>
          <p:cNvPr id="5" name="Table 104"/>
          <p:cNvGraphicFramePr>
            <a:graphicFrameLocks noGrp="1"/>
          </p:cNvGraphicFramePr>
          <p:nvPr userDrawn="1">
            <p:extLst>
              <p:ext uri="{D42A27DB-BD31-4B8C-83A1-F6EECF244321}">
                <p14:modId xmlns:p14="http://schemas.microsoft.com/office/powerpoint/2010/main" val="38750830"/>
              </p:ext>
            </p:extLst>
          </p:nvPr>
        </p:nvGraphicFramePr>
        <p:xfrm>
          <a:off x="10800" y="939600"/>
          <a:ext cx="6836400" cy="2239082"/>
        </p:xfrm>
        <a:graphic>
          <a:graphicData uri="http://schemas.openxmlformats.org/drawingml/2006/table">
            <a:tbl>
              <a:tblPr>
                <a:tableStyleId>{D27102A9-8310-4765-A935-A1911B00CA55}</a:tableStyleId>
              </a:tblPr>
              <a:tblGrid>
                <a:gridCol w="1008000">
                  <a:extLst>
                    <a:ext uri="{9D8B030D-6E8A-4147-A177-3AD203B41FA5}">
                      <a16:colId xmlns:a16="http://schemas.microsoft.com/office/drawing/2014/main" val="20000"/>
                    </a:ext>
                  </a:extLst>
                </a:gridCol>
                <a:gridCol w="1008000">
                  <a:extLst>
                    <a:ext uri="{9D8B030D-6E8A-4147-A177-3AD203B41FA5}">
                      <a16:colId xmlns:a16="http://schemas.microsoft.com/office/drawing/2014/main" val="20001"/>
                    </a:ext>
                  </a:extLst>
                </a:gridCol>
                <a:gridCol w="1396800">
                  <a:extLst>
                    <a:ext uri="{9D8B030D-6E8A-4147-A177-3AD203B41FA5}">
                      <a16:colId xmlns:a16="http://schemas.microsoft.com/office/drawing/2014/main" val="20002"/>
                    </a:ext>
                  </a:extLst>
                </a:gridCol>
                <a:gridCol w="1404000">
                  <a:extLst>
                    <a:ext uri="{9D8B030D-6E8A-4147-A177-3AD203B41FA5}">
                      <a16:colId xmlns:a16="http://schemas.microsoft.com/office/drawing/2014/main" val="20003"/>
                    </a:ext>
                  </a:extLst>
                </a:gridCol>
                <a:gridCol w="1011600">
                  <a:extLst>
                    <a:ext uri="{9D8B030D-6E8A-4147-A177-3AD203B41FA5}">
                      <a16:colId xmlns:a16="http://schemas.microsoft.com/office/drawing/2014/main" val="20004"/>
                    </a:ext>
                  </a:extLst>
                </a:gridCol>
                <a:gridCol w="1008000">
                  <a:extLst>
                    <a:ext uri="{9D8B030D-6E8A-4147-A177-3AD203B41FA5}">
                      <a16:colId xmlns:a16="http://schemas.microsoft.com/office/drawing/2014/main" val="20005"/>
                    </a:ext>
                  </a:extLst>
                </a:gridCol>
              </a:tblGrid>
              <a:tr h="554255">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a:p>
                  </a:txBody>
                  <a:tcPr/>
                </a:tc>
                <a:tc gridSpan="2">
                  <a:txBody>
                    <a:bodyPr/>
                    <a:lstStyle/>
                    <a:p>
                      <a:endParaRPr lang="en-US" sz="1100" dirty="0">
                        <a:solidFill>
                          <a:schemeClr val="bg1"/>
                        </a:solidFill>
                        <a:latin typeface="Exo 2" panose="00000500000000000000" pitchFamily="2"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tc hMerge="1">
                  <a:txBody>
                    <a:bodyPr/>
                    <a:lstStyle/>
                    <a:p>
                      <a:endParaRPr lang="en-US" sz="1000" dirty="0">
                        <a:solidFill>
                          <a:schemeClr val="bg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lumMod val="20000"/>
                        <a:lumOff val="80000"/>
                      </a:schemeClr>
                    </a:solidFill>
                  </a:tcPr>
                </a:tc>
                <a:extLst>
                  <a:ext uri="{0D108BD9-81ED-4DB2-BD59-A6C34878D82A}">
                    <a16:rowId xmlns:a16="http://schemas.microsoft.com/office/drawing/2014/main" val="10000"/>
                  </a:ext>
                </a:extLst>
              </a:tr>
              <a:tr h="288027">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App. Specific</a:t>
                      </a:r>
                      <a:endParaRPr lang="en-US" sz="1100" b="1" dirty="0">
                        <a:solidFill>
                          <a:schemeClr val="tx1"/>
                        </a:solidFill>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100" b="1" baseline="0" dirty="0">
                        <a:latin typeface="Liberation Sans" panose="020B0604020202020204" pitchFamily="34" charset="0"/>
                        <a:cs typeface="Liberation Sans" panose="020B0604020202020204" pitchFamily="34" charset="0"/>
                      </a:endParaRP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ts val="1200"/>
                        </a:lnSpc>
                        <a:spcBef>
                          <a:spcPts val="0"/>
                        </a:spcBef>
                        <a:spcAft>
                          <a:spcPts val="0"/>
                        </a:spcAft>
                        <a:buClrTx/>
                        <a:buSzTx/>
                        <a:buFontTx/>
                        <a:buNone/>
                        <a:tabLst/>
                        <a:defRPr/>
                      </a:pPr>
                      <a:r>
                        <a:rPr lang="en-US" sz="1000" b="1" dirty="0">
                          <a:solidFill>
                            <a:schemeClr val="tx1"/>
                          </a:solidFill>
                          <a:latin typeface="Liberation Sans" panose="020B0604020202020204" pitchFamily="34" charset="0"/>
                          <a:cs typeface="Liberation Sans" panose="020B0604020202020204" pitchFamily="34" charset="0"/>
                        </a:rPr>
                        <a:t>Business</a:t>
                      </a:r>
                      <a:r>
                        <a:rPr lang="en-US" sz="1000" b="1" baseline="0" dirty="0">
                          <a:solidFill>
                            <a:schemeClr val="tx1"/>
                          </a:solidFill>
                          <a:latin typeface="Liberation Sans" panose="020B0604020202020204" pitchFamily="34" charset="0"/>
                          <a:cs typeface="Liberation Sans" panose="020B0604020202020204" pitchFamily="34" charset="0"/>
                        </a:rPr>
                        <a:t> </a:t>
                      </a:r>
                      <a:r>
                        <a:rPr lang="en-US" sz="1000" b="1" dirty="0">
                          <a:solidFill>
                            <a:schemeClr val="tx1"/>
                          </a:solidFill>
                          <a:latin typeface="Liberation Sans" panose="020B0604020202020204" pitchFamily="34" charset="0"/>
                          <a:cs typeface="Liberation Sans" panose="020B0604020202020204" pitchFamily="34" charset="0"/>
                        </a:rPr>
                        <a:t>?</a:t>
                      </a:r>
                    </a:p>
                  </a:txBody>
                  <a:tcPr marL="45720" marR="45720" marT="46800" marB="46800" anchor="ct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1396800">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a:lnSpc>
                          <a:spcPts val="1000"/>
                        </a:lnSpc>
                        <a:spcBef>
                          <a:spcPts val="300"/>
                        </a:spcBef>
                        <a:spcAft>
                          <a:spcPts val="300"/>
                        </a:spcAft>
                      </a:pPr>
                      <a:endParaRPr lang="en-US" sz="100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gridSpan="2">
                  <a:txBody>
                    <a:bodyPr/>
                    <a:lstStyle/>
                    <a:p>
                      <a:pPr>
                        <a:lnSpc>
                          <a:spcPts val="1000"/>
                        </a:lnSpc>
                        <a:spcBef>
                          <a:spcPts val="300"/>
                        </a:spcBef>
                        <a:spcAft>
                          <a:spcPts val="300"/>
                        </a:spcAft>
                      </a:pPr>
                      <a:endParaRPr lang="en-US" sz="1100" b="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endParaRPr lang="en-US"/>
                    </a:p>
                  </a:txBody>
                  <a:tcPr/>
                </a:tc>
                <a:tc gridSpan="2">
                  <a:txBody>
                    <a:bodyPr/>
                    <a:lstStyle/>
                    <a:p>
                      <a:pPr>
                        <a:lnSpc>
                          <a:spcPts val="1000"/>
                        </a:lnSpc>
                        <a:spcBef>
                          <a:spcPts val="300"/>
                        </a:spcBef>
                        <a:spcAft>
                          <a:spcPts val="300"/>
                        </a:spcAft>
                      </a:pPr>
                      <a:endParaRPr lang="en-US" sz="1100" dirty="0">
                        <a:solidFill>
                          <a:schemeClr val="tx1"/>
                        </a:solidFill>
                        <a:latin typeface="Liberation Sans" panose="020B0604020202020204" pitchFamily="34" charset="0"/>
                        <a:cs typeface="Liberation Sans" panose="020B0604020202020204" pitchFamily="34" charset="0"/>
                      </a:endParaRPr>
                    </a:p>
                  </a:txBody>
                  <a:tcPr marL="45720" marR="45720" marT="46800" marB="46800">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hMerge="1">
                  <a:txBody>
                    <a:bodyPr/>
                    <a:lstStyle/>
                    <a:p>
                      <a:pPr marL="0" marR="0" indent="0" algn="l" defTabSz="914400" rtl="0" eaLnBrk="1" fontAlgn="auto" latinLnBrk="0" hangingPunct="1">
                        <a:lnSpc>
                          <a:spcPts val="1000"/>
                        </a:lnSpc>
                        <a:spcBef>
                          <a:spcPts val="300"/>
                        </a:spcBef>
                        <a:spcAft>
                          <a:spcPts val="300"/>
                        </a:spcAft>
                        <a:buClrTx/>
                        <a:buSzTx/>
                        <a:buFontTx/>
                        <a:buNone/>
                        <a:tabLst/>
                        <a:defRPr/>
                      </a:pPr>
                      <a:endParaRPr lang="en-US" sz="1000" baseline="0" dirty="0">
                        <a:solidFill>
                          <a:schemeClr val="tx1"/>
                        </a:solidFill>
                      </a:endParaRPr>
                    </a:p>
                  </a:txBody>
                  <a:tcPr marL="45720" marR="45720">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6" name="Rectangle 106"/>
          <p:cNvSpPr/>
          <p:nvPr userDrawn="1"/>
        </p:nvSpPr>
        <p:spPr>
          <a:xfrm>
            <a:off x="10800" y="6919200"/>
            <a:ext cx="3383280" cy="29772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7" name="Rectangle 107"/>
          <p:cNvSpPr/>
          <p:nvPr userDrawn="1"/>
        </p:nvSpPr>
        <p:spPr>
          <a:xfrm>
            <a:off x="108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600" b="1" dirty="0">
                <a:solidFill>
                  <a:srgbClr val="000000"/>
                </a:solidFill>
                <a:latin typeface="Liberation Sans" panose="020B0604020202020204" pitchFamily="34" charset="0"/>
                <a:cs typeface="Liberation Sans" panose="020B0604020202020204" pitchFamily="34" charset="0"/>
              </a:rPr>
            </a:br>
            <a:endParaRPr lang="en-US" sz="1000" dirty="0">
              <a:solidFill>
                <a:srgbClr val="000000"/>
              </a:solidFill>
              <a:latin typeface="Liberation Sans" panose="020B0604020202020204" pitchFamily="34" charset="0"/>
              <a:cs typeface="Liberation Sans" panose="020B0604020202020204" pitchFamily="34" charset="0"/>
            </a:endParaRPr>
          </a:p>
        </p:txBody>
      </p:sp>
      <p:sp>
        <p:nvSpPr>
          <p:cNvPr id="10" name="Rectangle 108"/>
          <p:cNvSpPr/>
          <p:nvPr userDrawn="1"/>
        </p:nvSpPr>
        <p:spPr>
          <a:xfrm>
            <a:off x="3463200" y="3247200"/>
            <a:ext cx="3383280" cy="3600000"/>
          </a:xfrm>
          <a:prstGeom prst="rect">
            <a:avLst/>
          </a:prstGeom>
          <a:solidFill>
            <a:schemeClr val="bg1"/>
          </a:solidFill>
          <a:ln>
            <a:solidFill>
              <a:schemeClr val="accent4">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ts val="1000"/>
              </a:lnSpc>
              <a:spcBef>
                <a:spcPts val="300"/>
              </a:spcBef>
              <a:spcAft>
                <a:spcPts val="300"/>
              </a:spcAft>
            </a:pPr>
            <a:br>
              <a:rPr lang="en-US" sz="1400" b="1" dirty="0">
                <a:solidFill>
                  <a:srgbClr val="000000"/>
                </a:solidFill>
                <a:latin typeface="Liberation Sans" panose="020B0604020202020204" pitchFamily="34" charset="0"/>
                <a:cs typeface="Liberation Sans" panose="020B0604020202020204" pitchFamily="34" charset="0"/>
              </a:rPr>
            </a:br>
            <a:endParaRPr lang="en-US" sz="1400" dirty="0">
              <a:solidFill>
                <a:srgbClr val="000000"/>
              </a:solidFill>
              <a:latin typeface="Liberation Sans" panose="020B0604020202020204" pitchFamily="34" charset="0"/>
              <a:cs typeface="Liberation Sans" panose="020B0604020202020204" pitchFamily="34" charset="0"/>
            </a:endParaRPr>
          </a:p>
        </p:txBody>
      </p:sp>
      <p:sp>
        <p:nvSpPr>
          <p:cNvPr id="13" name="Slide Number Placeholder 5"/>
          <p:cNvSpPr txBox="1">
            <a:spLocks/>
          </p:cNvSpPr>
          <p:nvPr userDrawn="1"/>
        </p:nvSpPr>
        <p:spPr>
          <a:xfrm>
            <a:off x="6534000" y="108000"/>
            <a:ext cx="252000" cy="230400"/>
          </a:xfrm>
          <a:prstGeom prst="rect">
            <a:avLst/>
          </a:prstGeom>
          <a:solidFill>
            <a:schemeClr val="bg1"/>
          </a:solidFill>
          <a:ln w="25400" cap="rnd" cmpd="sng" algn="ctr">
            <a:solidFill>
              <a:srgbClr val="83276B"/>
            </a:solidFill>
            <a:prstDash val="solid"/>
          </a:ln>
        </p:spPr>
        <p:style>
          <a:lnRef idx="2">
            <a:schemeClr val="dk1"/>
          </a:lnRef>
          <a:fillRef idx="1">
            <a:schemeClr val="lt1"/>
          </a:fillRef>
          <a:effectRef idx="0">
            <a:schemeClr val="dk1"/>
          </a:effectRef>
          <a:fontRef idx="none"/>
        </p:style>
        <p:txBody>
          <a:bodyPr vert="horz" lIns="36000" tIns="45720" rIns="36000" bIns="45720" rtlCol="0" anchor="ctr" anchorCtr="0"/>
          <a:lstStyle>
            <a:defPPr>
              <a:defRPr lang="en-US"/>
            </a:defPPr>
            <a:lvl1pPr marL="0" algn="r" defTabSz="914400" rtl="0" eaLnBrk="1" latinLnBrk="0" hangingPunct="1">
              <a:defRPr sz="1000" b="1" kern="1200">
                <a:solidFill>
                  <a:schemeClr val="tx1">
                    <a:tint val="7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3201FDD2-27F9-4966-B34E-DF3AF7EF0736}" type="slidenum">
              <a:rPr lang="en-US" smtClean="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rPr>
              <a:pPr algn="ctr"/>
              <a:t>‹#›</a:t>
            </a:fld>
            <a:endParaRPr lang="en-US" dirty="0">
              <a:solidFill>
                <a:srgbClr val="4A1647"/>
              </a:solidFill>
              <a:latin typeface="Liberation Sans" panose="020B0604020202020204" pitchFamily="34" charset="0"/>
              <a:ea typeface="Liberation Sans" panose="020B0604020202020204" pitchFamily="34" charset="0"/>
              <a:cs typeface="Liberation Sans" panose="020B0604020202020204" pitchFamily="34" charset="0"/>
            </a:endParaRPr>
          </a:p>
        </p:txBody>
      </p:sp>
      <p:grpSp>
        <p:nvGrpSpPr>
          <p:cNvPr id="2" name="Gruppieren 1"/>
          <p:cNvGrpSpPr/>
          <p:nvPr userDrawn="1"/>
        </p:nvGrpSpPr>
        <p:grpSpPr>
          <a:xfrm>
            <a:off x="24248" y="1026000"/>
            <a:ext cx="6071752" cy="388800"/>
            <a:chOff x="24248" y="1044000"/>
            <a:chExt cx="6071752" cy="388200"/>
          </a:xfrm>
        </p:grpSpPr>
        <p:grpSp>
          <p:nvGrpSpPr>
            <p:cNvPr id="15" name="Group 40"/>
            <p:cNvGrpSpPr/>
            <p:nvPr/>
          </p:nvGrpSpPr>
          <p:grpSpPr>
            <a:xfrm>
              <a:off x="24248" y="1044000"/>
              <a:ext cx="6071752" cy="388200"/>
              <a:chOff x="24248" y="1056343"/>
              <a:chExt cx="6071752" cy="388200"/>
            </a:xfrm>
          </p:grpSpPr>
          <p:sp>
            <p:nvSpPr>
              <p:cNvPr id="21" name="AutoShape 85"/>
              <p:cNvSpPr>
                <a:spLocks noChangeArrowheads="1"/>
              </p:cNvSpPr>
              <p:nvPr/>
            </p:nvSpPr>
            <p:spPr bwMode="auto">
              <a:xfrm>
                <a:off x="5486400" y="1056343"/>
                <a:ext cx="609600" cy="386519"/>
              </a:xfrm>
              <a:prstGeom prst="can">
                <a:avLst>
                  <a:gd name="adj" fmla="val 2500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defRPr/>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Impacts</a:t>
                </a:r>
              </a:p>
            </p:txBody>
          </p:sp>
          <p:grpSp>
            <p:nvGrpSpPr>
              <p:cNvPr id="19" name="Group 63"/>
              <p:cNvGrpSpPr>
                <a:grpSpLocks/>
              </p:cNvGrpSpPr>
              <p:nvPr/>
            </p:nvGrpSpPr>
            <p:grpSpPr bwMode="auto">
              <a:xfrm>
                <a:off x="493228" y="1105375"/>
                <a:ext cx="139700" cy="305289"/>
                <a:chOff x="131" y="1565"/>
                <a:chExt cx="288" cy="625"/>
              </a:xfrm>
            </p:grpSpPr>
            <p:sp>
              <p:nvSpPr>
                <p:cNvPr id="28" name="Oval 64"/>
                <p:cNvSpPr>
                  <a:spLocks noChangeArrowheads="1"/>
                </p:cNvSpPr>
                <p:nvPr/>
              </p:nvSpPr>
              <p:spPr bwMode="auto">
                <a:xfrm>
                  <a:off x="179" y="1565"/>
                  <a:ext cx="192" cy="193"/>
                </a:xfrm>
                <a:prstGeom prst="ellipse">
                  <a:avLst/>
                </a:prstGeom>
                <a:noFill/>
                <a:ln w="19050" algn="ctr">
                  <a:solidFill>
                    <a:schemeClr val="accent4">
                      <a:lumMod val="75000"/>
                    </a:schemeClr>
                  </a:solidFill>
                  <a:round/>
                  <a:headEnd/>
                  <a:tailEnd/>
                </a:ln>
              </p:spPr>
              <p:txBody>
                <a:bodyPr wrap="none" anchor="ctr"/>
                <a:lstStyle/>
                <a:p>
                  <a:pPr eaLnBrk="0" hangingPunct="0"/>
                  <a:endParaRPr lang="en-US" sz="900" b="1" dirty="0">
                    <a:latin typeface="Exo 2" panose="00000500000000000000" pitchFamily="2" charset="0"/>
                  </a:endParaRPr>
                </a:p>
              </p:txBody>
            </p:sp>
            <p:sp>
              <p:nvSpPr>
                <p:cNvPr id="29" name="Line 65"/>
                <p:cNvSpPr>
                  <a:spLocks noChangeShapeType="1"/>
                </p:cNvSpPr>
                <p:nvPr/>
              </p:nvSpPr>
              <p:spPr bwMode="auto">
                <a:xfrm>
                  <a:off x="275" y="1757"/>
                  <a:ext cx="0" cy="24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0" name="Line 66"/>
                <p:cNvSpPr>
                  <a:spLocks noChangeShapeType="1"/>
                </p:cNvSpPr>
                <p:nvPr/>
              </p:nvSpPr>
              <p:spPr bwMode="auto">
                <a:xfrm flipH="1">
                  <a:off x="131"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1" name="Line 67"/>
                <p:cNvSpPr>
                  <a:spLocks noChangeShapeType="1"/>
                </p:cNvSpPr>
                <p:nvPr/>
              </p:nvSpPr>
              <p:spPr bwMode="auto">
                <a:xfrm>
                  <a:off x="275" y="1997"/>
                  <a:ext cx="144" cy="193"/>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sp>
              <p:nvSpPr>
                <p:cNvPr id="32" name="Line 68"/>
                <p:cNvSpPr>
                  <a:spLocks noChangeShapeType="1"/>
                </p:cNvSpPr>
                <p:nvPr/>
              </p:nvSpPr>
              <p:spPr bwMode="auto">
                <a:xfrm>
                  <a:off x="131" y="1853"/>
                  <a:ext cx="288" cy="0"/>
                </a:xfrm>
                <a:prstGeom prst="line">
                  <a:avLst/>
                </a:prstGeom>
                <a:noFill/>
                <a:ln w="19050">
                  <a:solidFill>
                    <a:schemeClr val="accent4">
                      <a:lumMod val="75000"/>
                    </a:schemeClr>
                  </a:solidFill>
                  <a:round/>
                  <a:headEnd/>
                  <a:tailEnd/>
                </a:ln>
              </p:spPr>
              <p:txBody>
                <a:bodyPr wrap="none" anchor="ctr"/>
                <a:lstStyle/>
                <a:p>
                  <a:endParaRPr lang="en-US" sz="900" b="1" dirty="0">
                    <a:latin typeface="Exo 2" panose="00000500000000000000" pitchFamily="2" charset="0"/>
                  </a:endParaRPr>
                </a:p>
              </p:txBody>
            </p:sp>
          </p:grpSp>
          <p:sp>
            <p:nvSpPr>
              <p:cNvPr id="25" name="Rectangle 89"/>
              <p:cNvSpPr>
                <a:spLocks noChangeArrowheads="1"/>
              </p:cNvSpPr>
              <p:nvPr/>
            </p:nvSpPr>
            <p:spPr bwMode="auto">
              <a:xfrm>
                <a:off x="24248" y="1079143"/>
                <a:ext cx="484949" cy="274631"/>
              </a:xfrm>
              <a:prstGeom prst="rect">
                <a:avLst/>
              </a:prstGeom>
              <a:noFill/>
              <a:ln w="9525" algn="ctr">
                <a:noFill/>
                <a:miter lim="800000"/>
                <a:headEnd/>
                <a:tailEnd/>
              </a:ln>
            </p:spPr>
            <p:txBody>
              <a:bodyPr wrap="square" lIns="36000" rIns="36000">
                <a:spAutoFit/>
              </a:bodyPr>
              <a:lstStyle/>
              <a:p>
                <a:pPr algn="r" eaLnBrk="0" hangingPunct="0">
                  <a:lnSpc>
                    <a:spcPts val="800"/>
                  </a:lnSpc>
                </a:pP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Threat</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Agents</a:t>
                </a:r>
              </a:p>
            </p:txBody>
          </p:sp>
          <p:sp>
            <p:nvSpPr>
              <p:cNvPr id="20" name="AutoShape 163"/>
              <p:cNvSpPr>
                <a:spLocks noChangeArrowheads="1"/>
              </p:cNvSpPr>
              <p:nvPr/>
            </p:nvSpPr>
            <p:spPr bwMode="auto">
              <a:xfrm>
                <a:off x="1143000" y="1076806"/>
                <a:ext cx="838200" cy="357187"/>
              </a:xfrm>
              <a:prstGeom prst="rightArrowCallout">
                <a:avLst>
                  <a:gd name="adj1" fmla="val 20889"/>
                  <a:gd name="adj2" fmla="val 24667"/>
                  <a:gd name="adj3" fmla="val 34667"/>
                  <a:gd name="adj4" fmla="val 80130"/>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Attack</a:t>
                </a:r>
              </a:p>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Vectors</a:t>
                </a:r>
              </a:p>
            </p:txBody>
          </p:sp>
          <p:sp>
            <p:nvSpPr>
              <p:cNvPr id="18" name="Rectangle 116"/>
              <p:cNvSpPr>
                <a:spLocks noChangeArrowheads="1"/>
              </p:cNvSpPr>
              <p:nvPr/>
            </p:nvSpPr>
            <p:spPr bwMode="auto">
              <a:xfrm>
                <a:off x="2879477" y="1063543"/>
                <a:ext cx="1020368" cy="381000"/>
              </a:xfrm>
              <a:prstGeom prst="rect">
                <a:avLst/>
              </a:prstGeom>
              <a:solidFill>
                <a:schemeClr val="bg1">
                  <a:lumMod val="95000"/>
                </a:schemeClr>
              </a:solidFill>
              <a:ln>
                <a:solidFill>
                  <a:schemeClr val="bg1">
                    <a:lumMod val="65000"/>
                  </a:schemeClr>
                </a:solidFill>
                <a:headEnd/>
                <a:tailEnd/>
              </a:ln>
            </p:spPr>
            <p:style>
              <a:lnRef idx="1">
                <a:schemeClr val="accent1"/>
              </a:lnRef>
              <a:fillRef idx="2">
                <a:schemeClr val="accent1"/>
              </a:fillRef>
              <a:effectRef idx="1">
                <a:schemeClr val="accent1"/>
              </a:effectRef>
              <a:fontRef idx="minor">
                <a:schemeClr val="dk1"/>
              </a:fontRef>
            </p:style>
            <p:txBody>
              <a:bodyPr wrap="none" anchor="ctr"/>
              <a:lstStyle/>
              <a:p>
                <a:pPr eaLnBrk="0" hangingPunct="0"/>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Security</a:t>
                </a:r>
                <a:b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br>
                <a:r>
                  <a:rPr lang="en-US" sz="950" b="1" dirty="0">
                    <a:solidFill>
                      <a:schemeClr val="accent4">
                        <a:lumMod val="50000"/>
                      </a:schemeClr>
                    </a:solidFill>
                    <a:latin typeface="Liberation Sans" panose="020B0604020202020204" pitchFamily="34" charset="0"/>
                    <a:ea typeface="Liberation Sans" panose="020B0604020202020204" pitchFamily="34" charset="0"/>
                    <a:cs typeface="Liberation Sans" panose="020B0604020202020204" pitchFamily="34" charset="0"/>
                  </a:rPr>
                  <a:t>      Weakness</a:t>
                </a:r>
              </a:p>
            </p:txBody>
          </p:sp>
          <p:cxnSp>
            <p:nvCxnSpPr>
              <p:cNvPr id="23" name="AutoShape 140"/>
              <p:cNvCxnSpPr>
                <a:cxnSpLocks noChangeShapeType="1"/>
              </p:cNvCxnSpPr>
              <p:nvPr/>
            </p:nvCxnSpPr>
            <p:spPr bwMode="auto">
              <a:xfrm>
                <a:off x="2005013" y="1253973"/>
                <a:ext cx="838922"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cxnSp>
            <p:nvCxnSpPr>
              <p:cNvPr id="22" name="AutoShape 108"/>
              <p:cNvCxnSpPr>
                <a:cxnSpLocks noChangeShapeType="1"/>
              </p:cNvCxnSpPr>
              <p:nvPr/>
            </p:nvCxnSpPr>
            <p:spPr bwMode="auto">
              <a:xfrm>
                <a:off x="683695" y="1253973"/>
                <a:ext cx="4536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
          <p:nvSpPr>
            <p:cNvPr id="16" name="AutoShape 117"/>
            <p:cNvSpPr>
              <a:spLocks noChangeArrowheads="1"/>
            </p:cNvSpPr>
            <p:nvPr/>
          </p:nvSpPr>
          <p:spPr bwMode="auto">
            <a:xfrm>
              <a:off x="2879480" y="1051200"/>
              <a:ext cx="220306" cy="381000"/>
            </a:xfrm>
            <a:prstGeom prst="rightArrowCallout">
              <a:avLst>
                <a:gd name="adj1" fmla="val 47538"/>
                <a:gd name="adj2" fmla="val 51293"/>
                <a:gd name="adj3" fmla="val 57006"/>
                <a:gd name="adj4" fmla="val 0"/>
              </a:avLst>
            </a:prstGeom>
            <a:solidFill>
              <a:schemeClr val="accent4">
                <a:lumMod val="20000"/>
                <a:lumOff val="80000"/>
              </a:schemeClr>
            </a:solidFill>
            <a:ln>
              <a:solidFill>
                <a:schemeClr val="tx2">
                  <a:lumMod val="50000"/>
                  <a:lumOff val="50000"/>
                </a:schemeClr>
              </a:solidFill>
              <a:headEnd/>
              <a:tailEnd/>
            </a:ln>
            <a:effectLst/>
          </p:spPr>
          <p:style>
            <a:lnRef idx="1">
              <a:schemeClr val="accent1"/>
            </a:lnRef>
            <a:fillRef idx="2">
              <a:schemeClr val="accent1"/>
            </a:fillRef>
            <a:effectRef idx="1">
              <a:schemeClr val="accent1"/>
            </a:effectRef>
            <a:fontRef idx="minor">
              <a:schemeClr val="dk1"/>
            </a:fontRef>
          </p:style>
          <p:txBody>
            <a:bodyPr wrap="none" anchor="ctr"/>
            <a:lstStyle/>
            <a:p>
              <a:pPr eaLnBrk="0" hangingPunct="0"/>
              <a:endParaRPr lang="en-US" sz="900" b="1" dirty="0">
                <a:latin typeface="Exo 2" panose="00000500000000000000" pitchFamily="2" charset="0"/>
              </a:endParaRPr>
            </a:p>
          </p:txBody>
        </p:sp>
        <p:sp>
          <p:nvSpPr>
            <p:cNvPr id="17" name="Rectangle 16"/>
            <p:cNvSpPr/>
            <p:nvPr/>
          </p:nvSpPr>
          <p:spPr>
            <a:xfrm>
              <a:off x="2883600" y="1195200"/>
              <a:ext cx="92320" cy="95140"/>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Exo 2" panose="00000500000000000000" pitchFamily="2" charset="0"/>
              </a:endParaRPr>
            </a:p>
          </p:txBody>
        </p:sp>
        <p:cxnSp>
          <p:nvCxnSpPr>
            <p:cNvPr id="35" name="AutoShape 140"/>
            <p:cNvCxnSpPr>
              <a:cxnSpLocks noChangeShapeType="1"/>
            </p:cNvCxnSpPr>
            <p:nvPr userDrawn="1"/>
          </p:nvCxnSpPr>
          <p:spPr bwMode="auto">
            <a:xfrm>
              <a:off x="3899845" y="1241999"/>
              <a:ext cx="1562400" cy="0"/>
            </a:xfrm>
            <a:prstGeom prst="bentConnector3">
              <a:avLst>
                <a:gd name="adj1" fmla="val 50000"/>
              </a:avLst>
            </a:prstGeom>
            <a:noFill/>
            <a:ln w="38100">
              <a:solidFill>
                <a:schemeClr val="accent4">
                  <a:lumMod val="75000"/>
                </a:schemeClr>
              </a:solidFill>
              <a:prstDash val="sysDot"/>
              <a:miter lim="800000"/>
              <a:headEnd type="oval" w="sm" len="sm"/>
              <a:tailEnd type="oval" w="sm" len="sm"/>
            </a:ln>
          </p:spPr>
        </p:cxnSp>
      </p:grpSp>
    </p:spTree>
    <p:extLst>
      <p:ext uri="{BB962C8B-B14F-4D97-AF65-F5344CB8AC3E}">
        <p14:creationId xmlns:p14="http://schemas.microsoft.com/office/powerpoint/2010/main" val="6809136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489718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63" r:id="rId1"/>
    <p:sldLayoutId id="2147483674" r:id="rId2"/>
    <p:sldLayoutId id="2147483662" r:id="rId3"/>
  </p:sldLayoutIdLst>
  <p:txStyles>
    <p:titleStyle>
      <a:lvl1pPr algn="l"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 Id="rId4" Type="http://schemas.openxmlformats.org/officeDocument/2006/relationships/hyperlink" Target="https://github.com/OWASP/Top10/tree/master/2017/datacall"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 name="Table 14">
            <a:extLst>
              <a:ext uri="{FF2B5EF4-FFF2-40B4-BE49-F238E27FC236}">
                <a16:creationId xmlns:a16="http://schemas.microsoft.com/office/drawing/2014/main" id="{3B246788-8483-43FD-BCB2-20B1833ED144}"/>
              </a:ext>
            </a:extLst>
          </p:cNvPr>
          <p:cNvGraphicFramePr>
            <a:graphicFrameLocks noGrp="1"/>
          </p:cNvGraphicFramePr>
          <p:nvPr>
            <p:extLst>
              <p:ext uri="{D42A27DB-BD31-4B8C-83A1-F6EECF244321}">
                <p14:modId xmlns:p14="http://schemas.microsoft.com/office/powerpoint/2010/main" val="151570452"/>
              </p:ext>
            </p:extLst>
          </p:nvPr>
        </p:nvGraphicFramePr>
        <p:xfrm>
          <a:off x="0" y="939600"/>
          <a:ext cx="6858000" cy="8966400"/>
        </p:xfrm>
        <a:graphic>
          <a:graphicData uri="http://schemas.openxmlformats.org/drawingml/2006/table">
            <a:tbl>
              <a:tblPr bandRow="1">
                <a:tableStyleId>{D27102A9-8310-4765-A935-A1911B00CA55}</a:tableStyleId>
              </a:tblPr>
              <a:tblGrid>
                <a:gridCol w="6858000">
                  <a:extLst>
                    <a:ext uri="{9D8B030D-6E8A-4147-A177-3AD203B41FA5}">
                      <a16:colId xmlns:a16="http://schemas.microsoft.com/office/drawing/2014/main" val="20000"/>
                    </a:ext>
                  </a:extLst>
                </a:gridCol>
              </a:tblGrid>
              <a:tr h="338727">
                <a:tc>
                  <a:txBody>
                    <a:bodyPr/>
                    <a:lstStyle/>
                    <a:p>
                      <a:pPr marL="0" algn="l" defTabSz="914400" rtl="0" eaLnBrk="1" latinLnBrk="0" hangingPunct="1">
                        <a:buNone/>
                      </a:pPr>
                      <a:r>
                        <a:rPr lang="en-US" sz="1600" b="1" kern="1200" dirty="0">
                          <a:solidFill>
                            <a:schemeClr val="tx1"/>
                          </a:solidFill>
                          <a:latin typeface="Liberation Sans" panose="020B0604020202020204" pitchFamily="34" charset="0"/>
                          <a:ea typeface="+mn-ea"/>
                          <a:cs typeface="+mn-cs"/>
                        </a:rPr>
                        <a:t>Overview</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0"/>
                  </a:ext>
                </a:extLst>
              </a:tr>
              <a:tr h="600310">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At the OWASP Project Summit, active participants and community members decided on a vulnerability view, with up to two (2) forward looking vulnerability classes, with ordering defined partially by quantitative data, and partially by qualitative surveys.</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1"/>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noProof="0" dirty="0">
                          <a:solidFill>
                            <a:schemeClr val="tx1"/>
                          </a:solidFill>
                          <a:latin typeface="Liberation Sans" panose="020B0604020202020204" pitchFamily="34" charset="0"/>
                          <a:ea typeface="+mn-ea"/>
                          <a:cs typeface="+mn-cs"/>
                        </a:rPr>
                        <a:t>Industry Ranked Survey</a:t>
                      </a:r>
                    </a:p>
                  </a:txBody>
                  <a:tcPr marT="46800" marB="46800" anchor="ctr">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2"/>
                  </a:ext>
                </a:extLst>
              </a:tr>
              <a:tr h="3770985">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the survey, we collected the vulnerability categories that had been previously identified as being “on the cusp” or were mentioned in feedback to 2017 RC1 on the Top 10 mailing list. We put them into a ranked survey and asked respondents to rank the top four vulnerabilities that they felt should be included in the OWASP Top 10 - 2017. The survey was open from</a:t>
                      </a:r>
                      <a:br>
                        <a:rPr lang="en-US" sz="950" dirty="0">
                          <a:latin typeface="Liberation Sans" panose="020B0604020202020204" pitchFamily="34" charset="0"/>
                          <a:ea typeface="Liberation Sans" panose="020B0604020202020204" pitchFamily="34" charset="0"/>
                          <a:cs typeface="Liberation Sans" panose="020B0604020202020204" pitchFamily="34" charset="0"/>
                        </a:rPr>
                      </a:br>
                      <a:r>
                        <a:rPr lang="en-US" sz="950" dirty="0">
                          <a:latin typeface="Liberation Sans" panose="020B0604020202020204" pitchFamily="34" charset="0"/>
                          <a:ea typeface="Liberation Sans" panose="020B0604020202020204" pitchFamily="34" charset="0"/>
                          <a:cs typeface="Liberation Sans" panose="020B0604020202020204" pitchFamily="34" charset="0"/>
                        </a:rPr>
                        <a:t>Aug 2 – Sep 18, 2017. 516 responses were collected and the vulnerabilities were ranked.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rgbClr val="000000"/>
                        </a:solidFill>
                        <a:effectLst/>
                        <a:uLnTx/>
                        <a:uFillTx/>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Exposure of Private Information is clearly the highest-ranking vulnerability, but fits very easily as an additional emphasis into the existing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A3:2017-Sensitive Data Exposure</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Cryptographic Failures can fit within Sensitive Data Exposure. Insecure deserialization was ranked at number three, so it was added to the Top 10 as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A8:2017-Insecure Deserialization</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 </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after risk rating. The fourth ranked User-Controlled Key is included in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A5:2017-Broken Access Control</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it is good to see it rank highly on the survey, as there is not much data relating to authorization vulnerabilities. The number five ranked category in the survey is Insufficient Logging and Monitoring, which we believe is a good fit for the Top 10 list, which is why it has become </a:t>
                      </a:r>
                      <a:r>
                        <a:rPr lang="en-US" sz="950" b="1" dirty="0">
                          <a:latin typeface="Liberation Sans" panose="020B0604020202020204" pitchFamily="34" charset="0"/>
                          <a:ea typeface="Liberation Sans" panose="020B0604020202020204" pitchFamily="34" charset="0"/>
                          <a:cs typeface="Liberation Sans" panose="020B0604020202020204" pitchFamily="34" charset="0"/>
                          <a:hlinkClick r:id="" action="ppaction://noaction"/>
                        </a:rPr>
                        <a:t>A10:2017-Insufficient Logging &amp; Monitoring</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have moved to a point where applications need to be able to define what may be an attack and generate appropriate logging, alerting, escalation and response.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0003"/>
                  </a:ext>
                </a:extLst>
              </a:tr>
              <a:tr h="33872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1" kern="1200" dirty="0">
                          <a:solidFill>
                            <a:schemeClr val="tx1"/>
                          </a:solidFill>
                          <a:latin typeface="Liberation Sans" panose="020B0604020202020204" pitchFamily="34" charset="0"/>
                          <a:ea typeface="+mn-ea"/>
                          <a:cs typeface="+mn-cs"/>
                        </a:rPr>
                        <a:t>Public Data Call</a:t>
                      </a:r>
                      <a:endParaRPr lang="en-US" sz="1800" dirty="0">
                        <a:latin typeface="Liberation Sans" panose="020B0604020202020204" pitchFamily="34" charset="0"/>
                      </a:endParaRPr>
                    </a:p>
                  </a:txBody>
                  <a:tcPr marT="46800" marB="4680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144163525"/>
                  </a:ext>
                </a:extLst>
              </a:tr>
              <a:tr h="3578924">
                <a:tc>
                  <a:txBody>
                    <a:bodyPr/>
                    <a:lstStyle/>
                    <a:p>
                      <a:r>
                        <a:rPr lang="en-US" sz="950" dirty="0">
                          <a:latin typeface="Liberation Sans" panose="020B0604020202020204" pitchFamily="34" charset="0"/>
                          <a:ea typeface="Liberation Sans" panose="020B0604020202020204" pitchFamily="34" charset="0"/>
                          <a:cs typeface="Liberation Sans" panose="020B0604020202020204" pitchFamily="34" charset="0"/>
                        </a:rPr>
                        <a:t>Traditionally, the data collected and analyzed was more along the lines of frequency data: how many vulnerabilities were found in tested applications. As is well known, tools traditionally report all instances found of a vulnerability and humans traditionally report a single finding with a number of examples. This makes it very difficult to aggregate the two styles of reporting in a comparable manner.</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For 2017, the incidence rate was calculated by how many applications in a given data set had one or more of a specific vulnerability type. The data from many larger contributors was provided in two views. The first was the traditional frequency style of counting every instance found of a vulnerability, while the second was the count of applications in which each vulnerability was found in (one or more times). While not perfect, this reasonably allows us to compare the data from Human Assisted Tools and Tool Assisted Humans. The raw data and analysis work is </a:t>
                      </a:r>
                      <a:r>
                        <a:rPr lang="en-US" sz="950" dirty="0">
                          <a:latin typeface="Liberation Sans" panose="020B0604020202020204" pitchFamily="34" charset="0"/>
                          <a:ea typeface="Liberation Sans" panose="020B0604020202020204" pitchFamily="34" charset="0"/>
                          <a:cs typeface="Liberation Sans" panose="020B0604020202020204" pitchFamily="34" charset="0"/>
                          <a:hlinkClick r:id="rId4"/>
                        </a:rPr>
                        <a:t>available in GitHub</a:t>
                      </a:r>
                      <a:r>
                        <a:rPr lang="en-US" sz="950" dirty="0">
                          <a:latin typeface="Liberation Sans" panose="020B0604020202020204" pitchFamily="34" charset="0"/>
                          <a:ea typeface="Liberation Sans" panose="020B0604020202020204" pitchFamily="34" charset="0"/>
                          <a:cs typeface="Liberation Sans" panose="020B0604020202020204" pitchFamily="34" charset="0"/>
                        </a:rPr>
                        <a:t>. We intend to expand on this with additional structure for future versions of the Top 10.</a:t>
                      </a:r>
                    </a:p>
                    <a:p>
                      <a:endParaRPr lang="en-US" sz="950" dirty="0">
                        <a:latin typeface="Liberation Sans" panose="020B0604020202020204" pitchFamily="34" charset="0"/>
                        <a:ea typeface="Liberation Sans" panose="020B0604020202020204" pitchFamily="34" charset="0"/>
                        <a:cs typeface="Liberation Sans" panose="020B0604020202020204" pitchFamily="34" charset="0"/>
                      </a:endParaRPr>
                    </a:p>
                    <a:p>
                      <a:r>
                        <a:rPr lang="en-US" sz="950" dirty="0">
                          <a:latin typeface="Liberation Sans" panose="020B0604020202020204" pitchFamily="34" charset="0"/>
                          <a:ea typeface="Liberation Sans" panose="020B0604020202020204" pitchFamily="34" charset="0"/>
                          <a:cs typeface="Liberation Sans" panose="020B0604020202020204" pitchFamily="34" charset="0"/>
                        </a:rPr>
                        <a:t>We received 40+ submissions in the call for data, and because many were from the original data call that was focused on frequency, we were able to use data from 23 contributors covering ~114,000 applications. We used a one-year block of time where possible and identified by the contributor. The majority of applications are unique, though we acknowledge the likelihood of some repeat applications between the yearly data from Veracode. The 23 data sets used were either identified as tool assisted human testing or specifically provided incidence rate from human assisted tools. Anomalies in the selected data of 100%+ incidence were adjusted down to 100% max. To calculate the incidence rate, we calculated the percentage of the total applications there were found to contain each vulnerability type. The ranking of incidence was used for the prevalence calculation in the overall risk for ranking the Top 10. </a:t>
                      </a:r>
                    </a:p>
                  </a:txBody>
                  <a:tcPr marT="49530" marB="49530">
                    <a:lnL w="12700" cap="flat" cmpd="sng" algn="ctr">
                      <a:solidFill>
                        <a:schemeClr val="accent4">
                          <a:lumMod val="40000"/>
                          <a:lumOff val="60000"/>
                        </a:schemeClr>
                      </a:solidFill>
                      <a:prstDash val="solid"/>
                      <a:round/>
                      <a:headEnd type="none" w="med" len="med"/>
                      <a:tailEnd type="none" w="med" len="med"/>
                    </a:lnL>
                    <a:lnR w="12700" cap="flat" cmpd="sng" algn="ctr">
                      <a:solidFill>
                        <a:schemeClr val="accent4">
                          <a:lumMod val="40000"/>
                          <a:lumOff val="60000"/>
                        </a:schemeClr>
                      </a:solidFill>
                      <a:prstDash val="solid"/>
                      <a:round/>
                      <a:headEnd type="none" w="med" len="med"/>
                      <a:tailEnd type="none" w="med" len="med"/>
                    </a:lnR>
                    <a:lnT w="12700" cap="flat" cmpd="sng" algn="ctr">
                      <a:solidFill>
                        <a:schemeClr val="accent4">
                          <a:lumMod val="40000"/>
                          <a:lumOff val="60000"/>
                        </a:schemeClr>
                      </a:solidFill>
                      <a:prstDash val="solid"/>
                      <a:round/>
                      <a:headEnd type="none" w="med" len="med"/>
                      <a:tailEnd type="none" w="med" len="med"/>
                    </a:lnT>
                    <a:lnB w="12700" cap="flat" cmpd="sng" algn="ctr">
                      <a:solidFill>
                        <a:schemeClr val="accent4">
                          <a:lumMod val="40000"/>
                          <a:lumOff val="60000"/>
                        </a:schemeClr>
                      </a:solidFill>
                      <a:prstDash val="solid"/>
                      <a:round/>
                      <a:headEnd type="none" w="med" len="med"/>
                      <a:tailEnd type="none" w="med" len="med"/>
                    </a:lnB>
                  </a:tcPr>
                </a:tc>
                <a:extLst>
                  <a:ext uri="{0D108BD9-81ED-4DB2-BD59-A6C34878D82A}">
                    <a16:rowId xmlns:a16="http://schemas.microsoft.com/office/drawing/2014/main" val="3889179698"/>
                  </a:ext>
                </a:extLst>
              </a:tr>
            </a:tbl>
          </a:graphicData>
        </a:graphic>
      </p:graphicFrame>
      <p:sp>
        <p:nvSpPr>
          <p:cNvPr id="8" name="Text Placeholder 8"/>
          <p:cNvSpPr>
            <a:spLocks noGrp="1"/>
          </p:cNvSpPr>
          <p:nvPr>
            <p:ph type="body" sz="quarter" idx="10"/>
          </p:nvPr>
        </p:nvSpPr>
        <p:spPr>
          <a:xfrm>
            <a:off x="0" y="0"/>
            <a:ext cx="1295400" cy="831600"/>
          </a:xfrm>
          <a:prstGeom prst="rect">
            <a:avLst/>
          </a:prstGeom>
          <a:solidFill>
            <a:srgbClr val="83276B"/>
          </a:solidFill>
          <a:ln w="19050">
            <a:noFill/>
          </a:ln>
          <a:effectLst>
            <a:outerShdw blurRad="63500" sx="102000" sy="102000" algn="ctr" rotWithShape="0">
              <a:prstClr val="black">
                <a:alpha val="40000"/>
              </a:prstClr>
            </a:outerShdw>
          </a:effectLst>
          <a:scene3d>
            <a:camera prst="orthographicFront"/>
            <a:lightRig rig="threePt" dir="t">
              <a:rot lat="0" lon="0" rev="1200000"/>
            </a:lightRig>
          </a:scene3d>
          <a:sp3d extrusionH="76200">
            <a:bevelT w="63500" h="25400"/>
            <a:extrusionClr>
              <a:schemeClr val="bg1"/>
            </a:extrusionClr>
          </a:sp3d>
        </p:spPr>
        <p:style>
          <a:lnRef idx="1">
            <a:schemeClr val="accent4"/>
          </a:lnRef>
          <a:fillRef idx="3">
            <a:schemeClr val="accent4"/>
          </a:fillRef>
          <a:effectRef idx="2">
            <a:schemeClr val="accent4"/>
          </a:effectRef>
          <a:fontRef idx="minor">
            <a:schemeClr val="lt1"/>
          </a:fontRef>
        </p:style>
        <p:txBody>
          <a:bodyPr>
            <a:normAutofit/>
          </a:bodyPr>
          <a:lstStyle/>
          <a:p>
            <a:r>
              <a:rPr lang="en-US" sz="3500" dirty="0"/>
              <a:t>+DAT</a:t>
            </a:r>
            <a:endParaRPr lang="en-US" sz="3600" dirty="0"/>
          </a:p>
        </p:txBody>
      </p:sp>
      <p:sp>
        <p:nvSpPr>
          <p:cNvPr id="6" name="Title 5"/>
          <p:cNvSpPr>
            <a:spLocks noGrp="1"/>
          </p:cNvSpPr>
          <p:nvPr>
            <p:ph type="title"/>
          </p:nvPr>
        </p:nvSpPr>
        <p:spPr/>
        <p:txBody>
          <a:bodyPr/>
          <a:lstStyle/>
          <a:p>
            <a:r>
              <a:rPr lang="en-US" dirty="0">
                <a:latin typeface="Exo 2" panose="00000500000000000000" pitchFamily="2" charset="0"/>
              </a:rPr>
              <a:t>Methodology and Data</a:t>
            </a:r>
          </a:p>
        </p:txBody>
      </p:sp>
      <p:graphicFrame>
        <p:nvGraphicFramePr>
          <p:cNvPr id="16" name="Table 3"/>
          <p:cNvGraphicFramePr>
            <a:graphicFrameLocks noGrp="1"/>
          </p:cNvGraphicFramePr>
          <p:nvPr>
            <p:extLst>
              <p:ext uri="{D42A27DB-BD31-4B8C-83A1-F6EECF244321}">
                <p14:modId xmlns:p14="http://schemas.microsoft.com/office/powerpoint/2010/main" val="3781872589"/>
              </p:ext>
            </p:extLst>
          </p:nvPr>
        </p:nvGraphicFramePr>
        <p:xfrm>
          <a:off x="495299" y="2972780"/>
          <a:ext cx="5867402" cy="1293912"/>
        </p:xfrm>
        <a:graphic>
          <a:graphicData uri="http://schemas.openxmlformats.org/drawingml/2006/table">
            <a:tbl>
              <a:tblPr firstRow="1" firstCol="1" bandRow="1"/>
              <a:tblGrid>
                <a:gridCol w="338504">
                  <a:extLst>
                    <a:ext uri="{9D8B030D-6E8A-4147-A177-3AD203B41FA5}">
                      <a16:colId xmlns:a16="http://schemas.microsoft.com/office/drawing/2014/main" val="20000"/>
                    </a:ext>
                  </a:extLst>
                </a:gridCol>
                <a:gridCol w="4995497">
                  <a:extLst>
                    <a:ext uri="{9D8B030D-6E8A-4147-A177-3AD203B41FA5}">
                      <a16:colId xmlns:a16="http://schemas.microsoft.com/office/drawing/2014/main" val="20001"/>
                    </a:ext>
                  </a:extLst>
                </a:gridCol>
                <a:gridCol w="533401">
                  <a:extLst>
                    <a:ext uri="{9D8B030D-6E8A-4147-A177-3AD203B41FA5}">
                      <a16:colId xmlns:a16="http://schemas.microsoft.com/office/drawing/2014/main" val="20002"/>
                    </a:ext>
                  </a:extLst>
                </a:gridCol>
              </a:tblGrid>
              <a:tr h="215652">
                <a:tc>
                  <a:txBody>
                    <a:bodyPr/>
                    <a:lstStyle/>
                    <a:p>
                      <a:pPr marL="0" marR="0" algn="ctr">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Rank</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b="1" i="0" dirty="0">
                          <a:effectLst/>
                          <a:latin typeface="Exo 2" panose="00000500000000000000" pitchFamily="2" charset="0"/>
                          <a:ea typeface="Liberation Sans" panose="020B0604020202020204" pitchFamily="34" charset="0"/>
                          <a:cs typeface="Liberation Sans" panose="020B0604020202020204" pitchFamily="34" charset="0"/>
                        </a:rPr>
                        <a:t>Survey Vulnerability Categories</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b="1" i="0">
                          <a:effectLst/>
                          <a:latin typeface="Exo 2" panose="00000500000000000000" pitchFamily="2" charset="0"/>
                          <a:ea typeface="Liberation Sans" panose="020B0604020202020204" pitchFamily="34" charset="0"/>
                          <a:cs typeface="Liberation Sans" panose="020B0604020202020204" pitchFamily="34" charset="0"/>
                        </a:rPr>
                        <a:t>Score</a:t>
                      </a:r>
                      <a:endParaRPr lang="en-US" sz="1200" i="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20538" marB="20538"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0"/>
                  </a:ext>
                </a:extLst>
              </a:tr>
              <a:tr h="215652">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1</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Exposure of Private Information ('Privacy Violation') [CWE-359]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748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1"/>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Cryptographic Failures [CWE-310/311/312/326/327]</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584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2"/>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Deserialization of Untrusted Data [CWE-502]</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514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3"/>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Authorization Bypass Through User-Controlled Key (IDOR* &amp; Path Traversal) [CWE-639]</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493</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4"/>
                  </a:ext>
                </a:extLst>
              </a:tr>
              <a:tr h="215652">
                <a:tc>
                  <a:txBody>
                    <a:bodyPr/>
                    <a:lstStyle/>
                    <a:p>
                      <a:pPr marL="0" marR="0" algn="ctr">
                        <a:spcBef>
                          <a:spcPts val="0"/>
                        </a:spcBef>
                        <a:spcAft>
                          <a:spcPts val="0"/>
                        </a:spcAft>
                      </a:pPr>
                      <a:r>
                        <a:rPr lang="en-US" sz="900">
                          <a:effectLst/>
                          <a:latin typeface="Liberation Sans" panose="020B0604020202020204" pitchFamily="34" charset="0"/>
                          <a:ea typeface="Liberation Sans" panose="020B0604020202020204" pitchFamily="34" charset="0"/>
                          <a:cs typeface="Liberation Sans" panose="020B0604020202020204" pitchFamily="34" charset="0"/>
                        </a:rPr>
                        <a:t>5</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spcBef>
                          <a:spcPts val="0"/>
                        </a:spcBef>
                        <a:spcAft>
                          <a:spcPts val="0"/>
                        </a:spcAft>
                      </a:pPr>
                      <a:r>
                        <a:rPr lang="en-US" sz="900" dirty="0">
                          <a:solidFill>
                            <a:srgbClr val="000000"/>
                          </a:solidFill>
                          <a:effectLst/>
                          <a:latin typeface="Liberation Sans" panose="020B0604020202020204" pitchFamily="34" charset="0"/>
                          <a:ea typeface="Liberation Sans" panose="020B0604020202020204" pitchFamily="34" charset="0"/>
                          <a:cs typeface="Liberation Sans" panose="020B0604020202020204" pitchFamily="34" charset="0"/>
                        </a:rPr>
                        <a:t>Insufficient Logging and Monitoring [CWE-223 / CWE-778]</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tc>
                  <a:txBody>
                    <a:bodyPr/>
                    <a:lstStyle/>
                    <a:p>
                      <a:pPr marL="0" marR="0" algn="ctr">
                        <a:spcBef>
                          <a:spcPts val="0"/>
                        </a:spcBef>
                        <a:spcAft>
                          <a:spcPts val="0"/>
                        </a:spcAft>
                      </a:pPr>
                      <a:r>
                        <a:rPr lang="en-US" sz="900" dirty="0">
                          <a:effectLst/>
                          <a:latin typeface="Liberation Sans" panose="020B0604020202020204" pitchFamily="34" charset="0"/>
                          <a:ea typeface="Liberation Sans" panose="020B0604020202020204" pitchFamily="34" charset="0"/>
                          <a:cs typeface="Liberation Sans" panose="020B0604020202020204" pitchFamily="34" charset="0"/>
                        </a:rPr>
                        <a:t>440</a:t>
                      </a:r>
                      <a:endParaRPr lang="en-US" sz="1200" dirty="0">
                        <a:effectLst/>
                        <a:latin typeface="Exo 2" panose="00000500000000000000" pitchFamily="2" charset="0"/>
                        <a:ea typeface="Liberation Sans" panose="020B0604020202020204" pitchFamily="34" charset="0"/>
                        <a:cs typeface="Liberation Sans" panose="020B0604020202020204" pitchFamily="34" charset="0"/>
                      </a:endParaRPr>
                    </a:p>
                  </a:txBody>
                  <a:tcPr marL="28438" marR="28438" marT="18000" marB="18000" anchor="b">
                    <a:lnL w="12700" cap="flat" cmpd="sng" algn="ctr">
                      <a:solidFill>
                        <a:srgbClr val="CCCCCC"/>
                      </a:solidFill>
                      <a:prstDash val="solid"/>
                      <a:round/>
                      <a:headEnd type="none" w="med" len="med"/>
                      <a:tailEnd type="none" w="med" len="med"/>
                    </a:lnL>
                    <a:lnR w="12700" cap="flat" cmpd="sng" algn="ctr">
                      <a:solidFill>
                        <a:srgbClr val="CCCCCC"/>
                      </a:solidFill>
                      <a:prstDash val="solid"/>
                      <a:round/>
                      <a:headEnd type="none" w="med" len="med"/>
                      <a:tailEnd type="none" w="med" len="med"/>
                    </a:lnR>
                    <a:lnT w="12700" cap="flat" cmpd="sng" algn="ctr">
                      <a:solidFill>
                        <a:srgbClr val="CCCCCC"/>
                      </a:solidFill>
                      <a:prstDash val="solid"/>
                      <a:round/>
                      <a:headEnd type="none" w="med" len="med"/>
                      <a:tailEnd type="none" w="med" len="med"/>
                    </a:lnT>
                    <a:lnB w="12700" cap="flat" cmpd="sng" algn="ctr">
                      <a:solidFill>
                        <a:srgbClr val="CCCCCC"/>
                      </a:solidFill>
                      <a:prstDash val="solid"/>
                      <a:round/>
                      <a:headEnd type="none" w="med" len="med"/>
                      <a:tailEnd type="none" w="med" len="med"/>
                    </a:lnB>
                    <a:solidFill>
                      <a:srgbClr val="FFFFFF"/>
                    </a:solidFill>
                  </a:tcPr>
                </a:tc>
                <a:extLst>
                  <a:ext uri="{0D108BD9-81ED-4DB2-BD59-A6C34878D82A}">
                    <a16:rowId xmlns:a16="http://schemas.microsoft.com/office/drawing/2014/main" val="10005"/>
                  </a:ext>
                </a:extLst>
              </a:tr>
            </a:tbl>
          </a:graphicData>
        </a:graphic>
      </p:graphicFrame>
    </p:spTree>
    <p:custDataLst>
      <p:tags r:id="rId1"/>
    </p:custDataLst>
    <p:extLst>
      <p:ext uri="{BB962C8B-B14F-4D97-AF65-F5344CB8AC3E}">
        <p14:creationId xmlns:p14="http://schemas.microsoft.com/office/powerpoint/2010/main" val="3532790246"/>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03/31/2010" val="LastModified"/>
</p:tagLst>
</file>

<file path=ppt/theme/theme1.xml><?xml version="1.0" encoding="utf-8"?>
<a:theme xmlns:a="http://schemas.openxmlformats.org/drawingml/2006/main" name="Office Theme">
  <a:themeElements>
    <a:clrScheme name="OWASP Top 10-2017 1">
      <a:dk1>
        <a:srgbClr val="000000"/>
      </a:dk1>
      <a:lt1>
        <a:srgbClr val="FFFFFF"/>
      </a:lt1>
      <a:dk2>
        <a:srgbClr val="000000"/>
      </a:dk2>
      <a:lt2>
        <a:srgbClr val="FEFFFF"/>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0365FF"/>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8575">
          <a:solidFill>
            <a:srgbClr val="3C752E"/>
          </a:solidFill>
          <a:tailEnd type="triangle"/>
        </a:ln>
      </a:spPr>
      <a:bodyPr/>
      <a:lstStyle/>
      <a:style>
        <a:lnRef idx="1">
          <a:schemeClr val="accent1"/>
        </a:lnRef>
        <a:fillRef idx="0">
          <a:schemeClr val="accent1"/>
        </a:fillRef>
        <a:effectRef idx="0">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Larissa">
  <a:themeElements>
    <a:clrScheme name="Larissa">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Larissa">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Larissa">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142</TotalTime>
  <Words>544</Words>
  <Application>Microsoft Office PowerPoint</Application>
  <PresentationFormat>A4 Paper (210x297 mm)</PresentationFormat>
  <Paragraphs>42</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Arial</vt:lpstr>
      <vt:lpstr>Calibri</vt:lpstr>
      <vt:lpstr>Exo 2</vt:lpstr>
      <vt:lpstr>Liberation Sans</vt:lpstr>
      <vt:lpstr>Office Theme</vt:lpstr>
      <vt:lpstr>Methodology and Data</vt:lpstr>
    </vt:vector>
  </TitlesOfParts>
  <Company>OWASP</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10 - 2017</dc:title>
  <dc:subject>The Top 10 Most Critical Web Application Security Risks</dc:subject>
  <dc:creator>Andrew van der Stock;Neil Smithline;Torsten Gigler;Brian Glas</dc:creator>
  <cp:keywords>Web Application Security, Top 10, XSS, CSRF, SQL Injection</cp:keywords>
  <cp:lastModifiedBy>teik</cp:lastModifiedBy>
  <cp:revision>1954</cp:revision>
  <cp:lastPrinted>2017-11-16T20:35:31Z</cp:lastPrinted>
  <dcterms:created xsi:type="dcterms:W3CDTF">2009-08-17T12:51:41Z</dcterms:created>
  <dcterms:modified xsi:type="dcterms:W3CDTF">2017-12-26T12:23:37Z</dcterms:modified>
  <cp:contentStatus>RC2_RCC1</cp:contentStatus>
</cp:coreProperties>
</file>