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256" r:id="rId2"/>
    <p:sldId id="486" r:id="rId3"/>
    <p:sldId id="488" r:id="rId4"/>
    <p:sldId id="489" r:id="rId5"/>
    <p:sldId id="490" r:id="rId6"/>
    <p:sldId id="480" r:id="rId7"/>
    <p:sldId id="491" r:id="rId8"/>
    <p:sldId id="492" r:id="rId9"/>
    <p:sldId id="481" r:id="rId10"/>
    <p:sldId id="493" r:id="rId11"/>
    <p:sldId id="419" r:id="rId12"/>
    <p:sldId id="458" r:id="rId13"/>
    <p:sldId id="494" r:id="rId14"/>
    <p:sldId id="495" r:id="rId15"/>
    <p:sldId id="496" r:id="rId16"/>
    <p:sldId id="482" r:id="rId17"/>
    <p:sldId id="498" r:id="rId18"/>
    <p:sldId id="461" r:id="rId19"/>
    <p:sldId id="462" r:id="rId20"/>
    <p:sldId id="499" r:id="rId21"/>
    <p:sldId id="476" r:id="rId22"/>
    <p:sldId id="483" r:id="rId23"/>
    <p:sldId id="463" r:id="rId24"/>
    <p:sldId id="464" r:id="rId25"/>
    <p:sldId id="478" r:id="rId26"/>
    <p:sldId id="479" r:id="rId27"/>
    <p:sldId id="465" r:id="rId28"/>
    <p:sldId id="466" r:id="rId29"/>
    <p:sldId id="484" r:id="rId30"/>
    <p:sldId id="500" r:id="rId31"/>
    <p:sldId id="501" r:id="rId32"/>
    <p:sldId id="502" r:id="rId33"/>
    <p:sldId id="503" r:id="rId34"/>
    <p:sldId id="504" r:id="rId35"/>
    <p:sldId id="469" r:id="rId36"/>
    <p:sldId id="477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6AF4A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7" autoAdjust="0"/>
    <p:restoredTop sz="94660"/>
  </p:normalViewPr>
  <p:slideViewPr>
    <p:cSldViewPr>
      <p:cViewPr varScale="1">
        <p:scale>
          <a:sx n="127" d="100"/>
          <a:sy n="12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>
            <a:extLst>
              <a:ext uri="{FF2B5EF4-FFF2-40B4-BE49-F238E27FC236}">
                <a16:creationId xmlns:a16="http://schemas.microsoft.com/office/drawing/2014/main" id="{140AB5C2-163D-4D41-99A8-B29FEF5C53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6B65AD20-E83E-4408-8615-CBDC7670676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2004" name="Rectangle 4">
            <a:extLst>
              <a:ext uri="{FF2B5EF4-FFF2-40B4-BE49-F238E27FC236}">
                <a16:creationId xmlns:a16="http://schemas.microsoft.com/office/drawing/2014/main" id="{A5829843-3011-4881-9CD1-38D0427DA7F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05" name="Rectangle 5">
            <a:extLst>
              <a:ext uri="{FF2B5EF4-FFF2-40B4-BE49-F238E27FC236}">
                <a16:creationId xmlns:a16="http://schemas.microsoft.com/office/drawing/2014/main" id="{7CBA0FE4-8B30-4D7E-8A80-497F6C0CE05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338377D5-F008-497E-BA7C-E2166985DB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2007" name="Rectangle 7">
            <a:extLst>
              <a:ext uri="{FF2B5EF4-FFF2-40B4-BE49-F238E27FC236}">
                <a16:creationId xmlns:a16="http://schemas.microsoft.com/office/drawing/2014/main" id="{ABF04A82-23FB-463D-B094-B7E7451AD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4E3263B6-B9FF-452B-A2B7-1E4BF07DDCB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EB77A3-1FCC-449D-9CB2-32758676AE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0204C8-A047-47FA-9DB2-05987B1E9DE9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F5552B43-FD07-4F02-A059-1196EACAAB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CA409CAB-6838-4815-8466-1D01BDF7C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963799-4073-4D33-A931-E0E854722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E8EAC-2756-42C6-A84B-E17D8E58A46F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564226" name="Rectangle 2">
            <a:extLst>
              <a:ext uri="{FF2B5EF4-FFF2-40B4-BE49-F238E27FC236}">
                <a16:creationId xmlns:a16="http://schemas.microsoft.com/office/drawing/2014/main" id="{AC6348C2-4BBC-489D-84ED-671BA11A75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5D2D88D0-3121-4D6B-BF4F-0BAD40FE2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DE107A-A5AB-4D5F-9256-826D3BC5D1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42162F-60F0-41B3-988B-8F711910D65F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516098" name="Rectangle 2">
            <a:extLst>
              <a:ext uri="{FF2B5EF4-FFF2-40B4-BE49-F238E27FC236}">
                <a16:creationId xmlns:a16="http://schemas.microsoft.com/office/drawing/2014/main" id="{2428499D-A7FB-4F08-8708-296610D7AA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FD625D71-4A05-49B2-989F-73D3A5AB1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D3D908-DE92-4428-9675-04D9861DB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102B4-9604-4B20-BB27-98B2A2E9EF46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517122" name="Rectangle 2">
            <a:extLst>
              <a:ext uri="{FF2B5EF4-FFF2-40B4-BE49-F238E27FC236}">
                <a16:creationId xmlns:a16="http://schemas.microsoft.com/office/drawing/2014/main" id="{10E3CA02-5EF1-4BCB-A975-0754145525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F74622C7-EA76-4645-AEAD-61047138E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3094DC-A14E-4200-A86B-4642DA2A5A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91005B-B575-4AE4-BD65-3500F4A84671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606B65D1-4C73-49D6-8CE3-33BA549025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B91BB7F7-ABA7-4118-8754-04515A6E5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6334D3-D136-4F67-96ED-E4718F6E0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37C2B-BFFF-44FE-A645-F05560E8A7F1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550914" name="Rectangle 2">
            <a:extLst>
              <a:ext uri="{FF2B5EF4-FFF2-40B4-BE49-F238E27FC236}">
                <a16:creationId xmlns:a16="http://schemas.microsoft.com/office/drawing/2014/main" id="{8B06E960-9AE9-46E6-8E72-FF4307FB46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>
            <a:extLst>
              <a:ext uri="{FF2B5EF4-FFF2-40B4-BE49-F238E27FC236}">
                <a16:creationId xmlns:a16="http://schemas.microsoft.com/office/drawing/2014/main" id="{944083AA-B835-47B7-A8C5-588E57D0E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C7CD9E-61D3-4F5B-9591-829CAA068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3CA2BE-1AF5-4B24-8F61-B02E80F29FD9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552962" name="Rectangle 2">
            <a:extLst>
              <a:ext uri="{FF2B5EF4-FFF2-40B4-BE49-F238E27FC236}">
                <a16:creationId xmlns:a16="http://schemas.microsoft.com/office/drawing/2014/main" id="{FEFA240E-92C0-4742-A75D-71EFC1F56C2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817C0F42-1CD1-49C3-BAD0-394DFCEEE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86D384-4A0D-41AF-AFE1-B1150B03BE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68E61-EFA8-404E-A55C-3B53B15CF85A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3A670E58-882D-4798-92C1-F1EB97A135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C6BDBCE6-F851-4E81-9D82-CCD7CD7EE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DEDF5B-E986-4D28-8968-871644C10D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98A24-4841-49C7-AD02-257BF29D1E3A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566274" name="Rectangle 2">
            <a:extLst>
              <a:ext uri="{FF2B5EF4-FFF2-40B4-BE49-F238E27FC236}">
                <a16:creationId xmlns:a16="http://schemas.microsoft.com/office/drawing/2014/main" id="{8E6F64A9-FBC3-43E1-9B34-225FA32497D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6598BD39-CA77-4899-B896-90E31C27E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0F9296-6AE0-412C-9C00-986B90174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23E53-CCD1-478B-B8B3-B51C6DA4664B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522242" name="Rectangle 2">
            <a:extLst>
              <a:ext uri="{FF2B5EF4-FFF2-40B4-BE49-F238E27FC236}">
                <a16:creationId xmlns:a16="http://schemas.microsoft.com/office/drawing/2014/main" id="{C2776811-947A-419B-97C3-CAA7B19D0B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id="{60119658-3DF2-4502-AB17-FA1B13961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111D0E-8F34-434B-BEAB-FE41101D13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7C3D8-5029-45BF-A223-AB9EB5C55F3F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523266" name="Rectangle 2">
            <a:extLst>
              <a:ext uri="{FF2B5EF4-FFF2-40B4-BE49-F238E27FC236}">
                <a16:creationId xmlns:a16="http://schemas.microsoft.com/office/drawing/2014/main" id="{62133C72-A41D-4410-BFE5-0A9F61AE66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01F77BBB-E182-448A-88C1-CF62FC518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EDEB41-CA11-4C32-AF37-02D2D63A4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F4553-8540-4D76-8896-6137E3378DCA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558082" name="Rectangle 2">
            <a:extLst>
              <a:ext uri="{FF2B5EF4-FFF2-40B4-BE49-F238E27FC236}">
                <a16:creationId xmlns:a16="http://schemas.microsoft.com/office/drawing/2014/main" id="{2D166430-2072-42B7-AD38-7C8B83A55FA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959B510D-9F6E-47EB-8A17-BFE213454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4A8229-1C0D-4C90-A3FA-97969C639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3E570-7202-4947-8E84-5AF90954DBA9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567298" name="Rectangle 2">
            <a:extLst>
              <a:ext uri="{FF2B5EF4-FFF2-40B4-BE49-F238E27FC236}">
                <a16:creationId xmlns:a16="http://schemas.microsoft.com/office/drawing/2014/main" id="{817A82BE-E294-4D3C-85DE-60D6CD2A40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C4A716E4-B333-4DBF-8E2E-06B60F60B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BEBB42-271B-436C-89B1-4CEEBAF460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DE012-C7E5-4623-960A-1CE550A2631C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F457A844-6CBC-4BB6-8E00-CE0F212CB1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DB233B1F-9DA2-4DF8-815C-CC22E972D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1F98E3-6108-4DED-99B1-26F9FE312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D724E-158F-4AD3-8321-E05147364A07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525314" name="Rectangle 2">
            <a:extLst>
              <a:ext uri="{FF2B5EF4-FFF2-40B4-BE49-F238E27FC236}">
                <a16:creationId xmlns:a16="http://schemas.microsoft.com/office/drawing/2014/main" id="{D34CE6BC-4902-4045-974B-752E13E68E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DB189E28-E0B6-4238-A2CD-0704C8918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7FC688-16E5-4329-8E64-EE9156B8E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41A1F-A321-4F2D-90C9-09A79D5E0E15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526338" name="Rectangle 2">
            <a:extLst>
              <a:ext uri="{FF2B5EF4-FFF2-40B4-BE49-F238E27FC236}">
                <a16:creationId xmlns:a16="http://schemas.microsoft.com/office/drawing/2014/main" id="{E506A2CE-7E2D-4D88-A32B-5D31FFA453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id="{12F9C598-3848-41E9-9351-636D30F63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C5B6FFC-7B48-400F-8751-F122DC872D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14D84-6038-4519-83FF-B722300658B2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527362" name="Rectangle 2">
            <a:extLst>
              <a:ext uri="{FF2B5EF4-FFF2-40B4-BE49-F238E27FC236}">
                <a16:creationId xmlns:a16="http://schemas.microsoft.com/office/drawing/2014/main" id="{A22A30D1-2F7D-4CAD-9F40-A4E904A421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57FE0E44-223E-4AE4-AB28-892A643BB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A77367-2529-4C53-AB89-F370D0262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D6532-DA62-4B61-89A0-8F7C80923953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528386" name="Rectangle 2">
            <a:extLst>
              <a:ext uri="{FF2B5EF4-FFF2-40B4-BE49-F238E27FC236}">
                <a16:creationId xmlns:a16="http://schemas.microsoft.com/office/drawing/2014/main" id="{561466AE-89C0-4CC7-B08B-D906837714D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65EA055C-EA93-446E-B108-EDCB8B8C0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8BC7A67-6E73-4DB1-BF14-C7077D760D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A96B0-2CCA-4120-9B19-EDCB0EEA82B8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7796F4C9-71D0-4B59-9A52-17B26D2E2E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0685EFE7-4538-4D00-ADC1-D893BD690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185A2F-608F-474B-BFA1-063468DC3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96683-F17A-4CD0-B298-6E004784E12F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EBCBCDDC-30B9-443D-91B6-73BAE71BEF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DBF54B34-3CDD-4E0C-88A8-EAF92D3EB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B30373-D11C-4928-97C3-F13AC939F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CFBB8-D378-4014-8209-DCC8A076EFD0}" type="slidenum">
              <a:rPr lang="ko-KR" altLang="en-US"/>
              <a:pPr/>
              <a:t>28</a:t>
            </a:fld>
            <a:endParaRPr lang="en-US" altLang="ko-KR"/>
          </a:p>
        </p:txBody>
      </p:sp>
      <p:sp>
        <p:nvSpPr>
          <p:cNvPr id="531458" name="Rectangle 2">
            <a:extLst>
              <a:ext uri="{FF2B5EF4-FFF2-40B4-BE49-F238E27FC236}">
                <a16:creationId xmlns:a16="http://schemas.microsoft.com/office/drawing/2014/main" id="{310D12F9-E9E1-4988-936F-AA12B9151E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06D2A8D6-11D6-4256-89E5-82459738D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90BB91-AF06-4C53-B9D8-08CCF3185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45E38B-301E-4465-A550-A408F0A9DCBB}" type="slidenum">
              <a:rPr lang="ko-KR" altLang="en-US"/>
              <a:pPr/>
              <a:t>29</a:t>
            </a:fld>
            <a:endParaRPr lang="en-US" altLang="ko-KR"/>
          </a:p>
        </p:txBody>
      </p:sp>
      <p:sp>
        <p:nvSpPr>
          <p:cNvPr id="532482" name="Rectangle 2">
            <a:extLst>
              <a:ext uri="{FF2B5EF4-FFF2-40B4-BE49-F238E27FC236}">
                <a16:creationId xmlns:a16="http://schemas.microsoft.com/office/drawing/2014/main" id="{8E91A008-1B79-46B2-963C-0506197FC6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9FF1BBAB-D901-43AE-BFF7-B3C402820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EE35F7-397F-43E8-96B4-3B342E5ACD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DAFA30-AFE1-4C81-8EDE-55D51CFA482E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559106" name="Rectangle 2">
            <a:extLst>
              <a:ext uri="{FF2B5EF4-FFF2-40B4-BE49-F238E27FC236}">
                <a16:creationId xmlns:a16="http://schemas.microsoft.com/office/drawing/2014/main" id="{E4E659F1-2FBD-46BD-91ED-090D45A8D4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ECBBDA2C-A0FB-4E67-91CF-93CEE9462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E4E702-3CE9-4D1D-9B63-985CFF3309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DB9C5-9B4B-4513-B9A0-6EE7B068BC31}" type="slidenum">
              <a:rPr lang="ko-KR" altLang="en-US"/>
              <a:pPr/>
              <a:t>34</a:t>
            </a:fld>
            <a:endParaRPr lang="en-US" altLang="ko-KR"/>
          </a:p>
        </p:txBody>
      </p:sp>
      <p:sp>
        <p:nvSpPr>
          <p:cNvPr id="577538" name="Rectangle 2">
            <a:extLst>
              <a:ext uri="{FF2B5EF4-FFF2-40B4-BE49-F238E27FC236}">
                <a16:creationId xmlns:a16="http://schemas.microsoft.com/office/drawing/2014/main" id="{9599422F-AA1D-4DAA-9C67-3DC7814E14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6ADEA110-E691-4252-9F77-490038F09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1B9FF2-5AC3-47C8-88C7-BE039D6ADB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3B4059-D61B-44D3-9554-77CA593DE992}" type="slidenum">
              <a:rPr lang="ko-KR" altLang="en-US"/>
              <a:pPr/>
              <a:t>35</a:t>
            </a:fld>
            <a:endParaRPr lang="en-US" altLang="ko-KR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3DFF1F7C-586E-4DBF-8462-F2AD27DECD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4CF6DBF7-09D0-4D80-8EC7-FDF9C4EF0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BF6736-8455-4701-852C-1F51EB73A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43386-8D14-4A2C-8663-23E83C5FDA75}" type="slidenum">
              <a:rPr lang="ko-KR" altLang="en-US"/>
              <a:pPr/>
              <a:t>36</a:t>
            </a:fld>
            <a:endParaRPr lang="en-US" altLang="ko-KR"/>
          </a:p>
        </p:txBody>
      </p:sp>
      <p:sp>
        <p:nvSpPr>
          <p:cNvPr id="537602" name="Rectangle 2">
            <a:extLst>
              <a:ext uri="{FF2B5EF4-FFF2-40B4-BE49-F238E27FC236}">
                <a16:creationId xmlns:a16="http://schemas.microsoft.com/office/drawing/2014/main" id="{4F607ECA-FF40-451D-B329-C00A3634D5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BC15B14B-E9C7-4102-B049-2030EDBF3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981ADE-406D-4B68-ACA2-5BF477B21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AF840-57BE-448F-A7F0-97287EE60CA2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560130" name="Rectangle 2">
            <a:extLst>
              <a:ext uri="{FF2B5EF4-FFF2-40B4-BE49-F238E27FC236}">
                <a16:creationId xmlns:a16="http://schemas.microsoft.com/office/drawing/2014/main" id="{C1DB8E95-69E5-4BF1-B732-CDFE5E8433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8141A760-DD7D-476D-95C3-80CAE2ACB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8160DC-C9D1-47D2-9D55-478C88F8C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5FD73-533A-4C8C-BEE1-82DBBBF6B9C0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561154" name="Rectangle 2">
            <a:extLst>
              <a:ext uri="{FF2B5EF4-FFF2-40B4-BE49-F238E27FC236}">
                <a16:creationId xmlns:a16="http://schemas.microsoft.com/office/drawing/2014/main" id="{2ED61B97-EC6E-4A0D-BD2C-87A94F00B6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ED49C23B-BBC3-4448-864F-E12CDE201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D9FD57-A89E-433F-82EE-4777AC597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FCD48-2E5A-4A9C-B512-F3C183FFB9AF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0EF4CC85-2897-466B-A3B8-8A5C1A1323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D593B9E9-A6D7-405D-8B94-24CAA4541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0A7B048-5080-43FE-AF0C-7C5B080B6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03C470-C6D4-43DD-9BBC-1E16BE15119B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562178" name="Rectangle 2">
            <a:extLst>
              <a:ext uri="{FF2B5EF4-FFF2-40B4-BE49-F238E27FC236}">
                <a16:creationId xmlns:a16="http://schemas.microsoft.com/office/drawing/2014/main" id="{C3916BA5-9DEB-4F20-B104-E567D3A172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EC49894C-036A-4D86-B98E-6DB964B38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086BB0-3E8D-4A45-B3C3-0F5536C494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3C094-3DCA-4CC2-9DFC-271467D2D4B3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563202" name="Rectangle 2">
            <a:extLst>
              <a:ext uri="{FF2B5EF4-FFF2-40B4-BE49-F238E27FC236}">
                <a16:creationId xmlns:a16="http://schemas.microsoft.com/office/drawing/2014/main" id="{E0BF8684-9B83-4C0B-996E-D55F5710F2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>
            <a:extLst>
              <a:ext uri="{FF2B5EF4-FFF2-40B4-BE49-F238E27FC236}">
                <a16:creationId xmlns:a16="http://schemas.microsoft.com/office/drawing/2014/main" id="{EC030B79-60EE-410B-8648-C06EC1C15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BFF0DA-206B-401D-9CEB-FBAE76C808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6FF1D-AF5D-41AA-BCC6-3EC50C9DEF34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515074" name="Rectangle 2">
            <a:extLst>
              <a:ext uri="{FF2B5EF4-FFF2-40B4-BE49-F238E27FC236}">
                <a16:creationId xmlns:a16="http://schemas.microsoft.com/office/drawing/2014/main" id="{4B99C53F-FFE5-49AD-8093-644AC06A7E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43A07350-1FC3-4612-9331-D9E1AF309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188E2212-8904-4487-BF6F-3C94B0A7D18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66976CAB-4939-4F93-9A74-FACDC7927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B9988929-2888-4D82-84E8-40A53DCCB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8914E7DC-6EB5-4FD2-987B-C9D535121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B854D911-212C-4F8D-A6D1-6637008488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9C5B4122-2F0A-4D08-B729-FE243140D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ECA1B589-805F-42F4-B1FE-9FCC6D7F1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C6CF5943-CAED-4963-B883-5FDFE394F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C8A458F5-0BFF-4F60-B41A-384E11286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0A22D17F-15CC-4B6F-96DF-3058419708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BE9ABF56-4725-441F-9A37-B627DA6ED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74B76853-E592-4F76-B6D6-C212BE6253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88105AC4-180B-43E7-BE35-91FBF37663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407B703C-1650-4B29-BFEE-FF160AAB210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F7E068F5-CC8C-481B-AE6D-41D022097B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6D7B623-B122-4DAA-9719-21EE46DF951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8D85EA9F-0EFC-40F0-B32E-01565D9FF0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CDAF5134-F04B-417A-92DA-CF5F06CFA2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C2B96-1A98-40EA-B29B-2E012668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FA388-EE9C-4CBD-97F1-9066B3A9B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B1571-5025-43F6-81EA-A4C6E2B0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8C6E6-8260-4A58-81C6-B907BB0E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C939C-AF72-497F-BEF0-3875C10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EA2DF-7485-4060-BA64-1910330044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977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535AD4-EE5D-4432-AFA8-67697B3FB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C8478-E1DE-41E4-8A21-17B66388E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FE6DB-42E8-4070-B87A-0B8AA4A3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F3B2F-C721-47B2-A33C-222D2E5D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410D-E24C-4A13-998E-B0A79336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CFC69-1D71-4F47-8DD1-3E246F7187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42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640F8-4530-4A77-84FA-53180CCE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C0974-143A-499C-A3E2-23E0975B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8ABC1-8106-40F6-9C9A-01EE6B1B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754BE-EF31-42B6-A742-6FAE9759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3E18B-4A98-449A-9A22-C9B797FB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E57CC-95C4-497E-BE14-992B48D4BB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407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469D6-ED98-46F7-9B12-2A2B643A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75F82-B6E6-4F4D-899E-AFEA68A75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62F0F-48B3-40DD-BC90-7AA282AA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76082-6E9D-424C-8300-6B942790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A65F8-2728-4893-9956-16CE1141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69187-1145-4497-AD67-325AA7D404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759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8D498-8E93-402E-B89F-31BFFBBC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20303-BD7C-4A6D-8FB7-A29944104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ABE821-214F-491C-B28B-E52F5B665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508EE-6F77-4C1D-A78A-3529C5AC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F4F8F-F3EE-4DBE-A856-07504010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4DF1A8-2238-49CD-8C28-1CB67EE8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FAE0B-FC14-47E3-A47F-8D01F01DF9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7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474B4-D8F4-4CFE-8AA1-6A1A9E3D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16155-856C-411A-8DB6-64F27032E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A38D20-A4E5-42E8-91A7-937C6D3F0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6C9831-B9EC-4AF2-9289-A3E9EFC9A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CFD74D-FE61-4E54-8971-20D08BB00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C54C10-A884-41C5-A1A7-92D47554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47832E-7268-476C-943E-30D8E573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1636B5-89D4-403C-9908-7883FACE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A911B-6611-4272-96FE-4022C66B2A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391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0D1FD-05F1-42F8-8FB8-E340DCD2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1B9F16-148D-4AB3-B327-5497E7D0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AA2FB4-DE95-4CE5-9A07-815C7F7F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97963B-3F3D-4C2C-ADDB-E496A07A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D993C-C806-470E-A665-402D311D517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709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5FB3B0-18A2-4164-8D9A-23CAB9C2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27477A-1A3A-4DCA-8C04-5CF2478F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EF6C9-FB8A-4900-B269-1A7872FB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6BA46-35A3-49D1-A886-120960F6D0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574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1BD07-395A-4A6D-8F55-A46876C7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9FE03-C0E2-4662-9E46-DF4AAA6E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E9DA5E-EFB1-4ADE-BF54-2D82C32CC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2719F-1611-4F50-A9E9-F686EBEB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BC763-B500-453C-9DB6-BD349D05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790904-4D76-4BF9-BFF4-D39A90EF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A3F4F-484E-4146-A9F4-739704C391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777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AB51-3C59-4FDF-82A5-C201C0EC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E773FC-6DB4-4194-B04F-51DE73D6A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F0EE7C-A883-4CCD-B4AC-C4DBC8F47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73926-F2FB-46DD-B049-F65EAA8A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548AC-4450-405E-81AF-3C17E4E8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1A804-1501-43D8-99AA-1084A501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0D24D-9C40-4B65-B1B0-266A597A824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345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1" name="Rectangle 11">
            <a:extLst>
              <a:ext uri="{FF2B5EF4-FFF2-40B4-BE49-F238E27FC236}">
                <a16:creationId xmlns:a16="http://schemas.microsoft.com/office/drawing/2014/main" id="{BD8715F1-E508-4956-973D-57D51C6A92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9932" name="Rectangle 12">
            <a:extLst>
              <a:ext uri="{FF2B5EF4-FFF2-40B4-BE49-F238E27FC236}">
                <a16:creationId xmlns:a16="http://schemas.microsoft.com/office/drawing/2014/main" id="{B0E97936-BA48-40F8-BE21-A55723F6AE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4BB0BDF6-8316-4CD0-92D4-4A9DE09F56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fld id="{D77E776D-7861-46AA-A632-D4663011998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9934" name="Text Box 14">
            <a:extLst>
              <a:ext uri="{FF2B5EF4-FFF2-40B4-BE49-F238E27FC236}">
                <a16:creationId xmlns:a16="http://schemas.microsoft.com/office/drawing/2014/main" id="{FFF74B52-5BB7-4B02-A76D-2F72A5517B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09935" name="Text Box 15">
            <a:extLst>
              <a:ext uri="{FF2B5EF4-FFF2-40B4-BE49-F238E27FC236}">
                <a16:creationId xmlns:a16="http://schemas.microsoft.com/office/drawing/2014/main" id="{E41CE933-089A-4DB8-A055-C0C165504F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2004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>
            <a:extLst>
              <a:ext uri="{FF2B5EF4-FFF2-40B4-BE49-F238E27FC236}">
                <a16:creationId xmlns:a16="http://schemas.microsoft.com/office/drawing/2014/main" id="{17C35727-897A-4D54-89AC-E32AFBD68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9075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600" b="0">
                <a:latin typeface="Times New Roman" panose="02020603050405020304" pitchFamily="18" charset="0"/>
              </a:rPr>
              <a:t>Chapter 25</a:t>
            </a:r>
            <a:endParaRPr lang="en-US" altLang="en-US" sz="3600" b="0" i="1">
              <a:latin typeface="Times New Roman" panose="02020603050405020304" pitchFamily="18" charset="0"/>
            </a:endParaRP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6E3EBD65-FA0F-4F70-8B29-383DECD3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788" y="1676400"/>
            <a:ext cx="3571875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8000" i="1">
                <a:solidFill>
                  <a:srgbClr val="FF0066"/>
                </a:solidFill>
                <a:latin typeface="Times New Roman" panose="02020603050405020304" pitchFamily="18" charset="0"/>
              </a:rPr>
              <a:t>Domain</a:t>
            </a:r>
            <a:br>
              <a:rPr lang="en-US" altLang="en-US" sz="8000" i="1">
                <a:solidFill>
                  <a:srgbClr val="FF0066"/>
                </a:solidFill>
                <a:latin typeface="Times New Roman" panose="02020603050405020304" pitchFamily="18" charset="0"/>
              </a:rPr>
            </a:br>
            <a:r>
              <a:rPr lang="en-US" altLang="en-US" sz="8000" i="1">
                <a:solidFill>
                  <a:srgbClr val="FF0066"/>
                </a:solidFill>
                <a:latin typeface="Times New Roman" panose="02020603050405020304" pitchFamily="18" charset="0"/>
              </a:rPr>
              <a:t>Name</a:t>
            </a:r>
          </a:p>
          <a:p>
            <a:pPr algn="ctr" eaLnBrk="1" hangingPunct="1"/>
            <a:r>
              <a:rPr lang="en-US" altLang="en-US" sz="8000" i="1">
                <a:solidFill>
                  <a:srgbClr val="FF0066"/>
                </a:solidFill>
                <a:latin typeface="Times New Roman" panose="02020603050405020304" pitchFamily="18" charset="0"/>
              </a:rPr>
              <a:t>System</a:t>
            </a:r>
            <a:endParaRPr lang="en-US" altLang="en-US" sz="60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51" name="Oval 11">
            <a:extLst>
              <a:ext uri="{FF2B5EF4-FFF2-40B4-BE49-F238E27FC236}">
                <a16:creationId xmlns:a16="http://schemas.microsoft.com/office/drawing/2014/main" id="{9F62C428-9F2F-4824-A3DC-C9C08DAEE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124200"/>
            <a:ext cx="3581400" cy="1219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7845" name="Oval 5">
            <a:extLst>
              <a:ext uri="{FF2B5EF4-FFF2-40B4-BE49-F238E27FC236}">
                <a16:creationId xmlns:a16="http://schemas.microsoft.com/office/drawing/2014/main" id="{DD9B9977-8DC6-469E-9793-017F6EAAC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528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7842" name="Rectangle 2">
            <a:extLst>
              <a:ext uri="{FF2B5EF4-FFF2-40B4-BE49-F238E27FC236}">
                <a16:creationId xmlns:a16="http://schemas.microsoft.com/office/drawing/2014/main" id="{59EEE500-A2F2-435F-9392-1793A45AE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anose="020B0600000101010101" pitchFamily="50" charset="-127"/>
              </a:rPr>
              <a:t>Domain Name Space</a:t>
            </a:r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C0EECE0E-A8D4-45FC-9E19-6FA06D2C0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anose="020B0600000101010101" pitchFamily="50" charset="-127"/>
              </a:rPr>
              <a:t>Hierarchical name space</a:t>
            </a:r>
            <a:r>
              <a:rPr lang="ko-KR" altLang="en-US">
                <a:ea typeface="굴림" panose="020B0600000101010101" pitchFamily="50" charset="-127"/>
              </a:rPr>
              <a:t>를 위해서 </a:t>
            </a:r>
            <a:r>
              <a:rPr lang="en-US" altLang="ko-KR">
                <a:ea typeface="굴림" panose="020B0600000101010101" pitchFamily="50" charset="-127"/>
              </a:rPr>
              <a:t>“</a:t>
            </a:r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domain </a:t>
            </a:r>
            <a:r>
              <a:rPr lang="en-US" altLang="ko-KR">
                <a:ea typeface="굴림" panose="020B0600000101010101" pitchFamily="50" charset="-127"/>
              </a:rPr>
              <a:t>name space”</a:t>
            </a:r>
            <a:r>
              <a:rPr lang="ko-KR" altLang="en-US">
                <a:ea typeface="굴림" panose="020B0600000101010101" pitchFamily="50" charset="-127"/>
              </a:rPr>
              <a:t>가 설계됨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도메인을 기반한 </a:t>
            </a:r>
            <a:r>
              <a:rPr lang="en-US" altLang="ko-KR">
                <a:ea typeface="굴림" panose="020B0600000101010101" pitchFamily="50" charset="-127"/>
              </a:rPr>
              <a:t>name space</a:t>
            </a:r>
            <a:r>
              <a:rPr lang="ko-KR" altLang="en-US">
                <a:ea typeface="굴림" panose="020B0600000101010101" pitchFamily="50" charset="-127"/>
              </a:rPr>
              <a:t>가 존재한다는 뜻</a:t>
            </a:r>
          </a:p>
          <a:p>
            <a:pPr lvl="1"/>
            <a:endParaRPr lang="ko-KR" altLang="en-US">
              <a:ea typeface="굴림" panose="020B0600000101010101" pitchFamily="50" charset="-127"/>
            </a:endParaRPr>
          </a:p>
          <a:p>
            <a:pPr lvl="1"/>
            <a:endParaRPr lang="ko-KR" altLang="en-US">
              <a:ea typeface="굴림" panose="020B0600000101010101" pitchFamily="50" charset="-127"/>
            </a:endParaRPr>
          </a:p>
          <a:p>
            <a:pPr lvl="1"/>
            <a:endParaRPr lang="ko-KR" altLang="en-US">
              <a:ea typeface="굴림" panose="020B0600000101010101" pitchFamily="50" charset="-127"/>
            </a:endParaRP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구현 방법은 </a:t>
            </a:r>
            <a:r>
              <a:rPr lang="en-US" altLang="ko-KR">
                <a:ea typeface="굴림" panose="020B0600000101010101" pitchFamily="50" charset="-127"/>
              </a:rPr>
              <a:t>Label</a:t>
            </a:r>
            <a:r>
              <a:rPr lang="ko-KR" altLang="en-US">
                <a:ea typeface="굴림" panose="020B0600000101010101" pitchFamily="50" charset="-127"/>
              </a:rPr>
              <a:t>을 갖는 역</a:t>
            </a:r>
            <a:r>
              <a:rPr lang="en-US" altLang="ko-KR">
                <a:ea typeface="굴림" panose="020B0600000101010101" pitchFamily="50" charset="-127"/>
              </a:rPr>
              <a:t>-</a:t>
            </a:r>
            <a:r>
              <a:rPr lang="ko-KR" altLang="en-US">
                <a:ea typeface="굴림" panose="020B0600000101010101" pitchFamily="50" charset="-127"/>
              </a:rPr>
              <a:t>트리 </a:t>
            </a:r>
            <a:r>
              <a:rPr lang="en-US" altLang="ko-KR">
                <a:ea typeface="굴림" panose="020B0600000101010101" pitchFamily="50" charset="-127"/>
              </a:rPr>
              <a:t>(inverted-tree) </a:t>
            </a:r>
            <a:r>
              <a:rPr lang="ko-KR" altLang="en-US">
                <a:ea typeface="굴림" panose="020B0600000101010101" pitchFamily="50" charset="-127"/>
              </a:rPr>
              <a:t>구조를 이용</a:t>
            </a:r>
          </a:p>
          <a:p>
            <a:pPr lvl="2"/>
            <a:r>
              <a:rPr lang="ko-KR" altLang="en-US">
                <a:ea typeface="굴림" panose="020B0600000101010101" pitchFamily="50" charset="-127"/>
              </a:rPr>
              <a:t>다음 슬라이드 참조 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547844" name="Oval 4">
            <a:extLst>
              <a:ext uri="{FF2B5EF4-FFF2-40B4-BE49-F238E27FC236}">
                <a16:creationId xmlns:a16="http://schemas.microsoft.com/office/drawing/2014/main" id="{737FFDAC-056B-4B76-A4E5-5B6DDDC79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3810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D1</a:t>
            </a:r>
          </a:p>
        </p:txBody>
      </p:sp>
      <p:sp>
        <p:nvSpPr>
          <p:cNvPr id="547847" name="Text Box 7">
            <a:extLst>
              <a:ext uri="{FF2B5EF4-FFF2-40B4-BE49-F238E27FC236}">
                <a16:creationId xmlns:a16="http://schemas.microsoft.com/office/drawing/2014/main" id="{DEE18DE3-F707-45DD-99DB-CCD7FE97A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3536950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D2</a:t>
            </a:r>
          </a:p>
        </p:txBody>
      </p:sp>
      <p:sp>
        <p:nvSpPr>
          <p:cNvPr id="547848" name="Oval 8">
            <a:extLst>
              <a:ext uri="{FF2B5EF4-FFF2-40B4-BE49-F238E27FC236}">
                <a16:creationId xmlns:a16="http://schemas.microsoft.com/office/drawing/2014/main" id="{6A644864-A549-450D-A919-4A36997F4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332105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7849" name="Oval 9">
            <a:extLst>
              <a:ext uri="{FF2B5EF4-FFF2-40B4-BE49-F238E27FC236}">
                <a16:creationId xmlns:a16="http://schemas.microsoft.com/office/drawing/2014/main" id="{FB9FAF32-BF27-4431-9B17-E0A8213D7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3473450"/>
            <a:ext cx="3810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D3</a:t>
            </a:r>
          </a:p>
        </p:txBody>
      </p:sp>
      <p:sp>
        <p:nvSpPr>
          <p:cNvPr id="547850" name="Text Box 10">
            <a:extLst>
              <a:ext uri="{FF2B5EF4-FFF2-40B4-BE49-F238E27FC236}">
                <a16:creationId xmlns:a16="http://schemas.microsoft.com/office/drawing/2014/main" id="{18F2AD65-2C6D-45B2-9C29-9513ED53A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05200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D4</a:t>
            </a:r>
          </a:p>
        </p:txBody>
      </p:sp>
      <p:sp>
        <p:nvSpPr>
          <p:cNvPr id="547852" name="Text Box 12">
            <a:extLst>
              <a:ext uri="{FF2B5EF4-FFF2-40B4-BE49-F238E27FC236}">
                <a16:creationId xmlns:a16="http://schemas.microsoft.com/office/drawing/2014/main" id="{A8D8A55F-E92B-429C-B7A0-49EA2C746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200400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D5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>
            <a:extLst>
              <a:ext uri="{FF2B5EF4-FFF2-40B4-BE49-F238E27FC236}">
                <a16:creationId xmlns:a16="http://schemas.microsoft.com/office/drawing/2014/main" id="{9A5DFD10-DD1A-4A43-B525-66250C994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25.1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Domain name space</a:t>
            </a:r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EDF3489B-F600-4675-B590-C22A44EA8AB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56" name="Rectangle 4">
            <a:extLst>
              <a:ext uri="{FF2B5EF4-FFF2-40B4-BE49-F238E27FC236}">
                <a16:creationId xmlns:a16="http://schemas.microsoft.com/office/drawing/2014/main" id="{D4BFA1BF-460E-4E52-B5FF-0B0103F328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57" name="Rectangle 5">
            <a:extLst>
              <a:ext uri="{FF2B5EF4-FFF2-40B4-BE49-F238E27FC236}">
                <a16:creationId xmlns:a16="http://schemas.microsoft.com/office/drawing/2014/main" id="{A524302B-C4BB-4798-A51C-607AA8973F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58" name="Rectangle 6">
            <a:extLst>
              <a:ext uri="{FF2B5EF4-FFF2-40B4-BE49-F238E27FC236}">
                <a16:creationId xmlns:a16="http://schemas.microsoft.com/office/drawing/2014/main" id="{5749F71B-A808-47ED-996F-C3E8C5DBDD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59" name="Rectangle 7">
            <a:extLst>
              <a:ext uri="{FF2B5EF4-FFF2-40B4-BE49-F238E27FC236}">
                <a16:creationId xmlns:a16="http://schemas.microsoft.com/office/drawing/2014/main" id="{7A6F1F0F-1A41-4348-93C7-178C17AE01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60" name="Rectangle 8">
            <a:extLst>
              <a:ext uri="{FF2B5EF4-FFF2-40B4-BE49-F238E27FC236}">
                <a16:creationId xmlns:a16="http://schemas.microsoft.com/office/drawing/2014/main" id="{B650BD87-4B46-41FD-819E-2EFE4C4D8E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61" name="Rectangle 9">
            <a:extLst>
              <a:ext uri="{FF2B5EF4-FFF2-40B4-BE49-F238E27FC236}">
                <a16:creationId xmlns:a16="http://schemas.microsoft.com/office/drawing/2014/main" id="{11049EF9-70E6-401D-9B96-F812E29248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07564" name="Picture 12">
            <a:extLst>
              <a:ext uri="{FF2B5EF4-FFF2-40B4-BE49-F238E27FC236}">
                <a16:creationId xmlns:a16="http://schemas.microsoft.com/office/drawing/2014/main" id="{544FB668-B7B2-47DF-9A0B-0C73C76A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8135938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7565" name="Line 13">
            <a:extLst>
              <a:ext uri="{FF2B5EF4-FFF2-40B4-BE49-F238E27FC236}">
                <a16:creationId xmlns:a16="http://schemas.microsoft.com/office/drawing/2014/main" id="{59D26554-1CA4-40EA-BD08-69C2BB60F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438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7566" name="Text Box 14">
            <a:extLst>
              <a:ext uri="{FF2B5EF4-FFF2-40B4-BE49-F238E27FC236}">
                <a16:creationId xmlns:a16="http://schemas.microsoft.com/office/drawing/2014/main" id="{95E75A58-14F2-4444-9477-E946D099F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165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최대 </a:t>
            </a:r>
            <a:r>
              <a:rPr lang="en-US" altLang="ko-KR">
                <a:ea typeface="굴림" panose="020B0600000101010101" pitchFamily="50" charset="-127"/>
              </a:rPr>
              <a:t>128 </a:t>
            </a:r>
            <a:r>
              <a:rPr lang="ko-KR" altLang="en-US">
                <a:ea typeface="굴림" panose="020B0600000101010101" pitchFamily="50" charset="-127"/>
              </a:rPr>
              <a:t>레벨</a:t>
            </a:r>
          </a:p>
        </p:txBody>
      </p:sp>
      <p:sp>
        <p:nvSpPr>
          <p:cNvPr id="407567" name="Line 15">
            <a:extLst>
              <a:ext uri="{FF2B5EF4-FFF2-40B4-BE49-F238E27FC236}">
                <a16:creationId xmlns:a16="http://schemas.microsoft.com/office/drawing/2014/main" id="{ACE30728-2FC1-48ED-A249-EDD1D72311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2133600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7568" name="Text Box 16">
            <a:extLst>
              <a:ext uri="{FF2B5EF4-FFF2-40B4-BE49-F238E27FC236}">
                <a16:creationId xmlns:a16="http://schemas.microsoft.com/office/drawing/2014/main" id="{3CF48204-1584-4D32-8FDE-235AFE976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524000"/>
            <a:ext cx="5159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동일 레벨에서는 각 이름이 유일</a:t>
            </a:r>
            <a:r>
              <a:rPr lang="en-US" altLang="ko-KR">
                <a:ea typeface="굴림" panose="020B0600000101010101" pitchFamily="50" charset="-127"/>
              </a:rPr>
              <a:t>(unique) </a:t>
            </a:r>
            <a:r>
              <a:rPr lang="ko-KR" altLang="en-US">
                <a:ea typeface="굴림" panose="020B0600000101010101" pitchFamily="50" charset="-127"/>
              </a:rPr>
              <a:t>해야 함</a:t>
            </a:r>
          </a:p>
        </p:txBody>
      </p:sp>
      <p:sp>
        <p:nvSpPr>
          <p:cNvPr id="407569" name="Oval 17">
            <a:extLst>
              <a:ext uri="{FF2B5EF4-FFF2-40B4-BE49-F238E27FC236}">
                <a16:creationId xmlns:a16="http://schemas.microsoft.com/office/drawing/2014/main" id="{9DEB1323-877C-49A8-A7F2-F8B8DE656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19400"/>
            <a:ext cx="8534400" cy="609600"/>
          </a:xfrm>
          <a:prstGeom prst="ellips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7570" name="Line 18">
            <a:extLst>
              <a:ext uri="{FF2B5EF4-FFF2-40B4-BE49-F238E27FC236}">
                <a16:creationId xmlns:a16="http://schemas.microsoft.com/office/drawing/2014/main" id="{8E5CD3B4-E939-4599-A5DD-2C1D08E3E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86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7571" name="Text Box 19">
            <a:extLst>
              <a:ext uri="{FF2B5EF4-FFF2-40B4-BE49-F238E27FC236}">
                <a16:creationId xmlns:a16="http://schemas.microsoft.com/office/drawing/2014/main" id="{3F7E2A8D-C4F2-4848-86D6-2B6B438E7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05000"/>
            <a:ext cx="1379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Null string</a:t>
            </a:r>
          </a:p>
        </p:txBody>
      </p:sp>
      <p:sp>
        <p:nvSpPr>
          <p:cNvPr id="407572" name="Line 20">
            <a:extLst>
              <a:ext uri="{FF2B5EF4-FFF2-40B4-BE49-F238E27FC236}">
                <a16:creationId xmlns:a16="http://schemas.microsoft.com/office/drawing/2014/main" id="{D9E297CE-5B72-4B07-8DC5-642BF3C2AF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200400"/>
            <a:ext cx="609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7573" name="Text Box 21">
            <a:extLst>
              <a:ext uri="{FF2B5EF4-FFF2-40B4-BE49-F238E27FC236}">
                <a16:creationId xmlns:a16="http://schemas.microsoft.com/office/drawing/2014/main" id="{E495212F-C414-4CE5-B8AC-FAC8F2CB3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029200"/>
            <a:ext cx="3176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각 노드는 </a:t>
            </a:r>
            <a:r>
              <a:rPr lang="en-US" altLang="ko-KR">
                <a:ea typeface="굴림" panose="020B0600000101010101" pitchFamily="50" charset="-127"/>
              </a:rPr>
              <a:t>63</a:t>
            </a:r>
            <a:r>
              <a:rPr lang="ko-KR" altLang="en-US">
                <a:ea typeface="굴림" panose="020B0600000101010101" pitchFamily="50" charset="-127"/>
              </a:rPr>
              <a:t>자 이하의</a:t>
            </a:r>
          </a:p>
          <a:p>
            <a:r>
              <a:rPr lang="ko-KR" altLang="en-US">
                <a:ea typeface="굴림" panose="020B0600000101010101" pitchFamily="50" charset="-127"/>
              </a:rPr>
              <a:t>문자열로 구성된 </a:t>
            </a:r>
            <a:r>
              <a:rPr lang="en-US" altLang="ko-KR">
                <a:ea typeface="굴림" panose="020B0600000101010101" pitchFamily="50" charset="-127"/>
              </a:rPr>
              <a:t>label</a:t>
            </a:r>
            <a:r>
              <a:rPr lang="ko-KR" altLang="en-US">
                <a:ea typeface="굴림" panose="020B0600000101010101" pitchFamily="50" charset="-127"/>
              </a:rPr>
              <a:t>을 가짐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>
            <a:extLst>
              <a:ext uri="{FF2B5EF4-FFF2-40B4-BE49-F238E27FC236}">
                <a16:creationId xmlns:a16="http://schemas.microsoft.com/office/drawing/2014/main" id="{959D7D73-026B-4B67-9E20-A822771C3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25.2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Domain names and labels</a:t>
            </a:r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D805EC28-B339-4919-9223-47D48584E7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08" name="Rectangle 4">
            <a:extLst>
              <a:ext uri="{FF2B5EF4-FFF2-40B4-BE49-F238E27FC236}">
                <a16:creationId xmlns:a16="http://schemas.microsoft.com/office/drawing/2014/main" id="{540F92D1-7818-426D-8B24-33196AFCC8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09" name="Rectangle 5">
            <a:extLst>
              <a:ext uri="{FF2B5EF4-FFF2-40B4-BE49-F238E27FC236}">
                <a16:creationId xmlns:a16="http://schemas.microsoft.com/office/drawing/2014/main" id="{11A39847-397C-4515-AB0A-AFAA6501BB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10" name="Rectangle 6">
            <a:extLst>
              <a:ext uri="{FF2B5EF4-FFF2-40B4-BE49-F238E27FC236}">
                <a16:creationId xmlns:a16="http://schemas.microsoft.com/office/drawing/2014/main" id="{B40E0C25-2CCD-4E9C-8A7A-07F24A5015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11" name="Rectangle 7">
            <a:extLst>
              <a:ext uri="{FF2B5EF4-FFF2-40B4-BE49-F238E27FC236}">
                <a16:creationId xmlns:a16="http://schemas.microsoft.com/office/drawing/2014/main" id="{39FFE25C-6952-43D6-9EF2-F390C505B2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12" name="Rectangle 8">
            <a:extLst>
              <a:ext uri="{FF2B5EF4-FFF2-40B4-BE49-F238E27FC236}">
                <a16:creationId xmlns:a16="http://schemas.microsoft.com/office/drawing/2014/main" id="{CCA5FBF0-316F-42F4-A7E8-5737674DAC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13" name="Rectangle 9">
            <a:extLst>
              <a:ext uri="{FF2B5EF4-FFF2-40B4-BE49-F238E27FC236}">
                <a16:creationId xmlns:a16="http://schemas.microsoft.com/office/drawing/2014/main" id="{6E9288A0-59A9-45A7-B784-4447ECACBC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2314" name="Picture 10">
            <a:extLst>
              <a:ext uri="{FF2B5EF4-FFF2-40B4-BE49-F238E27FC236}">
                <a16:creationId xmlns:a16="http://schemas.microsoft.com/office/drawing/2014/main" id="{04DC319B-CFC7-4F4A-8DB4-008965E7D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414463"/>
            <a:ext cx="6372225" cy="402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2315" name="Text Box 11">
            <a:extLst>
              <a:ext uri="{FF2B5EF4-FFF2-40B4-BE49-F238E27FC236}">
                <a16:creationId xmlns:a16="http://schemas.microsoft.com/office/drawing/2014/main" id="{69A7E379-ECE7-496A-9110-40C6C8A5C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638800"/>
            <a:ext cx="7078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도메인 이름은 </a:t>
            </a:r>
            <a:r>
              <a:rPr lang="en-US" altLang="ko-KR">
                <a:ea typeface="굴림" panose="020B0600000101010101" pitchFamily="50" charset="-127"/>
              </a:rPr>
              <a:t>dot(.)</a:t>
            </a:r>
            <a:r>
              <a:rPr lang="ko-KR" altLang="en-US">
                <a:ea typeface="굴림" panose="020B0600000101010101" pitchFamily="50" charset="-127"/>
              </a:rPr>
              <a:t>로 구분된 </a:t>
            </a:r>
            <a:r>
              <a:rPr lang="en-US" altLang="ko-KR">
                <a:ea typeface="굴림" panose="020B0600000101010101" pitchFamily="50" charset="-127"/>
              </a:rPr>
              <a:t>label</a:t>
            </a:r>
            <a:r>
              <a:rPr lang="ko-KR" altLang="en-US">
                <a:ea typeface="굴림" panose="020B0600000101010101" pitchFamily="50" charset="-127"/>
              </a:rPr>
              <a:t>의 연속이며 항상 해당 노드에서</a:t>
            </a:r>
          </a:p>
          <a:p>
            <a:r>
              <a:rPr lang="ko-KR" altLang="en-US">
                <a:ea typeface="굴림" panose="020B0600000101010101" pitchFamily="50" charset="-127"/>
              </a:rPr>
              <a:t>루트 방향으로 읽으면 된다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>
            <a:extLst>
              <a:ext uri="{FF2B5EF4-FFF2-40B4-BE49-F238E27FC236}">
                <a16:creationId xmlns:a16="http://schemas.microsoft.com/office/drawing/2014/main" id="{DEE65893-C558-47F0-B929-EE078FCF3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anose="020B0600000101010101" pitchFamily="50" charset="-127"/>
              </a:rPr>
              <a:t>Qualified Domain Name</a:t>
            </a:r>
          </a:p>
        </p:txBody>
      </p:sp>
      <p:sp>
        <p:nvSpPr>
          <p:cNvPr id="548867" name="Rectangle 3">
            <a:extLst>
              <a:ext uri="{FF2B5EF4-FFF2-40B4-BE49-F238E27FC236}">
                <a16:creationId xmlns:a16="http://schemas.microsoft.com/office/drawing/2014/main" id="{9FA266C0-6424-44C7-985F-E4121F2A3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Fully Qualified Domain Name (FQDN)</a:t>
            </a:r>
          </a:p>
          <a:p>
            <a:pPr lvl="1">
              <a:lnSpc>
                <a:spcPct val="80000"/>
              </a:lnSpc>
            </a:pPr>
            <a:r>
              <a:rPr lang="ko-KR" altLang="en-US" sz="2400">
                <a:ea typeface="굴림" panose="020B0600000101010101" pitchFamily="50" charset="-127"/>
              </a:rPr>
              <a:t>호스트의 전체 이름을 포함하는 도메인 이름</a:t>
            </a:r>
          </a:p>
          <a:p>
            <a:pPr lvl="1">
              <a:lnSpc>
                <a:spcPct val="80000"/>
              </a:lnSpc>
            </a:pPr>
            <a:r>
              <a:rPr lang="ko-KR" altLang="en-US" sz="2400">
                <a:ea typeface="굴림" panose="020B0600000101010101" pitchFamily="50" charset="-127"/>
              </a:rPr>
              <a:t>예</a:t>
            </a:r>
            <a:r>
              <a:rPr lang="en-US" altLang="ko-KR" sz="2400">
                <a:ea typeface="굴림" panose="020B0600000101010101" pitchFamily="50" charset="-127"/>
              </a:rPr>
              <a:t>: challenger.atc.fhda.edu.</a:t>
            </a:r>
          </a:p>
          <a:p>
            <a:pPr lvl="2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 challenger</a:t>
            </a:r>
            <a:r>
              <a:rPr lang="ko-KR" altLang="en-US" sz="2000">
                <a:ea typeface="굴림" panose="020B0600000101010101" pitchFamily="50" charset="-127"/>
              </a:rPr>
              <a:t>라는 이름을 갖는 컴퓨터의 </a:t>
            </a:r>
            <a:r>
              <a:rPr lang="en-US" altLang="ko-KR" sz="2000">
                <a:ea typeface="굴림" panose="020B0600000101010101" pitchFamily="50" charset="-127"/>
              </a:rPr>
              <a:t>FQDN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DNS server</a:t>
            </a:r>
            <a:r>
              <a:rPr lang="ko-KR" altLang="en-US" sz="2400">
                <a:ea typeface="굴림" panose="020B0600000101010101" pitchFamily="50" charset="-127"/>
              </a:rPr>
              <a:t>는 </a:t>
            </a:r>
            <a:r>
              <a:rPr lang="en-US" altLang="ko-KR" sz="2400">
                <a:ea typeface="굴림" panose="020B0600000101010101" pitchFamily="50" charset="-127"/>
              </a:rPr>
              <a:t>FQDN</a:t>
            </a:r>
            <a:r>
              <a:rPr lang="ko-KR" altLang="en-US" sz="2400">
                <a:ea typeface="굴림" panose="020B0600000101010101" pitchFamily="50" charset="-127"/>
              </a:rPr>
              <a:t>만을 </a:t>
            </a:r>
            <a:r>
              <a:rPr lang="en-US" altLang="ko-KR" sz="2400">
                <a:ea typeface="굴림" panose="020B0600000101010101" pitchFamily="50" charset="-127"/>
              </a:rPr>
              <a:t>IP </a:t>
            </a:r>
            <a:r>
              <a:rPr lang="ko-KR" altLang="en-US" sz="2400">
                <a:ea typeface="굴림" panose="020B0600000101010101" pitchFamily="50" charset="-127"/>
              </a:rPr>
              <a:t>주소로 매핑할 수 있음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2000">
                <a:ea typeface="굴림" panose="020B0600000101010101" pitchFamily="50" charset="-127"/>
              </a:rPr>
              <a:t>	</a:t>
            </a:r>
            <a:endParaRPr lang="en-US" altLang="ko-KR" sz="20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Partially Qualified Domain Name (PQDN)</a:t>
            </a:r>
          </a:p>
          <a:p>
            <a:pPr lvl="1">
              <a:lnSpc>
                <a:spcPct val="80000"/>
              </a:lnSpc>
            </a:pPr>
            <a:r>
              <a:rPr lang="ko-KR" altLang="en-US" sz="2400">
                <a:ea typeface="굴림" panose="020B0600000101010101" pitchFamily="50" charset="-127"/>
              </a:rPr>
              <a:t>호스트의 앞쪽 이름으로만 구성</a:t>
            </a:r>
          </a:p>
          <a:p>
            <a:pPr lvl="1"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Resolver</a:t>
            </a:r>
            <a:r>
              <a:rPr lang="ko-KR" altLang="en-US" sz="2400">
                <a:ea typeface="굴림" panose="020B0600000101010101" pitchFamily="50" charset="-127"/>
              </a:rPr>
              <a:t>가 나머지 </a:t>
            </a:r>
            <a:r>
              <a:rPr lang="en-US" altLang="ko-KR" sz="2400">
                <a:ea typeface="굴림" panose="020B0600000101010101" pitchFamily="50" charset="-127"/>
              </a:rPr>
              <a:t>suffix</a:t>
            </a:r>
            <a:r>
              <a:rPr lang="ko-KR" altLang="en-US" sz="2400">
                <a:ea typeface="굴림" panose="020B0600000101010101" pitchFamily="50" charset="-127"/>
              </a:rPr>
              <a:t>를 제공해서 </a:t>
            </a:r>
            <a:r>
              <a:rPr lang="en-US" altLang="ko-KR" sz="2400">
                <a:ea typeface="굴림" panose="020B0600000101010101" pitchFamily="50" charset="-127"/>
              </a:rPr>
              <a:t>FQDN</a:t>
            </a:r>
            <a:r>
              <a:rPr lang="ko-KR" altLang="en-US" sz="2400">
                <a:ea typeface="굴림" panose="020B0600000101010101" pitchFamily="50" charset="-127"/>
              </a:rPr>
              <a:t>을 생성</a:t>
            </a:r>
          </a:p>
          <a:p>
            <a:pPr lvl="1">
              <a:lnSpc>
                <a:spcPct val="80000"/>
              </a:lnSpc>
            </a:pPr>
            <a:r>
              <a:rPr lang="ko-KR" altLang="en-US" sz="2400">
                <a:ea typeface="굴림" panose="020B0600000101010101" pitchFamily="50" charset="-127"/>
              </a:rPr>
              <a:t>예</a:t>
            </a:r>
            <a:r>
              <a:rPr lang="en-US" altLang="ko-KR" sz="2400">
                <a:ea typeface="굴림" panose="020B0600000101010101" pitchFamily="50" charset="-127"/>
              </a:rPr>
              <a:t>: challenger</a:t>
            </a:r>
          </a:p>
          <a:p>
            <a:pPr lvl="2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DNS client</a:t>
            </a:r>
            <a:r>
              <a:rPr lang="ko-KR" altLang="en-US" sz="2000">
                <a:ea typeface="굴림" panose="020B0600000101010101" pitchFamily="50" charset="-127"/>
              </a:rPr>
              <a:t>가 </a:t>
            </a:r>
            <a:r>
              <a:rPr lang="en-US" altLang="ko-KR" sz="2000">
                <a:ea typeface="굴림" panose="020B0600000101010101" pitchFamily="50" charset="-127"/>
              </a:rPr>
              <a:t>suffix</a:t>
            </a:r>
            <a:r>
              <a:rPr lang="ko-KR" altLang="en-US" sz="2000">
                <a:ea typeface="굴림" panose="020B0600000101010101" pitchFamily="50" charset="-127"/>
              </a:rPr>
              <a:t>인 </a:t>
            </a:r>
            <a:r>
              <a:rPr lang="en-US" altLang="ko-KR" sz="2000">
                <a:ea typeface="굴림" panose="020B0600000101010101" pitchFamily="50" charset="-127"/>
              </a:rPr>
              <a:t>atc.fhda.edu</a:t>
            </a:r>
            <a:r>
              <a:rPr lang="ko-KR" altLang="en-US" sz="2000">
                <a:ea typeface="굴림" panose="020B0600000101010101" pitchFamily="50" charset="-127"/>
              </a:rPr>
              <a:t>를 붙여서 </a:t>
            </a:r>
            <a:r>
              <a:rPr lang="en-US" altLang="ko-KR" sz="2000">
                <a:ea typeface="굴림" panose="020B0600000101010101" pitchFamily="50" charset="-127"/>
              </a:rPr>
              <a:t>DNS server</a:t>
            </a:r>
            <a:r>
              <a:rPr lang="ko-KR" altLang="en-US" sz="2000">
                <a:ea typeface="굴림" panose="020B0600000101010101" pitchFamily="50" charset="-127"/>
              </a:rPr>
              <a:t>에 요청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Text Box 2">
            <a:extLst>
              <a:ext uri="{FF2B5EF4-FFF2-40B4-BE49-F238E27FC236}">
                <a16:creationId xmlns:a16="http://schemas.microsoft.com/office/drawing/2014/main" id="{0A795A34-96E1-4114-B18A-813617C39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25.3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FQDN and PQDN</a:t>
            </a:r>
          </a:p>
        </p:txBody>
      </p:sp>
      <p:sp>
        <p:nvSpPr>
          <p:cNvPr id="549891" name="Rectangle 3">
            <a:extLst>
              <a:ext uri="{FF2B5EF4-FFF2-40B4-BE49-F238E27FC236}">
                <a16:creationId xmlns:a16="http://schemas.microsoft.com/office/drawing/2014/main" id="{21A1155F-1049-4E9F-B60D-FD20CC8E4D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49892" name="Rectangle 4">
            <a:extLst>
              <a:ext uri="{FF2B5EF4-FFF2-40B4-BE49-F238E27FC236}">
                <a16:creationId xmlns:a16="http://schemas.microsoft.com/office/drawing/2014/main" id="{8327A61D-DE76-4B4F-AC65-C702043A35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49893" name="Rectangle 5">
            <a:extLst>
              <a:ext uri="{FF2B5EF4-FFF2-40B4-BE49-F238E27FC236}">
                <a16:creationId xmlns:a16="http://schemas.microsoft.com/office/drawing/2014/main" id="{A63579E3-31A5-4DBC-838A-9290CC5ABD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49894" name="Rectangle 6">
            <a:extLst>
              <a:ext uri="{FF2B5EF4-FFF2-40B4-BE49-F238E27FC236}">
                <a16:creationId xmlns:a16="http://schemas.microsoft.com/office/drawing/2014/main" id="{B1C316F0-56C2-4D25-AC80-55438E79C3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49895" name="Rectangle 7">
            <a:extLst>
              <a:ext uri="{FF2B5EF4-FFF2-40B4-BE49-F238E27FC236}">
                <a16:creationId xmlns:a16="http://schemas.microsoft.com/office/drawing/2014/main" id="{1189E845-A45F-42F9-8E11-FF0A41B62A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49896" name="Rectangle 8">
            <a:extLst>
              <a:ext uri="{FF2B5EF4-FFF2-40B4-BE49-F238E27FC236}">
                <a16:creationId xmlns:a16="http://schemas.microsoft.com/office/drawing/2014/main" id="{44678FC4-DD8E-4F29-86FA-606153EBD8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49897" name="Rectangle 9">
            <a:extLst>
              <a:ext uri="{FF2B5EF4-FFF2-40B4-BE49-F238E27FC236}">
                <a16:creationId xmlns:a16="http://schemas.microsoft.com/office/drawing/2014/main" id="{C6E8B7FB-BFBE-49FC-BC22-CD93D4D6F6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549898" name="Picture 10">
            <a:extLst>
              <a:ext uri="{FF2B5EF4-FFF2-40B4-BE49-F238E27FC236}">
                <a16:creationId xmlns:a16="http://schemas.microsoft.com/office/drawing/2014/main" id="{1A3E3EF8-983B-4C57-9D12-BD720506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8" y="2763838"/>
            <a:ext cx="56610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Text Box 2">
            <a:extLst>
              <a:ext uri="{FF2B5EF4-FFF2-40B4-BE49-F238E27FC236}">
                <a16:creationId xmlns:a16="http://schemas.microsoft.com/office/drawing/2014/main" id="{4D5D425A-4D08-47A8-9600-FC557D42F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25.4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Domains</a:t>
            </a: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4D3E24AF-3915-4C84-B7EC-ACF38C2A9B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51940" name="Rectangle 4">
            <a:extLst>
              <a:ext uri="{FF2B5EF4-FFF2-40B4-BE49-F238E27FC236}">
                <a16:creationId xmlns:a16="http://schemas.microsoft.com/office/drawing/2014/main" id="{9B840E86-740F-4FC4-B05C-84BAE4F1F3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51941" name="Rectangle 5">
            <a:extLst>
              <a:ext uri="{FF2B5EF4-FFF2-40B4-BE49-F238E27FC236}">
                <a16:creationId xmlns:a16="http://schemas.microsoft.com/office/drawing/2014/main" id="{9D30927C-7A2F-4B8C-9D77-F029F9023D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51942" name="Rectangle 6">
            <a:extLst>
              <a:ext uri="{FF2B5EF4-FFF2-40B4-BE49-F238E27FC236}">
                <a16:creationId xmlns:a16="http://schemas.microsoft.com/office/drawing/2014/main" id="{743DE7E2-847F-4B01-8E10-9CCFDAE1659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51943" name="Rectangle 7">
            <a:extLst>
              <a:ext uri="{FF2B5EF4-FFF2-40B4-BE49-F238E27FC236}">
                <a16:creationId xmlns:a16="http://schemas.microsoft.com/office/drawing/2014/main" id="{844F9449-9698-4008-9106-E6C2693BE9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51944" name="Rectangle 8">
            <a:extLst>
              <a:ext uri="{FF2B5EF4-FFF2-40B4-BE49-F238E27FC236}">
                <a16:creationId xmlns:a16="http://schemas.microsoft.com/office/drawing/2014/main" id="{525086EE-97F2-49D2-A8C4-D8A17687FCD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51945" name="Rectangle 9">
            <a:extLst>
              <a:ext uri="{FF2B5EF4-FFF2-40B4-BE49-F238E27FC236}">
                <a16:creationId xmlns:a16="http://schemas.microsoft.com/office/drawing/2014/main" id="{F189B357-A7E0-4E94-B088-5B3FBE95A8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551946" name="Picture 10">
            <a:extLst>
              <a:ext uri="{FF2B5EF4-FFF2-40B4-BE49-F238E27FC236}">
                <a16:creationId xmlns:a16="http://schemas.microsoft.com/office/drawing/2014/main" id="{3E3F4AFD-A270-4B07-91EE-0171C82A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1490663"/>
            <a:ext cx="6632575" cy="387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882" name="Group 2">
            <a:extLst>
              <a:ext uri="{FF2B5EF4-FFF2-40B4-BE49-F238E27FC236}">
                <a16:creationId xmlns:a16="http://schemas.microsoft.com/office/drawing/2014/main" id="{FE216CAA-8A3E-4E0A-A7D4-D8C07D388E1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06883" name="AutoShape 3">
              <a:extLst>
                <a:ext uri="{FF2B5EF4-FFF2-40B4-BE49-F238E27FC236}">
                  <a16:creationId xmlns:a16="http://schemas.microsoft.com/office/drawing/2014/main" id="{A9126D71-F06E-41F0-A53F-7F911C48D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solidFill>
              <a:srgbClr val="FFFF99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06884" name="AutoShape 4">
              <a:extLst>
                <a:ext uri="{FF2B5EF4-FFF2-40B4-BE49-F238E27FC236}">
                  <a16:creationId xmlns:a16="http://schemas.microsoft.com/office/drawing/2014/main" id="{0BED0309-0A71-48A4-B259-BAF48804E60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06885" name="Line 5">
              <a:extLst>
                <a:ext uri="{FF2B5EF4-FFF2-40B4-BE49-F238E27FC236}">
                  <a16:creationId xmlns:a16="http://schemas.microsoft.com/office/drawing/2014/main" id="{A44F9136-C953-4665-9276-1FB311ED2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06886" name="Text Box 6">
            <a:extLst>
              <a:ext uri="{FF2B5EF4-FFF2-40B4-BE49-F238E27FC236}">
                <a16:creationId xmlns:a16="http://schemas.microsoft.com/office/drawing/2014/main" id="{C9082E1A-C8BD-4EF4-B809-162828B9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767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25.3   Distribution of Name Spaces</a:t>
            </a:r>
          </a:p>
        </p:txBody>
      </p:sp>
      <p:sp>
        <p:nvSpPr>
          <p:cNvPr id="506887" name="Text Box 7">
            <a:extLst>
              <a:ext uri="{FF2B5EF4-FFF2-40B4-BE49-F238E27FC236}">
                <a16:creationId xmlns:a16="http://schemas.microsoft.com/office/drawing/2014/main" id="{B4D0AD9E-8AAF-4F16-BAA4-C49619B67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537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Hierarchy of Name Servers</a:t>
            </a:r>
          </a:p>
        </p:txBody>
      </p:sp>
      <p:sp>
        <p:nvSpPr>
          <p:cNvPr id="506888" name="Text Box 8">
            <a:extLst>
              <a:ext uri="{FF2B5EF4-FFF2-40B4-BE49-F238E27FC236}">
                <a16:creationId xmlns:a16="http://schemas.microsoft.com/office/drawing/2014/main" id="{E33CD1E0-D36E-4069-AB27-61278AB34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00300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Zone</a:t>
            </a:r>
          </a:p>
        </p:txBody>
      </p:sp>
      <p:sp>
        <p:nvSpPr>
          <p:cNvPr id="506889" name="Text Box 9">
            <a:extLst>
              <a:ext uri="{FF2B5EF4-FFF2-40B4-BE49-F238E27FC236}">
                <a16:creationId xmlns:a16="http://schemas.microsoft.com/office/drawing/2014/main" id="{13F8CC0A-0D3B-433D-B1CE-4C611A2BF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35363"/>
            <a:ext cx="2486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Root Server</a:t>
            </a:r>
          </a:p>
        </p:txBody>
      </p:sp>
      <p:sp>
        <p:nvSpPr>
          <p:cNvPr id="506890" name="Text Box 10">
            <a:extLst>
              <a:ext uri="{FF2B5EF4-FFF2-40B4-BE49-F238E27FC236}">
                <a16:creationId xmlns:a16="http://schemas.microsoft.com/office/drawing/2014/main" id="{055E8FEE-2DB5-4CC3-B76C-0F6106561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78363"/>
            <a:ext cx="6323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Primary and Secondary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7" grpId="0"/>
      <p:bldP spid="506888" grpId="0"/>
      <p:bldP spid="506889" grpId="0"/>
      <p:bldP spid="5068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>
            <a:extLst>
              <a:ext uri="{FF2B5EF4-FFF2-40B4-BE49-F238E27FC236}">
                <a16:creationId xmlns:a16="http://schemas.microsoft.com/office/drawing/2014/main" id="{6A82D0F8-DC51-4E1C-AF90-172D4ADCA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4000">
                <a:ea typeface="굴림" panose="020B0600000101010101" pitchFamily="50" charset="-127"/>
              </a:rPr>
              <a:t>Domain name space</a:t>
            </a:r>
            <a:r>
              <a:rPr lang="ko-KR" altLang="en-US" sz="4000">
                <a:ea typeface="굴림" panose="020B0600000101010101" pitchFamily="50" charset="-127"/>
              </a:rPr>
              <a:t>를 어떻게 저장할까</a:t>
            </a:r>
            <a:r>
              <a:rPr lang="en-US" altLang="ko-KR" sz="4000"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AD9D3A8B-FAD2-4581-B855-6051222EC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ea typeface="굴림" panose="020B0600000101010101" pitchFamily="50" charset="-127"/>
              </a:rPr>
              <a:t>만일 </a:t>
            </a:r>
            <a:r>
              <a:rPr lang="en-US" altLang="ko-KR">
                <a:ea typeface="굴림" panose="020B0600000101010101" pitchFamily="50" charset="-127"/>
              </a:rPr>
              <a:t>1</a:t>
            </a:r>
            <a:r>
              <a:rPr lang="ko-KR" altLang="en-US">
                <a:ea typeface="굴림" panose="020B0600000101010101" pitchFamily="50" charset="-127"/>
              </a:rPr>
              <a:t>대의 컴퓨터에 저장하면 병목현상이 발생하고 안정성이 떨어짐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r>
              <a:rPr lang="ko-KR" altLang="en-US">
                <a:ea typeface="굴림" panose="020B0600000101010101" pitchFamily="50" charset="-127"/>
              </a:rPr>
              <a:t>그렇다면 분산</a:t>
            </a:r>
            <a:r>
              <a:rPr lang="en-US" altLang="ko-KR">
                <a:ea typeface="굴림" panose="020B0600000101010101" pitchFamily="50" charset="-127"/>
              </a:rPr>
              <a:t>!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동일한 데이터를 여러 대에 분산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여러 서버가 각자의 의무를 분산</a:t>
            </a:r>
          </a:p>
          <a:p>
            <a:pPr lvl="2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Text Box 2">
            <a:extLst>
              <a:ext uri="{FF2B5EF4-FFF2-40B4-BE49-F238E27FC236}">
                <a16:creationId xmlns:a16="http://schemas.microsoft.com/office/drawing/2014/main" id="{8DCFEA4F-84FC-4C5A-95E4-6BCD93CD5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25.5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Hierarchy of name servers</a:t>
            </a:r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4CE5772E-8045-4DBF-A9A5-68DE91D881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5380" name="Rectangle 4">
            <a:extLst>
              <a:ext uri="{FF2B5EF4-FFF2-40B4-BE49-F238E27FC236}">
                <a16:creationId xmlns:a16="http://schemas.microsoft.com/office/drawing/2014/main" id="{80A93C4B-8F42-4B7C-BC80-547FD340A3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5381" name="Rectangle 5">
            <a:extLst>
              <a:ext uri="{FF2B5EF4-FFF2-40B4-BE49-F238E27FC236}">
                <a16:creationId xmlns:a16="http://schemas.microsoft.com/office/drawing/2014/main" id="{A233FC28-C5FA-45D6-BCDD-2741267D88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5382" name="Rectangle 6">
            <a:extLst>
              <a:ext uri="{FF2B5EF4-FFF2-40B4-BE49-F238E27FC236}">
                <a16:creationId xmlns:a16="http://schemas.microsoft.com/office/drawing/2014/main" id="{C466F9BE-92E2-4F04-BF6C-B464570E2A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5383" name="Rectangle 7">
            <a:extLst>
              <a:ext uri="{FF2B5EF4-FFF2-40B4-BE49-F238E27FC236}">
                <a16:creationId xmlns:a16="http://schemas.microsoft.com/office/drawing/2014/main" id="{65C78027-B5C9-47EA-8C05-32D4B00CDC5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5384" name="Rectangle 8">
            <a:extLst>
              <a:ext uri="{FF2B5EF4-FFF2-40B4-BE49-F238E27FC236}">
                <a16:creationId xmlns:a16="http://schemas.microsoft.com/office/drawing/2014/main" id="{E03A15FD-8DDF-4565-9580-C41BB756D2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5385" name="Rectangle 9">
            <a:extLst>
              <a:ext uri="{FF2B5EF4-FFF2-40B4-BE49-F238E27FC236}">
                <a16:creationId xmlns:a16="http://schemas.microsoft.com/office/drawing/2014/main" id="{86088CED-992B-41E0-95B5-A25DC56D3F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5386" name="Picture 10">
            <a:extLst>
              <a:ext uri="{FF2B5EF4-FFF2-40B4-BE49-F238E27FC236}">
                <a16:creationId xmlns:a16="http://schemas.microsoft.com/office/drawing/2014/main" id="{38EFEE2B-346D-445B-BF16-C80403BB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608138"/>
            <a:ext cx="7578725" cy="363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Text Box 2">
            <a:extLst>
              <a:ext uri="{FF2B5EF4-FFF2-40B4-BE49-F238E27FC236}">
                <a16:creationId xmlns:a16="http://schemas.microsoft.com/office/drawing/2014/main" id="{F22C94C7-BAC7-4A82-9A74-51A2238BC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25.6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Zones and domains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7051074E-B164-4014-A7DF-AB421CA7B89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6404" name="Rectangle 4">
            <a:extLst>
              <a:ext uri="{FF2B5EF4-FFF2-40B4-BE49-F238E27FC236}">
                <a16:creationId xmlns:a16="http://schemas.microsoft.com/office/drawing/2014/main" id="{D31D8E5C-11CC-4850-BA93-0790667F365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6405" name="Rectangle 5">
            <a:extLst>
              <a:ext uri="{FF2B5EF4-FFF2-40B4-BE49-F238E27FC236}">
                <a16:creationId xmlns:a16="http://schemas.microsoft.com/office/drawing/2014/main" id="{8ADDF545-3986-4604-9C5B-E389D090CCE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5DE5DBB6-EEE8-48D1-9049-FB195F0C18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6407" name="Rectangle 7">
            <a:extLst>
              <a:ext uri="{FF2B5EF4-FFF2-40B4-BE49-F238E27FC236}">
                <a16:creationId xmlns:a16="http://schemas.microsoft.com/office/drawing/2014/main" id="{5C576043-D1FC-4E4B-9B09-1BBBFBD6E6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6408" name="Rectangle 8">
            <a:extLst>
              <a:ext uri="{FF2B5EF4-FFF2-40B4-BE49-F238E27FC236}">
                <a16:creationId xmlns:a16="http://schemas.microsoft.com/office/drawing/2014/main" id="{C07C112C-7694-4CDC-B5E5-CADE319837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6409" name="Rectangle 9">
            <a:extLst>
              <a:ext uri="{FF2B5EF4-FFF2-40B4-BE49-F238E27FC236}">
                <a16:creationId xmlns:a16="http://schemas.microsoft.com/office/drawing/2014/main" id="{E750427E-EBC4-48F3-B460-43B5236324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6410" name="Picture 10">
            <a:extLst>
              <a:ext uri="{FF2B5EF4-FFF2-40B4-BE49-F238E27FC236}">
                <a16:creationId xmlns:a16="http://schemas.microsoft.com/office/drawing/2014/main" id="{64A1B851-69E4-484F-B8A7-66587C868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941513"/>
            <a:ext cx="5364163" cy="297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6411" name="Line 11">
            <a:extLst>
              <a:ext uri="{FF2B5EF4-FFF2-40B4-BE49-F238E27FC236}">
                <a16:creationId xmlns:a16="http://schemas.microsoft.com/office/drawing/2014/main" id="{EA28FD39-9971-435D-9F87-47E189A0DA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3200400"/>
            <a:ext cx="1600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6412" name="Text Box 12">
            <a:extLst>
              <a:ext uri="{FF2B5EF4-FFF2-40B4-BE49-F238E27FC236}">
                <a16:creationId xmlns:a16="http://schemas.microsoft.com/office/drawing/2014/main" id="{AC385F59-DE72-4173-9776-D7657B0D6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495800"/>
            <a:ext cx="3965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서버가 </a:t>
            </a:r>
            <a:r>
              <a:rPr lang="en-US" altLang="ko-KR">
                <a:ea typeface="굴림" panose="020B0600000101010101" pitchFamily="50" charset="-127"/>
              </a:rPr>
              <a:t>authority</a:t>
            </a:r>
            <a:r>
              <a:rPr lang="ko-KR" altLang="en-US">
                <a:ea typeface="굴림" panose="020B0600000101010101" pitchFamily="50" charset="-127"/>
              </a:rPr>
              <a:t>를 갖는 영역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r>
              <a:rPr lang="ko-KR" altLang="en-US">
                <a:ea typeface="굴림" panose="020B0600000101010101" pitchFamily="50" charset="-127"/>
              </a:rPr>
              <a:t>만일 도메인을 </a:t>
            </a:r>
            <a:r>
              <a:rPr lang="en-US" altLang="ko-KR">
                <a:ea typeface="굴림" panose="020B0600000101010101" pitchFamily="50" charset="-127"/>
              </a:rPr>
              <a:t>sub-domain</a:t>
            </a:r>
            <a:r>
              <a:rPr lang="ko-KR" altLang="en-US">
                <a:ea typeface="굴림" panose="020B0600000101010101" pitchFamily="50" charset="-127"/>
              </a:rPr>
              <a:t>으로</a:t>
            </a:r>
          </a:p>
          <a:p>
            <a:r>
              <a:rPr lang="ko-KR" altLang="en-US">
                <a:ea typeface="굴림" panose="020B0600000101010101" pitchFamily="50" charset="-127"/>
              </a:rPr>
              <a:t>분할하지 않는 경우 </a:t>
            </a:r>
            <a:r>
              <a:rPr lang="en-US" altLang="ko-KR">
                <a:ea typeface="굴림" panose="020B0600000101010101" pitchFamily="50" charset="-127"/>
              </a:rPr>
              <a:t>domain = zone.</a:t>
            </a:r>
          </a:p>
          <a:p>
            <a:r>
              <a:rPr lang="ko-KR" altLang="en-US">
                <a:ea typeface="굴림" panose="020B0600000101010101" pitchFamily="50" charset="-127"/>
              </a:rPr>
              <a:t>그렇지 않은 경우 둘은 서로 다름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r>
              <a:rPr lang="en-US" altLang="ko-KR">
                <a:ea typeface="굴림" panose="020B0600000101010101" pitchFamily="50" charset="-127"/>
              </a:rPr>
              <a:t>Zone file</a:t>
            </a:r>
            <a:r>
              <a:rPr lang="ko-KR" altLang="en-US">
                <a:ea typeface="굴림" panose="020B0600000101010101" pitchFamily="50" charset="-127"/>
              </a:rPr>
              <a:t>을 저장함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486414" name="Line 14">
            <a:extLst>
              <a:ext uri="{FF2B5EF4-FFF2-40B4-BE49-F238E27FC236}">
                <a16:creationId xmlns:a16="http://schemas.microsoft.com/office/drawing/2014/main" id="{0459F66D-72AD-44B3-8DA1-772789094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2098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6415" name="Text Box 15">
            <a:extLst>
              <a:ext uri="{FF2B5EF4-FFF2-40B4-BE49-F238E27FC236}">
                <a16:creationId xmlns:a16="http://schemas.microsoft.com/office/drawing/2014/main" id="{4AC8480D-FC32-498C-89EE-D84A678D3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4813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이 서버는 </a:t>
            </a:r>
            <a:r>
              <a:rPr lang="en-US" altLang="ko-KR">
                <a:ea typeface="굴림" panose="020B0600000101010101" pitchFamily="50" charset="-127"/>
              </a:rPr>
              <a:t>com </a:t>
            </a:r>
            <a:r>
              <a:rPr lang="ko-KR" altLang="en-US">
                <a:ea typeface="굴림" panose="020B0600000101010101" pitchFamily="50" charset="-127"/>
              </a:rPr>
              <a:t>도메인에 </a:t>
            </a:r>
            <a:r>
              <a:rPr lang="en-US" altLang="ko-KR">
                <a:ea typeface="굴림" panose="020B0600000101010101" pitchFamily="50" charset="-127"/>
              </a:rPr>
              <a:t>authority</a:t>
            </a:r>
            <a:r>
              <a:rPr lang="ko-KR" altLang="en-US">
                <a:ea typeface="굴림" panose="020B0600000101010101" pitchFamily="50" charset="-127"/>
              </a:rPr>
              <a:t>를 가지며</a:t>
            </a:r>
            <a:r>
              <a:rPr lang="en-US" altLang="ko-KR">
                <a:ea typeface="굴림" panose="020B0600000101010101" pitchFamily="50" charset="-127"/>
              </a:rPr>
              <a:t>,</a:t>
            </a:r>
          </a:p>
          <a:p>
            <a:r>
              <a:rPr lang="en-US" altLang="ko-KR">
                <a:ea typeface="굴림" panose="020B0600000101010101" pitchFamily="50" charset="-127"/>
              </a:rPr>
              <a:t>Sub-domain</a:t>
            </a:r>
            <a:r>
              <a:rPr lang="ko-KR" altLang="en-US">
                <a:ea typeface="굴림" panose="020B0600000101010101" pitchFamily="50" charset="-127"/>
              </a:rPr>
              <a:t>들을 다른 서버에 양도함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>
            <a:extLst>
              <a:ext uri="{FF2B5EF4-FFF2-40B4-BE49-F238E27FC236}">
                <a16:creationId xmlns:a16="http://schemas.microsoft.com/office/drawing/2014/main" id="{ED343BA7-A983-488D-8D07-8D57202C3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anose="020B0600000101010101" pitchFamily="50" charset="-127"/>
              </a:rPr>
              <a:t>IP </a:t>
            </a:r>
            <a:r>
              <a:rPr lang="ko-KR" altLang="en-US">
                <a:ea typeface="굴림" panose="020B0600000101010101" pitchFamily="50" charset="-127"/>
              </a:rPr>
              <a:t>주소 대신 이름 사용</a:t>
            </a:r>
          </a:p>
        </p:txBody>
      </p:sp>
      <p:sp>
        <p:nvSpPr>
          <p:cNvPr id="538627" name="Rectangle 3">
            <a:extLst>
              <a:ext uri="{FF2B5EF4-FFF2-40B4-BE49-F238E27FC236}">
                <a16:creationId xmlns:a16="http://schemas.microsoft.com/office/drawing/2014/main" id="{51AFC1C7-F978-4470-82E5-ABB20D4A0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왜</a:t>
            </a:r>
            <a:r>
              <a:rPr lang="en-US" altLang="ko-KR">
                <a:ea typeface="굴림" panose="020B0600000101010101" pitchFamily="50" charset="-127"/>
              </a:rPr>
              <a:t>?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대부분의 사람은 숫자보다는 이름을 잘 기억함</a:t>
            </a:r>
          </a:p>
          <a:p>
            <a:pPr lvl="1"/>
            <a:endParaRPr lang="ko-KR" altLang="en-US">
              <a:ea typeface="굴림" panose="020B0600000101010101" pitchFamily="50" charset="-127"/>
            </a:endParaRPr>
          </a:p>
          <a:p>
            <a:r>
              <a:rPr lang="ko-KR" altLang="en-US">
                <a:ea typeface="굴림" panose="020B0600000101010101" pitchFamily="50" charset="-127"/>
              </a:rPr>
              <a:t>어떻게</a:t>
            </a:r>
            <a:r>
              <a:rPr lang="en-US" altLang="ko-KR">
                <a:ea typeface="굴림" panose="020B0600000101010101" pitchFamily="50" charset="-127"/>
              </a:rPr>
              <a:t>?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방법</a:t>
            </a:r>
            <a:r>
              <a:rPr lang="en-US" altLang="ko-KR">
                <a:ea typeface="굴림" panose="020B0600000101010101" pitchFamily="50" charset="-127"/>
              </a:rPr>
              <a:t>1 : </a:t>
            </a:r>
            <a:r>
              <a:rPr lang="ko-KR" altLang="en-US">
                <a:ea typeface="굴림" panose="020B0600000101010101" pitchFamily="50" charset="-127"/>
              </a:rPr>
              <a:t>컴퓨터내에 </a:t>
            </a:r>
            <a:r>
              <a:rPr lang="en-US" altLang="ko-KR">
                <a:ea typeface="굴림" panose="020B0600000101010101" pitchFamily="50" charset="-127"/>
              </a:rPr>
              <a:t>host file </a:t>
            </a:r>
            <a:r>
              <a:rPr lang="ko-KR" altLang="en-US">
                <a:ea typeface="굴림" panose="020B0600000101010101" pitchFamily="50" charset="-127"/>
              </a:rPr>
              <a:t>유지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방법</a:t>
            </a:r>
            <a:r>
              <a:rPr lang="en-US" altLang="ko-KR">
                <a:ea typeface="굴림" panose="020B0600000101010101" pitchFamily="50" charset="-127"/>
              </a:rPr>
              <a:t>2 : </a:t>
            </a:r>
            <a:r>
              <a:rPr lang="ko-KR" altLang="en-US">
                <a:ea typeface="굴림" panose="020B0600000101010101" pitchFamily="50" charset="-127"/>
              </a:rPr>
              <a:t>중앙 서버에 </a:t>
            </a:r>
            <a:r>
              <a:rPr lang="en-US" altLang="ko-KR">
                <a:ea typeface="굴림" panose="020B0600000101010101" pitchFamily="50" charset="-127"/>
              </a:rPr>
              <a:t>host file </a:t>
            </a:r>
            <a:r>
              <a:rPr lang="ko-KR" altLang="en-US">
                <a:ea typeface="굴림" panose="020B0600000101010101" pitchFamily="50" charset="-127"/>
              </a:rPr>
              <a:t>유지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방법</a:t>
            </a:r>
            <a:r>
              <a:rPr lang="en-US" altLang="ko-KR">
                <a:ea typeface="굴림" panose="020B0600000101010101" pitchFamily="50" charset="-127"/>
              </a:rPr>
              <a:t>3 : DNS </a:t>
            </a:r>
            <a:r>
              <a:rPr lang="ko-KR" altLang="en-US">
                <a:ea typeface="굴림" panose="020B0600000101010101" pitchFamily="50" charset="-127"/>
              </a:rPr>
              <a:t>사용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>
            <a:extLst>
              <a:ext uri="{FF2B5EF4-FFF2-40B4-BE49-F238E27FC236}">
                <a16:creationId xmlns:a16="http://schemas.microsoft.com/office/drawing/2014/main" id="{5C737064-0620-49E1-A53E-0EB0E437A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서버의 종류</a:t>
            </a:r>
          </a:p>
        </p:txBody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8B43134D-7F1B-4ADC-9011-6132EEE5F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루트 서버 </a:t>
            </a:r>
            <a:r>
              <a:rPr lang="en-US" altLang="ko-KR" sz="2000">
                <a:ea typeface="굴림" panose="020B0600000101010101" pitchFamily="50" charset="-127"/>
              </a:rPr>
              <a:t>(root server)</a:t>
            </a:r>
          </a:p>
          <a:p>
            <a:pPr lvl="1">
              <a:lnSpc>
                <a:spcPct val="80000"/>
              </a:lnSpc>
            </a:pPr>
            <a:r>
              <a:rPr lang="ko-KR" altLang="en-US" sz="1800">
                <a:ea typeface="굴림" panose="020B0600000101010101" pitchFamily="50" charset="-127"/>
              </a:rPr>
              <a:t>자신의 </a:t>
            </a:r>
            <a:r>
              <a:rPr lang="en-US" altLang="ko-KR" sz="1800">
                <a:ea typeface="굴림" panose="020B0600000101010101" pitchFamily="50" charset="-127"/>
              </a:rPr>
              <a:t>zone</a:t>
            </a:r>
            <a:r>
              <a:rPr lang="ko-KR" altLang="en-US" sz="1800">
                <a:ea typeface="굴림" panose="020B0600000101010101" pitchFamily="50" charset="-127"/>
              </a:rPr>
              <a:t>이 전체 트리를 구성하는 서버</a:t>
            </a:r>
          </a:p>
          <a:p>
            <a:pPr lvl="1">
              <a:lnSpc>
                <a:spcPct val="80000"/>
              </a:lnSpc>
            </a:pPr>
            <a:r>
              <a:rPr lang="ko-KR" altLang="en-US" sz="1800">
                <a:ea typeface="굴림" panose="020B0600000101010101" pitchFamily="50" charset="-127"/>
              </a:rPr>
              <a:t>대개 자신의 </a:t>
            </a:r>
            <a:r>
              <a:rPr lang="en-US" altLang="ko-KR" sz="1800">
                <a:ea typeface="굴림" panose="020B0600000101010101" pitchFamily="50" charset="-127"/>
              </a:rPr>
              <a:t>authority</a:t>
            </a:r>
            <a:r>
              <a:rPr lang="ko-KR" altLang="en-US" sz="1800">
                <a:ea typeface="굴림" panose="020B0600000101010101" pitchFamily="50" charset="-127"/>
              </a:rPr>
              <a:t>를 다른 서버에 양도 </a:t>
            </a:r>
            <a:r>
              <a:rPr lang="en-US" altLang="ko-KR" sz="1800">
                <a:ea typeface="굴림" panose="020B0600000101010101" pitchFamily="50" charset="-127"/>
              </a:rPr>
              <a:t>(</a:t>
            </a:r>
            <a:r>
              <a:rPr lang="ko-KR" altLang="en-US" sz="1800">
                <a:ea typeface="굴림" panose="020B0600000101010101" pitchFamily="50" charset="-127"/>
              </a:rPr>
              <a:t>즉</a:t>
            </a:r>
            <a:r>
              <a:rPr lang="en-US" altLang="ko-KR" sz="1800">
                <a:ea typeface="굴림" panose="020B0600000101010101" pitchFamily="50" charset="-127"/>
              </a:rPr>
              <a:t>, com </a:t>
            </a:r>
            <a:r>
              <a:rPr lang="ko-KR" altLang="en-US" sz="1800">
                <a:ea typeface="굴림" panose="020B0600000101010101" pitchFamily="50" charset="-127"/>
              </a:rPr>
              <a:t>서버</a:t>
            </a:r>
            <a:r>
              <a:rPr lang="en-US" altLang="ko-KR" sz="1800">
                <a:ea typeface="굴림" panose="020B0600000101010101" pitchFamily="50" charset="-127"/>
              </a:rPr>
              <a:t>, edu </a:t>
            </a:r>
            <a:r>
              <a:rPr lang="ko-KR" altLang="en-US" sz="1800">
                <a:ea typeface="굴림" panose="020B0600000101010101" pitchFamily="50" charset="-127"/>
              </a:rPr>
              <a:t>서버</a:t>
            </a:r>
            <a:r>
              <a:rPr lang="en-US" altLang="ko-KR" sz="1800">
                <a:ea typeface="굴림" panose="020B0600000101010101" pitchFamily="50" charset="-127"/>
              </a:rPr>
              <a:t>, … </a:t>
            </a:r>
            <a:r>
              <a:rPr lang="ko-KR" altLang="en-US" sz="1800">
                <a:ea typeface="굴림" panose="020B0600000101010101" pitchFamily="50" charset="-127"/>
              </a:rPr>
              <a:t>등에게 양도</a:t>
            </a:r>
            <a:r>
              <a:rPr lang="en-US" altLang="ko-KR" sz="1800">
                <a:ea typeface="굴림" panose="020B0600000101010101" pitchFamily="50" charset="-127"/>
              </a:rPr>
              <a:t>)</a:t>
            </a:r>
            <a:r>
              <a:rPr lang="ko-KR" altLang="en-US" sz="1800">
                <a:ea typeface="굴림" panose="020B0600000101010101" pitchFamily="50" charset="-127"/>
              </a:rPr>
              <a:t>하고 그 서버들에 대한 참조만 유지</a:t>
            </a:r>
          </a:p>
          <a:p>
            <a:pPr lvl="1">
              <a:lnSpc>
                <a:spcPct val="80000"/>
              </a:lnSpc>
            </a:pPr>
            <a:r>
              <a:rPr lang="ko-KR" altLang="en-US" sz="1800">
                <a:ea typeface="굴림" panose="020B0600000101010101" pitchFamily="50" charset="-127"/>
              </a:rPr>
              <a:t>현재 </a:t>
            </a:r>
            <a:r>
              <a:rPr lang="en-US" altLang="ko-KR" sz="1800">
                <a:ea typeface="굴림" panose="020B0600000101010101" pitchFamily="50" charset="-127"/>
              </a:rPr>
              <a:t>13</a:t>
            </a:r>
            <a:r>
              <a:rPr lang="ko-KR" altLang="en-US" sz="1800">
                <a:ea typeface="굴림" panose="020B0600000101010101" pitchFamily="50" charset="-127"/>
              </a:rPr>
              <a:t>개 이상의 루트 서버가 전세계에 존재</a:t>
            </a:r>
          </a:p>
          <a:p>
            <a:pPr lvl="1">
              <a:lnSpc>
                <a:spcPct val="80000"/>
              </a:lnSpc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주 서버 </a:t>
            </a:r>
            <a:r>
              <a:rPr lang="en-US" altLang="ko-KR" sz="2000">
                <a:ea typeface="굴림" panose="020B0600000101010101" pitchFamily="50" charset="-127"/>
              </a:rPr>
              <a:t>(Primary server)</a:t>
            </a:r>
          </a:p>
          <a:p>
            <a:pPr lvl="1">
              <a:lnSpc>
                <a:spcPct val="80000"/>
              </a:lnSpc>
            </a:pPr>
            <a:r>
              <a:rPr lang="ko-KR" altLang="en-US" sz="1800">
                <a:ea typeface="굴림" panose="020B0600000101010101" pitchFamily="50" charset="-127"/>
              </a:rPr>
              <a:t>자신이 </a:t>
            </a:r>
            <a:r>
              <a:rPr lang="en-US" altLang="ko-KR" sz="1800">
                <a:ea typeface="굴림" panose="020B0600000101010101" pitchFamily="50" charset="-127"/>
              </a:rPr>
              <a:t>authority</a:t>
            </a:r>
            <a:r>
              <a:rPr lang="ko-KR" altLang="en-US" sz="1800">
                <a:ea typeface="굴림" panose="020B0600000101010101" pitchFamily="50" charset="-127"/>
              </a:rPr>
              <a:t>를 갖는 </a:t>
            </a:r>
            <a:r>
              <a:rPr lang="en-US" altLang="ko-KR" sz="1800">
                <a:ea typeface="굴림" panose="020B0600000101010101" pitchFamily="50" charset="-127"/>
              </a:rPr>
              <a:t>zone</a:t>
            </a:r>
            <a:r>
              <a:rPr lang="ko-KR" altLang="en-US" sz="1800">
                <a:ea typeface="굴림" panose="020B0600000101010101" pitchFamily="50" charset="-127"/>
              </a:rPr>
              <a:t>에 대한 파일을 저장하는 서버이며</a:t>
            </a:r>
            <a:r>
              <a:rPr lang="en-US" altLang="ko-KR" sz="1800">
                <a:ea typeface="굴림" panose="020B0600000101010101" pitchFamily="50" charset="-127"/>
              </a:rPr>
              <a:t>, zone </a:t>
            </a:r>
            <a:r>
              <a:rPr lang="ko-KR" altLang="en-US" sz="1800">
                <a:ea typeface="굴림" panose="020B0600000101010101" pitchFamily="50" charset="-127"/>
              </a:rPr>
              <a:t>파일의 생성</a:t>
            </a:r>
            <a:r>
              <a:rPr lang="en-US" altLang="ko-KR" sz="1800">
                <a:ea typeface="굴림" panose="020B0600000101010101" pitchFamily="50" charset="-127"/>
              </a:rPr>
              <a:t>, </a:t>
            </a:r>
            <a:r>
              <a:rPr lang="ko-KR" altLang="en-US" sz="1800">
                <a:ea typeface="굴림" panose="020B0600000101010101" pitchFamily="50" charset="-127"/>
              </a:rPr>
              <a:t>유지</a:t>
            </a:r>
            <a:r>
              <a:rPr lang="en-US" altLang="ko-KR" sz="1800">
                <a:ea typeface="굴림" panose="020B0600000101010101" pitchFamily="50" charset="-127"/>
              </a:rPr>
              <a:t>, </a:t>
            </a:r>
            <a:r>
              <a:rPr lang="ko-KR" altLang="en-US" sz="1800">
                <a:ea typeface="굴림" panose="020B0600000101010101" pitchFamily="50" charset="-127"/>
              </a:rPr>
              <a:t>갱신을 담당</a:t>
            </a:r>
          </a:p>
          <a:p>
            <a:pPr>
              <a:lnSpc>
                <a:spcPct val="80000"/>
              </a:lnSpc>
            </a:pPr>
            <a:endParaRPr lang="en-US" altLang="ko-KR" sz="20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보조 서버 </a:t>
            </a:r>
            <a:r>
              <a:rPr lang="en-US" altLang="ko-KR" sz="2000">
                <a:ea typeface="굴림" panose="020B0600000101010101" pitchFamily="50" charset="-127"/>
              </a:rPr>
              <a:t>(secondary server)</a:t>
            </a:r>
          </a:p>
          <a:p>
            <a:pPr lvl="1">
              <a:lnSpc>
                <a:spcPct val="80000"/>
              </a:lnSpc>
            </a:pPr>
            <a:r>
              <a:rPr lang="en-US" altLang="ko-KR" sz="1800">
                <a:ea typeface="굴림" panose="020B0600000101010101" pitchFamily="50" charset="-127"/>
              </a:rPr>
              <a:t>Zone </a:t>
            </a:r>
            <a:r>
              <a:rPr lang="ko-KR" altLang="en-US" sz="1800">
                <a:ea typeface="굴림" panose="020B0600000101010101" pitchFamily="50" charset="-127"/>
              </a:rPr>
              <a:t>파일을 주 서버로 부터 받아서만 갱신하고 자신이 생성하지는 않음</a:t>
            </a:r>
          </a:p>
          <a:p>
            <a:pPr lvl="1">
              <a:lnSpc>
                <a:spcPct val="80000"/>
              </a:lnSpc>
            </a:pPr>
            <a:endParaRPr lang="ko-KR" altLang="en-US" sz="18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주의</a:t>
            </a:r>
            <a:r>
              <a:rPr lang="en-US" altLang="ko-KR" sz="2000">
                <a:ea typeface="굴림" panose="020B0600000101010101" pitchFamily="50" charset="-127"/>
              </a:rPr>
              <a:t>: </a:t>
            </a:r>
            <a:r>
              <a:rPr lang="ko-KR" altLang="en-US" sz="2000">
                <a:ea typeface="굴림" panose="020B0600000101010101" pitchFamily="50" charset="-127"/>
              </a:rPr>
              <a:t>하나의 서버가 </a:t>
            </a:r>
            <a:r>
              <a:rPr lang="en-US" altLang="ko-KR" sz="2000">
                <a:ea typeface="굴림" panose="020B0600000101010101" pitchFamily="50" charset="-127"/>
              </a:rPr>
              <a:t>Zone A</a:t>
            </a:r>
            <a:r>
              <a:rPr lang="ko-KR" altLang="en-US" sz="2000">
                <a:ea typeface="굴림" panose="020B0600000101010101" pitchFamily="50" charset="-127"/>
              </a:rPr>
              <a:t>에 대해서 주 서버 역할을 하고</a:t>
            </a:r>
            <a:r>
              <a:rPr lang="en-US" altLang="ko-KR" sz="2000">
                <a:ea typeface="굴림" panose="020B0600000101010101" pitchFamily="50" charset="-127"/>
              </a:rPr>
              <a:t>, Zone B</a:t>
            </a:r>
            <a:r>
              <a:rPr lang="ko-KR" altLang="en-US" sz="2000">
                <a:ea typeface="굴림" panose="020B0600000101010101" pitchFamily="50" charset="-127"/>
              </a:rPr>
              <a:t>에 대해서 보조 서버 역할을 할 수도 있음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>
                <a:gamma/>
                <a:shade val="46275"/>
                <a:invGamma/>
              </a:srgbClr>
            </a:gs>
            <a:gs pos="50000">
              <a:srgbClr val="3366FF"/>
            </a:gs>
            <a:gs pos="100000">
              <a:srgbClr val="3366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4D9BA5FB-AC04-4825-B8C9-E2E4CA350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234632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A primary server loads all information from the disk file; the secondary server loads all information from the primary server. </a:t>
            </a:r>
          </a:p>
        </p:txBody>
      </p:sp>
      <p:sp>
        <p:nvSpPr>
          <p:cNvPr id="500739" name="PubRRectCallout">
            <a:extLst>
              <a:ext uri="{FF2B5EF4-FFF2-40B4-BE49-F238E27FC236}">
                <a16:creationId xmlns:a16="http://schemas.microsoft.com/office/drawing/2014/main" id="{0896EA2B-8105-4240-A393-8DE0CAB4682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00740" name="Picture 4">
            <a:extLst>
              <a:ext uri="{FF2B5EF4-FFF2-40B4-BE49-F238E27FC236}">
                <a16:creationId xmlns:a16="http://schemas.microsoft.com/office/drawing/2014/main" id="{5DAE853A-88F5-4C59-918E-AC7530584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0741" name="Text Box 5">
            <a:extLst>
              <a:ext uri="{FF2B5EF4-FFF2-40B4-BE49-F238E27FC236}">
                <a16:creationId xmlns:a16="http://schemas.microsoft.com/office/drawing/2014/main" id="{7E8D66FF-501B-4BD7-A999-82E5BBA30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Note</a:t>
            </a:r>
            <a:r>
              <a:rPr lang="en-US" altLang="ko-KR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930" name="Group 2">
            <a:extLst>
              <a:ext uri="{FF2B5EF4-FFF2-40B4-BE49-F238E27FC236}">
                <a16:creationId xmlns:a16="http://schemas.microsoft.com/office/drawing/2014/main" id="{A901BDA6-420C-45F9-9028-687C1BEDDC5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08931" name="AutoShape 3">
              <a:extLst>
                <a:ext uri="{FF2B5EF4-FFF2-40B4-BE49-F238E27FC236}">
                  <a16:creationId xmlns:a16="http://schemas.microsoft.com/office/drawing/2014/main" id="{6FF11A07-80C4-4211-8E39-9EE522A37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solidFill>
              <a:srgbClr val="FFFF99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08932" name="AutoShape 4">
              <a:extLst>
                <a:ext uri="{FF2B5EF4-FFF2-40B4-BE49-F238E27FC236}">
                  <a16:creationId xmlns:a16="http://schemas.microsoft.com/office/drawing/2014/main" id="{DB808336-1A35-43FB-A482-529C0E259C9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08933" name="Line 5">
              <a:extLst>
                <a:ext uri="{FF2B5EF4-FFF2-40B4-BE49-F238E27FC236}">
                  <a16:creationId xmlns:a16="http://schemas.microsoft.com/office/drawing/2014/main" id="{11525C77-A94E-4933-93DA-776348577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08934" name="Text Box 6">
            <a:extLst>
              <a:ext uri="{FF2B5EF4-FFF2-40B4-BE49-F238E27FC236}">
                <a16:creationId xmlns:a16="http://schemas.microsoft.com/office/drawing/2014/main" id="{0A9C4437-DCFD-4133-AEB0-5CA657EE8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6308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25.4   DNS In The Internet</a:t>
            </a:r>
          </a:p>
        </p:txBody>
      </p:sp>
      <p:sp>
        <p:nvSpPr>
          <p:cNvPr id="508935" name="Text Box 7">
            <a:extLst>
              <a:ext uri="{FF2B5EF4-FFF2-40B4-BE49-F238E27FC236}">
                <a16:creationId xmlns:a16="http://schemas.microsoft.com/office/drawing/2014/main" id="{A823F4DB-B995-4E81-BAC9-B094A35FD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3297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Generic Domain</a:t>
            </a:r>
          </a:p>
        </p:txBody>
      </p:sp>
      <p:sp>
        <p:nvSpPr>
          <p:cNvPr id="508936" name="Text Box 8">
            <a:extLst>
              <a:ext uri="{FF2B5EF4-FFF2-40B4-BE49-F238E27FC236}">
                <a16:creationId xmlns:a16="http://schemas.microsoft.com/office/drawing/2014/main" id="{7D9B0B52-842A-4839-8419-FEA4E0286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28888"/>
            <a:ext cx="3341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Country Domain</a:t>
            </a:r>
          </a:p>
        </p:txBody>
      </p:sp>
      <p:sp>
        <p:nvSpPr>
          <p:cNvPr id="508937" name="Text Box 9">
            <a:extLst>
              <a:ext uri="{FF2B5EF4-FFF2-40B4-BE49-F238E27FC236}">
                <a16:creationId xmlns:a16="http://schemas.microsoft.com/office/drawing/2014/main" id="{37BB6C12-95A5-4624-997C-0B8B71C6B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35363"/>
            <a:ext cx="3206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Inverse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5" grpId="0"/>
      <p:bldP spid="508936" grpId="0"/>
      <p:bldP spid="5089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Text Box 2">
            <a:extLst>
              <a:ext uri="{FF2B5EF4-FFF2-40B4-BE49-F238E27FC236}">
                <a16:creationId xmlns:a16="http://schemas.microsoft.com/office/drawing/2014/main" id="{46231F48-01B9-42BF-BA54-067DFD6D5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25.7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DNS in the Internet</a:t>
            </a:r>
          </a:p>
        </p:txBody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F6FC9F24-2E79-4969-B35B-61D621650D9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28" name="Rectangle 4">
            <a:extLst>
              <a:ext uri="{FF2B5EF4-FFF2-40B4-BE49-F238E27FC236}">
                <a16:creationId xmlns:a16="http://schemas.microsoft.com/office/drawing/2014/main" id="{17D38764-1073-4E09-AEAD-DCA6819D82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29" name="Rectangle 5">
            <a:extLst>
              <a:ext uri="{FF2B5EF4-FFF2-40B4-BE49-F238E27FC236}">
                <a16:creationId xmlns:a16="http://schemas.microsoft.com/office/drawing/2014/main" id="{A8EB7CEE-320B-4025-A58D-30814B5B4C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30" name="Rectangle 6">
            <a:extLst>
              <a:ext uri="{FF2B5EF4-FFF2-40B4-BE49-F238E27FC236}">
                <a16:creationId xmlns:a16="http://schemas.microsoft.com/office/drawing/2014/main" id="{D9BBA839-D23B-431C-A96F-722BBD5AF1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31" name="Rectangle 7">
            <a:extLst>
              <a:ext uri="{FF2B5EF4-FFF2-40B4-BE49-F238E27FC236}">
                <a16:creationId xmlns:a16="http://schemas.microsoft.com/office/drawing/2014/main" id="{1CD85D22-38A8-4E78-A959-7E652EAD64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32" name="Rectangle 8">
            <a:extLst>
              <a:ext uri="{FF2B5EF4-FFF2-40B4-BE49-F238E27FC236}">
                <a16:creationId xmlns:a16="http://schemas.microsoft.com/office/drawing/2014/main" id="{B9A1E98E-B490-4B85-B80F-AD04CEF118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33" name="Rectangle 9">
            <a:extLst>
              <a:ext uri="{FF2B5EF4-FFF2-40B4-BE49-F238E27FC236}">
                <a16:creationId xmlns:a16="http://schemas.microsoft.com/office/drawing/2014/main" id="{CB74ACEE-76AA-4BE9-AE84-5E5A44A029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7434" name="Picture 10">
            <a:extLst>
              <a:ext uri="{FF2B5EF4-FFF2-40B4-BE49-F238E27FC236}">
                <a16:creationId xmlns:a16="http://schemas.microsoft.com/office/drawing/2014/main" id="{9811AC8D-20A0-4ABD-849D-87E51A98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992313"/>
            <a:ext cx="7285037" cy="229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Text Box 2">
            <a:extLst>
              <a:ext uri="{FF2B5EF4-FFF2-40B4-BE49-F238E27FC236}">
                <a16:creationId xmlns:a16="http://schemas.microsoft.com/office/drawing/2014/main" id="{721CEEA9-F3F0-4E30-A5CD-EE6E5EC83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25.8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Generic domains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E427FC4A-CAE2-431E-8E0B-BF61C9DB8D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2" name="Rectangle 4">
            <a:extLst>
              <a:ext uri="{FF2B5EF4-FFF2-40B4-BE49-F238E27FC236}">
                <a16:creationId xmlns:a16="http://schemas.microsoft.com/office/drawing/2014/main" id="{51B3050A-B275-4B8A-BCA3-A1F9AD0552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3" name="Rectangle 5">
            <a:extLst>
              <a:ext uri="{FF2B5EF4-FFF2-40B4-BE49-F238E27FC236}">
                <a16:creationId xmlns:a16="http://schemas.microsoft.com/office/drawing/2014/main" id="{C778BF19-702D-4CEE-B786-7384257CCF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4" name="Rectangle 6">
            <a:extLst>
              <a:ext uri="{FF2B5EF4-FFF2-40B4-BE49-F238E27FC236}">
                <a16:creationId xmlns:a16="http://schemas.microsoft.com/office/drawing/2014/main" id="{DCAA5222-9C0D-4EF7-B6FD-C123E4B5F9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5" name="Rectangle 7">
            <a:extLst>
              <a:ext uri="{FF2B5EF4-FFF2-40B4-BE49-F238E27FC236}">
                <a16:creationId xmlns:a16="http://schemas.microsoft.com/office/drawing/2014/main" id="{3CB3EBAB-F758-4999-9E30-547B054B46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6" name="Rectangle 8">
            <a:extLst>
              <a:ext uri="{FF2B5EF4-FFF2-40B4-BE49-F238E27FC236}">
                <a16:creationId xmlns:a16="http://schemas.microsoft.com/office/drawing/2014/main" id="{632FDE51-9276-47CC-89AD-0516DE2762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7" name="Rectangle 9">
            <a:extLst>
              <a:ext uri="{FF2B5EF4-FFF2-40B4-BE49-F238E27FC236}">
                <a16:creationId xmlns:a16="http://schemas.microsoft.com/office/drawing/2014/main" id="{FC14A272-FF88-4E3C-A0FA-A0E7FB0C05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8458" name="Picture 10">
            <a:extLst>
              <a:ext uri="{FF2B5EF4-FFF2-40B4-BE49-F238E27FC236}">
                <a16:creationId xmlns:a16="http://schemas.microsoft.com/office/drawing/2014/main" id="{9BD99D6D-93B6-403C-83F1-AFCDDCF9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513715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8459" name="Text Box 11">
            <a:extLst>
              <a:ext uri="{FF2B5EF4-FFF2-40B4-BE49-F238E27FC236}">
                <a16:creationId xmlns:a16="http://schemas.microsoft.com/office/drawing/2014/main" id="{155367F9-3677-4BF9-995A-4E9101C68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990600"/>
            <a:ext cx="412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Generic behavior</a:t>
            </a:r>
            <a:r>
              <a:rPr lang="ko-KR" altLang="en-US">
                <a:ea typeface="굴림" panose="020B0600000101010101" pitchFamily="50" charset="-127"/>
              </a:rPr>
              <a:t>에 따른 호스트 등록</a:t>
            </a:r>
          </a:p>
        </p:txBody>
      </p:sp>
      <p:sp>
        <p:nvSpPr>
          <p:cNvPr id="488460" name="Text Box 12">
            <a:extLst>
              <a:ext uri="{FF2B5EF4-FFF2-40B4-BE49-F238E27FC236}">
                <a16:creationId xmlns:a16="http://schemas.microsoft.com/office/drawing/2014/main" id="{DAC6FE1F-2BED-44A8-88C9-DBCE608B7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438400"/>
            <a:ext cx="2544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과거 </a:t>
            </a:r>
            <a:r>
              <a:rPr lang="en-US" altLang="ko-KR">
                <a:ea typeface="굴림" panose="020B0600000101010101" pitchFamily="50" charset="-127"/>
              </a:rPr>
              <a:t>7</a:t>
            </a:r>
            <a:r>
              <a:rPr lang="ko-KR" altLang="en-US">
                <a:ea typeface="굴림" panose="020B0600000101010101" pitchFamily="50" charset="-127"/>
              </a:rPr>
              <a:t>개의 섹션이 존재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Text Box 2">
            <a:extLst>
              <a:ext uri="{FF2B5EF4-FFF2-40B4-BE49-F238E27FC236}">
                <a16:creationId xmlns:a16="http://schemas.microsoft.com/office/drawing/2014/main" id="{FDAACB26-EB0E-437F-B492-7D0696BFB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455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400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Table 25.1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Generic domain labels</a:t>
            </a:r>
            <a:r>
              <a:rPr lang="en-US" altLang="ko-KR" sz="2400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</p:txBody>
      </p:sp>
      <p:graphicFrame>
        <p:nvGraphicFramePr>
          <p:cNvPr id="502844" name="Group 60">
            <a:extLst>
              <a:ext uri="{FF2B5EF4-FFF2-40B4-BE49-F238E27FC236}">
                <a16:creationId xmlns:a16="http://schemas.microsoft.com/office/drawing/2014/main" id="{9845D75C-482B-4B56-9BF9-FEEA4DE23CD9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762000"/>
          <a:ext cx="6934200" cy="51816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1199711961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1172372956"/>
                    </a:ext>
                  </a:extLst>
                </a:gridCol>
              </a:tblGrid>
              <a:tr h="769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Label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50903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anose="02020603050405020304" pitchFamily="18" charset="0"/>
                        </a:rPr>
                        <a:t>com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Commercial organizations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78322"/>
                  </a:ext>
                </a:extLst>
              </a:tr>
              <a:tr h="769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anose="02020603050405020304" pitchFamily="18" charset="0"/>
                        </a:rPr>
                        <a:t>edu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Educational institutions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438255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anose="02020603050405020304" pitchFamily="18" charset="0"/>
                        </a:rPr>
                        <a:t>gov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Government institutions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66771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anose="02020603050405020304" pitchFamily="18" charset="0"/>
                        </a:rPr>
                        <a:t>int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International organizations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72633"/>
                  </a:ext>
                </a:extLst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anose="02020603050405020304" pitchFamily="18" charset="0"/>
                        </a:rPr>
                        <a:t>mil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Military groups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250080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anose="02020603050405020304" pitchFamily="18" charset="0"/>
                        </a:rPr>
                        <a:t>net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Network support centers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309572"/>
                  </a:ext>
                </a:extLst>
              </a:tr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anose="02020603050405020304" pitchFamily="18" charset="0"/>
                        </a:rPr>
                        <a:t>org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Nonprofit organizations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0538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Text Box 2">
            <a:extLst>
              <a:ext uri="{FF2B5EF4-FFF2-40B4-BE49-F238E27FC236}">
                <a16:creationId xmlns:a16="http://schemas.microsoft.com/office/drawing/2014/main" id="{960F1E06-CCE9-48B6-9F8A-42079A5AE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512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2400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Table 25.2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New generic domain labels</a:t>
            </a:r>
            <a:r>
              <a:rPr lang="en-US" altLang="ko-KR" sz="2400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</p:txBody>
      </p:sp>
      <p:graphicFrame>
        <p:nvGraphicFramePr>
          <p:cNvPr id="503871" name="Group 63">
            <a:extLst>
              <a:ext uri="{FF2B5EF4-FFF2-40B4-BE49-F238E27FC236}">
                <a16:creationId xmlns:a16="http://schemas.microsoft.com/office/drawing/2014/main" id="{8D1C69EE-9988-4EC7-B433-D454B08532D0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762000"/>
          <a:ext cx="8153400" cy="51816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445879308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125503338"/>
                    </a:ext>
                  </a:extLst>
                </a:gridCol>
              </a:tblGrid>
              <a:tr h="769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Label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401716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aero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Airlines and aerospace companies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955953"/>
                  </a:ext>
                </a:extLst>
              </a:tr>
              <a:tr h="769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biz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Businesses or firms (similar to com)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289871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coop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Cooperative business organizations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476862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info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Information service providers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284178"/>
                  </a:ext>
                </a:extLst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museum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Museums and other nonprofit organizations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848086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name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Personal names (individuals)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15353"/>
                  </a:ext>
                </a:extLst>
              </a:tr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pro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Professional individual organizations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9541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Text Box 2">
            <a:extLst>
              <a:ext uri="{FF2B5EF4-FFF2-40B4-BE49-F238E27FC236}">
                <a16:creationId xmlns:a16="http://schemas.microsoft.com/office/drawing/2014/main" id="{4112453D-8566-429F-ADA8-377E1DF58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25.9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Country domains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CA6A2C4D-F541-4C38-9F6D-2267A11F5F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9476" name="Rectangle 4">
            <a:extLst>
              <a:ext uri="{FF2B5EF4-FFF2-40B4-BE49-F238E27FC236}">
                <a16:creationId xmlns:a16="http://schemas.microsoft.com/office/drawing/2014/main" id="{FD714D01-FEFC-44B9-8CE5-689E0811470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9477" name="Rectangle 5">
            <a:extLst>
              <a:ext uri="{FF2B5EF4-FFF2-40B4-BE49-F238E27FC236}">
                <a16:creationId xmlns:a16="http://schemas.microsoft.com/office/drawing/2014/main" id="{2C611725-6E45-4102-A7A4-3D667338E81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9478" name="Rectangle 6">
            <a:extLst>
              <a:ext uri="{FF2B5EF4-FFF2-40B4-BE49-F238E27FC236}">
                <a16:creationId xmlns:a16="http://schemas.microsoft.com/office/drawing/2014/main" id="{BE94AB78-DA5B-4FB1-A55D-91BF15BFFD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9479" name="Rectangle 7">
            <a:extLst>
              <a:ext uri="{FF2B5EF4-FFF2-40B4-BE49-F238E27FC236}">
                <a16:creationId xmlns:a16="http://schemas.microsoft.com/office/drawing/2014/main" id="{DDA92885-53EF-4F18-8015-A3DD8BC43B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9480" name="Rectangle 8">
            <a:extLst>
              <a:ext uri="{FF2B5EF4-FFF2-40B4-BE49-F238E27FC236}">
                <a16:creationId xmlns:a16="http://schemas.microsoft.com/office/drawing/2014/main" id="{56C75F79-5119-409D-A308-4D298FF45F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9481" name="Rectangle 9">
            <a:extLst>
              <a:ext uri="{FF2B5EF4-FFF2-40B4-BE49-F238E27FC236}">
                <a16:creationId xmlns:a16="http://schemas.microsoft.com/office/drawing/2014/main" id="{53362D22-4046-4BC3-B83A-049579F4AD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9482" name="Picture 10">
            <a:extLst>
              <a:ext uri="{FF2B5EF4-FFF2-40B4-BE49-F238E27FC236}">
                <a16:creationId xmlns:a16="http://schemas.microsoft.com/office/drawing/2014/main" id="{54F5F127-88FD-466E-8A64-B02B112F4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1109663"/>
            <a:ext cx="5146675" cy="475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9483" name="Text Box 11">
            <a:extLst>
              <a:ext uri="{FF2B5EF4-FFF2-40B4-BE49-F238E27FC236}">
                <a16:creationId xmlns:a16="http://schemas.microsoft.com/office/drawing/2014/main" id="{2DEC9CE8-DF2A-4B8E-BEA7-F3E5F59ED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514600"/>
            <a:ext cx="2030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2</a:t>
            </a:r>
            <a:r>
              <a:rPr lang="ko-KR" altLang="en-US">
                <a:ea typeface="굴림" panose="020B0600000101010101" pitchFamily="50" charset="-127"/>
              </a:rPr>
              <a:t>문자의 나라 약어</a:t>
            </a:r>
          </a:p>
        </p:txBody>
      </p:sp>
      <p:sp>
        <p:nvSpPr>
          <p:cNvPr id="489484" name="Text Box 12">
            <a:extLst>
              <a:ext uri="{FF2B5EF4-FFF2-40B4-BE49-F238E27FC236}">
                <a16:creationId xmlns:a16="http://schemas.microsoft.com/office/drawing/2014/main" id="{F5AB7825-F914-459E-A36F-286D83BF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19800"/>
            <a:ext cx="7345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De Anza college in Cupertino in California in the United States.</a:t>
            </a:r>
          </a:p>
        </p:txBody>
      </p:sp>
      <p:sp>
        <p:nvSpPr>
          <p:cNvPr id="489485" name="Line 13">
            <a:extLst>
              <a:ext uri="{FF2B5EF4-FFF2-40B4-BE49-F238E27FC236}">
                <a16:creationId xmlns:a16="http://schemas.microsoft.com/office/drawing/2014/main" id="{E684AAE0-AD49-4342-8CD3-59D3507985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334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Text Box 2">
            <a:extLst>
              <a:ext uri="{FF2B5EF4-FFF2-40B4-BE49-F238E27FC236}">
                <a16:creationId xmlns:a16="http://schemas.microsoft.com/office/drawing/2014/main" id="{719B84CE-089F-4F6C-A2D6-7E67EABD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25.10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Inverse domain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54B7509E-7376-4545-B5F7-8E98D1B234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0500" name="Rectangle 4">
            <a:extLst>
              <a:ext uri="{FF2B5EF4-FFF2-40B4-BE49-F238E27FC236}">
                <a16:creationId xmlns:a16="http://schemas.microsoft.com/office/drawing/2014/main" id="{6318B1A0-3322-4C2E-B242-64E2DBEF06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0501" name="Rectangle 5">
            <a:extLst>
              <a:ext uri="{FF2B5EF4-FFF2-40B4-BE49-F238E27FC236}">
                <a16:creationId xmlns:a16="http://schemas.microsoft.com/office/drawing/2014/main" id="{5D0797C3-7E1A-4CEF-828E-5140F63361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0502" name="Rectangle 6">
            <a:extLst>
              <a:ext uri="{FF2B5EF4-FFF2-40B4-BE49-F238E27FC236}">
                <a16:creationId xmlns:a16="http://schemas.microsoft.com/office/drawing/2014/main" id="{E37DCB7E-D03C-458A-A19D-F74001813D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0503" name="Rectangle 7">
            <a:extLst>
              <a:ext uri="{FF2B5EF4-FFF2-40B4-BE49-F238E27FC236}">
                <a16:creationId xmlns:a16="http://schemas.microsoft.com/office/drawing/2014/main" id="{7F899070-27CE-430C-9357-37B81F878A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0504" name="Rectangle 8">
            <a:extLst>
              <a:ext uri="{FF2B5EF4-FFF2-40B4-BE49-F238E27FC236}">
                <a16:creationId xmlns:a16="http://schemas.microsoft.com/office/drawing/2014/main" id="{911B7CAD-D335-4829-ADDD-6FB2A5376B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0505" name="Rectangle 9">
            <a:extLst>
              <a:ext uri="{FF2B5EF4-FFF2-40B4-BE49-F238E27FC236}">
                <a16:creationId xmlns:a16="http://schemas.microsoft.com/office/drawing/2014/main" id="{2A510765-9640-46F3-9048-8CAD03BF05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90506" name="Picture 10">
            <a:extLst>
              <a:ext uri="{FF2B5EF4-FFF2-40B4-BE49-F238E27FC236}">
                <a16:creationId xmlns:a16="http://schemas.microsoft.com/office/drawing/2014/main" id="{845BE4EF-FA4F-4D1F-AE94-AA0DC9BD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598488"/>
            <a:ext cx="4772025" cy="603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0511" name="Text Box 15">
            <a:extLst>
              <a:ext uri="{FF2B5EF4-FFF2-40B4-BE49-F238E27FC236}">
                <a16:creationId xmlns:a16="http://schemas.microsoft.com/office/drawing/2014/main" id="{50BB523E-4FD7-46A2-8AC3-884014295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0"/>
            <a:ext cx="3622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IP </a:t>
            </a:r>
            <a:r>
              <a:rPr lang="ko-KR" altLang="en-US">
                <a:ea typeface="굴림" panose="020B0600000101010101" pitchFamily="50" charset="-127"/>
              </a:rPr>
              <a:t>주소를 이름으로 매핑하기 위함</a:t>
            </a:r>
          </a:p>
        </p:txBody>
      </p:sp>
      <p:sp>
        <p:nvSpPr>
          <p:cNvPr id="490512" name="Line 16">
            <a:extLst>
              <a:ext uri="{FF2B5EF4-FFF2-40B4-BE49-F238E27FC236}">
                <a16:creationId xmlns:a16="http://schemas.microsoft.com/office/drawing/2014/main" id="{0D91D921-9E0E-4AA1-BBB9-7209C7C74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0513" name="Text Box 17">
            <a:extLst>
              <a:ext uri="{FF2B5EF4-FFF2-40B4-BE49-F238E27FC236}">
                <a16:creationId xmlns:a16="http://schemas.microsoft.com/office/drawing/2014/main" id="{97D7ED94-3D2A-40DE-A04B-FE61C220F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09600"/>
            <a:ext cx="2332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목적이 반대임을 유념</a:t>
            </a:r>
          </a:p>
        </p:txBody>
      </p:sp>
      <p:sp>
        <p:nvSpPr>
          <p:cNvPr id="490514" name="Text Box 18">
            <a:extLst>
              <a:ext uri="{FF2B5EF4-FFF2-40B4-BE49-F238E27FC236}">
                <a16:creationId xmlns:a16="http://schemas.microsoft.com/office/drawing/2014/main" id="{58B61641-1DD2-496F-BBDE-6323D63F3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648200"/>
            <a:ext cx="259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132.34.45.121</a:t>
            </a:r>
            <a:r>
              <a:rPr lang="ko-KR" altLang="en-US">
                <a:ea typeface="굴림" panose="020B0600000101010101" pitchFamily="50" charset="-127"/>
              </a:rPr>
              <a:t>의 경우</a:t>
            </a:r>
          </a:p>
        </p:txBody>
      </p:sp>
      <p:sp>
        <p:nvSpPr>
          <p:cNvPr id="490515" name="Oval 19">
            <a:extLst>
              <a:ext uri="{FF2B5EF4-FFF2-40B4-BE49-F238E27FC236}">
                <a16:creationId xmlns:a16="http://schemas.microsoft.com/office/drawing/2014/main" id="{171BD815-C9D0-4E68-AA6D-47D92F2E5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95800"/>
            <a:ext cx="1219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0516" name="Text Box 20">
            <a:extLst>
              <a:ext uri="{FF2B5EF4-FFF2-40B4-BE49-F238E27FC236}">
                <a16:creationId xmlns:a16="http://schemas.microsoft.com/office/drawing/2014/main" id="{56A1D8A8-7BE4-40A0-B510-182877987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62400"/>
            <a:ext cx="942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Net ID</a:t>
            </a:r>
          </a:p>
        </p:txBody>
      </p:sp>
      <p:sp>
        <p:nvSpPr>
          <p:cNvPr id="490517" name="Oval 21">
            <a:extLst>
              <a:ext uri="{FF2B5EF4-FFF2-40B4-BE49-F238E27FC236}">
                <a16:creationId xmlns:a16="http://schemas.microsoft.com/office/drawing/2014/main" id="{F3663828-940E-4778-941F-659ABB04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1905000" cy="15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954" name="Group 2">
            <a:extLst>
              <a:ext uri="{FF2B5EF4-FFF2-40B4-BE49-F238E27FC236}">
                <a16:creationId xmlns:a16="http://schemas.microsoft.com/office/drawing/2014/main" id="{5865031A-EA66-4081-930B-97138D8A774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09955" name="AutoShape 3">
              <a:extLst>
                <a:ext uri="{FF2B5EF4-FFF2-40B4-BE49-F238E27FC236}">
                  <a16:creationId xmlns:a16="http://schemas.microsoft.com/office/drawing/2014/main" id="{3D313FCB-1A41-4661-9CF3-DEA96CB9B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solidFill>
              <a:srgbClr val="FFFF99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09956" name="AutoShape 4">
              <a:extLst>
                <a:ext uri="{FF2B5EF4-FFF2-40B4-BE49-F238E27FC236}">
                  <a16:creationId xmlns:a16="http://schemas.microsoft.com/office/drawing/2014/main" id="{98204FE9-281D-44CE-A060-D4F850D3B4C5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09957" name="Line 5">
              <a:extLst>
                <a:ext uri="{FF2B5EF4-FFF2-40B4-BE49-F238E27FC236}">
                  <a16:creationId xmlns:a16="http://schemas.microsoft.com/office/drawing/2014/main" id="{C499BA3C-7D3D-44FD-9427-EF78A525E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09958" name="Text Box 6">
            <a:extLst>
              <a:ext uri="{FF2B5EF4-FFF2-40B4-BE49-F238E27FC236}">
                <a16:creationId xmlns:a16="http://schemas.microsoft.com/office/drawing/2014/main" id="{FF08FA17-5FA6-4CE0-8611-BFD8854AE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421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25.5   Resolution</a:t>
            </a:r>
          </a:p>
        </p:txBody>
      </p:sp>
      <p:sp>
        <p:nvSpPr>
          <p:cNvPr id="509959" name="Text Box 7">
            <a:extLst>
              <a:ext uri="{FF2B5EF4-FFF2-40B4-BE49-F238E27FC236}">
                <a16:creationId xmlns:a16="http://schemas.microsoft.com/office/drawing/2014/main" id="{4FD7B43E-A6A5-4777-8868-AB2840D51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Resolver</a:t>
            </a:r>
          </a:p>
        </p:txBody>
      </p:sp>
      <p:sp>
        <p:nvSpPr>
          <p:cNvPr id="509960" name="Text Box 8">
            <a:extLst>
              <a:ext uri="{FF2B5EF4-FFF2-40B4-BE49-F238E27FC236}">
                <a16:creationId xmlns:a16="http://schemas.microsoft.com/office/drawing/2014/main" id="{A4BF42DE-1D76-4DE1-B34C-5B564B610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55925"/>
            <a:ext cx="5978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Mapping Addresses to Names</a:t>
            </a:r>
          </a:p>
        </p:txBody>
      </p:sp>
      <p:sp>
        <p:nvSpPr>
          <p:cNvPr id="509961" name="Text Box 9">
            <a:extLst>
              <a:ext uri="{FF2B5EF4-FFF2-40B4-BE49-F238E27FC236}">
                <a16:creationId xmlns:a16="http://schemas.microsoft.com/office/drawing/2014/main" id="{3DB5A467-D025-47CB-B1F3-9654C3BB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71888"/>
            <a:ext cx="4332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Recursive Resolution</a:t>
            </a:r>
          </a:p>
        </p:txBody>
      </p:sp>
      <p:sp>
        <p:nvSpPr>
          <p:cNvPr id="509962" name="Text Box 10">
            <a:extLst>
              <a:ext uri="{FF2B5EF4-FFF2-40B4-BE49-F238E27FC236}">
                <a16:creationId xmlns:a16="http://schemas.microsoft.com/office/drawing/2014/main" id="{14060259-7498-475F-BBCA-82367980C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87850"/>
            <a:ext cx="394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Iterative Resolution</a:t>
            </a:r>
          </a:p>
        </p:txBody>
      </p:sp>
      <p:sp>
        <p:nvSpPr>
          <p:cNvPr id="509963" name="Text Box 11">
            <a:extLst>
              <a:ext uri="{FF2B5EF4-FFF2-40B4-BE49-F238E27FC236}">
                <a16:creationId xmlns:a16="http://schemas.microsoft.com/office/drawing/2014/main" id="{760F27C5-B685-4FB1-B286-3870F52E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05400"/>
            <a:ext cx="1784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Caching</a:t>
            </a:r>
          </a:p>
        </p:txBody>
      </p:sp>
      <p:sp>
        <p:nvSpPr>
          <p:cNvPr id="509964" name="Text Box 12">
            <a:extLst>
              <a:ext uri="{FF2B5EF4-FFF2-40B4-BE49-F238E27FC236}">
                <a16:creationId xmlns:a16="http://schemas.microsoft.com/office/drawing/2014/main" id="{7088C547-AB0C-4FC9-8BDB-0FABB8104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39963"/>
            <a:ext cx="5978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Mapping Names to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9" grpId="0"/>
      <p:bldP spid="509960" grpId="0"/>
      <p:bldP spid="509961" grpId="0"/>
      <p:bldP spid="509962" grpId="0"/>
      <p:bldP spid="509963" grpId="0"/>
      <p:bldP spid="5099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7" name="Rectangle 5">
            <a:extLst>
              <a:ext uri="{FF2B5EF4-FFF2-40B4-BE49-F238E27FC236}">
                <a16:creationId xmlns:a16="http://schemas.microsoft.com/office/drawing/2014/main" id="{EDA70669-E7EF-4C1A-87E8-545BFF4F7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4000">
                <a:ea typeface="굴림" panose="020B0600000101010101" pitchFamily="50" charset="-127"/>
              </a:rPr>
              <a:t>컴퓨터내에 </a:t>
            </a:r>
            <a:r>
              <a:rPr lang="en-US" altLang="ko-KR" sz="4000">
                <a:ea typeface="굴림" panose="020B0600000101010101" pitchFamily="50" charset="-127"/>
              </a:rPr>
              <a:t>host file </a:t>
            </a:r>
            <a:r>
              <a:rPr lang="ko-KR" altLang="en-US" sz="4000">
                <a:ea typeface="굴림" panose="020B0600000101010101" pitchFamily="50" charset="-127"/>
              </a:rPr>
              <a:t>유지하는 방법</a:t>
            </a:r>
          </a:p>
        </p:txBody>
      </p:sp>
      <p:sp>
        <p:nvSpPr>
          <p:cNvPr id="540676" name="Rectangle 4">
            <a:extLst>
              <a:ext uri="{FF2B5EF4-FFF2-40B4-BE49-F238E27FC236}">
                <a16:creationId xmlns:a16="http://schemas.microsoft.com/office/drawing/2014/main" id="{AA1FAAC7-5DA9-4E86-8B9C-DFCA2B446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524000"/>
            <a:ext cx="2209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0678" name="Text Box 6">
            <a:extLst>
              <a:ext uri="{FF2B5EF4-FFF2-40B4-BE49-F238E27FC236}">
                <a16:creationId xmlns:a16="http://schemas.microsoft.com/office/drawing/2014/main" id="{67E2DA40-6FEF-4AB1-8610-5FC1B9A9A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1022350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PC</a:t>
            </a:r>
          </a:p>
        </p:txBody>
      </p:sp>
      <p:sp>
        <p:nvSpPr>
          <p:cNvPr id="540679" name="Rectangle 7">
            <a:extLst>
              <a:ext uri="{FF2B5EF4-FFF2-40B4-BE49-F238E27FC236}">
                <a16:creationId xmlns:a16="http://schemas.microsoft.com/office/drawing/2014/main" id="{02657325-A1E9-4789-9E97-CD72E5A7B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657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3"/>
            <a:r>
              <a:rPr lang="en-US" altLang="ko-KR" sz="1400" b="0">
                <a:ea typeface="굴림" panose="020B0600000101010101" pitchFamily="50" charset="-127"/>
              </a:rPr>
              <a:t>143.248.172.8      hello.kaist.ac.kr</a:t>
            </a:r>
          </a:p>
          <a:p>
            <a:pPr lvl="3"/>
            <a:r>
              <a:rPr lang="en-US" altLang="ko-KR" sz="1400" b="0">
                <a:ea typeface="굴림" panose="020B0600000101010101" pitchFamily="50" charset="-127"/>
              </a:rPr>
              <a:t>210.117.187.184   nclab.chonbuk.ac.kr</a:t>
            </a:r>
          </a:p>
          <a:p>
            <a:pPr lvl="3"/>
            <a:r>
              <a:rPr lang="en-US" altLang="ko-KR" sz="1400" b="0"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540680" name="Text Box 8">
            <a:extLst>
              <a:ext uri="{FF2B5EF4-FFF2-40B4-BE49-F238E27FC236}">
                <a16:creationId xmlns:a16="http://schemas.microsoft.com/office/drawing/2014/main" id="{866A9C3D-4D93-4F90-8174-65798D1CA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1022350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Host file</a:t>
            </a:r>
          </a:p>
        </p:txBody>
      </p:sp>
      <p:sp>
        <p:nvSpPr>
          <p:cNvPr id="540681" name="Line 9">
            <a:extLst>
              <a:ext uri="{FF2B5EF4-FFF2-40B4-BE49-F238E27FC236}">
                <a16:creationId xmlns:a16="http://schemas.microsoft.com/office/drawing/2014/main" id="{4A94968C-7CD1-47EB-9F77-125CC59756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0682" name="Rectangle 10">
            <a:extLst>
              <a:ext uri="{FF2B5EF4-FFF2-40B4-BE49-F238E27FC236}">
                <a16:creationId xmlns:a16="http://schemas.microsoft.com/office/drawing/2014/main" id="{996A2AE0-6B3D-4108-AB87-617D0F52F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05200"/>
            <a:ext cx="3581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ea typeface="굴림" panose="020B0600000101010101" pitchFamily="50" charset="-127"/>
              </a:rPr>
              <a:t> C:\ ftp nclab.chonbuk.ac.kr</a:t>
            </a:r>
          </a:p>
        </p:txBody>
      </p:sp>
      <p:sp>
        <p:nvSpPr>
          <p:cNvPr id="540683" name="Line 11">
            <a:extLst>
              <a:ext uri="{FF2B5EF4-FFF2-40B4-BE49-F238E27FC236}">
                <a16:creationId xmlns:a16="http://schemas.microsoft.com/office/drawing/2014/main" id="{C6198155-B8B5-477B-8E83-5BC427F0AE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895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0684" name="Text Box 12">
            <a:extLst>
              <a:ext uri="{FF2B5EF4-FFF2-40B4-BE49-F238E27FC236}">
                <a16:creationId xmlns:a16="http://schemas.microsoft.com/office/drawing/2014/main" id="{7BEADE23-D414-40CB-A23F-8711B7774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1622425"/>
            <a:ext cx="855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저장됨</a:t>
            </a:r>
          </a:p>
        </p:txBody>
      </p:sp>
      <p:sp>
        <p:nvSpPr>
          <p:cNvPr id="540685" name="Line 13">
            <a:extLst>
              <a:ext uri="{FF2B5EF4-FFF2-40B4-BE49-F238E27FC236}">
                <a16:creationId xmlns:a16="http://schemas.microsoft.com/office/drawing/2014/main" id="{9B398C0E-6CD3-4777-A305-F941216DD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0686" name="Rectangle 14">
            <a:extLst>
              <a:ext uri="{FF2B5EF4-FFF2-40B4-BE49-F238E27FC236}">
                <a16:creationId xmlns:a16="http://schemas.microsoft.com/office/drawing/2014/main" id="{C4C5DC58-EF1F-47B0-BF38-CE36EBCD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572000"/>
            <a:ext cx="3581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ea typeface="굴림" panose="020B0600000101010101" pitchFamily="50" charset="-127"/>
              </a:rPr>
              <a:t> C:\ ftp 210.117.187.184</a:t>
            </a:r>
          </a:p>
        </p:txBody>
      </p:sp>
      <p:sp>
        <p:nvSpPr>
          <p:cNvPr id="540687" name="Text Box 15">
            <a:extLst>
              <a:ext uri="{FF2B5EF4-FFF2-40B4-BE49-F238E27FC236}">
                <a16:creationId xmlns:a16="http://schemas.microsoft.com/office/drawing/2014/main" id="{B0393C10-480E-4D00-B489-55B4EAC3F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562600"/>
            <a:ext cx="74056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문제점</a:t>
            </a:r>
            <a:r>
              <a:rPr lang="en-US" altLang="ko-KR">
                <a:ea typeface="굴림" panose="020B0600000101010101" pitchFamily="50" charset="-127"/>
              </a:rPr>
              <a:t>: </a:t>
            </a:r>
          </a:p>
          <a:p>
            <a:pPr>
              <a:buFontTx/>
              <a:buChar char="•"/>
            </a:pP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인터넷 전체를 </a:t>
            </a:r>
            <a:r>
              <a:rPr lang="en-US" altLang="ko-KR">
                <a:ea typeface="굴림" panose="020B0600000101010101" pitchFamily="50" charset="-127"/>
              </a:rPr>
              <a:t>IP</a:t>
            </a:r>
            <a:r>
              <a:rPr lang="ko-KR" altLang="en-US">
                <a:ea typeface="굴림" panose="020B0600000101010101" pitchFamily="50" charset="-127"/>
              </a:rPr>
              <a:t>와 이름을 각 </a:t>
            </a:r>
            <a:r>
              <a:rPr lang="en-US" altLang="ko-KR">
                <a:ea typeface="굴림" panose="020B0600000101010101" pitchFamily="50" charset="-127"/>
              </a:rPr>
              <a:t>PC</a:t>
            </a:r>
            <a:r>
              <a:rPr lang="ko-KR" altLang="en-US">
                <a:ea typeface="굴림" panose="020B0600000101010101" pitchFamily="50" charset="-127"/>
              </a:rPr>
              <a:t>가 하나의 파일에 저장하기는 너무 큼</a:t>
            </a:r>
          </a:p>
          <a:p>
            <a:pPr>
              <a:buFontTx/>
              <a:buChar char="•"/>
            </a:pPr>
            <a:r>
              <a:rPr lang="ko-KR" altLang="en-US">
                <a:ea typeface="굴림" panose="020B0600000101010101" pitchFamily="50" charset="-127"/>
              </a:rPr>
              <a:t> 바뀐 </a:t>
            </a:r>
            <a:r>
              <a:rPr lang="en-US" altLang="ko-KR">
                <a:ea typeface="굴림" panose="020B0600000101010101" pitchFamily="50" charset="-127"/>
              </a:rPr>
              <a:t>IP</a:t>
            </a:r>
            <a:r>
              <a:rPr lang="ko-KR" altLang="en-US">
                <a:ea typeface="굴림" panose="020B0600000101010101" pitchFamily="50" charset="-127"/>
              </a:rPr>
              <a:t>주소와 이름 간의 매핑을 유지하기 어려움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8" grpId="0"/>
      <p:bldP spid="540679" grpId="0" animBg="1"/>
      <p:bldP spid="540680" grpId="0"/>
      <p:bldP spid="540682" grpId="0" animBg="1"/>
      <p:bldP spid="540684" grpId="0"/>
      <p:bldP spid="540686" grpId="0" animBg="1"/>
      <p:bldP spid="5406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>
            <a:extLst>
              <a:ext uri="{FF2B5EF4-FFF2-40B4-BE49-F238E27FC236}">
                <a16:creationId xmlns:a16="http://schemas.microsoft.com/office/drawing/2014/main" id="{560979E2-924B-4B70-A150-A93E8A611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anose="020B0600000101010101" pitchFamily="50" charset="-127"/>
              </a:rPr>
              <a:t>Resolver</a:t>
            </a:r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9244D929-0D3D-4095-84E2-092C88C29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DNS client (or resolver)</a:t>
            </a:r>
          </a:p>
          <a:p>
            <a:pPr lvl="1">
              <a:lnSpc>
                <a:spcPct val="90000"/>
              </a:lnSpc>
            </a:pPr>
            <a:r>
              <a:rPr lang="ko-KR" altLang="en-US" sz="2000">
                <a:ea typeface="굴림" panose="020B0600000101010101" pitchFamily="50" charset="-127"/>
              </a:rPr>
              <a:t>가장 가까운 </a:t>
            </a:r>
            <a:r>
              <a:rPr lang="en-US" altLang="ko-KR" sz="2000">
                <a:ea typeface="굴림" panose="020B0600000101010101" pitchFamily="50" charset="-127"/>
              </a:rPr>
              <a:t>DNS server</a:t>
            </a:r>
            <a:r>
              <a:rPr lang="ko-KR" altLang="en-US" sz="2000">
                <a:ea typeface="굴림" panose="020B0600000101010101" pitchFamily="50" charset="-127"/>
              </a:rPr>
              <a:t>를 </a:t>
            </a:r>
            <a:r>
              <a:rPr lang="en-US" altLang="ko-KR" sz="2000">
                <a:ea typeface="굴림" panose="020B0600000101010101" pitchFamily="50" charset="-127"/>
              </a:rPr>
              <a:t>access</a:t>
            </a:r>
            <a:r>
              <a:rPr lang="ko-KR" altLang="en-US" sz="2000">
                <a:ea typeface="굴림" panose="020B0600000101010101" pitchFamily="50" charset="-127"/>
              </a:rPr>
              <a:t>해서 </a:t>
            </a:r>
            <a:r>
              <a:rPr lang="en-US" altLang="ko-KR" sz="2000">
                <a:ea typeface="굴림" panose="020B0600000101010101" pitchFamily="50" charset="-127"/>
              </a:rPr>
              <a:t>mapping request</a:t>
            </a:r>
            <a:r>
              <a:rPr lang="ko-KR" altLang="en-US" sz="2000">
                <a:ea typeface="굴림" panose="020B0600000101010101" pitchFamily="50" charset="-127"/>
              </a:rPr>
              <a:t>를 수행함</a:t>
            </a:r>
          </a:p>
          <a:p>
            <a:pPr lvl="2">
              <a:lnSpc>
                <a:spcPct val="90000"/>
              </a:lnSpc>
            </a:pPr>
            <a:r>
              <a:rPr lang="ko-KR" altLang="en-US" sz="1800">
                <a:ea typeface="굴림" panose="020B0600000101010101" pitchFamily="50" charset="-127"/>
              </a:rPr>
              <a:t>서버는 그 요구를 만족시킬 수 있으면 그 정보를 전달하고</a:t>
            </a:r>
            <a:r>
              <a:rPr lang="en-US" altLang="ko-KR" sz="1800">
                <a:ea typeface="굴림" panose="020B0600000101010101" pitchFamily="50" charset="-127"/>
              </a:rPr>
              <a:t>, </a:t>
            </a:r>
            <a:r>
              <a:rPr lang="ko-KR" altLang="en-US" sz="1800">
                <a:ea typeface="굴림" panose="020B0600000101010101" pitchFamily="50" charset="-127"/>
              </a:rPr>
              <a:t>그렇지 않으면 다른 서버에게 그 정보를 요청한 후 정보를 전달</a:t>
            </a:r>
          </a:p>
          <a:p>
            <a:pPr lvl="2">
              <a:lnSpc>
                <a:spcPct val="90000"/>
              </a:lnSpc>
            </a:pPr>
            <a:endParaRPr lang="ko-KR" altLang="en-US" sz="180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요구 종류</a:t>
            </a:r>
          </a:p>
          <a:p>
            <a:pPr lvl="2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Mapping names to addresses</a:t>
            </a:r>
          </a:p>
          <a:p>
            <a:pPr lvl="3">
              <a:lnSpc>
                <a:spcPct val="90000"/>
              </a:lnSpc>
            </a:pPr>
            <a:r>
              <a:rPr lang="ko-KR" altLang="en-US" sz="1600">
                <a:ea typeface="굴림" panose="020B0600000101010101" pitchFamily="50" charset="-127"/>
              </a:rPr>
              <a:t>도메인 이름에 대한 </a:t>
            </a:r>
            <a:r>
              <a:rPr lang="en-US" altLang="ko-KR" sz="1600">
                <a:ea typeface="굴림" panose="020B0600000101010101" pitchFamily="50" charset="-127"/>
              </a:rPr>
              <a:t>IP </a:t>
            </a:r>
            <a:r>
              <a:rPr lang="ko-KR" altLang="en-US" sz="1600">
                <a:ea typeface="굴림" panose="020B0600000101010101" pitchFamily="50" charset="-127"/>
              </a:rPr>
              <a:t>주소를 요구 받으면 </a:t>
            </a:r>
            <a:r>
              <a:rPr lang="en-US" altLang="ko-KR" sz="1600">
                <a:ea typeface="굴림" panose="020B0600000101010101" pitchFamily="50" charset="-127"/>
              </a:rPr>
              <a:t>Generic domain </a:t>
            </a:r>
            <a:r>
              <a:rPr lang="ko-KR" altLang="en-US" sz="1600">
                <a:ea typeface="굴림" panose="020B0600000101010101" pitchFamily="50" charset="-127"/>
              </a:rPr>
              <a:t>혹은 </a:t>
            </a:r>
            <a:r>
              <a:rPr lang="en-US" altLang="ko-KR" sz="1600">
                <a:ea typeface="굴림" panose="020B0600000101010101" pitchFamily="50" charset="-127"/>
              </a:rPr>
              <a:t>country domain</a:t>
            </a:r>
            <a:r>
              <a:rPr lang="ko-KR" altLang="en-US" sz="1600">
                <a:ea typeface="굴림" panose="020B0600000101010101" pitchFamily="50" charset="-127"/>
              </a:rPr>
              <a:t>을 검사하여 돌려줌</a:t>
            </a:r>
          </a:p>
          <a:p>
            <a:pPr lvl="3">
              <a:lnSpc>
                <a:spcPct val="90000"/>
              </a:lnSpc>
            </a:pPr>
            <a:r>
              <a:rPr lang="ko-KR" altLang="en-US" sz="1600">
                <a:ea typeface="굴림" panose="020B0600000101010101" pitchFamily="50" charset="-127"/>
              </a:rPr>
              <a:t>예</a:t>
            </a:r>
            <a:r>
              <a:rPr lang="en-US" altLang="ko-KR" sz="1600">
                <a:ea typeface="굴림" panose="020B0600000101010101" pitchFamily="50" charset="-127"/>
              </a:rPr>
              <a:t>: “nclab.chonbuk.ac.kr”</a:t>
            </a:r>
            <a:r>
              <a:rPr lang="ko-KR" altLang="en-US" sz="1600">
                <a:ea typeface="굴림" panose="020B0600000101010101" pitchFamily="50" charset="-127"/>
              </a:rPr>
              <a:t>을 요구하면 </a:t>
            </a:r>
            <a:r>
              <a:rPr lang="en-US" altLang="ko-KR" sz="1600">
                <a:ea typeface="굴림" panose="020B0600000101010101" pitchFamily="50" charset="-127"/>
              </a:rPr>
              <a:t>“210.117.187.184”</a:t>
            </a:r>
            <a:r>
              <a:rPr lang="ko-KR" altLang="en-US" sz="1600">
                <a:ea typeface="굴림" panose="020B0600000101010101" pitchFamily="50" charset="-127"/>
              </a:rPr>
              <a:t>를 돌려줌</a:t>
            </a:r>
          </a:p>
          <a:p>
            <a:pPr lvl="2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Mapping addresses to names</a:t>
            </a:r>
          </a:p>
          <a:p>
            <a:pPr lvl="3">
              <a:lnSpc>
                <a:spcPct val="90000"/>
              </a:lnSpc>
            </a:pPr>
            <a:r>
              <a:rPr lang="en-US" altLang="ko-KR" sz="1600">
                <a:ea typeface="굴림" panose="020B0600000101010101" pitchFamily="50" charset="-127"/>
              </a:rPr>
              <a:t>Inverse domain</a:t>
            </a:r>
            <a:r>
              <a:rPr lang="ko-KR" altLang="en-US" sz="1600">
                <a:ea typeface="굴림" panose="020B0600000101010101" pitchFamily="50" charset="-127"/>
              </a:rPr>
              <a:t>을 사용</a:t>
            </a:r>
          </a:p>
          <a:p>
            <a:pPr lvl="3">
              <a:lnSpc>
                <a:spcPct val="90000"/>
              </a:lnSpc>
            </a:pPr>
            <a:r>
              <a:rPr lang="ko-KR" altLang="en-US" sz="1600">
                <a:ea typeface="굴림" panose="020B0600000101010101" pitchFamily="50" charset="-127"/>
              </a:rPr>
              <a:t>예</a:t>
            </a:r>
            <a:r>
              <a:rPr lang="en-US" altLang="ko-KR" sz="1600">
                <a:ea typeface="굴림" panose="020B0600000101010101" pitchFamily="50" charset="-127"/>
              </a:rPr>
              <a:t>: “210.117.187.184”</a:t>
            </a:r>
            <a:r>
              <a:rPr lang="ko-KR" altLang="en-US" sz="1600">
                <a:ea typeface="굴림" panose="020B0600000101010101" pitchFamily="50" charset="-127"/>
              </a:rPr>
              <a:t>를 요구하면 </a:t>
            </a:r>
            <a:r>
              <a:rPr lang="en-US" altLang="ko-KR" sz="1600">
                <a:ea typeface="굴림" panose="020B0600000101010101" pitchFamily="50" charset="-127"/>
              </a:rPr>
              <a:t>“nclab.chonbuk.ac.kr”</a:t>
            </a:r>
            <a:r>
              <a:rPr lang="ko-KR" altLang="en-US" sz="1600">
                <a:ea typeface="굴림" panose="020B0600000101010101" pitchFamily="50" charset="-127"/>
              </a:rPr>
              <a:t>을 돌려줌</a:t>
            </a:r>
          </a:p>
          <a:p>
            <a:pPr lvl="4">
              <a:lnSpc>
                <a:spcPct val="90000"/>
              </a:lnSpc>
            </a:pPr>
            <a:r>
              <a:rPr lang="en-US" altLang="ko-KR" sz="1600">
                <a:ea typeface="굴림" panose="020B0600000101010101" pitchFamily="50" charset="-127"/>
              </a:rPr>
              <a:t>DNS </a:t>
            </a:r>
            <a:r>
              <a:rPr lang="ko-KR" altLang="en-US" sz="1600">
                <a:ea typeface="굴림" panose="020B0600000101010101" pitchFamily="50" charset="-127"/>
              </a:rPr>
              <a:t>서버에 </a:t>
            </a:r>
            <a:r>
              <a:rPr lang="en-US" altLang="ko-KR" sz="1600">
                <a:ea typeface="굴림" panose="020B0600000101010101" pitchFamily="50" charset="-127"/>
              </a:rPr>
              <a:t>“184.187.117.210.in-addr.arpa.”</a:t>
            </a:r>
            <a:r>
              <a:rPr lang="ko-KR" altLang="en-US" sz="1600">
                <a:ea typeface="굴림" panose="020B0600000101010101" pitchFamily="50" charset="-127"/>
              </a:rPr>
              <a:t>을 보냄</a:t>
            </a:r>
            <a:endParaRPr lang="en-US" altLang="ko-KR" sz="16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>
            <a:extLst>
              <a:ext uri="{FF2B5EF4-FFF2-40B4-BE49-F238E27FC236}">
                <a16:creationId xmlns:a16="http://schemas.microsoft.com/office/drawing/2014/main" id="{4E79F331-FC23-454F-9919-8595E0761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anose="020B0600000101010101" pitchFamily="50" charset="-127"/>
              </a:rPr>
              <a:t>Resolution</a:t>
            </a:r>
          </a:p>
        </p:txBody>
      </p:sp>
      <p:pic>
        <p:nvPicPr>
          <p:cNvPr id="569348" name="Picture 4">
            <a:extLst>
              <a:ext uri="{FF2B5EF4-FFF2-40B4-BE49-F238E27FC236}">
                <a16:creationId xmlns:a16="http://schemas.microsoft.com/office/drawing/2014/main" id="{C0AD5D52-08BA-4F47-880C-14A2B8FAEDF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3763"/>
            <a:ext cx="4038600" cy="3398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9350" name="Picture 6">
            <a:extLst>
              <a:ext uri="{FF2B5EF4-FFF2-40B4-BE49-F238E27FC236}">
                <a16:creationId xmlns:a16="http://schemas.microsoft.com/office/drawing/2014/main" id="{E7AE4FB1-C35E-4D3C-AC62-3CBC4BF5E9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98700"/>
            <a:ext cx="4038600" cy="3128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9352" name="Text Box 8">
            <a:extLst>
              <a:ext uri="{FF2B5EF4-FFF2-40B4-BE49-F238E27FC236}">
                <a16:creationId xmlns:a16="http://schemas.microsoft.com/office/drawing/2014/main" id="{0A55578D-16E7-415F-9DB9-D7E196004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15000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25.11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Recursive resolution</a:t>
            </a:r>
          </a:p>
        </p:txBody>
      </p:sp>
      <p:sp>
        <p:nvSpPr>
          <p:cNvPr id="569353" name="Text Box 9">
            <a:extLst>
              <a:ext uri="{FF2B5EF4-FFF2-40B4-BE49-F238E27FC236}">
                <a16:creationId xmlns:a16="http://schemas.microsoft.com/office/drawing/2014/main" id="{D3F8FA2C-38BE-475E-B1BC-EB7DF3CA5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715000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25.12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Iterative resolution</a:t>
            </a:r>
          </a:p>
        </p:txBody>
      </p:sp>
      <p:sp>
        <p:nvSpPr>
          <p:cNvPr id="569354" name="Line 10">
            <a:extLst>
              <a:ext uri="{FF2B5EF4-FFF2-40B4-BE49-F238E27FC236}">
                <a16:creationId xmlns:a16="http://schemas.microsoft.com/office/drawing/2014/main" id="{FB1E898B-3E25-4737-B5A9-8D844A5B9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2098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9355" name="Text Box 11">
            <a:extLst>
              <a:ext uri="{FF2B5EF4-FFF2-40B4-BE49-F238E27FC236}">
                <a16:creationId xmlns:a16="http://schemas.microsoft.com/office/drawing/2014/main" id="{D9B76AA0-F5EF-4D56-BE9D-DD832CBE0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42624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이 서버가 자신이 </a:t>
            </a:r>
            <a:r>
              <a:rPr lang="en-US" altLang="ko-KR">
                <a:ea typeface="굴림" panose="020B0600000101010101" pitchFamily="50" charset="-127"/>
              </a:rPr>
              <a:t>authority</a:t>
            </a:r>
            <a:r>
              <a:rPr lang="ko-KR" altLang="en-US">
                <a:ea typeface="굴림" panose="020B0600000101010101" pitchFamily="50" charset="-127"/>
              </a:rPr>
              <a:t>를 가진 경우</a:t>
            </a:r>
          </a:p>
          <a:p>
            <a:r>
              <a:rPr lang="ko-KR" altLang="en-US">
                <a:ea typeface="굴림" panose="020B0600000101010101" pitchFamily="50" charset="-127"/>
              </a:rPr>
              <a:t>자신의 </a:t>
            </a:r>
            <a:r>
              <a:rPr lang="en-US" altLang="ko-KR">
                <a:ea typeface="굴림" panose="020B0600000101010101" pitchFamily="50" charset="-127"/>
              </a:rPr>
              <a:t>DB</a:t>
            </a:r>
            <a:r>
              <a:rPr lang="ko-KR" altLang="en-US">
                <a:ea typeface="굴림" panose="020B0600000101010101" pitchFamily="50" charset="-127"/>
              </a:rPr>
              <a:t>를 검색하여 결과를 전달하고</a:t>
            </a:r>
            <a:r>
              <a:rPr lang="en-US" altLang="ko-KR">
                <a:ea typeface="굴림" panose="020B0600000101010101" pitchFamily="50" charset="-127"/>
              </a:rPr>
              <a:t>,</a:t>
            </a:r>
          </a:p>
          <a:p>
            <a:r>
              <a:rPr lang="ko-KR" altLang="en-US">
                <a:ea typeface="굴림" panose="020B0600000101010101" pitchFamily="50" charset="-127"/>
              </a:rPr>
              <a:t>그렇지 않은 경우 다른 서버에게 요청을 </a:t>
            </a:r>
          </a:p>
          <a:p>
            <a:r>
              <a:rPr lang="ko-KR" altLang="en-US">
                <a:ea typeface="굴림" panose="020B0600000101010101" pitchFamily="50" charset="-127"/>
              </a:rPr>
              <a:t>한 후 응답을 전달한다</a:t>
            </a:r>
            <a:r>
              <a:rPr lang="en-US" altLang="ko-KR"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569356" name="Oval 12">
            <a:extLst>
              <a:ext uri="{FF2B5EF4-FFF2-40B4-BE49-F238E27FC236}">
                <a16:creationId xmlns:a16="http://schemas.microsoft.com/office/drawing/2014/main" id="{129D1C9B-9532-4D74-894A-19CE63133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352800"/>
            <a:ext cx="1219200" cy="1143000"/>
          </a:xfrm>
          <a:prstGeom prst="ellips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9358" name="Oval 14">
            <a:extLst>
              <a:ext uri="{FF2B5EF4-FFF2-40B4-BE49-F238E27FC236}">
                <a16:creationId xmlns:a16="http://schemas.microsoft.com/office/drawing/2014/main" id="{90B22BC7-92E3-4EAB-9AF9-48442BFDD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1219200" cy="1143000"/>
          </a:xfrm>
          <a:prstGeom prst="ellips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6B664E43-AB39-449D-B03B-56D89859D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anose="020B0600000101010101" pitchFamily="50" charset="-127"/>
              </a:rPr>
              <a:t>Caching (1)</a:t>
            </a:r>
          </a:p>
        </p:txBody>
      </p:sp>
      <p:sp>
        <p:nvSpPr>
          <p:cNvPr id="572422" name="Rectangle 6">
            <a:extLst>
              <a:ext uri="{FF2B5EF4-FFF2-40B4-BE49-F238E27FC236}">
                <a16:creationId xmlns:a16="http://schemas.microsoft.com/office/drawing/2014/main" id="{22ED685A-8586-46AE-A9F3-719781FF3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23" name="Text Box 7">
            <a:extLst>
              <a:ext uri="{FF2B5EF4-FFF2-40B4-BE49-F238E27FC236}">
                <a16:creationId xmlns:a16="http://schemas.microsoft.com/office/drawing/2014/main" id="{F92B431D-7D67-4099-89B9-DDADAFF39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71800"/>
            <a:ext cx="1525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DNS client1</a:t>
            </a:r>
          </a:p>
        </p:txBody>
      </p:sp>
      <p:sp>
        <p:nvSpPr>
          <p:cNvPr id="572424" name="Rectangle 8">
            <a:extLst>
              <a:ext uri="{FF2B5EF4-FFF2-40B4-BE49-F238E27FC236}">
                <a16:creationId xmlns:a16="http://schemas.microsoft.com/office/drawing/2014/main" id="{E9F674D6-5847-4831-9829-3C3E0F483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362200"/>
            <a:ext cx="1752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25" name="Text Box 9">
            <a:extLst>
              <a:ext uri="{FF2B5EF4-FFF2-40B4-BE49-F238E27FC236}">
                <a16:creationId xmlns:a16="http://schemas.microsoft.com/office/drawing/2014/main" id="{F7D26458-3C1D-4600-81F9-102F2D6F4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05200"/>
            <a:ext cx="1463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DNS server</a:t>
            </a:r>
          </a:p>
        </p:txBody>
      </p:sp>
      <p:sp>
        <p:nvSpPr>
          <p:cNvPr id="572426" name="Rectangle 10">
            <a:extLst>
              <a:ext uri="{FF2B5EF4-FFF2-40B4-BE49-F238E27FC236}">
                <a16:creationId xmlns:a16="http://schemas.microsoft.com/office/drawing/2014/main" id="{F09CAAD9-B7A1-479B-888F-1BF11A771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27" name="Text Box 11">
            <a:extLst>
              <a:ext uri="{FF2B5EF4-FFF2-40B4-BE49-F238E27FC236}">
                <a16:creationId xmlns:a16="http://schemas.microsoft.com/office/drawing/2014/main" id="{A965F788-CB23-4EA9-812B-B0DF74B8E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915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fh.edu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72428" name="Text Box 12">
            <a:extLst>
              <a:ext uri="{FF2B5EF4-FFF2-40B4-BE49-F238E27FC236}">
                <a16:creationId xmlns:a16="http://schemas.microsoft.com/office/drawing/2014/main" id="{EC95AD78-1B94-4DEB-BC26-445331FD5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524000"/>
            <a:ext cx="611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edu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72429" name="Rectangle 13">
            <a:extLst>
              <a:ext uri="{FF2B5EF4-FFF2-40B4-BE49-F238E27FC236}">
                <a16:creationId xmlns:a16="http://schemas.microsoft.com/office/drawing/2014/main" id="{4FF0A182-ECC5-4202-BFD8-5AB6BB59F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438400"/>
            <a:ext cx="1143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30" name="Text Box 14">
            <a:extLst>
              <a:ext uri="{FF2B5EF4-FFF2-40B4-BE49-F238E27FC236}">
                <a16:creationId xmlns:a16="http://schemas.microsoft.com/office/drawing/2014/main" id="{D69488F3-B015-4522-9674-8028095DF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514600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 csu.edu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72431" name="Line 15">
            <a:extLst>
              <a:ext uri="{FF2B5EF4-FFF2-40B4-BE49-F238E27FC236}">
                <a16:creationId xmlns:a16="http://schemas.microsoft.com/office/drawing/2014/main" id="{0145F621-1EAF-484C-945E-5332B4802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514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32" name="Text Box 16">
            <a:extLst>
              <a:ext uri="{FF2B5EF4-FFF2-40B4-BE49-F238E27FC236}">
                <a16:creationId xmlns:a16="http://schemas.microsoft.com/office/drawing/2014/main" id="{826253F7-D73E-4972-AF3D-6C8DAF44D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828800"/>
            <a:ext cx="1677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query</a:t>
            </a:r>
          </a:p>
          <a:p>
            <a:r>
              <a:rPr lang="en-US" altLang="ko-KR">
                <a:ea typeface="굴림" panose="020B0600000101010101" pitchFamily="50" charset="-127"/>
              </a:rPr>
              <a:t>( a.csu.edu?)</a:t>
            </a:r>
          </a:p>
        </p:txBody>
      </p:sp>
      <p:sp>
        <p:nvSpPr>
          <p:cNvPr id="572433" name="Line 17">
            <a:extLst>
              <a:ext uri="{FF2B5EF4-FFF2-40B4-BE49-F238E27FC236}">
                <a16:creationId xmlns:a16="http://schemas.microsoft.com/office/drawing/2014/main" id="{9588DD14-1F76-422D-8281-5B6F7F2AED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752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34" name="Line 18">
            <a:extLst>
              <a:ext uri="{FF2B5EF4-FFF2-40B4-BE49-F238E27FC236}">
                <a16:creationId xmlns:a16="http://schemas.microsoft.com/office/drawing/2014/main" id="{D6114B17-ACE6-4C20-9917-218662F07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676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35" name="Text Box 19">
            <a:extLst>
              <a:ext uri="{FF2B5EF4-FFF2-40B4-BE49-F238E27FC236}">
                <a16:creationId xmlns:a16="http://schemas.microsoft.com/office/drawing/2014/main" id="{53FF6D32-4DFF-4754-BF97-0A3C81393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524000"/>
            <a:ext cx="841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query</a:t>
            </a:r>
          </a:p>
        </p:txBody>
      </p:sp>
      <p:sp>
        <p:nvSpPr>
          <p:cNvPr id="572436" name="Text Box 20">
            <a:extLst>
              <a:ext uri="{FF2B5EF4-FFF2-40B4-BE49-F238E27FC236}">
                <a16:creationId xmlns:a16="http://schemas.microsoft.com/office/drawing/2014/main" id="{9D04F5A4-CB2D-4C08-962C-CB97C4978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371600"/>
            <a:ext cx="841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query</a:t>
            </a:r>
          </a:p>
        </p:txBody>
      </p:sp>
      <p:sp>
        <p:nvSpPr>
          <p:cNvPr id="572437" name="Line 21">
            <a:extLst>
              <a:ext uri="{FF2B5EF4-FFF2-40B4-BE49-F238E27FC236}">
                <a16:creationId xmlns:a16="http://schemas.microsoft.com/office/drawing/2014/main" id="{A4E2F9F4-CD86-4E5B-BA6A-EE8E01718D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2800" y="1981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38" name="Line 22">
            <a:extLst>
              <a:ext uri="{FF2B5EF4-FFF2-40B4-BE49-F238E27FC236}">
                <a16:creationId xmlns:a16="http://schemas.microsoft.com/office/drawing/2014/main" id="{75D60BB1-EB10-487A-A513-4A297CCB74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133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39" name="Line 23">
            <a:extLst>
              <a:ext uri="{FF2B5EF4-FFF2-40B4-BE49-F238E27FC236}">
                <a16:creationId xmlns:a16="http://schemas.microsoft.com/office/drawing/2014/main" id="{0504F1CE-4784-4AD9-BB93-0910C5A8EB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2819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40" name="Text Box 24">
            <a:extLst>
              <a:ext uri="{FF2B5EF4-FFF2-40B4-BE49-F238E27FC236}">
                <a16:creationId xmlns:a16="http://schemas.microsoft.com/office/drawing/2014/main" id="{DCE252AC-CCE6-424E-A98F-2C4A9DE7F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19400"/>
            <a:ext cx="1222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response</a:t>
            </a:r>
          </a:p>
          <a:p>
            <a:r>
              <a:rPr lang="en-US" altLang="ko-KR">
                <a:ea typeface="굴림" panose="020B0600000101010101" pitchFamily="50" charset="-127"/>
              </a:rPr>
              <a:t>(1.1.1.1)</a:t>
            </a:r>
          </a:p>
        </p:txBody>
      </p:sp>
      <p:sp>
        <p:nvSpPr>
          <p:cNvPr id="572441" name="Text Box 25">
            <a:extLst>
              <a:ext uri="{FF2B5EF4-FFF2-40B4-BE49-F238E27FC236}">
                <a16:creationId xmlns:a16="http://schemas.microsoft.com/office/drawing/2014/main" id="{94C13BDC-5C3A-4DB6-9A9D-4FBD37EA7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86000"/>
            <a:ext cx="1222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response</a:t>
            </a:r>
          </a:p>
        </p:txBody>
      </p:sp>
      <p:sp>
        <p:nvSpPr>
          <p:cNvPr id="572442" name="Rectangle 26">
            <a:extLst>
              <a:ext uri="{FF2B5EF4-FFF2-40B4-BE49-F238E27FC236}">
                <a16:creationId xmlns:a16="http://schemas.microsoft.com/office/drawing/2014/main" id="{D0076A75-43EC-4E0C-90EA-C6CE9E9A5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00400"/>
            <a:ext cx="2209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 a.csu.edu 1.1.1.1</a:t>
            </a:r>
          </a:p>
        </p:txBody>
      </p:sp>
      <p:sp>
        <p:nvSpPr>
          <p:cNvPr id="572443" name="Text Box 27">
            <a:extLst>
              <a:ext uri="{FF2B5EF4-FFF2-40B4-BE49-F238E27FC236}">
                <a16:creationId xmlns:a16="http://schemas.microsoft.com/office/drawing/2014/main" id="{31EA69C2-B63F-44AC-9086-A6E3FA918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3917950"/>
            <a:ext cx="1222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 zone file</a:t>
            </a:r>
          </a:p>
        </p:txBody>
      </p:sp>
      <p:sp>
        <p:nvSpPr>
          <p:cNvPr id="572444" name="Rectangle 28">
            <a:extLst>
              <a:ext uri="{FF2B5EF4-FFF2-40B4-BE49-F238E27FC236}">
                <a16:creationId xmlns:a16="http://schemas.microsoft.com/office/drawing/2014/main" id="{8EDF53A8-5484-4230-A692-0D056E303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95600"/>
            <a:ext cx="1524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>
                <a:ea typeface="굴림" panose="020B0600000101010101" pitchFamily="50" charset="-127"/>
              </a:rPr>
              <a:t>a.csu.edu 1.1.1.1</a:t>
            </a:r>
          </a:p>
        </p:txBody>
      </p:sp>
      <p:sp>
        <p:nvSpPr>
          <p:cNvPr id="572446" name="Rectangle 30">
            <a:extLst>
              <a:ext uri="{FF2B5EF4-FFF2-40B4-BE49-F238E27FC236}">
                <a16:creationId xmlns:a16="http://schemas.microsoft.com/office/drawing/2014/main" id="{0F899731-466D-445C-BE0C-B8D992C0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006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47" name="Text Box 31">
            <a:extLst>
              <a:ext uri="{FF2B5EF4-FFF2-40B4-BE49-F238E27FC236}">
                <a16:creationId xmlns:a16="http://schemas.microsoft.com/office/drawing/2014/main" id="{9F1A4C2C-44DF-4796-B697-8A7048813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1950"/>
            <a:ext cx="1525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DNS client2</a:t>
            </a:r>
          </a:p>
        </p:txBody>
      </p:sp>
      <p:sp>
        <p:nvSpPr>
          <p:cNvPr id="572448" name="Rectangle 32">
            <a:extLst>
              <a:ext uri="{FF2B5EF4-FFF2-40B4-BE49-F238E27FC236}">
                <a16:creationId xmlns:a16="http://schemas.microsoft.com/office/drawing/2014/main" id="{ED7BA4F4-E701-47C6-83E5-AA9ECEE4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800600"/>
            <a:ext cx="1752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49" name="Text Box 33">
            <a:extLst>
              <a:ext uri="{FF2B5EF4-FFF2-40B4-BE49-F238E27FC236}">
                <a16:creationId xmlns:a16="http://schemas.microsoft.com/office/drawing/2014/main" id="{1684D176-95F8-42DD-BEAE-2378E075B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76800"/>
            <a:ext cx="915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fh.edu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72450" name="Line 34">
            <a:extLst>
              <a:ext uri="{FF2B5EF4-FFF2-40B4-BE49-F238E27FC236}">
                <a16:creationId xmlns:a16="http://schemas.microsoft.com/office/drawing/2014/main" id="{2B8A0089-04EF-406A-B2B6-14231D82F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51" name="Text Box 35">
            <a:extLst>
              <a:ext uri="{FF2B5EF4-FFF2-40B4-BE49-F238E27FC236}">
                <a16:creationId xmlns:a16="http://schemas.microsoft.com/office/drawing/2014/main" id="{6B7DCD13-F382-48C1-B596-075BA460E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67200"/>
            <a:ext cx="1677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query</a:t>
            </a:r>
          </a:p>
          <a:p>
            <a:r>
              <a:rPr lang="en-US" altLang="ko-KR">
                <a:ea typeface="굴림" panose="020B0600000101010101" pitchFamily="50" charset="-127"/>
              </a:rPr>
              <a:t>( a.csu.edu?)</a:t>
            </a:r>
          </a:p>
        </p:txBody>
      </p:sp>
      <p:sp>
        <p:nvSpPr>
          <p:cNvPr id="572452" name="Line 36">
            <a:extLst>
              <a:ext uri="{FF2B5EF4-FFF2-40B4-BE49-F238E27FC236}">
                <a16:creationId xmlns:a16="http://schemas.microsoft.com/office/drawing/2014/main" id="{13BD34D5-C89E-4D0E-AFFE-9289A7A39C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5257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53" name="Text Box 37">
            <a:extLst>
              <a:ext uri="{FF2B5EF4-FFF2-40B4-BE49-F238E27FC236}">
                <a16:creationId xmlns:a16="http://schemas.microsoft.com/office/drawing/2014/main" id="{929FCAE1-F744-4E04-BF3F-240D766B2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257800"/>
            <a:ext cx="1222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response</a:t>
            </a:r>
          </a:p>
          <a:p>
            <a:r>
              <a:rPr lang="en-US" altLang="ko-KR">
                <a:ea typeface="굴림" panose="020B0600000101010101" pitchFamily="50" charset="-127"/>
              </a:rPr>
              <a:t>(1.1.1.1)</a:t>
            </a:r>
          </a:p>
        </p:txBody>
      </p:sp>
      <p:sp>
        <p:nvSpPr>
          <p:cNvPr id="572454" name="Rectangle 38">
            <a:extLst>
              <a:ext uri="{FF2B5EF4-FFF2-40B4-BE49-F238E27FC236}">
                <a16:creationId xmlns:a16="http://schemas.microsoft.com/office/drawing/2014/main" id="{77912767-695E-462A-804B-DD6DA4E4A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1524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>
                <a:ea typeface="굴림" panose="020B0600000101010101" pitchFamily="50" charset="-127"/>
              </a:rPr>
              <a:t>a.csu.edu 1.1.1.1</a:t>
            </a:r>
          </a:p>
        </p:txBody>
      </p:sp>
      <p:sp>
        <p:nvSpPr>
          <p:cNvPr id="572455" name="Line 39">
            <a:extLst>
              <a:ext uri="{FF2B5EF4-FFF2-40B4-BE49-F238E27FC236}">
                <a16:creationId xmlns:a16="http://schemas.microsoft.com/office/drawing/2014/main" id="{A6AEEC5B-D7F6-4F0B-8C11-7DE2157A0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56" name="Text Box 40">
            <a:extLst>
              <a:ext uri="{FF2B5EF4-FFF2-40B4-BE49-F238E27FC236}">
                <a16:creationId xmlns:a16="http://schemas.microsoft.com/office/drawing/2014/main" id="{901F420C-4F9D-4084-A571-F872A8BB3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375150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Cache lookup!</a:t>
            </a:r>
          </a:p>
        </p:txBody>
      </p:sp>
      <p:sp>
        <p:nvSpPr>
          <p:cNvPr id="572457" name="Text Box 41">
            <a:extLst>
              <a:ext uri="{FF2B5EF4-FFF2-40B4-BE49-F238E27FC236}">
                <a16:creationId xmlns:a16="http://schemas.microsoft.com/office/drawing/2014/main" id="{0C67326E-350F-4BD4-B912-4145FADD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1463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DNS server</a:t>
            </a:r>
          </a:p>
        </p:txBody>
      </p:sp>
      <p:sp>
        <p:nvSpPr>
          <p:cNvPr id="572458" name="Text Box 42">
            <a:extLst>
              <a:ext uri="{FF2B5EF4-FFF2-40B4-BE49-F238E27FC236}">
                <a16:creationId xmlns:a16="http://schemas.microsoft.com/office/drawing/2014/main" id="{8397FF7F-E3B5-4CFC-ABFE-55DF6A04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080000"/>
            <a:ext cx="1450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hlink"/>
                </a:solidFill>
                <a:ea typeface="굴림" panose="020B0600000101010101" pitchFamily="50" charset="-127"/>
              </a:rPr>
              <a:t>Speed up!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72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2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3" grpId="0"/>
      <p:bldP spid="572425" grpId="0"/>
      <p:bldP spid="572427" grpId="0"/>
      <p:bldP spid="572428" grpId="0"/>
      <p:bldP spid="572430" grpId="0"/>
      <p:bldP spid="572432" grpId="0"/>
      <p:bldP spid="572435" grpId="0"/>
      <p:bldP spid="572436" grpId="0"/>
      <p:bldP spid="572440" grpId="0"/>
      <p:bldP spid="572441" grpId="0"/>
      <p:bldP spid="572442" grpId="0" animBg="1"/>
      <p:bldP spid="572443" grpId="0"/>
      <p:bldP spid="572444" grpId="0" animBg="1"/>
      <p:bldP spid="572447" grpId="0"/>
      <p:bldP spid="572449" grpId="0"/>
      <p:bldP spid="572451" grpId="0"/>
      <p:bldP spid="572453" grpId="0"/>
      <p:bldP spid="572454" grpId="0" animBg="1"/>
      <p:bldP spid="572456" grpId="0"/>
      <p:bldP spid="572457" grpId="0"/>
      <p:bldP spid="57245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>
            <a:extLst>
              <a:ext uri="{FF2B5EF4-FFF2-40B4-BE49-F238E27FC236}">
                <a16:creationId xmlns:a16="http://schemas.microsoft.com/office/drawing/2014/main" id="{B5CEBCBB-CE35-490D-9044-304A6FB50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anose="020B0600000101010101" pitchFamily="50" charset="-127"/>
              </a:rPr>
              <a:t>Caching (2)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C6B3BD46-ADFF-4644-819F-90FCB7232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800">
                <a:ea typeface="굴림" panose="020B0600000101010101" pitchFamily="50" charset="-127"/>
              </a:rPr>
              <a:t>일관성 유지 필요</a:t>
            </a:r>
          </a:p>
          <a:p>
            <a:pPr lvl="1"/>
            <a:r>
              <a:rPr lang="en-US" altLang="ko-KR" sz="2400">
                <a:ea typeface="굴림" panose="020B0600000101010101" pitchFamily="50" charset="-127"/>
              </a:rPr>
              <a:t>Caching</a:t>
            </a:r>
            <a:r>
              <a:rPr lang="ko-KR" altLang="en-US" sz="2400">
                <a:ea typeface="굴림" panose="020B0600000101010101" pitchFamily="50" charset="-127"/>
              </a:rPr>
              <a:t>한 메핑이 과거의 것일 수 있음</a:t>
            </a:r>
          </a:p>
          <a:p>
            <a:pPr lvl="2"/>
            <a:r>
              <a:rPr lang="en-US" altLang="ko-KR" sz="2000">
                <a:ea typeface="굴림" panose="020B0600000101010101" pitchFamily="50" charset="-127"/>
              </a:rPr>
              <a:t>DNS </a:t>
            </a:r>
            <a:r>
              <a:rPr lang="ko-KR" altLang="en-US" sz="2000">
                <a:ea typeface="굴림" panose="020B0600000101010101" pitchFamily="50" charset="-127"/>
              </a:rPr>
              <a:t>서버는 </a:t>
            </a:r>
            <a:r>
              <a:rPr lang="en-US" altLang="ko-KR" sz="2000">
                <a:ea typeface="굴림" panose="020B0600000101010101" pitchFamily="50" charset="-127"/>
              </a:rPr>
              <a:t>caching</a:t>
            </a:r>
            <a:r>
              <a:rPr lang="ko-KR" altLang="en-US" sz="2000">
                <a:ea typeface="굴림" panose="020B0600000101010101" pitchFamily="50" charset="-127"/>
              </a:rPr>
              <a:t>한 것을 보고 응답을 할 때는 </a:t>
            </a:r>
            <a:r>
              <a:rPr lang="en-US" altLang="ko-KR" sz="2000">
                <a:ea typeface="굴림" panose="020B0600000101010101" pitchFamily="50" charset="-127"/>
              </a:rPr>
              <a:t>“unauthoritative”</a:t>
            </a:r>
            <a:r>
              <a:rPr lang="ko-KR" altLang="en-US" sz="2000">
                <a:ea typeface="굴림" panose="020B0600000101010101" pitchFamily="50" charset="-127"/>
              </a:rPr>
              <a:t>라고 마킹함</a:t>
            </a:r>
          </a:p>
          <a:p>
            <a:pPr lvl="1"/>
            <a:endParaRPr lang="ko-KR" altLang="en-US" sz="2400">
              <a:ea typeface="굴림" panose="020B0600000101010101" pitchFamily="50" charset="-127"/>
            </a:endParaRPr>
          </a:p>
          <a:p>
            <a:pPr lvl="1"/>
            <a:r>
              <a:rPr lang="ko-KR" altLang="en-US" sz="2400">
                <a:ea typeface="굴림" panose="020B0600000101010101" pitchFamily="50" charset="-127"/>
              </a:rPr>
              <a:t>다음의 두 기법이 사용됨</a:t>
            </a:r>
          </a:p>
          <a:p>
            <a:pPr lvl="2"/>
            <a:r>
              <a:rPr lang="en-US" altLang="ko-KR" sz="2000">
                <a:ea typeface="굴림" panose="020B0600000101010101" pitchFamily="50" charset="-127"/>
              </a:rPr>
              <a:t>Authoritative server</a:t>
            </a:r>
            <a:r>
              <a:rPr lang="ko-KR" altLang="en-US" sz="2000">
                <a:ea typeface="굴림" panose="020B0600000101010101" pitchFamily="50" charset="-127"/>
              </a:rPr>
              <a:t>가 메핑 결과를 돌려줄 때 </a:t>
            </a:r>
            <a:r>
              <a:rPr lang="en-US" altLang="ko-KR" sz="2000">
                <a:ea typeface="굴림" panose="020B0600000101010101" pitchFamily="50" charset="-127"/>
              </a:rPr>
              <a:t>TTL (time-to-live)</a:t>
            </a:r>
            <a:r>
              <a:rPr lang="ko-KR" altLang="en-US" sz="2000">
                <a:ea typeface="굴림" panose="020B0600000101010101" pitchFamily="50" charset="-127"/>
              </a:rPr>
              <a:t>을 추가시킴</a:t>
            </a:r>
          </a:p>
          <a:p>
            <a:pPr lvl="3"/>
            <a:r>
              <a:rPr lang="ko-KR" altLang="en-US" sz="1800">
                <a:ea typeface="굴림" panose="020B0600000101010101" pitchFamily="50" charset="-127"/>
              </a:rPr>
              <a:t>만일 </a:t>
            </a:r>
            <a:r>
              <a:rPr lang="en-US" altLang="ko-KR" sz="1800">
                <a:ea typeface="굴림" panose="020B0600000101010101" pitchFamily="50" charset="-127"/>
              </a:rPr>
              <a:t>caching</a:t>
            </a:r>
            <a:r>
              <a:rPr lang="ko-KR" altLang="en-US" sz="1800">
                <a:ea typeface="굴림" panose="020B0600000101010101" pitchFamily="50" charset="-127"/>
              </a:rPr>
              <a:t>된 것의 </a:t>
            </a:r>
            <a:r>
              <a:rPr lang="en-US" altLang="ko-KR" sz="1800">
                <a:ea typeface="굴림" panose="020B0600000101010101" pitchFamily="50" charset="-127"/>
              </a:rPr>
              <a:t>TTL</a:t>
            </a:r>
            <a:r>
              <a:rPr lang="ko-KR" altLang="en-US" sz="1800">
                <a:ea typeface="굴림" panose="020B0600000101010101" pitchFamily="50" charset="-127"/>
              </a:rPr>
              <a:t>이 </a:t>
            </a:r>
            <a:r>
              <a:rPr lang="en-US" altLang="ko-KR" sz="1800">
                <a:ea typeface="굴림" panose="020B0600000101010101" pitchFamily="50" charset="-127"/>
              </a:rPr>
              <a:t>expire</a:t>
            </a:r>
            <a:r>
              <a:rPr lang="ko-KR" altLang="en-US" sz="1800">
                <a:ea typeface="굴림" panose="020B0600000101010101" pitchFamily="50" charset="-127"/>
              </a:rPr>
              <a:t>되면 </a:t>
            </a:r>
            <a:r>
              <a:rPr lang="en-US" altLang="ko-KR" sz="1800">
                <a:ea typeface="굴림" panose="020B0600000101010101" pitchFamily="50" charset="-127"/>
              </a:rPr>
              <a:t>caching</a:t>
            </a:r>
            <a:r>
              <a:rPr lang="ko-KR" altLang="en-US" sz="1800">
                <a:ea typeface="굴림" panose="020B0600000101010101" pitchFamily="50" charset="-127"/>
              </a:rPr>
              <a:t>된 것을 사용하지 않고 </a:t>
            </a:r>
            <a:r>
              <a:rPr lang="en-US" altLang="ko-KR" sz="1800">
                <a:ea typeface="굴림" panose="020B0600000101010101" pitchFamily="50" charset="-127"/>
              </a:rPr>
              <a:t>authoritative server</a:t>
            </a:r>
            <a:r>
              <a:rPr lang="ko-KR" altLang="en-US" sz="1800">
                <a:ea typeface="굴림" panose="020B0600000101010101" pitchFamily="50" charset="-127"/>
              </a:rPr>
              <a:t>에게 다시 물어봄</a:t>
            </a:r>
          </a:p>
          <a:p>
            <a:pPr lvl="2"/>
            <a:r>
              <a:rPr lang="en-US" altLang="ko-KR" sz="2000">
                <a:ea typeface="굴림" panose="020B0600000101010101" pitchFamily="50" charset="-127"/>
              </a:rPr>
              <a:t>DNS server</a:t>
            </a:r>
            <a:r>
              <a:rPr lang="ko-KR" altLang="en-US" sz="2000">
                <a:ea typeface="굴림" panose="020B0600000101010101" pitchFamily="50" charset="-127"/>
              </a:rPr>
              <a:t>가 주기적으로 </a:t>
            </a:r>
            <a:r>
              <a:rPr lang="en-US" altLang="ko-KR" sz="2000">
                <a:ea typeface="굴림" panose="020B0600000101010101" pitchFamily="50" charset="-127"/>
              </a:rPr>
              <a:t>cache </a:t>
            </a:r>
            <a:r>
              <a:rPr lang="ko-KR" altLang="en-US" sz="2000">
                <a:ea typeface="굴림" panose="020B0600000101010101" pitchFamily="50" charset="-127"/>
              </a:rPr>
              <a:t>데이터 중 </a:t>
            </a:r>
            <a:r>
              <a:rPr lang="en-US" altLang="ko-KR" sz="2000">
                <a:ea typeface="굴림" panose="020B0600000101010101" pitchFamily="50" charset="-127"/>
              </a:rPr>
              <a:t>TTL</a:t>
            </a:r>
            <a:r>
              <a:rPr lang="ko-KR" altLang="en-US" sz="2000">
                <a:ea typeface="굴림" panose="020B0600000101010101" pitchFamily="50" charset="-127"/>
              </a:rPr>
              <a:t>이 </a:t>
            </a:r>
            <a:r>
              <a:rPr lang="en-US" altLang="ko-KR" sz="2000">
                <a:ea typeface="굴림" panose="020B0600000101010101" pitchFamily="50" charset="-127"/>
              </a:rPr>
              <a:t>expire </a:t>
            </a:r>
            <a:r>
              <a:rPr lang="ko-KR" altLang="en-US" sz="2000">
                <a:ea typeface="굴림" panose="020B0600000101010101" pitchFamily="50" charset="-127"/>
              </a:rPr>
              <a:t>된 것을 제거함</a:t>
            </a:r>
            <a:r>
              <a:rPr lang="en-US" altLang="ko-KR" sz="200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514" name="Group 2">
            <a:extLst>
              <a:ext uri="{FF2B5EF4-FFF2-40B4-BE49-F238E27FC236}">
                <a16:creationId xmlns:a16="http://schemas.microsoft.com/office/drawing/2014/main" id="{EB8A4C93-8205-4C4D-9587-3F76FB740C1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76515" name="AutoShape 3">
              <a:extLst>
                <a:ext uri="{FF2B5EF4-FFF2-40B4-BE49-F238E27FC236}">
                  <a16:creationId xmlns:a16="http://schemas.microsoft.com/office/drawing/2014/main" id="{1776749F-285F-4F26-8272-38C750696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solidFill>
              <a:srgbClr val="FFFF99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76516" name="AutoShape 4">
              <a:extLst>
                <a:ext uri="{FF2B5EF4-FFF2-40B4-BE49-F238E27FC236}">
                  <a16:creationId xmlns:a16="http://schemas.microsoft.com/office/drawing/2014/main" id="{FD9238D7-E2BC-4845-8DFE-9E4B938BB4B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76517" name="Line 5">
              <a:extLst>
                <a:ext uri="{FF2B5EF4-FFF2-40B4-BE49-F238E27FC236}">
                  <a16:creationId xmlns:a16="http://schemas.microsoft.com/office/drawing/2014/main" id="{6DA62949-2337-4B64-A1F1-3ACDBFE4F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76518" name="Text Box 6">
            <a:extLst>
              <a:ext uri="{FF2B5EF4-FFF2-40B4-BE49-F238E27FC236}">
                <a16:creationId xmlns:a16="http://schemas.microsoft.com/office/drawing/2014/main" id="{3E7C28A0-4D61-4CDF-A82D-EE9A1AEF9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5238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25.6   DNS Messages</a:t>
            </a:r>
          </a:p>
        </p:txBody>
      </p:sp>
      <p:sp>
        <p:nvSpPr>
          <p:cNvPr id="576519" name="Text Box 7">
            <a:extLst>
              <a:ext uri="{FF2B5EF4-FFF2-40B4-BE49-F238E27FC236}">
                <a16:creationId xmlns:a16="http://schemas.microsoft.com/office/drawing/2014/main" id="{9BB9F5FB-2833-4C6E-BE64-EE5744188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1560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Header</a:t>
            </a:r>
          </a:p>
        </p:txBody>
      </p:sp>
      <p:sp>
        <p:nvSpPr>
          <p:cNvPr id="576520" name="Text Box 8">
            <a:extLst>
              <a:ext uri="{FF2B5EF4-FFF2-40B4-BE49-F238E27FC236}">
                <a16:creationId xmlns:a16="http://schemas.microsoft.com/office/drawing/2014/main" id="{6C945001-184B-4F55-8665-5173F6950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33650"/>
            <a:ext cx="351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Question Section</a:t>
            </a:r>
          </a:p>
        </p:txBody>
      </p:sp>
      <p:sp>
        <p:nvSpPr>
          <p:cNvPr id="576521" name="Text Box 9">
            <a:extLst>
              <a:ext uri="{FF2B5EF4-FFF2-40B4-BE49-F238E27FC236}">
                <a16:creationId xmlns:a16="http://schemas.microsoft.com/office/drawing/2014/main" id="{12590809-4150-463D-A827-436FF04E9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43300"/>
            <a:ext cx="3228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Answer Section</a:t>
            </a:r>
          </a:p>
        </p:txBody>
      </p:sp>
      <p:sp>
        <p:nvSpPr>
          <p:cNvPr id="576522" name="Text Box 10">
            <a:extLst>
              <a:ext uri="{FF2B5EF4-FFF2-40B4-BE49-F238E27FC236}">
                <a16:creationId xmlns:a16="http://schemas.microsoft.com/office/drawing/2014/main" id="{17C61F87-3570-40EB-9C98-6AB687A56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52950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Authoritative Section</a:t>
            </a:r>
          </a:p>
        </p:txBody>
      </p:sp>
      <p:sp>
        <p:nvSpPr>
          <p:cNvPr id="576523" name="Text Box 11">
            <a:extLst>
              <a:ext uri="{FF2B5EF4-FFF2-40B4-BE49-F238E27FC236}">
                <a16:creationId xmlns:a16="http://schemas.microsoft.com/office/drawing/2014/main" id="{C747AAC3-2A2E-4C9E-98A8-3F889B6E3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562600"/>
            <a:ext cx="608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Additional Information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6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6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9" grpId="0"/>
      <p:bldP spid="576520" grpId="0"/>
      <p:bldP spid="576521" grpId="0"/>
      <p:bldP spid="576522" grpId="0"/>
      <p:bldP spid="5765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>
            <a:extLst>
              <a:ext uri="{FF2B5EF4-FFF2-40B4-BE49-F238E27FC236}">
                <a16:creationId xmlns:a16="http://schemas.microsoft.com/office/drawing/2014/main" id="{383769D6-813A-4E60-B92F-435C03798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25.13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Query and response messages</a:t>
            </a:r>
          </a:p>
        </p:txBody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40424F16-02AE-4B12-92C1-E990DBD0476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3572" name="Rectangle 4">
            <a:extLst>
              <a:ext uri="{FF2B5EF4-FFF2-40B4-BE49-F238E27FC236}">
                <a16:creationId xmlns:a16="http://schemas.microsoft.com/office/drawing/2014/main" id="{DEA088B4-58FF-4B15-BADD-3E81491FF28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3573" name="Rectangle 5">
            <a:extLst>
              <a:ext uri="{FF2B5EF4-FFF2-40B4-BE49-F238E27FC236}">
                <a16:creationId xmlns:a16="http://schemas.microsoft.com/office/drawing/2014/main" id="{7EEA7339-85A8-46AA-BDFA-2EDCCD24278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3574" name="Rectangle 6">
            <a:extLst>
              <a:ext uri="{FF2B5EF4-FFF2-40B4-BE49-F238E27FC236}">
                <a16:creationId xmlns:a16="http://schemas.microsoft.com/office/drawing/2014/main" id="{1D2DA68F-5800-478E-9169-F2E0405A188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3575" name="Rectangle 7">
            <a:extLst>
              <a:ext uri="{FF2B5EF4-FFF2-40B4-BE49-F238E27FC236}">
                <a16:creationId xmlns:a16="http://schemas.microsoft.com/office/drawing/2014/main" id="{DCA2742D-AF4A-4E2A-BCB4-82AECB4D82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3576" name="Rectangle 8">
            <a:extLst>
              <a:ext uri="{FF2B5EF4-FFF2-40B4-BE49-F238E27FC236}">
                <a16:creationId xmlns:a16="http://schemas.microsoft.com/office/drawing/2014/main" id="{F7CF2371-D389-4494-B8B3-C86AC194E2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93577" name="Rectangle 9">
            <a:extLst>
              <a:ext uri="{FF2B5EF4-FFF2-40B4-BE49-F238E27FC236}">
                <a16:creationId xmlns:a16="http://schemas.microsoft.com/office/drawing/2014/main" id="{CD197491-4A5B-4823-A430-C2E34CFAEF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93578" name="Picture 10">
            <a:extLst>
              <a:ext uri="{FF2B5EF4-FFF2-40B4-BE49-F238E27FC236}">
                <a16:creationId xmlns:a16="http://schemas.microsoft.com/office/drawing/2014/main" id="{0A14C2C3-A2FF-48AB-B95D-4B030B2F5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5057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3579" name="Text Box 11">
            <a:extLst>
              <a:ext uri="{FF2B5EF4-FFF2-40B4-BE49-F238E27FC236}">
                <a16:creationId xmlns:a16="http://schemas.microsoft.com/office/drawing/2014/main" id="{ADEC04E6-0A14-416B-9F02-62D8B3EFD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003550"/>
            <a:ext cx="3494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답을 준 </a:t>
            </a:r>
            <a:r>
              <a:rPr lang="en-US" altLang="ko-KR">
                <a:ea typeface="굴림" panose="020B0600000101010101" pitchFamily="50" charset="-127"/>
              </a:rPr>
              <a:t>authoritative server</a:t>
            </a:r>
            <a:r>
              <a:rPr lang="ko-KR" altLang="en-US">
                <a:ea typeface="굴림" panose="020B0600000101010101" pitchFamily="50" charset="-127"/>
              </a:rPr>
              <a:t>에</a:t>
            </a:r>
          </a:p>
          <a:p>
            <a:r>
              <a:rPr lang="ko-KR" altLang="en-US">
                <a:ea typeface="굴림" panose="020B0600000101010101" pitchFamily="50" charset="-127"/>
              </a:rPr>
              <a:t>대한 </a:t>
            </a:r>
            <a:r>
              <a:rPr lang="en-US" altLang="ko-KR">
                <a:ea typeface="굴림" panose="020B0600000101010101" pitchFamily="50" charset="-127"/>
              </a:rPr>
              <a:t>domain name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93580" name="Line 12">
            <a:extLst>
              <a:ext uri="{FF2B5EF4-FFF2-40B4-BE49-F238E27FC236}">
                <a16:creationId xmlns:a16="http://schemas.microsoft.com/office/drawing/2014/main" id="{D103AE61-5312-46A4-AD6B-143FB2A17B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3850" y="277495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3581" name="Text Box 13">
            <a:extLst>
              <a:ext uri="{FF2B5EF4-FFF2-40B4-BE49-F238E27FC236}">
                <a16:creationId xmlns:a16="http://schemas.microsoft.com/office/drawing/2014/main" id="{AC03E933-A289-4C8E-AB68-5B9D7B42B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994150"/>
            <a:ext cx="3494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답을 준 </a:t>
            </a:r>
            <a:r>
              <a:rPr lang="en-US" altLang="ko-KR">
                <a:ea typeface="굴림" panose="020B0600000101010101" pitchFamily="50" charset="-127"/>
              </a:rPr>
              <a:t>authoritative server</a:t>
            </a:r>
            <a:r>
              <a:rPr lang="ko-KR" altLang="en-US">
                <a:ea typeface="굴림" panose="020B0600000101010101" pitchFamily="50" charset="-127"/>
              </a:rPr>
              <a:t>에</a:t>
            </a:r>
          </a:p>
          <a:p>
            <a:r>
              <a:rPr lang="ko-KR" altLang="en-US">
                <a:ea typeface="굴림" panose="020B0600000101010101" pitchFamily="50" charset="-127"/>
              </a:rPr>
              <a:t>대한 </a:t>
            </a:r>
            <a:r>
              <a:rPr lang="en-US" altLang="ko-KR">
                <a:ea typeface="굴림" panose="020B0600000101010101" pitchFamily="50" charset="-127"/>
              </a:rPr>
              <a:t>IP </a:t>
            </a:r>
            <a:r>
              <a:rPr lang="ko-KR" altLang="en-US">
                <a:ea typeface="굴림" panose="020B0600000101010101" pitchFamily="50" charset="-127"/>
              </a:rPr>
              <a:t>주소</a:t>
            </a:r>
          </a:p>
        </p:txBody>
      </p:sp>
      <p:sp>
        <p:nvSpPr>
          <p:cNvPr id="493582" name="Line 14">
            <a:extLst>
              <a:ext uri="{FF2B5EF4-FFF2-40B4-BE49-F238E27FC236}">
                <a16:creationId xmlns:a16="http://schemas.microsoft.com/office/drawing/2014/main" id="{CAFD6EC1-02C5-44C9-9BCD-94B7588D3F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3850" y="346075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493583" name="Picture 15">
            <a:extLst>
              <a:ext uri="{FF2B5EF4-FFF2-40B4-BE49-F238E27FC236}">
                <a16:creationId xmlns:a16="http://schemas.microsoft.com/office/drawing/2014/main" id="{27FBFA54-7658-454A-8145-411C53AA0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5" r="28607"/>
          <a:stretch>
            <a:fillRect/>
          </a:stretch>
        </p:blipFill>
        <p:spPr bwMode="auto">
          <a:xfrm>
            <a:off x="2438400" y="4648200"/>
            <a:ext cx="548640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3584" name="Line 16">
            <a:extLst>
              <a:ext uri="{FF2B5EF4-FFF2-40B4-BE49-F238E27FC236}">
                <a16:creationId xmlns:a16="http://schemas.microsoft.com/office/drawing/2014/main" id="{458BEE20-49EF-4451-B422-79B3E44FF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3585" name="Line 17">
            <a:extLst>
              <a:ext uri="{FF2B5EF4-FFF2-40B4-BE49-F238E27FC236}">
                <a16:creationId xmlns:a16="http://schemas.microsoft.com/office/drawing/2014/main" id="{A6C02DDC-D833-4D5A-B652-BBDD6188D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257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3586" name="Line 18">
            <a:extLst>
              <a:ext uri="{FF2B5EF4-FFF2-40B4-BE49-F238E27FC236}">
                <a16:creationId xmlns:a16="http://schemas.microsoft.com/office/drawing/2014/main" id="{E95B4D47-81B3-4C94-9EEE-451BD328CE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56388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3587" name="Line 19">
            <a:extLst>
              <a:ext uri="{FF2B5EF4-FFF2-40B4-BE49-F238E27FC236}">
                <a16:creationId xmlns:a16="http://schemas.microsoft.com/office/drawing/2014/main" id="{977C3679-58D8-4EF0-8A54-A54096DE73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58674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3588" name="Text Box 20">
            <a:extLst>
              <a:ext uri="{FF2B5EF4-FFF2-40B4-BE49-F238E27FC236}">
                <a16:creationId xmlns:a16="http://schemas.microsoft.com/office/drawing/2014/main" id="{2AEEB05C-9C02-4D71-8887-FF8C514B5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918200"/>
            <a:ext cx="849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0">
                <a:ea typeface="굴림" panose="020B0600000101010101" pitchFamily="50" charset="-127"/>
              </a:rPr>
              <a:t>question</a:t>
            </a:r>
          </a:p>
        </p:txBody>
      </p:sp>
      <p:sp>
        <p:nvSpPr>
          <p:cNvPr id="493589" name="Text Box 21">
            <a:extLst>
              <a:ext uri="{FF2B5EF4-FFF2-40B4-BE49-F238E27FC236}">
                <a16:creationId xmlns:a16="http://schemas.microsoft.com/office/drawing/2014/main" id="{661F1194-BBCB-45D2-8A35-AAFCA341A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223000"/>
            <a:ext cx="744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0">
                <a:ea typeface="굴림" panose="020B0600000101010101" pitchFamily="50" charset="-127"/>
              </a:rPr>
              <a:t>answer</a:t>
            </a:r>
          </a:p>
        </p:txBody>
      </p:sp>
      <p:sp>
        <p:nvSpPr>
          <p:cNvPr id="493590" name="Text Box 22">
            <a:extLst>
              <a:ext uri="{FF2B5EF4-FFF2-40B4-BE49-F238E27FC236}">
                <a16:creationId xmlns:a16="http://schemas.microsoft.com/office/drawing/2014/main" id="{3B3B543F-9036-4E05-B153-EF6AC298A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181600"/>
            <a:ext cx="10795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0">
                <a:ea typeface="굴림" panose="020B0600000101010101" pitchFamily="50" charset="-127"/>
              </a:rPr>
              <a:t>Additional </a:t>
            </a:r>
          </a:p>
          <a:p>
            <a:r>
              <a:rPr lang="en-US" altLang="ko-KR" sz="1400" b="0">
                <a:ea typeface="굴림" panose="020B0600000101010101" pitchFamily="50" charset="-127"/>
              </a:rPr>
              <a:t>information</a:t>
            </a:r>
          </a:p>
        </p:txBody>
      </p:sp>
      <p:sp>
        <p:nvSpPr>
          <p:cNvPr id="493591" name="Text Box 23">
            <a:extLst>
              <a:ext uri="{FF2B5EF4-FFF2-40B4-BE49-F238E27FC236}">
                <a16:creationId xmlns:a16="http://schemas.microsoft.com/office/drawing/2014/main" id="{4FAF1377-3CBC-48FF-BF16-06B518207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00600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0">
                <a:ea typeface="굴림" panose="020B0600000101010101" pitchFamily="50" charset="-127"/>
              </a:rPr>
              <a:t>authoritative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>
                <a:gamma/>
                <a:shade val="46275"/>
                <a:invGamma/>
              </a:srgbClr>
            </a:gs>
            <a:gs pos="50000">
              <a:srgbClr val="3366FF"/>
            </a:gs>
            <a:gs pos="100000">
              <a:srgbClr val="3366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0E9F93D8-D372-4229-AF2F-9170DA3B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DNS can use the services of </a:t>
            </a:r>
            <a:b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UDP or TCP, </a:t>
            </a:r>
            <a:b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using the well-known port 53.</a:t>
            </a:r>
          </a:p>
        </p:txBody>
      </p:sp>
      <p:sp>
        <p:nvSpPr>
          <p:cNvPr id="501763" name="PubRRectCallout">
            <a:extLst>
              <a:ext uri="{FF2B5EF4-FFF2-40B4-BE49-F238E27FC236}">
                <a16:creationId xmlns:a16="http://schemas.microsoft.com/office/drawing/2014/main" id="{407E049A-C20D-47BE-AFB2-69C143869C1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01764" name="Picture 4">
            <a:extLst>
              <a:ext uri="{FF2B5EF4-FFF2-40B4-BE49-F238E27FC236}">
                <a16:creationId xmlns:a16="http://schemas.microsoft.com/office/drawing/2014/main" id="{C14674DD-FEF7-4B09-8195-58C1BDDE3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765" name="Text Box 5">
            <a:extLst>
              <a:ext uri="{FF2B5EF4-FFF2-40B4-BE49-F238E27FC236}">
                <a16:creationId xmlns:a16="http://schemas.microsoft.com/office/drawing/2014/main" id="{3EBE2864-9E03-4ACE-AFC1-47C15D83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Note</a:t>
            </a:r>
            <a:r>
              <a:rPr lang="en-US" altLang="ko-KR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>
            <a:extLst>
              <a:ext uri="{FF2B5EF4-FFF2-40B4-BE49-F238E27FC236}">
                <a16:creationId xmlns:a16="http://schemas.microsoft.com/office/drawing/2014/main" id="{C1B30BC1-9B69-4C6E-9294-E3C33ED48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중앙 서버에 </a:t>
            </a:r>
            <a:r>
              <a:rPr lang="en-US" altLang="ko-KR">
                <a:ea typeface="굴림" panose="020B0600000101010101" pitchFamily="50" charset="-127"/>
              </a:rPr>
              <a:t>host file </a:t>
            </a:r>
            <a:r>
              <a:rPr lang="ko-KR" altLang="en-US">
                <a:ea typeface="굴림" panose="020B0600000101010101" pitchFamily="50" charset="-127"/>
              </a:rPr>
              <a:t>유지</a:t>
            </a:r>
          </a:p>
        </p:txBody>
      </p:sp>
      <p:sp>
        <p:nvSpPr>
          <p:cNvPr id="542724" name="Rectangle 4">
            <a:extLst>
              <a:ext uri="{FF2B5EF4-FFF2-40B4-BE49-F238E27FC236}">
                <a16:creationId xmlns:a16="http://schemas.microsoft.com/office/drawing/2014/main" id="{40CE5265-1A4A-4772-B671-306B8C37F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PC</a:t>
            </a:r>
          </a:p>
        </p:txBody>
      </p:sp>
      <p:sp>
        <p:nvSpPr>
          <p:cNvPr id="542727" name="Rectangle 7">
            <a:extLst>
              <a:ext uri="{FF2B5EF4-FFF2-40B4-BE49-F238E27FC236}">
                <a16:creationId xmlns:a16="http://schemas.microsoft.com/office/drawing/2014/main" id="{31FB928D-1F63-4DAD-BF10-8A24B823C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95600"/>
            <a:ext cx="990600" cy="1828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28" name="Text Box 8">
            <a:extLst>
              <a:ext uri="{FF2B5EF4-FFF2-40B4-BE49-F238E27FC236}">
                <a16:creationId xmlns:a16="http://schemas.microsoft.com/office/drawing/2014/main" id="{3F386369-E3EC-4D41-B29D-E792B483F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1146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중앙 서버</a:t>
            </a:r>
          </a:p>
        </p:txBody>
      </p:sp>
      <p:sp>
        <p:nvSpPr>
          <p:cNvPr id="542729" name="Rectangle 9">
            <a:extLst>
              <a:ext uri="{FF2B5EF4-FFF2-40B4-BE49-F238E27FC236}">
                <a16:creationId xmlns:a16="http://schemas.microsoft.com/office/drawing/2014/main" id="{47BD95BA-0441-4654-A133-6410AED6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953000"/>
            <a:ext cx="3657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3"/>
            <a:r>
              <a:rPr lang="en-US" altLang="ko-KR" sz="1400" b="0">
                <a:ea typeface="굴림" panose="020B0600000101010101" pitchFamily="50" charset="-127"/>
              </a:rPr>
              <a:t>143.248.172.8      hello.kaist.ac.kr</a:t>
            </a:r>
          </a:p>
          <a:p>
            <a:pPr lvl="3"/>
            <a:r>
              <a:rPr lang="en-US" altLang="ko-KR" sz="1400" b="0">
                <a:ea typeface="굴림" panose="020B0600000101010101" pitchFamily="50" charset="-127"/>
              </a:rPr>
              <a:t>210.117.187.184   nclab.chonbuk.ac.kr</a:t>
            </a:r>
          </a:p>
          <a:p>
            <a:pPr lvl="3"/>
            <a:r>
              <a:rPr lang="en-US" altLang="ko-KR" sz="1400" b="0"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542730" name="Text Box 10">
            <a:extLst>
              <a:ext uri="{FF2B5EF4-FFF2-40B4-BE49-F238E27FC236}">
                <a16:creationId xmlns:a16="http://schemas.microsoft.com/office/drawing/2014/main" id="{CED1393E-121C-47D1-93A0-6A42C8F0B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4527550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Host file</a:t>
            </a:r>
          </a:p>
        </p:txBody>
      </p:sp>
      <p:sp>
        <p:nvSpPr>
          <p:cNvPr id="542735" name="Line 15">
            <a:extLst>
              <a:ext uri="{FF2B5EF4-FFF2-40B4-BE49-F238E27FC236}">
                <a16:creationId xmlns:a16="http://schemas.microsoft.com/office/drawing/2014/main" id="{3B7E769E-8FD9-4008-A2BD-8876B4C06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810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36" name="Line 16">
            <a:extLst>
              <a:ext uri="{FF2B5EF4-FFF2-40B4-BE49-F238E27FC236}">
                <a16:creationId xmlns:a16="http://schemas.microsoft.com/office/drawing/2014/main" id="{05FFD343-9B07-43BF-ADC9-AE722647F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810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37" name="Text Box 17">
            <a:extLst>
              <a:ext uri="{FF2B5EF4-FFF2-40B4-BE49-F238E27FC236}">
                <a16:creationId xmlns:a16="http://schemas.microsoft.com/office/drawing/2014/main" id="{064AD727-CEA2-4024-A838-FE70778FF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352800"/>
            <a:ext cx="855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저장됨</a:t>
            </a:r>
          </a:p>
        </p:txBody>
      </p:sp>
      <p:sp>
        <p:nvSpPr>
          <p:cNvPr id="542739" name="Rectangle 19">
            <a:extLst>
              <a:ext uri="{FF2B5EF4-FFF2-40B4-BE49-F238E27FC236}">
                <a16:creationId xmlns:a16="http://schemas.microsoft.com/office/drawing/2014/main" id="{B26658AC-5FDD-43EA-909E-A98013E3A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PC</a:t>
            </a:r>
          </a:p>
        </p:txBody>
      </p:sp>
      <p:sp>
        <p:nvSpPr>
          <p:cNvPr id="542740" name="Rectangle 20">
            <a:extLst>
              <a:ext uri="{FF2B5EF4-FFF2-40B4-BE49-F238E27FC236}">
                <a16:creationId xmlns:a16="http://schemas.microsoft.com/office/drawing/2014/main" id="{C0E7D52C-408C-46CE-83CD-38F5772A5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1242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PC</a:t>
            </a:r>
          </a:p>
        </p:txBody>
      </p:sp>
      <p:sp>
        <p:nvSpPr>
          <p:cNvPr id="542741" name="Rectangle 21">
            <a:extLst>
              <a:ext uri="{FF2B5EF4-FFF2-40B4-BE49-F238E27FC236}">
                <a16:creationId xmlns:a16="http://schemas.microsoft.com/office/drawing/2014/main" id="{9B5B3FAE-BDFA-4BFD-9490-73F23E4BE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143000"/>
            <a:ext cx="3581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ea typeface="굴림" panose="020B0600000101010101" pitchFamily="50" charset="-127"/>
              </a:rPr>
              <a:t> C:\ ftp nclab.chonbuk.ac.kr</a:t>
            </a:r>
          </a:p>
        </p:txBody>
      </p:sp>
      <p:sp>
        <p:nvSpPr>
          <p:cNvPr id="542742" name="Line 22">
            <a:extLst>
              <a:ext uri="{FF2B5EF4-FFF2-40B4-BE49-F238E27FC236}">
                <a16:creationId xmlns:a16="http://schemas.microsoft.com/office/drawing/2014/main" id="{F9020F48-8E84-44A2-9F04-F2D697244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362200"/>
            <a:ext cx="3352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43" name="Text Box 23">
            <a:extLst>
              <a:ext uri="{FF2B5EF4-FFF2-40B4-BE49-F238E27FC236}">
                <a16:creationId xmlns:a16="http://schemas.microsoft.com/office/drawing/2014/main" id="{F77E6C7B-6657-47AD-BEC1-15281CDE5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133600"/>
            <a:ext cx="2687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 nclab.chonbuk.ac.kr?</a:t>
            </a:r>
          </a:p>
        </p:txBody>
      </p:sp>
      <p:sp>
        <p:nvSpPr>
          <p:cNvPr id="542744" name="Line 24">
            <a:extLst>
              <a:ext uri="{FF2B5EF4-FFF2-40B4-BE49-F238E27FC236}">
                <a16:creationId xmlns:a16="http://schemas.microsoft.com/office/drawing/2014/main" id="{CF309A42-93F3-4D56-A959-13D63FBD94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2590800"/>
            <a:ext cx="3124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45" name="Text Box 25">
            <a:extLst>
              <a:ext uri="{FF2B5EF4-FFF2-40B4-BE49-F238E27FC236}">
                <a16:creationId xmlns:a16="http://schemas.microsoft.com/office/drawing/2014/main" id="{336E0F81-B423-4C17-912E-57F9CF87B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276600"/>
            <a:ext cx="222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210.117.187.184!</a:t>
            </a:r>
          </a:p>
        </p:txBody>
      </p:sp>
      <p:sp>
        <p:nvSpPr>
          <p:cNvPr id="542748" name="Text Box 28">
            <a:extLst>
              <a:ext uri="{FF2B5EF4-FFF2-40B4-BE49-F238E27FC236}">
                <a16:creationId xmlns:a16="http://schemas.microsoft.com/office/drawing/2014/main" id="{F552FB04-68DC-4360-B206-C00B9065A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86400"/>
            <a:ext cx="214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No host file in PC</a:t>
            </a:r>
          </a:p>
        </p:txBody>
      </p:sp>
      <p:sp>
        <p:nvSpPr>
          <p:cNvPr id="542750" name="Line 30">
            <a:extLst>
              <a:ext uri="{FF2B5EF4-FFF2-40B4-BE49-F238E27FC236}">
                <a16:creationId xmlns:a16="http://schemas.microsoft.com/office/drawing/2014/main" id="{6CFEC67A-E6CC-40D2-A351-15971CFDFF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962400"/>
            <a:ext cx="3352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51" name="Line 31">
            <a:extLst>
              <a:ext uri="{FF2B5EF4-FFF2-40B4-BE49-F238E27FC236}">
                <a16:creationId xmlns:a16="http://schemas.microsoft.com/office/drawing/2014/main" id="{87CC6396-5299-4C48-917A-E6E1ED90EC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114800"/>
            <a:ext cx="3352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49" name="AutoShape 29">
            <a:extLst>
              <a:ext uri="{FF2B5EF4-FFF2-40B4-BE49-F238E27FC236}">
                <a16:creationId xmlns:a16="http://schemas.microsoft.com/office/drawing/2014/main" id="{FDE591B9-C439-495B-A2B6-D1D4DB9C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657600"/>
            <a:ext cx="1828800" cy="1371600"/>
          </a:xfrm>
          <a:prstGeom prst="irregularSeal2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52" name="Text Box 32">
            <a:extLst>
              <a:ext uri="{FF2B5EF4-FFF2-40B4-BE49-F238E27FC236}">
                <a16:creationId xmlns:a16="http://schemas.microsoft.com/office/drawing/2014/main" id="{8A948A7E-B2EF-44BE-B370-8D4FD6223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953000"/>
            <a:ext cx="1497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Bottleneck!</a:t>
            </a:r>
          </a:p>
        </p:txBody>
      </p:sp>
      <p:sp>
        <p:nvSpPr>
          <p:cNvPr id="542753" name="Rectangle 33">
            <a:extLst>
              <a:ext uri="{FF2B5EF4-FFF2-40B4-BE49-F238E27FC236}">
                <a16:creationId xmlns:a16="http://schemas.microsoft.com/office/drawing/2014/main" id="{EB3F8FD4-461F-44A8-B635-63445A576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143000"/>
            <a:ext cx="3581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ea typeface="굴림" panose="020B0600000101010101" pitchFamily="50" charset="-127"/>
              </a:rPr>
              <a:t> C:\ ftp 210.117.187.184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4" grpId="0" animBg="1"/>
      <p:bldP spid="542728" grpId="0"/>
      <p:bldP spid="542729" grpId="0" animBg="1"/>
      <p:bldP spid="542730" grpId="0"/>
      <p:bldP spid="542737" grpId="0"/>
      <p:bldP spid="542739" grpId="0" animBg="1"/>
      <p:bldP spid="542740" grpId="0" animBg="1"/>
      <p:bldP spid="542741" grpId="0" animBg="1"/>
      <p:bldP spid="542741" grpId="1" animBg="1"/>
      <p:bldP spid="542743" grpId="0"/>
      <p:bldP spid="542745" grpId="0"/>
      <p:bldP spid="542748" grpId="0"/>
      <p:bldP spid="542752" grpId="0"/>
      <p:bldP spid="5427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EB1E508E-4216-4F82-AA68-8A2A1F95B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4000">
                <a:ea typeface="굴림" panose="020B0600000101010101" pitchFamily="50" charset="-127"/>
              </a:rPr>
              <a:t>DNS (Domain Name Server)</a:t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ko-KR" altLang="en-US" sz="4000">
                <a:ea typeface="굴림" panose="020B0600000101010101" pitchFamily="50" charset="-127"/>
              </a:rPr>
              <a:t>사용 방법</a:t>
            </a:r>
          </a:p>
        </p:txBody>
      </p:sp>
      <p:sp>
        <p:nvSpPr>
          <p:cNvPr id="543748" name="Rectangle 4">
            <a:extLst>
              <a:ext uri="{FF2B5EF4-FFF2-40B4-BE49-F238E27FC236}">
                <a16:creationId xmlns:a16="http://schemas.microsoft.com/office/drawing/2014/main" id="{FB1415ED-59B4-4629-B8AC-FDFAF34C2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PC</a:t>
            </a:r>
          </a:p>
        </p:txBody>
      </p:sp>
      <p:sp>
        <p:nvSpPr>
          <p:cNvPr id="543749" name="Rectangle 5">
            <a:extLst>
              <a:ext uri="{FF2B5EF4-FFF2-40B4-BE49-F238E27FC236}">
                <a16:creationId xmlns:a16="http://schemas.microsoft.com/office/drawing/2014/main" id="{81664A52-9797-41FA-B1A2-399FB6EC2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PC</a:t>
            </a:r>
          </a:p>
        </p:txBody>
      </p:sp>
      <p:sp>
        <p:nvSpPr>
          <p:cNvPr id="543750" name="Rectangle 6">
            <a:extLst>
              <a:ext uri="{FF2B5EF4-FFF2-40B4-BE49-F238E27FC236}">
                <a16:creationId xmlns:a16="http://schemas.microsoft.com/office/drawing/2014/main" id="{ADAF5C5B-3C1F-46BD-B742-9845D160D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1242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PC</a:t>
            </a:r>
          </a:p>
        </p:txBody>
      </p:sp>
      <p:sp>
        <p:nvSpPr>
          <p:cNvPr id="543751" name="Rectangle 7">
            <a:extLst>
              <a:ext uri="{FF2B5EF4-FFF2-40B4-BE49-F238E27FC236}">
                <a16:creationId xmlns:a16="http://schemas.microsoft.com/office/drawing/2014/main" id="{5C0CE82B-0327-4BFA-8912-ACDCFEF57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828800"/>
            <a:ext cx="9906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52" name="Rectangle 8">
            <a:extLst>
              <a:ext uri="{FF2B5EF4-FFF2-40B4-BE49-F238E27FC236}">
                <a16:creationId xmlns:a16="http://schemas.microsoft.com/office/drawing/2014/main" id="{E303705D-62E2-4B6C-B0DD-CAADD8A3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429000"/>
            <a:ext cx="9906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53" name="Rectangle 9">
            <a:extLst>
              <a:ext uri="{FF2B5EF4-FFF2-40B4-BE49-F238E27FC236}">
                <a16:creationId xmlns:a16="http://schemas.microsoft.com/office/drawing/2014/main" id="{7BA274DA-BE7A-48E8-8BD2-0EA2A1DD9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29000"/>
            <a:ext cx="9906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54" name="Rectangle 10">
            <a:extLst>
              <a:ext uri="{FF2B5EF4-FFF2-40B4-BE49-F238E27FC236}">
                <a16:creationId xmlns:a16="http://schemas.microsoft.com/office/drawing/2014/main" id="{5C5112B4-C8B7-4FDF-9497-CF12E6C0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9906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55" name="Rectangle 11">
            <a:extLst>
              <a:ext uri="{FF2B5EF4-FFF2-40B4-BE49-F238E27FC236}">
                <a16:creationId xmlns:a16="http://schemas.microsoft.com/office/drawing/2014/main" id="{602A236E-BDFB-4026-8DF6-8F66B958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029200"/>
            <a:ext cx="9906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56" name="Line 12">
            <a:extLst>
              <a:ext uri="{FF2B5EF4-FFF2-40B4-BE49-F238E27FC236}">
                <a16:creationId xmlns:a16="http://schemas.microsoft.com/office/drawing/2014/main" id="{2613232B-A776-4486-8707-805222A114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895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757" name="Line 13">
            <a:extLst>
              <a:ext uri="{FF2B5EF4-FFF2-40B4-BE49-F238E27FC236}">
                <a16:creationId xmlns:a16="http://schemas.microsoft.com/office/drawing/2014/main" id="{A6D3349E-9CE3-4709-8347-8D4CFAC1F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95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758" name="Line 14">
            <a:extLst>
              <a:ext uri="{FF2B5EF4-FFF2-40B4-BE49-F238E27FC236}">
                <a16:creationId xmlns:a16="http://schemas.microsoft.com/office/drawing/2014/main" id="{B657B160-7F7A-406C-99EB-781C8ACCE6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4495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759" name="Line 15">
            <a:extLst>
              <a:ext uri="{FF2B5EF4-FFF2-40B4-BE49-F238E27FC236}">
                <a16:creationId xmlns:a16="http://schemas.microsoft.com/office/drawing/2014/main" id="{4BFFC7DC-14A1-446F-B2CF-3F1A8E1BC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495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760" name="Line 16">
            <a:extLst>
              <a:ext uri="{FF2B5EF4-FFF2-40B4-BE49-F238E27FC236}">
                <a16:creationId xmlns:a16="http://schemas.microsoft.com/office/drawing/2014/main" id="{98D8D302-991F-4405-837B-B8F1266F5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4958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761" name="Rectangle 17">
            <a:extLst>
              <a:ext uri="{FF2B5EF4-FFF2-40B4-BE49-F238E27FC236}">
                <a16:creationId xmlns:a16="http://schemas.microsoft.com/office/drawing/2014/main" id="{1AFBA9F8-739D-468D-97E3-0C2381EA4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029200"/>
            <a:ext cx="9906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63" name="Text Box 19">
            <a:extLst>
              <a:ext uri="{FF2B5EF4-FFF2-40B4-BE49-F238E27FC236}">
                <a16:creationId xmlns:a16="http://schemas.microsoft.com/office/drawing/2014/main" id="{35754012-ECCB-44A2-9707-7A29E416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219200"/>
            <a:ext cx="67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DNS</a:t>
            </a:r>
          </a:p>
        </p:txBody>
      </p:sp>
      <p:sp>
        <p:nvSpPr>
          <p:cNvPr id="543765" name="Line 21">
            <a:extLst>
              <a:ext uri="{FF2B5EF4-FFF2-40B4-BE49-F238E27FC236}">
                <a16:creationId xmlns:a16="http://schemas.microsoft.com/office/drawing/2014/main" id="{C007FCD5-0B79-43AC-AB2E-EEE113B11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8006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766" name="Line 22">
            <a:extLst>
              <a:ext uri="{FF2B5EF4-FFF2-40B4-BE49-F238E27FC236}">
                <a16:creationId xmlns:a16="http://schemas.microsoft.com/office/drawing/2014/main" id="{8CE731EE-3790-4175-B02E-492DEC2636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5029200"/>
            <a:ext cx="2438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767" name="Line 23">
            <a:extLst>
              <a:ext uri="{FF2B5EF4-FFF2-40B4-BE49-F238E27FC236}">
                <a16:creationId xmlns:a16="http://schemas.microsoft.com/office/drawing/2014/main" id="{E335F0D9-2634-4D0B-97AB-58E054EAC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429000"/>
            <a:ext cx="304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768" name="Line 24">
            <a:extLst>
              <a:ext uri="{FF2B5EF4-FFF2-40B4-BE49-F238E27FC236}">
                <a16:creationId xmlns:a16="http://schemas.microsoft.com/office/drawing/2014/main" id="{4DD55EFF-2A5E-4B49-BB2A-DF7FBA06A2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3581400"/>
            <a:ext cx="304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769" name="Text Box 25">
            <a:extLst>
              <a:ext uri="{FF2B5EF4-FFF2-40B4-BE49-F238E27FC236}">
                <a16:creationId xmlns:a16="http://schemas.microsoft.com/office/drawing/2014/main" id="{DD578C2E-753A-4E70-8633-2931A0D62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743200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hlink"/>
                </a:solidFill>
                <a:ea typeface="굴림" panose="020B0600000101010101" pitchFamily="50" charset="-127"/>
              </a:rPr>
              <a:t>로드 분산</a:t>
            </a:r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543770" name="Text Box 26">
            <a:extLst>
              <a:ext uri="{FF2B5EF4-FFF2-40B4-BE49-F238E27FC236}">
                <a16:creationId xmlns:a16="http://schemas.microsoft.com/office/drawing/2014/main" id="{49C398FB-5CEA-4EB9-B74B-7E7EE22E7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72200"/>
            <a:ext cx="1884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hlink"/>
                </a:solidFill>
                <a:ea typeface="굴림" panose="020B0600000101010101" pitchFamily="50" charset="-127"/>
              </a:rPr>
              <a:t>계층적 이름 관린</a:t>
            </a:r>
          </a:p>
        </p:txBody>
      </p:sp>
      <p:sp>
        <p:nvSpPr>
          <p:cNvPr id="543771" name="Text Box 27">
            <a:extLst>
              <a:ext uri="{FF2B5EF4-FFF2-40B4-BE49-F238E27FC236}">
                <a16:creationId xmlns:a16="http://schemas.microsoft.com/office/drawing/2014/main" id="{B4B35C30-A804-4C75-AB4F-2EF5DEEB3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5899150"/>
            <a:ext cx="240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자세한 설명은 나중에</a:t>
            </a:r>
            <a:r>
              <a:rPr lang="en-US" altLang="ko-KR">
                <a:ea typeface="굴림" panose="020B0600000101010101" pitchFamily="50" charset="-127"/>
              </a:rPr>
              <a:t>!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834" name="Group 2">
            <a:extLst>
              <a:ext uri="{FF2B5EF4-FFF2-40B4-BE49-F238E27FC236}">
                <a16:creationId xmlns:a16="http://schemas.microsoft.com/office/drawing/2014/main" id="{A6689B34-3A69-4302-8EBB-8E59EB69556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04835" name="AutoShape 3">
              <a:extLst>
                <a:ext uri="{FF2B5EF4-FFF2-40B4-BE49-F238E27FC236}">
                  <a16:creationId xmlns:a16="http://schemas.microsoft.com/office/drawing/2014/main" id="{B3812A4A-BBD2-437C-A175-209FACC69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04836" name="AutoShape 4">
              <a:extLst>
                <a:ext uri="{FF2B5EF4-FFF2-40B4-BE49-F238E27FC236}">
                  <a16:creationId xmlns:a16="http://schemas.microsoft.com/office/drawing/2014/main" id="{BB4EFB54-6866-4D6E-A9BD-27071D962AE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04837" name="Line 5">
              <a:extLst>
                <a:ext uri="{FF2B5EF4-FFF2-40B4-BE49-F238E27FC236}">
                  <a16:creationId xmlns:a16="http://schemas.microsoft.com/office/drawing/2014/main" id="{737B4434-B71D-4628-99B3-29EE31350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04838" name="Text Box 6">
            <a:extLst>
              <a:ext uri="{FF2B5EF4-FFF2-40B4-BE49-F238E27FC236}">
                <a16:creationId xmlns:a16="http://schemas.microsoft.com/office/drawing/2014/main" id="{F8F4F740-4FFF-4C78-99DD-186610761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4618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25.1   Name Space</a:t>
            </a:r>
          </a:p>
        </p:txBody>
      </p:sp>
      <p:sp>
        <p:nvSpPr>
          <p:cNvPr id="504839" name="Text Box 7">
            <a:extLst>
              <a:ext uri="{FF2B5EF4-FFF2-40B4-BE49-F238E27FC236}">
                <a16:creationId xmlns:a16="http://schemas.microsoft.com/office/drawing/2014/main" id="{4196A01B-98B1-4BDB-B52B-87ACC3CF6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343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Flat Name Space</a:t>
            </a:r>
          </a:p>
        </p:txBody>
      </p:sp>
      <p:sp>
        <p:nvSpPr>
          <p:cNvPr id="504840" name="Text Box 8">
            <a:extLst>
              <a:ext uri="{FF2B5EF4-FFF2-40B4-BE49-F238E27FC236}">
                <a16:creationId xmlns:a16="http://schemas.microsoft.com/office/drawing/2014/main" id="{40CD2F5C-0A5F-48D2-8DED-6DEF47655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00300"/>
            <a:ext cx="503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Hierarchical Name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9" grpId="0"/>
      <p:bldP spid="5048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:a16="http://schemas.microsoft.com/office/drawing/2014/main" id="{137CB055-D6AE-447E-A08D-8549EFB54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이름 공간 </a:t>
            </a:r>
            <a:r>
              <a:rPr lang="en-US" altLang="ko-KR">
                <a:ea typeface="굴림" panose="020B0600000101010101" pitchFamily="50" charset="-127"/>
              </a:rPr>
              <a:t>(Name Space)</a:t>
            </a:r>
          </a:p>
        </p:txBody>
      </p:sp>
      <p:sp>
        <p:nvSpPr>
          <p:cNvPr id="545795" name="Rectangle 3">
            <a:extLst>
              <a:ext uri="{FF2B5EF4-FFF2-40B4-BE49-F238E27FC236}">
                <a16:creationId xmlns:a16="http://schemas.microsoft.com/office/drawing/2014/main" id="{9780563D-CE5D-4279-AE84-4FE97B4EF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Flat Name Space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각 주소에 유일한 이름 </a:t>
            </a:r>
            <a:r>
              <a:rPr lang="en-US" altLang="ko-KR" sz="2000">
                <a:ea typeface="굴림" panose="020B0600000101010101" pitchFamily="50" charset="-127"/>
              </a:rPr>
              <a:t>(unique name)</a:t>
            </a:r>
            <a:r>
              <a:rPr lang="ko-KR" altLang="en-US" sz="2000">
                <a:ea typeface="굴림" panose="020B0600000101010101" pitchFamily="50" charset="-127"/>
              </a:rPr>
              <a:t>을 할당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이름은 문자의 연속이고</a:t>
            </a:r>
            <a:r>
              <a:rPr lang="en-US" altLang="ko-KR" sz="2000">
                <a:ea typeface="굴림" panose="020B0600000101010101" pitchFamily="50" charset="-127"/>
              </a:rPr>
              <a:t>, </a:t>
            </a:r>
            <a:r>
              <a:rPr lang="ko-KR" altLang="en-US" sz="2000">
                <a:ea typeface="굴림" panose="020B0600000101010101" pitchFamily="50" charset="-127"/>
              </a:rPr>
              <a:t>구조적이지 않음</a:t>
            </a:r>
          </a:p>
          <a:p>
            <a:pPr lvl="2">
              <a:lnSpc>
                <a:spcPct val="80000"/>
              </a:lnSpc>
            </a:pPr>
            <a:r>
              <a:rPr lang="ko-KR" altLang="en-US" sz="1800">
                <a:ea typeface="굴림" panose="020B0600000101010101" pitchFamily="50" charset="-127"/>
              </a:rPr>
              <a:t>예</a:t>
            </a:r>
            <a:r>
              <a:rPr lang="en-US" altLang="ko-KR" sz="1800">
                <a:ea typeface="굴림" panose="020B0600000101010101" pitchFamily="50" charset="-127"/>
              </a:rPr>
              <a:t>: 210.117.187.210 hello, 210.117.187.184 hi, …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인터넷과 같이 큰 시스템에는 이름 중복을 방지하거나 애매성을 없애기 적절치 않음</a:t>
            </a:r>
            <a:endParaRPr lang="en-US" altLang="ko-KR" sz="2000">
              <a:ea typeface="굴림" panose="020B0600000101010101" pitchFamily="50" charset="-127"/>
            </a:endParaRPr>
          </a:p>
          <a:p>
            <a:pPr lvl="2">
              <a:lnSpc>
                <a:spcPct val="80000"/>
              </a:lnSpc>
            </a:pPr>
            <a:r>
              <a:rPr lang="ko-KR" altLang="en-US" sz="1800">
                <a:ea typeface="굴림" panose="020B0600000101010101" pitchFamily="50" charset="-127"/>
              </a:rPr>
              <a:t>한마디로 이름 관리가 어렵고</a:t>
            </a:r>
            <a:r>
              <a:rPr lang="en-US" altLang="ko-KR" sz="1800">
                <a:ea typeface="굴림" panose="020B0600000101010101" pitchFamily="50" charset="-127"/>
              </a:rPr>
              <a:t>, </a:t>
            </a:r>
            <a:r>
              <a:rPr lang="ko-KR" altLang="en-US" sz="1800">
                <a:ea typeface="굴림" panose="020B0600000101010101" pitchFamily="50" charset="-127"/>
              </a:rPr>
              <a:t>구현이 효율적이지 않음</a:t>
            </a:r>
          </a:p>
          <a:p>
            <a:pPr lvl="2">
              <a:lnSpc>
                <a:spcPct val="80000"/>
              </a:lnSpc>
            </a:pPr>
            <a:endParaRPr lang="ko-KR" altLang="en-US" sz="18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Hierarchical Name Space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각 이름이 여러 파트로 나누어짐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예</a:t>
            </a:r>
            <a:r>
              <a:rPr lang="en-US" altLang="ko-KR" sz="2000">
                <a:ea typeface="굴림" panose="020B0600000101010101" pitchFamily="50" charset="-127"/>
              </a:rPr>
              <a:t>: (</a:t>
            </a:r>
            <a:r>
              <a:rPr lang="ko-KR" altLang="en-US" sz="2000">
                <a:ea typeface="굴림" panose="020B0600000101010101" pitchFamily="50" charset="-127"/>
              </a:rPr>
              <a:t>조직의 특성</a:t>
            </a:r>
            <a:r>
              <a:rPr lang="en-US" altLang="ko-KR" sz="2000">
                <a:ea typeface="굴림" panose="020B0600000101010101" pitchFamily="50" charset="-127"/>
              </a:rPr>
              <a:t>, </a:t>
            </a:r>
            <a:r>
              <a:rPr lang="ko-KR" altLang="en-US" sz="2000">
                <a:ea typeface="굴림" panose="020B0600000101010101" pitchFamily="50" charset="-127"/>
              </a:rPr>
              <a:t>조직 이름</a:t>
            </a:r>
            <a:r>
              <a:rPr lang="en-US" altLang="ko-KR" sz="2000">
                <a:ea typeface="굴림" panose="020B0600000101010101" pitchFamily="50" charset="-127"/>
              </a:rPr>
              <a:t>, </a:t>
            </a:r>
            <a:r>
              <a:rPr lang="ko-KR" altLang="en-US" sz="2000">
                <a:ea typeface="굴림" panose="020B0600000101010101" pitchFamily="50" charset="-127"/>
              </a:rPr>
              <a:t>부서 이름</a:t>
            </a:r>
            <a:r>
              <a:rPr lang="en-US" altLang="ko-KR" sz="2000">
                <a:ea typeface="굴림" panose="020B0600000101010101" pitchFamily="50" charset="-127"/>
              </a:rPr>
              <a:t>, …)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이름을 할당하고 제어하는 주체가 분산될 수 있다</a:t>
            </a:r>
          </a:p>
          <a:p>
            <a:pPr lvl="2">
              <a:lnSpc>
                <a:spcPct val="80000"/>
              </a:lnSpc>
            </a:pPr>
            <a:r>
              <a:rPr lang="ko-KR" altLang="en-US" sz="1800">
                <a:ea typeface="굴림" panose="020B0600000101010101" pitchFamily="50" charset="-127"/>
              </a:rPr>
              <a:t>위의 예에서 조직은 특성은 </a:t>
            </a:r>
            <a:r>
              <a:rPr lang="en-US" altLang="ko-KR" sz="1800">
                <a:ea typeface="굴림" panose="020B0600000101010101" pitchFamily="50" charset="-127"/>
              </a:rPr>
              <a:t>A</a:t>
            </a:r>
            <a:r>
              <a:rPr lang="ko-KR" altLang="en-US" sz="1800">
                <a:ea typeface="굴림" panose="020B0600000101010101" pitchFamily="50" charset="-127"/>
              </a:rPr>
              <a:t>가 담당</a:t>
            </a:r>
            <a:r>
              <a:rPr lang="en-US" altLang="ko-KR" sz="1800">
                <a:ea typeface="굴림" panose="020B0600000101010101" pitchFamily="50" charset="-127"/>
              </a:rPr>
              <a:t>, </a:t>
            </a:r>
            <a:r>
              <a:rPr lang="ko-KR" altLang="en-US" sz="1800">
                <a:ea typeface="굴림" panose="020B0600000101010101" pitchFamily="50" charset="-127"/>
              </a:rPr>
              <a:t>조직 이름은 </a:t>
            </a:r>
            <a:r>
              <a:rPr lang="en-US" altLang="ko-KR" sz="1800">
                <a:ea typeface="굴림" panose="020B0600000101010101" pitchFamily="50" charset="-127"/>
              </a:rPr>
              <a:t>B</a:t>
            </a:r>
            <a:r>
              <a:rPr lang="ko-KR" altLang="en-US" sz="1800">
                <a:ea typeface="굴림" panose="020B0600000101010101" pitchFamily="50" charset="-127"/>
              </a:rPr>
              <a:t>가 담당</a:t>
            </a:r>
            <a:r>
              <a:rPr lang="en-US" altLang="ko-KR" sz="1800">
                <a:ea typeface="굴림" panose="020B0600000101010101" pitchFamily="50" charset="-127"/>
              </a:rPr>
              <a:t>, …</a:t>
            </a:r>
          </a:p>
          <a:p>
            <a:pPr lvl="2">
              <a:lnSpc>
                <a:spcPct val="80000"/>
              </a:lnSpc>
            </a:pPr>
            <a:r>
              <a:rPr lang="ko-KR" altLang="en-US" sz="1800">
                <a:ea typeface="굴림" panose="020B0600000101010101" pitchFamily="50" charset="-127"/>
              </a:rPr>
              <a:t>즉 관리가 쉽고</a:t>
            </a:r>
            <a:r>
              <a:rPr lang="en-US" altLang="ko-KR" sz="1800">
                <a:ea typeface="굴림" panose="020B0600000101010101" pitchFamily="50" charset="-127"/>
              </a:rPr>
              <a:t>, </a:t>
            </a:r>
            <a:r>
              <a:rPr lang="ko-KR" altLang="en-US" sz="1800">
                <a:ea typeface="굴림" panose="020B0600000101010101" pitchFamily="50" charset="-127"/>
              </a:rPr>
              <a:t>구현이 효율적일 수 있다는 이야기임</a:t>
            </a:r>
          </a:p>
          <a:p>
            <a:pPr lvl="2">
              <a:lnSpc>
                <a:spcPct val="80000"/>
              </a:lnSpc>
            </a:pPr>
            <a:r>
              <a:rPr lang="ko-KR" altLang="en-US" sz="1800">
                <a:ea typeface="굴림" panose="020B0600000101010101" pitchFamily="50" charset="-127"/>
              </a:rPr>
              <a:t>다음 슬라이드에서 좀더 구체적인 예를 보자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>
            <a:extLst>
              <a:ext uri="{FF2B5EF4-FFF2-40B4-BE49-F238E27FC236}">
                <a16:creationId xmlns:a16="http://schemas.microsoft.com/office/drawing/2014/main" id="{2D5CEC3C-F891-47E7-AE30-23D0D4AC4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4000">
                <a:ea typeface="굴림" panose="020B0600000101010101" pitchFamily="50" charset="-127"/>
              </a:rPr>
              <a:t>Hierarchical Name Space Example</a:t>
            </a:r>
          </a:p>
        </p:txBody>
      </p:sp>
      <p:sp>
        <p:nvSpPr>
          <p:cNvPr id="546821" name="Text Box 5">
            <a:extLst>
              <a:ext uri="{FF2B5EF4-FFF2-40B4-BE49-F238E27FC236}">
                <a16:creationId xmlns:a16="http://schemas.microsoft.com/office/drawing/2014/main" id="{5821ACF8-FB17-4765-A2F0-68AE779C6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7285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두 대학과 한 회사가 </a:t>
            </a:r>
            <a:r>
              <a:rPr lang="en-US" altLang="ko-KR">
                <a:ea typeface="굴림" panose="020B0600000101010101" pitchFamily="50" charset="-127"/>
              </a:rPr>
              <a:t>challenger</a:t>
            </a:r>
            <a:r>
              <a:rPr lang="ko-KR" altLang="en-US">
                <a:ea typeface="굴림" panose="020B0600000101010101" pitchFamily="50" charset="-127"/>
              </a:rPr>
              <a:t>라는 이름을 어떤 </a:t>
            </a:r>
            <a:r>
              <a:rPr lang="en-US" altLang="ko-KR">
                <a:ea typeface="굴림" panose="020B0600000101010101" pitchFamily="50" charset="-127"/>
              </a:rPr>
              <a:t>PC</a:t>
            </a:r>
            <a:r>
              <a:rPr lang="ko-KR" altLang="en-US">
                <a:ea typeface="굴림" panose="020B0600000101010101" pitchFamily="50" charset="-127"/>
              </a:rPr>
              <a:t>에 붙이고자 한다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546822" name="Text Box 6">
            <a:extLst>
              <a:ext uri="{FF2B5EF4-FFF2-40B4-BE49-F238E27FC236}">
                <a16:creationId xmlns:a16="http://schemas.microsoft.com/office/drawing/2014/main" id="{B1F019E0-7782-46E4-9597-A039C2A63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317750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대학</a:t>
            </a:r>
            <a:r>
              <a:rPr lang="en-US" altLang="ko-KR">
                <a:ea typeface="굴림" panose="020B0600000101010101" pitchFamily="50" charset="-127"/>
              </a:rPr>
              <a:t>1: </a:t>
            </a:r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D16CA6C8-FA23-4131-9D63-ABF1CBB04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95600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대학</a:t>
            </a:r>
            <a:r>
              <a:rPr lang="en-US" altLang="ko-KR">
                <a:ea typeface="굴림" panose="020B0600000101010101" pitchFamily="50" charset="-127"/>
              </a:rPr>
              <a:t>2: </a:t>
            </a:r>
          </a:p>
        </p:txBody>
      </p:sp>
      <p:sp>
        <p:nvSpPr>
          <p:cNvPr id="546824" name="Text Box 8">
            <a:extLst>
              <a:ext uri="{FF2B5EF4-FFF2-40B4-BE49-F238E27FC236}">
                <a16:creationId xmlns:a16="http://schemas.microsoft.com/office/drawing/2014/main" id="{3B6E4A28-A003-42F8-918E-531AF3A0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10000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회사</a:t>
            </a:r>
            <a:r>
              <a:rPr lang="en-US" altLang="ko-KR">
                <a:ea typeface="굴림" panose="020B0600000101010101" pitchFamily="50" charset="-127"/>
              </a:rPr>
              <a:t>1: </a:t>
            </a:r>
          </a:p>
        </p:txBody>
      </p:sp>
      <p:sp>
        <p:nvSpPr>
          <p:cNvPr id="546825" name="Text Box 9">
            <a:extLst>
              <a:ext uri="{FF2B5EF4-FFF2-40B4-BE49-F238E27FC236}">
                <a16:creationId xmlns:a16="http://schemas.microsoft.com/office/drawing/2014/main" id="{E36459A8-CE8E-434B-92DD-0C0BD9625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2317750"/>
            <a:ext cx="253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challenger</a:t>
            </a:r>
            <a:r>
              <a:rPr lang="en-US" altLang="ko-KR">
                <a:ea typeface="굴림" panose="020B0600000101010101" pitchFamily="50" charset="-127"/>
              </a:rPr>
              <a:t>.fhda.edu</a:t>
            </a:r>
          </a:p>
        </p:txBody>
      </p:sp>
      <p:sp>
        <p:nvSpPr>
          <p:cNvPr id="546826" name="Text Box 10">
            <a:extLst>
              <a:ext uri="{FF2B5EF4-FFF2-40B4-BE49-F238E27FC236}">
                <a16:creationId xmlns:a16="http://schemas.microsoft.com/office/drawing/2014/main" id="{CC1D0CC3-CF69-4C10-98B7-246AC340F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95600"/>
            <a:ext cx="301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challenger</a:t>
            </a:r>
            <a:r>
              <a:rPr lang="en-US" altLang="ko-KR">
                <a:ea typeface="굴림" panose="020B0600000101010101" pitchFamily="50" charset="-127"/>
              </a:rPr>
              <a:t>.berkeley.edu</a:t>
            </a:r>
          </a:p>
        </p:txBody>
      </p:sp>
      <p:sp>
        <p:nvSpPr>
          <p:cNvPr id="546827" name="Text Box 11">
            <a:extLst>
              <a:ext uri="{FF2B5EF4-FFF2-40B4-BE49-F238E27FC236}">
                <a16:creationId xmlns:a16="http://schemas.microsoft.com/office/drawing/2014/main" id="{5D30ED52-4CBC-46BB-9189-EB3A95632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10000"/>
            <a:ext cx="274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challenger</a:t>
            </a:r>
            <a:r>
              <a:rPr lang="en-US" altLang="ko-KR">
                <a:ea typeface="굴림" panose="020B0600000101010101" pitchFamily="50" charset="-127"/>
              </a:rPr>
              <a:t>.smart.com</a:t>
            </a:r>
          </a:p>
        </p:txBody>
      </p:sp>
      <p:sp>
        <p:nvSpPr>
          <p:cNvPr id="546829" name="Rectangle 13">
            <a:extLst>
              <a:ext uri="{FF2B5EF4-FFF2-40B4-BE49-F238E27FC236}">
                <a16:creationId xmlns:a16="http://schemas.microsoft.com/office/drawing/2014/main" id="{B41881A3-4273-43A7-8B97-D9D3A6C71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057400"/>
            <a:ext cx="1600200" cy="2362200"/>
          </a:xfrm>
          <a:prstGeom prst="rect">
            <a:avLst/>
          </a:prstGeom>
          <a:noFill/>
          <a:ln w="9525">
            <a:solidFill>
              <a:srgbClr val="3366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30" name="Rectangle 14">
            <a:extLst>
              <a:ext uri="{FF2B5EF4-FFF2-40B4-BE49-F238E27FC236}">
                <a16:creationId xmlns:a16="http://schemas.microsoft.com/office/drawing/2014/main" id="{B148DD24-D717-4BBC-AF37-4C4AAED5F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81200"/>
            <a:ext cx="3581400" cy="2971800"/>
          </a:xfrm>
          <a:prstGeom prst="rect">
            <a:avLst/>
          </a:prstGeom>
          <a:noFill/>
          <a:ln w="9525">
            <a:solidFill>
              <a:srgbClr val="996633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33" name="Text Box 17">
            <a:extLst>
              <a:ext uri="{FF2B5EF4-FFF2-40B4-BE49-F238E27FC236}">
                <a16:creationId xmlns:a16="http://schemas.microsoft.com/office/drawing/2014/main" id="{DC1AEC94-F1E4-4994-A75F-347F02C16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4451350"/>
            <a:ext cx="1146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3366FF"/>
                </a:solidFill>
                <a:ea typeface="굴림" panose="020B0600000101010101" pitchFamily="50" charset="-127"/>
              </a:rPr>
              <a:t>같은 이름</a:t>
            </a:r>
          </a:p>
        </p:txBody>
      </p:sp>
      <p:sp>
        <p:nvSpPr>
          <p:cNvPr id="546834" name="Text Box 18">
            <a:extLst>
              <a:ext uri="{FF2B5EF4-FFF2-40B4-BE49-F238E27FC236}">
                <a16:creationId xmlns:a16="http://schemas.microsoft.com/office/drawing/2014/main" id="{9957E235-4B4E-4C22-84FD-BF1F7F558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029200"/>
            <a:ext cx="1146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996633"/>
                </a:solidFill>
                <a:ea typeface="굴림" panose="020B0600000101010101" pitchFamily="50" charset="-127"/>
              </a:rPr>
              <a:t>다른 이름</a:t>
            </a:r>
          </a:p>
        </p:txBody>
      </p:sp>
      <p:sp>
        <p:nvSpPr>
          <p:cNvPr id="546835" name="Text Box 19">
            <a:extLst>
              <a:ext uri="{FF2B5EF4-FFF2-40B4-BE49-F238E27FC236}">
                <a16:creationId xmlns:a16="http://schemas.microsoft.com/office/drawing/2014/main" id="{9FC91AFE-BE52-48B5-96E5-5554FF35E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698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이름이 체계적인것은 알겠는데 구현이 용이하고 성능이 좋은 이유는 </a:t>
            </a:r>
          </a:p>
          <a:p>
            <a:r>
              <a:rPr lang="ko-KR" altLang="en-US">
                <a:ea typeface="굴림" panose="020B0600000101010101" pitchFamily="50" charset="-127"/>
              </a:rPr>
              <a:t>아직 분명하지 않다</a:t>
            </a:r>
            <a:r>
              <a:rPr lang="en-US" altLang="ko-KR">
                <a:ea typeface="굴림" panose="020B0600000101010101" pitchFamily="50" charset="-127"/>
              </a:rPr>
              <a:t>.  </a:t>
            </a:r>
            <a:r>
              <a:rPr lang="ko-KR" altLang="en-US">
                <a:ea typeface="굴림" panose="020B0600000101010101" pitchFamily="50" charset="-127"/>
              </a:rPr>
              <a:t>다음 슬라이드부터는 이 부분에 관한 설명이다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858" name="Group 2">
            <a:extLst>
              <a:ext uri="{FF2B5EF4-FFF2-40B4-BE49-F238E27FC236}">
                <a16:creationId xmlns:a16="http://schemas.microsoft.com/office/drawing/2014/main" id="{0097CEB1-9273-4146-B34F-142C641BF2D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05859" name="AutoShape 3">
              <a:extLst>
                <a:ext uri="{FF2B5EF4-FFF2-40B4-BE49-F238E27FC236}">
                  <a16:creationId xmlns:a16="http://schemas.microsoft.com/office/drawing/2014/main" id="{FFEA8A46-6948-4609-9D2A-A29C465FA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solidFill>
              <a:srgbClr val="FFFF99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05860" name="AutoShape 4">
              <a:extLst>
                <a:ext uri="{FF2B5EF4-FFF2-40B4-BE49-F238E27FC236}">
                  <a16:creationId xmlns:a16="http://schemas.microsoft.com/office/drawing/2014/main" id="{9124AC2B-9520-4E36-9C82-50356A6581E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05861" name="Line 5">
              <a:extLst>
                <a:ext uri="{FF2B5EF4-FFF2-40B4-BE49-F238E27FC236}">
                  <a16:creationId xmlns:a16="http://schemas.microsoft.com/office/drawing/2014/main" id="{81538A87-B67E-4730-9B75-46CD0015C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05862" name="Text Box 6">
            <a:extLst>
              <a:ext uri="{FF2B5EF4-FFF2-40B4-BE49-F238E27FC236}">
                <a16:creationId xmlns:a16="http://schemas.microsoft.com/office/drawing/2014/main" id="{CD5E05F8-FCAF-4C5F-85CC-B85661A26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6621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25.2   Domain Name Space</a:t>
            </a:r>
          </a:p>
        </p:txBody>
      </p:sp>
      <p:sp>
        <p:nvSpPr>
          <p:cNvPr id="505863" name="Text Box 7">
            <a:extLst>
              <a:ext uri="{FF2B5EF4-FFF2-40B4-BE49-F238E27FC236}">
                <a16:creationId xmlns:a16="http://schemas.microsoft.com/office/drawing/2014/main" id="{4CF6A6F7-9142-47F7-A551-0B37F0AF0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1243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Label</a:t>
            </a:r>
          </a:p>
        </p:txBody>
      </p:sp>
      <p:sp>
        <p:nvSpPr>
          <p:cNvPr id="505864" name="Text Box 8">
            <a:extLst>
              <a:ext uri="{FF2B5EF4-FFF2-40B4-BE49-F238E27FC236}">
                <a16:creationId xmlns:a16="http://schemas.microsoft.com/office/drawing/2014/main" id="{5E103705-454A-4B7F-940F-C532865AA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00300"/>
            <a:ext cx="2892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Domain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3" grpId="0"/>
      <p:bldP spid="505864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</TotalTime>
  <Words>1367</Words>
  <Application>Microsoft Office PowerPoint</Application>
  <PresentationFormat>화면 슬라이드 쇼(4:3)</PresentationFormat>
  <Paragraphs>313</Paragraphs>
  <Slides>36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Times New Roman</vt:lpstr>
      <vt:lpstr>Tahoma</vt:lpstr>
      <vt:lpstr>Wingdings</vt:lpstr>
      <vt:lpstr>McGrawHill-Italic</vt:lpstr>
      <vt:lpstr>Arial</vt:lpstr>
      <vt:lpstr>Times</vt:lpstr>
      <vt:lpstr>굴림</vt:lpstr>
      <vt:lpstr>Blends</vt:lpstr>
      <vt:lpstr>PowerPoint 프레젠테이션</vt:lpstr>
      <vt:lpstr>IP 주소 대신 이름 사용</vt:lpstr>
      <vt:lpstr>컴퓨터내에 host file 유지하는 방법</vt:lpstr>
      <vt:lpstr>중앙 서버에 host file 유지</vt:lpstr>
      <vt:lpstr>DNS (Domain Name Server) 사용 방법</vt:lpstr>
      <vt:lpstr>PowerPoint 프레젠테이션</vt:lpstr>
      <vt:lpstr>이름 공간 (Name Space)</vt:lpstr>
      <vt:lpstr>Hierarchical Name Space Example</vt:lpstr>
      <vt:lpstr>PowerPoint 프레젠테이션</vt:lpstr>
      <vt:lpstr>Domain Name Space</vt:lpstr>
      <vt:lpstr>PowerPoint 프레젠테이션</vt:lpstr>
      <vt:lpstr>PowerPoint 프레젠테이션</vt:lpstr>
      <vt:lpstr>Qualified Domain Name</vt:lpstr>
      <vt:lpstr>PowerPoint 프레젠테이션</vt:lpstr>
      <vt:lpstr>PowerPoint 프레젠테이션</vt:lpstr>
      <vt:lpstr>PowerPoint 프레젠테이션</vt:lpstr>
      <vt:lpstr>Domain name space를 어떻게 저장할까?</vt:lpstr>
      <vt:lpstr>PowerPoint 프레젠테이션</vt:lpstr>
      <vt:lpstr>PowerPoint 프레젠테이션</vt:lpstr>
      <vt:lpstr>서버의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Resolver</vt:lpstr>
      <vt:lpstr>Resolution</vt:lpstr>
      <vt:lpstr>Caching (1)</vt:lpstr>
      <vt:lpstr>Caching (2)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master</cp:lastModifiedBy>
  <cp:revision>99</cp:revision>
  <dcterms:created xsi:type="dcterms:W3CDTF">2000-01-15T04:50:39Z</dcterms:created>
  <dcterms:modified xsi:type="dcterms:W3CDTF">2020-10-13T01:58:54Z</dcterms:modified>
</cp:coreProperties>
</file>