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400" r:id="rId2"/>
    <p:sldId id="404" r:id="rId3"/>
    <p:sldId id="401" r:id="rId4"/>
    <p:sldId id="313" r:id="rId5"/>
    <p:sldId id="318" r:id="rId6"/>
    <p:sldId id="314" r:id="rId7"/>
    <p:sldId id="392" r:id="rId8"/>
    <p:sldId id="403" r:id="rId9"/>
    <p:sldId id="395" r:id="rId10"/>
    <p:sldId id="396" r:id="rId11"/>
    <p:sldId id="397" r:id="rId12"/>
    <p:sldId id="394" r:id="rId13"/>
    <p:sldId id="398" r:id="rId14"/>
    <p:sldId id="399" r:id="rId15"/>
    <p:sldId id="402" r:id="rId16"/>
  </p:sldIdLst>
  <p:sldSz cx="9144000" cy="6858000" type="screen4x3"/>
  <p:notesSz cx="10063163" cy="68738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8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8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8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8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5">
          <p15:clr>
            <a:srgbClr val="A4A3A4"/>
          </p15:clr>
        </p15:guide>
        <p15:guide id="2" pos="3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경희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FF"/>
    <a:srgbClr val="FFFFFF"/>
    <a:srgbClr val="FF3300"/>
    <a:srgbClr val="003399"/>
    <a:srgbClr val="B2B2B2"/>
    <a:srgbClr val="0066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7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-288" y="-84"/>
      </p:cViewPr>
      <p:guideLst>
        <p:guide orient="horz" pos="2165"/>
        <p:guide pos="3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00713" y="0"/>
            <a:ext cx="4360862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29388"/>
            <a:ext cx="43608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00713" y="6529388"/>
            <a:ext cx="43608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effectLst/>
              </a:defRPr>
            </a:lvl1pPr>
          </a:lstStyle>
          <a:p>
            <a:fld id="{CA914EDE-5C7A-4AE7-942D-440DED4EB6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97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 b="0" i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2300" y="0"/>
            <a:ext cx="43608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 b="0" i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6937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1438" y="3265488"/>
            <a:ext cx="7380287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0975"/>
            <a:ext cx="43608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 b="0" i="0">
                <a:effectLst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2300" y="6530975"/>
            <a:ext cx="43608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 b="0" i="0">
                <a:effectLst/>
              </a:defRPr>
            </a:lvl1pPr>
          </a:lstStyle>
          <a:p>
            <a:fld id="{F064934C-D6BF-4471-AB41-278463C3A9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749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4B240-A4B0-49A0-8575-D01924E0CB49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1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0A9BA-6F47-402F-8629-DFC78FF9DA2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54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285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489355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292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626571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999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2457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914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lang="ko-KR" altLang="en-US"/>
              <a:t>점화식과 점근적 복잡도 분석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i="1" dirty="0"/>
              <a:t>T</a:t>
            </a:r>
            <a:r>
              <a:rPr lang="en-US" altLang="ko-KR" sz="2800" dirty="0"/>
              <a:t>(</a:t>
            </a:r>
            <a:r>
              <a:rPr lang="en-US" altLang="ko-KR" sz="2800" i="1" dirty="0"/>
              <a:t>n</a:t>
            </a:r>
            <a:r>
              <a:rPr lang="en-US" altLang="ko-KR" sz="2800" dirty="0"/>
              <a:t>) = 2</a:t>
            </a:r>
            <a:r>
              <a:rPr lang="en-US" altLang="ko-KR" sz="2800" i="1" dirty="0"/>
              <a:t>T</a:t>
            </a:r>
            <a:r>
              <a:rPr lang="en-US" altLang="ko-KR" sz="2800" dirty="0"/>
              <a:t>(</a:t>
            </a:r>
            <a:r>
              <a:rPr lang="en-US" altLang="ko-KR" sz="2800" i="1" dirty="0"/>
              <a:t>n</a:t>
            </a:r>
            <a:r>
              <a:rPr lang="en-US" altLang="ko-KR" sz="2800" dirty="0"/>
              <a:t>/2) + 1</a:t>
            </a:r>
            <a:r>
              <a:rPr lang="en-US" altLang="ko-KR" sz="2800" i="1" dirty="0"/>
              <a:t> </a:t>
            </a:r>
            <a:endParaRPr lang="en-US" altLang="ko-KR" sz="2800" dirty="0"/>
          </a:p>
        </p:txBody>
      </p:sp>
      <p:sp>
        <p:nvSpPr>
          <p:cNvPr id="29799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3200"/>
              <a:t>추정후 증명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596900" y="3213100"/>
            <a:ext cx="77724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 i="0">
                <a:effectLst/>
              </a:rPr>
              <a:t>&lt;</a:t>
            </a:r>
            <a:r>
              <a:rPr lang="ko-KR" altLang="en-US" sz="2400" b="0" i="0">
                <a:effectLst/>
              </a:rPr>
              <a:t>증명</a:t>
            </a:r>
            <a:r>
              <a:rPr lang="en-US" altLang="ko-KR" sz="2400" b="0" i="0">
                <a:effectLst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T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 	= 2</a:t>
            </a:r>
            <a:r>
              <a:rPr lang="en-US" altLang="ko-KR" sz="2400" b="0">
                <a:effectLst/>
              </a:rPr>
              <a:t>T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/2)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		</a:t>
            </a:r>
            <a:r>
              <a:rPr lang="en-US" altLang="ko-KR" sz="2400" b="0" i="0">
                <a:effectLst/>
              </a:rPr>
              <a:t>≤</a:t>
            </a:r>
            <a:r>
              <a:rPr lang="en-US" altLang="ko-KR" sz="2400" b="0">
                <a:effectLst/>
              </a:rPr>
              <a:t> </a:t>
            </a:r>
            <a:r>
              <a:rPr lang="en-US" altLang="ko-KR" sz="2400" b="0" i="0">
                <a:effectLst/>
              </a:rPr>
              <a:t>2</a:t>
            </a:r>
            <a:r>
              <a:rPr lang="en-US" altLang="ko-KR" sz="2400" b="0">
                <a:effectLst/>
              </a:rPr>
              <a:t>c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/2)</a:t>
            </a:r>
            <a:r>
              <a:rPr lang="en-US" altLang="ko-KR" sz="800" b="0" i="0">
                <a:effectLst/>
              </a:rPr>
              <a:t> </a:t>
            </a:r>
            <a:r>
              <a:rPr lang="en-US" altLang="ko-KR" sz="2400" b="0" i="0">
                <a:effectLst/>
              </a:rPr>
              <a:t>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		= cn</a:t>
            </a:r>
            <a:r>
              <a:rPr lang="en-US" altLang="ko-KR" sz="800" b="0" i="0">
                <a:effectLst/>
              </a:rPr>
              <a:t> </a:t>
            </a:r>
            <a:r>
              <a:rPr lang="en-US" altLang="ko-KR" sz="2400" b="0" i="0">
                <a:effectLst/>
              </a:rPr>
              <a:t> + 1</a:t>
            </a:r>
            <a:endParaRPr lang="el-GR" altLang="ko-KR" sz="2400" b="0" i="0">
              <a:effectLst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400" b="0">
              <a:effectLst/>
            </a:endParaRP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558800" y="2514600"/>
            <a:ext cx="83693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800" b="0" i="0">
                <a:effectLst/>
              </a:rPr>
              <a:t>추정</a:t>
            </a:r>
            <a:r>
              <a:rPr lang="en-US" altLang="ko-KR" sz="2800" b="0" i="0">
                <a:effectLst/>
              </a:rPr>
              <a:t>:</a:t>
            </a:r>
            <a:r>
              <a:rPr lang="en-US" altLang="ko-KR" sz="2800" b="0">
                <a:effectLst/>
              </a:rPr>
              <a:t> T</a:t>
            </a:r>
            <a:r>
              <a:rPr lang="en-US" altLang="ko-KR" sz="2800" b="0" i="0">
                <a:effectLst/>
              </a:rPr>
              <a:t>(</a:t>
            </a:r>
            <a:r>
              <a:rPr lang="en-US" altLang="ko-KR" sz="2800" b="0">
                <a:effectLst/>
              </a:rPr>
              <a:t>n</a:t>
            </a:r>
            <a:r>
              <a:rPr lang="en-US" altLang="ko-KR" sz="2800" b="0" i="0">
                <a:effectLst/>
              </a:rPr>
              <a:t>) = </a:t>
            </a:r>
            <a:r>
              <a:rPr lang="en-US" altLang="ko-KR" sz="2400" b="0">
                <a:effectLst/>
              </a:rPr>
              <a:t>O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1000" b="0">
                <a:effectLst/>
              </a:rPr>
              <a:t> </a:t>
            </a:r>
            <a:r>
              <a:rPr lang="en-US" altLang="ko-KR" sz="2400" b="0" i="0">
                <a:effectLst/>
              </a:rPr>
              <a:t>), </a:t>
            </a:r>
            <a:r>
              <a:rPr lang="ko-KR" altLang="en-US" sz="2400" b="0" i="0">
                <a:effectLst/>
              </a:rPr>
              <a:t>즉 </a:t>
            </a:r>
            <a:r>
              <a:rPr lang="en-US" altLang="ko-KR" sz="2800" b="0">
                <a:effectLst/>
              </a:rPr>
              <a:t>T</a:t>
            </a:r>
            <a:r>
              <a:rPr lang="en-US" altLang="ko-KR" sz="2800" b="0" i="0">
                <a:effectLst/>
              </a:rPr>
              <a:t>(</a:t>
            </a:r>
            <a:r>
              <a:rPr lang="en-US" altLang="ko-KR" sz="2800" b="0">
                <a:effectLst/>
              </a:rPr>
              <a:t>n</a:t>
            </a:r>
            <a:r>
              <a:rPr lang="en-US" altLang="ko-KR" sz="2800" b="0" i="0">
                <a:effectLst/>
              </a:rPr>
              <a:t>) </a:t>
            </a:r>
            <a:r>
              <a:rPr lang="en-US" altLang="ko-KR" sz="2400" b="0" i="0">
                <a:effectLst/>
              </a:rPr>
              <a:t>≤</a:t>
            </a:r>
            <a:r>
              <a:rPr lang="en-US" altLang="ko-KR" sz="2800" b="0" i="0">
                <a:effectLst/>
              </a:rPr>
              <a:t> </a:t>
            </a:r>
            <a:r>
              <a:rPr lang="en-US" altLang="ko-KR" sz="2400" b="0">
                <a:effectLst/>
              </a:rPr>
              <a:t>cn</a:t>
            </a:r>
            <a:r>
              <a:rPr lang="en-US" altLang="ko-KR" sz="1000" b="0">
                <a:effectLst/>
              </a:rPr>
              <a:t> </a:t>
            </a:r>
            <a:endParaRPr lang="ko-KR" altLang="en-US" sz="2400" b="0" i="0">
              <a:effectLst/>
            </a:endParaRP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4632325" y="4056063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0" i="0">
                <a:effectLst/>
              </a:rPr>
              <a:t>귀납적 가정 이용</a:t>
            </a: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>
            <a:off x="3797300" y="42545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1317625" y="5059363"/>
            <a:ext cx="2236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0" i="0">
                <a:effectLst/>
              </a:rPr>
              <a:t>더 이상 진행 불가</a:t>
            </a:r>
            <a:r>
              <a:rPr lang="en-US" altLang="ko-KR" sz="2000" b="0" i="0">
                <a:effectLst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596900" y="2781784"/>
            <a:ext cx="77724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 i="0">
                <a:effectLst/>
              </a:rPr>
              <a:t>&lt;</a:t>
            </a:r>
            <a:r>
              <a:rPr lang="ko-KR" altLang="en-US" sz="2400" b="0" i="0">
                <a:effectLst/>
              </a:rPr>
              <a:t>증명</a:t>
            </a:r>
            <a:r>
              <a:rPr lang="en-US" altLang="ko-KR" sz="2400" b="0" i="0">
                <a:effectLst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T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 	= 2</a:t>
            </a:r>
            <a:r>
              <a:rPr lang="en-US" altLang="ko-KR" sz="2400" b="0">
                <a:effectLst/>
              </a:rPr>
              <a:t>T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/2)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		</a:t>
            </a:r>
            <a:r>
              <a:rPr lang="en-US" altLang="ko-KR" sz="2400" b="0" i="0">
                <a:effectLst/>
              </a:rPr>
              <a:t>≤</a:t>
            </a:r>
            <a:r>
              <a:rPr lang="en-US" altLang="ko-KR" sz="2400" b="0">
                <a:effectLst/>
              </a:rPr>
              <a:t> </a:t>
            </a:r>
            <a:r>
              <a:rPr lang="en-US" altLang="ko-KR" sz="2400" b="0" i="0">
                <a:effectLst/>
              </a:rPr>
              <a:t>2(</a:t>
            </a:r>
            <a:r>
              <a:rPr lang="en-US" altLang="ko-KR" sz="2400" b="0">
                <a:effectLst/>
              </a:rPr>
              <a:t>c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/2) – 2)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		= cn</a:t>
            </a:r>
            <a:r>
              <a:rPr lang="en-US" altLang="ko-KR" sz="800" b="0" i="0">
                <a:effectLst/>
              </a:rPr>
              <a:t> </a:t>
            </a:r>
            <a:r>
              <a:rPr lang="en-US" altLang="ko-KR" sz="2400" b="0" i="0">
                <a:effectLst/>
              </a:rPr>
              <a:t> – 3 </a:t>
            </a:r>
            <a:endParaRPr lang="el-GR" altLang="ko-KR" sz="2400" b="0" i="0">
              <a:effectLst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		</a:t>
            </a:r>
            <a:r>
              <a:rPr lang="en-US" altLang="ko-KR" sz="2400" b="0" i="0">
                <a:effectLst/>
              </a:rPr>
              <a:t>≤ </a:t>
            </a:r>
            <a:r>
              <a:rPr lang="en-US" altLang="ko-KR" sz="2400" b="0">
                <a:effectLst/>
              </a:rPr>
              <a:t>cn</a:t>
            </a:r>
            <a:r>
              <a:rPr lang="en-US" altLang="ko-KR" sz="800" b="0" i="0">
                <a:effectLst/>
              </a:rPr>
              <a:t> </a:t>
            </a:r>
            <a:r>
              <a:rPr lang="en-US" altLang="ko-KR" sz="2400" b="0" i="0">
                <a:effectLst/>
              </a:rPr>
              <a:t> – 2 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596900" y="1618148"/>
            <a:ext cx="8369300" cy="101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ko-KR" altLang="en-US" sz="2800" b="0" i="0" dirty="0" smtClean="0">
                <a:effectLst/>
              </a:rPr>
              <a:t>앞의</a:t>
            </a:r>
            <a:r>
              <a:rPr lang="ko-KR" altLang="en-US" sz="2800" b="0" dirty="0" smtClean="0">
                <a:effectLst/>
              </a:rPr>
              <a:t> </a:t>
            </a:r>
            <a:r>
              <a:rPr lang="en-US" altLang="ko-KR" sz="2800" b="0" dirty="0" smtClean="0">
                <a:effectLst/>
              </a:rPr>
              <a:t>T</a:t>
            </a:r>
            <a:r>
              <a:rPr lang="en-US" altLang="ko-KR" sz="2800" b="0" i="0" dirty="0" smtClean="0">
                <a:effectLst/>
              </a:rPr>
              <a:t>(</a:t>
            </a:r>
            <a:r>
              <a:rPr lang="en-US" altLang="ko-KR" sz="2800" b="0" dirty="0" smtClean="0">
                <a:effectLst/>
              </a:rPr>
              <a:t>n</a:t>
            </a:r>
            <a:r>
              <a:rPr lang="en-US" altLang="ko-KR" sz="2800" b="0" i="0" dirty="0">
                <a:effectLst/>
              </a:rPr>
              <a:t>) = 2</a:t>
            </a:r>
            <a:r>
              <a:rPr lang="en-US" altLang="ko-KR" sz="2800" b="0" dirty="0">
                <a:effectLst/>
              </a:rPr>
              <a:t>T</a:t>
            </a:r>
            <a:r>
              <a:rPr lang="en-US" altLang="ko-KR" sz="2800" b="0" i="0" dirty="0">
                <a:effectLst/>
              </a:rPr>
              <a:t>(</a:t>
            </a:r>
            <a:r>
              <a:rPr lang="en-US" altLang="ko-KR" sz="2800" b="0" dirty="0">
                <a:effectLst/>
              </a:rPr>
              <a:t>n</a:t>
            </a:r>
            <a:r>
              <a:rPr lang="en-US" altLang="ko-KR" sz="2800" b="0" i="0" dirty="0">
                <a:effectLst/>
              </a:rPr>
              <a:t>/2) + </a:t>
            </a:r>
            <a:r>
              <a:rPr lang="en-US" altLang="ko-KR" sz="2800" b="0" i="0" dirty="0" smtClean="0">
                <a:effectLst/>
              </a:rPr>
              <a:t>1  </a:t>
            </a:r>
            <a:endParaRPr lang="en-US" altLang="ko-KR" sz="2800" b="0" i="0" dirty="0">
              <a:effectLst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800" b="0" i="0" dirty="0" smtClean="0">
                <a:effectLst/>
              </a:rPr>
              <a:t>추정</a:t>
            </a:r>
            <a:r>
              <a:rPr lang="en-US" altLang="ko-KR" sz="2800" b="0" i="0" dirty="0">
                <a:effectLst/>
              </a:rPr>
              <a:t>:</a:t>
            </a:r>
            <a:r>
              <a:rPr lang="en-US" altLang="ko-KR" sz="2800" b="0" dirty="0">
                <a:effectLst/>
              </a:rPr>
              <a:t> </a:t>
            </a:r>
            <a:r>
              <a:rPr lang="ko-KR" altLang="en-US" sz="2400" b="0" i="0" dirty="0">
                <a:effectLst/>
              </a:rPr>
              <a:t> </a:t>
            </a:r>
            <a:r>
              <a:rPr lang="en-US" altLang="ko-KR" sz="2800" b="0" dirty="0">
                <a:effectLst/>
              </a:rPr>
              <a:t>T</a:t>
            </a:r>
            <a:r>
              <a:rPr lang="en-US" altLang="ko-KR" sz="2800" b="0" i="0" dirty="0">
                <a:effectLst/>
              </a:rPr>
              <a:t>(</a:t>
            </a:r>
            <a:r>
              <a:rPr lang="en-US" altLang="ko-KR" sz="2800" b="0" dirty="0">
                <a:effectLst/>
              </a:rPr>
              <a:t>n</a:t>
            </a:r>
            <a:r>
              <a:rPr lang="en-US" altLang="ko-KR" sz="2800" b="0" i="0" dirty="0">
                <a:effectLst/>
              </a:rPr>
              <a:t>) </a:t>
            </a:r>
            <a:r>
              <a:rPr lang="en-US" altLang="ko-KR" sz="2400" b="0" i="0" dirty="0">
                <a:effectLst/>
              </a:rPr>
              <a:t>≤</a:t>
            </a:r>
            <a:r>
              <a:rPr lang="en-US" altLang="ko-KR" sz="2800" b="0" i="0" dirty="0">
                <a:effectLst/>
              </a:rPr>
              <a:t> </a:t>
            </a:r>
            <a:r>
              <a:rPr lang="en-US" altLang="ko-KR" sz="2400" b="0" dirty="0" err="1">
                <a:effectLst/>
              </a:rPr>
              <a:t>cn</a:t>
            </a:r>
            <a:r>
              <a:rPr lang="en-US" altLang="ko-KR" sz="1000" b="0" dirty="0">
                <a:effectLst/>
              </a:rPr>
              <a:t> </a:t>
            </a:r>
            <a:r>
              <a:rPr lang="en-US" altLang="ko-KR" sz="2400" b="0" i="0" dirty="0">
                <a:effectLst/>
              </a:rPr>
              <a:t>-2</a:t>
            </a:r>
            <a:endParaRPr lang="ko-KR" altLang="en-US" sz="2400" b="0" i="0" dirty="0">
              <a:effectLst/>
            </a:endParaRP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5127625" y="3624747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0" i="0">
                <a:effectLst/>
              </a:rPr>
              <a:t>귀납적 가정 이용</a:t>
            </a: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>
            <a:off x="4292600" y="3823184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9017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err="1"/>
              <a:t>추정후</a:t>
            </a:r>
            <a:r>
              <a:rPr lang="ko-KR" altLang="en-US" dirty="0"/>
              <a:t> 증명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3600"/>
              <a:t>마스터 정리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T(</a:t>
            </a:r>
            <a:r>
              <a:rPr lang="en-US" altLang="ko-KR" sz="2400" i="1"/>
              <a:t>n</a:t>
            </a:r>
            <a:r>
              <a:rPr lang="en-US" altLang="ko-KR" sz="2400"/>
              <a:t>) = </a:t>
            </a:r>
            <a:r>
              <a:rPr lang="en-US" altLang="ko-KR" sz="2400" i="1"/>
              <a:t>a</a:t>
            </a:r>
            <a:r>
              <a:rPr lang="en-US" altLang="ko-KR" sz="2400"/>
              <a:t>T(</a:t>
            </a:r>
            <a:r>
              <a:rPr lang="en-US" altLang="ko-KR" sz="2400" i="1"/>
              <a:t>n</a:t>
            </a:r>
            <a:r>
              <a:rPr lang="en-US" altLang="ko-KR" sz="2400"/>
              <a:t>/</a:t>
            </a:r>
            <a:r>
              <a:rPr lang="en-US" altLang="ko-KR" sz="2400" i="1"/>
              <a:t>b</a:t>
            </a:r>
            <a:r>
              <a:rPr lang="en-US" altLang="ko-KR" sz="2400"/>
              <a:t>) + f</a:t>
            </a:r>
            <a:r>
              <a:rPr lang="en-US" altLang="ko-KR" sz="700" i="1"/>
              <a:t> </a:t>
            </a:r>
            <a:r>
              <a:rPr lang="en-US" altLang="ko-KR" sz="2400"/>
              <a:t>(</a:t>
            </a:r>
            <a:r>
              <a:rPr lang="en-US" altLang="ko-KR" sz="2400" i="1"/>
              <a:t>n</a:t>
            </a:r>
            <a:r>
              <a:rPr lang="en-US" altLang="ko-KR" sz="2400"/>
              <a:t>)</a:t>
            </a:r>
            <a:r>
              <a:rPr lang="ko-KR" altLang="en-US" sz="2400"/>
              <a:t>와 같은 모양을 가진 점화식은 마스터 정리에 의해 바로 결과를 알 수 있다</a:t>
            </a:r>
          </a:p>
          <a:p>
            <a:r>
              <a:rPr lang="en-US" altLang="ko-KR" sz="2400" i="1"/>
              <a:t>n</a:t>
            </a:r>
            <a:r>
              <a:rPr lang="en-US" altLang="ko-KR" sz="2400" baseline="30000"/>
              <a:t>log</a:t>
            </a:r>
            <a:r>
              <a:rPr lang="en-US" altLang="ko-KR" sz="1400" i="1" baseline="30000"/>
              <a:t>b</a:t>
            </a:r>
            <a:r>
              <a:rPr lang="en-US" altLang="ko-KR" sz="800" i="1" baseline="30000"/>
              <a:t> </a:t>
            </a:r>
            <a:r>
              <a:rPr lang="en-US" altLang="ko-KR" sz="2400" i="1" baseline="30000"/>
              <a:t>a</a:t>
            </a:r>
            <a:r>
              <a:rPr lang="en-US" altLang="ko-KR" sz="2400"/>
              <a:t> = h(</a:t>
            </a:r>
            <a:r>
              <a:rPr lang="en-US" altLang="ko-KR" sz="2400" i="1"/>
              <a:t>n</a:t>
            </a:r>
            <a:r>
              <a:rPr lang="en-US" altLang="ko-KR" sz="2400"/>
              <a:t>)</a:t>
            </a:r>
            <a:r>
              <a:rPr lang="ko-KR" altLang="en-US" sz="2400"/>
              <a:t>이라 하자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833168" y="3517900"/>
            <a:ext cx="7632700" cy="2578100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400" b="0" i="0">
                <a:effectLst/>
              </a:rPr>
              <a:t>① </a:t>
            </a:r>
            <a:r>
              <a:rPr lang="ko-KR" altLang="en-US" sz="2400" b="0" i="0">
                <a:effectLst/>
              </a:rPr>
              <a:t>어떤 양의 상수 </a:t>
            </a:r>
            <a:r>
              <a:rPr lang="el-GR" altLang="ko-KR" sz="2400" b="0" i="0">
                <a:effectLst/>
              </a:rPr>
              <a:t>ε</a:t>
            </a:r>
            <a:r>
              <a:rPr lang="ko-KR" altLang="en-US" sz="2400" b="0" i="0">
                <a:effectLst/>
              </a:rPr>
              <a:t>에 대하여 </a:t>
            </a:r>
            <a:r>
              <a:rPr lang="en-US" altLang="ko-KR" sz="2400" b="0" i="0">
                <a:effectLst/>
              </a:rPr>
              <a:t>f(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)/h(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 = O(1/</a:t>
            </a:r>
            <a:r>
              <a:rPr lang="en-US" altLang="ko-KR" sz="2400" b="0">
                <a:effectLst/>
              </a:rPr>
              <a:t>n</a:t>
            </a:r>
            <a:r>
              <a:rPr lang="el-GR" altLang="ko-KR" sz="2400" b="0" i="0" baseline="30000">
                <a:effectLst/>
              </a:rPr>
              <a:t>ε</a:t>
            </a:r>
            <a:r>
              <a:rPr lang="en-US" altLang="ko-KR" sz="2400" b="0" i="0">
                <a:effectLst/>
              </a:rPr>
              <a:t>)</a:t>
            </a:r>
            <a:r>
              <a:rPr lang="ko-KR" altLang="en-US" sz="2400" b="0" i="0">
                <a:effectLst/>
              </a:rPr>
              <a:t>이면</a:t>
            </a:r>
            <a:r>
              <a:rPr lang="en-US" altLang="ko-KR" sz="2400" b="0" i="0">
                <a:effectLst/>
              </a:rPr>
              <a:t>, T(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 = </a:t>
            </a:r>
            <a:r>
              <a:rPr lang="el-GR" altLang="ko-KR" sz="2400" b="0">
                <a:effectLst/>
              </a:rPr>
              <a:t>Θ</a:t>
            </a:r>
            <a:r>
              <a:rPr lang="en-US" altLang="ko-KR" sz="2400" b="0" i="0">
                <a:effectLst/>
              </a:rPr>
              <a:t>(h(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))</a:t>
            </a:r>
            <a:r>
              <a:rPr lang="ko-KR" altLang="en-US" sz="2400" b="0" i="0">
                <a:effectLst/>
              </a:rPr>
              <a:t>이다</a:t>
            </a:r>
            <a:r>
              <a:rPr lang="en-US" altLang="ko-KR" sz="2400" b="0" i="0">
                <a:effectLst/>
              </a:rPr>
              <a:t>.</a:t>
            </a:r>
            <a:endParaRPr lang="el-GR" altLang="ko-KR" sz="2400" b="0" i="0">
              <a:effectLst/>
            </a:endParaRPr>
          </a:p>
          <a:p>
            <a:pPr eaLnBrk="1" hangingPunct="1">
              <a:buFontTx/>
              <a:buNone/>
            </a:pPr>
            <a:r>
              <a:rPr lang="en-US" altLang="ko-KR" sz="2400" b="0" i="0">
                <a:effectLst/>
              </a:rPr>
              <a:t>② </a:t>
            </a:r>
            <a:r>
              <a:rPr lang="ko-KR" altLang="en-US" sz="2400" b="0" i="0">
                <a:effectLst/>
              </a:rPr>
              <a:t>어떤 양의 상수 </a:t>
            </a:r>
            <a:r>
              <a:rPr lang="el-GR" altLang="ko-KR" sz="2400" b="0" i="0">
                <a:effectLst/>
              </a:rPr>
              <a:t>ε</a:t>
            </a:r>
            <a:r>
              <a:rPr lang="ko-KR" altLang="en-US" sz="2400" b="0" i="0">
                <a:effectLst/>
              </a:rPr>
              <a:t>에 대하여 </a:t>
            </a:r>
            <a:r>
              <a:rPr lang="en-US" altLang="ko-KR" sz="2400" b="0" i="0">
                <a:effectLst/>
              </a:rPr>
              <a:t>f(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)/h(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 = </a:t>
            </a:r>
            <a:r>
              <a:rPr lang="el-GR" altLang="ko-KR" sz="2400" b="0" i="0">
                <a:effectLst/>
                <a:cs typeface="Times New Roman" panose="02020603050405020304" pitchFamily="18" charset="0"/>
              </a:rPr>
              <a:t>Ω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l-GR" altLang="ko-KR" sz="2400" b="0" i="0" baseline="30000">
                <a:effectLst/>
              </a:rPr>
              <a:t>ε</a:t>
            </a:r>
            <a:r>
              <a:rPr lang="en-US" altLang="ko-KR" sz="2400" b="0" i="0">
                <a:effectLst/>
              </a:rPr>
              <a:t>)</a:t>
            </a:r>
            <a:r>
              <a:rPr lang="ko-KR" altLang="en-US" sz="2400" b="0" i="0">
                <a:effectLst/>
              </a:rPr>
              <a:t>이고</a:t>
            </a:r>
            <a:r>
              <a:rPr lang="en-US" altLang="ko-KR" sz="2400" b="0" i="0">
                <a:effectLst/>
              </a:rPr>
              <a:t>, </a:t>
            </a:r>
            <a:r>
              <a:rPr lang="ko-KR" altLang="en-US" sz="2400" b="0" i="0">
                <a:effectLst/>
              </a:rPr>
              <a:t>어떤 상수 </a:t>
            </a:r>
            <a:r>
              <a:rPr lang="en-US" altLang="ko-KR" sz="2400" b="0">
                <a:effectLst/>
              </a:rPr>
              <a:t>c</a:t>
            </a:r>
            <a:r>
              <a:rPr lang="en-US" altLang="ko-KR" sz="2400" b="0" i="0">
                <a:effectLst/>
              </a:rPr>
              <a:t>(&lt; 1)</a:t>
            </a:r>
            <a:r>
              <a:rPr lang="ko-KR" altLang="en-US" sz="2400" b="0" i="0">
                <a:effectLst/>
              </a:rPr>
              <a:t>와 충분히 큰 모든 </a:t>
            </a:r>
            <a:r>
              <a:rPr lang="en-US" altLang="ko-KR" sz="2400" b="0">
                <a:effectLst/>
              </a:rPr>
              <a:t>n</a:t>
            </a:r>
            <a:r>
              <a:rPr lang="ko-KR" altLang="en-US" sz="2400" b="0" i="0">
                <a:effectLst/>
              </a:rPr>
              <a:t>에 대해 </a:t>
            </a:r>
            <a:r>
              <a:rPr lang="en-US" altLang="ko-KR" sz="2400" b="0">
                <a:effectLst/>
              </a:rPr>
              <a:t>a</a:t>
            </a:r>
            <a:r>
              <a:rPr lang="en-US" altLang="ko-KR" sz="2400" b="0" i="0">
                <a:effectLst/>
              </a:rPr>
              <a:t>f(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/</a:t>
            </a:r>
            <a:r>
              <a:rPr lang="en-US" altLang="ko-KR" sz="2400" b="0">
                <a:effectLst/>
              </a:rPr>
              <a:t>b</a:t>
            </a:r>
            <a:r>
              <a:rPr lang="en-US" altLang="ko-KR" sz="2400" b="0" i="0">
                <a:effectLst/>
              </a:rPr>
              <a:t>) ≤ </a:t>
            </a:r>
            <a:r>
              <a:rPr lang="en-US" altLang="ko-KR" sz="2400" b="0">
                <a:effectLst/>
              </a:rPr>
              <a:t>c</a:t>
            </a:r>
            <a:r>
              <a:rPr lang="en-US" altLang="ko-KR" sz="2400" b="0" i="0">
                <a:effectLst/>
              </a:rPr>
              <a:t>f(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</a:t>
            </a:r>
            <a:r>
              <a:rPr lang="ko-KR" altLang="en-US" sz="2400" b="0" i="0">
                <a:effectLst/>
              </a:rPr>
              <a:t>이면</a:t>
            </a:r>
            <a:r>
              <a:rPr lang="en-US" altLang="ko-KR" sz="2400" b="0" i="0">
                <a:effectLst/>
              </a:rPr>
              <a:t> T(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 = </a:t>
            </a:r>
            <a:r>
              <a:rPr lang="el-GR" altLang="ko-KR" sz="2400" b="0">
                <a:effectLst/>
              </a:rPr>
              <a:t>Θ</a:t>
            </a:r>
            <a:r>
              <a:rPr lang="en-US" altLang="ko-KR" sz="2400" b="0" i="0">
                <a:effectLst/>
              </a:rPr>
              <a:t>(f(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))</a:t>
            </a:r>
            <a:r>
              <a:rPr lang="ko-KR" altLang="en-US" sz="2400" b="0" i="0">
                <a:effectLst/>
              </a:rPr>
              <a:t>이다</a:t>
            </a:r>
            <a:r>
              <a:rPr lang="en-US" altLang="ko-KR" sz="2400" b="0" i="0">
                <a:effectLst/>
              </a:rPr>
              <a:t>.</a:t>
            </a:r>
            <a:endParaRPr lang="ko-KR" altLang="en-US" sz="2400" b="0" i="0">
              <a:effectLst/>
            </a:endParaRPr>
          </a:p>
          <a:p>
            <a:pPr eaLnBrk="1" hangingPunct="1">
              <a:buFontTx/>
              <a:buNone/>
            </a:pPr>
            <a:r>
              <a:rPr lang="en-US" altLang="ko-KR" sz="2400" b="0" i="0">
                <a:effectLst/>
              </a:rPr>
              <a:t>③ f(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)/h(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 = </a:t>
            </a:r>
            <a:r>
              <a:rPr lang="el-GR" altLang="ko-KR" sz="2400" b="0">
                <a:effectLst/>
              </a:rPr>
              <a:t>Θ</a:t>
            </a:r>
            <a:r>
              <a:rPr lang="en-US" altLang="ko-KR" sz="2400" b="0" i="0">
                <a:effectLst/>
              </a:rPr>
              <a:t>(1)</a:t>
            </a:r>
            <a:r>
              <a:rPr lang="ko-KR" altLang="en-US" sz="2400" b="0" i="0">
                <a:effectLst/>
              </a:rPr>
              <a:t>이면 </a:t>
            </a:r>
            <a:r>
              <a:rPr lang="en-US" altLang="ko-KR" sz="2400" b="0" i="0">
                <a:effectLst/>
              </a:rPr>
              <a:t>T(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 = </a:t>
            </a:r>
            <a:r>
              <a:rPr lang="el-GR" altLang="ko-KR" sz="2400" b="0">
                <a:effectLst/>
              </a:rPr>
              <a:t>Θ</a:t>
            </a:r>
            <a:r>
              <a:rPr lang="en-US" altLang="ko-KR" sz="2400" b="0" i="0">
                <a:effectLst/>
              </a:rPr>
              <a:t>(h(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</a:t>
            </a:r>
            <a:r>
              <a:rPr lang="en-US" altLang="ko-KR" sz="800" b="0" i="0">
                <a:effectLst/>
              </a:rPr>
              <a:t> </a:t>
            </a:r>
            <a:r>
              <a:rPr lang="en-US" altLang="ko-KR" sz="2400" b="0" i="0">
                <a:effectLst/>
              </a:rPr>
              <a:t>log</a:t>
            </a:r>
            <a:r>
              <a:rPr lang="en-US" altLang="ko-KR" sz="800" b="0" i="0">
                <a:effectLst/>
              </a:rPr>
              <a:t> 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</a:t>
            </a:r>
            <a:r>
              <a:rPr lang="ko-KR" altLang="en-US" sz="2400" b="0" i="0">
                <a:effectLst/>
              </a:rPr>
              <a:t>이다</a:t>
            </a:r>
            <a:r>
              <a:rPr lang="en-US" altLang="ko-KR" sz="2400" b="0" i="0">
                <a:effectLst/>
              </a:rPr>
              <a:t>.</a:t>
            </a:r>
            <a:endParaRPr lang="ko-KR" altLang="en-US" sz="2400" b="0" i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688430" y="2540000"/>
            <a:ext cx="8140700" cy="1841500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400" b="0" i="0">
                <a:effectLst/>
              </a:rPr>
              <a:t>① 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h(</a:t>
            </a:r>
            <a:r>
              <a:rPr lang="en-US" altLang="ko-KR" sz="2400" b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sz="2400" b="0" i="0">
                <a:effectLst/>
              </a:rPr>
              <a:t>이 더 무거우면 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h(</a:t>
            </a:r>
            <a:r>
              <a:rPr lang="en-US" altLang="ko-KR" sz="2400" b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sz="2400" b="0" i="0">
                <a:effectLst/>
              </a:rPr>
              <a:t>이 </a:t>
            </a:r>
            <a:r>
              <a:rPr lang="ko-KR" altLang="en-US" sz="2400" b="0" i="0" smtClean="0">
                <a:effectLst/>
              </a:rPr>
              <a:t>수행 시간을 </a:t>
            </a:r>
            <a:r>
              <a:rPr lang="ko-KR" altLang="en-US" sz="2400" b="0" i="0">
                <a:effectLst/>
              </a:rPr>
              <a:t>결정한다</a:t>
            </a:r>
            <a:r>
              <a:rPr lang="en-US" altLang="ko-KR" sz="2400" b="0" i="0">
                <a:effectLst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ko-KR" sz="2400" b="0" i="0">
                <a:effectLst/>
              </a:rPr>
              <a:t>② 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f(</a:t>
            </a:r>
            <a:r>
              <a:rPr lang="en-US" altLang="ko-KR" sz="2400" b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sz="2400" b="0" i="0">
                <a:effectLst/>
              </a:rPr>
              <a:t>이 더 무거우면 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f(</a:t>
            </a:r>
            <a:r>
              <a:rPr lang="en-US" altLang="ko-KR" sz="2400" b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sz="2400" b="0" i="0">
                <a:effectLst/>
              </a:rPr>
              <a:t>이 </a:t>
            </a:r>
            <a:r>
              <a:rPr lang="ko-KR" altLang="en-US" sz="2400" b="0" i="0" smtClean="0">
                <a:effectLst/>
              </a:rPr>
              <a:t>수행 시간을 </a:t>
            </a:r>
            <a:r>
              <a:rPr lang="ko-KR" altLang="en-US" sz="2400" b="0" i="0">
                <a:effectLst/>
              </a:rPr>
              <a:t>결정한다</a:t>
            </a:r>
            <a:r>
              <a:rPr lang="en-US" altLang="ko-KR" sz="2400" b="0" i="0">
                <a:effectLst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ko-KR" sz="2400" b="0" i="0">
                <a:effectLst/>
              </a:rPr>
              <a:t>③ 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h(</a:t>
            </a:r>
            <a:r>
              <a:rPr lang="en-US" altLang="ko-KR" sz="2400" b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sz="2400" b="0" i="0">
                <a:effectLst/>
              </a:rPr>
              <a:t>과 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f(</a:t>
            </a:r>
            <a:r>
              <a:rPr lang="en-US" altLang="ko-KR" sz="2400" b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sz="2400" b="0" i="0">
                <a:effectLst/>
              </a:rPr>
              <a:t>이 같은 무게이면 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h(</a:t>
            </a:r>
            <a:r>
              <a:rPr lang="en-US" altLang="ko-KR" sz="2400" b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sz="2400" b="0" i="0">
                <a:effectLst/>
              </a:rPr>
              <a:t>에 </a:t>
            </a:r>
            <a:r>
              <a:rPr lang="en-US" altLang="ko-KR" sz="800" b="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2400" b="0" i="0">
                <a:effectLst/>
                <a:latin typeface="Times New Roman" panose="02020603050405020304" pitchFamily="18" charset="0"/>
              </a:rPr>
              <a:t>log</a:t>
            </a:r>
            <a:r>
              <a:rPr lang="en-US" altLang="ko-KR" sz="800" b="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2400" b="0">
                <a:effectLst/>
                <a:latin typeface="Times New Roman" panose="02020603050405020304" pitchFamily="18" charset="0"/>
              </a:rPr>
              <a:t>n</a:t>
            </a:r>
            <a:r>
              <a:rPr lang="ko-KR" altLang="en-US" sz="2400" b="0" i="0">
                <a:effectLst/>
              </a:rPr>
              <a:t>을 곱한 것이 </a:t>
            </a:r>
            <a:r>
              <a:rPr lang="ko-KR" altLang="en-US" sz="2400" b="0" i="0" smtClean="0">
                <a:effectLst/>
              </a:rPr>
              <a:t>수행 시간이 </a:t>
            </a:r>
            <a:r>
              <a:rPr lang="ko-KR" altLang="en-US" sz="2400" b="0" i="0">
                <a:effectLst/>
              </a:rPr>
              <a:t>된다</a:t>
            </a:r>
            <a:r>
              <a:rPr lang="en-US" altLang="ko-KR" sz="2400" b="0" i="0">
                <a:effectLst/>
              </a:rPr>
              <a:t>.</a:t>
            </a:r>
            <a:endParaRPr lang="el-GR" altLang="ko-KR" sz="2400" b="0" i="0">
              <a:effectLst/>
            </a:endParaRPr>
          </a:p>
          <a:p>
            <a:pPr eaLnBrk="1" hangingPunct="1">
              <a:buFontTx/>
              <a:buNone/>
            </a:pPr>
            <a:endParaRPr lang="ko-KR" altLang="en-US" sz="2400" b="0" i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3200" dirty="0"/>
              <a:t>마스터 정리의 직관적 의미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854" y="4591318"/>
            <a:ext cx="5609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0" i="0" dirty="0" smtClean="0">
                <a:effectLst/>
              </a:rPr>
              <a:t>원 정리와 약간 차이가 있기는 하지만 </a:t>
            </a:r>
            <a:endParaRPr lang="en-US" altLang="ko-KR" sz="2400" b="0" i="0" dirty="0" smtClean="0">
              <a:effectLst/>
            </a:endParaRPr>
          </a:p>
          <a:p>
            <a:r>
              <a:rPr lang="ko-KR" altLang="en-US" sz="2400" b="0" i="0" dirty="0" smtClean="0">
                <a:effectLst/>
              </a:rPr>
              <a:t>직관적 이해를 위해서 도움이 된다</a:t>
            </a:r>
            <a:r>
              <a:rPr lang="en-US" altLang="ko-KR" sz="2400" b="0" i="0" dirty="0" smtClean="0">
                <a:effectLst/>
              </a:rPr>
              <a:t>.</a:t>
            </a:r>
            <a:endParaRPr lang="ko-KR" altLang="en-US" sz="2400" b="0" i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590461" y="1455312"/>
            <a:ext cx="79883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T(</a:t>
            </a:r>
            <a:r>
              <a:rPr lang="en-US" altLang="ko-KR" sz="28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) = 2T(</a:t>
            </a:r>
            <a:r>
              <a:rPr lang="en-US" altLang="ko-KR" sz="28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/3) + </a:t>
            </a:r>
            <a:r>
              <a:rPr lang="en-US" altLang="ko-KR" sz="2800" b="0" dirty="0">
                <a:effectLst/>
                <a:latin typeface="Times New Roman" panose="02020603050405020304" pitchFamily="18" charset="0"/>
              </a:rPr>
              <a:t>c</a:t>
            </a:r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a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=2, 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b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=3, h(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 = </a:t>
            </a:r>
            <a:r>
              <a:rPr lang="en-US" altLang="ko-KR" sz="2400" b="0" dirty="0">
                <a:effectLst/>
              </a:rPr>
              <a:t>n</a:t>
            </a:r>
            <a:r>
              <a:rPr lang="en-US" altLang="ko-KR" b="0" i="0" baseline="30000" dirty="0">
                <a:effectLst/>
              </a:rPr>
              <a:t>log</a:t>
            </a:r>
            <a:r>
              <a:rPr lang="en-US" altLang="ko-KR" sz="1600" b="0" baseline="30000" dirty="0">
                <a:effectLst/>
              </a:rPr>
              <a:t>3</a:t>
            </a:r>
            <a:r>
              <a:rPr lang="en-US" altLang="ko-KR" sz="900" b="0" baseline="30000" dirty="0">
                <a:effectLst/>
              </a:rPr>
              <a:t> </a:t>
            </a:r>
            <a:r>
              <a:rPr lang="en-US" altLang="ko-KR" b="0" baseline="30000" dirty="0">
                <a:effectLst/>
              </a:rPr>
              <a:t>2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, f(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 = 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c</a:t>
            </a:r>
          </a:p>
          <a:p>
            <a:pPr lvl="1" eaLnBrk="1" hangingPunct="1"/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T(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 = </a:t>
            </a:r>
            <a:r>
              <a:rPr lang="el-GR" altLang="ko-KR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400" b="0" dirty="0">
                <a:effectLst/>
              </a:rPr>
              <a:t>n</a:t>
            </a:r>
            <a:r>
              <a:rPr lang="en-US" altLang="ko-KR" b="0" i="0" baseline="30000" dirty="0">
                <a:effectLst/>
              </a:rPr>
              <a:t>log</a:t>
            </a:r>
            <a:r>
              <a:rPr lang="en-US" altLang="ko-KR" sz="1600" b="0" baseline="30000" dirty="0">
                <a:effectLst/>
              </a:rPr>
              <a:t>3</a:t>
            </a:r>
            <a:r>
              <a:rPr lang="en-US" altLang="ko-KR" sz="900" b="0" baseline="30000" dirty="0">
                <a:effectLst/>
              </a:rPr>
              <a:t> </a:t>
            </a:r>
            <a:r>
              <a:rPr lang="en-US" altLang="ko-KR" b="0" baseline="30000" dirty="0">
                <a:effectLst/>
              </a:rPr>
              <a:t>2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</a:t>
            </a:r>
            <a:endParaRPr lang="el-GR" altLang="ko-KR" sz="2400" b="0" i="0" dirty="0">
              <a:effectLst/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T(</a:t>
            </a:r>
            <a:r>
              <a:rPr lang="en-US" altLang="ko-KR" sz="28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) = 2T(</a:t>
            </a:r>
            <a:r>
              <a:rPr lang="en-US" altLang="ko-KR" sz="28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/4) + </a:t>
            </a:r>
            <a:r>
              <a:rPr lang="en-US" altLang="ko-KR" sz="2800" b="0" dirty="0">
                <a:effectLst/>
                <a:latin typeface="Times New Roman" panose="02020603050405020304" pitchFamily="18" charset="0"/>
              </a:rPr>
              <a:t>n</a:t>
            </a:r>
          </a:p>
          <a:p>
            <a:pPr lvl="1" eaLnBrk="1" hangingPunct="1"/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a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=2, 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b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=4, h(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 = </a:t>
            </a:r>
            <a:r>
              <a:rPr lang="en-US" altLang="ko-KR" sz="2400" b="0" dirty="0">
                <a:effectLst/>
              </a:rPr>
              <a:t>n</a:t>
            </a:r>
            <a:r>
              <a:rPr lang="en-US" altLang="ko-KR" b="0" i="0" baseline="30000" dirty="0">
                <a:effectLst/>
              </a:rPr>
              <a:t>log</a:t>
            </a:r>
            <a:r>
              <a:rPr lang="en-US" altLang="ko-KR" sz="1600" b="0" baseline="30000" dirty="0">
                <a:effectLst/>
              </a:rPr>
              <a:t>4</a:t>
            </a:r>
            <a:r>
              <a:rPr lang="en-US" altLang="ko-KR" sz="900" b="0" baseline="30000" dirty="0">
                <a:effectLst/>
              </a:rPr>
              <a:t> </a:t>
            </a:r>
            <a:r>
              <a:rPr lang="en-US" altLang="ko-KR" b="0" baseline="30000" dirty="0">
                <a:effectLst/>
              </a:rPr>
              <a:t>2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, f(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 = 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</a:p>
          <a:p>
            <a:pPr lvl="1" eaLnBrk="1" hangingPunct="1"/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T(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 = </a:t>
            </a:r>
            <a:r>
              <a:rPr lang="el-GR" altLang="ko-KR" sz="2400" b="0" dirty="0">
                <a:effectLst/>
                <a:latin typeface="Times New Roman" panose="02020603050405020304" pitchFamily="18" charset="0"/>
              </a:rPr>
              <a:t>Θ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ko-KR" sz="2400" b="0" dirty="0">
                <a:effectLst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</a:t>
            </a:r>
            <a:endParaRPr lang="en-US" altLang="ko-KR" sz="2400" b="0" dirty="0">
              <a:effectLst/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T(</a:t>
            </a:r>
            <a:r>
              <a:rPr lang="en-US" altLang="ko-KR" sz="28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) = 2T(</a:t>
            </a:r>
            <a:r>
              <a:rPr lang="en-US" altLang="ko-KR" sz="28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800" b="0" i="0" dirty="0">
                <a:effectLst/>
                <a:latin typeface="Times New Roman" panose="02020603050405020304" pitchFamily="18" charset="0"/>
              </a:rPr>
              <a:t>/2) + </a:t>
            </a:r>
            <a:r>
              <a:rPr lang="en-US" altLang="ko-KR" sz="2800" b="0" dirty="0">
                <a:effectLst/>
                <a:latin typeface="Times New Roman" panose="02020603050405020304" pitchFamily="18" charset="0"/>
              </a:rPr>
              <a:t>n</a:t>
            </a:r>
          </a:p>
          <a:p>
            <a:pPr lvl="1" eaLnBrk="1" hangingPunct="1"/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a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=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b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=2, h(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 = </a:t>
            </a:r>
            <a:r>
              <a:rPr lang="en-US" altLang="ko-KR" sz="2400" b="0" dirty="0">
                <a:effectLst/>
              </a:rPr>
              <a:t>n</a:t>
            </a:r>
            <a:r>
              <a:rPr lang="en-US" altLang="ko-KR" b="0" i="0" baseline="30000" dirty="0">
                <a:effectLst/>
              </a:rPr>
              <a:t>log</a:t>
            </a:r>
            <a:r>
              <a:rPr lang="en-US" altLang="ko-KR" sz="1600" b="0" baseline="30000" dirty="0">
                <a:effectLst/>
              </a:rPr>
              <a:t>2</a:t>
            </a:r>
            <a:r>
              <a:rPr lang="en-US" altLang="ko-KR" sz="900" b="0" baseline="30000" dirty="0">
                <a:effectLst/>
              </a:rPr>
              <a:t> </a:t>
            </a:r>
            <a:r>
              <a:rPr lang="en-US" altLang="ko-KR" b="0" baseline="30000" dirty="0">
                <a:effectLst/>
              </a:rPr>
              <a:t>2 </a:t>
            </a:r>
            <a:r>
              <a:rPr lang="en-US" altLang="ko-KR" b="0" dirty="0">
                <a:effectLst/>
              </a:rPr>
              <a:t>= </a:t>
            </a:r>
            <a:r>
              <a:rPr lang="en-US" altLang="ko-KR" sz="2400" b="0" dirty="0">
                <a:effectLst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, f(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 = 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</a:p>
          <a:p>
            <a:pPr lvl="1" eaLnBrk="1" hangingPunct="1"/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T(</a:t>
            </a:r>
            <a:r>
              <a:rPr lang="en-US" altLang="ko-KR" sz="24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 = </a:t>
            </a:r>
            <a:r>
              <a:rPr lang="el-GR" altLang="ko-KR" sz="2400" b="0" dirty="0">
                <a:effectLst/>
                <a:latin typeface="Times New Roman" panose="02020603050405020304" pitchFamily="18" charset="0"/>
              </a:rPr>
              <a:t>Θ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ko-KR" sz="2400" b="0" dirty="0">
                <a:effectLst/>
              </a:rPr>
              <a:t>n</a:t>
            </a:r>
            <a:r>
              <a:rPr lang="en-US" altLang="ko-KR" sz="900" b="0" dirty="0">
                <a:effectLst/>
              </a:rPr>
              <a:t> </a:t>
            </a:r>
            <a:r>
              <a:rPr lang="en-US" altLang="ko-KR" sz="2400" b="0" i="0" dirty="0">
                <a:effectLst/>
              </a:rPr>
              <a:t>log</a:t>
            </a:r>
            <a:r>
              <a:rPr lang="en-US" altLang="ko-KR" sz="900" b="0" i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n</a:t>
            </a:r>
            <a:r>
              <a:rPr lang="en-US" altLang="ko-KR" sz="2400" b="0" i="0" dirty="0">
                <a:effectLst/>
                <a:latin typeface="Times New Roman" panose="02020603050405020304" pitchFamily="18" charset="0"/>
              </a:rPr>
              <a:t>)</a:t>
            </a:r>
            <a:endParaRPr lang="ko-KR" altLang="en-US" sz="2400" b="0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2800"/>
              <a:t>마스터 정리의 적용 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299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i="0">
                <a:solidFill>
                  <a:schemeClr val="bg2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311301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6896" y="1455153"/>
            <a:ext cx="8699679" cy="1362075"/>
          </a:xfrm>
        </p:spPr>
        <p:txBody>
          <a:bodyPr/>
          <a:lstStyle/>
          <a:p>
            <a:pPr>
              <a:defRPr/>
            </a:pPr>
            <a:r>
              <a:rPr lang="en-US" altLang="ko-KR" sz="4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ko-KR" altLang="en-US" sz="4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ko-KR" altLang="en-US" sz="4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sz="4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ko-KR" sz="4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4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점화식과</a:t>
            </a:r>
            <a:r>
              <a:rPr lang="ko-KR" altLang="en-US" sz="4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알고리즘 복잡도 분석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535" y="3559754"/>
            <a:ext cx="7772400" cy="2129846"/>
          </a:xfrm>
          <a:noFill/>
        </p:spPr>
        <p:txBody>
          <a:bodyPr/>
          <a:lstStyle/>
          <a:p>
            <a:pPr algn="r">
              <a:buFontTx/>
              <a:buNone/>
            </a:pPr>
            <a:r>
              <a:rPr lang="ko-KR" altLang="en-US" dirty="0">
                <a:latin typeface="굴림" panose="020B0600000101010101" pitchFamily="50" charset="-127"/>
              </a:rPr>
              <a:t>사실을 많이 아는 것보다는 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pPr algn="r">
              <a:buFontTx/>
              <a:buNone/>
            </a:pPr>
            <a:r>
              <a:rPr lang="ko-KR" altLang="en-US" dirty="0" smtClean="0">
                <a:latin typeface="굴림" panose="020B0600000101010101" pitchFamily="50" charset="-127"/>
              </a:rPr>
              <a:t>이론적 </a:t>
            </a:r>
            <a:r>
              <a:rPr lang="ko-KR" altLang="en-US" dirty="0">
                <a:latin typeface="굴림" panose="020B0600000101010101" pitchFamily="50" charset="-127"/>
              </a:rPr>
              <a:t>틀이 중요하고</a:t>
            </a:r>
            <a:r>
              <a:rPr lang="en-US" altLang="ko-KR" dirty="0">
                <a:latin typeface="굴림" panose="020B0600000101010101" pitchFamily="50" charset="-127"/>
              </a:rPr>
              <a:t>,</a:t>
            </a:r>
          </a:p>
          <a:p>
            <a:pPr algn="r">
              <a:buFontTx/>
              <a:buNone/>
            </a:pPr>
            <a:r>
              <a:rPr lang="ko-KR" altLang="en-US" dirty="0">
                <a:latin typeface="굴림" panose="020B0600000101010101" pitchFamily="50" charset="-127"/>
              </a:rPr>
              <a:t>기억력보다는 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pPr algn="r">
              <a:buFontTx/>
              <a:buNone/>
            </a:pPr>
            <a:r>
              <a:rPr lang="ko-KR" altLang="en-US" dirty="0" smtClean="0">
                <a:latin typeface="굴림" panose="020B0600000101010101" pitchFamily="50" charset="-127"/>
              </a:rPr>
              <a:t>생각하는 </a:t>
            </a:r>
            <a:r>
              <a:rPr lang="ko-KR" altLang="en-US" dirty="0">
                <a:latin typeface="굴림" panose="020B0600000101010101" pitchFamily="50" charset="-127"/>
              </a:rPr>
              <a:t>법이 더 중요하다</a:t>
            </a:r>
            <a:r>
              <a:rPr lang="en-US" altLang="ko-KR" dirty="0" smtClean="0">
                <a:latin typeface="굴림" panose="020B0600000101010101" pitchFamily="50" charset="-127"/>
              </a:rPr>
              <a:t>.</a:t>
            </a:r>
          </a:p>
          <a:p>
            <a:pPr algn="r">
              <a:buFontTx/>
              <a:buNone/>
            </a:pPr>
            <a:endParaRPr lang="en-US" altLang="ko-KR" dirty="0">
              <a:latin typeface="굴림" panose="020B0600000101010101" pitchFamily="50" charset="-127"/>
            </a:endParaRPr>
          </a:p>
          <a:p>
            <a:pPr algn="r">
              <a:buFontTx/>
              <a:buNone/>
            </a:pPr>
            <a:r>
              <a:rPr lang="en-US" altLang="ko-KR" dirty="0" smtClean="0">
                <a:latin typeface="굴림" panose="020B0600000101010101" pitchFamily="50" charset="-127"/>
              </a:rPr>
              <a:t>-</a:t>
            </a:r>
            <a:r>
              <a:rPr lang="ko-KR" altLang="en-US" dirty="0" err="1" smtClean="0">
                <a:latin typeface="굴림" panose="020B0600000101010101" pitchFamily="50" charset="-127"/>
              </a:rPr>
              <a:t>제임스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ko-KR" altLang="en-US" dirty="0" err="1" smtClean="0">
                <a:latin typeface="굴림" panose="020B0600000101010101" pitchFamily="50" charset="-127"/>
              </a:rPr>
              <a:t>왓슨</a:t>
            </a:r>
            <a:endParaRPr lang="ko-KR" altLang="en-US" dirty="0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216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/>
              <a:t>재귀 알고리즘과 점화식의 관계를 이해한다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점화식의 점근적 분석을 이해한다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점화식의 이해</a:t>
            </a:r>
            <a:endParaRPr lang="en-US" altLang="ko-KR">
              <a:solidFill>
                <a:srgbClr val="FF3300"/>
              </a:solidFill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err="1"/>
              <a:t>점화식</a:t>
            </a:r>
            <a:endParaRPr lang="ko-KR" altLang="en-US" sz="28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어떤 함수를 자신보다 더 작은 변수에 대한 함수와의 관계로 표현한 것</a:t>
            </a:r>
          </a:p>
          <a:p>
            <a:pPr>
              <a:lnSpc>
                <a:spcPct val="90000"/>
              </a:lnSpc>
            </a:pPr>
            <a:r>
              <a:rPr lang="ko-KR" altLang="en-US" sz="2800" dirty="0"/>
              <a:t>예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/>
              <a:t>a</a:t>
            </a:r>
            <a:r>
              <a:rPr lang="en-US" altLang="ko-KR" sz="2400" i="1" baseline="-25000" dirty="0"/>
              <a:t>n</a:t>
            </a:r>
            <a:r>
              <a:rPr lang="en-US" altLang="ko-KR" sz="2400" dirty="0"/>
              <a:t> = </a:t>
            </a:r>
            <a:r>
              <a:rPr lang="en-US" altLang="ko-KR" sz="2400" i="1" dirty="0"/>
              <a:t>a</a:t>
            </a:r>
            <a:r>
              <a:rPr lang="en-US" altLang="ko-KR" sz="2400" i="1" baseline="-25000" dirty="0"/>
              <a:t>n</a:t>
            </a:r>
            <a:r>
              <a:rPr lang="en-US" altLang="ko-KR" sz="2400" baseline="-25000" dirty="0"/>
              <a:t>-1</a:t>
            </a:r>
            <a:r>
              <a:rPr lang="en-US" altLang="ko-KR" sz="2400" dirty="0"/>
              <a:t> + 2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= </a:t>
            </a:r>
            <a:r>
              <a:rPr lang="en-US" altLang="ko-KR" sz="2400" i="1" dirty="0"/>
              <a:t>n</a:t>
            </a:r>
            <a:r>
              <a:rPr lang="en-US" altLang="ko-KR" sz="2400" dirty="0"/>
              <a:t> </a:t>
            </a: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−1)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/>
              <a:t>f(n</a:t>
            </a:r>
            <a:r>
              <a:rPr lang="en-US" altLang="ko-KR" sz="2400" dirty="0"/>
              <a:t>) = </a:t>
            </a: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−1) + </a:t>
            </a: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−2) 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= </a:t>
            </a: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/2) + </a:t>
            </a:r>
            <a:r>
              <a:rPr lang="en-US" altLang="ko-KR" sz="2400" i="1" dirty="0"/>
              <a:t>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36" y="3568700"/>
            <a:ext cx="4300717" cy="2527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병합 정렬의 수행 시간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53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1825" y="1587500"/>
                <a:ext cx="7772400" cy="3442272"/>
              </a:xfrm>
              <a:noFill/>
              <a:ln/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600" dirty="0"/>
                  <a:t>mergeSort(A[ ], </a:t>
                </a:r>
                <a:r>
                  <a:rPr lang="en-US" altLang="ko-KR" sz="1600" i="1" dirty="0"/>
                  <a:t>p</a:t>
                </a:r>
                <a:r>
                  <a:rPr lang="en-US" altLang="ko-KR" sz="1600" dirty="0"/>
                  <a:t>, </a:t>
                </a:r>
                <a:r>
                  <a:rPr lang="en-US" altLang="ko-KR" sz="1600" i="1" dirty="0"/>
                  <a:t>r</a:t>
                </a:r>
                <a:r>
                  <a:rPr lang="en-US" altLang="ko-KR" sz="1600" dirty="0"/>
                  <a:t>)      </a:t>
                </a:r>
                <a:r>
                  <a:rPr lang="en-US" altLang="ko-KR" sz="1600" dirty="0">
                    <a:solidFill>
                      <a:schemeClr val="bg2">
                        <a:lumMod val="75000"/>
                      </a:schemeClr>
                    </a:solidFill>
                  </a:rPr>
                  <a:t>▷ A[</a:t>
                </a:r>
                <a:r>
                  <a:rPr lang="en-US" altLang="ko-KR" sz="1600" i="1" dirty="0">
                    <a:solidFill>
                      <a:schemeClr val="bg2">
                        <a:lumMod val="75000"/>
                      </a:schemeClr>
                    </a:solidFill>
                  </a:rPr>
                  <a:t>p</a:t>
                </a:r>
                <a:r>
                  <a:rPr lang="en-US" altLang="ko-KR" sz="1600" dirty="0">
                    <a:solidFill>
                      <a:schemeClr val="bg2">
                        <a:lumMod val="75000"/>
                      </a:schemeClr>
                    </a:solidFill>
                  </a:rPr>
                  <a:t> ... </a:t>
                </a:r>
                <a:r>
                  <a:rPr lang="en-US" altLang="ko-KR" sz="1600" i="1" dirty="0">
                    <a:solidFill>
                      <a:schemeClr val="bg2">
                        <a:lumMod val="75000"/>
                      </a:schemeClr>
                    </a:solidFill>
                  </a:rPr>
                  <a:t>r</a:t>
                </a:r>
                <a:r>
                  <a:rPr lang="en-US" altLang="ko-KR" sz="16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  <a:r>
                  <a:rPr lang="ko-KR" altLang="en-US" sz="1400" dirty="0">
                    <a:solidFill>
                      <a:schemeClr val="bg2">
                        <a:lumMod val="75000"/>
                      </a:schemeClr>
                    </a:solidFill>
                  </a:rPr>
                  <a:t>을 정렬한다</a:t>
                </a: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  <a:r>
                  <a:rPr lang="ko-KR" alt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600" dirty="0"/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600" dirty="0"/>
                  <a:t>        </a:t>
                </a:r>
                <a:r>
                  <a:rPr lang="en-US" altLang="ko-KR" sz="1600" b="1" dirty="0">
                    <a:solidFill>
                      <a:schemeClr val="accent2"/>
                    </a:solidFill>
                  </a:rPr>
                  <a:t>if </a:t>
                </a:r>
                <a:r>
                  <a:rPr lang="en-US" altLang="ko-KR" sz="1600" dirty="0"/>
                  <a:t>(</a:t>
                </a:r>
                <a:r>
                  <a:rPr lang="en-US" altLang="ko-KR" sz="1600" i="1" dirty="0"/>
                  <a:t>p</a:t>
                </a:r>
                <a:r>
                  <a:rPr lang="en-US" altLang="ko-KR" sz="1600" dirty="0"/>
                  <a:t> &lt; </a:t>
                </a:r>
                <a:r>
                  <a:rPr lang="en-US" altLang="ko-KR" sz="1600" i="1" dirty="0"/>
                  <a:t>r</a:t>
                </a:r>
                <a:r>
                  <a:rPr lang="en-US" altLang="ko-KR" sz="1600" dirty="0"/>
                  <a:t>) </a:t>
                </a:r>
                <a:r>
                  <a:rPr lang="en-US" altLang="ko-KR" sz="1600" b="1" dirty="0">
                    <a:solidFill>
                      <a:schemeClr val="accent2"/>
                    </a:solidFill>
                  </a:rPr>
                  <a:t>then</a:t>
                </a:r>
                <a:r>
                  <a:rPr lang="en-US" altLang="ko-KR" sz="1600" dirty="0"/>
                  <a:t> 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600" dirty="0"/>
                  <a:t>                </a:t>
                </a:r>
                <a:r>
                  <a:rPr lang="en-US" altLang="ko-KR" sz="1600" i="1" dirty="0"/>
                  <a:t>q</a:t>
                </a:r>
                <a:r>
                  <a:rPr lang="en-US" altLang="ko-KR" sz="1600" dirty="0"/>
                  <a:t> 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r>
                  <a:rPr lang="en-US" altLang="ko-KR" sz="1600" dirty="0"/>
                  <a:t>;   -----------------  ①   </a:t>
                </a: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</a:rPr>
                  <a:t>▷ p, q</a:t>
                </a:r>
                <a:r>
                  <a:rPr lang="ko-KR" altLang="en-US" sz="1400" dirty="0">
                    <a:solidFill>
                      <a:schemeClr val="bg2">
                        <a:lumMod val="75000"/>
                      </a:schemeClr>
                    </a:solidFill>
                  </a:rPr>
                  <a:t>의 중간 지점 계산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1600" dirty="0"/>
                  <a:t>                </a:t>
                </a:r>
                <a:r>
                  <a:rPr lang="en-US" altLang="ko-KR" sz="1600" dirty="0" err="1"/>
                  <a:t>mergeSort</a:t>
                </a:r>
                <a:r>
                  <a:rPr lang="en-US" altLang="ko-KR" sz="1600" dirty="0"/>
                  <a:t>(A, </a:t>
                </a:r>
                <a:r>
                  <a:rPr lang="en-US" altLang="ko-KR" sz="1600" i="1" dirty="0"/>
                  <a:t>p</a:t>
                </a:r>
                <a:r>
                  <a:rPr lang="en-US" altLang="ko-KR" sz="1600" dirty="0"/>
                  <a:t>, </a:t>
                </a:r>
                <a:r>
                  <a:rPr lang="en-US" altLang="ko-KR" sz="1600" i="1" dirty="0"/>
                  <a:t>q</a:t>
                </a:r>
                <a:r>
                  <a:rPr lang="en-US" altLang="ko-KR" sz="1600" dirty="0"/>
                  <a:t>);  ----------------  ②   </a:t>
                </a: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400" dirty="0">
                    <a:solidFill>
                      <a:schemeClr val="bg2">
                        <a:lumMod val="75000"/>
                      </a:schemeClr>
                    </a:solidFill>
                  </a:rPr>
                  <a:t>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1600" dirty="0"/>
                  <a:t>                </a:t>
                </a:r>
                <a:r>
                  <a:rPr lang="en-US" altLang="ko-KR" sz="1600" dirty="0" err="1"/>
                  <a:t>mergeSort</a:t>
                </a:r>
                <a:r>
                  <a:rPr lang="en-US" altLang="ko-KR" sz="1600" dirty="0"/>
                  <a:t>(A, </a:t>
                </a:r>
                <a:r>
                  <a:rPr lang="en-US" altLang="ko-KR" sz="1600" i="1" dirty="0"/>
                  <a:t>q</a:t>
                </a:r>
                <a:r>
                  <a:rPr lang="en-US" altLang="ko-KR" sz="1600" dirty="0"/>
                  <a:t>+1, </a:t>
                </a:r>
                <a:r>
                  <a:rPr lang="en-US" altLang="ko-KR" sz="1600" i="1" dirty="0"/>
                  <a:t>r</a:t>
                </a:r>
                <a:r>
                  <a:rPr lang="en-US" altLang="ko-KR" sz="1600" dirty="0"/>
                  <a:t>); --------------  ③   </a:t>
                </a: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400" dirty="0">
                    <a:solidFill>
                      <a:schemeClr val="bg2">
                        <a:lumMod val="75000"/>
                      </a:schemeClr>
                    </a:solidFill>
                  </a:rPr>
                  <a:t>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1600" dirty="0"/>
                  <a:t>                </a:t>
                </a:r>
                <a:r>
                  <a:rPr lang="en-US" altLang="ko-KR" sz="1600" dirty="0"/>
                  <a:t>merge(A, </a:t>
                </a:r>
                <a:r>
                  <a:rPr lang="en-US" altLang="ko-KR" sz="1600" i="1" dirty="0"/>
                  <a:t>p</a:t>
                </a:r>
                <a:r>
                  <a:rPr lang="en-US" altLang="ko-KR" sz="1600" dirty="0"/>
                  <a:t>, </a:t>
                </a:r>
                <a:r>
                  <a:rPr lang="en-US" altLang="ko-KR" sz="1600" i="1" dirty="0"/>
                  <a:t>q</a:t>
                </a:r>
                <a:r>
                  <a:rPr lang="en-US" altLang="ko-KR" sz="1600" dirty="0"/>
                  <a:t>, </a:t>
                </a:r>
                <a:r>
                  <a:rPr lang="en-US" altLang="ko-KR" sz="1600" i="1" dirty="0"/>
                  <a:t>r</a:t>
                </a:r>
                <a:r>
                  <a:rPr lang="en-US" altLang="ko-KR" sz="1600" dirty="0"/>
                  <a:t>);   ------------------  ④   </a:t>
                </a: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400" dirty="0">
                    <a:solidFill>
                      <a:schemeClr val="bg2">
                        <a:lumMod val="75000"/>
                      </a:schemeClr>
                    </a:solidFill>
                  </a:rPr>
                  <a:t>병합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1600" dirty="0"/>
                  <a:t>        </a:t>
                </a:r>
                <a:r>
                  <a:rPr lang="en-US" altLang="ko-KR" sz="1600" dirty="0"/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600" dirty="0"/>
                  <a:t>}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ko-KR" sz="1600" dirty="0" smtClean="0"/>
                  <a:t>merge(A</a:t>
                </a:r>
                <a:r>
                  <a:rPr lang="en-US" altLang="ko-KR" sz="1600" dirty="0"/>
                  <a:t>[ ], </a:t>
                </a:r>
                <a:r>
                  <a:rPr lang="en-US" altLang="ko-KR" sz="1600" i="1" dirty="0"/>
                  <a:t>p</a:t>
                </a:r>
                <a:r>
                  <a:rPr lang="en-US" altLang="ko-KR" sz="1600" dirty="0"/>
                  <a:t>, </a:t>
                </a:r>
                <a:r>
                  <a:rPr lang="en-US" altLang="ko-KR" sz="1600" i="1" dirty="0"/>
                  <a:t>q</a:t>
                </a:r>
                <a:r>
                  <a:rPr lang="en-US" altLang="ko-KR" sz="1600" dirty="0"/>
                  <a:t>, </a:t>
                </a:r>
                <a:r>
                  <a:rPr lang="en-US" altLang="ko-KR" sz="1600" i="1" dirty="0"/>
                  <a:t>r</a:t>
                </a:r>
                <a:r>
                  <a:rPr lang="en-US" altLang="ko-KR" sz="1600" dirty="0"/>
                  <a:t>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ko-KR" sz="1600" dirty="0"/>
                  <a:t>{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ko-KR" sz="1600" dirty="0"/>
                  <a:t>        </a:t>
                </a:r>
                <a:r>
                  <a:rPr lang="ko-KR" altLang="en-US" sz="1600" dirty="0"/>
                  <a:t>정렬되어 있는 두 배열 </a:t>
                </a:r>
                <a:r>
                  <a:rPr lang="en-US" altLang="ko-KR" sz="1600" dirty="0"/>
                  <a:t>A[</a:t>
                </a:r>
                <a:r>
                  <a:rPr lang="en-US" altLang="ko-KR" sz="1600" i="1" dirty="0"/>
                  <a:t>p</a:t>
                </a:r>
                <a:r>
                  <a:rPr lang="en-US" altLang="ko-KR" sz="1600" dirty="0"/>
                  <a:t> ... </a:t>
                </a:r>
                <a:r>
                  <a:rPr lang="en-US" altLang="ko-KR" sz="1600" i="1" dirty="0"/>
                  <a:t>q</a:t>
                </a:r>
                <a:r>
                  <a:rPr lang="en-US" altLang="ko-KR" sz="1600" dirty="0"/>
                  <a:t>]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A[</a:t>
                </a:r>
                <a:r>
                  <a:rPr lang="en-US" altLang="ko-KR" sz="1600" i="1" dirty="0"/>
                  <a:t>q</a:t>
                </a:r>
                <a:r>
                  <a:rPr lang="en-US" altLang="ko-KR" sz="1600" dirty="0"/>
                  <a:t>+1 ... </a:t>
                </a:r>
                <a:r>
                  <a:rPr lang="en-US" altLang="ko-KR" sz="1600" i="1" dirty="0"/>
                  <a:t>r</a:t>
                </a:r>
                <a:r>
                  <a:rPr lang="en-US" altLang="ko-KR" sz="1600" dirty="0"/>
                  <a:t>]</a:t>
                </a:r>
                <a:r>
                  <a:rPr lang="ko-KR" altLang="en-US" sz="1600" dirty="0"/>
                  <a:t>을 합하여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ko-KR" altLang="en-US" sz="1600" dirty="0"/>
                  <a:t>        정렬된 하나의 배열 </a:t>
                </a:r>
                <a:r>
                  <a:rPr lang="en-US" altLang="ko-KR" sz="1600" dirty="0"/>
                  <a:t>A[</a:t>
                </a:r>
                <a:r>
                  <a:rPr lang="en-US" altLang="ko-KR" sz="1600" i="1" dirty="0"/>
                  <a:t>p</a:t>
                </a:r>
                <a:r>
                  <a:rPr lang="en-US" altLang="ko-KR" sz="1600" dirty="0"/>
                  <a:t> ... </a:t>
                </a:r>
                <a:r>
                  <a:rPr lang="en-US" altLang="ko-KR" sz="1600" i="1" dirty="0"/>
                  <a:t>r</a:t>
                </a:r>
                <a:r>
                  <a:rPr lang="en-US" altLang="ko-KR" sz="1600" dirty="0"/>
                  <a:t>]</a:t>
                </a:r>
                <a:r>
                  <a:rPr lang="ko-KR" altLang="en-US" sz="1600" dirty="0"/>
                  <a:t>을 만든다</a:t>
                </a:r>
                <a:r>
                  <a:rPr lang="en-US" altLang="ko-KR" sz="1600" dirty="0"/>
                  <a:t>.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ko-KR" sz="1600" dirty="0"/>
                  <a:t>}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0685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587500"/>
                <a:ext cx="7772400" cy="3442272"/>
              </a:xfrm>
              <a:blipFill rotWithShape="0">
                <a:blip r:embed="rId2"/>
                <a:stretch>
                  <a:fillRect l="-471" t="-2124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631825" y="5107579"/>
            <a:ext cx="52790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0" i="0" dirty="0" smtClean="0">
                <a:effectLst/>
                <a:latin typeface="Times New Roman" panose="02020603050405020304" pitchFamily="18" charset="0"/>
              </a:rPr>
              <a:t>수행 시간의 </a:t>
            </a:r>
            <a:r>
              <a:rPr lang="ko-KR" altLang="en-US" sz="2000" b="0" i="0" dirty="0" err="1">
                <a:effectLst/>
                <a:latin typeface="Times New Roman" panose="02020603050405020304" pitchFamily="18" charset="0"/>
              </a:rPr>
              <a:t>점화식</a:t>
            </a:r>
            <a:r>
              <a:rPr lang="en-US" altLang="ko-KR" sz="2000" b="0" i="0" dirty="0">
                <a:effectLst/>
                <a:latin typeface="Times New Roman" panose="02020603050405020304" pitchFamily="18" charset="0"/>
              </a:rPr>
              <a:t>:</a:t>
            </a:r>
            <a:r>
              <a:rPr lang="en-US" altLang="ko-KR" sz="2000" b="0" dirty="0">
                <a:effectLst/>
                <a:latin typeface="Times New Roman" panose="02020603050405020304" pitchFamily="18" charset="0"/>
              </a:rPr>
              <a:t> T</a:t>
            </a:r>
            <a:r>
              <a:rPr lang="en-US" altLang="ko-KR" sz="2000" b="0" i="0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ko-KR" sz="20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000" b="0" i="0" dirty="0">
                <a:effectLst/>
                <a:latin typeface="Times New Roman" panose="02020603050405020304" pitchFamily="18" charset="0"/>
              </a:rPr>
              <a:t>) = 2</a:t>
            </a:r>
            <a:r>
              <a:rPr lang="en-US" altLang="ko-KR" sz="2000" b="0" dirty="0">
                <a:effectLst/>
                <a:latin typeface="Times New Roman" panose="02020603050405020304" pitchFamily="18" charset="0"/>
              </a:rPr>
              <a:t>T</a:t>
            </a:r>
            <a:r>
              <a:rPr lang="en-US" altLang="ko-KR" sz="2000" b="0" i="0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ko-KR" sz="2000" b="0" dirty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000" b="0" i="0" dirty="0">
                <a:effectLst/>
                <a:latin typeface="Times New Roman" panose="02020603050405020304" pitchFamily="18" charset="0"/>
              </a:rPr>
              <a:t>/2) + </a:t>
            </a:r>
            <a:r>
              <a:rPr lang="ko-KR" altLang="en-US" sz="2000" b="0" i="0" dirty="0">
                <a:effectLst/>
                <a:latin typeface="굴림" panose="020B0600000101010101" pitchFamily="50" charset="-127"/>
              </a:rPr>
              <a:t>오버헤드</a:t>
            </a: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631825" y="5559445"/>
            <a:ext cx="7683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 sz="2000" b="0" i="0">
                <a:effectLst/>
                <a:latin typeface="Times New Roman" panose="02020603050405020304" pitchFamily="18" charset="0"/>
              </a:rPr>
              <a:t>크기가 </a:t>
            </a:r>
            <a:r>
              <a:rPr lang="en-US" altLang="ko-KR" sz="2000" b="0">
                <a:effectLst/>
                <a:latin typeface="Times New Roman" panose="02020603050405020304" pitchFamily="18" charset="0"/>
              </a:rPr>
              <a:t>n</a:t>
            </a:r>
            <a:r>
              <a:rPr lang="ko-KR" altLang="en-US" sz="2000" b="0" i="0">
                <a:effectLst/>
                <a:latin typeface="Times New Roman" panose="02020603050405020304" pitchFamily="18" charset="0"/>
              </a:rPr>
              <a:t>인 </a:t>
            </a:r>
            <a:r>
              <a:rPr lang="ko-KR" altLang="en-US" sz="2000" b="0" i="0" smtClean="0">
                <a:effectLst/>
                <a:latin typeface="Times New Roman" panose="02020603050405020304" pitchFamily="18" charset="0"/>
              </a:rPr>
              <a:t>병합 정렬 </a:t>
            </a:r>
            <a:r>
              <a:rPr lang="ko-KR" altLang="en-US" sz="2000" b="0" i="0">
                <a:effectLst/>
                <a:latin typeface="Times New Roman" panose="02020603050405020304" pitchFamily="18" charset="0"/>
              </a:rPr>
              <a:t>시간은 크기가 </a:t>
            </a:r>
            <a:r>
              <a:rPr lang="en-US" altLang="ko-KR" sz="2000" b="0">
                <a:effectLst/>
                <a:latin typeface="Times New Roman" panose="02020603050405020304" pitchFamily="18" charset="0"/>
              </a:rPr>
              <a:t>n</a:t>
            </a:r>
            <a:r>
              <a:rPr lang="en-US" altLang="ko-KR" sz="2000" b="0" i="0">
                <a:effectLst/>
                <a:latin typeface="Times New Roman" panose="02020603050405020304" pitchFamily="18" charset="0"/>
              </a:rPr>
              <a:t>/2</a:t>
            </a:r>
            <a:r>
              <a:rPr lang="ko-KR" altLang="en-US" sz="2000" b="0" i="0">
                <a:effectLst/>
                <a:latin typeface="Times New Roman" panose="02020603050405020304" pitchFamily="18" charset="0"/>
              </a:rPr>
              <a:t>인 </a:t>
            </a:r>
            <a:r>
              <a:rPr lang="ko-KR" altLang="en-US" sz="2000" b="0" i="0" smtClean="0">
                <a:effectLst/>
                <a:latin typeface="Times New Roman" panose="02020603050405020304" pitchFamily="18" charset="0"/>
              </a:rPr>
              <a:t>병합 정렬을 </a:t>
            </a:r>
            <a:r>
              <a:rPr lang="ko-KR" altLang="en-US" sz="2000" b="0" i="0">
                <a:effectLst/>
                <a:latin typeface="Times New Roman" panose="02020603050405020304" pitchFamily="18" charset="0"/>
              </a:rPr>
              <a:t>두 번하는 시간과 나머지 오버헤드를 더한 시간이다</a:t>
            </a:r>
            <a:endParaRPr lang="ko-KR" altLang="en-US" sz="2000" b="0" i="0">
              <a:effectLst/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점화식의 점근적 분석 방법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반복 대치</a:t>
            </a:r>
            <a:endParaRPr lang="ko-KR" altLang="en-US" sz="2800"/>
          </a:p>
          <a:p>
            <a:pPr lvl="1"/>
            <a:r>
              <a:rPr lang="ko-KR" altLang="en-US" sz="2400"/>
              <a:t>더 작은 문제에 대한 함수로 반복해서 대치해 나가는 해법</a:t>
            </a:r>
          </a:p>
          <a:p>
            <a:r>
              <a:rPr lang="ko-KR" altLang="en-US" sz="2800"/>
              <a:t>추정후 증명</a:t>
            </a:r>
          </a:p>
          <a:p>
            <a:pPr lvl="1"/>
            <a:r>
              <a:rPr lang="ko-KR" altLang="en-US" sz="2400"/>
              <a:t>결론을 추정하고 수학적 귀납법으로 이용하여 증명하는 방법</a:t>
            </a:r>
          </a:p>
          <a:p>
            <a:r>
              <a:rPr lang="ko-KR" altLang="en-US" sz="2800"/>
              <a:t>마스터 정리</a:t>
            </a:r>
          </a:p>
          <a:p>
            <a:pPr lvl="1"/>
            <a:r>
              <a:rPr lang="ko-KR" altLang="en-US" sz="2400"/>
              <a:t>형식에 맞는 점화식의 복잡도를 바로 알 수 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i="1" dirty="0"/>
              <a:t>T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= </a:t>
            </a:r>
            <a:r>
              <a:rPr lang="en-US" altLang="ko-KR" sz="2400" i="1" dirty="0"/>
              <a:t>T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−1) + </a:t>
            </a:r>
            <a:r>
              <a:rPr lang="en-US" altLang="ko-KR" sz="2400" i="1" dirty="0"/>
              <a:t>c</a:t>
            </a:r>
            <a:endParaRPr lang="ko-KR" altLang="en-US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i="1" dirty="0"/>
              <a:t>T</a:t>
            </a:r>
            <a:r>
              <a:rPr lang="en-US" altLang="ko-KR" sz="2400" dirty="0"/>
              <a:t>(1)</a:t>
            </a:r>
            <a:r>
              <a:rPr lang="en-US" altLang="ko-KR" sz="2400" i="1" dirty="0"/>
              <a:t> </a:t>
            </a:r>
            <a:r>
              <a:rPr lang="en-US" altLang="ko-KR" sz="1800" dirty="0"/>
              <a:t>≤</a:t>
            </a:r>
            <a:r>
              <a:rPr lang="en-US" altLang="ko-KR" sz="2400" i="1" dirty="0"/>
              <a:t> </a:t>
            </a:r>
            <a:r>
              <a:rPr lang="en-US" altLang="ko-KR" sz="2400" i="1" dirty="0" smtClean="0"/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i="1" dirty="0"/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	</a:t>
            </a:r>
            <a:r>
              <a:rPr lang="en-US" altLang="ko-KR" sz="2400" kern="12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−1) +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  <a:endParaRPr lang="en-US" altLang="ko-KR" sz="1800" i="1" kern="1200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i="1" kern="12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−2) +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= T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−2) + 2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	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i="1" kern="12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−3) +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+ 2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= T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−3) + 3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i="1" kern="12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…</a:t>
            </a:r>
            <a:endParaRPr lang="en-US" altLang="ko-KR" sz="2400" i="1" kern="1200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i="1" kern="12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(1) + 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−1)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≤</a:t>
            </a:r>
            <a:r>
              <a:rPr lang="en-US" altLang="ko-KR" sz="2400" i="1" kern="12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+ 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−1)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</a:t>
            </a:r>
            <a:r>
              <a:rPr lang="en-US" altLang="ko-KR" sz="2400" i="1" kern="12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1" kern="1200" dirty="0" err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cn</a:t>
            </a:r>
            <a:endParaRPr lang="el-GR" altLang="ko-KR" sz="2400" kern="1200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i="1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noFill/>
          <a:ln/>
        </p:spPr>
        <p:txBody>
          <a:bodyPr anchor="ctr"/>
          <a:lstStyle/>
          <a:p>
            <a:pPr algn="ctr"/>
            <a:r>
              <a:rPr lang="ko-KR" altLang="en-US" sz="3600" dirty="0" smtClean="0"/>
              <a:t>반복 대치</a:t>
            </a:r>
            <a:endParaRPr lang="ko-KR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i="1"/>
              <a:t>T(n) = </a:t>
            </a:r>
            <a:r>
              <a:rPr lang="en-US" altLang="ko-KR" sz="2400"/>
              <a:t>2</a:t>
            </a:r>
            <a:r>
              <a:rPr lang="en-US" altLang="ko-KR" sz="2400" i="1"/>
              <a:t>T(n/</a:t>
            </a:r>
            <a:r>
              <a:rPr lang="en-US" altLang="ko-KR" sz="2400"/>
              <a:t>2</a:t>
            </a:r>
            <a:r>
              <a:rPr lang="en-US" altLang="ko-KR" sz="2400" i="1"/>
              <a:t>) + 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i="1"/>
              <a:t>T(</a:t>
            </a:r>
            <a:r>
              <a:rPr lang="en-US" altLang="ko-KR" sz="2400"/>
              <a:t>1</a:t>
            </a:r>
            <a:r>
              <a:rPr lang="en-US" altLang="ko-KR" sz="2400" i="1"/>
              <a:t>) = </a:t>
            </a:r>
            <a:r>
              <a:rPr lang="en-US" altLang="ko-KR" sz="2400" smtClean="0"/>
              <a:t>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ko-KR" sz="1400" i="1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	= 2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/2) + 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kern="120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</a:t>
            </a:r>
            <a:r>
              <a:rPr lang="en-US" altLang="ko-KR" sz="2400" i="1" kern="120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2(2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lang="en-US" altLang="ko-KR" sz="2400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/2) + 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= 2</a:t>
            </a:r>
            <a:r>
              <a:rPr lang="en-US" altLang="ko-KR" sz="2400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lang="en-US" altLang="ko-KR" sz="2400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+ 2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endParaRPr lang="en-US" altLang="ko-KR" sz="2400" i="1" kern="120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i="1" kern="120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(2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lang="en-US" altLang="ko-KR" sz="2400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lang="en-US" altLang="ko-KR" sz="2400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+ 2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= 2</a:t>
            </a:r>
            <a:r>
              <a:rPr lang="en-US" altLang="ko-KR" sz="2400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lang="en-US" altLang="ko-KR" sz="2400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+ 3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endParaRPr lang="en-US" altLang="ko-KR" sz="2400" i="1" kern="120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i="1" kern="120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…</a:t>
            </a:r>
            <a:endParaRPr lang="en-US" altLang="ko-KR" sz="2400" i="1" kern="120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i="1" kern="120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1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k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lang="en-US" altLang="ko-KR" sz="2400" i="1" kern="1200" baseline="30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k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kn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i="1" kern="120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 + n</a:t>
            </a:r>
            <a:r>
              <a:rPr lang="en-US" altLang="ko-KR" sz="10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lang="en-US" altLang="ko-KR" sz="10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i="1" kern="120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l-GR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Θ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0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lang="en-US" altLang="ko-KR" sz="1000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1" kern="12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</a:t>
            </a:r>
            <a:endParaRPr lang="pt-BR" altLang="ko-KR" i="1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 대치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3600" dirty="0" err="1"/>
              <a:t>추정후</a:t>
            </a:r>
            <a:r>
              <a:rPr lang="ko-KR" altLang="en-US" sz="3600" dirty="0"/>
              <a:t> 증명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i="1" dirty="0"/>
              <a:t>T</a:t>
            </a:r>
            <a:r>
              <a:rPr lang="en-US" altLang="ko-KR" sz="2800" dirty="0"/>
              <a:t>(</a:t>
            </a:r>
            <a:r>
              <a:rPr lang="en-US" altLang="ko-KR" sz="2800" i="1" dirty="0"/>
              <a:t>n</a:t>
            </a:r>
            <a:r>
              <a:rPr lang="en-US" altLang="ko-KR" sz="2800" dirty="0"/>
              <a:t>) = 2</a:t>
            </a:r>
            <a:r>
              <a:rPr lang="en-US" altLang="ko-KR" sz="2800" i="1" dirty="0"/>
              <a:t>T</a:t>
            </a:r>
            <a:r>
              <a:rPr lang="en-US" altLang="ko-KR" sz="2800" dirty="0"/>
              <a:t>(</a:t>
            </a:r>
            <a:r>
              <a:rPr lang="en-US" altLang="ko-KR" sz="2800" i="1" dirty="0"/>
              <a:t>n</a:t>
            </a:r>
            <a:r>
              <a:rPr lang="en-US" altLang="ko-KR" sz="2800" dirty="0"/>
              <a:t>/2) + </a:t>
            </a:r>
            <a:r>
              <a:rPr lang="en-US" altLang="ko-KR" sz="2800" i="1" dirty="0" smtClean="0"/>
              <a:t>n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ko-KR" sz="2000" kern="1200" dirty="0" smtClean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kern="12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추정</a:t>
            </a:r>
            <a:r>
              <a:rPr lang="en-US" altLang="ko-KR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:</a:t>
            </a:r>
            <a:r>
              <a:rPr lang="en-US" altLang="ko-KR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T</a:t>
            </a:r>
            <a:r>
              <a:rPr lang="en-US" altLang="ko-KR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0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lang="en-US" altLang="ko-KR" sz="10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), </a:t>
            </a:r>
            <a:r>
              <a:rPr lang="ko-KR" altLang="en-US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즉 </a:t>
            </a:r>
            <a:r>
              <a:rPr lang="en-US" altLang="ko-KR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≤</a:t>
            </a:r>
            <a:r>
              <a:rPr lang="en-US" altLang="ko-KR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1" kern="1200" dirty="0" err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cn</a:t>
            </a:r>
            <a:r>
              <a:rPr lang="en-US" altLang="ko-KR" sz="10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lang="en-US" altLang="ko-KR" sz="1000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1" kern="12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endParaRPr lang="ko-KR" altLang="en-US" sz="2400" kern="1200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 sz="2800" dirty="0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685800" y="3489145"/>
            <a:ext cx="77724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 i="0">
                <a:effectLst/>
              </a:rPr>
              <a:t>&lt;</a:t>
            </a:r>
            <a:r>
              <a:rPr lang="ko-KR" altLang="en-US" sz="2400" b="0" i="0">
                <a:effectLst/>
              </a:rPr>
              <a:t>증명</a:t>
            </a:r>
            <a:r>
              <a:rPr lang="en-US" altLang="ko-KR" sz="2400" b="0" i="0">
                <a:effectLst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T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) 	= 2</a:t>
            </a:r>
            <a:r>
              <a:rPr lang="en-US" altLang="ko-KR" sz="2400" b="0">
                <a:effectLst/>
              </a:rPr>
              <a:t>T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/2) + </a:t>
            </a:r>
            <a:r>
              <a:rPr lang="en-US" altLang="ko-KR" sz="2400" b="0">
                <a:effectLst/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		</a:t>
            </a:r>
            <a:r>
              <a:rPr lang="en-US" altLang="ko-KR" sz="2400" b="0" i="0">
                <a:effectLst/>
              </a:rPr>
              <a:t>≤</a:t>
            </a:r>
            <a:r>
              <a:rPr lang="en-US" altLang="ko-KR" sz="2400" b="0">
                <a:effectLst/>
              </a:rPr>
              <a:t> </a:t>
            </a:r>
            <a:r>
              <a:rPr lang="en-US" altLang="ko-KR" sz="2400" b="0" i="0">
                <a:effectLst/>
              </a:rPr>
              <a:t>2</a:t>
            </a:r>
            <a:r>
              <a:rPr lang="en-US" altLang="ko-KR" sz="2400" b="0">
                <a:effectLst/>
              </a:rPr>
              <a:t>c</a:t>
            </a:r>
            <a:r>
              <a:rPr lang="en-US" altLang="ko-KR" sz="2400" b="0" i="0">
                <a:effectLst/>
              </a:rPr>
              <a:t>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/2)</a:t>
            </a:r>
            <a:r>
              <a:rPr lang="en-US" altLang="ko-KR" sz="800" b="0" i="0">
                <a:effectLst/>
              </a:rPr>
              <a:t> </a:t>
            </a:r>
            <a:r>
              <a:rPr lang="en-US" altLang="ko-KR" sz="2400" b="0" i="0">
                <a:effectLst/>
              </a:rPr>
              <a:t>log(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/2) + </a:t>
            </a:r>
            <a:r>
              <a:rPr lang="en-US" altLang="ko-KR" sz="2400" b="0">
                <a:effectLst/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		= cn</a:t>
            </a:r>
            <a:r>
              <a:rPr lang="en-US" altLang="ko-KR" sz="800" b="0" i="0">
                <a:effectLst/>
              </a:rPr>
              <a:t> </a:t>
            </a:r>
            <a:r>
              <a:rPr lang="en-US" altLang="ko-KR" sz="2400" b="0" i="0">
                <a:effectLst/>
              </a:rPr>
              <a:t>log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 − </a:t>
            </a:r>
            <a:r>
              <a:rPr lang="en-US" altLang="ko-KR" sz="2400" b="0">
                <a:effectLst/>
              </a:rPr>
              <a:t>cn</a:t>
            </a:r>
            <a:r>
              <a:rPr lang="en-US" altLang="ko-KR" sz="800" b="0">
                <a:effectLst/>
              </a:rPr>
              <a:t> </a:t>
            </a:r>
            <a:r>
              <a:rPr lang="en-US" altLang="ko-KR" sz="2400" b="0" i="0">
                <a:effectLst/>
              </a:rPr>
              <a:t>log2 + </a:t>
            </a:r>
            <a:r>
              <a:rPr lang="en-US" altLang="ko-KR" sz="2400" b="0">
                <a:effectLst/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		= cn</a:t>
            </a:r>
            <a:r>
              <a:rPr lang="en-US" altLang="ko-KR" sz="800" b="0" i="0">
                <a:effectLst/>
              </a:rPr>
              <a:t> </a:t>
            </a:r>
            <a:r>
              <a:rPr lang="en-US" altLang="ko-KR" sz="2400" b="0" i="0">
                <a:effectLst/>
              </a:rPr>
              <a:t>log</a:t>
            </a:r>
            <a:r>
              <a:rPr lang="en-US" altLang="ko-KR" sz="2400" b="0">
                <a:effectLst/>
              </a:rPr>
              <a:t>n</a:t>
            </a:r>
            <a:r>
              <a:rPr lang="en-US" altLang="ko-KR" sz="2400" b="0" i="0">
                <a:effectLst/>
              </a:rPr>
              <a:t> + (−</a:t>
            </a:r>
            <a:r>
              <a:rPr lang="en-US" altLang="ko-KR" sz="2400" b="0">
                <a:effectLst/>
              </a:rPr>
              <a:t>c</a:t>
            </a:r>
            <a:r>
              <a:rPr lang="en-US" altLang="ko-KR" sz="800" b="0">
                <a:effectLst/>
              </a:rPr>
              <a:t> </a:t>
            </a:r>
            <a:r>
              <a:rPr lang="en-US" altLang="ko-KR" sz="2400" b="0" i="0">
                <a:effectLst/>
              </a:rPr>
              <a:t>log2 + 1)</a:t>
            </a:r>
            <a:r>
              <a:rPr lang="en-US" altLang="ko-KR" sz="2400" b="0">
                <a:effectLst/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b="0">
                <a:effectLst/>
              </a:rPr>
              <a:t>		</a:t>
            </a:r>
            <a:r>
              <a:rPr lang="en-US" altLang="ko-KR" sz="2400" b="0" i="0">
                <a:effectLst/>
              </a:rPr>
              <a:t>≤ </a:t>
            </a:r>
            <a:r>
              <a:rPr lang="en-US" altLang="ko-KR" sz="2400" b="0">
                <a:effectLst/>
              </a:rPr>
              <a:t>cn</a:t>
            </a:r>
            <a:r>
              <a:rPr lang="en-US" altLang="ko-KR" sz="1000" b="0">
                <a:effectLst/>
              </a:rPr>
              <a:t> </a:t>
            </a:r>
            <a:r>
              <a:rPr lang="en-US" altLang="ko-KR" sz="2400" b="0" i="0">
                <a:effectLst/>
              </a:rPr>
              <a:t>log</a:t>
            </a:r>
            <a:r>
              <a:rPr lang="en-US" altLang="ko-KR" sz="1000" b="0" i="0">
                <a:effectLst/>
              </a:rPr>
              <a:t> </a:t>
            </a:r>
            <a:r>
              <a:rPr lang="en-US" altLang="ko-KR" sz="2400" b="0">
                <a:effectLst/>
              </a:rPr>
              <a:t>n</a:t>
            </a:r>
            <a:endParaRPr lang="el-GR" altLang="ko-KR" sz="2400" b="0" i="0">
              <a:effectLst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400" b="0">
              <a:effectLst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72696" y="5537110"/>
            <a:ext cx="4116388" cy="396875"/>
            <a:chOff x="4457700" y="5275263"/>
            <a:chExt cx="4116388" cy="396875"/>
          </a:xfrm>
        </p:grpSpPr>
        <p:sp>
          <p:nvSpPr>
            <p:cNvPr id="296966" name="Text Box 6"/>
            <p:cNvSpPr txBox="1">
              <a:spLocks noChangeArrowheads="1"/>
            </p:cNvSpPr>
            <p:nvPr/>
          </p:nvSpPr>
          <p:spPr bwMode="auto">
            <a:xfrm>
              <a:off x="5292725" y="5275263"/>
              <a:ext cx="3281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2000" b="0" i="0" dirty="0">
                  <a:effectLst/>
                </a:rPr>
                <a:t>이를 만족하는 </a:t>
              </a:r>
              <a:r>
                <a:rPr lang="en-US" altLang="ko-KR" sz="2000" b="0" dirty="0">
                  <a:effectLst/>
                </a:rPr>
                <a:t>c</a:t>
              </a:r>
              <a:r>
                <a:rPr lang="ko-KR" altLang="en-US" sz="2000" b="0" i="0" dirty="0">
                  <a:effectLst/>
                </a:rPr>
                <a:t>가 존재한다</a:t>
              </a:r>
            </a:p>
          </p:txBody>
        </p:sp>
        <p:sp>
          <p:nvSpPr>
            <p:cNvPr id="296967" name="Line 7"/>
            <p:cNvSpPr>
              <a:spLocks noChangeShapeType="1"/>
            </p:cNvSpPr>
            <p:nvPr/>
          </p:nvSpPr>
          <p:spPr bwMode="auto">
            <a:xfrm flipH="1">
              <a:off x="4457700" y="5473700"/>
              <a:ext cx="81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574</Words>
  <Application>Microsoft Office PowerPoint</Application>
  <PresentationFormat>화면 슬라이드 쇼(4:3)</PresentationFormat>
  <Paragraphs>119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HY견명조</vt:lpstr>
      <vt:lpstr>굴림</vt:lpstr>
      <vt:lpstr>맑은 고딕</vt:lpstr>
      <vt:lpstr>Cambria Math</vt:lpstr>
      <vt:lpstr>Times</vt:lpstr>
      <vt:lpstr>Times New Roman</vt:lpstr>
      <vt:lpstr>Wingdings</vt:lpstr>
      <vt:lpstr>chapter_01.tmpl</vt:lpstr>
      <vt:lpstr>PowerPoint 프레젠테이션</vt:lpstr>
      <vt:lpstr>3장.  점화식과 알고리즘 복잡도 분석</vt:lpstr>
      <vt:lpstr>학습목표</vt:lpstr>
      <vt:lpstr>점화식의 이해</vt:lpstr>
      <vt:lpstr>병합 정렬의 수행 시간</vt:lpstr>
      <vt:lpstr>점화식의 점근적 분석 방법</vt:lpstr>
      <vt:lpstr>반복 대치</vt:lpstr>
      <vt:lpstr>반복 대치</vt:lpstr>
      <vt:lpstr>추정후 증명</vt:lpstr>
      <vt:lpstr>추정후 증명</vt:lpstr>
      <vt:lpstr>추정후 증명</vt:lpstr>
      <vt:lpstr>마스터 정리</vt:lpstr>
      <vt:lpstr>마스터 정리의 직관적 의미</vt:lpstr>
      <vt:lpstr>마스터 정리의 적용 예</vt:lpstr>
      <vt:lpstr>PowerPoint 프레젠테이션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brmoon</cp:lastModifiedBy>
  <cp:revision>207</cp:revision>
  <cp:lastPrinted>2001-10-01T18:50:52Z</cp:lastPrinted>
  <dcterms:created xsi:type="dcterms:W3CDTF">2001-08-09T11:26:11Z</dcterms:created>
  <dcterms:modified xsi:type="dcterms:W3CDTF">2018-02-25T06:14:18Z</dcterms:modified>
</cp:coreProperties>
</file>