
<file path=[Content_Types].xml><?xml version="1.0" encoding="utf-8"?>
<Types xmlns="http://schemas.openxmlformats.org/package/2006/content-types">
  <Default Extension="xml" ContentType="application/xml"/>
  <Default Extension="wav" ContentType="audio/x-wav"/>
  <Default Extension="bin" ContentType="audio/unknown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649" r:id="rId2"/>
  </p:sldMasterIdLst>
  <p:notesMasterIdLst>
    <p:notesMasterId r:id="rId54"/>
  </p:notesMasterIdLst>
  <p:sldIdLst>
    <p:sldId id="407" r:id="rId3"/>
    <p:sldId id="409" r:id="rId4"/>
    <p:sldId id="408" r:id="rId5"/>
    <p:sldId id="285" r:id="rId6"/>
    <p:sldId id="374" r:id="rId7"/>
    <p:sldId id="411" r:id="rId8"/>
    <p:sldId id="286" r:id="rId9"/>
    <p:sldId id="371" r:id="rId10"/>
    <p:sldId id="383" r:id="rId11"/>
    <p:sldId id="385" r:id="rId12"/>
    <p:sldId id="415" r:id="rId13"/>
    <p:sldId id="308" r:id="rId14"/>
    <p:sldId id="384" r:id="rId15"/>
    <p:sldId id="388" r:id="rId16"/>
    <p:sldId id="389" r:id="rId17"/>
    <p:sldId id="390" r:id="rId18"/>
    <p:sldId id="416" r:id="rId19"/>
    <p:sldId id="309" r:id="rId20"/>
    <p:sldId id="391" r:id="rId21"/>
    <p:sldId id="417" r:id="rId22"/>
    <p:sldId id="372" r:id="rId23"/>
    <p:sldId id="412" r:id="rId24"/>
    <p:sldId id="392" r:id="rId25"/>
    <p:sldId id="414" r:id="rId26"/>
    <p:sldId id="398" r:id="rId27"/>
    <p:sldId id="399" r:id="rId28"/>
    <p:sldId id="400" r:id="rId29"/>
    <p:sldId id="401" r:id="rId30"/>
    <p:sldId id="418" r:id="rId31"/>
    <p:sldId id="304" r:id="rId32"/>
    <p:sldId id="290" r:id="rId33"/>
    <p:sldId id="305" r:id="rId34"/>
    <p:sldId id="394" r:id="rId35"/>
    <p:sldId id="395" r:id="rId36"/>
    <p:sldId id="396" r:id="rId37"/>
    <p:sldId id="419" r:id="rId38"/>
    <p:sldId id="375" r:id="rId39"/>
    <p:sldId id="381" r:id="rId40"/>
    <p:sldId id="402" r:id="rId41"/>
    <p:sldId id="403" r:id="rId42"/>
    <p:sldId id="404" r:id="rId43"/>
    <p:sldId id="413" r:id="rId44"/>
    <p:sldId id="405" r:id="rId45"/>
    <p:sldId id="406" r:id="rId46"/>
    <p:sldId id="420" r:id="rId47"/>
    <p:sldId id="376" r:id="rId48"/>
    <p:sldId id="291" r:id="rId49"/>
    <p:sldId id="310" r:id="rId50"/>
    <p:sldId id="377" r:id="rId51"/>
    <p:sldId id="292" r:id="rId52"/>
    <p:sldId id="410" r:id="rId53"/>
  </p:sldIdLst>
  <p:sldSz cx="9144000" cy="6858000" type="screen4x3"/>
  <p:notesSz cx="10063163" cy="68738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800" i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moon" initials="b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FF"/>
    <a:srgbClr val="FFFFFF"/>
    <a:srgbClr val="FF3300"/>
    <a:srgbClr val="003399"/>
    <a:srgbClr val="B2B2B2"/>
    <a:srgbClr val="0066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1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defRPr sz="1300" i="0" smtClean="0">
                <a:effectLst/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2300" y="0"/>
            <a:ext cx="436086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defRPr sz="1300" i="0" smtClean="0">
                <a:effectLst/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1438" y="3265488"/>
            <a:ext cx="7380287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defRPr sz="1300" i="0" smtClean="0">
                <a:effectLst/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2300" y="6530975"/>
            <a:ext cx="43608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defRPr sz="1300" i="0">
                <a:latin typeface="Times" panose="02020603050405020304" pitchFamily="18" charset="0"/>
              </a:defRPr>
            </a:lvl1pPr>
          </a:lstStyle>
          <a:p>
            <a:fld id="{9E18F984-E1C7-4B4A-B7A2-E8DABF29EA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407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FCB02C5-723E-4841-A4F8-387F1C16A35F}" type="slidenum">
              <a:rPr lang="en-US" altLang="ko-KR" sz="1300" i="0">
                <a:latin typeface="Times" charset="0"/>
              </a:rPr>
              <a:pPr/>
              <a:t>29</a:t>
            </a:fld>
            <a:endParaRPr lang="en-US" altLang="ko-KR" sz="1300" i="0">
              <a:latin typeface="Times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Times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38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1C6956-5B51-AD46-8744-1311778C143A}" type="slidenum">
              <a:rPr lang="en-US" altLang="ko-KR" sz="1300" i="0">
                <a:latin typeface="Times" charset="0"/>
              </a:rPr>
              <a:pPr/>
              <a:t>36</a:t>
            </a:fld>
            <a:endParaRPr lang="en-US" altLang="ko-KR" sz="1300" i="0">
              <a:latin typeface="Times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Times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0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52A442-6214-F44F-BB3F-BC1CCCD79192}" type="slidenum">
              <a:rPr lang="en-US" altLang="ko-KR" sz="1300" i="0">
                <a:latin typeface="Times" charset="0"/>
              </a:rPr>
              <a:pPr/>
              <a:t>45</a:t>
            </a:fld>
            <a:endParaRPr lang="en-US" altLang="ko-KR" sz="1300" i="0">
              <a:latin typeface="Times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>
                <a:latin typeface="Times" charset="0"/>
                <a:ea typeface="굴림" charset="-127"/>
              </a:rPr>
              <a:t>~9/17/2007</a:t>
            </a:r>
          </a:p>
        </p:txBody>
      </p:sp>
    </p:spTree>
    <p:extLst>
      <p:ext uri="{BB962C8B-B14F-4D97-AF65-F5344CB8AC3E}">
        <p14:creationId xmlns:p14="http://schemas.microsoft.com/office/powerpoint/2010/main" val="145971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5E46B22-EB52-4FA8-8771-A7B643E0B9CE}" type="slidenum">
              <a:rPr lang="en-US" altLang="ko-KR" sz="1300" i="0">
                <a:latin typeface="Times" panose="02020603050405020304" pitchFamily="18" charset="0"/>
              </a:rPr>
              <a:pPr/>
              <a:t>50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ea typeface="굴림" panose="020B0600000101010101" pitchFamily="50" charset="-127"/>
              </a:rPr>
              <a:t>~10/8/2003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~10/24/2005</a:t>
            </a:r>
          </a:p>
        </p:txBody>
      </p:sp>
    </p:spTree>
    <p:extLst>
      <p:ext uri="{BB962C8B-B14F-4D97-AF65-F5344CB8AC3E}">
        <p14:creationId xmlns:p14="http://schemas.microsoft.com/office/powerpoint/2010/main" val="328002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470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357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757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2919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467030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62129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902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444500"/>
            <a:ext cx="1943100" cy="56515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444500"/>
            <a:ext cx="5676900" cy="5651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28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955763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38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2161936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348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3310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036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016290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725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80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1.wav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1.wav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4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정렬</a:t>
            </a:r>
            <a:r>
              <a:rPr lang="en-US" altLang="ko-KR" sz="1800" smtClean="0"/>
              <a:t>Sorting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5026025" y="2978150"/>
            <a:ext cx="4413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5008563" y="2251075"/>
            <a:ext cx="431800" cy="354013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2387600" y="1447800"/>
            <a:ext cx="431800" cy="354013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945063" y="73977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513263" y="73977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11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079875" y="739775"/>
            <a:ext cx="433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29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648075" y="73977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216275" y="73977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65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782888" y="739775"/>
            <a:ext cx="4333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351088" y="73977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919288" y="73977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487488" y="73977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054100" y="739775"/>
            <a:ext cx="4333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95951" name="Line 15"/>
          <p:cNvSpPr>
            <a:spLocks noChangeShapeType="1"/>
          </p:cNvSpPr>
          <p:nvPr/>
        </p:nvSpPr>
        <p:spPr bwMode="auto">
          <a:xfrm>
            <a:off x="1054100" y="739775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52" name="Line 16"/>
          <p:cNvSpPr>
            <a:spLocks noChangeShapeType="1"/>
          </p:cNvSpPr>
          <p:nvPr/>
        </p:nvSpPr>
        <p:spPr bwMode="auto">
          <a:xfrm>
            <a:off x="1054100" y="108585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1054100" y="739775"/>
            <a:ext cx="0" cy="346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54" name="Line 18"/>
          <p:cNvSpPr>
            <a:spLocks noChangeShapeType="1"/>
          </p:cNvSpPr>
          <p:nvPr/>
        </p:nvSpPr>
        <p:spPr bwMode="auto">
          <a:xfrm>
            <a:off x="1487488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55" name="Line 19"/>
          <p:cNvSpPr>
            <a:spLocks noChangeShapeType="1"/>
          </p:cNvSpPr>
          <p:nvPr/>
        </p:nvSpPr>
        <p:spPr bwMode="auto">
          <a:xfrm>
            <a:off x="1919288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>
            <a:off x="2351088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57" name="Line 21"/>
          <p:cNvSpPr>
            <a:spLocks noChangeShapeType="1"/>
          </p:cNvSpPr>
          <p:nvPr/>
        </p:nvSpPr>
        <p:spPr bwMode="auto">
          <a:xfrm>
            <a:off x="2782888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58" name="Line 22"/>
          <p:cNvSpPr>
            <a:spLocks noChangeShapeType="1"/>
          </p:cNvSpPr>
          <p:nvPr/>
        </p:nvSpPr>
        <p:spPr bwMode="auto">
          <a:xfrm>
            <a:off x="3216275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59" name="Line 23"/>
          <p:cNvSpPr>
            <a:spLocks noChangeShapeType="1"/>
          </p:cNvSpPr>
          <p:nvPr/>
        </p:nvSpPr>
        <p:spPr bwMode="auto">
          <a:xfrm>
            <a:off x="3648075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60" name="Line 24"/>
          <p:cNvSpPr>
            <a:spLocks noChangeShapeType="1"/>
          </p:cNvSpPr>
          <p:nvPr/>
        </p:nvSpPr>
        <p:spPr bwMode="auto">
          <a:xfrm>
            <a:off x="4079875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>
            <a:off x="4513263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62" name="Line 26"/>
          <p:cNvSpPr>
            <a:spLocks noChangeShapeType="1"/>
          </p:cNvSpPr>
          <p:nvPr/>
        </p:nvSpPr>
        <p:spPr bwMode="auto">
          <a:xfrm>
            <a:off x="4945063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63" name="Line 27"/>
          <p:cNvSpPr>
            <a:spLocks noChangeShapeType="1"/>
          </p:cNvSpPr>
          <p:nvPr/>
        </p:nvSpPr>
        <p:spPr bwMode="auto">
          <a:xfrm>
            <a:off x="5376863" y="739775"/>
            <a:ext cx="0" cy="346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981575" y="1447800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4548188" y="1447800"/>
            <a:ext cx="4333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11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4116388" y="1447800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29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684588" y="1447800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3251200" y="1447800"/>
            <a:ext cx="4333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65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2387600" y="1447800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1955800" y="1447800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1522413" y="1447800"/>
            <a:ext cx="4333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1090613" y="1447800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1090613" y="1447800"/>
            <a:ext cx="43227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1090613" y="1801813"/>
            <a:ext cx="43227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75" name="Line 39"/>
          <p:cNvSpPr>
            <a:spLocks noChangeShapeType="1"/>
          </p:cNvSpPr>
          <p:nvPr/>
        </p:nvSpPr>
        <p:spPr bwMode="auto">
          <a:xfrm>
            <a:off x="1090613" y="1447800"/>
            <a:ext cx="0" cy="354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1522413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77" name="Line 41"/>
          <p:cNvSpPr>
            <a:spLocks noChangeShapeType="1"/>
          </p:cNvSpPr>
          <p:nvPr/>
        </p:nvSpPr>
        <p:spPr bwMode="auto">
          <a:xfrm>
            <a:off x="1955800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78" name="Line 42"/>
          <p:cNvSpPr>
            <a:spLocks noChangeShapeType="1"/>
          </p:cNvSpPr>
          <p:nvPr/>
        </p:nvSpPr>
        <p:spPr bwMode="auto">
          <a:xfrm>
            <a:off x="2387600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2819400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3251200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81" name="Line 45"/>
          <p:cNvSpPr>
            <a:spLocks noChangeShapeType="1"/>
          </p:cNvSpPr>
          <p:nvPr/>
        </p:nvSpPr>
        <p:spPr bwMode="auto">
          <a:xfrm>
            <a:off x="3684588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116388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83" name="Line 47"/>
          <p:cNvSpPr>
            <a:spLocks noChangeShapeType="1"/>
          </p:cNvSpPr>
          <p:nvPr/>
        </p:nvSpPr>
        <p:spPr bwMode="auto">
          <a:xfrm>
            <a:off x="4548188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84" name="Line 48"/>
          <p:cNvSpPr>
            <a:spLocks noChangeShapeType="1"/>
          </p:cNvSpPr>
          <p:nvPr/>
        </p:nvSpPr>
        <p:spPr bwMode="auto">
          <a:xfrm>
            <a:off x="4981575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5413375" y="1447800"/>
            <a:ext cx="0" cy="354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86" name="Text Box 50"/>
          <p:cNvSpPr txBox="1">
            <a:spLocks noChangeArrowheads="1"/>
          </p:cNvSpPr>
          <p:nvPr/>
        </p:nvSpPr>
        <p:spPr bwMode="auto">
          <a:xfrm>
            <a:off x="250825" y="414338"/>
            <a:ext cx="1641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정렬할 배열이 주어짐</a:t>
            </a:r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287338" y="1123950"/>
            <a:ext cx="1844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가장 큰 수를 찾는다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(73)</a:t>
            </a: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4999038" y="2251075"/>
            <a:ext cx="431800" cy="3540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4567238" y="2251075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11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4133850" y="2251075"/>
            <a:ext cx="4333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29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3702050" y="2251075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3270250" y="2251075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65</a:t>
            </a: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2838450" y="2251075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2405063" y="2251075"/>
            <a:ext cx="4333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1973263" y="2251075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1541463" y="2251075"/>
            <a:ext cx="4318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1108075" y="2251075"/>
            <a:ext cx="433388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95998" name="Line 62"/>
          <p:cNvSpPr>
            <a:spLocks noChangeShapeType="1"/>
          </p:cNvSpPr>
          <p:nvPr/>
        </p:nvSpPr>
        <p:spPr bwMode="auto">
          <a:xfrm>
            <a:off x="1108075" y="2251075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1108075" y="26050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1108075" y="2251075"/>
            <a:ext cx="0" cy="354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1" name="Line 65"/>
          <p:cNvSpPr>
            <a:spLocks noChangeShapeType="1"/>
          </p:cNvSpPr>
          <p:nvPr/>
        </p:nvSpPr>
        <p:spPr bwMode="auto">
          <a:xfrm>
            <a:off x="1541463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1973263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2405063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4" name="Line 68"/>
          <p:cNvSpPr>
            <a:spLocks noChangeShapeType="1"/>
          </p:cNvSpPr>
          <p:nvPr/>
        </p:nvSpPr>
        <p:spPr bwMode="auto">
          <a:xfrm>
            <a:off x="2838450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5" name="Line 69"/>
          <p:cNvSpPr>
            <a:spLocks noChangeShapeType="1"/>
          </p:cNvSpPr>
          <p:nvPr/>
        </p:nvSpPr>
        <p:spPr bwMode="auto">
          <a:xfrm>
            <a:off x="3270250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3702050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7" name="Line 71"/>
          <p:cNvSpPr>
            <a:spLocks noChangeShapeType="1"/>
          </p:cNvSpPr>
          <p:nvPr/>
        </p:nvSpPr>
        <p:spPr bwMode="auto">
          <a:xfrm>
            <a:off x="4133850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8" name="Line 72"/>
          <p:cNvSpPr>
            <a:spLocks noChangeShapeType="1"/>
          </p:cNvSpPr>
          <p:nvPr/>
        </p:nvSpPr>
        <p:spPr bwMode="auto">
          <a:xfrm>
            <a:off x="4567238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09" name="Line 73"/>
          <p:cNvSpPr>
            <a:spLocks noChangeShapeType="1"/>
          </p:cNvSpPr>
          <p:nvPr/>
        </p:nvSpPr>
        <p:spPr bwMode="auto">
          <a:xfrm>
            <a:off x="4999038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10" name="Line 74"/>
          <p:cNvSpPr>
            <a:spLocks noChangeShapeType="1"/>
          </p:cNvSpPr>
          <p:nvPr/>
        </p:nvSpPr>
        <p:spPr bwMode="auto">
          <a:xfrm>
            <a:off x="5430838" y="2251075"/>
            <a:ext cx="0" cy="354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287338" y="1851025"/>
            <a:ext cx="2665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73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을 맨 오른쪽 수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(15)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와 자리 바꾼다</a:t>
            </a:r>
          </a:p>
        </p:txBody>
      </p:sp>
      <p:sp>
        <p:nvSpPr>
          <p:cNvPr id="13388" name="Rectangle 76"/>
          <p:cNvSpPr>
            <a:spLocks noChangeArrowheads="1"/>
          </p:cNvSpPr>
          <p:nvPr/>
        </p:nvSpPr>
        <p:spPr bwMode="auto">
          <a:xfrm>
            <a:off x="5003800" y="29860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3389" name="Rectangle 77"/>
          <p:cNvSpPr>
            <a:spLocks noChangeArrowheads="1"/>
          </p:cNvSpPr>
          <p:nvPr/>
        </p:nvSpPr>
        <p:spPr bwMode="auto">
          <a:xfrm>
            <a:off x="4584700" y="29860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11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390" name="Rectangle 78"/>
          <p:cNvSpPr>
            <a:spLocks noChangeArrowheads="1"/>
          </p:cNvSpPr>
          <p:nvPr/>
        </p:nvSpPr>
        <p:spPr bwMode="auto">
          <a:xfrm>
            <a:off x="4152900" y="29860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29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391" name="Rectangle 79"/>
          <p:cNvSpPr>
            <a:spLocks noChangeArrowheads="1"/>
          </p:cNvSpPr>
          <p:nvPr/>
        </p:nvSpPr>
        <p:spPr bwMode="auto">
          <a:xfrm>
            <a:off x="3719513" y="2986088"/>
            <a:ext cx="4333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3392" name="Rectangle 80"/>
          <p:cNvSpPr>
            <a:spLocks noChangeArrowheads="1"/>
          </p:cNvSpPr>
          <p:nvPr/>
        </p:nvSpPr>
        <p:spPr bwMode="auto">
          <a:xfrm>
            <a:off x="3287713" y="2986088"/>
            <a:ext cx="431800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65</a:t>
            </a:r>
          </a:p>
        </p:txBody>
      </p:sp>
      <p:sp>
        <p:nvSpPr>
          <p:cNvPr id="13393" name="Rectangle 81"/>
          <p:cNvSpPr>
            <a:spLocks noChangeArrowheads="1"/>
          </p:cNvSpPr>
          <p:nvPr/>
        </p:nvSpPr>
        <p:spPr bwMode="auto">
          <a:xfrm>
            <a:off x="2855913" y="29860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3394" name="Rectangle 82"/>
          <p:cNvSpPr>
            <a:spLocks noChangeArrowheads="1"/>
          </p:cNvSpPr>
          <p:nvPr/>
        </p:nvSpPr>
        <p:spPr bwMode="auto">
          <a:xfrm>
            <a:off x="2424113" y="29860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3395" name="Rectangle 83"/>
          <p:cNvSpPr>
            <a:spLocks noChangeArrowheads="1"/>
          </p:cNvSpPr>
          <p:nvPr/>
        </p:nvSpPr>
        <p:spPr bwMode="auto">
          <a:xfrm>
            <a:off x="1990725" y="2986088"/>
            <a:ext cx="4333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3396" name="Rectangle 84"/>
          <p:cNvSpPr>
            <a:spLocks noChangeArrowheads="1"/>
          </p:cNvSpPr>
          <p:nvPr/>
        </p:nvSpPr>
        <p:spPr bwMode="auto">
          <a:xfrm>
            <a:off x="1558925" y="29860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3397" name="Rectangle 85"/>
          <p:cNvSpPr>
            <a:spLocks noChangeArrowheads="1"/>
          </p:cNvSpPr>
          <p:nvPr/>
        </p:nvSpPr>
        <p:spPr bwMode="auto">
          <a:xfrm>
            <a:off x="1127125" y="29860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96022" name="Line 86"/>
          <p:cNvSpPr>
            <a:spLocks noChangeShapeType="1"/>
          </p:cNvSpPr>
          <p:nvPr/>
        </p:nvSpPr>
        <p:spPr bwMode="auto">
          <a:xfrm>
            <a:off x="1127125" y="29860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23" name="Line 87"/>
          <p:cNvSpPr>
            <a:spLocks noChangeShapeType="1"/>
          </p:cNvSpPr>
          <p:nvPr/>
        </p:nvSpPr>
        <p:spPr bwMode="auto">
          <a:xfrm>
            <a:off x="1127125" y="33528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24" name="Line 88"/>
          <p:cNvSpPr>
            <a:spLocks noChangeShapeType="1"/>
          </p:cNvSpPr>
          <p:nvPr/>
        </p:nvSpPr>
        <p:spPr bwMode="auto">
          <a:xfrm>
            <a:off x="1127125" y="29860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25" name="Line 89"/>
          <p:cNvSpPr>
            <a:spLocks noChangeShapeType="1"/>
          </p:cNvSpPr>
          <p:nvPr/>
        </p:nvSpPr>
        <p:spPr bwMode="auto">
          <a:xfrm>
            <a:off x="1558925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26" name="Line 90"/>
          <p:cNvSpPr>
            <a:spLocks noChangeShapeType="1"/>
          </p:cNvSpPr>
          <p:nvPr/>
        </p:nvSpPr>
        <p:spPr bwMode="auto">
          <a:xfrm>
            <a:off x="1990725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27" name="Line 91"/>
          <p:cNvSpPr>
            <a:spLocks noChangeShapeType="1"/>
          </p:cNvSpPr>
          <p:nvPr/>
        </p:nvSpPr>
        <p:spPr bwMode="auto">
          <a:xfrm>
            <a:off x="2424113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28" name="Line 92"/>
          <p:cNvSpPr>
            <a:spLocks noChangeShapeType="1"/>
          </p:cNvSpPr>
          <p:nvPr/>
        </p:nvSpPr>
        <p:spPr bwMode="auto">
          <a:xfrm>
            <a:off x="2855913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29" name="Line 93"/>
          <p:cNvSpPr>
            <a:spLocks noChangeShapeType="1"/>
          </p:cNvSpPr>
          <p:nvPr/>
        </p:nvSpPr>
        <p:spPr bwMode="auto">
          <a:xfrm>
            <a:off x="3287713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30" name="Line 94"/>
          <p:cNvSpPr>
            <a:spLocks noChangeShapeType="1"/>
          </p:cNvSpPr>
          <p:nvPr/>
        </p:nvSpPr>
        <p:spPr bwMode="auto">
          <a:xfrm>
            <a:off x="3719513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31" name="Line 95"/>
          <p:cNvSpPr>
            <a:spLocks noChangeShapeType="1"/>
          </p:cNvSpPr>
          <p:nvPr/>
        </p:nvSpPr>
        <p:spPr bwMode="auto">
          <a:xfrm>
            <a:off x="4152900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32" name="Line 96"/>
          <p:cNvSpPr>
            <a:spLocks noChangeShapeType="1"/>
          </p:cNvSpPr>
          <p:nvPr/>
        </p:nvSpPr>
        <p:spPr bwMode="auto">
          <a:xfrm>
            <a:off x="4584700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33" name="Line 97"/>
          <p:cNvSpPr>
            <a:spLocks noChangeShapeType="1"/>
          </p:cNvSpPr>
          <p:nvPr/>
        </p:nvSpPr>
        <p:spPr bwMode="auto">
          <a:xfrm>
            <a:off x="5016500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34" name="Line 98"/>
          <p:cNvSpPr>
            <a:spLocks noChangeShapeType="1"/>
          </p:cNvSpPr>
          <p:nvPr/>
        </p:nvSpPr>
        <p:spPr bwMode="auto">
          <a:xfrm>
            <a:off x="5449888" y="29860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35" name="Text Box 99"/>
          <p:cNvSpPr txBox="1">
            <a:spLocks noChangeArrowheads="1"/>
          </p:cNvSpPr>
          <p:nvPr/>
        </p:nvSpPr>
        <p:spPr bwMode="auto">
          <a:xfrm>
            <a:off x="295275" y="2657475"/>
            <a:ext cx="4192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맨 오른쪽 수를 제외한 나머지에서 가장 큰 수를 찾는다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(65)</a:t>
            </a:r>
          </a:p>
        </p:txBody>
      </p:sp>
      <p:sp>
        <p:nvSpPr>
          <p:cNvPr id="296036" name="Freeform 100"/>
          <p:cNvSpPr>
            <a:spLocks/>
          </p:cNvSpPr>
          <p:nvPr/>
        </p:nvSpPr>
        <p:spPr bwMode="auto">
          <a:xfrm>
            <a:off x="2640013" y="2024063"/>
            <a:ext cx="2547937" cy="17145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3413" name="Rectangle 101"/>
          <p:cNvSpPr>
            <a:spLocks noChangeArrowheads="1"/>
          </p:cNvSpPr>
          <p:nvPr/>
        </p:nvSpPr>
        <p:spPr bwMode="auto">
          <a:xfrm>
            <a:off x="5029200" y="37353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3414" name="Rectangle 102"/>
          <p:cNvSpPr>
            <a:spLocks noChangeArrowheads="1"/>
          </p:cNvSpPr>
          <p:nvPr/>
        </p:nvSpPr>
        <p:spPr bwMode="auto">
          <a:xfrm>
            <a:off x="4584700" y="3735388"/>
            <a:ext cx="431800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65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415" name="Rectangle 103"/>
          <p:cNvSpPr>
            <a:spLocks noChangeArrowheads="1"/>
          </p:cNvSpPr>
          <p:nvPr/>
        </p:nvSpPr>
        <p:spPr bwMode="auto">
          <a:xfrm>
            <a:off x="4152900" y="3735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29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416" name="Rectangle 104"/>
          <p:cNvSpPr>
            <a:spLocks noChangeArrowheads="1"/>
          </p:cNvSpPr>
          <p:nvPr/>
        </p:nvSpPr>
        <p:spPr bwMode="auto">
          <a:xfrm>
            <a:off x="3719513" y="3735388"/>
            <a:ext cx="4333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3417" name="Rectangle 105"/>
          <p:cNvSpPr>
            <a:spLocks noChangeArrowheads="1"/>
          </p:cNvSpPr>
          <p:nvPr/>
        </p:nvSpPr>
        <p:spPr bwMode="auto">
          <a:xfrm>
            <a:off x="3287713" y="3735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3418" name="Rectangle 106"/>
          <p:cNvSpPr>
            <a:spLocks noChangeArrowheads="1"/>
          </p:cNvSpPr>
          <p:nvPr/>
        </p:nvSpPr>
        <p:spPr bwMode="auto">
          <a:xfrm>
            <a:off x="2855913" y="3735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3419" name="Rectangle 107"/>
          <p:cNvSpPr>
            <a:spLocks noChangeArrowheads="1"/>
          </p:cNvSpPr>
          <p:nvPr/>
        </p:nvSpPr>
        <p:spPr bwMode="auto">
          <a:xfrm>
            <a:off x="2424113" y="3735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3420" name="Rectangle 108"/>
          <p:cNvSpPr>
            <a:spLocks noChangeArrowheads="1"/>
          </p:cNvSpPr>
          <p:nvPr/>
        </p:nvSpPr>
        <p:spPr bwMode="auto">
          <a:xfrm>
            <a:off x="1990725" y="3735388"/>
            <a:ext cx="4333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3421" name="Rectangle 109"/>
          <p:cNvSpPr>
            <a:spLocks noChangeArrowheads="1"/>
          </p:cNvSpPr>
          <p:nvPr/>
        </p:nvSpPr>
        <p:spPr bwMode="auto">
          <a:xfrm>
            <a:off x="1558925" y="3735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3422" name="Rectangle 110"/>
          <p:cNvSpPr>
            <a:spLocks noChangeArrowheads="1"/>
          </p:cNvSpPr>
          <p:nvPr/>
        </p:nvSpPr>
        <p:spPr bwMode="auto">
          <a:xfrm>
            <a:off x="1127125" y="3735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96047" name="Line 111"/>
          <p:cNvSpPr>
            <a:spLocks noChangeShapeType="1"/>
          </p:cNvSpPr>
          <p:nvPr/>
        </p:nvSpPr>
        <p:spPr bwMode="auto">
          <a:xfrm>
            <a:off x="1127125" y="37353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48" name="Line 112"/>
          <p:cNvSpPr>
            <a:spLocks noChangeShapeType="1"/>
          </p:cNvSpPr>
          <p:nvPr/>
        </p:nvSpPr>
        <p:spPr bwMode="auto">
          <a:xfrm>
            <a:off x="1127125" y="40894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49" name="Line 113"/>
          <p:cNvSpPr>
            <a:spLocks noChangeShapeType="1"/>
          </p:cNvSpPr>
          <p:nvPr/>
        </p:nvSpPr>
        <p:spPr bwMode="auto">
          <a:xfrm>
            <a:off x="1127125" y="3735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0" name="Line 114"/>
          <p:cNvSpPr>
            <a:spLocks noChangeShapeType="1"/>
          </p:cNvSpPr>
          <p:nvPr/>
        </p:nvSpPr>
        <p:spPr bwMode="auto">
          <a:xfrm>
            <a:off x="1558925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1" name="Line 115"/>
          <p:cNvSpPr>
            <a:spLocks noChangeShapeType="1"/>
          </p:cNvSpPr>
          <p:nvPr/>
        </p:nvSpPr>
        <p:spPr bwMode="auto">
          <a:xfrm>
            <a:off x="1990725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2" name="Line 116"/>
          <p:cNvSpPr>
            <a:spLocks noChangeShapeType="1"/>
          </p:cNvSpPr>
          <p:nvPr/>
        </p:nvSpPr>
        <p:spPr bwMode="auto">
          <a:xfrm>
            <a:off x="2424113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3" name="Line 117"/>
          <p:cNvSpPr>
            <a:spLocks noChangeShapeType="1"/>
          </p:cNvSpPr>
          <p:nvPr/>
        </p:nvSpPr>
        <p:spPr bwMode="auto">
          <a:xfrm>
            <a:off x="2855913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4" name="Line 118"/>
          <p:cNvSpPr>
            <a:spLocks noChangeShapeType="1"/>
          </p:cNvSpPr>
          <p:nvPr/>
        </p:nvSpPr>
        <p:spPr bwMode="auto">
          <a:xfrm>
            <a:off x="3287713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5" name="Line 119"/>
          <p:cNvSpPr>
            <a:spLocks noChangeShapeType="1"/>
          </p:cNvSpPr>
          <p:nvPr/>
        </p:nvSpPr>
        <p:spPr bwMode="auto">
          <a:xfrm>
            <a:off x="3719513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6" name="Line 120"/>
          <p:cNvSpPr>
            <a:spLocks noChangeShapeType="1"/>
          </p:cNvSpPr>
          <p:nvPr/>
        </p:nvSpPr>
        <p:spPr bwMode="auto">
          <a:xfrm>
            <a:off x="4152900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7" name="Line 121"/>
          <p:cNvSpPr>
            <a:spLocks noChangeShapeType="1"/>
          </p:cNvSpPr>
          <p:nvPr/>
        </p:nvSpPr>
        <p:spPr bwMode="auto">
          <a:xfrm>
            <a:off x="4584700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8" name="Line 122"/>
          <p:cNvSpPr>
            <a:spLocks noChangeShapeType="1"/>
          </p:cNvSpPr>
          <p:nvPr/>
        </p:nvSpPr>
        <p:spPr bwMode="auto">
          <a:xfrm>
            <a:off x="5016500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59" name="Line 123"/>
          <p:cNvSpPr>
            <a:spLocks noChangeShapeType="1"/>
          </p:cNvSpPr>
          <p:nvPr/>
        </p:nvSpPr>
        <p:spPr bwMode="auto">
          <a:xfrm>
            <a:off x="5449888" y="3735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60" name="Text Box 124"/>
          <p:cNvSpPr txBox="1">
            <a:spLocks noChangeArrowheads="1"/>
          </p:cNvSpPr>
          <p:nvPr/>
        </p:nvSpPr>
        <p:spPr bwMode="auto">
          <a:xfrm>
            <a:off x="295275" y="3406775"/>
            <a:ext cx="2665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65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를 맨 오른쪽 수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(11)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와 자리 바꾼다</a:t>
            </a:r>
          </a:p>
        </p:txBody>
      </p:sp>
      <p:sp>
        <p:nvSpPr>
          <p:cNvPr id="296061" name="Freeform 125"/>
          <p:cNvSpPr>
            <a:spLocks/>
          </p:cNvSpPr>
          <p:nvPr/>
        </p:nvSpPr>
        <p:spPr bwMode="auto">
          <a:xfrm>
            <a:off x="3478213" y="3484563"/>
            <a:ext cx="1303337" cy="19685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5029200" y="44973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3439" name="Rectangle 127"/>
          <p:cNvSpPr>
            <a:spLocks noChangeArrowheads="1"/>
          </p:cNvSpPr>
          <p:nvPr/>
        </p:nvSpPr>
        <p:spPr bwMode="auto">
          <a:xfrm>
            <a:off x="4584700" y="449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65</a:t>
            </a:r>
            <a:endParaRPr kumimoji="1" lang="ko-KR" altLang="en-US" sz="1400" i="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  <p:sp>
        <p:nvSpPr>
          <p:cNvPr id="13440" name="Rectangle 128"/>
          <p:cNvSpPr>
            <a:spLocks noChangeArrowheads="1"/>
          </p:cNvSpPr>
          <p:nvPr/>
        </p:nvSpPr>
        <p:spPr bwMode="auto">
          <a:xfrm>
            <a:off x="4152900" y="4497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29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441" name="Rectangle 129"/>
          <p:cNvSpPr>
            <a:spLocks noChangeArrowheads="1"/>
          </p:cNvSpPr>
          <p:nvPr/>
        </p:nvSpPr>
        <p:spPr bwMode="auto">
          <a:xfrm>
            <a:off x="3719513" y="4497388"/>
            <a:ext cx="4333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3442" name="Rectangle 130"/>
          <p:cNvSpPr>
            <a:spLocks noChangeArrowheads="1"/>
          </p:cNvSpPr>
          <p:nvPr/>
        </p:nvSpPr>
        <p:spPr bwMode="auto">
          <a:xfrm>
            <a:off x="3287713" y="4497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3443" name="Rectangle 131"/>
          <p:cNvSpPr>
            <a:spLocks noChangeArrowheads="1"/>
          </p:cNvSpPr>
          <p:nvPr/>
        </p:nvSpPr>
        <p:spPr bwMode="auto">
          <a:xfrm>
            <a:off x="2855913" y="4497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3444" name="Rectangle 132"/>
          <p:cNvSpPr>
            <a:spLocks noChangeArrowheads="1"/>
          </p:cNvSpPr>
          <p:nvPr/>
        </p:nvSpPr>
        <p:spPr bwMode="auto">
          <a:xfrm>
            <a:off x="2424113" y="4497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3445" name="Rectangle 133"/>
          <p:cNvSpPr>
            <a:spLocks noChangeArrowheads="1"/>
          </p:cNvSpPr>
          <p:nvPr/>
        </p:nvSpPr>
        <p:spPr bwMode="auto">
          <a:xfrm>
            <a:off x="1990725" y="4497388"/>
            <a:ext cx="433388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3446" name="Rectangle 134"/>
          <p:cNvSpPr>
            <a:spLocks noChangeArrowheads="1"/>
          </p:cNvSpPr>
          <p:nvPr/>
        </p:nvSpPr>
        <p:spPr bwMode="auto">
          <a:xfrm>
            <a:off x="1558925" y="4497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3447" name="Rectangle 135"/>
          <p:cNvSpPr>
            <a:spLocks noChangeArrowheads="1"/>
          </p:cNvSpPr>
          <p:nvPr/>
        </p:nvSpPr>
        <p:spPr bwMode="auto">
          <a:xfrm>
            <a:off x="1127125" y="4497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96072" name="Line 136"/>
          <p:cNvSpPr>
            <a:spLocks noChangeShapeType="1"/>
          </p:cNvSpPr>
          <p:nvPr/>
        </p:nvSpPr>
        <p:spPr bwMode="auto">
          <a:xfrm>
            <a:off x="1127125" y="44973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73" name="Line 137"/>
          <p:cNvSpPr>
            <a:spLocks noChangeShapeType="1"/>
          </p:cNvSpPr>
          <p:nvPr/>
        </p:nvSpPr>
        <p:spPr bwMode="auto">
          <a:xfrm>
            <a:off x="1127125" y="48514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74" name="Line 138"/>
          <p:cNvSpPr>
            <a:spLocks noChangeShapeType="1"/>
          </p:cNvSpPr>
          <p:nvPr/>
        </p:nvSpPr>
        <p:spPr bwMode="auto">
          <a:xfrm>
            <a:off x="1127125" y="4497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75" name="Line 139"/>
          <p:cNvSpPr>
            <a:spLocks noChangeShapeType="1"/>
          </p:cNvSpPr>
          <p:nvPr/>
        </p:nvSpPr>
        <p:spPr bwMode="auto">
          <a:xfrm>
            <a:off x="1558925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76" name="Line 140"/>
          <p:cNvSpPr>
            <a:spLocks noChangeShapeType="1"/>
          </p:cNvSpPr>
          <p:nvPr/>
        </p:nvSpPr>
        <p:spPr bwMode="auto">
          <a:xfrm>
            <a:off x="1990725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77" name="Line 141"/>
          <p:cNvSpPr>
            <a:spLocks noChangeShapeType="1"/>
          </p:cNvSpPr>
          <p:nvPr/>
        </p:nvSpPr>
        <p:spPr bwMode="auto">
          <a:xfrm>
            <a:off x="2424113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78" name="Line 142"/>
          <p:cNvSpPr>
            <a:spLocks noChangeShapeType="1"/>
          </p:cNvSpPr>
          <p:nvPr/>
        </p:nvSpPr>
        <p:spPr bwMode="auto">
          <a:xfrm>
            <a:off x="2855913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79" name="Line 143"/>
          <p:cNvSpPr>
            <a:spLocks noChangeShapeType="1"/>
          </p:cNvSpPr>
          <p:nvPr/>
        </p:nvSpPr>
        <p:spPr bwMode="auto">
          <a:xfrm>
            <a:off x="3287713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80" name="Line 144"/>
          <p:cNvSpPr>
            <a:spLocks noChangeShapeType="1"/>
          </p:cNvSpPr>
          <p:nvPr/>
        </p:nvSpPr>
        <p:spPr bwMode="auto">
          <a:xfrm>
            <a:off x="3719513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81" name="Line 145"/>
          <p:cNvSpPr>
            <a:spLocks noChangeShapeType="1"/>
          </p:cNvSpPr>
          <p:nvPr/>
        </p:nvSpPr>
        <p:spPr bwMode="auto">
          <a:xfrm>
            <a:off x="4152900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82" name="Line 146"/>
          <p:cNvSpPr>
            <a:spLocks noChangeShapeType="1"/>
          </p:cNvSpPr>
          <p:nvPr/>
        </p:nvSpPr>
        <p:spPr bwMode="auto">
          <a:xfrm>
            <a:off x="4584700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83" name="Line 147"/>
          <p:cNvSpPr>
            <a:spLocks noChangeShapeType="1"/>
          </p:cNvSpPr>
          <p:nvPr/>
        </p:nvSpPr>
        <p:spPr bwMode="auto">
          <a:xfrm>
            <a:off x="5016500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84" name="Line 148"/>
          <p:cNvSpPr>
            <a:spLocks noChangeShapeType="1"/>
          </p:cNvSpPr>
          <p:nvPr/>
        </p:nvSpPr>
        <p:spPr bwMode="auto">
          <a:xfrm>
            <a:off x="5449888" y="4497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85" name="Text Box 149"/>
          <p:cNvSpPr txBox="1">
            <a:spLocks noChangeArrowheads="1"/>
          </p:cNvSpPr>
          <p:nvPr/>
        </p:nvSpPr>
        <p:spPr bwMode="auto">
          <a:xfrm>
            <a:off x="295275" y="4168775"/>
            <a:ext cx="4387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맨 오른쪽 두 수를 제외한 나머지에서 가장 큰 수를 찾는다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(48)</a:t>
            </a:r>
          </a:p>
        </p:txBody>
      </p:sp>
      <p:sp>
        <p:nvSpPr>
          <p:cNvPr id="13462" name="Rectangle 150"/>
          <p:cNvSpPr>
            <a:spLocks noChangeArrowheads="1"/>
          </p:cNvSpPr>
          <p:nvPr/>
        </p:nvSpPr>
        <p:spPr bwMode="auto">
          <a:xfrm>
            <a:off x="5016500" y="57673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3463" name="Rectangle 151"/>
          <p:cNvSpPr>
            <a:spLocks noChangeArrowheads="1"/>
          </p:cNvSpPr>
          <p:nvPr/>
        </p:nvSpPr>
        <p:spPr bwMode="auto">
          <a:xfrm>
            <a:off x="4584700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65</a:t>
            </a:r>
            <a:endParaRPr kumimoji="1" lang="ko-KR" altLang="en-US" sz="1400" i="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  <p:sp>
        <p:nvSpPr>
          <p:cNvPr id="13464" name="Rectangle 152"/>
          <p:cNvSpPr>
            <a:spLocks noChangeArrowheads="1"/>
          </p:cNvSpPr>
          <p:nvPr/>
        </p:nvSpPr>
        <p:spPr bwMode="auto">
          <a:xfrm>
            <a:off x="4152900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48</a:t>
            </a:r>
            <a:endParaRPr kumimoji="1" lang="ko-KR" altLang="en-US" sz="1400" i="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  <p:sp>
        <p:nvSpPr>
          <p:cNvPr id="13465" name="Rectangle 153"/>
          <p:cNvSpPr>
            <a:spLocks noChangeArrowheads="1"/>
          </p:cNvSpPr>
          <p:nvPr/>
        </p:nvSpPr>
        <p:spPr bwMode="auto">
          <a:xfrm>
            <a:off x="3719513" y="5767388"/>
            <a:ext cx="433387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3466" name="Rectangle 154"/>
          <p:cNvSpPr>
            <a:spLocks noChangeArrowheads="1"/>
          </p:cNvSpPr>
          <p:nvPr/>
        </p:nvSpPr>
        <p:spPr bwMode="auto">
          <a:xfrm>
            <a:off x="3287713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3467" name="Rectangle 155"/>
          <p:cNvSpPr>
            <a:spLocks noChangeArrowheads="1"/>
          </p:cNvSpPr>
          <p:nvPr/>
        </p:nvSpPr>
        <p:spPr bwMode="auto">
          <a:xfrm>
            <a:off x="2855913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3468" name="Rectangle 156"/>
          <p:cNvSpPr>
            <a:spLocks noChangeArrowheads="1"/>
          </p:cNvSpPr>
          <p:nvPr/>
        </p:nvSpPr>
        <p:spPr bwMode="auto">
          <a:xfrm>
            <a:off x="2424113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3469" name="Rectangle 157"/>
          <p:cNvSpPr>
            <a:spLocks noChangeArrowheads="1"/>
          </p:cNvSpPr>
          <p:nvPr/>
        </p:nvSpPr>
        <p:spPr bwMode="auto">
          <a:xfrm>
            <a:off x="1990725" y="57673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solidFill>
                  <a:schemeClr val="bg1"/>
                </a:solidFill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3470" name="Rectangle 158"/>
          <p:cNvSpPr>
            <a:spLocks noChangeArrowheads="1"/>
          </p:cNvSpPr>
          <p:nvPr/>
        </p:nvSpPr>
        <p:spPr bwMode="auto">
          <a:xfrm>
            <a:off x="1558925" y="5767388"/>
            <a:ext cx="4318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13471" name="Rectangle 159"/>
          <p:cNvSpPr>
            <a:spLocks noChangeArrowheads="1"/>
          </p:cNvSpPr>
          <p:nvPr/>
        </p:nvSpPr>
        <p:spPr bwMode="auto">
          <a:xfrm>
            <a:off x="1127125" y="5767388"/>
            <a:ext cx="431800" cy="3540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96096" name="Line 160"/>
          <p:cNvSpPr>
            <a:spLocks noChangeShapeType="1"/>
          </p:cNvSpPr>
          <p:nvPr/>
        </p:nvSpPr>
        <p:spPr bwMode="auto">
          <a:xfrm>
            <a:off x="1127125" y="57673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97" name="Line 161"/>
          <p:cNvSpPr>
            <a:spLocks noChangeShapeType="1"/>
          </p:cNvSpPr>
          <p:nvPr/>
        </p:nvSpPr>
        <p:spPr bwMode="auto">
          <a:xfrm>
            <a:off x="1127125" y="61214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98" name="Line 162"/>
          <p:cNvSpPr>
            <a:spLocks noChangeShapeType="1"/>
          </p:cNvSpPr>
          <p:nvPr/>
        </p:nvSpPr>
        <p:spPr bwMode="auto">
          <a:xfrm>
            <a:off x="1127125" y="5767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099" name="Line 163"/>
          <p:cNvSpPr>
            <a:spLocks noChangeShapeType="1"/>
          </p:cNvSpPr>
          <p:nvPr/>
        </p:nvSpPr>
        <p:spPr bwMode="auto">
          <a:xfrm>
            <a:off x="1558925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0" name="Line 164"/>
          <p:cNvSpPr>
            <a:spLocks noChangeShapeType="1"/>
          </p:cNvSpPr>
          <p:nvPr/>
        </p:nvSpPr>
        <p:spPr bwMode="auto">
          <a:xfrm>
            <a:off x="1990725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1" name="Line 165"/>
          <p:cNvSpPr>
            <a:spLocks noChangeShapeType="1"/>
          </p:cNvSpPr>
          <p:nvPr/>
        </p:nvSpPr>
        <p:spPr bwMode="auto">
          <a:xfrm>
            <a:off x="2424113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2" name="Line 166"/>
          <p:cNvSpPr>
            <a:spLocks noChangeShapeType="1"/>
          </p:cNvSpPr>
          <p:nvPr/>
        </p:nvSpPr>
        <p:spPr bwMode="auto">
          <a:xfrm>
            <a:off x="2855913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3" name="Line 167"/>
          <p:cNvSpPr>
            <a:spLocks noChangeShapeType="1"/>
          </p:cNvSpPr>
          <p:nvPr/>
        </p:nvSpPr>
        <p:spPr bwMode="auto">
          <a:xfrm>
            <a:off x="3287713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4" name="Line 168"/>
          <p:cNvSpPr>
            <a:spLocks noChangeShapeType="1"/>
          </p:cNvSpPr>
          <p:nvPr/>
        </p:nvSpPr>
        <p:spPr bwMode="auto">
          <a:xfrm>
            <a:off x="3719513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5" name="Line 169"/>
          <p:cNvSpPr>
            <a:spLocks noChangeShapeType="1"/>
          </p:cNvSpPr>
          <p:nvPr/>
        </p:nvSpPr>
        <p:spPr bwMode="auto">
          <a:xfrm>
            <a:off x="4152900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6" name="Line 170"/>
          <p:cNvSpPr>
            <a:spLocks noChangeShapeType="1"/>
          </p:cNvSpPr>
          <p:nvPr/>
        </p:nvSpPr>
        <p:spPr bwMode="auto">
          <a:xfrm>
            <a:off x="4584700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7" name="Line 171"/>
          <p:cNvSpPr>
            <a:spLocks noChangeShapeType="1"/>
          </p:cNvSpPr>
          <p:nvPr/>
        </p:nvSpPr>
        <p:spPr bwMode="auto">
          <a:xfrm>
            <a:off x="5016500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8" name="Line 172"/>
          <p:cNvSpPr>
            <a:spLocks noChangeShapeType="1"/>
          </p:cNvSpPr>
          <p:nvPr/>
        </p:nvSpPr>
        <p:spPr bwMode="auto">
          <a:xfrm>
            <a:off x="5449888" y="5767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09" name="Text Box 173"/>
          <p:cNvSpPr txBox="1">
            <a:spLocks noChangeArrowheads="1"/>
          </p:cNvSpPr>
          <p:nvPr/>
        </p:nvSpPr>
        <p:spPr bwMode="auto">
          <a:xfrm>
            <a:off x="307975" y="5286375"/>
            <a:ext cx="2540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을 맨 오른쪽 수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(3)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와 자리 바꾼다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296110" name="Text Box 174"/>
          <p:cNvSpPr txBox="1">
            <a:spLocks noChangeArrowheads="1"/>
          </p:cNvSpPr>
          <p:nvPr/>
        </p:nvSpPr>
        <p:spPr bwMode="auto">
          <a:xfrm>
            <a:off x="2892425" y="53498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3487" name="Rectangle 175"/>
          <p:cNvSpPr>
            <a:spLocks noChangeArrowheads="1"/>
          </p:cNvSpPr>
          <p:nvPr/>
        </p:nvSpPr>
        <p:spPr bwMode="auto">
          <a:xfrm>
            <a:off x="2820988" y="1438275"/>
            <a:ext cx="4333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6112" name="Freeform 176"/>
          <p:cNvSpPr>
            <a:spLocks/>
          </p:cNvSpPr>
          <p:nvPr/>
        </p:nvSpPr>
        <p:spPr bwMode="auto">
          <a:xfrm>
            <a:off x="1344613" y="5554663"/>
            <a:ext cx="388937" cy="13335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13" name="Rectangle 177"/>
          <p:cNvSpPr>
            <a:spLocks noChangeArrowheads="1"/>
          </p:cNvSpPr>
          <p:nvPr/>
        </p:nvSpPr>
        <p:spPr bwMode="auto">
          <a:xfrm>
            <a:off x="5038725" y="6394450"/>
            <a:ext cx="441325" cy="354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3490" name="Rectangle 178"/>
          <p:cNvSpPr>
            <a:spLocks noChangeArrowheads="1"/>
          </p:cNvSpPr>
          <p:nvPr/>
        </p:nvSpPr>
        <p:spPr bwMode="auto">
          <a:xfrm>
            <a:off x="5003800" y="6402388"/>
            <a:ext cx="433388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3491" name="Rectangle 179"/>
          <p:cNvSpPr>
            <a:spLocks noChangeArrowheads="1"/>
          </p:cNvSpPr>
          <p:nvPr/>
        </p:nvSpPr>
        <p:spPr bwMode="auto">
          <a:xfrm>
            <a:off x="4597400" y="6402388"/>
            <a:ext cx="43180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65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492" name="Rectangle 180"/>
          <p:cNvSpPr>
            <a:spLocks noChangeArrowheads="1"/>
          </p:cNvSpPr>
          <p:nvPr/>
        </p:nvSpPr>
        <p:spPr bwMode="auto">
          <a:xfrm>
            <a:off x="4165600" y="6402388"/>
            <a:ext cx="43180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48</a:t>
            </a:r>
            <a:endParaRPr kumimoji="1" lang="ko-KR" altLang="en-US" sz="1400" i="0">
              <a:latin typeface="Times" panose="02020603050405020304" pitchFamily="18" charset="0"/>
            </a:endParaRPr>
          </a:p>
        </p:txBody>
      </p:sp>
      <p:sp>
        <p:nvSpPr>
          <p:cNvPr id="13493" name="Rectangle 181"/>
          <p:cNvSpPr>
            <a:spLocks noChangeArrowheads="1"/>
          </p:cNvSpPr>
          <p:nvPr/>
        </p:nvSpPr>
        <p:spPr bwMode="auto">
          <a:xfrm>
            <a:off x="3732213" y="6402388"/>
            <a:ext cx="433387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3494" name="Rectangle 182"/>
          <p:cNvSpPr>
            <a:spLocks noChangeArrowheads="1"/>
          </p:cNvSpPr>
          <p:nvPr/>
        </p:nvSpPr>
        <p:spPr bwMode="auto">
          <a:xfrm>
            <a:off x="3300413" y="6402388"/>
            <a:ext cx="43180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3495" name="Rectangle 183"/>
          <p:cNvSpPr>
            <a:spLocks noChangeArrowheads="1"/>
          </p:cNvSpPr>
          <p:nvPr/>
        </p:nvSpPr>
        <p:spPr bwMode="auto">
          <a:xfrm>
            <a:off x="2868613" y="6402388"/>
            <a:ext cx="43180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3496" name="Rectangle 184"/>
          <p:cNvSpPr>
            <a:spLocks noChangeArrowheads="1"/>
          </p:cNvSpPr>
          <p:nvPr/>
        </p:nvSpPr>
        <p:spPr bwMode="auto">
          <a:xfrm>
            <a:off x="2436813" y="6402388"/>
            <a:ext cx="43180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3497" name="Rectangle 185"/>
          <p:cNvSpPr>
            <a:spLocks noChangeArrowheads="1"/>
          </p:cNvSpPr>
          <p:nvPr/>
        </p:nvSpPr>
        <p:spPr bwMode="auto">
          <a:xfrm>
            <a:off x="2003425" y="6402388"/>
            <a:ext cx="433388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3498" name="Rectangle 186"/>
          <p:cNvSpPr>
            <a:spLocks noChangeArrowheads="1"/>
          </p:cNvSpPr>
          <p:nvPr/>
        </p:nvSpPr>
        <p:spPr bwMode="auto">
          <a:xfrm>
            <a:off x="1571625" y="6402388"/>
            <a:ext cx="43180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3499" name="Rectangle 187"/>
          <p:cNvSpPr>
            <a:spLocks noChangeArrowheads="1"/>
          </p:cNvSpPr>
          <p:nvPr/>
        </p:nvSpPr>
        <p:spPr bwMode="auto">
          <a:xfrm>
            <a:off x="1139825" y="6402388"/>
            <a:ext cx="43180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4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6124" name="Line 188"/>
          <p:cNvSpPr>
            <a:spLocks noChangeShapeType="1"/>
          </p:cNvSpPr>
          <p:nvPr/>
        </p:nvSpPr>
        <p:spPr bwMode="auto">
          <a:xfrm>
            <a:off x="1139825" y="63896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25" name="Line 189"/>
          <p:cNvSpPr>
            <a:spLocks noChangeShapeType="1"/>
          </p:cNvSpPr>
          <p:nvPr/>
        </p:nvSpPr>
        <p:spPr bwMode="auto">
          <a:xfrm>
            <a:off x="1139825" y="67564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26" name="Line 190"/>
          <p:cNvSpPr>
            <a:spLocks noChangeShapeType="1"/>
          </p:cNvSpPr>
          <p:nvPr/>
        </p:nvSpPr>
        <p:spPr bwMode="auto">
          <a:xfrm>
            <a:off x="1139825" y="6402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27" name="Line 191"/>
          <p:cNvSpPr>
            <a:spLocks noChangeShapeType="1"/>
          </p:cNvSpPr>
          <p:nvPr/>
        </p:nvSpPr>
        <p:spPr bwMode="auto">
          <a:xfrm>
            <a:off x="1571625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28" name="Line 192"/>
          <p:cNvSpPr>
            <a:spLocks noChangeShapeType="1"/>
          </p:cNvSpPr>
          <p:nvPr/>
        </p:nvSpPr>
        <p:spPr bwMode="auto">
          <a:xfrm>
            <a:off x="2003425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29" name="Line 193"/>
          <p:cNvSpPr>
            <a:spLocks noChangeShapeType="1"/>
          </p:cNvSpPr>
          <p:nvPr/>
        </p:nvSpPr>
        <p:spPr bwMode="auto">
          <a:xfrm>
            <a:off x="2436813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30" name="Line 194"/>
          <p:cNvSpPr>
            <a:spLocks noChangeShapeType="1"/>
          </p:cNvSpPr>
          <p:nvPr/>
        </p:nvSpPr>
        <p:spPr bwMode="auto">
          <a:xfrm>
            <a:off x="2868613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31" name="Line 195"/>
          <p:cNvSpPr>
            <a:spLocks noChangeShapeType="1"/>
          </p:cNvSpPr>
          <p:nvPr/>
        </p:nvSpPr>
        <p:spPr bwMode="auto">
          <a:xfrm>
            <a:off x="3300413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32" name="Line 196"/>
          <p:cNvSpPr>
            <a:spLocks noChangeShapeType="1"/>
          </p:cNvSpPr>
          <p:nvPr/>
        </p:nvSpPr>
        <p:spPr bwMode="auto">
          <a:xfrm>
            <a:off x="3732213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33" name="Line 197"/>
          <p:cNvSpPr>
            <a:spLocks noChangeShapeType="1"/>
          </p:cNvSpPr>
          <p:nvPr/>
        </p:nvSpPr>
        <p:spPr bwMode="auto">
          <a:xfrm>
            <a:off x="4165600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34" name="Line 198"/>
          <p:cNvSpPr>
            <a:spLocks noChangeShapeType="1"/>
          </p:cNvSpPr>
          <p:nvPr/>
        </p:nvSpPr>
        <p:spPr bwMode="auto">
          <a:xfrm>
            <a:off x="4597400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35" name="Line 199"/>
          <p:cNvSpPr>
            <a:spLocks noChangeShapeType="1"/>
          </p:cNvSpPr>
          <p:nvPr/>
        </p:nvSpPr>
        <p:spPr bwMode="auto">
          <a:xfrm>
            <a:off x="5029200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36" name="Line 200"/>
          <p:cNvSpPr>
            <a:spLocks noChangeShapeType="1"/>
          </p:cNvSpPr>
          <p:nvPr/>
        </p:nvSpPr>
        <p:spPr bwMode="auto">
          <a:xfrm>
            <a:off x="5462588" y="6402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37" name="Text Box 201"/>
          <p:cNvSpPr txBox="1">
            <a:spLocks noChangeArrowheads="1"/>
          </p:cNvSpPr>
          <p:nvPr/>
        </p:nvSpPr>
        <p:spPr bwMode="auto">
          <a:xfrm>
            <a:off x="333375" y="6143625"/>
            <a:ext cx="18367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정렬이 완료된 최종 배열</a:t>
            </a:r>
          </a:p>
        </p:txBody>
      </p:sp>
      <p:sp>
        <p:nvSpPr>
          <p:cNvPr id="296140" name="AutoShape 204"/>
          <p:cNvSpPr>
            <a:spLocks/>
          </p:cNvSpPr>
          <p:nvPr/>
        </p:nvSpPr>
        <p:spPr bwMode="auto">
          <a:xfrm>
            <a:off x="5600700" y="1625600"/>
            <a:ext cx="127000" cy="812800"/>
          </a:xfrm>
          <a:prstGeom prst="rightBrace">
            <a:avLst>
              <a:gd name="adj1" fmla="val 5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41" name="Text Box 205"/>
          <p:cNvSpPr txBox="1">
            <a:spLocks noChangeArrowheads="1"/>
          </p:cNvSpPr>
          <p:nvPr/>
        </p:nvSpPr>
        <p:spPr bwMode="auto">
          <a:xfrm>
            <a:off x="5838825" y="1912938"/>
            <a:ext cx="13350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의 첫번째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loop </a:t>
            </a:r>
          </a:p>
        </p:txBody>
      </p:sp>
      <p:sp>
        <p:nvSpPr>
          <p:cNvPr id="296142" name="Oval 206"/>
          <p:cNvSpPr>
            <a:spLocks noChangeArrowheads="1"/>
          </p:cNvSpPr>
          <p:nvPr/>
        </p:nvSpPr>
        <p:spPr bwMode="auto">
          <a:xfrm>
            <a:off x="5880100" y="1955800"/>
            <a:ext cx="1778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43" name="AutoShape 207"/>
          <p:cNvSpPr>
            <a:spLocks/>
          </p:cNvSpPr>
          <p:nvPr/>
        </p:nvSpPr>
        <p:spPr bwMode="auto">
          <a:xfrm>
            <a:off x="5600700" y="3136900"/>
            <a:ext cx="127000" cy="812800"/>
          </a:xfrm>
          <a:prstGeom prst="rightBrace">
            <a:avLst>
              <a:gd name="adj1" fmla="val 5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6144" name="Text Box 208"/>
          <p:cNvSpPr txBox="1">
            <a:spLocks noChangeArrowheads="1"/>
          </p:cNvSpPr>
          <p:nvPr/>
        </p:nvSpPr>
        <p:spPr bwMode="auto">
          <a:xfrm>
            <a:off x="5838825" y="3424238"/>
            <a:ext cx="13350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의 두번째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loop </a:t>
            </a:r>
          </a:p>
        </p:txBody>
      </p:sp>
      <p:sp>
        <p:nvSpPr>
          <p:cNvPr id="296145" name="Oval 209"/>
          <p:cNvSpPr>
            <a:spLocks noChangeArrowheads="1"/>
          </p:cNvSpPr>
          <p:nvPr/>
        </p:nvSpPr>
        <p:spPr bwMode="auto">
          <a:xfrm>
            <a:off x="5880100" y="3467100"/>
            <a:ext cx="1778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3520" name="Rectangle 210"/>
          <p:cNvSpPr>
            <a:spLocks noChangeArrowheads="1"/>
          </p:cNvSpPr>
          <p:nvPr/>
        </p:nvSpPr>
        <p:spPr bwMode="auto">
          <a:xfrm>
            <a:off x="5778500" y="304800"/>
            <a:ext cx="3365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선택정렬의 작동 예</a:t>
            </a:r>
          </a:p>
        </p:txBody>
      </p:sp>
      <p:sp>
        <p:nvSpPr>
          <p:cNvPr id="296151" name="Text Box 215"/>
          <p:cNvSpPr txBox="1">
            <a:spLocks noChangeArrowheads="1"/>
          </p:cNvSpPr>
          <p:nvPr/>
        </p:nvSpPr>
        <p:spPr bwMode="auto">
          <a:xfrm>
            <a:off x="434975" y="49085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. 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09600" y="863600"/>
            <a:ext cx="7772400" cy="5756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selectionSort(A[], n)</a:t>
            </a:r>
            <a:endParaRPr lang="ko-KR" altLang="en-US" sz="2000" i="0">
              <a:latin typeface="Times" charset="0"/>
              <a:ea typeface="굴림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{ 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        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for</a:t>
            </a:r>
            <a:r>
              <a:rPr lang="en-US" altLang="ko-KR" sz="2000" i="0">
                <a:latin typeface="Times" charset="0"/>
                <a:ea typeface="굴림" charset="-127"/>
              </a:rPr>
              <a:t> last ← n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downto</a:t>
            </a:r>
            <a:r>
              <a:rPr lang="en-US" altLang="ko-KR" sz="2000" i="0">
                <a:latin typeface="Times" charset="0"/>
                <a:ea typeface="굴림" charset="-127"/>
              </a:rPr>
              <a:t> 2 {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                k ← theLargest(A, last);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                A[k] ↔ A[last];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        } 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} </a:t>
            </a:r>
          </a:p>
          <a:p>
            <a:pPr>
              <a:spcBef>
                <a:spcPct val="20000"/>
              </a:spcBef>
            </a:pPr>
            <a:endParaRPr lang="en-US" altLang="ko-KR" sz="2000" i="0">
              <a:latin typeface="Times" charset="0"/>
              <a:ea typeface="굴림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theLargest(A[], last)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largest ← 1;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     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for</a:t>
            </a:r>
            <a:r>
              <a:rPr lang="en-US" altLang="ko-KR" sz="2000" i="0">
                <a:latin typeface="Times" charset="0"/>
                <a:ea typeface="굴림" charset="-127"/>
              </a:rPr>
              <a:t> i ← 2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to</a:t>
            </a:r>
            <a:r>
              <a:rPr lang="en-US" altLang="ko-KR" sz="2000" i="0">
                <a:latin typeface="Times" charset="0"/>
                <a:ea typeface="굴림" charset="-127"/>
              </a:rPr>
              <a:t> last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             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if </a:t>
            </a:r>
            <a:r>
              <a:rPr lang="en-US" altLang="ko-KR" sz="2000" i="0">
                <a:latin typeface="Times" charset="0"/>
                <a:ea typeface="굴림" charset="-127"/>
              </a:rPr>
              <a:t>(A[i] &gt; A[largest])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then </a:t>
            </a:r>
            <a:r>
              <a:rPr lang="en-US" altLang="ko-KR" sz="2000" i="0">
                <a:latin typeface="Times" charset="0"/>
                <a:ea typeface="굴림" charset="-127"/>
              </a:rPr>
              <a:t>largest ← i;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 return</a:t>
            </a:r>
            <a:r>
              <a:rPr lang="en-US" altLang="ko-KR" sz="2000" i="0">
                <a:latin typeface="Times" charset="0"/>
                <a:ea typeface="굴림" charset="-127"/>
              </a:rPr>
              <a:t> largest;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ko-KR" sz="2000" i="0">
              <a:latin typeface="Times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51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765300"/>
            <a:ext cx="85344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8" name="Arc 4"/>
          <p:cNvSpPr>
            <a:spLocks/>
          </p:cNvSpPr>
          <p:nvPr/>
        </p:nvSpPr>
        <p:spPr bwMode="auto">
          <a:xfrm rot="-2790373">
            <a:off x="7304088" y="35464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0469" name="Arc 5"/>
          <p:cNvSpPr>
            <a:spLocks/>
          </p:cNvSpPr>
          <p:nvPr/>
        </p:nvSpPr>
        <p:spPr bwMode="auto">
          <a:xfrm rot="-2790373">
            <a:off x="3062288" y="28733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>
            <a:off x="3594100" y="36576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90471" name="Arc 7"/>
          <p:cNvSpPr>
            <a:spLocks/>
          </p:cNvSpPr>
          <p:nvPr/>
        </p:nvSpPr>
        <p:spPr bwMode="auto">
          <a:xfrm rot="-2790373">
            <a:off x="4268788" y="42068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0472" name="Oval 8"/>
          <p:cNvSpPr>
            <a:spLocks noChangeArrowheads="1"/>
          </p:cNvSpPr>
          <p:nvPr/>
        </p:nvSpPr>
        <p:spPr bwMode="auto">
          <a:xfrm>
            <a:off x="4584700" y="5067300"/>
            <a:ext cx="520700" cy="406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>
            <a:off x="8188325" y="2197100"/>
            <a:ext cx="0" cy="287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90474" name="Arc 10"/>
          <p:cNvSpPr>
            <a:spLocks/>
          </p:cNvSpPr>
          <p:nvPr/>
        </p:nvSpPr>
        <p:spPr bwMode="auto">
          <a:xfrm rot="-2790373">
            <a:off x="2452688" y="22256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6591300" y="29718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>
            <a:off x="5981700" y="22987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90477" name="Oval 13"/>
          <p:cNvSpPr>
            <a:spLocks noChangeArrowheads="1"/>
          </p:cNvSpPr>
          <p:nvPr/>
        </p:nvSpPr>
        <p:spPr bwMode="auto">
          <a:xfrm>
            <a:off x="7607300" y="4406900"/>
            <a:ext cx="520700" cy="406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454025" y="5959475"/>
            <a:ext cx="554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 dirty="0">
                <a:latin typeface="Times New Roman" panose="02020603050405020304" pitchFamily="18" charset="0"/>
              </a:rPr>
              <a:t> </a:t>
            </a:r>
            <a:r>
              <a:rPr lang="ko-KR" altLang="en-US" sz="2400" i="0" dirty="0" smtClean="0">
                <a:latin typeface="Times New Roman" panose="02020603050405020304" pitchFamily="18" charset="0"/>
              </a:rPr>
              <a:t>수행 시간</a:t>
            </a:r>
            <a:r>
              <a:rPr lang="en-US" altLang="ko-KR" sz="2400" i="0" dirty="0" smtClean="0">
                <a:latin typeface="Times New Roman" panose="02020603050405020304" pitchFamily="18" charset="0"/>
              </a:rPr>
              <a:t>: </a:t>
            </a:r>
            <a:r>
              <a:rPr lang="en-US" altLang="ko-KR" sz="2400" i="0" dirty="0">
                <a:latin typeface="Times New Roman" panose="02020603050405020304" pitchFamily="18" charset="0"/>
              </a:rPr>
              <a:t>(</a:t>
            </a:r>
            <a:r>
              <a:rPr lang="en-US" altLang="ko-KR" sz="2400" dirty="0">
                <a:latin typeface="Times New Roman" panose="02020603050405020304" pitchFamily="18" charset="0"/>
              </a:rPr>
              <a:t>n</a:t>
            </a:r>
            <a:r>
              <a:rPr lang="en-US" altLang="ko-KR" sz="2400" i="0" dirty="0">
                <a:latin typeface="Times New Roman" panose="02020603050405020304" pitchFamily="18" charset="0"/>
              </a:rPr>
              <a:t>-1)+(</a:t>
            </a:r>
            <a:r>
              <a:rPr lang="en-US" altLang="ko-KR" sz="2400" dirty="0">
                <a:latin typeface="Times New Roman" panose="02020603050405020304" pitchFamily="18" charset="0"/>
              </a:rPr>
              <a:t>n</a:t>
            </a:r>
            <a:r>
              <a:rPr lang="en-US" altLang="ko-KR" sz="2400" i="0" dirty="0">
                <a:latin typeface="Times New Roman" panose="02020603050405020304" pitchFamily="18" charset="0"/>
              </a:rPr>
              <a:t>-2)+</a:t>
            </a:r>
            <a:r>
              <a:rPr lang="en-US" altLang="ko-KR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en-US" altLang="ko-KR" sz="2400" i="0" dirty="0">
                <a:latin typeface="Times New Roman" panose="02020603050405020304" pitchFamily="18" charset="0"/>
              </a:rPr>
              <a:t>+2+1 = </a:t>
            </a:r>
            <a:r>
              <a:rPr lang="el-GR" altLang="ko-KR" sz="2400" dirty="0" smtClean="0">
                <a:latin typeface="+mn-lt"/>
              </a:rPr>
              <a:t>Θ</a:t>
            </a:r>
            <a:r>
              <a:rPr lang="en-US" altLang="ko-KR" sz="2400" i="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2400" dirty="0" smtClean="0">
                <a:latin typeface="Times New Roman" panose="02020603050405020304" pitchFamily="18" charset="0"/>
              </a:rPr>
              <a:t>n</a:t>
            </a:r>
            <a:r>
              <a:rPr lang="en-US" altLang="ko-KR" sz="2400" i="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ko-KR" sz="2400" i="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351" name="Text Box 16"/>
          <p:cNvSpPr txBox="1">
            <a:spLocks noChangeArrowheads="1"/>
          </p:cNvSpPr>
          <p:nvPr/>
        </p:nvSpPr>
        <p:spPr bwMode="auto">
          <a:xfrm>
            <a:off x="6842125" y="5743575"/>
            <a:ext cx="1816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 i="0">
                <a:latin typeface="Times New Roman" panose="02020603050405020304" pitchFamily="18" charset="0"/>
              </a:rPr>
              <a:t>Worst case</a:t>
            </a:r>
          </a:p>
          <a:p>
            <a:r>
              <a:rPr lang="en-US" altLang="ko-KR" sz="2400" i="0">
                <a:latin typeface="Times New Roman" panose="02020603050405020304" pitchFamily="18" charset="0"/>
              </a:rPr>
              <a:t>Average case</a:t>
            </a:r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 flipH="1">
            <a:off x="6311900" y="5969000"/>
            <a:ext cx="5334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90482" name="Line 18"/>
          <p:cNvSpPr>
            <a:spLocks noChangeShapeType="1"/>
          </p:cNvSpPr>
          <p:nvPr/>
        </p:nvSpPr>
        <p:spPr bwMode="auto">
          <a:xfrm flipH="1" flipV="1">
            <a:off x="6299200" y="6235700"/>
            <a:ext cx="5715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nimBg="1" autoUpdateAnimBg="0"/>
      <p:bldP spid="190469" grpId="0" animBg="1" autoUpdateAnimBg="0"/>
      <p:bldP spid="190471" grpId="0" animBg="1" autoUpdateAnimBg="0"/>
      <p:bldP spid="190472" grpId="0" animBg="1"/>
      <p:bldP spid="190474" grpId="0" animBg="1" autoUpdateAnimBg="0"/>
      <p:bldP spid="1904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90525" y="3976688"/>
            <a:ext cx="8486775" cy="155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sz="2000" i="0" dirty="0">
                <a:latin typeface="Times" pitchFamily="18" charset="0"/>
              </a:rPr>
              <a:t> </a:t>
            </a:r>
            <a:r>
              <a:rPr lang="ko-KR" altLang="en-US" sz="2000" i="0" dirty="0" smtClean="0">
                <a:latin typeface="Times" pitchFamily="18" charset="0"/>
              </a:rPr>
              <a:t>수행 시간</a:t>
            </a:r>
            <a:r>
              <a:rPr lang="en-US" altLang="ko-KR" sz="2000" i="0" dirty="0" smtClean="0">
                <a:latin typeface="Times" pitchFamily="18" charset="0"/>
              </a:rPr>
              <a:t>: </a:t>
            </a:r>
            <a:endParaRPr lang="ko-KR" altLang="en-US" sz="2000" i="0" dirty="0">
              <a:latin typeface="Times" pitchFamily="18" charset="0"/>
            </a:endParaRPr>
          </a:p>
          <a:p>
            <a:pPr lvl="1">
              <a:buFont typeface="굴림" pitchFamily="50" charset="-127"/>
              <a:buChar char="—"/>
              <a:defRPr/>
            </a:pPr>
            <a:r>
              <a:rPr lang="en-US" altLang="ko-KR" sz="2000" b="1" i="0" dirty="0">
                <a:solidFill>
                  <a:srgbClr val="0066CC"/>
                </a:solidFill>
                <a:latin typeface="Times" pitchFamily="18" charset="0"/>
              </a:rPr>
              <a:t> </a:t>
            </a:r>
            <a:r>
              <a:rPr lang="en-US" altLang="ko-KR" sz="2000" i="0" dirty="0">
                <a:latin typeface="Times" pitchFamily="18" charset="0"/>
              </a:rPr>
              <a:t>①</a:t>
            </a:r>
            <a:r>
              <a:rPr lang="ko-KR" altLang="en-US" sz="2000" i="0" dirty="0">
                <a:latin typeface="Times" pitchFamily="18" charset="0"/>
              </a:rPr>
              <a:t>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000" b="1" i="0" dirty="0">
                <a:solidFill>
                  <a:srgbClr val="0066CC"/>
                </a:solidFill>
                <a:latin typeface="Times" pitchFamily="18" charset="0"/>
              </a:rPr>
              <a:t>for</a:t>
            </a:r>
            <a:r>
              <a:rPr lang="en-US" altLang="ko-KR" sz="2000" i="0" dirty="0">
                <a:latin typeface="Times" pitchFamily="18" charset="0"/>
              </a:rPr>
              <a:t> </a:t>
            </a:r>
            <a:r>
              <a:rPr lang="ko-KR" altLang="en-US" sz="2000" i="0" dirty="0">
                <a:latin typeface="Times" pitchFamily="18" charset="0"/>
              </a:rPr>
              <a:t>루프는 </a:t>
            </a:r>
            <a:r>
              <a:rPr lang="en-US" altLang="ko-KR" sz="2000" dirty="0">
                <a:latin typeface="Times" pitchFamily="18" charset="0"/>
              </a:rPr>
              <a:t>n</a:t>
            </a:r>
            <a:r>
              <a:rPr lang="en-US" altLang="ko-KR" sz="2000" i="0" dirty="0">
                <a:latin typeface="Times" pitchFamily="18" charset="0"/>
              </a:rPr>
              <a:t>-1</a:t>
            </a:r>
            <a:r>
              <a:rPr lang="ko-KR" altLang="en-US" sz="2000" i="0" dirty="0">
                <a:latin typeface="Times" pitchFamily="18" charset="0"/>
              </a:rPr>
              <a:t>번 반복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</a:p>
          <a:p>
            <a:pPr lvl="1">
              <a:buFont typeface="굴림" pitchFamily="50" charset="-127"/>
              <a:buChar char="—"/>
              <a:defRPr/>
            </a:pPr>
            <a:r>
              <a:rPr lang="ko-KR" altLang="en-US" sz="2000" i="0" dirty="0">
                <a:latin typeface="Times" pitchFamily="18" charset="0"/>
              </a:rPr>
              <a:t> </a:t>
            </a:r>
            <a:r>
              <a:rPr lang="en-US" altLang="ko-KR" sz="2000" i="0" dirty="0">
                <a:latin typeface="Times" pitchFamily="18" charset="0"/>
              </a:rPr>
              <a:t>②</a:t>
            </a:r>
            <a:r>
              <a:rPr lang="ko-KR" altLang="en-US" sz="2000" i="0" dirty="0">
                <a:latin typeface="Times" pitchFamily="18" charset="0"/>
              </a:rPr>
              <a:t>의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000" b="1" i="0" dirty="0">
                <a:solidFill>
                  <a:srgbClr val="0066CC"/>
                </a:solidFill>
                <a:latin typeface="Times" pitchFamily="18" charset="0"/>
              </a:rPr>
              <a:t>for</a:t>
            </a:r>
            <a:r>
              <a:rPr lang="en-US" altLang="ko-KR" sz="2000" i="0" dirty="0">
                <a:latin typeface="Times" pitchFamily="18" charset="0"/>
              </a:rPr>
              <a:t> </a:t>
            </a:r>
            <a:r>
              <a:rPr lang="ko-KR" altLang="en-US" sz="2000" i="0" dirty="0">
                <a:latin typeface="Times" pitchFamily="18" charset="0"/>
              </a:rPr>
              <a:t>루프는 각각</a:t>
            </a:r>
            <a:r>
              <a:rPr lang="ko-KR" altLang="en-US" i="0" dirty="0">
                <a:latin typeface="Times" pitchFamily="18" charset="0"/>
              </a:rPr>
              <a:t> </a:t>
            </a:r>
            <a:r>
              <a:rPr lang="en-US" altLang="ko-KR" sz="2000" dirty="0">
                <a:latin typeface="Times" pitchFamily="18" charset="0"/>
              </a:rPr>
              <a:t>n</a:t>
            </a:r>
            <a:r>
              <a:rPr lang="en-US" altLang="ko-KR" sz="2000" i="0" dirty="0">
                <a:latin typeface="Times" pitchFamily="18" charset="0"/>
              </a:rPr>
              <a:t>-1, </a:t>
            </a:r>
            <a:r>
              <a:rPr lang="en-US" altLang="ko-KR" sz="2000" dirty="0">
                <a:latin typeface="Times" pitchFamily="18" charset="0"/>
              </a:rPr>
              <a:t>n</a:t>
            </a:r>
            <a:r>
              <a:rPr lang="en-US" altLang="ko-KR" sz="2000" i="0" dirty="0">
                <a:latin typeface="Times" pitchFamily="18" charset="0"/>
              </a:rPr>
              <a:t>-2, …, 2, 1</a:t>
            </a:r>
            <a:r>
              <a:rPr lang="ko-KR" altLang="en-US" sz="2000" i="0" dirty="0">
                <a:latin typeface="Times" pitchFamily="18" charset="0"/>
              </a:rPr>
              <a:t>번 반복</a:t>
            </a:r>
          </a:p>
          <a:p>
            <a:pPr lvl="1">
              <a:buFont typeface="굴림" pitchFamily="50" charset="-127"/>
              <a:buChar char="—"/>
              <a:defRPr/>
            </a:pPr>
            <a:r>
              <a:rPr lang="en-US" altLang="ko-KR" sz="2000" i="0" dirty="0">
                <a:latin typeface="Times" pitchFamily="18" charset="0"/>
              </a:rPr>
              <a:t> ③</a:t>
            </a:r>
            <a:r>
              <a:rPr lang="ko-KR" altLang="en-US" sz="2000" i="0" dirty="0">
                <a:latin typeface="Times" pitchFamily="18" charset="0"/>
              </a:rPr>
              <a:t>은 상수 시간 작업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90525" y="5668963"/>
            <a:ext cx="4070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 dirty="0">
                <a:latin typeface="Times" panose="02020603050405020304" pitchFamily="18" charset="0"/>
              </a:rPr>
              <a:t> (</a:t>
            </a:r>
            <a:r>
              <a:rPr lang="en-US" altLang="ko-KR" sz="2400" dirty="0">
                <a:latin typeface="Times" panose="02020603050405020304" pitchFamily="18" charset="0"/>
              </a:rPr>
              <a:t>n</a:t>
            </a:r>
            <a:r>
              <a:rPr lang="en-US" altLang="ko-KR" sz="2400" i="0" dirty="0">
                <a:latin typeface="Times" panose="02020603050405020304" pitchFamily="18" charset="0"/>
              </a:rPr>
              <a:t>-1)+(</a:t>
            </a:r>
            <a:r>
              <a:rPr lang="en-US" altLang="ko-KR" sz="2400" dirty="0">
                <a:latin typeface="Times" panose="02020603050405020304" pitchFamily="18" charset="0"/>
              </a:rPr>
              <a:t>n</a:t>
            </a:r>
            <a:r>
              <a:rPr lang="en-US" altLang="ko-KR" sz="2400" i="0" dirty="0">
                <a:latin typeface="Times" panose="02020603050405020304" pitchFamily="18" charset="0"/>
              </a:rPr>
              <a:t>-2)+</a:t>
            </a:r>
            <a:r>
              <a:rPr lang="en-US" altLang="ko-KR" sz="2400" i="0" dirty="0">
                <a:latin typeface="Times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en-US" altLang="ko-KR" sz="2400" i="0" dirty="0">
                <a:latin typeface="Times" panose="02020603050405020304" pitchFamily="18" charset="0"/>
              </a:rPr>
              <a:t>+2+1 = </a:t>
            </a:r>
            <a:r>
              <a:rPr lang="el-GR" altLang="ko-KR" sz="2400" dirty="0" smtClean="0">
                <a:latin typeface="+mn-lt"/>
              </a:rPr>
              <a:t>Θ</a:t>
            </a:r>
            <a:r>
              <a:rPr lang="en-US" altLang="ko-KR" sz="2400" i="0" dirty="0" smtClean="0">
                <a:latin typeface="Times" panose="02020603050405020304" pitchFamily="18" charset="0"/>
              </a:rPr>
              <a:t>(</a:t>
            </a:r>
            <a:r>
              <a:rPr lang="en-US" altLang="ko-KR" sz="2400" dirty="0" smtClean="0">
                <a:latin typeface="Times" panose="02020603050405020304" pitchFamily="18" charset="0"/>
              </a:rPr>
              <a:t>n</a:t>
            </a:r>
            <a:r>
              <a:rPr lang="en-US" altLang="ko-KR" sz="2400" i="0" baseline="30000" dirty="0" smtClean="0">
                <a:latin typeface="Times" panose="02020603050405020304" pitchFamily="18" charset="0"/>
              </a:rPr>
              <a:t>2</a:t>
            </a:r>
            <a:r>
              <a:rPr lang="en-US" altLang="ko-KR" sz="2400" i="0" dirty="0">
                <a:latin typeface="Times" panose="02020603050405020304" pitchFamily="18" charset="0"/>
              </a:rPr>
              <a:t>)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609600" y="952500"/>
            <a:ext cx="7772400" cy="265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 err="1">
                <a:latin typeface="Times" panose="02020603050405020304" pitchFamily="18" charset="0"/>
              </a:rPr>
              <a:t>bubbleSort</a:t>
            </a:r>
            <a:r>
              <a:rPr kumimoji="1" lang="en-US" altLang="ko-KR" sz="2000" i="0" dirty="0">
                <a:latin typeface="Times" panose="02020603050405020304" pitchFamily="18" charset="0"/>
              </a:rPr>
              <a:t>(A[], </a:t>
            </a:r>
            <a:r>
              <a:rPr kumimoji="1" lang="en-US" altLang="ko-KR" sz="2000" dirty="0">
                <a:latin typeface="Times" panose="02020603050405020304" pitchFamily="18" charset="0"/>
              </a:rPr>
              <a:t>n</a:t>
            </a:r>
            <a:r>
              <a:rPr kumimoji="1" lang="en-US" altLang="ko-KR" sz="2000" i="0" dirty="0">
                <a:latin typeface="Times" panose="02020603050405020304" pitchFamily="18" charset="0"/>
              </a:rPr>
              <a:t>)    ▷ A[1 ... </a:t>
            </a:r>
            <a:r>
              <a:rPr kumimoji="1" lang="en-US" altLang="ko-KR" sz="2000" dirty="0">
                <a:latin typeface="Times" panose="02020603050405020304" pitchFamily="18" charset="0"/>
              </a:rPr>
              <a:t>n</a:t>
            </a:r>
            <a:r>
              <a:rPr kumimoji="1" lang="en-US" altLang="ko-KR" sz="2000" i="0" dirty="0">
                <a:latin typeface="Times" panose="02020603050405020304" pitchFamily="18" charset="0"/>
              </a:rPr>
              <a:t>]</a:t>
            </a:r>
            <a:r>
              <a:rPr kumimoji="1" lang="ko-KR" altLang="en-US" sz="2000" i="0" dirty="0">
                <a:latin typeface="Times" panose="02020603050405020304" pitchFamily="18" charset="0"/>
              </a:rPr>
              <a:t>을 정렬한다 </a:t>
            </a: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>
                <a:latin typeface="Times" panose="02020603050405020304" pitchFamily="18" charset="0"/>
              </a:rPr>
              <a:t>{ </a:t>
            </a:r>
            <a:endParaRPr kumimoji="1" lang="en-US" altLang="ko-KR" sz="2000" b="1" i="0" dirty="0">
              <a:latin typeface="Times" panose="02020603050405020304" pitchFamily="18" charset="0"/>
            </a:endParaRP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b="1" i="0" dirty="0">
                <a:latin typeface="Times" panose="02020603050405020304" pitchFamily="18" charset="0"/>
              </a:rPr>
              <a:t>        </a:t>
            </a:r>
            <a:r>
              <a:rPr kumimoji="1" lang="en-US" altLang="ko-KR" sz="2000" b="1" i="0" dirty="0">
                <a:solidFill>
                  <a:srgbClr val="0066CC"/>
                </a:solidFill>
                <a:latin typeface="Times" panose="02020603050405020304" pitchFamily="18" charset="0"/>
              </a:rPr>
              <a:t>for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</a:t>
            </a:r>
            <a:r>
              <a:rPr kumimoji="1" lang="en-US" altLang="ko-KR" sz="2000" dirty="0">
                <a:latin typeface="Times" panose="02020603050405020304" pitchFamily="18" charset="0"/>
              </a:rPr>
              <a:t>last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← </a:t>
            </a:r>
            <a:r>
              <a:rPr kumimoji="1" lang="en-US" altLang="ko-KR" sz="2000" dirty="0">
                <a:latin typeface="Times" panose="02020603050405020304" pitchFamily="18" charset="0"/>
              </a:rPr>
              <a:t>n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</a:t>
            </a:r>
            <a:r>
              <a:rPr kumimoji="1" lang="en-US" altLang="ko-KR" sz="2000" b="1" i="0" dirty="0" err="1">
                <a:solidFill>
                  <a:srgbClr val="0066CC"/>
                </a:solidFill>
                <a:latin typeface="Times" panose="02020603050405020304" pitchFamily="18" charset="0"/>
              </a:rPr>
              <a:t>downto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2                                             ----------------- ① </a:t>
            </a: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>
                <a:latin typeface="Times" panose="02020603050405020304" pitchFamily="18" charset="0"/>
              </a:rPr>
              <a:t>                </a:t>
            </a:r>
            <a:r>
              <a:rPr kumimoji="1" lang="en-US" altLang="ko-KR" sz="2000" b="1" i="0" dirty="0">
                <a:solidFill>
                  <a:srgbClr val="0066CC"/>
                </a:solidFill>
                <a:latin typeface="Times" panose="02020603050405020304" pitchFamily="18" charset="0"/>
              </a:rPr>
              <a:t>for</a:t>
            </a:r>
            <a:r>
              <a:rPr kumimoji="1" lang="en-US" altLang="ko-KR" sz="2000" b="1" i="0" dirty="0">
                <a:latin typeface="Times" panose="02020603050405020304" pitchFamily="18" charset="0"/>
              </a:rPr>
              <a:t> </a:t>
            </a:r>
            <a:r>
              <a:rPr kumimoji="1" lang="en-US" altLang="ko-KR" sz="2000" dirty="0" err="1">
                <a:latin typeface="Times" panose="02020603050405020304" pitchFamily="18" charset="0"/>
              </a:rPr>
              <a:t>i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← 1 </a:t>
            </a:r>
            <a:r>
              <a:rPr kumimoji="1" lang="en-US" altLang="ko-KR" sz="2000" b="1" i="0" dirty="0">
                <a:solidFill>
                  <a:srgbClr val="0066CC"/>
                </a:solidFill>
                <a:latin typeface="Times" panose="02020603050405020304" pitchFamily="18" charset="0"/>
              </a:rPr>
              <a:t>to</a:t>
            </a:r>
            <a:r>
              <a:rPr kumimoji="1" lang="en-US" altLang="ko-KR" sz="2000" b="1" i="0" dirty="0">
                <a:latin typeface="Times" panose="02020603050405020304" pitchFamily="18" charset="0"/>
              </a:rPr>
              <a:t> </a:t>
            </a:r>
            <a:r>
              <a:rPr kumimoji="1" lang="en-US" altLang="ko-KR" sz="2000" dirty="0">
                <a:latin typeface="Times" panose="02020603050405020304" pitchFamily="18" charset="0"/>
              </a:rPr>
              <a:t>last</a:t>
            </a:r>
            <a:r>
              <a:rPr kumimoji="1" lang="en-US" altLang="ko-KR" sz="2000" i="0" dirty="0">
                <a:latin typeface="Times" panose="02020603050405020304" pitchFamily="18" charset="0"/>
              </a:rPr>
              <a:t>-1                                           ------------------ ② </a:t>
            </a: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>
                <a:latin typeface="Times" panose="02020603050405020304" pitchFamily="18" charset="0"/>
              </a:rPr>
              <a:t>                        </a:t>
            </a:r>
            <a:r>
              <a:rPr kumimoji="1" lang="en-US" altLang="ko-KR" sz="2000" b="1" i="0" dirty="0">
                <a:solidFill>
                  <a:srgbClr val="0066CC"/>
                </a:solidFill>
                <a:latin typeface="Times" panose="02020603050405020304" pitchFamily="18" charset="0"/>
              </a:rPr>
              <a:t>if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(A[</a:t>
            </a:r>
            <a:r>
              <a:rPr kumimoji="1" lang="en-US" altLang="ko-KR" sz="2000" dirty="0" err="1">
                <a:latin typeface="Times" panose="02020603050405020304" pitchFamily="18" charset="0"/>
              </a:rPr>
              <a:t>i</a:t>
            </a:r>
            <a:r>
              <a:rPr kumimoji="1" lang="en-US" altLang="ko-KR" sz="2000" i="0" dirty="0">
                <a:latin typeface="Times" panose="02020603050405020304" pitchFamily="18" charset="0"/>
              </a:rPr>
              <a:t>] &gt; A[</a:t>
            </a:r>
            <a:r>
              <a:rPr kumimoji="1" lang="en-US" altLang="ko-KR" sz="2000" dirty="0">
                <a:latin typeface="Times" panose="02020603050405020304" pitchFamily="18" charset="0"/>
              </a:rPr>
              <a:t>i</a:t>
            </a:r>
            <a:r>
              <a:rPr kumimoji="1" lang="en-US" altLang="ko-KR" sz="2000" i="0" dirty="0">
                <a:latin typeface="Times" panose="02020603050405020304" pitchFamily="18" charset="0"/>
              </a:rPr>
              <a:t>+1]) </a:t>
            </a:r>
            <a:r>
              <a:rPr kumimoji="1" lang="en-US" altLang="ko-KR" sz="2000" b="1" i="0" dirty="0">
                <a:solidFill>
                  <a:srgbClr val="0066CC"/>
                </a:solidFill>
                <a:latin typeface="Times" panose="02020603050405020304" pitchFamily="18" charset="0"/>
              </a:rPr>
              <a:t>then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A[</a:t>
            </a:r>
            <a:r>
              <a:rPr kumimoji="1" lang="en-US" altLang="ko-KR" sz="2000" dirty="0" err="1">
                <a:latin typeface="Times" panose="02020603050405020304" pitchFamily="18" charset="0"/>
              </a:rPr>
              <a:t>i</a:t>
            </a:r>
            <a:r>
              <a:rPr kumimoji="1" lang="en-US" altLang="ko-KR" sz="2000" i="0" dirty="0">
                <a:latin typeface="Times" panose="02020603050405020304" pitchFamily="18" charset="0"/>
              </a:rPr>
              <a:t>] ↔ A[</a:t>
            </a:r>
            <a:r>
              <a:rPr kumimoji="1" lang="en-US" altLang="ko-KR" sz="2000" dirty="0">
                <a:latin typeface="Times" panose="02020603050405020304" pitchFamily="18" charset="0"/>
              </a:rPr>
              <a:t>i</a:t>
            </a:r>
            <a:r>
              <a:rPr kumimoji="1" lang="en-US" altLang="ko-KR" sz="2000" i="0" dirty="0">
                <a:latin typeface="Times" panose="02020603050405020304" pitchFamily="18" charset="0"/>
              </a:rPr>
              <a:t>+1]; ▷ </a:t>
            </a:r>
            <a:r>
              <a:rPr kumimoji="1" lang="ko-KR" altLang="en-US" sz="2000" i="0" dirty="0">
                <a:latin typeface="Times" panose="02020603050405020304" pitchFamily="18" charset="0"/>
              </a:rPr>
              <a:t>원소 교환 </a:t>
            </a:r>
            <a:r>
              <a:rPr kumimoji="1" lang="en-US" altLang="ko-KR" sz="2000" i="0" dirty="0">
                <a:latin typeface="Times" panose="02020603050405020304" pitchFamily="18" charset="0"/>
              </a:rPr>
              <a:t>-- ③ </a:t>
            </a: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>
                <a:latin typeface="Times" panose="02020603050405020304" pitchFamily="18" charset="0"/>
              </a:rPr>
              <a:t>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 autoUpdateAnimBg="0"/>
      <p:bldP spid="29491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2401888" y="2881313"/>
            <a:ext cx="841375" cy="366712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941888" y="5946775"/>
            <a:ext cx="4302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938713" y="1001713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18025" y="1001713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097338" y="1001713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75063" y="1001713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254375" y="1001713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833688" y="1001713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411413" y="1001713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990725" y="1001713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570038" y="1001713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147763" y="1001713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1147763" y="1001713"/>
            <a:ext cx="42132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>
            <a:off x="1147763" y="1366838"/>
            <a:ext cx="42132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1147763" y="10017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25" name="Line 17"/>
          <p:cNvSpPr>
            <a:spLocks noChangeShapeType="1"/>
          </p:cNvSpPr>
          <p:nvPr/>
        </p:nvSpPr>
        <p:spPr bwMode="auto">
          <a:xfrm>
            <a:off x="1570038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1990725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27" name="Line 19"/>
          <p:cNvSpPr>
            <a:spLocks noChangeShapeType="1"/>
          </p:cNvSpPr>
          <p:nvPr/>
        </p:nvSpPr>
        <p:spPr bwMode="auto">
          <a:xfrm>
            <a:off x="2411413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28" name="Line 20"/>
          <p:cNvSpPr>
            <a:spLocks noChangeShapeType="1"/>
          </p:cNvSpPr>
          <p:nvPr/>
        </p:nvSpPr>
        <p:spPr bwMode="auto">
          <a:xfrm>
            <a:off x="2833688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29" name="Line 21"/>
          <p:cNvSpPr>
            <a:spLocks noChangeShapeType="1"/>
          </p:cNvSpPr>
          <p:nvPr/>
        </p:nvSpPr>
        <p:spPr bwMode="auto">
          <a:xfrm>
            <a:off x="3254375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30" name="Line 22"/>
          <p:cNvSpPr>
            <a:spLocks noChangeShapeType="1"/>
          </p:cNvSpPr>
          <p:nvPr/>
        </p:nvSpPr>
        <p:spPr bwMode="auto">
          <a:xfrm>
            <a:off x="3675063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31" name="Line 23"/>
          <p:cNvSpPr>
            <a:spLocks noChangeShapeType="1"/>
          </p:cNvSpPr>
          <p:nvPr/>
        </p:nvSpPr>
        <p:spPr bwMode="auto">
          <a:xfrm>
            <a:off x="4097338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32" name="Line 24"/>
          <p:cNvSpPr>
            <a:spLocks noChangeShapeType="1"/>
          </p:cNvSpPr>
          <p:nvPr/>
        </p:nvSpPr>
        <p:spPr bwMode="auto">
          <a:xfrm>
            <a:off x="4518025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33" name="Line 25"/>
          <p:cNvSpPr>
            <a:spLocks noChangeShapeType="1"/>
          </p:cNvSpPr>
          <p:nvPr/>
        </p:nvSpPr>
        <p:spPr bwMode="auto">
          <a:xfrm>
            <a:off x="4938713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34" name="Line 26"/>
          <p:cNvSpPr>
            <a:spLocks noChangeShapeType="1"/>
          </p:cNvSpPr>
          <p:nvPr/>
        </p:nvSpPr>
        <p:spPr bwMode="auto">
          <a:xfrm>
            <a:off x="5360988" y="10017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4935538" y="1914525"/>
            <a:ext cx="4222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514850" y="1914525"/>
            <a:ext cx="4206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4094163" y="1914525"/>
            <a:ext cx="4206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671888" y="1914525"/>
            <a:ext cx="4222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3251200" y="1914525"/>
            <a:ext cx="4206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2830513" y="1914525"/>
            <a:ext cx="4206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2408238" y="1914525"/>
            <a:ext cx="4222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1987550" y="1914525"/>
            <a:ext cx="4206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566863" y="1914525"/>
            <a:ext cx="42068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1144588" y="1914525"/>
            <a:ext cx="4222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9045" name="Line 37"/>
          <p:cNvSpPr>
            <a:spLocks noChangeShapeType="1"/>
          </p:cNvSpPr>
          <p:nvPr/>
        </p:nvSpPr>
        <p:spPr bwMode="auto">
          <a:xfrm>
            <a:off x="1144588" y="1914525"/>
            <a:ext cx="42132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46" name="Line 38"/>
          <p:cNvSpPr>
            <a:spLocks noChangeShapeType="1"/>
          </p:cNvSpPr>
          <p:nvPr/>
        </p:nvSpPr>
        <p:spPr bwMode="auto">
          <a:xfrm>
            <a:off x="1144588" y="2290763"/>
            <a:ext cx="42132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47" name="Line 39"/>
          <p:cNvSpPr>
            <a:spLocks noChangeShapeType="1"/>
          </p:cNvSpPr>
          <p:nvPr/>
        </p:nvSpPr>
        <p:spPr bwMode="auto">
          <a:xfrm>
            <a:off x="1144588" y="1914525"/>
            <a:ext cx="0" cy="376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48" name="Line 40"/>
          <p:cNvSpPr>
            <a:spLocks noChangeShapeType="1"/>
          </p:cNvSpPr>
          <p:nvPr/>
        </p:nvSpPr>
        <p:spPr bwMode="auto">
          <a:xfrm>
            <a:off x="1566863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49" name="Line 41"/>
          <p:cNvSpPr>
            <a:spLocks noChangeShapeType="1"/>
          </p:cNvSpPr>
          <p:nvPr/>
        </p:nvSpPr>
        <p:spPr bwMode="auto">
          <a:xfrm>
            <a:off x="1987550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0" name="Line 42"/>
          <p:cNvSpPr>
            <a:spLocks noChangeShapeType="1"/>
          </p:cNvSpPr>
          <p:nvPr/>
        </p:nvSpPr>
        <p:spPr bwMode="auto">
          <a:xfrm>
            <a:off x="2408238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1" name="Line 43"/>
          <p:cNvSpPr>
            <a:spLocks noChangeShapeType="1"/>
          </p:cNvSpPr>
          <p:nvPr/>
        </p:nvSpPr>
        <p:spPr bwMode="auto">
          <a:xfrm>
            <a:off x="2830513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2" name="Line 44"/>
          <p:cNvSpPr>
            <a:spLocks noChangeShapeType="1"/>
          </p:cNvSpPr>
          <p:nvPr/>
        </p:nvSpPr>
        <p:spPr bwMode="auto">
          <a:xfrm>
            <a:off x="3251200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3" name="Line 45"/>
          <p:cNvSpPr>
            <a:spLocks noChangeShapeType="1"/>
          </p:cNvSpPr>
          <p:nvPr/>
        </p:nvSpPr>
        <p:spPr bwMode="auto">
          <a:xfrm>
            <a:off x="3671888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4" name="Line 46"/>
          <p:cNvSpPr>
            <a:spLocks noChangeShapeType="1"/>
          </p:cNvSpPr>
          <p:nvPr/>
        </p:nvSpPr>
        <p:spPr bwMode="auto">
          <a:xfrm>
            <a:off x="4094163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5" name="Line 47"/>
          <p:cNvSpPr>
            <a:spLocks noChangeShapeType="1"/>
          </p:cNvSpPr>
          <p:nvPr/>
        </p:nvSpPr>
        <p:spPr bwMode="auto">
          <a:xfrm>
            <a:off x="4514850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6" name="Line 48"/>
          <p:cNvSpPr>
            <a:spLocks noChangeShapeType="1"/>
          </p:cNvSpPr>
          <p:nvPr/>
        </p:nvSpPr>
        <p:spPr bwMode="auto">
          <a:xfrm>
            <a:off x="4935538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7" name="Line 49"/>
          <p:cNvSpPr>
            <a:spLocks noChangeShapeType="1"/>
          </p:cNvSpPr>
          <p:nvPr/>
        </p:nvSpPr>
        <p:spPr bwMode="auto">
          <a:xfrm>
            <a:off x="5357813" y="1914525"/>
            <a:ext cx="0" cy="376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58" name="Text Box 50"/>
          <p:cNvSpPr txBox="1">
            <a:spLocks noChangeArrowheads="1"/>
          </p:cNvSpPr>
          <p:nvPr/>
        </p:nvSpPr>
        <p:spPr bwMode="auto">
          <a:xfrm>
            <a:off x="542925" y="619125"/>
            <a:ext cx="2746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정렬할 배열이 주어진다</a:t>
            </a: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539750" y="1436688"/>
            <a:ext cx="4330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왼쪽부터 시작해 이웃한 쌍들을 비교해 나간다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4929188" y="2881313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4506913" y="2881313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4086225" y="2881313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3665538" y="2881313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6440" name="Rectangle 56"/>
          <p:cNvSpPr>
            <a:spLocks noChangeArrowheads="1"/>
          </p:cNvSpPr>
          <p:nvPr/>
        </p:nvSpPr>
        <p:spPr bwMode="auto">
          <a:xfrm>
            <a:off x="3243263" y="2881313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6441" name="Rectangle 57"/>
          <p:cNvSpPr>
            <a:spLocks noChangeArrowheads="1"/>
          </p:cNvSpPr>
          <p:nvPr/>
        </p:nvSpPr>
        <p:spPr bwMode="auto">
          <a:xfrm>
            <a:off x="2822575" y="2881313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2401888" y="2881313"/>
            <a:ext cx="420687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6443" name="Rectangle 59"/>
          <p:cNvSpPr>
            <a:spLocks noChangeArrowheads="1"/>
          </p:cNvSpPr>
          <p:nvPr/>
        </p:nvSpPr>
        <p:spPr bwMode="auto">
          <a:xfrm>
            <a:off x="1979613" y="2881313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1558925" y="2881313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6445" name="Rectangle 61"/>
          <p:cNvSpPr>
            <a:spLocks noChangeArrowheads="1"/>
          </p:cNvSpPr>
          <p:nvPr/>
        </p:nvSpPr>
        <p:spPr bwMode="auto">
          <a:xfrm>
            <a:off x="1138238" y="2881313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9070" name="Line 62"/>
          <p:cNvSpPr>
            <a:spLocks noChangeShapeType="1"/>
          </p:cNvSpPr>
          <p:nvPr/>
        </p:nvSpPr>
        <p:spPr bwMode="auto">
          <a:xfrm>
            <a:off x="1138238" y="2881313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1" name="Line 63"/>
          <p:cNvSpPr>
            <a:spLocks noChangeShapeType="1"/>
          </p:cNvSpPr>
          <p:nvPr/>
        </p:nvSpPr>
        <p:spPr bwMode="auto">
          <a:xfrm>
            <a:off x="1138238" y="3255963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2" name="Line 64"/>
          <p:cNvSpPr>
            <a:spLocks noChangeShapeType="1"/>
          </p:cNvSpPr>
          <p:nvPr/>
        </p:nvSpPr>
        <p:spPr bwMode="auto">
          <a:xfrm>
            <a:off x="1138238" y="28813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3" name="Line 65"/>
          <p:cNvSpPr>
            <a:spLocks noChangeShapeType="1"/>
          </p:cNvSpPr>
          <p:nvPr/>
        </p:nvSpPr>
        <p:spPr bwMode="auto">
          <a:xfrm>
            <a:off x="1558925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4" name="Line 66"/>
          <p:cNvSpPr>
            <a:spLocks noChangeShapeType="1"/>
          </p:cNvSpPr>
          <p:nvPr/>
        </p:nvSpPr>
        <p:spPr bwMode="auto">
          <a:xfrm>
            <a:off x="1979613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5" name="Line 67"/>
          <p:cNvSpPr>
            <a:spLocks noChangeShapeType="1"/>
          </p:cNvSpPr>
          <p:nvPr/>
        </p:nvSpPr>
        <p:spPr bwMode="auto">
          <a:xfrm>
            <a:off x="2401888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6" name="Line 68"/>
          <p:cNvSpPr>
            <a:spLocks noChangeShapeType="1"/>
          </p:cNvSpPr>
          <p:nvPr/>
        </p:nvSpPr>
        <p:spPr bwMode="auto">
          <a:xfrm>
            <a:off x="2822575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7" name="Line 69"/>
          <p:cNvSpPr>
            <a:spLocks noChangeShapeType="1"/>
          </p:cNvSpPr>
          <p:nvPr/>
        </p:nvSpPr>
        <p:spPr bwMode="auto">
          <a:xfrm>
            <a:off x="3243263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8" name="Line 70"/>
          <p:cNvSpPr>
            <a:spLocks noChangeShapeType="1"/>
          </p:cNvSpPr>
          <p:nvPr/>
        </p:nvSpPr>
        <p:spPr bwMode="auto">
          <a:xfrm>
            <a:off x="3665538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79" name="Line 71"/>
          <p:cNvSpPr>
            <a:spLocks noChangeShapeType="1"/>
          </p:cNvSpPr>
          <p:nvPr/>
        </p:nvSpPr>
        <p:spPr bwMode="auto">
          <a:xfrm>
            <a:off x="4086225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80" name="Line 72"/>
          <p:cNvSpPr>
            <a:spLocks noChangeShapeType="1"/>
          </p:cNvSpPr>
          <p:nvPr/>
        </p:nvSpPr>
        <p:spPr bwMode="auto">
          <a:xfrm>
            <a:off x="4506913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81" name="Line 73"/>
          <p:cNvSpPr>
            <a:spLocks noChangeShapeType="1"/>
          </p:cNvSpPr>
          <p:nvPr/>
        </p:nvSpPr>
        <p:spPr bwMode="auto">
          <a:xfrm>
            <a:off x="4929188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82" name="Line 74"/>
          <p:cNvSpPr>
            <a:spLocks noChangeShapeType="1"/>
          </p:cNvSpPr>
          <p:nvPr/>
        </p:nvSpPr>
        <p:spPr bwMode="auto">
          <a:xfrm>
            <a:off x="5349875" y="28813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83" name="Text Box 75"/>
          <p:cNvSpPr txBox="1">
            <a:spLocks noChangeArrowheads="1"/>
          </p:cNvSpPr>
          <p:nvPr/>
        </p:nvSpPr>
        <p:spPr bwMode="auto">
          <a:xfrm>
            <a:off x="527050" y="2393950"/>
            <a:ext cx="3721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순서대로 되어 있지 않으면 자리 바꾼다</a:t>
            </a:r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4933950" y="59531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6461" name="Rectangle 77"/>
          <p:cNvSpPr>
            <a:spLocks noChangeArrowheads="1"/>
          </p:cNvSpPr>
          <p:nvPr/>
        </p:nvSpPr>
        <p:spPr bwMode="auto">
          <a:xfrm>
            <a:off x="4511675" y="59531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4090988" y="59531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463" name="Rectangle 79"/>
          <p:cNvSpPr>
            <a:spLocks noChangeArrowheads="1"/>
          </p:cNvSpPr>
          <p:nvPr/>
        </p:nvSpPr>
        <p:spPr bwMode="auto">
          <a:xfrm>
            <a:off x="3670300" y="59531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3248025" y="59531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2827338" y="59531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2406650" y="59531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6467" name="Rectangle 83"/>
          <p:cNvSpPr>
            <a:spLocks noChangeArrowheads="1"/>
          </p:cNvSpPr>
          <p:nvPr/>
        </p:nvSpPr>
        <p:spPr bwMode="auto">
          <a:xfrm>
            <a:off x="1984375" y="59531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6468" name="Rectangle 84"/>
          <p:cNvSpPr>
            <a:spLocks noChangeArrowheads="1"/>
          </p:cNvSpPr>
          <p:nvPr/>
        </p:nvSpPr>
        <p:spPr bwMode="auto">
          <a:xfrm>
            <a:off x="1563688" y="59531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6469" name="Rectangle 85"/>
          <p:cNvSpPr>
            <a:spLocks noChangeArrowheads="1"/>
          </p:cNvSpPr>
          <p:nvPr/>
        </p:nvSpPr>
        <p:spPr bwMode="auto">
          <a:xfrm>
            <a:off x="1143000" y="59531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9094" name="Line 86"/>
          <p:cNvSpPr>
            <a:spLocks noChangeShapeType="1"/>
          </p:cNvSpPr>
          <p:nvPr/>
        </p:nvSpPr>
        <p:spPr bwMode="auto">
          <a:xfrm>
            <a:off x="1143000" y="59404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95" name="Line 87"/>
          <p:cNvSpPr>
            <a:spLocks noChangeShapeType="1"/>
          </p:cNvSpPr>
          <p:nvPr/>
        </p:nvSpPr>
        <p:spPr bwMode="auto">
          <a:xfrm>
            <a:off x="1143000" y="63277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96" name="Line 88"/>
          <p:cNvSpPr>
            <a:spLocks noChangeShapeType="1"/>
          </p:cNvSpPr>
          <p:nvPr/>
        </p:nvSpPr>
        <p:spPr bwMode="auto">
          <a:xfrm>
            <a:off x="1143000" y="59531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97" name="Line 89"/>
          <p:cNvSpPr>
            <a:spLocks noChangeShapeType="1"/>
          </p:cNvSpPr>
          <p:nvPr/>
        </p:nvSpPr>
        <p:spPr bwMode="auto">
          <a:xfrm>
            <a:off x="1563688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98" name="Line 90"/>
          <p:cNvSpPr>
            <a:spLocks noChangeShapeType="1"/>
          </p:cNvSpPr>
          <p:nvPr/>
        </p:nvSpPr>
        <p:spPr bwMode="auto">
          <a:xfrm>
            <a:off x="1984375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099" name="Line 91"/>
          <p:cNvSpPr>
            <a:spLocks noChangeShapeType="1"/>
          </p:cNvSpPr>
          <p:nvPr/>
        </p:nvSpPr>
        <p:spPr bwMode="auto">
          <a:xfrm>
            <a:off x="2406650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0" name="Line 92"/>
          <p:cNvSpPr>
            <a:spLocks noChangeShapeType="1"/>
          </p:cNvSpPr>
          <p:nvPr/>
        </p:nvSpPr>
        <p:spPr bwMode="auto">
          <a:xfrm>
            <a:off x="2827338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1" name="Line 93"/>
          <p:cNvSpPr>
            <a:spLocks noChangeShapeType="1"/>
          </p:cNvSpPr>
          <p:nvPr/>
        </p:nvSpPr>
        <p:spPr bwMode="auto">
          <a:xfrm>
            <a:off x="3248025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2" name="Line 94"/>
          <p:cNvSpPr>
            <a:spLocks noChangeShapeType="1"/>
          </p:cNvSpPr>
          <p:nvPr/>
        </p:nvSpPr>
        <p:spPr bwMode="auto">
          <a:xfrm>
            <a:off x="3670300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3" name="Line 95"/>
          <p:cNvSpPr>
            <a:spLocks noChangeShapeType="1"/>
          </p:cNvSpPr>
          <p:nvPr/>
        </p:nvSpPr>
        <p:spPr bwMode="auto">
          <a:xfrm>
            <a:off x="4090988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4" name="Line 96"/>
          <p:cNvSpPr>
            <a:spLocks noChangeShapeType="1"/>
          </p:cNvSpPr>
          <p:nvPr/>
        </p:nvSpPr>
        <p:spPr bwMode="auto">
          <a:xfrm>
            <a:off x="4511675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5" name="Line 97"/>
          <p:cNvSpPr>
            <a:spLocks noChangeShapeType="1"/>
          </p:cNvSpPr>
          <p:nvPr/>
        </p:nvSpPr>
        <p:spPr bwMode="auto">
          <a:xfrm>
            <a:off x="4933950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6" name="Line 98"/>
          <p:cNvSpPr>
            <a:spLocks noChangeShapeType="1"/>
          </p:cNvSpPr>
          <p:nvPr/>
        </p:nvSpPr>
        <p:spPr bwMode="auto">
          <a:xfrm>
            <a:off x="5354638" y="59531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7" name="Text Box 99"/>
          <p:cNvSpPr txBox="1">
            <a:spLocks noChangeArrowheads="1"/>
          </p:cNvSpPr>
          <p:nvPr/>
        </p:nvSpPr>
        <p:spPr bwMode="auto">
          <a:xfrm>
            <a:off x="536575" y="5524500"/>
            <a:ext cx="361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맨 오른쪽 수</a:t>
            </a:r>
            <a:r>
              <a:rPr lang="en-US" altLang="ko-KR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(73)</a:t>
            </a: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를 대상에서 제외한다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99108" name="Freeform 100"/>
          <p:cNvSpPr>
            <a:spLocks/>
          </p:cNvSpPr>
          <p:nvPr/>
        </p:nvSpPr>
        <p:spPr bwMode="auto">
          <a:xfrm>
            <a:off x="2233613" y="1765300"/>
            <a:ext cx="342900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09" name="Freeform 101"/>
          <p:cNvSpPr>
            <a:spLocks/>
          </p:cNvSpPr>
          <p:nvPr/>
        </p:nvSpPr>
        <p:spPr bwMode="auto">
          <a:xfrm>
            <a:off x="2646363" y="2747963"/>
            <a:ext cx="342900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10" name="Rectangle 102"/>
          <p:cNvSpPr>
            <a:spLocks noChangeArrowheads="1"/>
          </p:cNvSpPr>
          <p:nvPr/>
        </p:nvSpPr>
        <p:spPr bwMode="auto">
          <a:xfrm>
            <a:off x="2835275" y="3462338"/>
            <a:ext cx="842963" cy="365125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6487" name="Rectangle 103"/>
          <p:cNvSpPr>
            <a:spLocks noChangeArrowheads="1"/>
          </p:cNvSpPr>
          <p:nvPr/>
        </p:nvSpPr>
        <p:spPr bwMode="auto">
          <a:xfrm>
            <a:off x="4932363" y="3462338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6488" name="Rectangle 104"/>
          <p:cNvSpPr>
            <a:spLocks noChangeArrowheads="1"/>
          </p:cNvSpPr>
          <p:nvPr/>
        </p:nvSpPr>
        <p:spPr bwMode="auto">
          <a:xfrm>
            <a:off x="4511675" y="3462338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489" name="Rectangle 105"/>
          <p:cNvSpPr>
            <a:spLocks noChangeArrowheads="1"/>
          </p:cNvSpPr>
          <p:nvPr/>
        </p:nvSpPr>
        <p:spPr bwMode="auto">
          <a:xfrm>
            <a:off x="4089400" y="3462338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490" name="Rectangle 106"/>
          <p:cNvSpPr>
            <a:spLocks noChangeArrowheads="1"/>
          </p:cNvSpPr>
          <p:nvPr/>
        </p:nvSpPr>
        <p:spPr bwMode="auto">
          <a:xfrm>
            <a:off x="3668713" y="3462338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6491" name="Rectangle 107"/>
          <p:cNvSpPr>
            <a:spLocks noChangeArrowheads="1"/>
          </p:cNvSpPr>
          <p:nvPr/>
        </p:nvSpPr>
        <p:spPr bwMode="auto">
          <a:xfrm>
            <a:off x="3248025" y="3462338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6492" name="Rectangle 108"/>
          <p:cNvSpPr>
            <a:spLocks noChangeArrowheads="1"/>
          </p:cNvSpPr>
          <p:nvPr/>
        </p:nvSpPr>
        <p:spPr bwMode="auto">
          <a:xfrm>
            <a:off x="2825750" y="3462338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6493" name="Rectangle 109"/>
          <p:cNvSpPr>
            <a:spLocks noChangeArrowheads="1"/>
          </p:cNvSpPr>
          <p:nvPr/>
        </p:nvSpPr>
        <p:spPr bwMode="auto">
          <a:xfrm>
            <a:off x="2405063" y="3462338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6494" name="Rectangle 110"/>
          <p:cNvSpPr>
            <a:spLocks noChangeArrowheads="1"/>
          </p:cNvSpPr>
          <p:nvPr/>
        </p:nvSpPr>
        <p:spPr bwMode="auto">
          <a:xfrm>
            <a:off x="1984375" y="3462338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6495" name="Rectangle 111"/>
          <p:cNvSpPr>
            <a:spLocks noChangeArrowheads="1"/>
          </p:cNvSpPr>
          <p:nvPr/>
        </p:nvSpPr>
        <p:spPr bwMode="auto">
          <a:xfrm>
            <a:off x="1562100" y="3462338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6496" name="Rectangle 112"/>
          <p:cNvSpPr>
            <a:spLocks noChangeArrowheads="1"/>
          </p:cNvSpPr>
          <p:nvPr/>
        </p:nvSpPr>
        <p:spPr bwMode="auto">
          <a:xfrm>
            <a:off x="1141413" y="3462338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9121" name="Line 113"/>
          <p:cNvSpPr>
            <a:spLocks noChangeShapeType="1"/>
          </p:cNvSpPr>
          <p:nvPr/>
        </p:nvSpPr>
        <p:spPr bwMode="auto">
          <a:xfrm>
            <a:off x="1141413" y="3462338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22" name="Line 114"/>
          <p:cNvSpPr>
            <a:spLocks noChangeShapeType="1"/>
          </p:cNvSpPr>
          <p:nvPr/>
        </p:nvSpPr>
        <p:spPr bwMode="auto">
          <a:xfrm>
            <a:off x="1141413" y="3836988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23" name="Line 115"/>
          <p:cNvSpPr>
            <a:spLocks noChangeShapeType="1"/>
          </p:cNvSpPr>
          <p:nvPr/>
        </p:nvSpPr>
        <p:spPr bwMode="auto">
          <a:xfrm>
            <a:off x="1141413" y="3462338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24" name="Line 116"/>
          <p:cNvSpPr>
            <a:spLocks noChangeShapeType="1"/>
          </p:cNvSpPr>
          <p:nvPr/>
        </p:nvSpPr>
        <p:spPr bwMode="auto">
          <a:xfrm>
            <a:off x="1562100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25" name="Line 117"/>
          <p:cNvSpPr>
            <a:spLocks noChangeShapeType="1"/>
          </p:cNvSpPr>
          <p:nvPr/>
        </p:nvSpPr>
        <p:spPr bwMode="auto">
          <a:xfrm>
            <a:off x="1984375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26" name="Line 118"/>
          <p:cNvSpPr>
            <a:spLocks noChangeShapeType="1"/>
          </p:cNvSpPr>
          <p:nvPr/>
        </p:nvSpPr>
        <p:spPr bwMode="auto">
          <a:xfrm>
            <a:off x="2405063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27" name="Line 119"/>
          <p:cNvSpPr>
            <a:spLocks noChangeShapeType="1"/>
          </p:cNvSpPr>
          <p:nvPr/>
        </p:nvSpPr>
        <p:spPr bwMode="auto">
          <a:xfrm>
            <a:off x="2825750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28" name="Line 120"/>
          <p:cNvSpPr>
            <a:spLocks noChangeShapeType="1"/>
          </p:cNvSpPr>
          <p:nvPr/>
        </p:nvSpPr>
        <p:spPr bwMode="auto">
          <a:xfrm>
            <a:off x="3248025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29" name="Line 121"/>
          <p:cNvSpPr>
            <a:spLocks noChangeShapeType="1"/>
          </p:cNvSpPr>
          <p:nvPr/>
        </p:nvSpPr>
        <p:spPr bwMode="auto">
          <a:xfrm>
            <a:off x="3668713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30" name="Line 122"/>
          <p:cNvSpPr>
            <a:spLocks noChangeShapeType="1"/>
          </p:cNvSpPr>
          <p:nvPr/>
        </p:nvSpPr>
        <p:spPr bwMode="auto">
          <a:xfrm>
            <a:off x="4089400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31" name="Line 123"/>
          <p:cNvSpPr>
            <a:spLocks noChangeShapeType="1"/>
          </p:cNvSpPr>
          <p:nvPr/>
        </p:nvSpPr>
        <p:spPr bwMode="auto">
          <a:xfrm>
            <a:off x="4511675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32" name="Line 124"/>
          <p:cNvSpPr>
            <a:spLocks noChangeShapeType="1"/>
          </p:cNvSpPr>
          <p:nvPr/>
        </p:nvSpPr>
        <p:spPr bwMode="auto">
          <a:xfrm>
            <a:off x="4932363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33" name="Line 125"/>
          <p:cNvSpPr>
            <a:spLocks noChangeShapeType="1"/>
          </p:cNvSpPr>
          <p:nvPr/>
        </p:nvSpPr>
        <p:spPr bwMode="auto">
          <a:xfrm>
            <a:off x="5353050" y="3462338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34" name="Freeform 126"/>
          <p:cNvSpPr>
            <a:spLocks/>
          </p:cNvSpPr>
          <p:nvPr/>
        </p:nvSpPr>
        <p:spPr bwMode="auto">
          <a:xfrm>
            <a:off x="3081338" y="3328988"/>
            <a:ext cx="341312" cy="115887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35" name="Rectangle 127"/>
          <p:cNvSpPr>
            <a:spLocks noChangeArrowheads="1"/>
          </p:cNvSpPr>
          <p:nvPr/>
        </p:nvSpPr>
        <p:spPr bwMode="auto">
          <a:xfrm>
            <a:off x="3241675" y="4076700"/>
            <a:ext cx="842963" cy="366713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6512" name="Rectangle 128"/>
          <p:cNvSpPr>
            <a:spLocks noChangeArrowheads="1"/>
          </p:cNvSpPr>
          <p:nvPr/>
        </p:nvSpPr>
        <p:spPr bwMode="auto">
          <a:xfrm>
            <a:off x="4932363" y="4065588"/>
            <a:ext cx="4206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6513" name="Rectangle 129"/>
          <p:cNvSpPr>
            <a:spLocks noChangeArrowheads="1"/>
          </p:cNvSpPr>
          <p:nvPr/>
        </p:nvSpPr>
        <p:spPr bwMode="auto">
          <a:xfrm>
            <a:off x="4511675" y="4065588"/>
            <a:ext cx="42068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514" name="Rectangle 130"/>
          <p:cNvSpPr>
            <a:spLocks noChangeArrowheads="1"/>
          </p:cNvSpPr>
          <p:nvPr/>
        </p:nvSpPr>
        <p:spPr bwMode="auto">
          <a:xfrm>
            <a:off x="4089400" y="4065588"/>
            <a:ext cx="4222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515" name="Rectangle 131"/>
          <p:cNvSpPr>
            <a:spLocks noChangeArrowheads="1"/>
          </p:cNvSpPr>
          <p:nvPr/>
        </p:nvSpPr>
        <p:spPr bwMode="auto">
          <a:xfrm>
            <a:off x="3668713" y="4065588"/>
            <a:ext cx="420687" cy="3762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6516" name="Rectangle 132"/>
          <p:cNvSpPr>
            <a:spLocks noChangeArrowheads="1"/>
          </p:cNvSpPr>
          <p:nvPr/>
        </p:nvSpPr>
        <p:spPr bwMode="auto">
          <a:xfrm>
            <a:off x="3248025" y="4065588"/>
            <a:ext cx="420688" cy="3762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6517" name="Rectangle 133"/>
          <p:cNvSpPr>
            <a:spLocks noChangeArrowheads="1"/>
          </p:cNvSpPr>
          <p:nvPr/>
        </p:nvSpPr>
        <p:spPr bwMode="auto">
          <a:xfrm>
            <a:off x="2825750" y="4065588"/>
            <a:ext cx="4222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6518" name="Rectangle 134"/>
          <p:cNvSpPr>
            <a:spLocks noChangeArrowheads="1"/>
          </p:cNvSpPr>
          <p:nvPr/>
        </p:nvSpPr>
        <p:spPr bwMode="auto">
          <a:xfrm>
            <a:off x="2405063" y="4065588"/>
            <a:ext cx="4206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6519" name="Rectangle 135"/>
          <p:cNvSpPr>
            <a:spLocks noChangeArrowheads="1"/>
          </p:cNvSpPr>
          <p:nvPr/>
        </p:nvSpPr>
        <p:spPr bwMode="auto">
          <a:xfrm>
            <a:off x="1984375" y="4065588"/>
            <a:ext cx="42068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6520" name="Rectangle 136"/>
          <p:cNvSpPr>
            <a:spLocks noChangeArrowheads="1"/>
          </p:cNvSpPr>
          <p:nvPr/>
        </p:nvSpPr>
        <p:spPr bwMode="auto">
          <a:xfrm>
            <a:off x="1562100" y="4065588"/>
            <a:ext cx="4222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6521" name="Rectangle 137"/>
          <p:cNvSpPr>
            <a:spLocks noChangeArrowheads="1"/>
          </p:cNvSpPr>
          <p:nvPr/>
        </p:nvSpPr>
        <p:spPr bwMode="auto">
          <a:xfrm>
            <a:off x="1141413" y="4065588"/>
            <a:ext cx="4206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9146" name="Line 138"/>
          <p:cNvSpPr>
            <a:spLocks noChangeShapeType="1"/>
          </p:cNvSpPr>
          <p:nvPr/>
        </p:nvSpPr>
        <p:spPr bwMode="auto">
          <a:xfrm>
            <a:off x="1141413" y="4065588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47" name="Line 139"/>
          <p:cNvSpPr>
            <a:spLocks noChangeShapeType="1"/>
          </p:cNvSpPr>
          <p:nvPr/>
        </p:nvSpPr>
        <p:spPr bwMode="auto">
          <a:xfrm>
            <a:off x="1141413" y="4441825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48" name="Line 140"/>
          <p:cNvSpPr>
            <a:spLocks noChangeShapeType="1"/>
          </p:cNvSpPr>
          <p:nvPr/>
        </p:nvSpPr>
        <p:spPr bwMode="auto">
          <a:xfrm>
            <a:off x="1141413" y="4065588"/>
            <a:ext cx="0" cy="376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49" name="Line 141"/>
          <p:cNvSpPr>
            <a:spLocks noChangeShapeType="1"/>
          </p:cNvSpPr>
          <p:nvPr/>
        </p:nvSpPr>
        <p:spPr bwMode="auto">
          <a:xfrm>
            <a:off x="1562100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0" name="Line 142"/>
          <p:cNvSpPr>
            <a:spLocks noChangeShapeType="1"/>
          </p:cNvSpPr>
          <p:nvPr/>
        </p:nvSpPr>
        <p:spPr bwMode="auto">
          <a:xfrm>
            <a:off x="1984375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1" name="Line 143"/>
          <p:cNvSpPr>
            <a:spLocks noChangeShapeType="1"/>
          </p:cNvSpPr>
          <p:nvPr/>
        </p:nvSpPr>
        <p:spPr bwMode="auto">
          <a:xfrm>
            <a:off x="2405063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2" name="Line 144"/>
          <p:cNvSpPr>
            <a:spLocks noChangeShapeType="1"/>
          </p:cNvSpPr>
          <p:nvPr/>
        </p:nvSpPr>
        <p:spPr bwMode="auto">
          <a:xfrm>
            <a:off x="2825750" y="40767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3" name="Line 145"/>
          <p:cNvSpPr>
            <a:spLocks noChangeShapeType="1"/>
          </p:cNvSpPr>
          <p:nvPr/>
        </p:nvSpPr>
        <p:spPr bwMode="auto">
          <a:xfrm>
            <a:off x="3248025" y="40767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4" name="Line 146"/>
          <p:cNvSpPr>
            <a:spLocks noChangeShapeType="1"/>
          </p:cNvSpPr>
          <p:nvPr/>
        </p:nvSpPr>
        <p:spPr bwMode="auto">
          <a:xfrm>
            <a:off x="3668713" y="40767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5" name="Line 147"/>
          <p:cNvSpPr>
            <a:spLocks noChangeShapeType="1"/>
          </p:cNvSpPr>
          <p:nvPr/>
        </p:nvSpPr>
        <p:spPr bwMode="auto">
          <a:xfrm>
            <a:off x="4089400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6" name="Line 148"/>
          <p:cNvSpPr>
            <a:spLocks noChangeShapeType="1"/>
          </p:cNvSpPr>
          <p:nvPr/>
        </p:nvSpPr>
        <p:spPr bwMode="auto">
          <a:xfrm>
            <a:off x="4511675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7" name="Line 149"/>
          <p:cNvSpPr>
            <a:spLocks noChangeShapeType="1"/>
          </p:cNvSpPr>
          <p:nvPr/>
        </p:nvSpPr>
        <p:spPr bwMode="auto">
          <a:xfrm>
            <a:off x="4932363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8" name="Line 150"/>
          <p:cNvSpPr>
            <a:spLocks noChangeShapeType="1"/>
          </p:cNvSpPr>
          <p:nvPr/>
        </p:nvSpPr>
        <p:spPr bwMode="auto">
          <a:xfrm>
            <a:off x="5353050" y="4065588"/>
            <a:ext cx="0" cy="376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59" name="Freeform 151"/>
          <p:cNvSpPr>
            <a:spLocks/>
          </p:cNvSpPr>
          <p:nvPr/>
        </p:nvSpPr>
        <p:spPr bwMode="auto">
          <a:xfrm>
            <a:off x="3487738" y="3913188"/>
            <a:ext cx="341312" cy="115887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60" name="Rectangle 152"/>
          <p:cNvSpPr>
            <a:spLocks noChangeArrowheads="1"/>
          </p:cNvSpPr>
          <p:nvPr/>
        </p:nvSpPr>
        <p:spPr bwMode="auto">
          <a:xfrm>
            <a:off x="4511675" y="4983163"/>
            <a:ext cx="842963" cy="366712"/>
          </a:xfrm>
          <a:prstGeom prst="rect">
            <a:avLst/>
          </a:prstGeom>
          <a:solidFill>
            <a:srgbClr val="66FF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6537" name="Rectangle 153"/>
          <p:cNvSpPr>
            <a:spLocks noChangeArrowheads="1"/>
          </p:cNvSpPr>
          <p:nvPr/>
        </p:nvSpPr>
        <p:spPr bwMode="auto">
          <a:xfrm>
            <a:off x="4932363" y="4983163"/>
            <a:ext cx="420687" cy="3762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6538" name="Rectangle 154"/>
          <p:cNvSpPr>
            <a:spLocks noChangeArrowheads="1"/>
          </p:cNvSpPr>
          <p:nvPr/>
        </p:nvSpPr>
        <p:spPr bwMode="auto">
          <a:xfrm>
            <a:off x="4511675" y="4983163"/>
            <a:ext cx="420688" cy="3762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539" name="Rectangle 155"/>
          <p:cNvSpPr>
            <a:spLocks noChangeArrowheads="1"/>
          </p:cNvSpPr>
          <p:nvPr/>
        </p:nvSpPr>
        <p:spPr bwMode="auto">
          <a:xfrm>
            <a:off x="4089400" y="4983163"/>
            <a:ext cx="4222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6540" name="Rectangle 156"/>
          <p:cNvSpPr>
            <a:spLocks noChangeArrowheads="1"/>
          </p:cNvSpPr>
          <p:nvPr/>
        </p:nvSpPr>
        <p:spPr bwMode="auto">
          <a:xfrm>
            <a:off x="3668713" y="4983163"/>
            <a:ext cx="4206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6541" name="Rectangle 157"/>
          <p:cNvSpPr>
            <a:spLocks noChangeArrowheads="1"/>
          </p:cNvSpPr>
          <p:nvPr/>
        </p:nvSpPr>
        <p:spPr bwMode="auto">
          <a:xfrm>
            <a:off x="3248025" y="4983163"/>
            <a:ext cx="42068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6542" name="Rectangle 158"/>
          <p:cNvSpPr>
            <a:spLocks noChangeArrowheads="1"/>
          </p:cNvSpPr>
          <p:nvPr/>
        </p:nvSpPr>
        <p:spPr bwMode="auto">
          <a:xfrm>
            <a:off x="2825750" y="4983163"/>
            <a:ext cx="4222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6543" name="Rectangle 159"/>
          <p:cNvSpPr>
            <a:spLocks noChangeArrowheads="1"/>
          </p:cNvSpPr>
          <p:nvPr/>
        </p:nvSpPr>
        <p:spPr bwMode="auto">
          <a:xfrm>
            <a:off x="2405063" y="4983163"/>
            <a:ext cx="4206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6544" name="Rectangle 160"/>
          <p:cNvSpPr>
            <a:spLocks noChangeArrowheads="1"/>
          </p:cNvSpPr>
          <p:nvPr/>
        </p:nvSpPr>
        <p:spPr bwMode="auto">
          <a:xfrm>
            <a:off x="1984375" y="4983163"/>
            <a:ext cx="42068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6545" name="Rectangle 161"/>
          <p:cNvSpPr>
            <a:spLocks noChangeArrowheads="1"/>
          </p:cNvSpPr>
          <p:nvPr/>
        </p:nvSpPr>
        <p:spPr bwMode="auto">
          <a:xfrm>
            <a:off x="1562100" y="4983163"/>
            <a:ext cx="4222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6546" name="Rectangle 162"/>
          <p:cNvSpPr>
            <a:spLocks noChangeArrowheads="1"/>
          </p:cNvSpPr>
          <p:nvPr/>
        </p:nvSpPr>
        <p:spPr bwMode="auto">
          <a:xfrm>
            <a:off x="1141413" y="4983163"/>
            <a:ext cx="4206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99171" name="Line 163"/>
          <p:cNvSpPr>
            <a:spLocks noChangeShapeType="1"/>
          </p:cNvSpPr>
          <p:nvPr/>
        </p:nvSpPr>
        <p:spPr bwMode="auto">
          <a:xfrm>
            <a:off x="1141413" y="4983163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72" name="Line 164"/>
          <p:cNvSpPr>
            <a:spLocks noChangeShapeType="1"/>
          </p:cNvSpPr>
          <p:nvPr/>
        </p:nvSpPr>
        <p:spPr bwMode="auto">
          <a:xfrm>
            <a:off x="1141413" y="5359400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73" name="Line 165"/>
          <p:cNvSpPr>
            <a:spLocks noChangeShapeType="1"/>
          </p:cNvSpPr>
          <p:nvPr/>
        </p:nvSpPr>
        <p:spPr bwMode="auto">
          <a:xfrm>
            <a:off x="1141413" y="4983163"/>
            <a:ext cx="0" cy="376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74" name="Line 166"/>
          <p:cNvSpPr>
            <a:spLocks noChangeShapeType="1"/>
          </p:cNvSpPr>
          <p:nvPr/>
        </p:nvSpPr>
        <p:spPr bwMode="auto">
          <a:xfrm>
            <a:off x="1562100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75" name="Line 167"/>
          <p:cNvSpPr>
            <a:spLocks noChangeShapeType="1"/>
          </p:cNvSpPr>
          <p:nvPr/>
        </p:nvSpPr>
        <p:spPr bwMode="auto">
          <a:xfrm>
            <a:off x="1984375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76" name="Line 168"/>
          <p:cNvSpPr>
            <a:spLocks noChangeShapeType="1"/>
          </p:cNvSpPr>
          <p:nvPr/>
        </p:nvSpPr>
        <p:spPr bwMode="auto">
          <a:xfrm>
            <a:off x="2405063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77" name="Line 169"/>
          <p:cNvSpPr>
            <a:spLocks noChangeShapeType="1"/>
          </p:cNvSpPr>
          <p:nvPr/>
        </p:nvSpPr>
        <p:spPr bwMode="auto">
          <a:xfrm>
            <a:off x="2825750" y="49942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78" name="Line 170"/>
          <p:cNvSpPr>
            <a:spLocks noChangeShapeType="1"/>
          </p:cNvSpPr>
          <p:nvPr/>
        </p:nvSpPr>
        <p:spPr bwMode="auto">
          <a:xfrm>
            <a:off x="3248025" y="49942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79" name="Line 171"/>
          <p:cNvSpPr>
            <a:spLocks noChangeShapeType="1"/>
          </p:cNvSpPr>
          <p:nvPr/>
        </p:nvSpPr>
        <p:spPr bwMode="auto">
          <a:xfrm>
            <a:off x="3668713" y="49942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80" name="Line 172"/>
          <p:cNvSpPr>
            <a:spLocks noChangeShapeType="1"/>
          </p:cNvSpPr>
          <p:nvPr/>
        </p:nvSpPr>
        <p:spPr bwMode="auto">
          <a:xfrm>
            <a:off x="4089400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81" name="Line 173"/>
          <p:cNvSpPr>
            <a:spLocks noChangeShapeType="1"/>
          </p:cNvSpPr>
          <p:nvPr/>
        </p:nvSpPr>
        <p:spPr bwMode="auto">
          <a:xfrm>
            <a:off x="4511675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82" name="Line 174"/>
          <p:cNvSpPr>
            <a:spLocks noChangeShapeType="1"/>
          </p:cNvSpPr>
          <p:nvPr/>
        </p:nvSpPr>
        <p:spPr bwMode="auto">
          <a:xfrm>
            <a:off x="4932363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83" name="Line 175"/>
          <p:cNvSpPr>
            <a:spLocks noChangeShapeType="1"/>
          </p:cNvSpPr>
          <p:nvPr/>
        </p:nvSpPr>
        <p:spPr bwMode="auto">
          <a:xfrm>
            <a:off x="5353050" y="4983163"/>
            <a:ext cx="0" cy="376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84" name="Freeform 176"/>
          <p:cNvSpPr>
            <a:spLocks/>
          </p:cNvSpPr>
          <p:nvPr/>
        </p:nvSpPr>
        <p:spPr bwMode="auto">
          <a:xfrm>
            <a:off x="4783138" y="4829175"/>
            <a:ext cx="341312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85" name="Text Box 177"/>
          <p:cNvSpPr txBox="1">
            <a:spLocks noChangeArrowheads="1"/>
          </p:cNvSpPr>
          <p:nvPr/>
        </p:nvSpPr>
        <p:spPr bwMode="auto">
          <a:xfrm>
            <a:off x="3692525" y="4243388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299186" name="Freeform 178"/>
          <p:cNvSpPr>
            <a:spLocks/>
          </p:cNvSpPr>
          <p:nvPr/>
        </p:nvSpPr>
        <p:spPr bwMode="auto">
          <a:xfrm>
            <a:off x="1400175" y="1774825"/>
            <a:ext cx="341313" cy="115888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99187" name="Freeform 179"/>
          <p:cNvSpPr>
            <a:spLocks/>
          </p:cNvSpPr>
          <p:nvPr/>
        </p:nvSpPr>
        <p:spPr bwMode="auto">
          <a:xfrm>
            <a:off x="1812925" y="1765300"/>
            <a:ext cx="341313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6564" name="Rectangle 180"/>
          <p:cNvSpPr>
            <a:spLocks noChangeArrowheads="1"/>
          </p:cNvSpPr>
          <p:nvPr/>
        </p:nvSpPr>
        <p:spPr bwMode="auto">
          <a:xfrm>
            <a:off x="5778500" y="304800"/>
            <a:ext cx="3365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버블정렬의 작동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Freeform 2"/>
          <p:cNvSpPr>
            <a:spLocks/>
          </p:cNvSpPr>
          <p:nvPr/>
        </p:nvSpPr>
        <p:spPr bwMode="auto">
          <a:xfrm>
            <a:off x="4346575" y="5229225"/>
            <a:ext cx="341313" cy="115888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35" name="Freeform 3"/>
          <p:cNvSpPr>
            <a:spLocks/>
          </p:cNvSpPr>
          <p:nvPr/>
        </p:nvSpPr>
        <p:spPr bwMode="auto">
          <a:xfrm>
            <a:off x="2206625" y="1727200"/>
            <a:ext cx="341313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4941888" y="1908175"/>
            <a:ext cx="4302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933950" y="19145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511675" y="19145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090988" y="19145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670300" y="19145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248025" y="19145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827338" y="19145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406650" y="1914525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984375" y="1914525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563688" y="19145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1143000" y="19145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0047" name="Line 15"/>
          <p:cNvSpPr>
            <a:spLocks noChangeShapeType="1"/>
          </p:cNvSpPr>
          <p:nvPr/>
        </p:nvSpPr>
        <p:spPr bwMode="auto">
          <a:xfrm>
            <a:off x="1143000" y="19018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1143000" y="22891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1143000" y="19145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1563688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1" name="Line 19"/>
          <p:cNvSpPr>
            <a:spLocks noChangeShapeType="1"/>
          </p:cNvSpPr>
          <p:nvPr/>
        </p:nvSpPr>
        <p:spPr bwMode="auto">
          <a:xfrm>
            <a:off x="1984375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406650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2827338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4" name="Line 22"/>
          <p:cNvSpPr>
            <a:spLocks noChangeShapeType="1"/>
          </p:cNvSpPr>
          <p:nvPr/>
        </p:nvSpPr>
        <p:spPr bwMode="auto">
          <a:xfrm>
            <a:off x="3248025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3670300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4090988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7" name="Line 25"/>
          <p:cNvSpPr>
            <a:spLocks noChangeShapeType="1"/>
          </p:cNvSpPr>
          <p:nvPr/>
        </p:nvSpPr>
        <p:spPr bwMode="auto">
          <a:xfrm>
            <a:off x="4511675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8" name="Line 26"/>
          <p:cNvSpPr>
            <a:spLocks noChangeShapeType="1"/>
          </p:cNvSpPr>
          <p:nvPr/>
        </p:nvSpPr>
        <p:spPr bwMode="auto">
          <a:xfrm>
            <a:off x="4933950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59" name="Line 27"/>
          <p:cNvSpPr>
            <a:spLocks noChangeShapeType="1"/>
          </p:cNvSpPr>
          <p:nvPr/>
        </p:nvSpPr>
        <p:spPr bwMode="auto">
          <a:xfrm>
            <a:off x="5354638" y="19145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60" name="Text Box 28"/>
          <p:cNvSpPr txBox="1">
            <a:spLocks noChangeArrowheads="1"/>
          </p:cNvSpPr>
          <p:nvPr/>
        </p:nvSpPr>
        <p:spPr bwMode="auto">
          <a:xfrm>
            <a:off x="539750" y="1390650"/>
            <a:ext cx="438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순서대로 되어 있지 않은 경우에는 자리 바꾼다</a:t>
            </a:r>
          </a:p>
        </p:txBody>
      </p:sp>
      <p:sp>
        <p:nvSpPr>
          <p:cNvPr id="300061" name="Freeform 29"/>
          <p:cNvSpPr>
            <a:spLocks/>
          </p:cNvSpPr>
          <p:nvPr/>
        </p:nvSpPr>
        <p:spPr bwMode="auto">
          <a:xfrm>
            <a:off x="2651125" y="2451100"/>
            <a:ext cx="341313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62" name="Rectangle 30"/>
          <p:cNvSpPr>
            <a:spLocks noChangeArrowheads="1"/>
          </p:cNvSpPr>
          <p:nvPr/>
        </p:nvSpPr>
        <p:spPr bwMode="auto">
          <a:xfrm>
            <a:off x="4941888" y="2632075"/>
            <a:ext cx="4302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4933950" y="26384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511675" y="26384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4090988" y="26384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670300" y="26384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3248025" y="26384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2827338" y="2638425"/>
            <a:ext cx="420687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2406650" y="2638425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1984375" y="26384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1563688" y="26384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1143000" y="26384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1143000" y="26257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74" name="Line 42"/>
          <p:cNvSpPr>
            <a:spLocks noChangeShapeType="1"/>
          </p:cNvSpPr>
          <p:nvPr/>
        </p:nvSpPr>
        <p:spPr bwMode="auto">
          <a:xfrm>
            <a:off x="1143000" y="30130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75" name="Line 43"/>
          <p:cNvSpPr>
            <a:spLocks noChangeShapeType="1"/>
          </p:cNvSpPr>
          <p:nvPr/>
        </p:nvSpPr>
        <p:spPr bwMode="auto">
          <a:xfrm>
            <a:off x="1143000" y="26384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76" name="Line 44"/>
          <p:cNvSpPr>
            <a:spLocks noChangeShapeType="1"/>
          </p:cNvSpPr>
          <p:nvPr/>
        </p:nvSpPr>
        <p:spPr bwMode="auto">
          <a:xfrm>
            <a:off x="1563688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1984375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2406650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79" name="Line 47"/>
          <p:cNvSpPr>
            <a:spLocks noChangeShapeType="1"/>
          </p:cNvSpPr>
          <p:nvPr/>
        </p:nvSpPr>
        <p:spPr bwMode="auto">
          <a:xfrm>
            <a:off x="2827338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80" name="Line 48"/>
          <p:cNvSpPr>
            <a:spLocks noChangeShapeType="1"/>
          </p:cNvSpPr>
          <p:nvPr/>
        </p:nvSpPr>
        <p:spPr bwMode="auto">
          <a:xfrm>
            <a:off x="3248025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3670300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4090988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83" name="Line 51"/>
          <p:cNvSpPr>
            <a:spLocks noChangeShapeType="1"/>
          </p:cNvSpPr>
          <p:nvPr/>
        </p:nvSpPr>
        <p:spPr bwMode="auto">
          <a:xfrm>
            <a:off x="4511675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84" name="Line 52"/>
          <p:cNvSpPr>
            <a:spLocks noChangeShapeType="1"/>
          </p:cNvSpPr>
          <p:nvPr/>
        </p:nvSpPr>
        <p:spPr bwMode="auto">
          <a:xfrm>
            <a:off x="4933950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5354638" y="26384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86" name="Freeform 54"/>
          <p:cNvSpPr>
            <a:spLocks/>
          </p:cNvSpPr>
          <p:nvPr/>
        </p:nvSpPr>
        <p:spPr bwMode="auto">
          <a:xfrm>
            <a:off x="3070225" y="3136900"/>
            <a:ext cx="341313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87" name="Rectangle 55"/>
          <p:cNvSpPr>
            <a:spLocks noChangeArrowheads="1"/>
          </p:cNvSpPr>
          <p:nvPr/>
        </p:nvSpPr>
        <p:spPr bwMode="auto">
          <a:xfrm>
            <a:off x="4941888" y="3317875"/>
            <a:ext cx="4302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4933950" y="33242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4511675" y="33242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4090988" y="33242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3670300" y="3324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3248025" y="3324225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2827338" y="3324225"/>
            <a:ext cx="420687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2406650" y="3324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1984375" y="33242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1563688" y="33242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1143000" y="3324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0098" name="Line 66"/>
          <p:cNvSpPr>
            <a:spLocks noChangeShapeType="1"/>
          </p:cNvSpPr>
          <p:nvPr/>
        </p:nvSpPr>
        <p:spPr bwMode="auto">
          <a:xfrm>
            <a:off x="1143000" y="33115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099" name="Line 67"/>
          <p:cNvSpPr>
            <a:spLocks noChangeShapeType="1"/>
          </p:cNvSpPr>
          <p:nvPr/>
        </p:nvSpPr>
        <p:spPr bwMode="auto">
          <a:xfrm>
            <a:off x="1143000" y="37115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0" name="Line 68"/>
          <p:cNvSpPr>
            <a:spLocks noChangeShapeType="1"/>
          </p:cNvSpPr>
          <p:nvPr/>
        </p:nvSpPr>
        <p:spPr bwMode="auto">
          <a:xfrm>
            <a:off x="1143000" y="3324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1" name="Line 69"/>
          <p:cNvSpPr>
            <a:spLocks noChangeShapeType="1"/>
          </p:cNvSpPr>
          <p:nvPr/>
        </p:nvSpPr>
        <p:spPr bwMode="auto">
          <a:xfrm>
            <a:off x="1563688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2" name="Line 70"/>
          <p:cNvSpPr>
            <a:spLocks noChangeShapeType="1"/>
          </p:cNvSpPr>
          <p:nvPr/>
        </p:nvSpPr>
        <p:spPr bwMode="auto">
          <a:xfrm>
            <a:off x="1984375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3" name="Line 71"/>
          <p:cNvSpPr>
            <a:spLocks noChangeShapeType="1"/>
          </p:cNvSpPr>
          <p:nvPr/>
        </p:nvSpPr>
        <p:spPr bwMode="auto">
          <a:xfrm>
            <a:off x="2406650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4" name="Line 72"/>
          <p:cNvSpPr>
            <a:spLocks noChangeShapeType="1"/>
          </p:cNvSpPr>
          <p:nvPr/>
        </p:nvSpPr>
        <p:spPr bwMode="auto">
          <a:xfrm>
            <a:off x="2827338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5" name="Line 73"/>
          <p:cNvSpPr>
            <a:spLocks noChangeShapeType="1"/>
          </p:cNvSpPr>
          <p:nvPr/>
        </p:nvSpPr>
        <p:spPr bwMode="auto">
          <a:xfrm>
            <a:off x="3248025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3670300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4090988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8" name="Line 76"/>
          <p:cNvSpPr>
            <a:spLocks noChangeShapeType="1"/>
          </p:cNvSpPr>
          <p:nvPr/>
        </p:nvSpPr>
        <p:spPr bwMode="auto">
          <a:xfrm>
            <a:off x="4511675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09" name="Line 77"/>
          <p:cNvSpPr>
            <a:spLocks noChangeShapeType="1"/>
          </p:cNvSpPr>
          <p:nvPr/>
        </p:nvSpPr>
        <p:spPr bwMode="auto">
          <a:xfrm>
            <a:off x="4933950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10" name="Line 78"/>
          <p:cNvSpPr>
            <a:spLocks noChangeShapeType="1"/>
          </p:cNvSpPr>
          <p:nvPr/>
        </p:nvSpPr>
        <p:spPr bwMode="auto">
          <a:xfrm>
            <a:off x="5354638" y="3324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11" name="Freeform 79"/>
          <p:cNvSpPr>
            <a:spLocks/>
          </p:cNvSpPr>
          <p:nvPr/>
        </p:nvSpPr>
        <p:spPr bwMode="auto">
          <a:xfrm>
            <a:off x="3514725" y="3822700"/>
            <a:ext cx="341313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12" name="Rectangle 80"/>
          <p:cNvSpPr>
            <a:spLocks noChangeArrowheads="1"/>
          </p:cNvSpPr>
          <p:nvPr/>
        </p:nvSpPr>
        <p:spPr bwMode="auto">
          <a:xfrm>
            <a:off x="4941888" y="4016375"/>
            <a:ext cx="4302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7489" name="Rectangle 81"/>
          <p:cNvSpPr>
            <a:spLocks noChangeArrowheads="1"/>
          </p:cNvSpPr>
          <p:nvPr/>
        </p:nvSpPr>
        <p:spPr bwMode="auto">
          <a:xfrm>
            <a:off x="4933950" y="4022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7490" name="Rectangle 82"/>
          <p:cNvSpPr>
            <a:spLocks noChangeArrowheads="1"/>
          </p:cNvSpPr>
          <p:nvPr/>
        </p:nvSpPr>
        <p:spPr bwMode="auto">
          <a:xfrm>
            <a:off x="4511675" y="40227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491" name="Rectangle 83"/>
          <p:cNvSpPr>
            <a:spLocks noChangeArrowheads="1"/>
          </p:cNvSpPr>
          <p:nvPr/>
        </p:nvSpPr>
        <p:spPr bwMode="auto">
          <a:xfrm>
            <a:off x="4090988" y="40227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492" name="Rectangle 84"/>
          <p:cNvSpPr>
            <a:spLocks noChangeArrowheads="1"/>
          </p:cNvSpPr>
          <p:nvPr/>
        </p:nvSpPr>
        <p:spPr bwMode="auto">
          <a:xfrm>
            <a:off x="3670300" y="4022725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7493" name="Rectangle 85"/>
          <p:cNvSpPr>
            <a:spLocks noChangeArrowheads="1"/>
          </p:cNvSpPr>
          <p:nvPr/>
        </p:nvSpPr>
        <p:spPr bwMode="auto">
          <a:xfrm>
            <a:off x="3248025" y="4022725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7494" name="Rectangle 86"/>
          <p:cNvSpPr>
            <a:spLocks noChangeArrowheads="1"/>
          </p:cNvSpPr>
          <p:nvPr/>
        </p:nvSpPr>
        <p:spPr bwMode="auto">
          <a:xfrm>
            <a:off x="2827338" y="40227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2406650" y="40227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7496" name="Rectangle 88"/>
          <p:cNvSpPr>
            <a:spLocks noChangeArrowheads="1"/>
          </p:cNvSpPr>
          <p:nvPr/>
        </p:nvSpPr>
        <p:spPr bwMode="auto">
          <a:xfrm>
            <a:off x="1984375" y="40227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7497" name="Rectangle 89"/>
          <p:cNvSpPr>
            <a:spLocks noChangeArrowheads="1"/>
          </p:cNvSpPr>
          <p:nvPr/>
        </p:nvSpPr>
        <p:spPr bwMode="auto">
          <a:xfrm>
            <a:off x="1563688" y="40227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7498" name="Rectangle 90"/>
          <p:cNvSpPr>
            <a:spLocks noChangeArrowheads="1"/>
          </p:cNvSpPr>
          <p:nvPr/>
        </p:nvSpPr>
        <p:spPr bwMode="auto">
          <a:xfrm>
            <a:off x="1143000" y="40227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0123" name="Line 91"/>
          <p:cNvSpPr>
            <a:spLocks noChangeShapeType="1"/>
          </p:cNvSpPr>
          <p:nvPr/>
        </p:nvSpPr>
        <p:spPr bwMode="auto">
          <a:xfrm>
            <a:off x="1143000" y="40100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24" name="Line 92"/>
          <p:cNvSpPr>
            <a:spLocks noChangeShapeType="1"/>
          </p:cNvSpPr>
          <p:nvPr/>
        </p:nvSpPr>
        <p:spPr bwMode="auto">
          <a:xfrm>
            <a:off x="1143000" y="43973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25" name="Line 93"/>
          <p:cNvSpPr>
            <a:spLocks noChangeShapeType="1"/>
          </p:cNvSpPr>
          <p:nvPr/>
        </p:nvSpPr>
        <p:spPr bwMode="auto">
          <a:xfrm>
            <a:off x="1143000" y="4022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26" name="Line 94"/>
          <p:cNvSpPr>
            <a:spLocks noChangeShapeType="1"/>
          </p:cNvSpPr>
          <p:nvPr/>
        </p:nvSpPr>
        <p:spPr bwMode="auto">
          <a:xfrm>
            <a:off x="1563688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27" name="Line 95"/>
          <p:cNvSpPr>
            <a:spLocks noChangeShapeType="1"/>
          </p:cNvSpPr>
          <p:nvPr/>
        </p:nvSpPr>
        <p:spPr bwMode="auto">
          <a:xfrm>
            <a:off x="1984375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28" name="Line 96"/>
          <p:cNvSpPr>
            <a:spLocks noChangeShapeType="1"/>
          </p:cNvSpPr>
          <p:nvPr/>
        </p:nvSpPr>
        <p:spPr bwMode="auto">
          <a:xfrm>
            <a:off x="2406650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29" name="Line 97"/>
          <p:cNvSpPr>
            <a:spLocks noChangeShapeType="1"/>
          </p:cNvSpPr>
          <p:nvPr/>
        </p:nvSpPr>
        <p:spPr bwMode="auto">
          <a:xfrm>
            <a:off x="2827338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30" name="Line 98"/>
          <p:cNvSpPr>
            <a:spLocks noChangeShapeType="1"/>
          </p:cNvSpPr>
          <p:nvPr/>
        </p:nvSpPr>
        <p:spPr bwMode="auto">
          <a:xfrm>
            <a:off x="3248025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31" name="Line 99"/>
          <p:cNvSpPr>
            <a:spLocks noChangeShapeType="1"/>
          </p:cNvSpPr>
          <p:nvPr/>
        </p:nvSpPr>
        <p:spPr bwMode="auto">
          <a:xfrm>
            <a:off x="3670300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32" name="Line 100"/>
          <p:cNvSpPr>
            <a:spLocks noChangeShapeType="1"/>
          </p:cNvSpPr>
          <p:nvPr/>
        </p:nvSpPr>
        <p:spPr bwMode="auto">
          <a:xfrm>
            <a:off x="4090988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33" name="Line 101"/>
          <p:cNvSpPr>
            <a:spLocks noChangeShapeType="1"/>
          </p:cNvSpPr>
          <p:nvPr/>
        </p:nvSpPr>
        <p:spPr bwMode="auto">
          <a:xfrm>
            <a:off x="4511675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34" name="Line 102"/>
          <p:cNvSpPr>
            <a:spLocks noChangeShapeType="1"/>
          </p:cNvSpPr>
          <p:nvPr/>
        </p:nvSpPr>
        <p:spPr bwMode="auto">
          <a:xfrm>
            <a:off x="4933950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35" name="Line 103"/>
          <p:cNvSpPr>
            <a:spLocks noChangeShapeType="1"/>
          </p:cNvSpPr>
          <p:nvPr/>
        </p:nvSpPr>
        <p:spPr bwMode="auto">
          <a:xfrm>
            <a:off x="5354638" y="4022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36" name="Freeform 104"/>
          <p:cNvSpPr>
            <a:spLocks/>
          </p:cNvSpPr>
          <p:nvPr/>
        </p:nvSpPr>
        <p:spPr bwMode="auto">
          <a:xfrm>
            <a:off x="3908425" y="4533900"/>
            <a:ext cx="341313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37" name="Rectangle 105"/>
          <p:cNvSpPr>
            <a:spLocks noChangeArrowheads="1"/>
          </p:cNvSpPr>
          <p:nvPr/>
        </p:nvSpPr>
        <p:spPr bwMode="auto">
          <a:xfrm>
            <a:off x="4941888" y="4714875"/>
            <a:ext cx="4302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4933950" y="47212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7515" name="Rectangle 107"/>
          <p:cNvSpPr>
            <a:spLocks noChangeArrowheads="1"/>
          </p:cNvSpPr>
          <p:nvPr/>
        </p:nvSpPr>
        <p:spPr bwMode="auto">
          <a:xfrm>
            <a:off x="4511675" y="47212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516" name="Rectangle 108"/>
          <p:cNvSpPr>
            <a:spLocks noChangeArrowheads="1"/>
          </p:cNvSpPr>
          <p:nvPr/>
        </p:nvSpPr>
        <p:spPr bwMode="auto">
          <a:xfrm>
            <a:off x="4090988" y="47212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517" name="Rectangle 109"/>
          <p:cNvSpPr>
            <a:spLocks noChangeArrowheads="1"/>
          </p:cNvSpPr>
          <p:nvPr/>
        </p:nvSpPr>
        <p:spPr bwMode="auto">
          <a:xfrm>
            <a:off x="3670300" y="4721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7518" name="Rectangle 110"/>
          <p:cNvSpPr>
            <a:spLocks noChangeArrowheads="1"/>
          </p:cNvSpPr>
          <p:nvPr/>
        </p:nvSpPr>
        <p:spPr bwMode="auto">
          <a:xfrm>
            <a:off x="3248025" y="47212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7519" name="Rectangle 111"/>
          <p:cNvSpPr>
            <a:spLocks noChangeArrowheads="1"/>
          </p:cNvSpPr>
          <p:nvPr/>
        </p:nvSpPr>
        <p:spPr bwMode="auto">
          <a:xfrm>
            <a:off x="2827338" y="47212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7520" name="Rectangle 112"/>
          <p:cNvSpPr>
            <a:spLocks noChangeArrowheads="1"/>
          </p:cNvSpPr>
          <p:nvPr/>
        </p:nvSpPr>
        <p:spPr bwMode="auto">
          <a:xfrm>
            <a:off x="2406650" y="4721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7521" name="Rectangle 113"/>
          <p:cNvSpPr>
            <a:spLocks noChangeArrowheads="1"/>
          </p:cNvSpPr>
          <p:nvPr/>
        </p:nvSpPr>
        <p:spPr bwMode="auto">
          <a:xfrm>
            <a:off x="1984375" y="47212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7522" name="Rectangle 114"/>
          <p:cNvSpPr>
            <a:spLocks noChangeArrowheads="1"/>
          </p:cNvSpPr>
          <p:nvPr/>
        </p:nvSpPr>
        <p:spPr bwMode="auto">
          <a:xfrm>
            <a:off x="1563688" y="47212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7523" name="Rectangle 115"/>
          <p:cNvSpPr>
            <a:spLocks noChangeArrowheads="1"/>
          </p:cNvSpPr>
          <p:nvPr/>
        </p:nvSpPr>
        <p:spPr bwMode="auto">
          <a:xfrm>
            <a:off x="1143000" y="4721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0148" name="Line 116"/>
          <p:cNvSpPr>
            <a:spLocks noChangeShapeType="1"/>
          </p:cNvSpPr>
          <p:nvPr/>
        </p:nvSpPr>
        <p:spPr bwMode="auto">
          <a:xfrm>
            <a:off x="1143000" y="47085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49" name="Line 117"/>
          <p:cNvSpPr>
            <a:spLocks noChangeShapeType="1"/>
          </p:cNvSpPr>
          <p:nvPr/>
        </p:nvSpPr>
        <p:spPr bwMode="auto">
          <a:xfrm>
            <a:off x="1143000" y="50958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0" name="Line 118"/>
          <p:cNvSpPr>
            <a:spLocks noChangeShapeType="1"/>
          </p:cNvSpPr>
          <p:nvPr/>
        </p:nvSpPr>
        <p:spPr bwMode="auto">
          <a:xfrm>
            <a:off x="1143000" y="4721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1" name="Line 119"/>
          <p:cNvSpPr>
            <a:spLocks noChangeShapeType="1"/>
          </p:cNvSpPr>
          <p:nvPr/>
        </p:nvSpPr>
        <p:spPr bwMode="auto">
          <a:xfrm>
            <a:off x="1563688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2" name="Line 120"/>
          <p:cNvSpPr>
            <a:spLocks noChangeShapeType="1"/>
          </p:cNvSpPr>
          <p:nvPr/>
        </p:nvSpPr>
        <p:spPr bwMode="auto">
          <a:xfrm>
            <a:off x="1984375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3" name="Line 121"/>
          <p:cNvSpPr>
            <a:spLocks noChangeShapeType="1"/>
          </p:cNvSpPr>
          <p:nvPr/>
        </p:nvSpPr>
        <p:spPr bwMode="auto">
          <a:xfrm>
            <a:off x="2406650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4" name="Line 122"/>
          <p:cNvSpPr>
            <a:spLocks noChangeShapeType="1"/>
          </p:cNvSpPr>
          <p:nvPr/>
        </p:nvSpPr>
        <p:spPr bwMode="auto">
          <a:xfrm>
            <a:off x="2827338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5" name="Line 123"/>
          <p:cNvSpPr>
            <a:spLocks noChangeShapeType="1"/>
          </p:cNvSpPr>
          <p:nvPr/>
        </p:nvSpPr>
        <p:spPr bwMode="auto">
          <a:xfrm>
            <a:off x="3248025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6" name="Line 124"/>
          <p:cNvSpPr>
            <a:spLocks noChangeShapeType="1"/>
          </p:cNvSpPr>
          <p:nvPr/>
        </p:nvSpPr>
        <p:spPr bwMode="auto">
          <a:xfrm>
            <a:off x="3670300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7" name="Line 125"/>
          <p:cNvSpPr>
            <a:spLocks noChangeShapeType="1"/>
          </p:cNvSpPr>
          <p:nvPr/>
        </p:nvSpPr>
        <p:spPr bwMode="auto">
          <a:xfrm>
            <a:off x="4090988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8" name="Line 126"/>
          <p:cNvSpPr>
            <a:spLocks noChangeShapeType="1"/>
          </p:cNvSpPr>
          <p:nvPr/>
        </p:nvSpPr>
        <p:spPr bwMode="auto">
          <a:xfrm>
            <a:off x="4511675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59" name="Line 127"/>
          <p:cNvSpPr>
            <a:spLocks noChangeShapeType="1"/>
          </p:cNvSpPr>
          <p:nvPr/>
        </p:nvSpPr>
        <p:spPr bwMode="auto">
          <a:xfrm>
            <a:off x="4933950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60" name="Line 128"/>
          <p:cNvSpPr>
            <a:spLocks noChangeShapeType="1"/>
          </p:cNvSpPr>
          <p:nvPr/>
        </p:nvSpPr>
        <p:spPr bwMode="auto">
          <a:xfrm>
            <a:off x="5354638" y="4721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61" name="Rectangle 129"/>
          <p:cNvSpPr>
            <a:spLocks noChangeArrowheads="1"/>
          </p:cNvSpPr>
          <p:nvPr/>
        </p:nvSpPr>
        <p:spPr bwMode="auto">
          <a:xfrm>
            <a:off x="4941888" y="5413375"/>
            <a:ext cx="4302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7538" name="Rectangle 130"/>
          <p:cNvSpPr>
            <a:spLocks noChangeArrowheads="1"/>
          </p:cNvSpPr>
          <p:nvPr/>
        </p:nvSpPr>
        <p:spPr bwMode="auto">
          <a:xfrm>
            <a:off x="4933950" y="5419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7539" name="Rectangle 131"/>
          <p:cNvSpPr>
            <a:spLocks noChangeArrowheads="1"/>
          </p:cNvSpPr>
          <p:nvPr/>
        </p:nvSpPr>
        <p:spPr bwMode="auto">
          <a:xfrm>
            <a:off x="4511675" y="5419725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540" name="Rectangle 132"/>
          <p:cNvSpPr>
            <a:spLocks noChangeArrowheads="1"/>
          </p:cNvSpPr>
          <p:nvPr/>
        </p:nvSpPr>
        <p:spPr bwMode="auto">
          <a:xfrm>
            <a:off x="4090988" y="5419725"/>
            <a:ext cx="420687" cy="3746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3670300" y="54197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7542" name="Rectangle 134"/>
          <p:cNvSpPr>
            <a:spLocks noChangeArrowheads="1"/>
          </p:cNvSpPr>
          <p:nvPr/>
        </p:nvSpPr>
        <p:spPr bwMode="auto">
          <a:xfrm>
            <a:off x="3248025" y="54197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7543" name="Rectangle 135"/>
          <p:cNvSpPr>
            <a:spLocks noChangeArrowheads="1"/>
          </p:cNvSpPr>
          <p:nvPr/>
        </p:nvSpPr>
        <p:spPr bwMode="auto">
          <a:xfrm>
            <a:off x="2827338" y="54197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7544" name="Rectangle 136"/>
          <p:cNvSpPr>
            <a:spLocks noChangeArrowheads="1"/>
          </p:cNvSpPr>
          <p:nvPr/>
        </p:nvSpPr>
        <p:spPr bwMode="auto">
          <a:xfrm>
            <a:off x="2406650" y="54197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7545" name="Rectangle 137"/>
          <p:cNvSpPr>
            <a:spLocks noChangeArrowheads="1"/>
          </p:cNvSpPr>
          <p:nvPr/>
        </p:nvSpPr>
        <p:spPr bwMode="auto">
          <a:xfrm>
            <a:off x="1984375" y="54197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1563688" y="54197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143000" y="54197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0172" name="Line 140"/>
          <p:cNvSpPr>
            <a:spLocks noChangeShapeType="1"/>
          </p:cNvSpPr>
          <p:nvPr/>
        </p:nvSpPr>
        <p:spPr bwMode="auto">
          <a:xfrm>
            <a:off x="1143000" y="54070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73" name="Line 141"/>
          <p:cNvSpPr>
            <a:spLocks noChangeShapeType="1"/>
          </p:cNvSpPr>
          <p:nvPr/>
        </p:nvSpPr>
        <p:spPr bwMode="auto">
          <a:xfrm>
            <a:off x="1143000" y="57943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74" name="Line 142"/>
          <p:cNvSpPr>
            <a:spLocks noChangeShapeType="1"/>
          </p:cNvSpPr>
          <p:nvPr/>
        </p:nvSpPr>
        <p:spPr bwMode="auto">
          <a:xfrm>
            <a:off x="1143000" y="5419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75" name="Line 143"/>
          <p:cNvSpPr>
            <a:spLocks noChangeShapeType="1"/>
          </p:cNvSpPr>
          <p:nvPr/>
        </p:nvSpPr>
        <p:spPr bwMode="auto">
          <a:xfrm>
            <a:off x="1563688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76" name="Line 144"/>
          <p:cNvSpPr>
            <a:spLocks noChangeShapeType="1"/>
          </p:cNvSpPr>
          <p:nvPr/>
        </p:nvSpPr>
        <p:spPr bwMode="auto">
          <a:xfrm>
            <a:off x="1984375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77" name="Line 145"/>
          <p:cNvSpPr>
            <a:spLocks noChangeShapeType="1"/>
          </p:cNvSpPr>
          <p:nvPr/>
        </p:nvSpPr>
        <p:spPr bwMode="auto">
          <a:xfrm>
            <a:off x="2406650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78" name="Line 146"/>
          <p:cNvSpPr>
            <a:spLocks noChangeShapeType="1"/>
          </p:cNvSpPr>
          <p:nvPr/>
        </p:nvSpPr>
        <p:spPr bwMode="auto">
          <a:xfrm>
            <a:off x="2827338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79" name="Line 147"/>
          <p:cNvSpPr>
            <a:spLocks noChangeShapeType="1"/>
          </p:cNvSpPr>
          <p:nvPr/>
        </p:nvSpPr>
        <p:spPr bwMode="auto">
          <a:xfrm>
            <a:off x="3248025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80" name="Line 148"/>
          <p:cNvSpPr>
            <a:spLocks noChangeShapeType="1"/>
          </p:cNvSpPr>
          <p:nvPr/>
        </p:nvSpPr>
        <p:spPr bwMode="auto">
          <a:xfrm>
            <a:off x="3670300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81" name="Line 149"/>
          <p:cNvSpPr>
            <a:spLocks noChangeShapeType="1"/>
          </p:cNvSpPr>
          <p:nvPr/>
        </p:nvSpPr>
        <p:spPr bwMode="auto">
          <a:xfrm>
            <a:off x="4090988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82" name="Line 150"/>
          <p:cNvSpPr>
            <a:spLocks noChangeShapeType="1"/>
          </p:cNvSpPr>
          <p:nvPr/>
        </p:nvSpPr>
        <p:spPr bwMode="auto">
          <a:xfrm>
            <a:off x="4511675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83" name="Line 151"/>
          <p:cNvSpPr>
            <a:spLocks noChangeShapeType="1"/>
          </p:cNvSpPr>
          <p:nvPr/>
        </p:nvSpPr>
        <p:spPr bwMode="auto">
          <a:xfrm>
            <a:off x="4933950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84" name="Line 152"/>
          <p:cNvSpPr>
            <a:spLocks noChangeShapeType="1"/>
          </p:cNvSpPr>
          <p:nvPr/>
        </p:nvSpPr>
        <p:spPr bwMode="auto">
          <a:xfrm>
            <a:off x="5354638" y="5419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85" name="Rectangle 153"/>
          <p:cNvSpPr>
            <a:spLocks noChangeArrowheads="1"/>
          </p:cNvSpPr>
          <p:nvPr/>
        </p:nvSpPr>
        <p:spPr bwMode="auto">
          <a:xfrm>
            <a:off x="4941888" y="6340475"/>
            <a:ext cx="430212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4933950" y="63468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 dirty="0" smtClean="0">
                <a:solidFill>
                  <a:schemeClr val="bg1"/>
                </a:solidFill>
                <a:latin typeface="Times" panose="02020603050405020304" pitchFamily="18" charset="0"/>
              </a:rPr>
              <a:t>7333</a:t>
            </a:r>
            <a:endParaRPr kumimoji="1" lang="en-US" altLang="ko-KR" sz="1600" i="0" dirty="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4511675" y="6346825"/>
            <a:ext cx="422275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 dirty="0" smtClean="0">
                <a:solidFill>
                  <a:schemeClr val="bg1"/>
                </a:solidFill>
                <a:latin typeface="Times" panose="02020603050405020304" pitchFamily="18" charset="0"/>
              </a:rPr>
              <a:t>6555</a:t>
            </a:r>
            <a:endParaRPr kumimoji="1" lang="ko-KR" altLang="en-US" sz="1600" i="0" dirty="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4090988" y="6346825"/>
            <a:ext cx="420687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565" name="Rectangle 157"/>
          <p:cNvSpPr>
            <a:spLocks noChangeArrowheads="1"/>
          </p:cNvSpPr>
          <p:nvPr/>
        </p:nvSpPr>
        <p:spPr bwMode="auto">
          <a:xfrm>
            <a:off x="3670300" y="6346825"/>
            <a:ext cx="420688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3248025" y="6346825"/>
            <a:ext cx="422275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7567" name="Rectangle 159"/>
          <p:cNvSpPr>
            <a:spLocks noChangeArrowheads="1"/>
          </p:cNvSpPr>
          <p:nvPr/>
        </p:nvSpPr>
        <p:spPr bwMode="auto">
          <a:xfrm>
            <a:off x="2827338" y="6346825"/>
            <a:ext cx="420687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7568" name="Rectangle 160"/>
          <p:cNvSpPr>
            <a:spLocks noChangeArrowheads="1"/>
          </p:cNvSpPr>
          <p:nvPr/>
        </p:nvSpPr>
        <p:spPr bwMode="auto">
          <a:xfrm>
            <a:off x="2406650" y="6346825"/>
            <a:ext cx="420688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7569" name="Rectangle 161"/>
          <p:cNvSpPr>
            <a:spLocks noChangeArrowheads="1"/>
          </p:cNvSpPr>
          <p:nvPr/>
        </p:nvSpPr>
        <p:spPr bwMode="auto">
          <a:xfrm>
            <a:off x="1984375" y="6346825"/>
            <a:ext cx="422275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7570" name="Rectangle 162"/>
          <p:cNvSpPr>
            <a:spLocks noChangeArrowheads="1"/>
          </p:cNvSpPr>
          <p:nvPr/>
        </p:nvSpPr>
        <p:spPr bwMode="auto">
          <a:xfrm>
            <a:off x="1563688" y="6346825"/>
            <a:ext cx="420687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7571" name="Rectangle 163"/>
          <p:cNvSpPr>
            <a:spLocks noChangeArrowheads="1"/>
          </p:cNvSpPr>
          <p:nvPr/>
        </p:nvSpPr>
        <p:spPr bwMode="auto">
          <a:xfrm>
            <a:off x="1143000" y="6346825"/>
            <a:ext cx="420688" cy="374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0196" name="Line 164"/>
          <p:cNvSpPr>
            <a:spLocks noChangeShapeType="1"/>
          </p:cNvSpPr>
          <p:nvPr/>
        </p:nvSpPr>
        <p:spPr bwMode="auto">
          <a:xfrm>
            <a:off x="1143000" y="63341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97" name="Line 165"/>
          <p:cNvSpPr>
            <a:spLocks noChangeShapeType="1"/>
          </p:cNvSpPr>
          <p:nvPr/>
        </p:nvSpPr>
        <p:spPr bwMode="auto">
          <a:xfrm>
            <a:off x="1143000" y="67214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98" name="Line 166"/>
          <p:cNvSpPr>
            <a:spLocks noChangeShapeType="1"/>
          </p:cNvSpPr>
          <p:nvPr/>
        </p:nvSpPr>
        <p:spPr bwMode="auto">
          <a:xfrm>
            <a:off x="1143000" y="63468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199" name="Line 167"/>
          <p:cNvSpPr>
            <a:spLocks noChangeShapeType="1"/>
          </p:cNvSpPr>
          <p:nvPr/>
        </p:nvSpPr>
        <p:spPr bwMode="auto">
          <a:xfrm>
            <a:off x="1563688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0" name="Line 168"/>
          <p:cNvSpPr>
            <a:spLocks noChangeShapeType="1"/>
          </p:cNvSpPr>
          <p:nvPr/>
        </p:nvSpPr>
        <p:spPr bwMode="auto">
          <a:xfrm>
            <a:off x="1984375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1" name="Line 169"/>
          <p:cNvSpPr>
            <a:spLocks noChangeShapeType="1"/>
          </p:cNvSpPr>
          <p:nvPr/>
        </p:nvSpPr>
        <p:spPr bwMode="auto">
          <a:xfrm>
            <a:off x="2406650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2" name="Line 170"/>
          <p:cNvSpPr>
            <a:spLocks noChangeShapeType="1"/>
          </p:cNvSpPr>
          <p:nvPr/>
        </p:nvSpPr>
        <p:spPr bwMode="auto">
          <a:xfrm>
            <a:off x="2827338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3" name="Line 171"/>
          <p:cNvSpPr>
            <a:spLocks noChangeShapeType="1"/>
          </p:cNvSpPr>
          <p:nvPr/>
        </p:nvSpPr>
        <p:spPr bwMode="auto">
          <a:xfrm>
            <a:off x="3248025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4" name="Line 172"/>
          <p:cNvSpPr>
            <a:spLocks noChangeShapeType="1"/>
          </p:cNvSpPr>
          <p:nvPr/>
        </p:nvSpPr>
        <p:spPr bwMode="auto">
          <a:xfrm>
            <a:off x="3670300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5" name="Line 173"/>
          <p:cNvSpPr>
            <a:spLocks noChangeShapeType="1"/>
          </p:cNvSpPr>
          <p:nvPr/>
        </p:nvSpPr>
        <p:spPr bwMode="auto">
          <a:xfrm>
            <a:off x="4090988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6" name="Line 174"/>
          <p:cNvSpPr>
            <a:spLocks noChangeShapeType="1"/>
          </p:cNvSpPr>
          <p:nvPr/>
        </p:nvSpPr>
        <p:spPr bwMode="auto">
          <a:xfrm>
            <a:off x="4511675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7" name="Line 175"/>
          <p:cNvSpPr>
            <a:spLocks noChangeShapeType="1"/>
          </p:cNvSpPr>
          <p:nvPr/>
        </p:nvSpPr>
        <p:spPr bwMode="auto">
          <a:xfrm>
            <a:off x="4933950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8" name="Line 176"/>
          <p:cNvSpPr>
            <a:spLocks noChangeShapeType="1"/>
          </p:cNvSpPr>
          <p:nvPr/>
        </p:nvSpPr>
        <p:spPr bwMode="auto">
          <a:xfrm>
            <a:off x="5354638" y="63468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09" name="Text Box 177"/>
          <p:cNvSpPr txBox="1">
            <a:spLocks noChangeArrowheads="1"/>
          </p:cNvSpPr>
          <p:nvPr/>
        </p:nvSpPr>
        <p:spPr bwMode="auto">
          <a:xfrm>
            <a:off x="523875" y="5943600"/>
            <a:ext cx="361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맨 오른쪽 수</a:t>
            </a:r>
            <a:r>
              <a:rPr lang="en-US" altLang="ko-KR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(65)</a:t>
            </a: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를 대상에서 제외한다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0210" name="Freeform 178"/>
          <p:cNvSpPr>
            <a:spLocks/>
          </p:cNvSpPr>
          <p:nvPr/>
        </p:nvSpPr>
        <p:spPr bwMode="auto">
          <a:xfrm>
            <a:off x="1387475" y="758825"/>
            <a:ext cx="350838" cy="115888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11" name="Freeform 179"/>
          <p:cNvSpPr>
            <a:spLocks/>
          </p:cNvSpPr>
          <p:nvPr/>
        </p:nvSpPr>
        <p:spPr bwMode="auto">
          <a:xfrm>
            <a:off x="1800225" y="749300"/>
            <a:ext cx="350838" cy="117475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12" name="Rectangle 180"/>
          <p:cNvSpPr>
            <a:spLocks noChangeArrowheads="1"/>
          </p:cNvSpPr>
          <p:nvPr/>
        </p:nvSpPr>
        <p:spPr bwMode="auto">
          <a:xfrm>
            <a:off x="4941888" y="942975"/>
            <a:ext cx="4429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7589" name="Rectangle 181"/>
          <p:cNvSpPr>
            <a:spLocks noChangeArrowheads="1"/>
          </p:cNvSpPr>
          <p:nvPr/>
        </p:nvSpPr>
        <p:spPr bwMode="auto">
          <a:xfrm>
            <a:off x="4933950" y="949325"/>
            <a:ext cx="4333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7590" name="Rectangle 182"/>
          <p:cNvSpPr>
            <a:spLocks noChangeArrowheads="1"/>
          </p:cNvSpPr>
          <p:nvPr/>
        </p:nvSpPr>
        <p:spPr bwMode="auto">
          <a:xfrm>
            <a:off x="4511675" y="949325"/>
            <a:ext cx="434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591" name="Rectangle 183"/>
          <p:cNvSpPr>
            <a:spLocks noChangeArrowheads="1"/>
          </p:cNvSpPr>
          <p:nvPr/>
        </p:nvSpPr>
        <p:spPr bwMode="auto">
          <a:xfrm>
            <a:off x="4090988" y="949325"/>
            <a:ext cx="4333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7592" name="Rectangle 184"/>
          <p:cNvSpPr>
            <a:spLocks noChangeArrowheads="1"/>
          </p:cNvSpPr>
          <p:nvPr/>
        </p:nvSpPr>
        <p:spPr bwMode="auto">
          <a:xfrm>
            <a:off x="3670300" y="949325"/>
            <a:ext cx="4333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7593" name="Rectangle 185"/>
          <p:cNvSpPr>
            <a:spLocks noChangeArrowheads="1"/>
          </p:cNvSpPr>
          <p:nvPr/>
        </p:nvSpPr>
        <p:spPr bwMode="auto">
          <a:xfrm>
            <a:off x="3248025" y="949325"/>
            <a:ext cx="434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7594" name="Rectangle 186"/>
          <p:cNvSpPr>
            <a:spLocks noChangeArrowheads="1"/>
          </p:cNvSpPr>
          <p:nvPr/>
        </p:nvSpPr>
        <p:spPr bwMode="auto">
          <a:xfrm>
            <a:off x="2827338" y="949325"/>
            <a:ext cx="4333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7595" name="Rectangle 187"/>
          <p:cNvSpPr>
            <a:spLocks noChangeArrowheads="1"/>
          </p:cNvSpPr>
          <p:nvPr/>
        </p:nvSpPr>
        <p:spPr bwMode="auto">
          <a:xfrm>
            <a:off x="2406650" y="949325"/>
            <a:ext cx="4333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7596" name="Rectangle 188"/>
          <p:cNvSpPr>
            <a:spLocks noChangeArrowheads="1"/>
          </p:cNvSpPr>
          <p:nvPr/>
        </p:nvSpPr>
        <p:spPr bwMode="auto">
          <a:xfrm>
            <a:off x="1984375" y="949325"/>
            <a:ext cx="434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</a:p>
        </p:txBody>
      </p:sp>
      <p:sp>
        <p:nvSpPr>
          <p:cNvPr id="17597" name="Rectangle 189"/>
          <p:cNvSpPr>
            <a:spLocks noChangeArrowheads="1"/>
          </p:cNvSpPr>
          <p:nvPr/>
        </p:nvSpPr>
        <p:spPr bwMode="auto">
          <a:xfrm>
            <a:off x="1563688" y="949325"/>
            <a:ext cx="4333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7598" name="Rectangle 190"/>
          <p:cNvSpPr>
            <a:spLocks noChangeArrowheads="1"/>
          </p:cNvSpPr>
          <p:nvPr/>
        </p:nvSpPr>
        <p:spPr bwMode="auto">
          <a:xfrm>
            <a:off x="1143000" y="949325"/>
            <a:ext cx="4333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0223" name="Line 191"/>
          <p:cNvSpPr>
            <a:spLocks noChangeShapeType="1"/>
          </p:cNvSpPr>
          <p:nvPr/>
        </p:nvSpPr>
        <p:spPr bwMode="auto">
          <a:xfrm>
            <a:off x="1143000" y="936625"/>
            <a:ext cx="4224338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24" name="Line 192"/>
          <p:cNvSpPr>
            <a:spLocks noChangeShapeType="1"/>
          </p:cNvSpPr>
          <p:nvPr/>
        </p:nvSpPr>
        <p:spPr bwMode="auto">
          <a:xfrm>
            <a:off x="1143000" y="1323975"/>
            <a:ext cx="4224338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25" name="Line 193"/>
          <p:cNvSpPr>
            <a:spLocks noChangeShapeType="1"/>
          </p:cNvSpPr>
          <p:nvPr/>
        </p:nvSpPr>
        <p:spPr bwMode="auto">
          <a:xfrm>
            <a:off x="1143000" y="9493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26" name="Line 194"/>
          <p:cNvSpPr>
            <a:spLocks noChangeShapeType="1"/>
          </p:cNvSpPr>
          <p:nvPr/>
        </p:nvSpPr>
        <p:spPr bwMode="auto">
          <a:xfrm>
            <a:off x="1563688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27" name="Line 195"/>
          <p:cNvSpPr>
            <a:spLocks noChangeShapeType="1"/>
          </p:cNvSpPr>
          <p:nvPr/>
        </p:nvSpPr>
        <p:spPr bwMode="auto">
          <a:xfrm>
            <a:off x="1984375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28" name="Line 196"/>
          <p:cNvSpPr>
            <a:spLocks noChangeShapeType="1"/>
          </p:cNvSpPr>
          <p:nvPr/>
        </p:nvSpPr>
        <p:spPr bwMode="auto">
          <a:xfrm>
            <a:off x="2406650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29" name="Line 197"/>
          <p:cNvSpPr>
            <a:spLocks noChangeShapeType="1"/>
          </p:cNvSpPr>
          <p:nvPr/>
        </p:nvSpPr>
        <p:spPr bwMode="auto">
          <a:xfrm>
            <a:off x="2827338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30" name="Line 198"/>
          <p:cNvSpPr>
            <a:spLocks noChangeShapeType="1"/>
          </p:cNvSpPr>
          <p:nvPr/>
        </p:nvSpPr>
        <p:spPr bwMode="auto">
          <a:xfrm>
            <a:off x="3248025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31" name="Line 199"/>
          <p:cNvSpPr>
            <a:spLocks noChangeShapeType="1"/>
          </p:cNvSpPr>
          <p:nvPr/>
        </p:nvSpPr>
        <p:spPr bwMode="auto">
          <a:xfrm>
            <a:off x="3670300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32" name="Line 200"/>
          <p:cNvSpPr>
            <a:spLocks noChangeShapeType="1"/>
          </p:cNvSpPr>
          <p:nvPr/>
        </p:nvSpPr>
        <p:spPr bwMode="auto">
          <a:xfrm>
            <a:off x="4090988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33" name="Line 201"/>
          <p:cNvSpPr>
            <a:spLocks noChangeShapeType="1"/>
          </p:cNvSpPr>
          <p:nvPr/>
        </p:nvSpPr>
        <p:spPr bwMode="auto">
          <a:xfrm>
            <a:off x="4511675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34" name="Line 202"/>
          <p:cNvSpPr>
            <a:spLocks noChangeShapeType="1"/>
          </p:cNvSpPr>
          <p:nvPr/>
        </p:nvSpPr>
        <p:spPr bwMode="auto">
          <a:xfrm>
            <a:off x="4933950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35" name="Line 203"/>
          <p:cNvSpPr>
            <a:spLocks noChangeShapeType="1"/>
          </p:cNvSpPr>
          <p:nvPr/>
        </p:nvSpPr>
        <p:spPr bwMode="auto">
          <a:xfrm>
            <a:off x="5354638" y="9493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0236" name="Text Box 204"/>
          <p:cNvSpPr txBox="1">
            <a:spLocks noChangeArrowheads="1"/>
          </p:cNvSpPr>
          <p:nvPr/>
        </p:nvSpPr>
        <p:spPr bwMode="auto">
          <a:xfrm>
            <a:off x="527050" y="420688"/>
            <a:ext cx="4070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왼쪽부터 시작해 이웃한 쌍들을 비교해간다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7613" name="Rectangle 205"/>
          <p:cNvSpPr>
            <a:spLocks noChangeArrowheads="1"/>
          </p:cNvSpPr>
          <p:nvPr/>
        </p:nvSpPr>
        <p:spPr bwMode="auto">
          <a:xfrm>
            <a:off x="5778500" y="304800"/>
            <a:ext cx="3365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버블정렬의 작동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63688" y="12668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143000" y="12668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1060" name="Line 4"/>
          <p:cNvSpPr>
            <a:spLocks noChangeShapeType="1"/>
          </p:cNvSpPr>
          <p:nvPr/>
        </p:nvSpPr>
        <p:spPr bwMode="auto">
          <a:xfrm>
            <a:off x="1143000" y="12541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061" name="Line 5"/>
          <p:cNvSpPr>
            <a:spLocks noChangeShapeType="1"/>
          </p:cNvSpPr>
          <p:nvPr/>
        </p:nvSpPr>
        <p:spPr bwMode="auto">
          <a:xfrm>
            <a:off x="1143000" y="16795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062" name="Line 6"/>
          <p:cNvSpPr>
            <a:spLocks noChangeShapeType="1"/>
          </p:cNvSpPr>
          <p:nvPr/>
        </p:nvSpPr>
        <p:spPr bwMode="auto">
          <a:xfrm>
            <a:off x="1143000" y="12668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63688" y="126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1984375" y="1260475"/>
            <a:ext cx="3387725" cy="431800"/>
            <a:chOff x="1250" y="674"/>
            <a:chExt cx="2134" cy="240"/>
          </a:xfrm>
        </p:grpSpPr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3113" y="674"/>
              <a:ext cx="271" cy="232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8495" name="Rectangle 10"/>
            <p:cNvSpPr>
              <a:spLocks noChangeArrowheads="1"/>
            </p:cNvSpPr>
            <p:nvPr/>
          </p:nvSpPr>
          <p:spPr bwMode="auto">
            <a:xfrm>
              <a:off x="3108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kumimoji="1" lang="en-US" altLang="ko-KR" sz="1600" i="0">
                  <a:solidFill>
                    <a:schemeClr val="bg1"/>
                  </a:solidFill>
                  <a:latin typeface="Times" panose="02020603050405020304" pitchFamily="18" charset="0"/>
                </a:rPr>
                <a:t>73</a:t>
              </a:r>
            </a:p>
          </p:txBody>
        </p:sp>
        <p:sp>
          <p:nvSpPr>
            <p:cNvPr id="18496" name="Rectangle 11"/>
            <p:cNvSpPr>
              <a:spLocks noChangeArrowheads="1"/>
            </p:cNvSpPr>
            <p:nvPr/>
          </p:nvSpPr>
          <p:spPr bwMode="auto">
            <a:xfrm>
              <a:off x="2842" y="678"/>
              <a:ext cx="266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kumimoji="1" lang="en-US" altLang="ko-KR" sz="1600" i="0">
                  <a:solidFill>
                    <a:schemeClr val="bg1"/>
                  </a:solidFill>
                  <a:latin typeface="Times" panose="02020603050405020304" pitchFamily="18" charset="0"/>
                </a:rPr>
                <a:t>65</a:t>
              </a:r>
              <a:endParaRPr kumimoji="1" lang="ko-KR" altLang="en-US" sz="1600" i="0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8497" name="Rectangle 12"/>
            <p:cNvSpPr>
              <a:spLocks noChangeArrowheads="1"/>
            </p:cNvSpPr>
            <p:nvPr/>
          </p:nvSpPr>
          <p:spPr bwMode="auto">
            <a:xfrm>
              <a:off x="2577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kumimoji="1" lang="en-US" altLang="ko-KR" sz="1600" i="0">
                  <a:solidFill>
                    <a:schemeClr val="bg1"/>
                  </a:solidFill>
                  <a:latin typeface="Times" panose="02020603050405020304" pitchFamily="18" charset="0"/>
                </a:rPr>
                <a:t>48</a:t>
              </a:r>
              <a:endParaRPr kumimoji="1" lang="ko-KR" altLang="en-US" sz="1600" i="0">
                <a:solidFill>
                  <a:schemeClr val="bg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8498" name="Rectangle 13"/>
            <p:cNvSpPr>
              <a:spLocks noChangeArrowheads="1"/>
            </p:cNvSpPr>
            <p:nvPr/>
          </p:nvSpPr>
          <p:spPr bwMode="auto">
            <a:xfrm>
              <a:off x="2312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kumimoji="1" lang="en-US" altLang="ko-KR" sz="1600" i="0">
                  <a:solidFill>
                    <a:schemeClr val="bg1"/>
                  </a:solidFill>
                  <a:latin typeface="Times" panose="02020603050405020304" pitchFamily="18" charset="0"/>
                </a:rPr>
                <a:t>31</a:t>
              </a:r>
            </a:p>
          </p:txBody>
        </p:sp>
        <p:sp>
          <p:nvSpPr>
            <p:cNvPr id="18499" name="Rectangle 14"/>
            <p:cNvSpPr>
              <a:spLocks noChangeArrowheads="1"/>
            </p:cNvSpPr>
            <p:nvPr/>
          </p:nvSpPr>
          <p:spPr bwMode="auto">
            <a:xfrm>
              <a:off x="2046" y="678"/>
              <a:ext cx="266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kumimoji="1" lang="en-US" altLang="ko-KR" sz="1600" i="0">
                  <a:solidFill>
                    <a:schemeClr val="bg1"/>
                  </a:solidFill>
                  <a:latin typeface="Times" panose="02020603050405020304" pitchFamily="18" charset="0"/>
                </a:rPr>
                <a:t>29</a:t>
              </a:r>
            </a:p>
          </p:txBody>
        </p:sp>
        <p:sp>
          <p:nvSpPr>
            <p:cNvPr id="18500" name="Rectangle 15"/>
            <p:cNvSpPr>
              <a:spLocks noChangeArrowheads="1"/>
            </p:cNvSpPr>
            <p:nvPr/>
          </p:nvSpPr>
          <p:spPr bwMode="auto">
            <a:xfrm>
              <a:off x="1781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kumimoji="1" lang="en-US" altLang="ko-KR" sz="1600" i="0">
                  <a:solidFill>
                    <a:schemeClr val="bg1"/>
                  </a:solidFill>
                  <a:latin typeface="Times" panose="02020603050405020304" pitchFamily="18" charset="0"/>
                </a:rPr>
                <a:t>20</a:t>
              </a:r>
            </a:p>
          </p:txBody>
        </p:sp>
        <p:sp>
          <p:nvSpPr>
            <p:cNvPr id="18501" name="Rectangle 16"/>
            <p:cNvSpPr>
              <a:spLocks noChangeArrowheads="1"/>
            </p:cNvSpPr>
            <p:nvPr/>
          </p:nvSpPr>
          <p:spPr bwMode="auto">
            <a:xfrm>
              <a:off x="1516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kumimoji="1" lang="en-US" altLang="ko-KR" sz="1600" i="0">
                  <a:solidFill>
                    <a:schemeClr val="bg1"/>
                  </a:solidFill>
                  <a:latin typeface="Times" panose="02020603050405020304" pitchFamily="18" charset="0"/>
                </a:rPr>
                <a:t>15</a:t>
              </a:r>
            </a:p>
          </p:txBody>
        </p:sp>
        <p:sp>
          <p:nvSpPr>
            <p:cNvPr id="18502" name="Rectangle 17"/>
            <p:cNvSpPr>
              <a:spLocks noChangeArrowheads="1"/>
            </p:cNvSpPr>
            <p:nvPr/>
          </p:nvSpPr>
          <p:spPr bwMode="auto">
            <a:xfrm>
              <a:off x="1250" y="678"/>
              <a:ext cx="266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kumimoji="1" lang="en-US" altLang="ko-KR" sz="1600" i="0">
                  <a:solidFill>
                    <a:schemeClr val="bg1"/>
                  </a:solidFill>
                  <a:latin typeface="Times" panose="02020603050405020304" pitchFamily="18" charset="0"/>
                </a:rPr>
                <a:t>11</a:t>
              </a:r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>
              <a:off x="1250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1075" name="Line 19"/>
            <p:cNvSpPr>
              <a:spLocks noChangeShapeType="1"/>
            </p:cNvSpPr>
            <p:nvPr/>
          </p:nvSpPr>
          <p:spPr bwMode="auto">
            <a:xfrm>
              <a:off x="1516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1076" name="Line 20"/>
            <p:cNvSpPr>
              <a:spLocks noChangeShapeType="1"/>
            </p:cNvSpPr>
            <p:nvPr/>
          </p:nvSpPr>
          <p:spPr bwMode="auto">
            <a:xfrm>
              <a:off x="1781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2046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312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2577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42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3108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3373" y="678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301083" name="Text Box 27"/>
          <p:cNvSpPr txBox="1">
            <a:spLocks noChangeArrowheads="1"/>
          </p:cNvSpPr>
          <p:nvPr/>
        </p:nvSpPr>
        <p:spPr bwMode="auto">
          <a:xfrm>
            <a:off x="523875" y="508000"/>
            <a:ext cx="4127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앞의 작업을 반복하면서 계속 제외해 나간다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1084" name="Rectangle 28"/>
          <p:cNvSpPr>
            <a:spLocks noChangeArrowheads="1"/>
          </p:cNvSpPr>
          <p:nvPr/>
        </p:nvSpPr>
        <p:spPr bwMode="auto">
          <a:xfrm>
            <a:off x="4941888" y="2365375"/>
            <a:ext cx="430212" cy="368300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443" name="Rectangle 29"/>
          <p:cNvSpPr>
            <a:spLocks noChangeArrowheads="1"/>
          </p:cNvSpPr>
          <p:nvPr/>
        </p:nvSpPr>
        <p:spPr bwMode="auto">
          <a:xfrm>
            <a:off x="4933950" y="2371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8444" name="Rectangle 30"/>
          <p:cNvSpPr>
            <a:spLocks noChangeArrowheads="1"/>
          </p:cNvSpPr>
          <p:nvPr/>
        </p:nvSpPr>
        <p:spPr bwMode="auto">
          <a:xfrm>
            <a:off x="4511675" y="2371725"/>
            <a:ext cx="422275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65</a:t>
            </a:r>
            <a:endParaRPr kumimoji="1" lang="ko-KR" altLang="en-US" sz="1600" i="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  <p:sp>
        <p:nvSpPr>
          <p:cNvPr id="18445" name="Rectangle 31"/>
          <p:cNvSpPr>
            <a:spLocks noChangeArrowheads="1"/>
          </p:cNvSpPr>
          <p:nvPr/>
        </p:nvSpPr>
        <p:spPr bwMode="auto">
          <a:xfrm>
            <a:off x="4090988" y="2371725"/>
            <a:ext cx="420687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48</a:t>
            </a:r>
            <a:endParaRPr kumimoji="1" lang="ko-KR" altLang="en-US" sz="1600" i="0">
              <a:solidFill>
                <a:schemeClr val="bg1"/>
              </a:solidFill>
              <a:latin typeface="Times" panose="02020603050405020304" pitchFamily="18" charset="0"/>
            </a:endParaRPr>
          </a:p>
        </p:txBody>
      </p:sp>
      <p:sp>
        <p:nvSpPr>
          <p:cNvPr id="18446" name="Rectangle 32"/>
          <p:cNvSpPr>
            <a:spLocks noChangeArrowheads="1"/>
          </p:cNvSpPr>
          <p:nvPr/>
        </p:nvSpPr>
        <p:spPr bwMode="auto">
          <a:xfrm>
            <a:off x="3670300" y="2371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8447" name="Rectangle 33"/>
          <p:cNvSpPr>
            <a:spLocks noChangeArrowheads="1"/>
          </p:cNvSpPr>
          <p:nvPr/>
        </p:nvSpPr>
        <p:spPr bwMode="auto">
          <a:xfrm>
            <a:off x="3248025" y="2371725"/>
            <a:ext cx="422275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8448" name="Rectangle 34"/>
          <p:cNvSpPr>
            <a:spLocks noChangeArrowheads="1"/>
          </p:cNvSpPr>
          <p:nvPr/>
        </p:nvSpPr>
        <p:spPr bwMode="auto">
          <a:xfrm>
            <a:off x="2827338" y="2371725"/>
            <a:ext cx="420687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8449" name="Rectangle 35"/>
          <p:cNvSpPr>
            <a:spLocks noChangeArrowheads="1"/>
          </p:cNvSpPr>
          <p:nvPr/>
        </p:nvSpPr>
        <p:spPr bwMode="auto">
          <a:xfrm>
            <a:off x="2406650" y="2371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8450" name="Rectangle 36"/>
          <p:cNvSpPr>
            <a:spLocks noChangeArrowheads="1"/>
          </p:cNvSpPr>
          <p:nvPr/>
        </p:nvSpPr>
        <p:spPr bwMode="auto">
          <a:xfrm>
            <a:off x="1984375" y="2371725"/>
            <a:ext cx="422275" cy="374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solidFill>
                  <a:schemeClr val="bg1"/>
                </a:solidFill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8451" name="Rectangle 37"/>
          <p:cNvSpPr>
            <a:spLocks noChangeArrowheads="1"/>
          </p:cNvSpPr>
          <p:nvPr/>
        </p:nvSpPr>
        <p:spPr bwMode="auto">
          <a:xfrm>
            <a:off x="1563688" y="23717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8452" name="Rectangle 38"/>
          <p:cNvSpPr>
            <a:spLocks noChangeArrowheads="1"/>
          </p:cNvSpPr>
          <p:nvPr/>
        </p:nvSpPr>
        <p:spPr bwMode="auto">
          <a:xfrm>
            <a:off x="1143000" y="23717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1095" name="Line 39"/>
          <p:cNvSpPr>
            <a:spLocks noChangeShapeType="1"/>
          </p:cNvSpPr>
          <p:nvPr/>
        </p:nvSpPr>
        <p:spPr bwMode="auto">
          <a:xfrm>
            <a:off x="1143000" y="23590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096" name="Line 40"/>
          <p:cNvSpPr>
            <a:spLocks noChangeShapeType="1"/>
          </p:cNvSpPr>
          <p:nvPr/>
        </p:nvSpPr>
        <p:spPr bwMode="auto">
          <a:xfrm>
            <a:off x="1143000" y="27463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097" name="Line 41"/>
          <p:cNvSpPr>
            <a:spLocks noChangeShapeType="1"/>
          </p:cNvSpPr>
          <p:nvPr/>
        </p:nvSpPr>
        <p:spPr bwMode="auto">
          <a:xfrm>
            <a:off x="1143000" y="2371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098" name="Line 42"/>
          <p:cNvSpPr>
            <a:spLocks noChangeShapeType="1"/>
          </p:cNvSpPr>
          <p:nvPr/>
        </p:nvSpPr>
        <p:spPr bwMode="auto">
          <a:xfrm>
            <a:off x="1563688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099" name="Line 43"/>
          <p:cNvSpPr>
            <a:spLocks noChangeShapeType="1"/>
          </p:cNvSpPr>
          <p:nvPr/>
        </p:nvSpPr>
        <p:spPr bwMode="auto">
          <a:xfrm>
            <a:off x="1984375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0" name="Line 44"/>
          <p:cNvSpPr>
            <a:spLocks noChangeShapeType="1"/>
          </p:cNvSpPr>
          <p:nvPr/>
        </p:nvSpPr>
        <p:spPr bwMode="auto">
          <a:xfrm>
            <a:off x="2406650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1" name="Line 45"/>
          <p:cNvSpPr>
            <a:spLocks noChangeShapeType="1"/>
          </p:cNvSpPr>
          <p:nvPr/>
        </p:nvSpPr>
        <p:spPr bwMode="auto">
          <a:xfrm>
            <a:off x="2827338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2" name="Line 46"/>
          <p:cNvSpPr>
            <a:spLocks noChangeShapeType="1"/>
          </p:cNvSpPr>
          <p:nvPr/>
        </p:nvSpPr>
        <p:spPr bwMode="auto">
          <a:xfrm>
            <a:off x="3248025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3" name="Line 47"/>
          <p:cNvSpPr>
            <a:spLocks noChangeShapeType="1"/>
          </p:cNvSpPr>
          <p:nvPr/>
        </p:nvSpPr>
        <p:spPr bwMode="auto">
          <a:xfrm>
            <a:off x="3670300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4" name="Line 48"/>
          <p:cNvSpPr>
            <a:spLocks noChangeShapeType="1"/>
          </p:cNvSpPr>
          <p:nvPr/>
        </p:nvSpPr>
        <p:spPr bwMode="auto">
          <a:xfrm>
            <a:off x="4090988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5" name="Line 49"/>
          <p:cNvSpPr>
            <a:spLocks noChangeShapeType="1"/>
          </p:cNvSpPr>
          <p:nvPr/>
        </p:nvSpPr>
        <p:spPr bwMode="auto">
          <a:xfrm>
            <a:off x="4511675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6" name="Line 50"/>
          <p:cNvSpPr>
            <a:spLocks noChangeShapeType="1"/>
          </p:cNvSpPr>
          <p:nvPr/>
        </p:nvSpPr>
        <p:spPr bwMode="auto">
          <a:xfrm>
            <a:off x="4933950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7" name="Line 51"/>
          <p:cNvSpPr>
            <a:spLocks noChangeShapeType="1"/>
          </p:cNvSpPr>
          <p:nvPr/>
        </p:nvSpPr>
        <p:spPr bwMode="auto">
          <a:xfrm>
            <a:off x="5354638" y="2371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08" name="Text Box 52"/>
          <p:cNvSpPr txBox="1">
            <a:spLocks noChangeArrowheads="1"/>
          </p:cNvSpPr>
          <p:nvPr/>
        </p:nvSpPr>
        <p:spPr bwMode="auto">
          <a:xfrm>
            <a:off x="536575" y="1828800"/>
            <a:ext cx="4533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두개짜리 배열의 처리를 끝으로 정렬이 완료된다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308225" y="471488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301110" name="Freeform 54"/>
          <p:cNvSpPr>
            <a:spLocks/>
          </p:cNvSpPr>
          <p:nvPr/>
        </p:nvSpPr>
        <p:spPr bwMode="auto">
          <a:xfrm>
            <a:off x="1374775" y="2168525"/>
            <a:ext cx="341313" cy="115888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136" y="0"/>
              </a:cxn>
              <a:cxn ang="0">
                <a:pos x="2336" y="328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11" name="Rectangle 55"/>
          <p:cNvSpPr>
            <a:spLocks noChangeArrowheads="1"/>
          </p:cNvSpPr>
          <p:nvPr/>
        </p:nvSpPr>
        <p:spPr bwMode="auto">
          <a:xfrm>
            <a:off x="4954588" y="3063875"/>
            <a:ext cx="430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470" name="Rectangle 56"/>
          <p:cNvSpPr>
            <a:spLocks noChangeArrowheads="1"/>
          </p:cNvSpPr>
          <p:nvPr/>
        </p:nvSpPr>
        <p:spPr bwMode="auto">
          <a:xfrm>
            <a:off x="4946650" y="3070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73</a:t>
            </a:r>
          </a:p>
        </p:txBody>
      </p:sp>
      <p:sp>
        <p:nvSpPr>
          <p:cNvPr id="18471" name="Rectangle 57"/>
          <p:cNvSpPr>
            <a:spLocks noChangeArrowheads="1"/>
          </p:cNvSpPr>
          <p:nvPr/>
        </p:nvSpPr>
        <p:spPr bwMode="auto">
          <a:xfrm>
            <a:off x="4524375" y="30702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65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8472" name="Rectangle 58"/>
          <p:cNvSpPr>
            <a:spLocks noChangeArrowheads="1"/>
          </p:cNvSpPr>
          <p:nvPr/>
        </p:nvSpPr>
        <p:spPr bwMode="auto">
          <a:xfrm>
            <a:off x="4103688" y="30702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48</a:t>
            </a:r>
            <a:endParaRPr kumimoji="1" lang="ko-KR" altLang="en-US" sz="1600" i="0">
              <a:latin typeface="Times" panose="02020603050405020304" pitchFamily="18" charset="0"/>
            </a:endParaRPr>
          </a:p>
        </p:txBody>
      </p:sp>
      <p:sp>
        <p:nvSpPr>
          <p:cNvPr id="18473" name="Rectangle 59"/>
          <p:cNvSpPr>
            <a:spLocks noChangeArrowheads="1"/>
          </p:cNvSpPr>
          <p:nvPr/>
        </p:nvSpPr>
        <p:spPr bwMode="auto">
          <a:xfrm>
            <a:off x="3683000" y="3070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31</a:t>
            </a:r>
          </a:p>
        </p:txBody>
      </p:sp>
      <p:sp>
        <p:nvSpPr>
          <p:cNvPr id="18474" name="Rectangle 60"/>
          <p:cNvSpPr>
            <a:spLocks noChangeArrowheads="1"/>
          </p:cNvSpPr>
          <p:nvPr/>
        </p:nvSpPr>
        <p:spPr bwMode="auto">
          <a:xfrm>
            <a:off x="3260725" y="30702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29</a:t>
            </a:r>
          </a:p>
        </p:txBody>
      </p:sp>
      <p:sp>
        <p:nvSpPr>
          <p:cNvPr id="18475" name="Rectangle 61"/>
          <p:cNvSpPr>
            <a:spLocks noChangeArrowheads="1"/>
          </p:cNvSpPr>
          <p:nvPr/>
        </p:nvSpPr>
        <p:spPr bwMode="auto">
          <a:xfrm>
            <a:off x="2840038" y="30702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20</a:t>
            </a:r>
          </a:p>
        </p:txBody>
      </p:sp>
      <p:sp>
        <p:nvSpPr>
          <p:cNvPr id="18476" name="Rectangle 62"/>
          <p:cNvSpPr>
            <a:spLocks noChangeArrowheads="1"/>
          </p:cNvSpPr>
          <p:nvPr/>
        </p:nvSpPr>
        <p:spPr bwMode="auto">
          <a:xfrm>
            <a:off x="2419350" y="3070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15</a:t>
            </a:r>
          </a:p>
        </p:txBody>
      </p:sp>
      <p:sp>
        <p:nvSpPr>
          <p:cNvPr id="18477" name="Rectangle 63"/>
          <p:cNvSpPr>
            <a:spLocks noChangeArrowheads="1"/>
          </p:cNvSpPr>
          <p:nvPr/>
        </p:nvSpPr>
        <p:spPr bwMode="auto">
          <a:xfrm>
            <a:off x="1997075" y="3070225"/>
            <a:ext cx="4222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18478" name="Rectangle 64"/>
          <p:cNvSpPr>
            <a:spLocks noChangeArrowheads="1"/>
          </p:cNvSpPr>
          <p:nvPr/>
        </p:nvSpPr>
        <p:spPr bwMode="auto">
          <a:xfrm>
            <a:off x="1576388" y="3070225"/>
            <a:ext cx="42068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18479" name="Rectangle 65"/>
          <p:cNvSpPr>
            <a:spLocks noChangeArrowheads="1"/>
          </p:cNvSpPr>
          <p:nvPr/>
        </p:nvSpPr>
        <p:spPr bwMode="auto">
          <a:xfrm>
            <a:off x="1155700" y="3070225"/>
            <a:ext cx="4206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</a:pPr>
            <a:r>
              <a:rPr kumimoji="1" lang="en-US" altLang="ko-KR" sz="1600" i="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1122" name="Line 66"/>
          <p:cNvSpPr>
            <a:spLocks noChangeShapeType="1"/>
          </p:cNvSpPr>
          <p:nvPr/>
        </p:nvSpPr>
        <p:spPr bwMode="auto">
          <a:xfrm>
            <a:off x="1155700" y="30575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23" name="Line 67"/>
          <p:cNvSpPr>
            <a:spLocks noChangeShapeType="1"/>
          </p:cNvSpPr>
          <p:nvPr/>
        </p:nvSpPr>
        <p:spPr bwMode="auto">
          <a:xfrm>
            <a:off x="1155700" y="34448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24" name="Line 68"/>
          <p:cNvSpPr>
            <a:spLocks noChangeShapeType="1"/>
          </p:cNvSpPr>
          <p:nvPr/>
        </p:nvSpPr>
        <p:spPr bwMode="auto">
          <a:xfrm>
            <a:off x="1155700" y="3070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25" name="Line 69"/>
          <p:cNvSpPr>
            <a:spLocks noChangeShapeType="1"/>
          </p:cNvSpPr>
          <p:nvPr/>
        </p:nvSpPr>
        <p:spPr bwMode="auto">
          <a:xfrm>
            <a:off x="1576388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26" name="Line 70"/>
          <p:cNvSpPr>
            <a:spLocks noChangeShapeType="1"/>
          </p:cNvSpPr>
          <p:nvPr/>
        </p:nvSpPr>
        <p:spPr bwMode="auto">
          <a:xfrm>
            <a:off x="1997075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27" name="Line 71"/>
          <p:cNvSpPr>
            <a:spLocks noChangeShapeType="1"/>
          </p:cNvSpPr>
          <p:nvPr/>
        </p:nvSpPr>
        <p:spPr bwMode="auto">
          <a:xfrm>
            <a:off x="2419350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28" name="Line 72"/>
          <p:cNvSpPr>
            <a:spLocks noChangeShapeType="1"/>
          </p:cNvSpPr>
          <p:nvPr/>
        </p:nvSpPr>
        <p:spPr bwMode="auto">
          <a:xfrm>
            <a:off x="2840038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29" name="Line 73"/>
          <p:cNvSpPr>
            <a:spLocks noChangeShapeType="1"/>
          </p:cNvSpPr>
          <p:nvPr/>
        </p:nvSpPr>
        <p:spPr bwMode="auto">
          <a:xfrm>
            <a:off x="3260725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30" name="Line 74"/>
          <p:cNvSpPr>
            <a:spLocks noChangeShapeType="1"/>
          </p:cNvSpPr>
          <p:nvPr/>
        </p:nvSpPr>
        <p:spPr bwMode="auto">
          <a:xfrm>
            <a:off x="3683000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31" name="Line 75"/>
          <p:cNvSpPr>
            <a:spLocks noChangeShapeType="1"/>
          </p:cNvSpPr>
          <p:nvPr/>
        </p:nvSpPr>
        <p:spPr bwMode="auto">
          <a:xfrm>
            <a:off x="4103688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32" name="Line 76"/>
          <p:cNvSpPr>
            <a:spLocks noChangeShapeType="1"/>
          </p:cNvSpPr>
          <p:nvPr/>
        </p:nvSpPr>
        <p:spPr bwMode="auto">
          <a:xfrm>
            <a:off x="4524375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33" name="Line 77"/>
          <p:cNvSpPr>
            <a:spLocks noChangeShapeType="1"/>
          </p:cNvSpPr>
          <p:nvPr/>
        </p:nvSpPr>
        <p:spPr bwMode="auto">
          <a:xfrm>
            <a:off x="4946650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1134" name="Line 78"/>
          <p:cNvSpPr>
            <a:spLocks noChangeShapeType="1"/>
          </p:cNvSpPr>
          <p:nvPr/>
        </p:nvSpPr>
        <p:spPr bwMode="auto">
          <a:xfrm>
            <a:off x="5367338" y="3070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493" name="Rectangle 79"/>
          <p:cNvSpPr>
            <a:spLocks noChangeArrowheads="1"/>
          </p:cNvSpPr>
          <p:nvPr/>
        </p:nvSpPr>
        <p:spPr bwMode="auto">
          <a:xfrm>
            <a:off x="5778500" y="304800"/>
            <a:ext cx="3365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버블정렬의 작동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952500"/>
            <a:ext cx="7772400" cy="513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bubbleSort(A[], n)  </a:t>
            </a:r>
            <a:endParaRPr lang="ko-KR" altLang="en-US" sz="2000" i="0">
              <a:latin typeface="Times" charset="0"/>
              <a:ea typeface="굴림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{ </a:t>
            </a:r>
            <a:endParaRPr lang="en-US" altLang="ko-KR" sz="2000" b="1" i="0">
              <a:latin typeface="Times" charset="0"/>
              <a:ea typeface="굴림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	for</a:t>
            </a:r>
            <a:r>
              <a:rPr lang="en-US" altLang="ko-KR" sz="2000" i="0">
                <a:latin typeface="Times" charset="0"/>
                <a:ea typeface="굴림" charset="-127"/>
              </a:rPr>
              <a:t> last ← n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downto</a:t>
            </a:r>
            <a:r>
              <a:rPr lang="en-US" altLang="ko-KR" sz="2000" i="0">
                <a:latin typeface="Times" charset="0"/>
                <a:ea typeface="굴림" charset="-127"/>
              </a:rPr>
              <a:t> 2{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sorted ← true;</a:t>
            </a:r>
          </a:p>
          <a:p>
            <a:pPr>
              <a:spcBef>
                <a:spcPct val="20000"/>
              </a:spcBef>
            </a:pP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		for</a:t>
            </a:r>
            <a:r>
              <a:rPr lang="en-US" altLang="ko-KR" sz="2000" b="1" i="0">
                <a:latin typeface="Times" charset="0"/>
                <a:ea typeface="굴림" charset="-127"/>
              </a:rPr>
              <a:t> </a:t>
            </a:r>
            <a:r>
              <a:rPr lang="en-US" altLang="ko-KR" sz="2000" i="0">
                <a:latin typeface="Times" charset="0"/>
                <a:ea typeface="굴림" charset="-127"/>
              </a:rPr>
              <a:t>i ← 1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to</a:t>
            </a:r>
            <a:r>
              <a:rPr lang="en-US" altLang="ko-KR" sz="2000" b="1" i="0">
                <a:latin typeface="Times" charset="0"/>
                <a:ea typeface="굴림" charset="-127"/>
              </a:rPr>
              <a:t> </a:t>
            </a:r>
            <a:r>
              <a:rPr lang="en-US" altLang="ko-KR" sz="2000" i="0">
                <a:latin typeface="Times" charset="0"/>
                <a:ea typeface="굴림" charset="-127"/>
              </a:rPr>
              <a:t>last-1 {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	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if</a:t>
            </a:r>
            <a:r>
              <a:rPr lang="en-US" altLang="ko-KR" sz="2000" i="0">
                <a:latin typeface="Times" charset="0"/>
                <a:ea typeface="굴림" charset="-127"/>
              </a:rPr>
              <a:t> (A[i] &gt; A[i+1])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then</a:t>
            </a:r>
            <a:r>
              <a:rPr lang="en-US" altLang="ko-KR" sz="2000" i="0">
                <a:latin typeface="Times" charset="0"/>
                <a:ea typeface="굴림" charset="-127"/>
              </a:rPr>
              <a:t> {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		A[i] ↔ A[i+1];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		sorted ← false;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	}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}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 if</a:t>
            </a:r>
            <a:r>
              <a:rPr lang="en-US" altLang="ko-KR" sz="2000" i="0">
                <a:latin typeface="Times" charset="0"/>
                <a:ea typeface="굴림" charset="-127"/>
              </a:rPr>
              <a:t> (sorted = true)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then</a:t>
            </a:r>
            <a:r>
              <a:rPr lang="en-US" altLang="ko-KR" sz="2000" i="0">
                <a:latin typeface="Times" charset="0"/>
                <a:ea typeface="굴림" charset="-127"/>
              </a:rPr>
              <a:t>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return</a:t>
            </a:r>
            <a:r>
              <a:rPr lang="en-US" altLang="ko-KR" sz="2000" i="0">
                <a:latin typeface="Times" charset="0"/>
                <a:ea typeface="굴림" charset="-127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}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178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73370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삽입정렬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0" y="1164169"/>
            <a:ext cx="83058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Line 4"/>
          <p:cNvSpPr>
            <a:spLocks noChangeShapeType="1"/>
          </p:cNvSpPr>
          <p:nvPr/>
        </p:nvSpPr>
        <p:spPr bwMode="auto">
          <a:xfrm>
            <a:off x="2519885" y="1062569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89685" y="2230969"/>
            <a:ext cx="800100" cy="558800"/>
            <a:chOff x="1288" y="1872"/>
            <a:chExt cx="504" cy="352"/>
          </a:xfrm>
        </p:grpSpPr>
        <p:sp>
          <p:nvSpPr>
            <p:cNvPr id="191493" name="Line 5"/>
            <p:cNvSpPr>
              <a:spLocks noChangeShapeType="1"/>
            </p:cNvSpPr>
            <p:nvPr/>
          </p:nvSpPr>
          <p:spPr bwMode="auto">
            <a:xfrm>
              <a:off x="1792" y="1872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91498" name="AutoShape 10"/>
            <p:cNvSpPr>
              <a:spLocks noChangeArrowheads="1"/>
            </p:cNvSpPr>
            <p:nvPr/>
          </p:nvSpPr>
          <p:spPr bwMode="auto">
            <a:xfrm flipV="1">
              <a:off x="1288" y="1888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672285" y="3335869"/>
            <a:ext cx="787400" cy="558800"/>
            <a:chOff x="1592" y="2560"/>
            <a:chExt cx="496" cy="352"/>
          </a:xfrm>
        </p:grpSpPr>
        <p:sp>
          <p:nvSpPr>
            <p:cNvPr id="191494" name="Line 6"/>
            <p:cNvSpPr>
              <a:spLocks noChangeShapeType="1"/>
            </p:cNvSpPr>
            <p:nvPr/>
          </p:nvSpPr>
          <p:spPr bwMode="auto">
            <a:xfrm>
              <a:off x="2088" y="2560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91499" name="AutoShape 11"/>
            <p:cNvSpPr>
              <a:spLocks noChangeArrowheads="1"/>
            </p:cNvSpPr>
            <p:nvPr/>
          </p:nvSpPr>
          <p:spPr bwMode="auto">
            <a:xfrm flipV="1">
              <a:off x="1592" y="2592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91500" name="AutoShape 12"/>
          <p:cNvSpPr>
            <a:spLocks noChangeArrowheads="1"/>
          </p:cNvSpPr>
          <p:nvPr/>
        </p:nvSpPr>
        <p:spPr bwMode="auto">
          <a:xfrm flipV="1">
            <a:off x="2650060" y="5075769"/>
            <a:ext cx="190500" cy="1270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599385" y="3881969"/>
            <a:ext cx="330200" cy="558800"/>
            <a:chOff x="2176" y="2912"/>
            <a:chExt cx="208" cy="352"/>
          </a:xfrm>
        </p:grpSpPr>
        <p:sp>
          <p:nvSpPr>
            <p:cNvPr id="191495" name="Line 7"/>
            <p:cNvSpPr>
              <a:spLocks noChangeShapeType="1"/>
            </p:cNvSpPr>
            <p:nvPr/>
          </p:nvSpPr>
          <p:spPr bwMode="auto">
            <a:xfrm>
              <a:off x="2384" y="2912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91501" name="AutoShape 13"/>
            <p:cNvSpPr>
              <a:spLocks noChangeArrowheads="1"/>
            </p:cNvSpPr>
            <p:nvPr/>
          </p:nvSpPr>
          <p:spPr bwMode="auto">
            <a:xfrm flipV="1">
              <a:off x="2176" y="2952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9465" name="Text Box 17"/>
          <p:cNvSpPr txBox="1">
            <a:spLocks noChangeArrowheads="1"/>
          </p:cNvSpPr>
          <p:nvPr/>
        </p:nvSpPr>
        <p:spPr bwMode="auto">
          <a:xfrm>
            <a:off x="288925" y="5728550"/>
            <a:ext cx="267413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 dirty="0">
                <a:latin typeface="Times New Roman" panose="02020603050405020304" pitchFamily="18" charset="0"/>
              </a:rPr>
              <a:t> </a:t>
            </a:r>
            <a:r>
              <a:rPr lang="ko-KR" altLang="en-US" sz="2400" i="0" dirty="0" smtClean="0">
                <a:latin typeface="Times New Roman" panose="02020603050405020304" pitchFamily="18" charset="0"/>
              </a:rPr>
              <a:t>수행 시간</a:t>
            </a:r>
            <a:r>
              <a:rPr lang="en-US" altLang="ko-KR" sz="2400" i="0" dirty="0" smtClean="0">
                <a:latin typeface="Times New Roman" panose="02020603050405020304" pitchFamily="18" charset="0"/>
              </a:rPr>
              <a:t>: </a:t>
            </a:r>
            <a:r>
              <a:rPr lang="el-GR" altLang="ko-KR" sz="2400" dirty="0" smtClean="0">
                <a:latin typeface="+mn-lt"/>
              </a:rPr>
              <a:t>Θ</a:t>
            </a:r>
            <a:r>
              <a:rPr lang="en-US" altLang="ko-KR" sz="2400" i="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2400" dirty="0" smtClean="0">
                <a:latin typeface="Times New Roman" panose="02020603050405020304" pitchFamily="18" charset="0"/>
              </a:rPr>
              <a:t>n</a:t>
            </a:r>
            <a:r>
              <a:rPr lang="en-US" altLang="ko-KR" sz="2400" i="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ko-KR" sz="2400" i="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466" name="Text Box 18"/>
          <p:cNvSpPr txBox="1">
            <a:spLocks noChangeArrowheads="1"/>
          </p:cNvSpPr>
          <p:nvPr/>
        </p:nvSpPr>
        <p:spPr bwMode="auto">
          <a:xfrm>
            <a:off x="3921125" y="5565038"/>
            <a:ext cx="522287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 dirty="0">
                <a:latin typeface="Times New Roman" panose="02020603050405020304" pitchFamily="18" charset="0"/>
              </a:rPr>
              <a:t>Worst case: 1+2+</a:t>
            </a:r>
            <a:r>
              <a:rPr lang="en-US" altLang="ko-KR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···+</a:t>
            </a:r>
            <a:r>
              <a:rPr lang="en-US" altLang="ko-KR" sz="2000" i="0" dirty="0">
                <a:latin typeface="Times New Roman" panose="02020603050405020304" pitchFamily="18" charset="0"/>
              </a:rPr>
              <a:t>(</a:t>
            </a:r>
            <a:r>
              <a:rPr lang="en-US" altLang="ko-KR" sz="2000" dirty="0">
                <a:latin typeface="Times New Roman" panose="02020603050405020304" pitchFamily="18" charset="0"/>
              </a:rPr>
              <a:t>n</a:t>
            </a:r>
            <a:r>
              <a:rPr lang="en-US" altLang="ko-KR" sz="2000" i="0" dirty="0">
                <a:latin typeface="Times New Roman" panose="02020603050405020304" pitchFamily="18" charset="0"/>
              </a:rPr>
              <a:t>-2)+(</a:t>
            </a:r>
            <a:r>
              <a:rPr lang="en-US" altLang="ko-KR" sz="2000" dirty="0">
                <a:latin typeface="Times New Roman" panose="02020603050405020304" pitchFamily="18" charset="0"/>
              </a:rPr>
              <a:t>n</a:t>
            </a:r>
            <a:r>
              <a:rPr lang="en-US" altLang="ko-KR" sz="2000" i="0" dirty="0">
                <a:latin typeface="Times New Roman" panose="02020603050405020304" pitchFamily="18" charset="0"/>
              </a:rPr>
              <a:t>-1)</a:t>
            </a:r>
          </a:p>
          <a:p>
            <a:r>
              <a:rPr lang="en-US" altLang="ko-KR" sz="2000" i="0" dirty="0">
                <a:latin typeface="Times New Roman" panose="02020603050405020304" pitchFamily="18" charset="0"/>
              </a:rPr>
              <a:t>Average case: ½ (1+2+···+(</a:t>
            </a:r>
            <a:r>
              <a:rPr lang="en-US" altLang="ko-KR" sz="2000" dirty="0">
                <a:latin typeface="Times New Roman" panose="02020603050405020304" pitchFamily="18" charset="0"/>
              </a:rPr>
              <a:t>n</a:t>
            </a:r>
            <a:r>
              <a:rPr lang="en-US" altLang="ko-KR" sz="2000" i="0" dirty="0">
                <a:latin typeface="Times New Roman" panose="02020603050405020304" pitchFamily="18" charset="0"/>
              </a:rPr>
              <a:t>-2)+(</a:t>
            </a:r>
            <a:r>
              <a:rPr lang="en-US" altLang="ko-KR" sz="2000" dirty="0">
                <a:latin typeface="Times New Roman" panose="02020603050405020304" pitchFamily="18" charset="0"/>
              </a:rPr>
              <a:t>n</a:t>
            </a:r>
            <a:r>
              <a:rPr lang="en-US" altLang="ko-KR" sz="2000" i="0" dirty="0">
                <a:latin typeface="Times New Roman" panose="02020603050405020304" pitchFamily="18" charset="0"/>
              </a:rPr>
              <a:t>-1)) 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H="1">
            <a:off x="3390900" y="5766650"/>
            <a:ext cx="5461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91508" name="Line 20"/>
          <p:cNvSpPr>
            <a:spLocks noChangeShapeType="1"/>
          </p:cNvSpPr>
          <p:nvPr/>
        </p:nvSpPr>
        <p:spPr bwMode="auto">
          <a:xfrm flipH="1" flipV="1">
            <a:off x="3378200" y="5982550"/>
            <a:ext cx="5842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009" y="1722810"/>
            <a:ext cx="15664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i="0" dirty="0" smtClean="0"/>
              <a:t>10</a:t>
            </a:r>
            <a:r>
              <a:rPr lang="ko-KR" altLang="en-US" sz="2000" i="0" dirty="0" smtClean="0"/>
              <a:t> 집어넣기</a:t>
            </a:r>
            <a:endParaRPr lang="ko-KR" altLang="en-US" sz="2000" i="0" dirty="0"/>
          </a:p>
        </p:txBody>
      </p:sp>
      <p:sp>
        <p:nvSpPr>
          <p:cNvPr id="20" name="TextBox 19"/>
          <p:cNvSpPr txBox="1"/>
          <p:nvPr/>
        </p:nvSpPr>
        <p:spPr>
          <a:xfrm>
            <a:off x="4966108" y="1729634"/>
            <a:ext cx="10102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i="0" dirty="0" smtClean="0"/>
              <a:t>29 shift</a:t>
            </a:r>
            <a:endParaRPr lang="ko-KR" altLang="en-US" sz="2000" i="0" dirty="0"/>
          </a:p>
        </p:txBody>
      </p:sp>
      <p:sp>
        <p:nvSpPr>
          <p:cNvPr id="21" name="TextBox 20"/>
          <p:cNvSpPr txBox="1"/>
          <p:nvPr/>
        </p:nvSpPr>
        <p:spPr>
          <a:xfrm>
            <a:off x="4966107" y="2292280"/>
            <a:ext cx="17936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i="0" dirty="0" smtClean="0"/>
              <a:t>10 </a:t>
            </a:r>
            <a:r>
              <a:rPr lang="ko-KR" altLang="en-US" sz="2000" i="0" dirty="0" smtClean="0"/>
              <a:t>삽입</a:t>
            </a:r>
            <a:endParaRPr lang="ko-KR" altLang="en-US" sz="20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313009" y="2856054"/>
            <a:ext cx="15664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i="0" dirty="0" smtClean="0"/>
              <a:t>14</a:t>
            </a:r>
            <a:r>
              <a:rPr lang="ko-KR" altLang="en-US" sz="2000" i="0" dirty="0" smtClean="0"/>
              <a:t> 집어넣기</a:t>
            </a:r>
            <a:endParaRPr lang="ko-KR" altLang="en-US" sz="2000" i="0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006386" y="1164169"/>
            <a:ext cx="994787" cy="4540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0881" y="2876642"/>
            <a:ext cx="10102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i="0" dirty="0" smtClean="0"/>
              <a:t>29 shift</a:t>
            </a:r>
            <a:endParaRPr lang="ko-KR" altLang="en-US" sz="20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4980879" y="3439288"/>
            <a:ext cx="39463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i="0" dirty="0" smtClean="0"/>
              <a:t>14 </a:t>
            </a:r>
            <a:r>
              <a:rPr lang="ko-KR" altLang="en-US" sz="2000" i="0" dirty="0" smtClean="0"/>
              <a:t>삽입</a:t>
            </a:r>
            <a:endParaRPr lang="ko-KR" altLang="en-US" sz="20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313009" y="4589458"/>
            <a:ext cx="15664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i="0" dirty="0" smtClean="0"/>
              <a:t>13</a:t>
            </a:r>
            <a:r>
              <a:rPr lang="ko-KR" altLang="en-US" sz="2000" i="0" dirty="0" smtClean="0"/>
              <a:t> 집어넣기</a:t>
            </a:r>
            <a:endParaRPr lang="ko-KR" altLang="en-US" sz="20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4992311" y="4004753"/>
            <a:ext cx="37440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i="0" dirty="0" smtClean="0"/>
              <a:t>37 </a:t>
            </a:r>
            <a:r>
              <a:rPr lang="ko-KR" altLang="en-US" sz="2000" i="0" dirty="0" smtClean="0"/>
              <a:t>삽입</a:t>
            </a:r>
            <a:r>
              <a:rPr lang="en-US" altLang="ko-KR" sz="2000" i="0" dirty="0" smtClean="0"/>
              <a:t>(</a:t>
            </a:r>
            <a:r>
              <a:rPr lang="ko-KR" altLang="en-US" sz="2000" i="0" dirty="0" smtClean="0"/>
              <a:t>자신의 자리에 그대로</a:t>
            </a:r>
            <a:r>
              <a:rPr lang="en-US" altLang="ko-KR" sz="2000" i="0" dirty="0" smtClean="0"/>
              <a:t>)</a:t>
            </a:r>
            <a:endParaRPr lang="ko-KR" altLang="en-US" sz="20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4994425" y="4567399"/>
            <a:ext cx="18630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i="0" dirty="0" smtClean="0"/>
              <a:t>37, 29, 14 shift</a:t>
            </a:r>
            <a:endParaRPr lang="ko-KR" altLang="en-US" sz="20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4966107" y="5130045"/>
            <a:ext cx="37440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i="0" dirty="0" smtClean="0"/>
              <a:t>13 </a:t>
            </a:r>
            <a:r>
              <a:rPr lang="ko-KR" altLang="en-US" sz="2000" i="0" dirty="0" smtClean="0"/>
              <a:t>삽입</a:t>
            </a:r>
            <a:endParaRPr lang="ko-KR" altLang="en-US" sz="2000" i="0" dirty="0"/>
          </a:p>
        </p:txBody>
      </p:sp>
      <p:sp>
        <p:nvSpPr>
          <p:cNvPr id="7" name="왼쪽 중괄호 6"/>
          <p:cNvSpPr/>
          <p:nvPr/>
        </p:nvSpPr>
        <p:spPr bwMode="auto">
          <a:xfrm>
            <a:off x="1778687" y="1387008"/>
            <a:ext cx="212666" cy="107171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3" name="왼쪽 중괄호 32"/>
          <p:cNvSpPr/>
          <p:nvPr/>
        </p:nvSpPr>
        <p:spPr bwMode="auto">
          <a:xfrm>
            <a:off x="1780085" y="2532960"/>
            <a:ext cx="212666" cy="106526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4" name="왼쪽 중괄호 33"/>
          <p:cNvSpPr/>
          <p:nvPr/>
        </p:nvSpPr>
        <p:spPr bwMode="auto">
          <a:xfrm>
            <a:off x="1781912" y="4195661"/>
            <a:ext cx="212666" cy="114172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5" name="왼쪽 중괄호 34"/>
          <p:cNvSpPr/>
          <p:nvPr/>
        </p:nvSpPr>
        <p:spPr bwMode="auto">
          <a:xfrm>
            <a:off x="1778687" y="3633508"/>
            <a:ext cx="212666" cy="52686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657" y="3664703"/>
            <a:ext cx="15664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i="0" dirty="0" smtClean="0"/>
              <a:t>37</a:t>
            </a:r>
            <a:r>
              <a:rPr lang="ko-KR" altLang="en-US" sz="2000" i="0" dirty="0" smtClean="0"/>
              <a:t> 집어넣기</a:t>
            </a:r>
            <a:endParaRPr lang="ko-KR" altLang="en-US" sz="2000" i="0" dirty="0"/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978184" y="6251786"/>
            <a:ext cx="240001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 dirty="0">
                <a:latin typeface="Times New Roman" panose="02020603050405020304" pitchFamily="18" charset="0"/>
              </a:rPr>
              <a:t> B</a:t>
            </a:r>
            <a:r>
              <a:rPr lang="en-US" altLang="ko-KR" sz="2400" i="0" dirty="0" smtClean="0">
                <a:latin typeface="Times New Roman" panose="02020603050405020304" pitchFamily="18" charset="0"/>
              </a:rPr>
              <a:t>est</a:t>
            </a:r>
            <a:r>
              <a:rPr lang="ko-KR" altLang="en-US" sz="2400" i="0" dirty="0" smtClean="0">
                <a:latin typeface="Times New Roman" panose="02020603050405020304" pitchFamily="18" charset="0"/>
              </a:rPr>
              <a:t> </a:t>
            </a:r>
            <a:r>
              <a:rPr lang="en-US" altLang="ko-KR" sz="2400" i="0" dirty="0" smtClean="0">
                <a:latin typeface="Times New Roman" panose="02020603050405020304" pitchFamily="18" charset="0"/>
              </a:rPr>
              <a:t>case: </a:t>
            </a:r>
            <a:r>
              <a:rPr lang="el-GR" altLang="ko-KR" sz="2400" dirty="0" smtClean="0">
                <a:latin typeface="+mn-lt"/>
              </a:rPr>
              <a:t>Θ</a:t>
            </a:r>
            <a:r>
              <a:rPr lang="en-US" altLang="ko-KR" sz="2400" i="0" dirty="0" smtClean="0">
                <a:latin typeface="Times New Roman" panose="02020603050405020304" pitchFamily="18" charset="0"/>
              </a:rPr>
              <a:t>(</a:t>
            </a:r>
            <a:r>
              <a:rPr lang="en-US" altLang="ko-KR" sz="2400" dirty="0" smtClean="0">
                <a:latin typeface="Times New Roman" panose="02020603050405020304" pitchFamily="18" charset="0"/>
              </a:rPr>
              <a:t>n</a:t>
            </a:r>
            <a:r>
              <a:rPr lang="en-US" altLang="ko-KR" sz="2400" i="0" dirty="0" smtClean="0">
                <a:latin typeface="Times New Roman" panose="02020603050405020304" pitchFamily="18" charset="0"/>
              </a:rPr>
              <a:t>)</a:t>
            </a:r>
            <a:endParaRPr lang="en-US" altLang="ko-KR" sz="2400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609600" y="952500"/>
            <a:ext cx="7772400" cy="265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 err="1">
                <a:latin typeface="Times" panose="02020603050405020304" pitchFamily="18" charset="0"/>
              </a:rPr>
              <a:t>insertionSort</a:t>
            </a:r>
            <a:r>
              <a:rPr kumimoji="1" lang="en-US" altLang="ko-KR" sz="2000" i="0" dirty="0">
                <a:latin typeface="Times" panose="02020603050405020304" pitchFamily="18" charset="0"/>
              </a:rPr>
              <a:t>(A[], </a:t>
            </a:r>
            <a:r>
              <a:rPr kumimoji="1" lang="en-US" altLang="ko-KR" sz="2000" dirty="0">
                <a:latin typeface="Times" panose="02020603050405020304" pitchFamily="18" charset="0"/>
              </a:rPr>
              <a:t>n</a:t>
            </a:r>
            <a:r>
              <a:rPr kumimoji="1" lang="en-US" altLang="ko-KR" sz="2000" i="0" dirty="0">
                <a:latin typeface="Times" panose="02020603050405020304" pitchFamily="18" charset="0"/>
              </a:rPr>
              <a:t>)       ▷ A[1 ... </a:t>
            </a:r>
            <a:r>
              <a:rPr kumimoji="1" lang="en-US" altLang="ko-KR" sz="2000" dirty="0">
                <a:latin typeface="Times" panose="02020603050405020304" pitchFamily="18" charset="0"/>
              </a:rPr>
              <a:t>n</a:t>
            </a:r>
            <a:r>
              <a:rPr kumimoji="1" lang="en-US" altLang="ko-KR" sz="2000" i="0" dirty="0">
                <a:latin typeface="Times" panose="02020603050405020304" pitchFamily="18" charset="0"/>
              </a:rPr>
              <a:t>]</a:t>
            </a:r>
            <a:r>
              <a:rPr kumimoji="1" lang="ko-KR" altLang="en-US" sz="2000" i="0" dirty="0">
                <a:latin typeface="Times" panose="02020603050405020304" pitchFamily="18" charset="0"/>
              </a:rPr>
              <a:t>을 정렬한다 </a:t>
            </a: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>
                <a:latin typeface="Times" panose="02020603050405020304" pitchFamily="18" charset="0"/>
              </a:rPr>
              <a:t>{ </a:t>
            </a: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>
                <a:latin typeface="Times" panose="02020603050405020304" pitchFamily="18" charset="0"/>
              </a:rPr>
              <a:t>        </a:t>
            </a:r>
            <a:r>
              <a:rPr kumimoji="1" lang="en-US" altLang="ko-KR" sz="2000" b="1" i="0" dirty="0">
                <a:solidFill>
                  <a:srgbClr val="0066CC"/>
                </a:solidFill>
                <a:latin typeface="Times" panose="02020603050405020304" pitchFamily="18" charset="0"/>
              </a:rPr>
              <a:t>for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</a:t>
            </a:r>
            <a:r>
              <a:rPr kumimoji="1" lang="en-US" altLang="ko-KR" sz="2000" dirty="0" err="1">
                <a:latin typeface="Times" panose="02020603050405020304" pitchFamily="18" charset="0"/>
              </a:rPr>
              <a:t>i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← 2 </a:t>
            </a:r>
            <a:r>
              <a:rPr kumimoji="1" lang="en-US" altLang="ko-KR" sz="2000" b="1" i="0" dirty="0">
                <a:solidFill>
                  <a:srgbClr val="0066CC"/>
                </a:solidFill>
                <a:latin typeface="Times" panose="02020603050405020304" pitchFamily="18" charset="0"/>
              </a:rPr>
              <a:t>to</a:t>
            </a:r>
            <a:r>
              <a:rPr kumimoji="1" lang="en-US" altLang="ko-KR" sz="2000" i="0" dirty="0">
                <a:latin typeface="Times" panose="02020603050405020304" pitchFamily="18" charset="0"/>
              </a:rPr>
              <a:t> </a:t>
            </a:r>
            <a:r>
              <a:rPr kumimoji="1" lang="en-US" altLang="ko-KR" sz="2000" dirty="0">
                <a:latin typeface="Times" panose="02020603050405020304" pitchFamily="18" charset="0"/>
              </a:rPr>
              <a:t>n</a:t>
            </a:r>
            <a:r>
              <a:rPr kumimoji="1" lang="en-US" altLang="ko-KR" sz="2000" i="0" dirty="0">
                <a:latin typeface="Times" panose="02020603050405020304" pitchFamily="18" charset="0"/>
              </a:rPr>
              <a:t>                                              ---------------------- ①  </a:t>
            </a: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>
                <a:latin typeface="Times" panose="02020603050405020304" pitchFamily="18" charset="0"/>
              </a:rPr>
              <a:t>                A[1 ... </a:t>
            </a:r>
            <a:r>
              <a:rPr kumimoji="1" lang="en-US" altLang="ko-KR" sz="2000" dirty="0" err="1">
                <a:latin typeface="Times" panose="02020603050405020304" pitchFamily="18" charset="0"/>
              </a:rPr>
              <a:t>i</a:t>
            </a:r>
            <a:r>
              <a:rPr kumimoji="1" lang="en-US" altLang="ko-KR" sz="2000" i="0" dirty="0">
                <a:latin typeface="Times" panose="02020603050405020304" pitchFamily="18" charset="0"/>
              </a:rPr>
              <a:t>]</a:t>
            </a:r>
            <a:r>
              <a:rPr kumimoji="1" lang="ko-KR" altLang="en-US" sz="2000" i="0" dirty="0">
                <a:latin typeface="Times" panose="02020603050405020304" pitchFamily="18" charset="0"/>
              </a:rPr>
              <a:t>의 적당한 자리에 </a:t>
            </a:r>
            <a:r>
              <a:rPr kumimoji="1" lang="en-US" altLang="ko-KR" sz="2000" i="0" dirty="0">
                <a:latin typeface="Times" panose="02020603050405020304" pitchFamily="18" charset="0"/>
              </a:rPr>
              <a:t>A[</a:t>
            </a:r>
            <a:r>
              <a:rPr kumimoji="1" lang="en-US" altLang="ko-KR" sz="2000" dirty="0" err="1">
                <a:latin typeface="Times" panose="02020603050405020304" pitchFamily="18" charset="0"/>
              </a:rPr>
              <a:t>i</a:t>
            </a:r>
            <a:r>
              <a:rPr kumimoji="1" lang="en-US" altLang="ko-KR" sz="2000" i="0" dirty="0">
                <a:latin typeface="Times" panose="02020603050405020304" pitchFamily="18" charset="0"/>
              </a:rPr>
              <a:t>]</a:t>
            </a:r>
            <a:r>
              <a:rPr kumimoji="1" lang="ko-KR" altLang="en-US" sz="2000" i="0" dirty="0">
                <a:latin typeface="Times" panose="02020603050405020304" pitchFamily="18" charset="0"/>
              </a:rPr>
              <a:t>를 삽입한다</a:t>
            </a:r>
            <a:r>
              <a:rPr kumimoji="1" lang="en-US" altLang="ko-KR" sz="2000" i="0" dirty="0">
                <a:latin typeface="Times" panose="02020603050405020304" pitchFamily="18" charset="0"/>
              </a:rPr>
              <a:t>;  ----------- ②         </a:t>
            </a:r>
          </a:p>
          <a:p>
            <a:pPr eaLnBrk="1" latinLnBrk="1" hangingPunct="1">
              <a:spcBef>
                <a:spcPct val="20000"/>
              </a:spcBef>
            </a:pPr>
            <a:r>
              <a:rPr kumimoji="1" lang="en-US" altLang="ko-KR" sz="2000" i="0" dirty="0">
                <a:latin typeface="Times" panose="02020603050405020304" pitchFamily="18" charset="0"/>
              </a:rPr>
              <a:t>} 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15925" y="3245539"/>
            <a:ext cx="8486775" cy="1128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sz="2000" i="0" dirty="0">
                <a:latin typeface="Arial" charset="0"/>
              </a:rPr>
              <a:t> </a:t>
            </a:r>
            <a:r>
              <a:rPr lang="ko-KR" altLang="en-US" sz="2000" i="0" dirty="0" smtClean="0">
                <a:latin typeface="Arial" charset="0"/>
              </a:rPr>
              <a:t>수행 시간</a:t>
            </a:r>
            <a:r>
              <a:rPr lang="en-US" altLang="ko-KR" sz="2000" i="0" dirty="0" smtClean="0">
                <a:latin typeface="Arial" charset="0"/>
              </a:rPr>
              <a:t>: </a:t>
            </a:r>
            <a:endParaRPr lang="ko-KR" altLang="en-US" sz="2000" i="0" dirty="0">
              <a:latin typeface="Arial" charset="0"/>
            </a:endParaRPr>
          </a:p>
          <a:p>
            <a:pPr lvl="1">
              <a:buFont typeface="굴림" pitchFamily="50" charset="-127"/>
              <a:buChar char="—"/>
              <a:defRPr/>
            </a:pPr>
            <a:r>
              <a:rPr lang="en-US" altLang="ko-KR" sz="2000" b="1" i="0" dirty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ko-KR" sz="2000" i="0" dirty="0">
                <a:latin typeface="Arial" charset="0"/>
              </a:rPr>
              <a:t>①</a:t>
            </a:r>
            <a:r>
              <a:rPr lang="ko-KR" altLang="en-US" sz="2000" i="0" dirty="0">
                <a:latin typeface="Arial" charset="0"/>
              </a:rPr>
              <a:t>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ko-KR" sz="2000" b="1" i="0" dirty="0">
                <a:solidFill>
                  <a:srgbClr val="0066CC"/>
                </a:solidFill>
                <a:latin typeface="Arial" charset="0"/>
              </a:rPr>
              <a:t>for</a:t>
            </a:r>
            <a:r>
              <a:rPr lang="en-US" altLang="ko-KR" sz="2000" i="0" dirty="0">
                <a:latin typeface="Arial" charset="0"/>
              </a:rPr>
              <a:t> </a:t>
            </a:r>
            <a:r>
              <a:rPr lang="ko-KR" altLang="en-US" sz="2000" i="0" dirty="0">
                <a:latin typeface="Arial" charset="0"/>
              </a:rPr>
              <a:t>루프는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2000" i="0" dirty="0">
                <a:latin typeface="Arial" charset="0"/>
              </a:rPr>
              <a:t>번 반복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lvl="1">
              <a:buFont typeface="굴림" pitchFamily="50" charset="-127"/>
              <a:buChar char="—"/>
              <a:defRPr/>
            </a:pPr>
            <a:r>
              <a:rPr lang="ko-KR" altLang="en-US" sz="2000" i="0" dirty="0">
                <a:latin typeface="Arial" charset="0"/>
              </a:rPr>
              <a:t> </a:t>
            </a:r>
            <a:r>
              <a:rPr lang="en-US" altLang="ko-KR" sz="2000" i="0" dirty="0">
                <a:latin typeface="Arial" charset="0"/>
              </a:rPr>
              <a:t>②</a:t>
            </a:r>
            <a:r>
              <a:rPr lang="ko-KR" altLang="en-US" sz="2000" i="0" dirty="0">
                <a:latin typeface="Arial" charset="0"/>
              </a:rPr>
              <a:t>의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sz="2000" i="0" dirty="0">
                <a:latin typeface="Arial" charset="0"/>
              </a:rPr>
              <a:t>삽입은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ko-KR" altLang="en-US" sz="2000" i="0" dirty="0">
                <a:latin typeface="Arial" charset="0"/>
              </a:rPr>
              <a:t>최악의 경우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2000" i="0" dirty="0">
                <a:latin typeface="Arial" charset="0"/>
              </a:rPr>
              <a:t>회 비교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15925" y="4654022"/>
            <a:ext cx="6746875" cy="1758017"/>
            <a:chOff x="415925" y="4654022"/>
            <a:chExt cx="6746875" cy="1758017"/>
          </a:xfrm>
        </p:grpSpPr>
        <p:sp>
          <p:nvSpPr>
            <p:cNvPr id="20484" name="Text Box 5"/>
            <p:cNvSpPr txBox="1">
              <a:spLocks noChangeArrowheads="1"/>
            </p:cNvSpPr>
            <p:nvPr/>
          </p:nvSpPr>
          <p:spPr bwMode="auto">
            <a:xfrm>
              <a:off x="415925" y="4654022"/>
              <a:ext cx="6746875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en-US" altLang="ko-KR" sz="2400" i="0" dirty="0">
                  <a:latin typeface="Times New Roman" panose="02020603050405020304" pitchFamily="18" charset="0"/>
                </a:rPr>
                <a:t> Worst case: 1+2+</a:t>
              </a:r>
              <a:r>
                <a:rPr lang="en-US" altLang="ko-KR" sz="24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···+</a:t>
              </a:r>
              <a:r>
                <a:rPr lang="en-US" altLang="ko-KR" sz="2400" i="0" dirty="0">
                  <a:latin typeface="Times New Roman" panose="02020603050405020304" pitchFamily="18" charset="0"/>
                </a:rPr>
                <a:t>(</a:t>
              </a:r>
              <a:r>
                <a:rPr lang="en-US" altLang="ko-KR" sz="2400" dirty="0">
                  <a:latin typeface="Times New Roman" panose="02020603050405020304" pitchFamily="18" charset="0"/>
                </a:rPr>
                <a:t>n</a:t>
              </a:r>
              <a:r>
                <a:rPr lang="en-US" altLang="ko-KR" sz="2400" i="0" dirty="0">
                  <a:latin typeface="Times New Roman" panose="02020603050405020304" pitchFamily="18" charset="0"/>
                </a:rPr>
                <a:t>-2)+(</a:t>
              </a:r>
              <a:r>
                <a:rPr lang="en-US" altLang="ko-KR" sz="2400" dirty="0">
                  <a:latin typeface="Times New Roman" panose="02020603050405020304" pitchFamily="18" charset="0"/>
                </a:rPr>
                <a:t>n</a:t>
              </a:r>
              <a:r>
                <a:rPr lang="en-US" altLang="ko-KR" sz="2400" i="0" dirty="0">
                  <a:latin typeface="Times New Roman" panose="02020603050405020304" pitchFamily="18" charset="0"/>
                </a:rPr>
                <a:t>-1) </a:t>
              </a:r>
              <a:r>
                <a:rPr lang="en-US" altLang="ko-KR" sz="2000" i="0" dirty="0">
                  <a:latin typeface="Times New Roman" panose="02020603050405020304" pitchFamily="18" charset="0"/>
                </a:rPr>
                <a:t>= </a:t>
              </a:r>
              <a:r>
                <a:rPr lang="el-GR" altLang="ko-KR" sz="2400" dirty="0" smtClean="0">
                  <a:latin typeface="+mn-lt"/>
                </a:rPr>
                <a:t>Θ</a:t>
              </a:r>
              <a:r>
                <a:rPr lang="en-US" altLang="ko-KR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sz="2400" i="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4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ko-KR" sz="2000" i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altLang="ko-KR" sz="2400" i="0" dirty="0">
                  <a:latin typeface="Times New Roman" panose="02020603050405020304" pitchFamily="18" charset="0"/>
                </a:rPr>
                <a:t> Average case: ½ (1+2+···+(</a:t>
              </a:r>
              <a:r>
                <a:rPr lang="en-US" altLang="ko-KR" sz="2400" dirty="0">
                  <a:latin typeface="Times New Roman" panose="02020603050405020304" pitchFamily="18" charset="0"/>
                </a:rPr>
                <a:t>n</a:t>
              </a:r>
              <a:r>
                <a:rPr lang="en-US" altLang="ko-KR" sz="2400" i="0" dirty="0">
                  <a:latin typeface="Times New Roman" panose="02020603050405020304" pitchFamily="18" charset="0"/>
                </a:rPr>
                <a:t>-2)+(</a:t>
              </a:r>
              <a:r>
                <a:rPr lang="en-US" altLang="ko-KR" sz="2400" dirty="0">
                  <a:latin typeface="Times New Roman" panose="02020603050405020304" pitchFamily="18" charset="0"/>
                </a:rPr>
                <a:t>n</a:t>
              </a:r>
              <a:r>
                <a:rPr lang="en-US" altLang="ko-KR" sz="2400" i="0" dirty="0">
                  <a:latin typeface="Times New Roman" panose="02020603050405020304" pitchFamily="18" charset="0"/>
                </a:rPr>
                <a:t>-1)) </a:t>
              </a:r>
              <a:r>
                <a:rPr lang="en-US" altLang="ko-KR" sz="2000" i="0" dirty="0">
                  <a:latin typeface="Times New Roman" panose="02020603050405020304" pitchFamily="18" charset="0"/>
                </a:rPr>
                <a:t>= </a:t>
              </a:r>
              <a:r>
                <a:rPr lang="el-GR" altLang="ko-KR" sz="2400" dirty="0" smtClean="0">
                  <a:latin typeface="+mn-lt"/>
                </a:rPr>
                <a:t>Θ</a:t>
              </a:r>
              <a:r>
                <a:rPr lang="en-US" altLang="ko-KR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sz="2400" i="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buFont typeface="Wingdings" panose="05000000000000000000" pitchFamily="2" charset="2"/>
                <a:buChar char="ü"/>
              </a:pPr>
              <a:r>
                <a:rPr lang="en-US" altLang="ko-KR" sz="24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case: 1+1+···+1+1 = </a:t>
              </a:r>
              <a:r>
                <a:rPr lang="el-GR" altLang="ko-KR" sz="2400" dirty="0">
                  <a:latin typeface="+mn-lt"/>
                </a:rPr>
                <a:t>Θ</a:t>
              </a:r>
              <a:r>
                <a:rPr lang="en-US" altLang="ko-KR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sz="2400" i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ko-KR" sz="2400" i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ü"/>
              </a:pPr>
              <a:endParaRPr lang="en-US" altLang="ko-KR" sz="2400" i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오른쪽 중괄호 1"/>
            <p:cNvSpPr/>
            <p:nvPr/>
          </p:nvSpPr>
          <p:spPr bwMode="auto">
            <a:xfrm rot="5400000">
              <a:off x="2807547" y="5225628"/>
              <a:ext cx="237065" cy="1449493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28561" y="595037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+mn-lt"/>
                </a:rPr>
                <a:t>n</a:t>
              </a:r>
              <a:r>
                <a:rPr lang="en-US" altLang="ko-KR" sz="2400" i="0" dirty="0" smtClean="0">
                  <a:latin typeface="+mn-lt"/>
                </a:rPr>
                <a:t>-1</a:t>
              </a:r>
              <a:endParaRPr lang="ko-KR" altLang="en-US" sz="2400" i="0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정렬</a:t>
            </a:r>
            <a:r>
              <a:rPr lang="en-US" altLang="ko-KR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Sorting</a:t>
            </a:r>
            <a:endParaRPr lang="ko-KR" altLang="en-US" sz="36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942252"/>
            <a:ext cx="3908425" cy="30727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952500"/>
            <a:ext cx="7772400" cy="4772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insertionSort(A[], n) </a:t>
            </a:r>
            <a:endParaRPr lang="ko-KR" altLang="en-US" sz="2000" i="0">
              <a:latin typeface="Times" charset="0"/>
              <a:ea typeface="굴림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{ </a:t>
            </a:r>
          </a:p>
          <a:p>
            <a:pPr>
              <a:spcBef>
                <a:spcPct val="20000"/>
              </a:spcBef>
            </a:pP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	for</a:t>
            </a:r>
            <a:r>
              <a:rPr lang="en-US" altLang="ko-KR" sz="2000" i="0">
                <a:latin typeface="Times" charset="0"/>
                <a:ea typeface="굴림" charset="-127"/>
              </a:rPr>
              <a:t> i ← 2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to</a:t>
            </a:r>
            <a:r>
              <a:rPr lang="en-US" altLang="ko-KR" sz="2000" i="0">
                <a:latin typeface="Times" charset="0"/>
                <a:ea typeface="굴림" charset="-127"/>
              </a:rPr>
              <a:t> n {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loc ← i – 1;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newItem ← A[i];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while</a:t>
            </a:r>
            <a:r>
              <a:rPr lang="en-US" altLang="ko-KR" sz="2000" i="0">
                <a:latin typeface="Times" charset="0"/>
                <a:ea typeface="굴림" charset="-127"/>
              </a:rPr>
              <a:t> (loc ≥ 1 </a:t>
            </a:r>
            <a:r>
              <a:rPr lang="en-US" altLang="ko-KR" sz="2000" b="1" i="0">
                <a:solidFill>
                  <a:srgbClr val="0066CC"/>
                </a:solidFill>
                <a:latin typeface="Times" charset="0"/>
                <a:ea typeface="굴림" charset="-127"/>
              </a:rPr>
              <a:t>and</a:t>
            </a:r>
            <a:r>
              <a:rPr lang="en-US" altLang="ko-KR" sz="2000" i="0">
                <a:latin typeface="Times" charset="0"/>
                <a:ea typeface="굴림" charset="-127"/>
              </a:rPr>
              <a:t> newItem &lt; A[loc]){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	A[loc+1] ← A[loc];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	loc = loc – 1;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}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	A[loc+1] ← newItem;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	} </a:t>
            </a:r>
          </a:p>
          <a:p>
            <a:pPr>
              <a:spcBef>
                <a:spcPct val="20000"/>
              </a:spcBef>
            </a:pPr>
            <a:r>
              <a:rPr lang="en-US" altLang="ko-KR" sz="2000" i="0">
                <a:latin typeface="Times" charset="0"/>
                <a:ea typeface="굴림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32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8800" y="368300"/>
            <a:ext cx="4775200" cy="927100"/>
          </a:xfrm>
        </p:spPr>
        <p:txBody>
          <a:bodyPr/>
          <a:lstStyle/>
          <a:p>
            <a:pPr eaLnBrk="1" hangingPunct="1"/>
            <a:r>
              <a:rPr lang="ko-KR" altLang="en-US" sz="3200" smtClean="0"/>
              <a:t>삽입정렬의 귀납적 확신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06600"/>
            <a:ext cx="7772400" cy="227330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배열 </a:t>
            </a:r>
            <a:r>
              <a:rPr lang="en-US" altLang="ko-KR" sz="2800" dirty="0" smtClean="0"/>
              <a:t>A[1]</a:t>
            </a:r>
            <a:r>
              <a:rPr lang="ko-KR" altLang="en-US" sz="2800" dirty="0" smtClean="0"/>
              <a:t>만 놓고 보면</a:t>
            </a:r>
          </a:p>
          <a:p>
            <a:pPr lvl="1" eaLnBrk="1" hangingPunct="1"/>
            <a:r>
              <a:rPr lang="ko-KR" altLang="en-US" sz="2400" dirty="0" smtClean="0"/>
              <a:t>정렬되어 있음</a:t>
            </a:r>
          </a:p>
          <a:p>
            <a:pPr eaLnBrk="1" hangingPunct="1"/>
            <a:r>
              <a:rPr lang="ko-KR" altLang="en-US" sz="2800" dirty="0" smtClean="0"/>
              <a:t>배열 </a:t>
            </a:r>
            <a:r>
              <a:rPr lang="en-US" altLang="ko-KR" sz="2800" dirty="0" smtClean="0"/>
              <a:t>A[1 … </a:t>
            </a:r>
            <a:r>
              <a:rPr lang="en-US" altLang="ko-KR" sz="2800" i="1" dirty="0" smtClean="0"/>
              <a:t>k</a:t>
            </a:r>
            <a:r>
              <a:rPr lang="en-US" altLang="ko-KR" sz="2800" dirty="0" smtClean="0"/>
              <a:t>]</a:t>
            </a:r>
            <a:r>
              <a:rPr lang="ko-KR" altLang="en-US" sz="2800" dirty="0" smtClean="0"/>
              <a:t>까지 정렬되어 있다면</a:t>
            </a:r>
          </a:p>
          <a:p>
            <a:pPr lvl="1" eaLnBrk="1" hangingPunct="1">
              <a:buFont typeface="Wingdings" panose="05000000000000000000" pitchFamily="2" charset="2"/>
              <a:buChar char="è"/>
            </a:pPr>
            <a:r>
              <a:rPr lang="ko-KR" altLang="en-US" sz="2400" dirty="0" smtClean="0"/>
              <a:t> </a:t>
            </a:r>
            <a:r>
              <a:rPr lang="en-US" altLang="ko-KR" sz="1800" dirty="0" smtClean="0"/>
              <a:t>②</a:t>
            </a:r>
            <a:r>
              <a:rPr lang="ko-KR" altLang="en-US" dirty="0" smtClean="0"/>
              <a:t> </a:t>
            </a:r>
            <a:r>
              <a:rPr lang="ko-KR" altLang="en-US" sz="2400" dirty="0" smtClean="0"/>
              <a:t>행의 삽입에 의해 </a:t>
            </a:r>
            <a:r>
              <a:rPr lang="en-US" altLang="ko-KR" sz="2400" dirty="0" smtClean="0"/>
              <a:t>A[1 … </a:t>
            </a:r>
            <a:r>
              <a:rPr lang="en-US" altLang="ko-KR" sz="2400" i="1" dirty="0" smtClean="0"/>
              <a:t>k</a:t>
            </a:r>
            <a:r>
              <a:rPr lang="en-US" altLang="ko-KR" sz="2400" dirty="0" smtClean="0"/>
              <a:t>+1]</a:t>
            </a:r>
            <a:r>
              <a:rPr lang="ko-KR" altLang="en-US" sz="2400" dirty="0" smtClean="0"/>
              <a:t>까지 정렬된다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6425" y="4487863"/>
            <a:ext cx="697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400" i="0">
                <a:solidFill>
                  <a:srgbClr val="FF3300"/>
                </a:solidFill>
                <a:latin typeface="Times" panose="02020603050405020304" pitchFamily="18" charset="0"/>
              </a:rPr>
              <a:t>고등학교에서 배운 수학적 귀납법과 다를 바 없음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rgbClr val="FF3300"/>
                </a:solidFill>
              </a:rPr>
              <a:t>고급 정렬 알고리즘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평균적으로 </a:t>
            </a:r>
            <a:r>
              <a:rPr lang="el-GR" altLang="ko-KR" i="1" dirty="0" smtClean="0"/>
              <a:t>Θ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sz="800" dirty="0" smtClean="0"/>
              <a:t> </a:t>
            </a:r>
            <a:r>
              <a:rPr lang="en-US" altLang="ko-KR" dirty="0" smtClean="0"/>
              <a:t>log</a:t>
            </a:r>
            <a:r>
              <a:rPr lang="en-US" altLang="ko-KR" sz="800" dirty="0" smtClean="0"/>
              <a:t> </a:t>
            </a:r>
            <a:r>
              <a:rPr lang="en-US" altLang="ko-KR" i="1" dirty="0" smtClean="0"/>
              <a:t>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시간이 소요되는 정렬 알고리즘들</a:t>
            </a:r>
          </a:p>
          <a:p>
            <a:pPr lvl="1" eaLnBrk="1" hangingPunct="1"/>
            <a:r>
              <a:rPr lang="ko-KR" altLang="en-US" dirty="0" smtClean="0"/>
              <a:t>병합정렬</a:t>
            </a:r>
          </a:p>
          <a:p>
            <a:pPr lvl="1" eaLnBrk="1" hangingPunct="1"/>
            <a:r>
              <a:rPr lang="ko-KR" altLang="en-US" dirty="0" err="1" smtClean="0"/>
              <a:t>퀵정렬</a:t>
            </a:r>
            <a:endParaRPr lang="ko-KR" altLang="en-US" dirty="0" smtClean="0"/>
          </a:p>
          <a:p>
            <a:pPr lvl="1" eaLnBrk="1" hangingPunct="1"/>
            <a:r>
              <a:rPr lang="ko-KR" altLang="en-US" dirty="0" err="1" smtClean="0"/>
              <a:t>힙정렬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9166" y="1623906"/>
                <a:ext cx="7772400" cy="4499187"/>
              </a:xfrm>
              <a:noFill/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mergeSort(A[ ],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      </a:t>
                </a:r>
                <a:endParaRPr lang="en-US" altLang="ko-KR" sz="2000" dirty="0" smtClean="0"/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 smtClean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A[</a:t>
                </a:r>
                <a:r>
                  <a:rPr lang="en-US" altLang="ko-KR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 ... </a:t>
                </a:r>
                <a:r>
                  <a:rPr lang="en-US" altLang="ko-KR" sz="2000" i="1" dirty="0">
                    <a:solidFill>
                      <a:schemeClr val="bg2">
                        <a:lumMod val="75000"/>
                      </a:schemeClr>
                    </a:solidFill>
                  </a:rPr>
                  <a:t>r</a:t>
                </a:r>
                <a:r>
                  <a:rPr lang="en-US" altLang="ko-KR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을 정렬한다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.</a:t>
                </a:r>
                <a:r>
                  <a:rPr lang="ko-KR" alt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        </a:t>
                </a:r>
                <a:r>
                  <a:rPr lang="en-US" altLang="ko-KR" sz="2000" b="1" dirty="0">
                    <a:solidFill>
                      <a:schemeClr val="accent2"/>
                    </a:solidFill>
                  </a:rPr>
                  <a:t>if </a:t>
                </a:r>
                <a:r>
                  <a:rPr lang="en-US" altLang="ko-KR" sz="2000" dirty="0"/>
                  <a:t>(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 &lt;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 </a:t>
                </a:r>
                <a:r>
                  <a:rPr lang="en-US" altLang="ko-KR" sz="2000" b="1" dirty="0">
                    <a:solidFill>
                      <a:schemeClr val="accent2"/>
                    </a:solidFill>
                  </a:rPr>
                  <a:t>then</a:t>
                </a:r>
                <a:r>
                  <a:rPr lang="en-US" altLang="ko-KR" sz="2000" dirty="0"/>
                  <a:t> 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                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 ←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)/2</m:t>
                        </m:r>
                      </m:e>
                    </m:d>
                  </m:oMath>
                </a14:m>
                <a:r>
                  <a:rPr lang="en-US" altLang="ko-KR" sz="2000" dirty="0"/>
                  <a:t>;   -----------------  ①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p, q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의 중간 지점 계산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 err="1"/>
                  <a:t>mergeSort</a:t>
                </a:r>
                <a:r>
                  <a:rPr lang="en-US" altLang="ko-KR" sz="2000" dirty="0"/>
                  <a:t>(A,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);  ----------------  ②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 err="1"/>
                  <a:t>mergeSort</a:t>
                </a:r>
                <a:r>
                  <a:rPr lang="en-US" altLang="ko-KR" sz="2000" dirty="0"/>
                  <a:t>(A,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+1,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); --------------  ③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후반부 정렬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        </a:t>
                </a:r>
                <a:r>
                  <a:rPr lang="en-US" altLang="ko-KR" sz="2000" dirty="0"/>
                  <a:t>merge(A, 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,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);   ------------------  ④   </a:t>
                </a:r>
                <a:r>
                  <a:rPr lang="en-US" altLang="ko-KR" sz="1800" dirty="0">
                    <a:solidFill>
                      <a:schemeClr val="bg2">
                        <a:lumMod val="75000"/>
                      </a:schemeClr>
                    </a:solidFill>
                  </a:rPr>
                  <a:t>▷ </a:t>
                </a:r>
                <a:r>
                  <a:rPr lang="ko-KR" altLang="en-US" sz="1800" dirty="0">
                    <a:solidFill>
                      <a:schemeClr val="bg2">
                        <a:lumMod val="75000"/>
                      </a:schemeClr>
                    </a:solidFill>
                  </a:rPr>
                  <a:t>병합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</a:t>
                </a:r>
                <a:r>
                  <a:rPr lang="en-US" altLang="ko-KR" sz="2000" dirty="0"/>
                  <a:t>}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} </a:t>
                </a:r>
                <a:endParaRPr lang="en-US" altLang="ko-KR" sz="2000" dirty="0" smtClean="0"/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endParaRPr lang="en-US" altLang="ko-KR" sz="2000" dirty="0"/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400" dirty="0"/>
                  <a:t>merge(A[ ], </a:t>
                </a:r>
                <a:r>
                  <a:rPr lang="en-US" altLang="ko-KR" sz="2400" i="1" dirty="0"/>
                  <a:t>p</a:t>
                </a:r>
                <a:r>
                  <a:rPr lang="en-US" altLang="ko-KR" sz="2400" dirty="0"/>
                  <a:t>, </a:t>
                </a:r>
                <a:r>
                  <a:rPr lang="en-US" altLang="ko-KR" sz="2400" i="1" dirty="0"/>
                  <a:t>q</a:t>
                </a:r>
                <a:r>
                  <a:rPr lang="en-US" altLang="ko-KR" sz="2400" dirty="0"/>
                  <a:t>, </a:t>
                </a:r>
                <a:r>
                  <a:rPr lang="en-US" altLang="ko-KR" sz="2400" i="1" dirty="0"/>
                  <a:t>r</a:t>
                </a:r>
                <a:r>
                  <a:rPr lang="en-US" altLang="ko-KR" sz="2400" dirty="0"/>
                  <a:t>)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{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        </a:t>
                </a:r>
                <a:r>
                  <a:rPr lang="ko-KR" altLang="en-US" sz="2000" dirty="0"/>
                  <a:t>정렬되어 있는 두 배열 </a:t>
                </a:r>
                <a:r>
                  <a:rPr lang="en-US" altLang="ko-KR" sz="2000" dirty="0"/>
                  <a:t>A[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 ... 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]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A[</a:t>
                </a:r>
                <a:r>
                  <a:rPr lang="en-US" altLang="ko-KR" sz="2000" i="1" dirty="0"/>
                  <a:t>q</a:t>
                </a:r>
                <a:r>
                  <a:rPr lang="en-US" altLang="ko-KR" sz="2000" dirty="0"/>
                  <a:t>+1 ...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]</a:t>
                </a:r>
                <a:r>
                  <a:rPr lang="ko-KR" altLang="en-US" sz="2000" dirty="0"/>
                  <a:t>을 합쳐</a:t>
                </a:r>
                <a:r>
                  <a:rPr lang="en-US" altLang="ko-KR" sz="2000" dirty="0"/>
                  <a:t>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ko-KR" altLang="en-US" sz="2000" dirty="0"/>
                  <a:t>        정렬된 하나의 배열 </a:t>
                </a:r>
                <a:r>
                  <a:rPr lang="en-US" altLang="ko-KR" sz="2000" dirty="0"/>
                  <a:t>A[</a:t>
                </a:r>
                <a:r>
                  <a:rPr lang="en-US" altLang="ko-KR" sz="2000" i="1" dirty="0"/>
                  <a:t>p</a:t>
                </a:r>
                <a:r>
                  <a:rPr lang="en-US" altLang="ko-KR" sz="2000" dirty="0"/>
                  <a:t> ... </a:t>
                </a:r>
                <a:r>
                  <a:rPr lang="en-US" altLang="ko-KR" sz="2000" i="1" dirty="0"/>
                  <a:t>r</a:t>
                </a:r>
                <a:r>
                  <a:rPr lang="en-US" altLang="ko-KR" sz="2000" dirty="0"/>
                  <a:t>]</a:t>
                </a:r>
                <a:r>
                  <a:rPr lang="ko-KR" altLang="en-US" sz="2000" dirty="0"/>
                  <a:t>을 만든다</a:t>
                </a:r>
                <a:r>
                  <a:rPr lang="en-US" altLang="ko-KR" sz="2000" dirty="0"/>
                  <a:t>.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FontTx/>
                  <a:buNone/>
                </a:pPr>
                <a:r>
                  <a:rPr lang="en-US" altLang="ko-KR" sz="2000" dirty="0"/>
                  <a:t>}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166" y="1623906"/>
                <a:ext cx="7772400" cy="4499187"/>
              </a:xfrm>
              <a:blipFill rotWithShape="0">
                <a:blip r:embed="rId2"/>
                <a:stretch>
                  <a:fillRect l="-1255" t="-2033" b="-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/>
              <a:t>병합정렬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3810000" y="5791200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3200400" y="5791200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2590800" y="5791200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6248400" y="5791200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1981200" y="5791200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5029200" y="5791200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5638800" y="5791200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33" name="Rectangle 9"/>
          <p:cNvSpPr>
            <a:spLocks noChangeArrowheads="1"/>
          </p:cNvSpPr>
          <p:nvPr/>
        </p:nvSpPr>
        <p:spPr bwMode="auto">
          <a:xfrm>
            <a:off x="6858000" y="5791200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4394200" y="3073400"/>
            <a:ext cx="30353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35" name="Rectangle 11"/>
          <p:cNvSpPr>
            <a:spLocks noChangeArrowheads="1"/>
          </p:cNvSpPr>
          <p:nvPr/>
        </p:nvSpPr>
        <p:spPr bwMode="auto">
          <a:xfrm>
            <a:off x="1358900" y="3073400"/>
            <a:ext cx="30226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8236" name="Group 12"/>
          <p:cNvGraphicFramePr>
            <a:graphicFrameLocks noGrp="1"/>
          </p:cNvGraphicFramePr>
          <p:nvPr/>
        </p:nvGraphicFramePr>
        <p:xfrm>
          <a:off x="1308100" y="1790700"/>
          <a:ext cx="6096000" cy="584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842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8260" name="Group 36"/>
          <p:cNvGraphicFramePr>
            <a:graphicFrameLocks noGrp="1"/>
          </p:cNvGraphicFramePr>
          <p:nvPr/>
        </p:nvGraphicFramePr>
        <p:xfrm>
          <a:off x="1333500" y="3048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08284" name="Text Box 60"/>
          <p:cNvSpPr txBox="1">
            <a:spLocks noChangeArrowheads="1"/>
          </p:cNvSpPr>
          <p:nvPr/>
        </p:nvSpPr>
        <p:spPr bwMode="auto">
          <a:xfrm>
            <a:off x="174625" y="1325563"/>
            <a:ext cx="2959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정렬할 배열이 주어짐</a:t>
            </a:r>
            <a:endParaRPr lang="en-US" altLang="ko-KR" sz="2000" i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308285" name="Text Box 61"/>
          <p:cNvSpPr txBox="1">
            <a:spLocks noChangeArrowheads="1"/>
          </p:cNvSpPr>
          <p:nvPr/>
        </p:nvSpPr>
        <p:spPr bwMode="auto">
          <a:xfrm>
            <a:off x="187325" y="2532063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배열을 반반으로 나눈다</a:t>
            </a:r>
            <a:endParaRPr lang="en-US" altLang="ko-KR" sz="2000" i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308286" name="Text Box 62"/>
          <p:cNvSpPr txBox="1">
            <a:spLocks noChangeArrowheads="1"/>
          </p:cNvSpPr>
          <p:nvPr/>
        </p:nvSpPr>
        <p:spPr bwMode="auto">
          <a:xfrm>
            <a:off x="149225" y="3890963"/>
            <a:ext cx="310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각각 독립적으로 정렬한다</a:t>
            </a:r>
            <a:endParaRPr lang="en-US" altLang="ko-KR" sz="2000" i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308287" name="Rectangle 63"/>
          <p:cNvSpPr>
            <a:spLocks noChangeArrowheads="1"/>
          </p:cNvSpPr>
          <p:nvPr/>
        </p:nvSpPr>
        <p:spPr bwMode="auto">
          <a:xfrm>
            <a:off x="4406900" y="4457700"/>
            <a:ext cx="30353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288" name="Rectangle 64"/>
          <p:cNvSpPr>
            <a:spLocks noChangeArrowheads="1"/>
          </p:cNvSpPr>
          <p:nvPr/>
        </p:nvSpPr>
        <p:spPr bwMode="auto">
          <a:xfrm>
            <a:off x="1371600" y="4457700"/>
            <a:ext cx="30226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8289" name="Group 65"/>
          <p:cNvGraphicFramePr>
            <a:graphicFrameLocks noGrp="1"/>
          </p:cNvGraphicFramePr>
          <p:nvPr/>
        </p:nvGraphicFramePr>
        <p:xfrm>
          <a:off x="1346200" y="44323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08313" name="Text Box 89"/>
          <p:cNvSpPr txBox="1">
            <a:spLocks noChangeArrowheads="1"/>
          </p:cNvSpPr>
          <p:nvPr/>
        </p:nvSpPr>
        <p:spPr bwMode="auto">
          <a:xfrm>
            <a:off x="250825" y="5224463"/>
            <a:ext cx="244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병합한다 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정렬완료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)</a:t>
            </a:r>
          </a:p>
        </p:txBody>
      </p:sp>
      <p:sp>
        <p:nvSpPr>
          <p:cNvPr id="308314" name="Rectangle 90"/>
          <p:cNvSpPr>
            <a:spLocks noChangeArrowheads="1"/>
          </p:cNvSpPr>
          <p:nvPr/>
        </p:nvSpPr>
        <p:spPr bwMode="auto">
          <a:xfrm>
            <a:off x="4419600" y="5791200"/>
            <a:ext cx="596900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315" name="Rectangle 91"/>
          <p:cNvSpPr>
            <a:spLocks noChangeArrowheads="1"/>
          </p:cNvSpPr>
          <p:nvPr/>
        </p:nvSpPr>
        <p:spPr bwMode="auto">
          <a:xfrm>
            <a:off x="1371600" y="5791200"/>
            <a:ext cx="59690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8316" name="Group 92"/>
          <p:cNvGraphicFramePr>
            <a:graphicFrameLocks noGrp="1"/>
          </p:cNvGraphicFramePr>
          <p:nvPr/>
        </p:nvGraphicFramePr>
        <p:xfrm>
          <a:off x="1358900" y="5765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308343" name="Line 119"/>
          <p:cNvSpPr>
            <a:spLocks noChangeShapeType="1"/>
          </p:cNvSpPr>
          <p:nvPr/>
        </p:nvSpPr>
        <p:spPr bwMode="auto">
          <a:xfrm>
            <a:off x="7518400" y="3302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346" name="Line 122"/>
          <p:cNvSpPr>
            <a:spLocks noChangeShapeType="1"/>
          </p:cNvSpPr>
          <p:nvPr/>
        </p:nvSpPr>
        <p:spPr bwMode="auto">
          <a:xfrm>
            <a:off x="7531100" y="4673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8349" name="Text Box 125"/>
          <p:cNvSpPr txBox="1">
            <a:spLocks noChangeArrowheads="1"/>
          </p:cNvSpPr>
          <p:nvPr/>
        </p:nvSpPr>
        <p:spPr bwMode="auto">
          <a:xfrm>
            <a:off x="8010525" y="564038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308352" name="Line 128"/>
          <p:cNvSpPr>
            <a:spLocks noChangeShapeType="1"/>
          </p:cNvSpPr>
          <p:nvPr/>
        </p:nvSpPr>
        <p:spPr bwMode="auto">
          <a:xfrm>
            <a:off x="7531100" y="6019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3676" name="Rectangle 129"/>
          <p:cNvSpPr>
            <a:spLocks noChangeArrowheads="1"/>
          </p:cNvSpPr>
          <p:nvPr/>
        </p:nvSpPr>
        <p:spPr bwMode="auto">
          <a:xfrm>
            <a:off x="5778500" y="304800"/>
            <a:ext cx="3365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병합정렬의 작동 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55634" y="295919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①</a:t>
            </a:r>
            <a:endParaRPr lang="ko-KR" altLang="en-US" sz="3600"/>
          </a:p>
        </p:txBody>
      </p:sp>
      <p:sp>
        <p:nvSpPr>
          <p:cNvPr id="43" name="직사각형 42"/>
          <p:cNvSpPr/>
          <p:nvPr/>
        </p:nvSpPr>
        <p:spPr>
          <a:xfrm>
            <a:off x="7855634" y="430559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②③</a:t>
            </a:r>
            <a:endParaRPr lang="ko-KR" altLang="en-US" sz="3600"/>
          </a:p>
        </p:txBody>
      </p:sp>
      <p:sp>
        <p:nvSpPr>
          <p:cNvPr id="44" name="직사각형 43"/>
          <p:cNvSpPr/>
          <p:nvPr/>
        </p:nvSpPr>
        <p:spPr>
          <a:xfrm>
            <a:off x="7871509" y="568959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④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396719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0" name="Group 2"/>
          <p:cNvGraphicFramePr>
            <a:graphicFrameLocks noGrp="1"/>
          </p:cNvGraphicFramePr>
          <p:nvPr/>
        </p:nvGraphicFramePr>
        <p:xfrm>
          <a:off x="660400" y="698500"/>
          <a:ext cx="4333875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9274" name="Group 26"/>
          <p:cNvGraphicFramePr>
            <a:graphicFrameLocks noGrp="1"/>
          </p:cNvGraphicFramePr>
          <p:nvPr/>
        </p:nvGraphicFramePr>
        <p:xfrm>
          <a:off x="660400" y="15240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9298" name="Text Box 50"/>
          <p:cNvSpPr txBox="1">
            <a:spLocks noChangeArrowheads="1"/>
          </p:cNvSpPr>
          <p:nvPr/>
        </p:nvSpPr>
        <p:spPr bwMode="auto">
          <a:xfrm>
            <a:off x="771525" y="11604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9299" name="Text Box 51"/>
          <p:cNvSpPr txBox="1">
            <a:spLocks noChangeArrowheads="1"/>
          </p:cNvSpPr>
          <p:nvPr/>
        </p:nvSpPr>
        <p:spPr bwMode="auto">
          <a:xfrm>
            <a:off x="2867025" y="11350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758825" y="19351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graphicFrame>
        <p:nvGraphicFramePr>
          <p:cNvPr id="309301" name="Group 53"/>
          <p:cNvGraphicFramePr>
            <a:graphicFrameLocks noGrp="1"/>
          </p:cNvGraphicFramePr>
          <p:nvPr/>
        </p:nvGraphicFramePr>
        <p:xfrm>
          <a:off x="660400" y="26797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9325" name="Group 77"/>
          <p:cNvGraphicFramePr>
            <a:graphicFrameLocks noGrp="1"/>
          </p:cNvGraphicFramePr>
          <p:nvPr/>
        </p:nvGraphicFramePr>
        <p:xfrm>
          <a:off x="660400" y="34925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9349" name="Text Box 101"/>
          <p:cNvSpPr txBox="1">
            <a:spLocks noChangeArrowheads="1"/>
          </p:cNvSpPr>
          <p:nvPr/>
        </p:nvSpPr>
        <p:spPr bwMode="auto">
          <a:xfrm>
            <a:off x="1165225" y="31035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9350" name="Text Box 102"/>
          <p:cNvSpPr txBox="1">
            <a:spLocks noChangeArrowheads="1"/>
          </p:cNvSpPr>
          <p:nvPr/>
        </p:nvSpPr>
        <p:spPr bwMode="auto">
          <a:xfrm>
            <a:off x="2892425" y="30908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9351" name="Text Box 103"/>
          <p:cNvSpPr txBox="1">
            <a:spLocks noChangeArrowheads="1"/>
          </p:cNvSpPr>
          <p:nvPr/>
        </p:nvSpPr>
        <p:spPr bwMode="auto">
          <a:xfrm>
            <a:off x="1190625" y="38909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graphicFrame>
        <p:nvGraphicFramePr>
          <p:cNvPr id="309352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41462"/>
              </p:ext>
            </p:extLst>
          </p:nvPr>
        </p:nvGraphicFramePr>
        <p:xfrm>
          <a:off x="660400" y="4664075"/>
          <a:ext cx="4356100" cy="4365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31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73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11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15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20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29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48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9376" name="Group 128"/>
          <p:cNvGraphicFramePr>
            <a:graphicFrameLocks noGrp="1"/>
          </p:cNvGraphicFramePr>
          <p:nvPr/>
        </p:nvGraphicFramePr>
        <p:xfrm>
          <a:off x="660400" y="55149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9400" name="Text Box 152"/>
          <p:cNvSpPr txBox="1">
            <a:spLocks noChangeArrowheads="1"/>
          </p:cNvSpPr>
          <p:nvPr/>
        </p:nvSpPr>
        <p:spPr bwMode="auto">
          <a:xfrm>
            <a:off x="1609725" y="51006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9401" name="Text Box 153"/>
          <p:cNvSpPr txBox="1">
            <a:spLocks noChangeArrowheads="1"/>
          </p:cNvSpPr>
          <p:nvPr/>
        </p:nvSpPr>
        <p:spPr bwMode="auto">
          <a:xfrm>
            <a:off x="2892425" y="50879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9402" name="Text Box 154"/>
          <p:cNvSpPr txBox="1">
            <a:spLocks noChangeArrowheads="1"/>
          </p:cNvSpPr>
          <p:nvPr/>
        </p:nvSpPr>
        <p:spPr bwMode="auto">
          <a:xfrm>
            <a:off x="1597025" y="59261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sp>
        <p:nvSpPr>
          <p:cNvPr id="309403" name="AutoShape 155"/>
          <p:cNvSpPr>
            <a:spLocks noChangeArrowheads="1"/>
          </p:cNvSpPr>
          <p:nvPr/>
        </p:nvSpPr>
        <p:spPr bwMode="auto">
          <a:xfrm>
            <a:off x="2628900" y="2187575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9404" name="AutoShape 156"/>
          <p:cNvSpPr>
            <a:spLocks noChangeArrowheads="1"/>
          </p:cNvSpPr>
          <p:nvPr/>
        </p:nvSpPr>
        <p:spPr bwMode="auto">
          <a:xfrm>
            <a:off x="2628900" y="415925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9405" name="AutoShape 157"/>
          <p:cNvSpPr>
            <a:spLocks noChangeArrowheads="1"/>
          </p:cNvSpPr>
          <p:nvPr/>
        </p:nvSpPr>
        <p:spPr bwMode="auto">
          <a:xfrm>
            <a:off x="2628900" y="615315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9406" name="Text Box 158"/>
          <p:cNvSpPr txBox="1">
            <a:spLocks noChangeArrowheads="1"/>
          </p:cNvSpPr>
          <p:nvPr/>
        </p:nvSpPr>
        <p:spPr bwMode="auto">
          <a:xfrm>
            <a:off x="733425" y="2841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</a:p>
        </p:txBody>
      </p:sp>
      <p:sp>
        <p:nvSpPr>
          <p:cNvPr id="309407" name="Text Box 159"/>
          <p:cNvSpPr txBox="1">
            <a:spLocks noChangeArrowheads="1"/>
          </p:cNvSpPr>
          <p:nvPr/>
        </p:nvSpPr>
        <p:spPr bwMode="auto">
          <a:xfrm>
            <a:off x="2422525" y="258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q</a:t>
            </a:r>
          </a:p>
        </p:txBody>
      </p:sp>
      <p:sp>
        <p:nvSpPr>
          <p:cNvPr id="309408" name="Text Box 160"/>
          <p:cNvSpPr txBox="1">
            <a:spLocks noChangeArrowheads="1"/>
          </p:cNvSpPr>
          <p:nvPr/>
        </p:nvSpPr>
        <p:spPr bwMode="auto">
          <a:xfrm>
            <a:off x="4632325" y="322263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</a:p>
        </p:txBody>
      </p:sp>
      <p:sp>
        <p:nvSpPr>
          <p:cNvPr id="24737" name="Rectangle 161"/>
          <p:cNvSpPr>
            <a:spLocks noChangeArrowheads="1"/>
          </p:cNvSpPr>
          <p:nvPr/>
        </p:nvSpPr>
        <p:spPr bwMode="auto">
          <a:xfrm>
            <a:off x="5448300" y="304800"/>
            <a:ext cx="36957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병합</a:t>
            </a:r>
            <a:r>
              <a:rPr kumimoji="1" lang="en-US" altLang="ko-KR" b="1" i="0">
                <a:solidFill>
                  <a:srgbClr val="339933"/>
                </a:solidFill>
                <a:latin typeface="Times" panose="02020603050405020304" pitchFamily="18" charset="0"/>
              </a:rPr>
              <a:t>(merge)</a:t>
            </a:r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의 작동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81957"/>
              </p:ext>
            </p:extLst>
          </p:nvPr>
        </p:nvGraphicFramePr>
        <p:xfrm>
          <a:off x="635000" y="635000"/>
          <a:ext cx="4356100" cy="531626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31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73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15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20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29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48</a:t>
                      </a:r>
                    </a:p>
                  </a:txBody>
                  <a:tcPr marL="90000" marR="90000" marT="67693" marB="676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0298" name="Group 26"/>
          <p:cNvGraphicFramePr>
            <a:graphicFrameLocks noGrp="1"/>
          </p:cNvGraphicFramePr>
          <p:nvPr/>
        </p:nvGraphicFramePr>
        <p:xfrm>
          <a:off x="635000" y="14605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0322" name="Text Box 50"/>
          <p:cNvSpPr txBox="1">
            <a:spLocks noChangeArrowheads="1"/>
          </p:cNvSpPr>
          <p:nvPr/>
        </p:nvSpPr>
        <p:spPr bwMode="auto">
          <a:xfrm>
            <a:off x="1571625" y="10588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10323" name="Text Box 51"/>
          <p:cNvSpPr txBox="1">
            <a:spLocks noChangeArrowheads="1"/>
          </p:cNvSpPr>
          <p:nvPr/>
        </p:nvSpPr>
        <p:spPr bwMode="auto">
          <a:xfrm>
            <a:off x="3298825" y="10461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10324" name="Text Box 52"/>
          <p:cNvSpPr txBox="1">
            <a:spLocks noChangeArrowheads="1"/>
          </p:cNvSpPr>
          <p:nvPr/>
        </p:nvSpPr>
        <p:spPr bwMode="auto">
          <a:xfrm>
            <a:off x="2016125" y="18843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graphicFrame>
        <p:nvGraphicFramePr>
          <p:cNvPr id="31032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4525"/>
              </p:ext>
            </p:extLst>
          </p:nvPr>
        </p:nvGraphicFramePr>
        <p:xfrm>
          <a:off x="635000" y="2508251"/>
          <a:ext cx="4356100" cy="454188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5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31</a:t>
                      </a: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73</a:t>
                      </a: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20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29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48</a:t>
                      </a:r>
                    </a:p>
                  </a:txBody>
                  <a:tcPr marT="65804" marB="658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0349" name="Group 77"/>
          <p:cNvGraphicFramePr>
            <a:graphicFrameLocks noGrp="1"/>
          </p:cNvGraphicFramePr>
          <p:nvPr/>
        </p:nvGraphicFramePr>
        <p:xfrm>
          <a:off x="635000" y="332105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0373" name="Text Box 101"/>
          <p:cNvSpPr txBox="1">
            <a:spLocks noChangeArrowheads="1"/>
          </p:cNvSpPr>
          <p:nvPr/>
        </p:nvSpPr>
        <p:spPr bwMode="auto">
          <a:xfrm>
            <a:off x="1571625" y="29194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10374" name="Text Box 102"/>
          <p:cNvSpPr txBox="1">
            <a:spLocks noChangeArrowheads="1"/>
          </p:cNvSpPr>
          <p:nvPr/>
        </p:nvSpPr>
        <p:spPr bwMode="auto">
          <a:xfrm>
            <a:off x="3781425" y="29194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10375" name="Text Box 103"/>
          <p:cNvSpPr txBox="1">
            <a:spLocks noChangeArrowheads="1"/>
          </p:cNvSpPr>
          <p:nvPr/>
        </p:nvSpPr>
        <p:spPr bwMode="auto">
          <a:xfrm>
            <a:off x="2409825" y="37449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sp>
        <p:nvSpPr>
          <p:cNvPr id="310376" name="AutoShape 104"/>
          <p:cNvSpPr>
            <a:spLocks noChangeArrowheads="1"/>
          </p:cNvSpPr>
          <p:nvPr/>
        </p:nvSpPr>
        <p:spPr bwMode="auto">
          <a:xfrm>
            <a:off x="2603500" y="203835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10377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10043"/>
              </p:ext>
            </p:extLst>
          </p:nvPr>
        </p:nvGraphicFramePr>
        <p:xfrm>
          <a:off x="635000" y="4508500"/>
          <a:ext cx="4356100" cy="449263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31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73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29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48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0401" name="Group 129"/>
          <p:cNvGraphicFramePr>
            <a:graphicFrameLocks noGrp="1"/>
          </p:cNvGraphicFramePr>
          <p:nvPr/>
        </p:nvGraphicFramePr>
        <p:xfrm>
          <a:off x="635000" y="53467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0425" name="Text Box 153"/>
          <p:cNvSpPr txBox="1">
            <a:spLocks noChangeArrowheads="1"/>
          </p:cNvSpPr>
          <p:nvPr/>
        </p:nvSpPr>
        <p:spPr bwMode="auto">
          <a:xfrm>
            <a:off x="1558925" y="49577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10426" name="Text Box 154"/>
          <p:cNvSpPr txBox="1">
            <a:spLocks noChangeArrowheads="1"/>
          </p:cNvSpPr>
          <p:nvPr/>
        </p:nvSpPr>
        <p:spPr bwMode="auto">
          <a:xfrm>
            <a:off x="4175125" y="49450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10427" name="Text Box 155"/>
          <p:cNvSpPr txBox="1">
            <a:spLocks noChangeArrowheads="1"/>
          </p:cNvSpPr>
          <p:nvPr/>
        </p:nvSpPr>
        <p:spPr bwMode="auto">
          <a:xfrm>
            <a:off x="2867025" y="57705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sp>
        <p:nvSpPr>
          <p:cNvPr id="310428" name="AutoShape 156"/>
          <p:cNvSpPr>
            <a:spLocks noChangeArrowheads="1"/>
          </p:cNvSpPr>
          <p:nvPr/>
        </p:nvSpPr>
        <p:spPr bwMode="auto">
          <a:xfrm>
            <a:off x="2603500" y="4010025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0429" name="AutoShape 157"/>
          <p:cNvSpPr>
            <a:spLocks noChangeArrowheads="1"/>
          </p:cNvSpPr>
          <p:nvPr/>
        </p:nvSpPr>
        <p:spPr bwMode="auto">
          <a:xfrm>
            <a:off x="2603500" y="6092825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5758" name="Rectangle 158"/>
          <p:cNvSpPr>
            <a:spLocks noChangeArrowheads="1"/>
          </p:cNvSpPr>
          <p:nvPr/>
        </p:nvSpPr>
        <p:spPr bwMode="auto">
          <a:xfrm>
            <a:off x="5448300" y="304800"/>
            <a:ext cx="36957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병합</a:t>
            </a:r>
            <a:r>
              <a:rPr kumimoji="1" lang="en-US" altLang="ko-KR" b="1" i="0">
                <a:solidFill>
                  <a:srgbClr val="339933"/>
                </a:solidFill>
                <a:latin typeface="Times" panose="02020603050405020304" pitchFamily="18" charset="0"/>
              </a:rPr>
              <a:t>(merge)</a:t>
            </a:r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의 작동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2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1619"/>
              </p:ext>
            </p:extLst>
          </p:nvPr>
        </p:nvGraphicFramePr>
        <p:xfrm>
          <a:off x="622300" y="511175"/>
          <a:ext cx="4356100" cy="432911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32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31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73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48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1322" name="Group 26"/>
          <p:cNvGraphicFramePr>
            <a:graphicFrameLocks noGrp="1"/>
          </p:cNvGraphicFramePr>
          <p:nvPr/>
        </p:nvGraphicFramePr>
        <p:xfrm>
          <a:off x="622300" y="13366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1346" name="Text Box 50"/>
          <p:cNvSpPr txBox="1">
            <a:spLocks noChangeArrowheads="1"/>
          </p:cNvSpPr>
          <p:nvPr/>
        </p:nvSpPr>
        <p:spPr bwMode="auto">
          <a:xfrm>
            <a:off x="1558925" y="9350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11347" name="Text Box 51"/>
          <p:cNvSpPr txBox="1">
            <a:spLocks noChangeArrowheads="1"/>
          </p:cNvSpPr>
          <p:nvPr/>
        </p:nvSpPr>
        <p:spPr bwMode="auto">
          <a:xfrm>
            <a:off x="4619625" y="922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11348" name="Text Box 52"/>
          <p:cNvSpPr txBox="1">
            <a:spLocks noChangeArrowheads="1"/>
          </p:cNvSpPr>
          <p:nvPr/>
        </p:nvSpPr>
        <p:spPr bwMode="auto">
          <a:xfrm>
            <a:off x="3286125" y="17605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sp>
        <p:nvSpPr>
          <p:cNvPr id="311349" name="AutoShape 53"/>
          <p:cNvSpPr>
            <a:spLocks noChangeArrowheads="1"/>
          </p:cNvSpPr>
          <p:nvPr/>
        </p:nvSpPr>
        <p:spPr bwMode="auto">
          <a:xfrm>
            <a:off x="2590800" y="19177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1135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43616"/>
              </p:ext>
            </p:extLst>
          </p:nvPr>
        </p:nvGraphicFramePr>
        <p:xfrm>
          <a:off x="622300" y="2428875"/>
          <a:ext cx="4356100" cy="422275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73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48</a:t>
                      </a:r>
                    </a:p>
                  </a:txBody>
                  <a:tcPr marT="65804" marB="658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1374" name="Group 78"/>
          <p:cNvGraphicFramePr>
            <a:graphicFrameLocks noGrp="1"/>
          </p:cNvGraphicFramePr>
          <p:nvPr/>
        </p:nvGraphicFramePr>
        <p:xfrm>
          <a:off x="622300" y="32797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1398" name="Text Box 102"/>
          <p:cNvSpPr txBox="1">
            <a:spLocks noChangeArrowheads="1"/>
          </p:cNvSpPr>
          <p:nvPr/>
        </p:nvSpPr>
        <p:spPr bwMode="auto">
          <a:xfrm>
            <a:off x="2016125" y="28527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11399" name="Text Box 103"/>
          <p:cNvSpPr txBox="1">
            <a:spLocks noChangeArrowheads="1"/>
          </p:cNvSpPr>
          <p:nvPr/>
        </p:nvSpPr>
        <p:spPr bwMode="auto">
          <a:xfrm>
            <a:off x="4619625" y="28400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11400" name="Text Box 104"/>
          <p:cNvSpPr txBox="1">
            <a:spLocks noChangeArrowheads="1"/>
          </p:cNvSpPr>
          <p:nvPr/>
        </p:nvSpPr>
        <p:spPr bwMode="auto">
          <a:xfrm>
            <a:off x="3756025" y="3716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sp>
        <p:nvSpPr>
          <p:cNvPr id="311401" name="AutoShape 105"/>
          <p:cNvSpPr>
            <a:spLocks noChangeArrowheads="1"/>
          </p:cNvSpPr>
          <p:nvPr/>
        </p:nvSpPr>
        <p:spPr bwMode="auto">
          <a:xfrm>
            <a:off x="2603500" y="39751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11455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45367"/>
              </p:ext>
            </p:extLst>
          </p:nvPr>
        </p:nvGraphicFramePr>
        <p:xfrm>
          <a:off x="622300" y="4495801"/>
          <a:ext cx="4356100" cy="446088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6278" marB="6627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73</a:t>
                      </a: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marT="66278" marB="66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1426" name="Group 130"/>
          <p:cNvGraphicFramePr>
            <a:graphicFrameLocks noGrp="1"/>
          </p:cNvGraphicFramePr>
          <p:nvPr/>
        </p:nvGraphicFramePr>
        <p:xfrm>
          <a:off x="622300" y="536892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1450" name="Text Box 154"/>
          <p:cNvSpPr txBox="1">
            <a:spLocks noChangeArrowheads="1"/>
          </p:cNvSpPr>
          <p:nvPr/>
        </p:nvSpPr>
        <p:spPr bwMode="auto">
          <a:xfrm>
            <a:off x="1990725" y="49418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11451" name="Text Box 155"/>
          <p:cNvSpPr txBox="1">
            <a:spLocks noChangeArrowheads="1"/>
          </p:cNvSpPr>
          <p:nvPr/>
        </p:nvSpPr>
        <p:spPr bwMode="auto">
          <a:xfrm>
            <a:off x="5000625" y="49164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11452" name="Text Box 156"/>
          <p:cNvSpPr txBox="1">
            <a:spLocks noChangeArrowheads="1"/>
          </p:cNvSpPr>
          <p:nvPr/>
        </p:nvSpPr>
        <p:spPr bwMode="auto">
          <a:xfrm>
            <a:off x="4200525" y="58054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sp>
        <p:nvSpPr>
          <p:cNvPr id="311453" name="AutoShape 157"/>
          <p:cNvSpPr>
            <a:spLocks noChangeArrowheads="1"/>
          </p:cNvSpPr>
          <p:nvPr/>
        </p:nvSpPr>
        <p:spPr bwMode="auto">
          <a:xfrm>
            <a:off x="2638425" y="610235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5448300" y="304800"/>
            <a:ext cx="36957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병합</a:t>
            </a:r>
            <a:r>
              <a:rPr kumimoji="1" lang="en-US" altLang="ko-KR" b="1" i="0">
                <a:solidFill>
                  <a:srgbClr val="339933"/>
                </a:solidFill>
                <a:latin typeface="Times" panose="02020603050405020304" pitchFamily="18" charset="0"/>
              </a:rPr>
              <a:t>(merge)</a:t>
            </a:r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의 작동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22" name="Group 2"/>
          <p:cNvGraphicFramePr>
            <a:graphicFrameLocks noGrp="1"/>
          </p:cNvGraphicFramePr>
          <p:nvPr/>
        </p:nvGraphicFramePr>
        <p:xfrm>
          <a:off x="660400" y="6254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2346" name="Group 26"/>
          <p:cNvGraphicFramePr>
            <a:graphicFrameLocks noGrp="1"/>
          </p:cNvGraphicFramePr>
          <p:nvPr/>
        </p:nvGraphicFramePr>
        <p:xfrm>
          <a:off x="660400" y="14763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2370" name="Text Box 50"/>
          <p:cNvSpPr txBox="1">
            <a:spLocks noChangeArrowheads="1"/>
          </p:cNvSpPr>
          <p:nvPr/>
        </p:nvSpPr>
        <p:spPr bwMode="auto">
          <a:xfrm>
            <a:off x="2892425" y="10747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12371" name="Text Box 51"/>
          <p:cNvSpPr txBox="1">
            <a:spLocks noChangeArrowheads="1"/>
          </p:cNvSpPr>
          <p:nvPr/>
        </p:nvSpPr>
        <p:spPr bwMode="auto">
          <a:xfrm>
            <a:off x="5038725" y="10493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12372" name="Text Box 52"/>
          <p:cNvSpPr txBox="1">
            <a:spLocks noChangeArrowheads="1"/>
          </p:cNvSpPr>
          <p:nvPr/>
        </p:nvSpPr>
        <p:spPr bwMode="auto">
          <a:xfrm>
            <a:off x="5013325" y="19129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5448300" y="304800"/>
            <a:ext cx="36957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병합</a:t>
            </a:r>
            <a:r>
              <a:rPr kumimoji="1" lang="en-US" altLang="ko-KR" b="1" i="0">
                <a:solidFill>
                  <a:srgbClr val="339933"/>
                </a:solidFill>
                <a:latin typeface="Times" panose="02020603050405020304" pitchFamily="18" charset="0"/>
              </a:rPr>
              <a:t>(merge)</a:t>
            </a:r>
            <a:r>
              <a:rPr kumimoji="1" lang="ko-KR" altLang="en-US" b="1" i="0">
                <a:solidFill>
                  <a:srgbClr val="339933"/>
                </a:solidFill>
                <a:latin typeface="Times" panose="02020603050405020304" pitchFamily="18" charset="0"/>
              </a:rPr>
              <a:t>의 작동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460500"/>
            <a:ext cx="837565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merge (A[ ], p, q,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▷ A[p ... q]</a:t>
            </a:r>
            <a:r>
              <a:rPr lang="ko-KR" altLang="en-US" sz="2000">
                <a:ea typeface="굴림" charset="-127"/>
              </a:rPr>
              <a:t>와 </a:t>
            </a:r>
            <a:r>
              <a:rPr lang="en-US" altLang="ko-KR" sz="2000">
                <a:ea typeface="굴림" charset="-127"/>
              </a:rPr>
              <a:t>A[q+1 ... r]</a:t>
            </a:r>
            <a:r>
              <a:rPr lang="ko-KR" altLang="en-US" sz="2000">
                <a:ea typeface="굴림" charset="-127"/>
              </a:rPr>
              <a:t>를 병합하여 </a:t>
            </a:r>
            <a:r>
              <a:rPr lang="en-US" altLang="ko-KR" sz="2000">
                <a:ea typeface="굴림" charset="-127"/>
              </a:rPr>
              <a:t>A[p … r]</a:t>
            </a:r>
            <a:r>
              <a:rPr lang="ko-KR" altLang="en-US" sz="2000">
                <a:ea typeface="굴림" charset="-127"/>
              </a:rPr>
              <a:t>을 정렬된 상태로 만든다</a:t>
            </a:r>
            <a:r>
              <a:rPr lang="en-US" altLang="ko-KR" sz="2000">
                <a:ea typeface="굴림" charset="-127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▷ A[p ... q]</a:t>
            </a:r>
            <a:r>
              <a:rPr lang="ko-KR" altLang="en-US" sz="2000">
                <a:ea typeface="굴림" charset="-127"/>
              </a:rPr>
              <a:t>와 </a:t>
            </a:r>
            <a:r>
              <a:rPr lang="en-US" altLang="ko-KR" sz="2000">
                <a:ea typeface="굴림" charset="-127"/>
              </a:rPr>
              <a:t>A[q+1 ... r]</a:t>
            </a:r>
            <a:r>
              <a:rPr lang="ko-KR" altLang="en-US" sz="2000">
                <a:ea typeface="굴림" charset="-127"/>
              </a:rPr>
              <a:t>는 이미 정렬되어 있다</a:t>
            </a:r>
            <a:r>
              <a:rPr lang="en-US" altLang="ko-KR" sz="2000">
                <a:ea typeface="굴림" charset="-127"/>
              </a:rPr>
              <a:t>.</a:t>
            </a:r>
            <a:endParaRPr lang="ko-KR" altLang="en-US" sz="200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	i ← p; j ← q+1; t ←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while</a:t>
            </a:r>
            <a:r>
              <a:rPr lang="en-US" altLang="ko-KR" sz="2000">
                <a:ea typeface="굴림" charset="-127"/>
              </a:rPr>
              <a:t> (i </a:t>
            </a:r>
            <a:r>
              <a:rPr lang="en-US" altLang="ko-KR" sz="2000">
                <a:latin typeface="Times New Roman" charset="0"/>
                <a:ea typeface="굴림" charset="-127"/>
                <a:cs typeface="Times New Roman" charset="0"/>
              </a:rPr>
              <a:t>≤ q 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and</a:t>
            </a:r>
            <a:r>
              <a:rPr lang="en-US" altLang="ko-KR" sz="2000">
                <a:latin typeface="Times New Roman" charset="0"/>
                <a:ea typeface="굴림" charset="-127"/>
              </a:rPr>
              <a:t> j ≤ r){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charset="0"/>
                <a:ea typeface="굴림" charset="-127"/>
              </a:rPr>
              <a:t>	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if</a:t>
            </a:r>
            <a:r>
              <a:rPr lang="en-US" altLang="ko-KR" sz="2000">
                <a:latin typeface="Times New Roman" charset="0"/>
                <a:ea typeface="굴림" charset="-127"/>
              </a:rPr>
              <a:t>(A[i] ≤ A[j]) 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2000">
                <a:latin typeface="Times New Roman" charset="0"/>
                <a:ea typeface="굴림" charset="-127"/>
              </a:rPr>
              <a:t> tmp[t++] </a:t>
            </a:r>
            <a:r>
              <a:rPr lang="en-US" altLang="ko-KR" sz="2000">
                <a:ea typeface="굴림" charset="-127"/>
              </a:rPr>
              <a:t>←</a:t>
            </a:r>
            <a:r>
              <a:rPr lang="en-US" altLang="ko-KR" sz="2000">
                <a:latin typeface="Times New Roman" charset="0"/>
                <a:ea typeface="굴림" charset="-127"/>
              </a:rPr>
              <a:t> A[i++];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charset="0"/>
                <a:ea typeface="굴림" charset="-127"/>
              </a:rPr>
              <a:t>	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else</a:t>
            </a:r>
            <a:r>
              <a:rPr lang="en-US" altLang="ko-KR" sz="2000">
                <a:latin typeface="Times New Roman" charset="0"/>
                <a:ea typeface="굴림" charset="-127"/>
              </a:rPr>
              <a:t> tmp[t++] </a:t>
            </a:r>
            <a:r>
              <a:rPr lang="en-US" altLang="ko-KR" sz="2000">
                <a:ea typeface="굴림" charset="-127"/>
              </a:rPr>
              <a:t>← A[j++];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charset="0"/>
                <a:ea typeface="굴림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>
              <a:latin typeface="Times New Roman" charset="0"/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charset="0"/>
                <a:ea typeface="굴림" charset="-127"/>
              </a:rPr>
              <a:t>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while</a:t>
            </a:r>
            <a:r>
              <a:rPr lang="en-US" altLang="ko-KR" sz="2000">
                <a:latin typeface="Times New Roman" charset="0"/>
                <a:ea typeface="굴림" charset="-127"/>
              </a:rPr>
              <a:t>(</a:t>
            </a:r>
            <a:r>
              <a:rPr lang="en-US" altLang="ko-KR" sz="2000">
                <a:ea typeface="굴림" charset="-127"/>
              </a:rPr>
              <a:t>i </a:t>
            </a:r>
            <a:r>
              <a:rPr lang="en-US" altLang="ko-KR" sz="2000">
                <a:latin typeface="Times New Roman" charset="0"/>
                <a:ea typeface="굴림" charset="-127"/>
              </a:rPr>
              <a:t>≤ q) tmp[t++] </a:t>
            </a:r>
            <a:r>
              <a:rPr lang="en-US" altLang="ko-KR" sz="2000">
                <a:ea typeface="굴림" charset="-127"/>
              </a:rPr>
              <a:t>← A[i++];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charset="0"/>
                <a:ea typeface="굴림" charset="-127"/>
              </a:rPr>
              <a:t>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while</a:t>
            </a:r>
            <a:r>
              <a:rPr lang="en-US" altLang="ko-KR" sz="2000">
                <a:latin typeface="Times New Roman" charset="0"/>
                <a:ea typeface="굴림" charset="-127"/>
              </a:rPr>
              <a:t>(j</a:t>
            </a:r>
            <a:r>
              <a:rPr lang="en-US" altLang="ko-KR" sz="2000">
                <a:ea typeface="굴림" charset="-127"/>
              </a:rPr>
              <a:t> </a:t>
            </a:r>
            <a:r>
              <a:rPr lang="en-US" altLang="ko-KR" sz="2000">
                <a:latin typeface="Times New Roman" charset="0"/>
                <a:ea typeface="굴림" charset="-127"/>
              </a:rPr>
              <a:t>≤ r) tmp[t++] </a:t>
            </a:r>
            <a:r>
              <a:rPr lang="en-US" altLang="ko-KR" sz="2000">
                <a:ea typeface="굴림" charset="-127"/>
              </a:rPr>
              <a:t>← A[j++];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>
              <a:latin typeface="Times New Roman" charset="0"/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charset="0"/>
                <a:ea typeface="굴림" charset="-127"/>
              </a:rPr>
              <a:t>	i </a:t>
            </a:r>
            <a:r>
              <a:rPr lang="en-US" altLang="ko-KR" sz="2000">
                <a:ea typeface="굴림" charset="-127"/>
              </a:rPr>
              <a:t>← p; t ←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charset="0"/>
                <a:ea typeface="굴림" charset="-127"/>
              </a:rPr>
              <a:t>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while</a:t>
            </a:r>
            <a:r>
              <a:rPr lang="en-US" altLang="ko-KR" sz="2000">
                <a:latin typeface="Times New Roman" charset="0"/>
                <a:ea typeface="굴림" charset="-127"/>
              </a:rPr>
              <a:t>(i ≤ r) A[i++] </a:t>
            </a:r>
            <a:r>
              <a:rPr lang="en-US" altLang="ko-KR" sz="2000">
                <a:ea typeface="굴림" charset="-127"/>
              </a:rPr>
              <a:t>← tmp[t++];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latin typeface="Times New Roman" charset="0"/>
                <a:ea typeface="굴림" charset="-127"/>
              </a:rPr>
              <a:t>}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31800"/>
            <a:ext cx="7772400" cy="1143000"/>
          </a:xfrm>
          <a:noFill/>
        </p:spPr>
        <p:txBody>
          <a:bodyPr/>
          <a:lstStyle/>
          <a:p>
            <a:r>
              <a:rPr lang="en-US" altLang="ko-KR">
                <a:solidFill>
                  <a:srgbClr val="FF3300"/>
                </a:solidFill>
                <a:ea typeface="굴림" charset="-127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692519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2800"/>
              <a:t>기본 정렬 알고리즘을 이해한다</a:t>
            </a:r>
            <a:r>
              <a:rPr lang="en-US" altLang="ko-KR" sz="2800"/>
              <a:t>.</a:t>
            </a:r>
          </a:p>
          <a:p>
            <a:pPr eaLnBrk="1" hangingPunct="1"/>
            <a:r>
              <a:rPr lang="ko-KR" altLang="en-US" sz="2800"/>
              <a:t>정렬을 귀납적 관점에서 볼 수 있도록 한다</a:t>
            </a:r>
            <a:r>
              <a:rPr lang="en-US" altLang="ko-KR" sz="2800"/>
              <a:t>.</a:t>
            </a:r>
          </a:p>
          <a:p>
            <a:pPr eaLnBrk="1" hangingPunct="1"/>
            <a:r>
              <a:rPr lang="en-US" altLang="ko-KR" sz="2800" smtClean="0"/>
              <a:t>2~3</a:t>
            </a:r>
            <a:r>
              <a:rPr lang="ko-KR" altLang="en-US" sz="2800"/>
              <a:t>장에서 배운 기법을 사용해 각 정렬의 수행 시간을 분석할 수 있도록 한다</a:t>
            </a:r>
            <a:r>
              <a:rPr lang="en-US" altLang="ko-KR" sz="2800"/>
              <a:t>.</a:t>
            </a:r>
          </a:p>
          <a:p>
            <a:pPr eaLnBrk="1" hangingPunct="1"/>
            <a:r>
              <a:rPr lang="ko-KR" altLang="en-US" sz="2800"/>
              <a:t>비교 정렬의 한계를 이해하고</a:t>
            </a:r>
            <a:r>
              <a:rPr lang="en-US" altLang="ko-KR" sz="2800"/>
              <a:t>, </a:t>
            </a:r>
            <a:r>
              <a:rPr lang="ko-KR" altLang="en-US" sz="2800"/>
              <a:t>선형 시간 정렬이 가능한 조건과 선형 시간 정렬 알고리즘을 이해한다</a:t>
            </a:r>
            <a:r>
              <a:rPr lang="en-US" altLang="ko-KR" sz="2800"/>
              <a:t>.</a:t>
            </a:r>
            <a:endParaRPr lang="ko-KR" altLang="en-US" sz="280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11"/>
          <p:cNvSpPr>
            <a:spLocks noChangeArrowheads="1"/>
          </p:cNvSpPr>
          <p:nvPr/>
        </p:nvSpPr>
        <p:spPr bwMode="auto">
          <a:xfrm>
            <a:off x="2632075" y="4579938"/>
            <a:ext cx="1379538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185405" name="AutoShape 61"/>
          <p:cNvSpPr>
            <a:spLocks noChangeArrowheads="1"/>
          </p:cNvSpPr>
          <p:nvPr/>
        </p:nvSpPr>
        <p:spPr bwMode="auto">
          <a:xfrm>
            <a:off x="2627313" y="4592638"/>
            <a:ext cx="1370012" cy="427037"/>
          </a:xfrm>
          <a:prstGeom prst="roundRect">
            <a:avLst>
              <a:gd name="adj" fmla="val 13755"/>
            </a:avLst>
          </a:prstGeom>
          <a:solidFill>
            <a:schemeClr val="bg1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9  |  4</a:t>
            </a:r>
          </a:p>
        </p:txBody>
      </p:sp>
      <p:sp>
        <p:nvSpPr>
          <p:cNvPr id="185402" name="Line 58"/>
          <p:cNvSpPr>
            <a:spLocks noChangeShapeType="1"/>
          </p:cNvSpPr>
          <p:nvPr/>
        </p:nvSpPr>
        <p:spPr bwMode="auto">
          <a:xfrm flipV="1">
            <a:off x="1244600" y="4114800"/>
            <a:ext cx="635000" cy="35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cxnSp>
        <p:nvCxnSpPr>
          <p:cNvPr id="28677" name="AutoShape 2"/>
          <p:cNvCxnSpPr>
            <a:cxnSpLocks noChangeShapeType="1"/>
            <a:stCxn id="28685" idx="0"/>
            <a:endCxn id="28683" idx="2"/>
          </p:cNvCxnSpPr>
          <p:nvPr/>
        </p:nvCxnSpPr>
        <p:spPr bwMode="auto">
          <a:xfrm flipV="1">
            <a:off x="1350963" y="4000500"/>
            <a:ext cx="985837" cy="560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3"/>
          <p:cNvCxnSpPr>
            <a:cxnSpLocks noChangeShapeType="1"/>
            <a:stCxn id="28674" idx="0"/>
            <a:endCxn id="28683" idx="2"/>
          </p:cNvCxnSpPr>
          <p:nvPr/>
        </p:nvCxnSpPr>
        <p:spPr bwMode="auto">
          <a:xfrm flipH="1" flipV="1">
            <a:off x="2336800" y="4000500"/>
            <a:ext cx="98583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4"/>
          <p:cNvCxnSpPr>
            <a:cxnSpLocks noChangeShapeType="1"/>
            <a:stCxn id="28704" idx="0"/>
            <a:endCxn id="28685" idx="2"/>
          </p:cNvCxnSpPr>
          <p:nvPr/>
        </p:nvCxnSpPr>
        <p:spPr bwMode="auto">
          <a:xfrm flipV="1">
            <a:off x="919163" y="5026025"/>
            <a:ext cx="431800" cy="560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5"/>
          <p:cNvCxnSpPr>
            <a:cxnSpLocks noChangeShapeType="1"/>
            <a:stCxn id="28689" idx="0"/>
            <a:endCxn id="28674" idx="2"/>
          </p:cNvCxnSpPr>
          <p:nvPr/>
        </p:nvCxnSpPr>
        <p:spPr bwMode="auto">
          <a:xfrm flipV="1">
            <a:off x="2878138" y="5016500"/>
            <a:ext cx="4445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6"/>
          <p:cNvCxnSpPr>
            <a:cxnSpLocks noChangeShapeType="1"/>
            <a:stCxn id="28685" idx="2"/>
            <a:endCxn id="28688" idx="0"/>
          </p:cNvCxnSpPr>
          <p:nvPr/>
        </p:nvCxnSpPr>
        <p:spPr bwMode="auto">
          <a:xfrm>
            <a:off x="1350963" y="50260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2" name="AutoShape 7"/>
          <p:cNvCxnSpPr>
            <a:cxnSpLocks noChangeShapeType="1"/>
            <a:stCxn id="28674" idx="2"/>
            <a:endCxn id="28690" idx="0"/>
          </p:cNvCxnSpPr>
          <p:nvPr/>
        </p:nvCxnSpPr>
        <p:spPr bwMode="auto">
          <a:xfrm>
            <a:off x="3322638" y="5016500"/>
            <a:ext cx="463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AutoShape 8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7  2  </a:t>
            </a:r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|</a:t>
            </a:r>
            <a:r>
              <a:rPr lang="en-US" altLang="ko-KR" sz="1800" i="0">
                <a:solidFill>
                  <a:schemeClr val="accent2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9  4</a:t>
            </a:r>
          </a:p>
        </p:txBody>
      </p:sp>
      <p:sp>
        <p:nvSpPr>
          <p:cNvPr id="28684" name="AutoShape 9"/>
          <p:cNvSpPr>
            <a:spLocks noChangeArrowheads="1"/>
          </p:cNvSpPr>
          <p:nvPr/>
        </p:nvSpPr>
        <p:spPr bwMode="auto">
          <a:xfrm>
            <a:off x="5233988" y="3554413"/>
            <a:ext cx="2366962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28685" name="AutoShape 10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7  </a:t>
            </a:r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|</a:t>
            </a:r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  2</a:t>
            </a:r>
          </a:p>
        </p:txBody>
      </p:sp>
      <p:sp>
        <p:nvSpPr>
          <p:cNvPr id="28686" name="AutoShape 12"/>
          <p:cNvSpPr>
            <a:spLocks noChangeArrowheads="1"/>
          </p:cNvSpPr>
          <p:nvPr/>
        </p:nvSpPr>
        <p:spPr bwMode="auto">
          <a:xfrm>
            <a:off x="4791075" y="4579938"/>
            <a:ext cx="128111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28687" name="AutoShape 13"/>
          <p:cNvSpPr>
            <a:spLocks noChangeArrowheads="1"/>
          </p:cNvSpPr>
          <p:nvPr/>
        </p:nvSpPr>
        <p:spPr bwMode="auto">
          <a:xfrm>
            <a:off x="6711950" y="4579938"/>
            <a:ext cx="1381125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28688" name="AutoShape 14"/>
          <p:cNvSpPr>
            <a:spLocks noChangeArrowheads="1"/>
          </p:cNvSpPr>
          <p:nvPr/>
        </p:nvSpPr>
        <p:spPr bwMode="auto">
          <a:xfrm>
            <a:off x="1497013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8689" name="AutoShape 15"/>
          <p:cNvSpPr>
            <a:spLocks noChangeArrowheads="1"/>
          </p:cNvSpPr>
          <p:nvPr/>
        </p:nvSpPr>
        <p:spPr bwMode="auto">
          <a:xfrm>
            <a:off x="2551113" y="5605463"/>
            <a:ext cx="652462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8690" name="AutoShape 16"/>
          <p:cNvSpPr>
            <a:spLocks noChangeArrowheads="1"/>
          </p:cNvSpPr>
          <p:nvPr/>
        </p:nvSpPr>
        <p:spPr bwMode="auto">
          <a:xfrm>
            <a:off x="3468688" y="5605463"/>
            <a:ext cx="63500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8691" name="AutoShape 17"/>
          <p:cNvSpPr>
            <a:spLocks noChangeArrowheads="1"/>
          </p:cNvSpPr>
          <p:nvPr/>
        </p:nvSpPr>
        <p:spPr bwMode="auto">
          <a:xfrm>
            <a:off x="4667250" y="5605463"/>
            <a:ext cx="66516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8692" name="AutoShape 18"/>
          <p:cNvSpPr>
            <a:spLocks noChangeArrowheads="1"/>
          </p:cNvSpPr>
          <p:nvPr/>
        </p:nvSpPr>
        <p:spPr bwMode="auto">
          <a:xfrm>
            <a:off x="5578475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8693" name="AutoShape 19"/>
          <p:cNvSpPr>
            <a:spLocks noChangeArrowheads="1"/>
          </p:cNvSpPr>
          <p:nvPr/>
        </p:nvSpPr>
        <p:spPr bwMode="auto">
          <a:xfrm>
            <a:off x="6632575" y="5605463"/>
            <a:ext cx="65246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28694" name="AutoShape 20"/>
          <p:cNvSpPr>
            <a:spLocks noChangeArrowheads="1"/>
          </p:cNvSpPr>
          <p:nvPr/>
        </p:nvSpPr>
        <p:spPr bwMode="auto">
          <a:xfrm>
            <a:off x="7550150" y="5605463"/>
            <a:ext cx="63500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cxnSp>
        <p:nvCxnSpPr>
          <p:cNvPr id="28695" name="AutoShape 21"/>
          <p:cNvCxnSpPr>
            <a:cxnSpLocks noChangeShapeType="1"/>
            <a:stCxn id="28686" idx="0"/>
            <a:endCxn id="28684" idx="2"/>
          </p:cNvCxnSpPr>
          <p:nvPr/>
        </p:nvCxnSpPr>
        <p:spPr bwMode="auto">
          <a:xfrm flipV="1">
            <a:off x="5432425" y="3990975"/>
            <a:ext cx="98583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2"/>
          <p:cNvCxnSpPr>
            <a:cxnSpLocks noChangeShapeType="1"/>
            <a:stCxn id="28687" idx="0"/>
            <a:endCxn id="28684" idx="2"/>
          </p:cNvCxnSpPr>
          <p:nvPr/>
        </p:nvCxnSpPr>
        <p:spPr bwMode="auto">
          <a:xfrm flipH="1" flipV="1">
            <a:off x="6418263" y="3990975"/>
            <a:ext cx="9842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3"/>
          <p:cNvCxnSpPr>
            <a:cxnSpLocks noChangeShapeType="1"/>
            <a:stCxn id="28691" idx="0"/>
            <a:endCxn id="28686" idx="2"/>
          </p:cNvCxnSpPr>
          <p:nvPr/>
        </p:nvCxnSpPr>
        <p:spPr bwMode="auto">
          <a:xfrm flipV="1">
            <a:off x="5000625" y="5016500"/>
            <a:ext cx="431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4"/>
          <p:cNvCxnSpPr>
            <a:cxnSpLocks noChangeShapeType="1"/>
            <a:stCxn id="28693" idx="0"/>
            <a:endCxn id="28687" idx="2"/>
          </p:cNvCxnSpPr>
          <p:nvPr/>
        </p:nvCxnSpPr>
        <p:spPr bwMode="auto">
          <a:xfrm flipV="1">
            <a:off x="6959600" y="5016500"/>
            <a:ext cx="442913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5"/>
          <p:cNvCxnSpPr>
            <a:cxnSpLocks noChangeShapeType="1"/>
            <a:stCxn id="28686" idx="2"/>
            <a:endCxn id="28692" idx="0"/>
          </p:cNvCxnSpPr>
          <p:nvPr/>
        </p:nvCxnSpPr>
        <p:spPr bwMode="auto">
          <a:xfrm>
            <a:off x="5432425" y="50165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6"/>
          <p:cNvCxnSpPr>
            <a:cxnSpLocks noChangeShapeType="1"/>
            <a:stCxn id="28687" idx="2"/>
            <a:endCxn id="28694" idx="0"/>
          </p:cNvCxnSpPr>
          <p:nvPr/>
        </p:nvCxnSpPr>
        <p:spPr bwMode="auto">
          <a:xfrm>
            <a:off x="7402513" y="5016500"/>
            <a:ext cx="4651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AutoShape 27"/>
          <p:cNvSpPr>
            <a:spLocks noChangeArrowheads="1"/>
          </p:cNvSpPr>
          <p:nvPr/>
        </p:nvSpPr>
        <p:spPr bwMode="auto">
          <a:xfrm>
            <a:off x="2133600" y="2438400"/>
            <a:ext cx="4572000" cy="519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7  2  9  4</a:t>
            </a:r>
            <a:r>
              <a:rPr lang="en-US" altLang="ko-KR" sz="2000" i="0">
                <a:latin typeface="Times" panose="02020603050405020304" pitchFamily="18" charset="0"/>
              </a:rPr>
              <a:t> </a:t>
            </a:r>
            <a:r>
              <a:rPr lang="en-US" altLang="ko-KR" sz="2000" b="1" i="0">
                <a:solidFill>
                  <a:srgbClr val="FF3300"/>
                </a:solidFill>
                <a:latin typeface="Times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ko-KR" sz="2000" i="0">
                <a:solidFill>
                  <a:schemeClr val="accent2"/>
                </a:solidFill>
                <a:latin typeface="Times" panose="02020603050405020304" pitchFamily="18" charset="0"/>
              </a:rPr>
              <a:t> </a:t>
            </a:r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3  8  6  1 </a:t>
            </a:r>
          </a:p>
        </p:txBody>
      </p:sp>
      <p:cxnSp>
        <p:nvCxnSpPr>
          <p:cNvPr id="28702" name="AutoShape 28"/>
          <p:cNvCxnSpPr>
            <a:cxnSpLocks noChangeShapeType="1"/>
            <a:stCxn id="28683" idx="0"/>
            <a:endCxn id="28701" idx="2"/>
          </p:cNvCxnSpPr>
          <p:nvPr/>
        </p:nvCxnSpPr>
        <p:spPr bwMode="auto">
          <a:xfrm flipV="1">
            <a:off x="2336800" y="2976563"/>
            <a:ext cx="2082800" cy="558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3" name="AutoShape 29"/>
          <p:cNvCxnSpPr>
            <a:cxnSpLocks noChangeShapeType="1"/>
            <a:stCxn id="28684" idx="0"/>
            <a:endCxn id="28701" idx="2"/>
          </p:cNvCxnSpPr>
          <p:nvPr/>
        </p:nvCxnSpPr>
        <p:spPr bwMode="auto">
          <a:xfrm flipH="1" flipV="1">
            <a:off x="4419600" y="2976563"/>
            <a:ext cx="1998663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4" name="AutoShape 30"/>
          <p:cNvSpPr>
            <a:spLocks noChangeArrowheads="1"/>
          </p:cNvSpPr>
          <p:nvPr/>
        </p:nvSpPr>
        <p:spPr bwMode="auto">
          <a:xfrm>
            <a:off x="5857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185375" name="Line 31"/>
          <p:cNvSpPr>
            <a:spLocks noChangeShapeType="1"/>
          </p:cNvSpPr>
          <p:nvPr/>
        </p:nvSpPr>
        <p:spPr bwMode="auto">
          <a:xfrm flipV="1">
            <a:off x="838200" y="5105400"/>
            <a:ext cx="304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95300" y="4610100"/>
            <a:ext cx="850900" cy="1485900"/>
            <a:chOff x="360" y="2904"/>
            <a:chExt cx="488" cy="936"/>
          </a:xfrm>
        </p:grpSpPr>
        <p:sp>
          <p:nvSpPr>
            <p:cNvPr id="28743" name="Rectangle 32"/>
            <p:cNvSpPr>
              <a:spLocks noChangeArrowheads="1"/>
            </p:cNvSpPr>
            <p:nvPr/>
          </p:nvSpPr>
          <p:spPr bwMode="auto">
            <a:xfrm>
              <a:off x="634" y="2904"/>
              <a:ext cx="17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 i="0">
                  <a:latin typeface="Times" panose="02020603050405020304" pitchFamily="18" charset="0"/>
                </a:rPr>
                <a:t>7</a:t>
              </a:r>
              <a:endParaRPr lang="ko-KR" altLang="en-US" sz="1800" i="0">
                <a:latin typeface="Times" panose="02020603050405020304" pitchFamily="18" charset="0"/>
              </a:endParaRPr>
            </a:p>
          </p:txBody>
        </p:sp>
        <p:sp>
          <p:nvSpPr>
            <p:cNvPr id="185378" name="Rectangle 34"/>
            <p:cNvSpPr>
              <a:spLocks noChangeArrowheads="1"/>
            </p:cNvSpPr>
            <p:nvPr/>
          </p:nvSpPr>
          <p:spPr bwMode="auto">
            <a:xfrm>
              <a:off x="360" y="3168"/>
              <a:ext cx="488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5380" name="AutoShape 36"/>
          <p:cNvSpPr>
            <a:spLocks noChangeArrowheads="1"/>
          </p:cNvSpPr>
          <p:nvPr/>
        </p:nvSpPr>
        <p:spPr bwMode="auto">
          <a:xfrm>
            <a:off x="14874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185381" name="Line 37"/>
          <p:cNvSpPr>
            <a:spLocks noChangeShapeType="1"/>
          </p:cNvSpPr>
          <p:nvPr/>
        </p:nvSpPr>
        <p:spPr bwMode="auto">
          <a:xfrm flipH="1" flipV="1">
            <a:off x="1536700" y="5092700"/>
            <a:ext cx="3175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346200" y="4610100"/>
            <a:ext cx="863600" cy="1460500"/>
            <a:chOff x="848" y="2904"/>
            <a:chExt cx="544" cy="920"/>
          </a:xfrm>
        </p:grpSpPr>
        <p:sp>
          <p:nvSpPr>
            <p:cNvPr id="28741" name="Rectangle 38"/>
            <p:cNvSpPr>
              <a:spLocks noChangeArrowheads="1"/>
            </p:cNvSpPr>
            <p:nvPr/>
          </p:nvSpPr>
          <p:spPr bwMode="auto">
            <a:xfrm>
              <a:off x="890" y="2904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185383" name="Rectangle 39"/>
            <p:cNvSpPr>
              <a:spLocks noChangeArrowheads="1"/>
            </p:cNvSpPr>
            <p:nvPr/>
          </p:nvSpPr>
          <p:spPr bwMode="auto">
            <a:xfrm>
              <a:off x="848" y="3168"/>
              <a:ext cx="544" cy="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5385" name="AutoShape 41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2     7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73100" y="3594100"/>
            <a:ext cx="1663700" cy="1460500"/>
            <a:chOff x="424" y="2264"/>
            <a:chExt cx="1048" cy="920"/>
          </a:xfrm>
        </p:grpSpPr>
        <p:sp>
          <p:nvSpPr>
            <p:cNvPr id="28739" name="Rectangle 42"/>
            <p:cNvSpPr>
              <a:spLocks noChangeArrowheads="1"/>
            </p:cNvSpPr>
            <p:nvPr/>
          </p:nvSpPr>
          <p:spPr bwMode="auto">
            <a:xfrm>
              <a:off x="1106" y="2264"/>
              <a:ext cx="3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 i="0">
                  <a:latin typeface="Times" panose="02020603050405020304" pitchFamily="18" charset="0"/>
                </a:rPr>
                <a:t>2  7</a:t>
              </a:r>
              <a:endParaRPr lang="ko-KR" altLang="en-US" sz="1800" i="0">
                <a:latin typeface="Times" panose="02020603050405020304" pitchFamily="18" charset="0"/>
              </a:endParaRPr>
            </a:p>
          </p:txBody>
        </p:sp>
        <p:sp>
          <p:nvSpPr>
            <p:cNvPr id="185387" name="Rectangle 43"/>
            <p:cNvSpPr>
              <a:spLocks noChangeArrowheads="1"/>
            </p:cNvSpPr>
            <p:nvPr/>
          </p:nvSpPr>
          <p:spPr bwMode="auto">
            <a:xfrm>
              <a:off x="424" y="2520"/>
              <a:ext cx="1048" cy="6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5390" name="AutoShape 46"/>
          <p:cNvSpPr>
            <a:spLocks noChangeArrowheads="1"/>
          </p:cNvSpPr>
          <p:nvPr/>
        </p:nvSpPr>
        <p:spPr bwMode="auto">
          <a:xfrm>
            <a:off x="25542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 flipV="1">
            <a:off x="2806700" y="5105400"/>
            <a:ext cx="304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5392" name="AutoShape 48"/>
          <p:cNvSpPr>
            <a:spLocks noChangeArrowheads="1"/>
          </p:cNvSpPr>
          <p:nvPr/>
        </p:nvSpPr>
        <p:spPr bwMode="auto">
          <a:xfrm>
            <a:off x="34686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 flipH="1" flipV="1">
            <a:off x="3530600" y="5105400"/>
            <a:ext cx="3175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514600" y="4635500"/>
            <a:ext cx="825500" cy="1473200"/>
            <a:chOff x="1584" y="2920"/>
            <a:chExt cx="520" cy="928"/>
          </a:xfrm>
        </p:grpSpPr>
        <p:sp>
          <p:nvSpPr>
            <p:cNvPr id="28737" name="Rectangle 52"/>
            <p:cNvSpPr>
              <a:spLocks noChangeArrowheads="1"/>
            </p:cNvSpPr>
            <p:nvPr/>
          </p:nvSpPr>
          <p:spPr bwMode="auto">
            <a:xfrm>
              <a:off x="1866" y="2920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800" i="0">
                  <a:latin typeface="Times" panose="02020603050405020304" pitchFamily="18" charset="0"/>
                </a:rPr>
                <a:t>9</a:t>
              </a:r>
            </a:p>
          </p:txBody>
        </p:sp>
        <p:sp>
          <p:nvSpPr>
            <p:cNvPr id="185397" name="Rectangle 53"/>
            <p:cNvSpPr>
              <a:spLocks noChangeArrowheads="1"/>
            </p:cNvSpPr>
            <p:nvPr/>
          </p:nvSpPr>
          <p:spPr bwMode="auto">
            <a:xfrm>
              <a:off x="1584" y="3176"/>
              <a:ext cx="520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302000" y="4635500"/>
            <a:ext cx="863600" cy="1460500"/>
            <a:chOff x="848" y="2904"/>
            <a:chExt cx="544" cy="920"/>
          </a:xfrm>
        </p:grpSpPr>
        <p:sp>
          <p:nvSpPr>
            <p:cNvPr id="28735" name="Rectangle 56"/>
            <p:cNvSpPr>
              <a:spLocks noChangeArrowheads="1"/>
            </p:cNvSpPr>
            <p:nvPr/>
          </p:nvSpPr>
          <p:spPr bwMode="auto">
            <a:xfrm>
              <a:off x="890" y="2904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185401" name="Rectangle 57"/>
            <p:cNvSpPr>
              <a:spLocks noChangeArrowheads="1"/>
            </p:cNvSpPr>
            <p:nvPr/>
          </p:nvSpPr>
          <p:spPr bwMode="auto">
            <a:xfrm>
              <a:off x="848" y="3168"/>
              <a:ext cx="544" cy="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5389" name="AutoShape 45"/>
          <p:cNvSpPr>
            <a:spLocks noChangeArrowheads="1"/>
          </p:cNvSpPr>
          <p:nvPr/>
        </p:nvSpPr>
        <p:spPr bwMode="auto">
          <a:xfrm>
            <a:off x="2627313" y="4592638"/>
            <a:ext cx="1370012" cy="427037"/>
          </a:xfrm>
          <a:prstGeom prst="roundRect">
            <a:avLst>
              <a:gd name="adj" fmla="val 13755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4     9</a:t>
            </a:r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 flipH="1" flipV="1">
            <a:off x="2743200" y="4102100"/>
            <a:ext cx="635000" cy="368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286000" y="3594100"/>
            <a:ext cx="1765300" cy="1498600"/>
            <a:chOff x="1464" y="2264"/>
            <a:chExt cx="1112" cy="944"/>
          </a:xfrm>
        </p:grpSpPr>
        <p:sp>
          <p:nvSpPr>
            <p:cNvPr id="28733" name="Rectangle 64"/>
            <p:cNvSpPr>
              <a:spLocks noChangeArrowheads="1"/>
            </p:cNvSpPr>
            <p:nvPr/>
          </p:nvSpPr>
          <p:spPr bwMode="auto">
            <a:xfrm>
              <a:off x="1506" y="2264"/>
              <a:ext cx="3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" panose="02020603050405020304" pitchFamily="18" charset="0"/>
                </a:rPr>
                <a:t>4  9</a:t>
              </a:r>
            </a:p>
          </p:txBody>
        </p:sp>
        <p:sp>
          <p:nvSpPr>
            <p:cNvPr id="185409" name="Rectangle 65"/>
            <p:cNvSpPr>
              <a:spLocks noChangeArrowheads="1"/>
            </p:cNvSpPr>
            <p:nvPr/>
          </p:nvSpPr>
          <p:spPr bwMode="auto">
            <a:xfrm>
              <a:off x="1464" y="2520"/>
              <a:ext cx="1112" cy="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5411" name="AutoShape 67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" panose="02020603050405020304" pitchFamily="18" charset="0"/>
              </a:rPr>
              <a:t>2  </a:t>
            </a:r>
            <a:r>
              <a:rPr lang="ko-KR" altLang="en-US" sz="1800" i="0">
                <a:solidFill>
                  <a:srgbClr val="FF3300"/>
                </a:solidFill>
                <a:latin typeface="Times" panose="02020603050405020304" pitchFamily="18" charset="0"/>
              </a:rPr>
              <a:t>4     7  9</a:t>
            </a:r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 flipV="1">
            <a:off x="2451100" y="3111500"/>
            <a:ext cx="965200" cy="279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5414" name="Freeform 70"/>
          <p:cNvSpPr>
            <a:spLocks/>
          </p:cNvSpPr>
          <p:nvPr/>
        </p:nvSpPr>
        <p:spPr bwMode="auto">
          <a:xfrm>
            <a:off x="4635500" y="3086100"/>
            <a:ext cx="3441700" cy="30607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672" y="248"/>
              </a:cxn>
              <a:cxn ang="0">
                <a:pos x="808" y="656"/>
              </a:cxn>
              <a:cxn ang="0">
                <a:pos x="352" y="928"/>
              </a:cxn>
              <a:cxn ang="0">
                <a:pos x="32" y="1904"/>
              </a:cxn>
              <a:cxn ang="0">
                <a:pos x="480" y="1376"/>
              </a:cxn>
              <a:cxn ang="0">
                <a:pos x="984" y="1928"/>
              </a:cxn>
              <a:cxn ang="0">
                <a:pos x="664" y="896"/>
              </a:cxn>
              <a:cxn ang="0">
                <a:pos x="1112" y="656"/>
              </a:cxn>
              <a:cxn ang="0">
                <a:pos x="1560" y="896"/>
              </a:cxn>
              <a:cxn ang="0">
                <a:pos x="1344" y="1928"/>
              </a:cxn>
              <a:cxn ang="0">
                <a:pos x="1736" y="1400"/>
              </a:cxn>
              <a:cxn ang="0">
                <a:pos x="2168" y="1920"/>
              </a:cxn>
              <a:cxn ang="0">
                <a:pos x="1856" y="896"/>
              </a:cxn>
              <a:cxn ang="0">
                <a:pos x="1208" y="224"/>
              </a:cxn>
              <a:cxn ang="0">
                <a:pos x="576" y="0"/>
              </a:cxn>
            </a:cxnLst>
            <a:rect l="0" t="0" r="r" b="b"/>
            <a:pathLst>
              <a:path w="2168" h="1928">
                <a:moveTo>
                  <a:pt x="0" y="32"/>
                </a:moveTo>
                <a:lnTo>
                  <a:pt x="672" y="248"/>
                </a:lnTo>
                <a:lnTo>
                  <a:pt x="808" y="656"/>
                </a:lnTo>
                <a:lnTo>
                  <a:pt x="352" y="928"/>
                </a:lnTo>
                <a:lnTo>
                  <a:pt x="32" y="1904"/>
                </a:lnTo>
                <a:lnTo>
                  <a:pt x="480" y="1376"/>
                </a:lnTo>
                <a:lnTo>
                  <a:pt x="984" y="1928"/>
                </a:lnTo>
                <a:lnTo>
                  <a:pt x="664" y="896"/>
                </a:lnTo>
                <a:lnTo>
                  <a:pt x="1112" y="656"/>
                </a:lnTo>
                <a:lnTo>
                  <a:pt x="1560" y="896"/>
                </a:lnTo>
                <a:lnTo>
                  <a:pt x="1344" y="1928"/>
                </a:lnTo>
                <a:lnTo>
                  <a:pt x="1736" y="1400"/>
                </a:lnTo>
                <a:lnTo>
                  <a:pt x="2168" y="1920"/>
                </a:lnTo>
                <a:lnTo>
                  <a:pt x="1856" y="896"/>
                </a:lnTo>
                <a:lnTo>
                  <a:pt x="1208" y="224"/>
                </a:lnTo>
                <a:lnTo>
                  <a:pt x="576" y="0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5415" name="Rectangle 71"/>
          <p:cNvSpPr>
            <a:spLocks noChangeArrowheads="1"/>
          </p:cNvSpPr>
          <p:nvPr/>
        </p:nvSpPr>
        <p:spPr bwMode="auto">
          <a:xfrm>
            <a:off x="4441825" y="2509838"/>
            <a:ext cx="1073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latin typeface="Times" panose="02020603050405020304" pitchFamily="18" charset="0"/>
              </a:rPr>
              <a:t>1  3  6  8</a:t>
            </a:r>
            <a:endParaRPr lang="ko-KR" altLang="en-US" sz="2000" i="0">
              <a:latin typeface="Times" panose="02020603050405020304" pitchFamily="18" charset="0"/>
            </a:endParaRPr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1104900" y="2509838"/>
            <a:ext cx="3327400" cy="1579562"/>
            <a:chOff x="696" y="1581"/>
            <a:chExt cx="2096" cy="995"/>
          </a:xfrm>
        </p:grpSpPr>
        <p:sp>
          <p:nvSpPr>
            <p:cNvPr id="28731" name="Rectangle 69"/>
            <p:cNvSpPr>
              <a:spLocks noChangeArrowheads="1"/>
            </p:cNvSpPr>
            <p:nvPr/>
          </p:nvSpPr>
          <p:spPr bwMode="auto">
            <a:xfrm>
              <a:off x="2062" y="1581"/>
              <a:ext cx="6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latin typeface="Times" panose="02020603050405020304" pitchFamily="18" charset="0"/>
                </a:rPr>
                <a:t>2  4  7  9</a:t>
              </a:r>
              <a:endParaRPr lang="ko-KR" altLang="en-US" sz="2000" i="0">
                <a:latin typeface="Times" panose="02020603050405020304" pitchFamily="18" charset="0"/>
              </a:endParaRPr>
            </a:p>
          </p:txBody>
        </p:sp>
        <p:sp>
          <p:nvSpPr>
            <p:cNvPr id="185416" name="Rectangle 72"/>
            <p:cNvSpPr>
              <a:spLocks noChangeArrowheads="1"/>
            </p:cNvSpPr>
            <p:nvPr/>
          </p:nvSpPr>
          <p:spPr bwMode="auto">
            <a:xfrm>
              <a:off x="696" y="1880"/>
              <a:ext cx="2096" cy="6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133600" y="2438400"/>
            <a:ext cx="6210300" cy="3810000"/>
            <a:chOff x="1344" y="1536"/>
            <a:chExt cx="3912" cy="2400"/>
          </a:xfrm>
        </p:grpSpPr>
        <p:sp>
          <p:nvSpPr>
            <p:cNvPr id="28729" name="AutoShape 74"/>
            <p:cNvSpPr>
              <a:spLocks noChangeArrowheads="1"/>
            </p:cNvSpPr>
            <p:nvPr/>
          </p:nvSpPr>
          <p:spPr bwMode="auto">
            <a:xfrm>
              <a:off x="1344" y="1536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2000" i="0">
                  <a:solidFill>
                    <a:srgbClr val="FF3300"/>
                  </a:solidFill>
                  <a:latin typeface="Times" panose="02020603050405020304" pitchFamily="18" charset="0"/>
                </a:rPr>
                <a:t>1  2  3  4  6  7  8  9  </a:t>
              </a:r>
            </a:p>
          </p:txBody>
        </p:sp>
        <p:sp>
          <p:nvSpPr>
            <p:cNvPr id="185419" name="Rectangle 75"/>
            <p:cNvSpPr>
              <a:spLocks noChangeArrowheads="1"/>
            </p:cNvSpPr>
            <p:nvPr/>
          </p:nvSpPr>
          <p:spPr bwMode="auto">
            <a:xfrm>
              <a:off x="2792" y="1880"/>
              <a:ext cx="2464" cy="2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5422" name="Text Box 78"/>
          <p:cNvSpPr txBox="1">
            <a:spLocks noChangeArrowheads="1"/>
          </p:cNvSpPr>
          <p:nvPr/>
        </p:nvSpPr>
        <p:spPr bwMode="auto">
          <a:xfrm>
            <a:off x="4368800" y="5986790"/>
            <a:ext cx="36311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ko-KR" altLang="en-US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수행 시간</a:t>
            </a:r>
            <a:r>
              <a:rPr lang="en-US" altLang="ko-KR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: </a:t>
            </a:r>
            <a:r>
              <a:rPr lang="el-GR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ko-KR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</a:t>
            </a:r>
            <a:r>
              <a:rPr lang="en-US" altLang="ko-KR" i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log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)</a:t>
            </a:r>
          </a:p>
        </p:txBody>
      </p:sp>
      <p:sp>
        <p:nvSpPr>
          <p:cNvPr id="28728" name="Rectangle 80"/>
          <p:cNvSpPr>
            <a:spLocks noChangeArrowheads="1"/>
          </p:cNvSpPr>
          <p:nvPr/>
        </p:nvSpPr>
        <p:spPr bwMode="auto">
          <a:xfrm>
            <a:off x="4826000" y="355600"/>
            <a:ext cx="4318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3200" b="1" i="0">
                <a:solidFill>
                  <a:srgbClr val="339933"/>
                </a:solidFill>
                <a:latin typeface="Times" panose="02020603050405020304" pitchFamily="18" charset="0"/>
              </a:rPr>
              <a:t>Animation (</a:t>
            </a:r>
            <a:r>
              <a:rPr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병합정렬</a:t>
            </a:r>
            <a:r>
              <a:rPr lang="en-US" altLang="ko-KR" sz="3200" b="1" i="0">
                <a:solidFill>
                  <a:srgbClr val="339933"/>
                </a:solidFill>
                <a:latin typeface="Times" panose="02020603050405020304" pitchFamily="18" charset="0"/>
              </a:rPr>
              <a:t>)</a:t>
            </a:r>
            <a:endParaRPr lang="ko-KR" altLang="en-US" sz="3200" b="1" i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5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85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85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85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8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05" grpId="0" animBg="1" autoUpdateAnimBg="0"/>
      <p:bldP spid="185380" grpId="0" animBg="1" autoUpdateAnimBg="0"/>
      <p:bldP spid="185385" grpId="0" animBg="1" autoUpdateAnimBg="0"/>
      <p:bldP spid="185390" grpId="0" animBg="1" autoUpdateAnimBg="0"/>
      <p:bldP spid="185392" grpId="0" animBg="1" autoUpdateAnimBg="0"/>
      <p:bldP spid="185389" grpId="0" animBg="1" autoUpdateAnimBg="0"/>
      <p:bldP spid="185411" grpId="0" animBg="1" autoUpdateAnimBg="0"/>
      <p:bldP spid="185414" grpId="0" animBg="1"/>
      <p:bldP spid="185415" grpId="0" animBg="1" autoUpdateAnimBg="0"/>
      <p:bldP spid="18542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퀵정렬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96900" y="1460500"/>
            <a:ext cx="7772400" cy="5080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 </a:t>
            </a:r>
            <a:r>
              <a:rPr lang="en-US" altLang="ko-KR" sz="2000" dirty="0" err="1" smtClean="0"/>
              <a:t>quickSort</a:t>
            </a:r>
            <a:r>
              <a:rPr lang="en-US" altLang="ko-KR" sz="2000" dirty="0" smtClean="0"/>
              <a:t>(A[], </a:t>
            </a:r>
            <a:r>
              <a:rPr lang="en-US" altLang="ko-KR" sz="2000" i="1" dirty="0" smtClean="0"/>
              <a:t>p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)   ▷ A[</a:t>
            </a:r>
            <a:r>
              <a:rPr lang="en-US" altLang="ko-KR" sz="2000" i="1" dirty="0" smtClean="0"/>
              <a:t>p</a:t>
            </a:r>
            <a:r>
              <a:rPr lang="en-US" altLang="ko-KR" sz="2000" dirty="0" smtClean="0"/>
              <a:t> ... 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을 정렬한다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        </a:t>
            </a:r>
            <a:r>
              <a:rPr lang="en-US" altLang="ko-KR" sz="2000" b="1" dirty="0" smtClean="0">
                <a:solidFill>
                  <a:srgbClr val="0066CC"/>
                </a:solidFill>
              </a:rPr>
              <a:t>if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p</a:t>
            </a:r>
            <a:r>
              <a:rPr lang="en-US" altLang="ko-KR" sz="2000" dirty="0" smtClean="0"/>
              <a:t> &lt; 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) </a:t>
            </a:r>
            <a:r>
              <a:rPr lang="en-US" altLang="ko-KR" sz="2000" b="1" dirty="0" smtClean="0">
                <a:solidFill>
                  <a:srgbClr val="0066CC"/>
                </a:solidFill>
              </a:rPr>
              <a:t>then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i="1" dirty="0" smtClean="0"/>
              <a:t>q</a:t>
            </a:r>
            <a:r>
              <a:rPr lang="en-US" altLang="ko-KR" sz="2000" dirty="0" smtClean="0"/>
              <a:t> = partition(A, </a:t>
            </a:r>
            <a:r>
              <a:rPr lang="en-US" altLang="ko-KR" sz="2000" i="1" dirty="0" smtClean="0"/>
              <a:t>p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);  ▷ </a:t>
            </a:r>
            <a:r>
              <a:rPr lang="ko-KR" altLang="en-US" sz="2000" dirty="0" smtClean="0"/>
              <a:t>분할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quickSort</a:t>
            </a:r>
            <a:r>
              <a:rPr lang="en-US" altLang="ko-KR" sz="2000" dirty="0" smtClean="0"/>
              <a:t>(A, </a:t>
            </a:r>
            <a:r>
              <a:rPr lang="en-US" altLang="ko-KR" sz="2000" i="1" dirty="0" smtClean="0"/>
              <a:t>p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q</a:t>
            </a:r>
            <a:r>
              <a:rPr lang="en-US" altLang="ko-KR" sz="2000" dirty="0" smtClean="0"/>
              <a:t>-1);   ▷ </a:t>
            </a:r>
            <a:r>
              <a:rPr lang="ko-KR" altLang="en-US" sz="2000" dirty="0" smtClean="0"/>
              <a:t>왼쪽 부분 배열 정렬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quickSort</a:t>
            </a:r>
            <a:r>
              <a:rPr lang="en-US" altLang="ko-KR" sz="2000" dirty="0" smtClean="0"/>
              <a:t>(A, </a:t>
            </a:r>
            <a:r>
              <a:rPr lang="en-US" altLang="ko-KR" sz="2000" i="1" dirty="0" smtClean="0"/>
              <a:t>q</a:t>
            </a:r>
            <a:r>
              <a:rPr lang="en-US" altLang="ko-KR" sz="2000" dirty="0" smtClean="0"/>
              <a:t>+1, 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);   ▷ </a:t>
            </a:r>
            <a:r>
              <a:rPr lang="ko-KR" altLang="en-US" sz="2000" dirty="0" smtClean="0"/>
              <a:t>오른쪽 부분 배열 정렬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dirty="0" smtClean="0"/>
              <a:t>        </a:t>
            </a:r>
            <a:r>
              <a:rPr lang="en-US" altLang="ko-KR" sz="2000" dirty="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partition(A[], </a:t>
            </a:r>
            <a:r>
              <a:rPr lang="en-US" altLang="ko-KR" sz="2000" i="1" dirty="0" smtClean="0"/>
              <a:t>p</a:t>
            </a:r>
            <a:r>
              <a:rPr lang="en-US" altLang="ko-KR" sz="2000" dirty="0" smtClean="0"/>
              <a:t>, 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        </a:t>
            </a:r>
            <a:r>
              <a:rPr lang="ko-KR" altLang="en-US" sz="2000" dirty="0" smtClean="0"/>
              <a:t>배열 </a:t>
            </a:r>
            <a:r>
              <a:rPr lang="en-US" altLang="ko-KR" sz="2000" dirty="0" smtClean="0"/>
              <a:t>A[</a:t>
            </a:r>
            <a:r>
              <a:rPr lang="en-US" altLang="ko-KR" sz="2000" i="1" dirty="0" smtClean="0"/>
              <a:t>p</a:t>
            </a:r>
            <a:r>
              <a:rPr lang="en-US" altLang="ko-KR" sz="2000" dirty="0" smtClean="0"/>
              <a:t> ... 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의 원소들을 </a:t>
            </a:r>
            <a:r>
              <a:rPr lang="en-US" altLang="ko-KR" sz="2000" dirty="0" smtClean="0"/>
              <a:t>A[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을 기준으로 양쪽으로 재배치하고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2000" dirty="0" smtClean="0"/>
              <a:t>        </a:t>
            </a:r>
            <a:r>
              <a:rPr lang="en-US" altLang="ko-KR" sz="2000" dirty="0" smtClean="0"/>
              <a:t>A[</a:t>
            </a:r>
            <a:r>
              <a:rPr lang="en-US" altLang="ko-KR" sz="2000" i="1" dirty="0" smtClean="0"/>
              <a:t>r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이 자리한 위치를 </a:t>
            </a:r>
            <a:r>
              <a:rPr lang="ko-KR" altLang="en-US" sz="2000" dirty="0" err="1" smtClean="0"/>
              <a:t>리턴한다</a:t>
            </a:r>
            <a:r>
              <a:rPr lang="en-US" altLang="ko-KR" sz="2000" dirty="0" smtClean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/>
              <a:t>} </a:t>
            </a:r>
            <a:r>
              <a:rPr lang="en-US" altLang="ko-KR" sz="1800" dirty="0" smtClean="0"/>
              <a:t> </a:t>
            </a:r>
            <a:endParaRPr lang="ko-KR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585788" y="5605463"/>
            <a:ext cx="665162" cy="427037"/>
            <a:chOff x="369" y="3531"/>
            <a:chExt cx="419" cy="269"/>
          </a:xfrm>
        </p:grpSpPr>
        <p:sp>
          <p:nvSpPr>
            <p:cNvPr id="30868" name="AutoShape 196"/>
            <p:cNvSpPr>
              <a:spLocks noChangeArrowheads="1"/>
            </p:cNvSpPr>
            <p:nvPr/>
          </p:nvSpPr>
          <p:spPr bwMode="auto">
            <a:xfrm>
              <a:off x="369" y="353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latin typeface="Times" panose="02020603050405020304" pitchFamily="18" charset="0"/>
              </a:endParaRPr>
            </a:p>
          </p:txBody>
        </p:sp>
        <p:grpSp>
          <p:nvGrpSpPr>
            <p:cNvPr id="30869" name="Group 197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30873" name="AutoShape 198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latin typeface="Times" panose="02020603050405020304" pitchFamily="18" charset="0"/>
                </a:endParaRPr>
              </a:p>
            </p:txBody>
          </p:sp>
          <p:sp>
            <p:nvSpPr>
              <p:cNvPr id="30874" name="Text Box 199"/>
              <p:cNvSpPr txBox="1">
                <a:spLocks noChangeArrowheads="1"/>
              </p:cNvSpPr>
              <p:nvPr/>
            </p:nvSpPr>
            <p:spPr bwMode="auto">
              <a:xfrm>
                <a:off x="878" y="392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4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1</a:t>
                </a:r>
                <a:endParaRPr lang="ko-KR" altLang="en-US" sz="1200" i="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30870" name="Group 200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30871" name="AutoShape 201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rgbClr val="FF33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872" name="Text Box 202"/>
              <p:cNvSpPr txBox="1">
                <a:spLocks noChangeArrowheads="1"/>
              </p:cNvSpPr>
              <p:nvPr/>
            </p:nvSpPr>
            <p:spPr bwMode="auto">
              <a:xfrm>
                <a:off x="878" y="392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400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 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1</a:t>
                </a:r>
                <a:endParaRPr lang="ko-KR" altLang="en-US" sz="1200" i="0">
                  <a:solidFill>
                    <a:srgbClr val="FF3300"/>
                  </a:solidFill>
                  <a:latin typeface="Times" panose="02020603050405020304" pitchFamily="18" charset="0"/>
                </a:endParaRPr>
              </a:p>
            </p:txBody>
          </p:sp>
        </p:grpSp>
      </p:grpSp>
      <p:cxnSp>
        <p:nvCxnSpPr>
          <p:cNvPr id="30723" name="AutoShape 2"/>
          <p:cNvCxnSpPr>
            <a:cxnSpLocks noChangeShapeType="1"/>
            <a:stCxn id="30729" idx="0"/>
            <a:endCxn id="30727" idx="2"/>
          </p:cNvCxnSpPr>
          <p:nvPr/>
        </p:nvCxnSpPr>
        <p:spPr bwMode="auto">
          <a:xfrm flipV="1">
            <a:off x="1350963" y="3981450"/>
            <a:ext cx="985837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" name="AutoShape 3"/>
          <p:cNvCxnSpPr>
            <a:cxnSpLocks noChangeShapeType="1"/>
            <a:endCxn id="30727" idx="2"/>
          </p:cNvCxnSpPr>
          <p:nvPr/>
        </p:nvCxnSpPr>
        <p:spPr bwMode="auto">
          <a:xfrm flipH="1" flipV="1">
            <a:off x="2336800" y="3981450"/>
            <a:ext cx="992188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5" name="AutoShape 4"/>
          <p:cNvCxnSpPr>
            <a:cxnSpLocks noChangeShapeType="1"/>
            <a:stCxn id="30747" idx="0"/>
            <a:endCxn id="30729" idx="2"/>
          </p:cNvCxnSpPr>
          <p:nvPr/>
        </p:nvCxnSpPr>
        <p:spPr bwMode="auto">
          <a:xfrm flipV="1">
            <a:off x="919163" y="5006975"/>
            <a:ext cx="43180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AutoShape 6"/>
          <p:cNvCxnSpPr>
            <a:cxnSpLocks noChangeShapeType="1"/>
            <a:stCxn id="30729" idx="2"/>
            <a:endCxn id="30749" idx="0"/>
          </p:cNvCxnSpPr>
          <p:nvPr/>
        </p:nvCxnSpPr>
        <p:spPr bwMode="auto">
          <a:xfrm>
            <a:off x="1350963" y="5006975"/>
            <a:ext cx="466725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7" name="AutoShape 8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4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30728" name="AutoShape 9"/>
          <p:cNvSpPr>
            <a:spLocks noChangeArrowheads="1"/>
          </p:cNvSpPr>
          <p:nvPr/>
        </p:nvSpPr>
        <p:spPr bwMode="auto">
          <a:xfrm>
            <a:off x="5983288" y="3554413"/>
            <a:ext cx="15287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30730" name="AutoShape 12"/>
          <p:cNvSpPr>
            <a:spLocks noChangeArrowheads="1"/>
          </p:cNvSpPr>
          <p:nvPr/>
        </p:nvSpPr>
        <p:spPr bwMode="auto">
          <a:xfrm>
            <a:off x="4841875" y="4579938"/>
            <a:ext cx="100171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30731" name="AutoShape 13"/>
          <p:cNvSpPr>
            <a:spLocks noChangeArrowheads="1"/>
          </p:cNvSpPr>
          <p:nvPr/>
        </p:nvSpPr>
        <p:spPr bwMode="auto">
          <a:xfrm>
            <a:off x="7131050" y="4579938"/>
            <a:ext cx="644525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sp>
        <p:nvSpPr>
          <p:cNvPr id="30732" name="AutoShape 15"/>
          <p:cNvSpPr>
            <a:spLocks noChangeArrowheads="1"/>
          </p:cNvSpPr>
          <p:nvPr/>
        </p:nvSpPr>
        <p:spPr bwMode="auto">
          <a:xfrm>
            <a:off x="2995613" y="4589463"/>
            <a:ext cx="6524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30733" name="AutoShape 17"/>
          <p:cNvSpPr>
            <a:spLocks noChangeArrowheads="1"/>
          </p:cNvSpPr>
          <p:nvPr/>
        </p:nvSpPr>
        <p:spPr bwMode="auto">
          <a:xfrm>
            <a:off x="4667250" y="5605463"/>
            <a:ext cx="66516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30734" name="AutoShape 18"/>
          <p:cNvSpPr>
            <a:spLocks noChangeArrowheads="1"/>
          </p:cNvSpPr>
          <p:nvPr/>
        </p:nvSpPr>
        <p:spPr bwMode="auto">
          <a:xfrm>
            <a:off x="5578475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cxnSp>
        <p:nvCxnSpPr>
          <p:cNvPr id="30735" name="AutoShape 21"/>
          <p:cNvCxnSpPr>
            <a:cxnSpLocks noChangeShapeType="1"/>
            <a:stCxn id="30730" idx="0"/>
            <a:endCxn id="30728" idx="2"/>
          </p:cNvCxnSpPr>
          <p:nvPr/>
        </p:nvCxnSpPr>
        <p:spPr bwMode="auto">
          <a:xfrm flipV="1">
            <a:off x="5343525" y="3981450"/>
            <a:ext cx="1404938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AutoShape 22"/>
          <p:cNvCxnSpPr>
            <a:cxnSpLocks noChangeShapeType="1"/>
            <a:stCxn id="30731" idx="0"/>
            <a:endCxn id="30728" idx="2"/>
          </p:cNvCxnSpPr>
          <p:nvPr/>
        </p:nvCxnSpPr>
        <p:spPr bwMode="auto">
          <a:xfrm flipH="1" flipV="1">
            <a:off x="6748463" y="3981450"/>
            <a:ext cx="70485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7" name="AutoShape 23"/>
          <p:cNvCxnSpPr>
            <a:cxnSpLocks noChangeShapeType="1"/>
            <a:stCxn id="30733" idx="0"/>
            <a:endCxn id="30730" idx="2"/>
          </p:cNvCxnSpPr>
          <p:nvPr/>
        </p:nvCxnSpPr>
        <p:spPr bwMode="auto">
          <a:xfrm flipV="1">
            <a:off x="5000625" y="5006975"/>
            <a:ext cx="34290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AutoShape 25"/>
          <p:cNvCxnSpPr>
            <a:cxnSpLocks noChangeShapeType="1"/>
            <a:stCxn id="30730" idx="2"/>
            <a:endCxn id="30734" idx="0"/>
          </p:cNvCxnSpPr>
          <p:nvPr/>
        </p:nvCxnSpPr>
        <p:spPr bwMode="auto">
          <a:xfrm>
            <a:off x="5343525" y="5006975"/>
            <a:ext cx="555625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AutoShape 27"/>
          <p:cNvSpPr>
            <a:spLocks noChangeArrowheads="1"/>
          </p:cNvSpPr>
          <p:nvPr/>
        </p:nvSpPr>
        <p:spPr bwMode="auto">
          <a:xfrm>
            <a:off x="2133600" y="2349500"/>
            <a:ext cx="4572000" cy="519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5  </a:t>
            </a:r>
            <a:r>
              <a:rPr lang="en-US" altLang="ko-KR" sz="1200" i="0">
                <a:solidFill>
                  <a:schemeClr val="accent1"/>
                </a:solidFill>
                <a:latin typeface="Times" panose="02020603050405020304" pitchFamily="18" charset="0"/>
              </a:rPr>
              <a:t>1</a:t>
            </a:r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3200" i="0">
                <a:solidFill>
                  <a:schemeClr val="accent1"/>
                </a:solidFill>
                <a:latin typeface="Times" panose="02020603050405020304" pitchFamily="18" charset="0"/>
              </a:rPr>
              <a:t>9</a:t>
            </a:r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4</a:t>
            </a:r>
            <a:r>
              <a:rPr lang="en-US" altLang="ko-KR" sz="2000" i="0">
                <a:latin typeface="Times" panose="02020603050405020304" pitchFamily="18" charset="0"/>
              </a:rPr>
              <a:t>  </a:t>
            </a:r>
            <a:r>
              <a:rPr lang="en-US" altLang="ko-KR" sz="1400" i="0">
                <a:solidFill>
                  <a:schemeClr val="accent1"/>
                </a:solidFill>
                <a:latin typeface="Times" panose="02020603050405020304" pitchFamily="18" charset="0"/>
              </a:rPr>
              <a:t>2</a:t>
            </a:r>
            <a:r>
              <a:rPr lang="en-US" altLang="ko-KR" sz="2000" i="0">
                <a:latin typeface="Times" panose="02020603050405020304" pitchFamily="18" charset="0"/>
              </a:rPr>
              <a:t>  </a:t>
            </a:r>
            <a:r>
              <a:rPr lang="en-US" altLang="ko-KR" sz="2400" i="0">
                <a:solidFill>
                  <a:schemeClr val="accent1"/>
                </a:solidFill>
                <a:latin typeface="Times" panose="02020603050405020304" pitchFamily="18" charset="0"/>
              </a:rPr>
              <a:t>6</a:t>
            </a:r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  </a:t>
            </a:r>
            <a:r>
              <a:rPr lang="en-US" altLang="ko-KR" i="0">
                <a:solidFill>
                  <a:schemeClr val="accent1"/>
                </a:solidFill>
                <a:latin typeface="Times" panose="02020603050405020304" pitchFamily="18" charset="0"/>
              </a:rPr>
              <a:t>8</a:t>
            </a:r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600" i="0">
                <a:solidFill>
                  <a:schemeClr val="accent1"/>
                </a:solidFill>
                <a:latin typeface="Times" panose="02020603050405020304" pitchFamily="18" charset="0"/>
              </a:rPr>
              <a:t>3</a:t>
            </a:r>
          </a:p>
        </p:txBody>
      </p:sp>
      <p:cxnSp>
        <p:nvCxnSpPr>
          <p:cNvPr id="30740" name="AutoShape 28"/>
          <p:cNvCxnSpPr>
            <a:cxnSpLocks noChangeShapeType="1"/>
            <a:stCxn id="30727" idx="0"/>
            <a:endCxn id="30739" idx="2"/>
          </p:cNvCxnSpPr>
          <p:nvPr/>
        </p:nvCxnSpPr>
        <p:spPr bwMode="auto">
          <a:xfrm flipV="1">
            <a:off x="2336800" y="2887663"/>
            <a:ext cx="2082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9"/>
          <p:cNvCxnSpPr>
            <a:cxnSpLocks noChangeShapeType="1"/>
            <a:stCxn id="30728" idx="0"/>
            <a:endCxn id="30739" idx="2"/>
          </p:cNvCxnSpPr>
          <p:nvPr/>
        </p:nvCxnSpPr>
        <p:spPr bwMode="auto">
          <a:xfrm flipH="1" flipV="1">
            <a:off x="4419600" y="2887663"/>
            <a:ext cx="2328863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133600" y="2349500"/>
            <a:ext cx="4572000" cy="519113"/>
            <a:chOff x="1344" y="1080"/>
            <a:chExt cx="2880" cy="327"/>
          </a:xfrm>
        </p:grpSpPr>
        <p:sp>
          <p:nvSpPr>
            <p:cNvPr id="187431" name="Rectangle 39"/>
            <p:cNvSpPr>
              <a:spLocks noChangeArrowheads="1"/>
            </p:cNvSpPr>
            <p:nvPr/>
          </p:nvSpPr>
          <p:spPr bwMode="auto">
            <a:xfrm>
              <a:off x="2696" y="1088"/>
              <a:ext cx="176" cy="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grpSp>
          <p:nvGrpSpPr>
            <p:cNvPr id="30864" name="Group 38"/>
            <p:cNvGrpSpPr>
              <a:grpSpLocks/>
            </p:cNvGrpSpPr>
            <p:nvPr/>
          </p:nvGrpSpPr>
          <p:grpSpPr bwMode="auto">
            <a:xfrm>
              <a:off x="1344" y="1080"/>
              <a:ext cx="2880" cy="327"/>
              <a:chOff x="1344" y="1176"/>
              <a:chExt cx="2880" cy="327"/>
            </a:xfrm>
          </p:grpSpPr>
          <p:sp>
            <p:nvSpPr>
              <p:cNvPr id="187429" name="Rectangle 37"/>
              <p:cNvSpPr>
                <a:spLocks noChangeArrowheads="1"/>
              </p:cNvSpPr>
              <p:nvPr/>
            </p:nvSpPr>
            <p:spPr bwMode="auto">
              <a:xfrm>
                <a:off x="2864" y="1192"/>
                <a:ext cx="560" cy="304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</a:endParaRPr>
              </a:p>
            </p:txBody>
          </p:sp>
          <p:sp>
            <p:nvSpPr>
              <p:cNvPr id="187428" name="Rectangle 36"/>
              <p:cNvSpPr>
                <a:spLocks noChangeArrowheads="1"/>
              </p:cNvSpPr>
              <p:nvPr/>
            </p:nvSpPr>
            <p:spPr bwMode="auto">
              <a:xfrm>
                <a:off x="2136" y="1192"/>
                <a:ext cx="560" cy="304"/>
              </a:xfrm>
              <a:prstGeom prst="rect">
                <a:avLst/>
              </a:prstGeom>
              <a:solidFill>
                <a:srgbClr val="CCFF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</a:endParaRPr>
              </a:p>
            </p:txBody>
          </p:sp>
          <p:sp>
            <p:nvSpPr>
              <p:cNvPr id="30867" name="AutoShape 33"/>
              <p:cNvSpPr>
                <a:spLocks noChangeArrowheads="1"/>
              </p:cNvSpPr>
              <p:nvPr/>
            </p:nvSpPr>
            <p:spPr bwMode="auto">
              <a:xfrm>
                <a:off x="1344" y="1176"/>
                <a:ext cx="2880" cy="32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3</a:t>
                </a:r>
                <a:r>
                  <a:rPr lang="en-US" altLang="ko-KR" sz="14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1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18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4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14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2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2000" b="1" i="0">
                    <a:latin typeface="Times" panose="02020603050405020304" pitchFamily="18" charset="0"/>
                  </a:rPr>
                  <a:t>5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32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9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6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8</a:t>
                </a:r>
              </a:p>
            </p:txBody>
          </p:sp>
        </p:grp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709613" y="4573588"/>
            <a:ext cx="1281112" cy="427037"/>
            <a:chOff x="1039" y="3181"/>
            <a:chExt cx="807" cy="269"/>
          </a:xfrm>
        </p:grpSpPr>
        <p:sp>
          <p:nvSpPr>
            <p:cNvPr id="30861" name="Text Box 45"/>
            <p:cNvSpPr txBox="1">
              <a:spLocks noChangeArrowheads="1"/>
            </p:cNvSpPr>
            <p:nvPr/>
          </p:nvSpPr>
          <p:spPr bwMode="auto">
            <a:xfrm>
              <a:off x="1302" y="321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600" i="0">
                  <a:solidFill>
                    <a:schemeClr val="accent1"/>
                  </a:solidFill>
                  <a:latin typeface="Times" panose="02020603050405020304" pitchFamily="18" charset="0"/>
                </a:rPr>
                <a:t>2 </a:t>
              </a:r>
              <a:r>
                <a:rPr lang="en-US" altLang="ko-KR" sz="1400" i="0">
                  <a:solidFill>
                    <a:schemeClr val="accent1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1200" i="0">
                  <a:solidFill>
                    <a:schemeClr val="accent1"/>
                  </a:solidFill>
                  <a:latin typeface="Times" panose="02020603050405020304" pitchFamily="18" charset="0"/>
                </a:rPr>
                <a:t>1</a:t>
              </a:r>
              <a:endParaRPr lang="ko-KR" altLang="en-US" sz="12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62" name="AutoShape 53"/>
            <p:cNvSpPr>
              <a:spLocks noChangeArrowheads="1"/>
            </p:cNvSpPr>
            <p:nvPr/>
          </p:nvSpPr>
          <p:spPr bwMode="auto">
            <a:xfrm>
              <a:off x="1039" y="3181"/>
              <a:ext cx="807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87444" name="AutoShape 52"/>
          <p:cNvSpPr>
            <a:spLocks noChangeArrowheads="1"/>
          </p:cNvSpPr>
          <p:nvPr/>
        </p:nvSpPr>
        <p:spPr bwMode="auto">
          <a:xfrm>
            <a:off x="1139825" y="3567113"/>
            <a:ext cx="2366963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i="0">
                <a:solidFill>
                  <a:schemeClr val="accent1"/>
                </a:solidFill>
                <a:latin typeface="Times" panose="02020603050405020304" pitchFamily="18" charset="0"/>
              </a:rPr>
              <a:t>3 </a:t>
            </a:r>
            <a:r>
              <a:rPr lang="en-US" altLang="ko-KR" sz="1400" i="0">
                <a:solidFill>
                  <a:schemeClr val="accent1"/>
                </a:solidFill>
                <a:latin typeface="Times" panose="02020603050405020304" pitchFamily="18" charset="0"/>
              </a:rPr>
              <a:t> </a:t>
            </a:r>
            <a:r>
              <a:rPr lang="en-US" altLang="ko-KR" sz="1200" i="0">
                <a:solidFill>
                  <a:schemeClr val="accent1"/>
                </a:solidFill>
                <a:latin typeface="Times" panose="02020603050405020304" pitchFamily="18" charset="0"/>
              </a:rPr>
              <a:t>1</a:t>
            </a:r>
            <a:r>
              <a:rPr lang="en-US" altLang="ko-KR" sz="2000" i="0">
                <a:solidFill>
                  <a:schemeClr val="accent1"/>
                </a:solidFill>
                <a:latin typeface="Times" panose="02020603050405020304" pitchFamily="18" charset="0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" panose="02020603050405020304" pitchFamily="18" charset="0"/>
              </a:rPr>
              <a:t>4  </a:t>
            </a:r>
            <a:r>
              <a:rPr lang="en-US" altLang="ko-KR" sz="1400" i="0">
                <a:solidFill>
                  <a:schemeClr val="accent1"/>
                </a:solidFill>
                <a:latin typeface="Times" panose="02020603050405020304" pitchFamily="18" charset="0"/>
              </a:rPr>
              <a:t>2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139825" y="3567113"/>
            <a:ext cx="2379663" cy="427037"/>
            <a:chOff x="726" y="1943"/>
            <a:chExt cx="1491" cy="269"/>
          </a:xfrm>
        </p:grpSpPr>
        <p:sp>
          <p:nvSpPr>
            <p:cNvPr id="187435" name="Rectangle 43"/>
            <p:cNvSpPr>
              <a:spLocks noChangeArrowheads="1"/>
            </p:cNvSpPr>
            <p:nvPr/>
          </p:nvSpPr>
          <p:spPr bwMode="auto">
            <a:xfrm>
              <a:off x="1584" y="1960"/>
              <a:ext cx="159" cy="24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87434" name="Rectangle 42"/>
            <p:cNvSpPr>
              <a:spLocks noChangeArrowheads="1"/>
            </p:cNvSpPr>
            <p:nvPr/>
          </p:nvSpPr>
          <p:spPr bwMode="auto">
            <a:xfrm>
              <a:off x="1208" y="1960"/>
              <a:ext cx="216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87433" name="Rectangle 41"/>
            <p:cNvSpPr>
              <a:spLocks noChangeArrowheads="1"/>
            </p:cNvSpPr>
            <p:nvPr/>
          </p:nvSpPr>
          <p:spPr bwMode="auto">
            <a:xfrm>
              <a:off x="1432" y="1952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860" name="AutoShape 35"/>
            <p:cNvSpPr>
              <a:spLocks noChangeArrowheads="1"/>
            </p:cNvSpPr>
            <p:nvPr/>
          </p:nvSpPr>
          <p:spPr bwMode="auto">
            <a:xfrm>
              <a:off x="726" y="1943"/>
              <a:ext cx="149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400" i="0">
                  <a:solidFill>
                    <a:schemeClr val="accent1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ko-KR" sz="16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1200" i="0">
                  <a:solidFill>
                    <a:schemeClr val="accent1"/>
                  </a:solidFill>
                  <a:latin typeface="Times" panose="02020603050405020304" pitchFamily="18" charset="0"/>
                </a:rPr>
                <a:t>1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1600" b="1" i="0">
                  <a:latin typeface="Times" panose="02020603050405020304" pitchFamily="18" charset="0"/>
                </a:rPr>
                <a:t>3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709613" y="4567238"/>
            <a:ext cx="1281112" cy="439737"/>
            <a:chOff x="447" y="2677"/>
            <a:chExt cx="807" cy="269"/>
          </a:xfrm>
        </p:grpSpPr>
        <p:sp>
          <p:nvSpPr>
            <p:cNvPr id="187441" name="Rectangle 49"/>
            <p:cNvSpPr>
              <a:spLocks noChangeArrowheads="1"/>
            </p:cNvSpPr>
            <p:nvPr/>
          </p:nvSpPr>
          <p:spPr bwMode="auto">
            <a:xfrm>
              <a:off x="736" y="2696"/>
              <a:ext cx="120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87442" name="Rectangle 50"/>
            <p:cNvSpPr>
              <a:spLocks noChangeArrowheads="1"/>
            </p:cNvSpPr>
            <p:nvPr/>
          </p:nvSpPr>
          <p:spPr bwMode="auto">
            <a:xfrm>
              <a:off x="856" y="2696"/>
              <a:ext cx="120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855" name="AutoShape 46"/>
            <p:cNvSpPr>
              <a:spLocks noChangeArrowheads="1"/>
            </p:cNvSpPr>
            <p:nvPr/>
          </p:nvSpPr>
          <p:spPr bwMode="auto">
            <a:xfrm>
              <a:off x="447" y="2677"/>
              <a:ext cx="807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56" name="Text Box 48"/>
            <p:cNvSpPr txBox="1">
              <a:spLocks noChangeArrowheads="1"/>
            </p:cNvSpPr>
            <p:nvPr/>
          </p:nvSpPr>
          <p:spPr bwMode="auto">
            <a:xfrm>
              <a:off x="734" y="2734"/>
              <a:ext cx="2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200" i="0">
                  <a:solidFill>
                    <a:schemeClr val="accent1"/>
                  </a:solidFill>
                  <a:latin typeface="Times" panose="02020603050405020304" pitchFamily="18" charset="0"/>
                </a:rPr>
                <a:t>1  </a:t>
              </a:r>
              <a:r>
                <a:rPr lang="en-US" altLang="ko-KR" sz="1400" b="1" i="0">
                  <a:latin typeface="Times" panose="02020603050405020304" pitchFamily="18" charset="0"/>
                </a:rPr>
                <a:t>2</a:t>
              </a:r>
              <a:endParaRPr lang="ko-KR" altLang="en-US" sz="1400" b="1" i="0">
                <a:latin typeface="Times" panose="02020603050405020304" pitchFamily="18" charset="0"/>
              </a:endParaRPr>
            </a:p>
          </p:txBody>
        </p:sp>
      </p:grpSp>
      <p:sp>
        <p:nvSpPr>
          <p:cNvPr id="30747" name="AutoShape 30"/>
          <p:cNvSpPr>
            <a:spLocks noChangeArrowheads="1"/>
          </p:cNvSpPr>
          <p:nvPr/>
        </p:nvSpPr>
        <p:spPr bwMode="auto">
          <a:xfrm>
            <a:off x="585788" y="5605463"/>
            <a:ext cx="6651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latin typeface="Times" panose="02020603050405020304" pitchFamily="18" charset="0"/>
            </a:endParaRPr>
          </a:p>
        </p:txBody>
      </p:sp>
      <p:sp>
        <p:nvSpPr>
          <p:cNvPr id="187454" name="Line 62"/>
          <p:cNvSpPr>
            <a:spLocks noChangeShapeType="1"/>
          </p:cNvSpPr>
          <p:nvPr/>
        </p:nvSpPr>
        <p:spPr bwMode="auto">
          <a:xfrm flipV="1">
            <a:off x="838200" y="5092700"/>
            <a:ext cx="3048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49" name="AutoShape 14"/>
          <p:cNvSpPr>
            <a:spLocks noChangeArrowheads="1"/>
          </p:cNvSpPr>
          <p:nvPr/>
        </p:nvSpPr>
        <p:spPr bwMode="auto">
          <a:xfrm>
            <a:off x="1497013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585788" y="5605463"/>
            <a:ext cx="665162" cy="427037"/>
            <a:chOff x="369" y="3531"/>
            <a:chExt cx="419" cy="269"/>
          </a:xfrm>
        </p:grpSpPr>
        <p:sp>
          <p:nvSpPr>
            <p:cNvPr id="30846" name="AutoShape 79"/>
            <p:cNvSpPr>
              <a:spLocks noChangeArrowheads="1"/>
            </p:cNvSpPr>
            <p:nvPr/>
          </p:nvSpPr>
          <p:spPr bwMode="auto">
            <a:xfrm>
              <a:off x="369" y="353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latin typeface="Times" panose="02020603050405020304" pitchFamily="18" charset="0"/>
              </a:endParaRPr>
            </a:p>
          </p:txBody>
        </p:sp>
        <p:grpSp>
          <p:nvGrpSpPr>
            <p:cNvPr id="30847" name="Group 80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30851" name="AutoShape 81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latin typeface="Times" panose="02020603050405020304" pitchFamily="18" charset="0"/>
                </a:endParaRPr>
              </a:p>
            </p:txBody>
          </p:sp>
          <p:sp>
            <p:nvSpPr>
              <p:cNvPr id="30852" name="Text Box 82"/>
              <p:cNvSpPr txBox="1">
                <a:spLocks noChangeArrowheads="1"/>
              </p:cNvSpPr>
              <p:nvPr/>
            </p:nvSpPr>
            <p:spPr bwMode="auto">
              <a:xfrm>
                <a:off x="878" y="3921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4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1</a:t>
                </a:r>
                <a:endParaRPr lang="ko-KR" altLang="en-US" sz="1200" i="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</p:grpSp>
        <p:grpSp>
          <p:nvGrpSpPr>
            <p:cNvPr id="30848" name="Group 83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30849" name="AutoShape 84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rgbClr val="FF33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850" name="Text Box 85"/>
              <p:cNvSpPr txBox="1">
                <a:spLocks noChangeArrowheads="1"/>
              </p:cNvSpPr>
              <p:nvPr/>
            </p:nvSpPr>
            <p:spPr bwMode="auto">
              <a:xfrm>
                <a:off x="878" y="3921"/>
                <a:ext cx="192" cy="192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400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 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1</a:t>
                </a:r>
                <a:endParaRPr lang="ko-KR" altLang="en-US" sz="1200" i="0">
                  <a:solidFill>
                    <a:srgbClr val="FF3300"/>
                  </a:solidFill>
                  <a:latin typeface="Times" panose="02020603050405020304" pitchFamily="18" charset="0"/>
                </a:endParaRPr>
              </a:p>
            </p:txBody>
          </p:sp>
        </p:grp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533400" y="4567238"/>
            <a:ext cx="1457325" cy="1541462"/>
            <a:chOff x="336" y="2877"/>
            <a:chExt cx="918" cy="971"/>
          </a:xfrm>
        </p:grpSpPr>
        <p:grpSp>
          <p:nvGrpSpPr>
            <p:cNvPr id="30841" name="Group 74"/>
            <p:cNvGrpSpPr>
              <a:grpSpLocks/>
            </p:cNvGrpSpPr>
            <p:nvPr/>
          </p:nvGrpSpPr>
          <p:grpSpPr bwMode="auto">
            <a:xfrm>
              <a:off x="447" y="2877"/>
              <a:ext cx="807" cy="277"/>
              <a:chOff x="383" y="1565"/>
              <a:chExt cx="807" cy="277"/>
            </a:xfrm>
          </p:grpSpPr>
          <p:sp>
            <p:nvSpPr>
              <p:cNvPr id="187463" name="Rectangle 71"/>
              <p:cNvSpPr>
                <a:spLocks noChangeArrowheads="1"/>
              </p:cNvSpPr>
              <p:nvPr/>
            </p:nvSpPr>
            <p:spPr bwMode="auto">
              <a:xfrm>
                <a:off x="784" y="1577"/>
                <a:ext cx="120" cy="2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</a:endParaRPr>
              </a:p>
            </p:txBody>
          </p:sp>
          <p:sp>
            <p:nvSpPr>
              <p:cNvPr id="30844" name="AutoShape 72"/>
              <p:cNvSpPr>
                <a:spLocks noChangeArrowheads="1"/>
              </p:cNvSpPr>
              <p:nvPr/>
            </p:nvSpPr>
            <p:spPr bwMode="auto">
              <a:xfrm>
                <a:off x="383" y="1565"/>
                <a:ext cx="807" cy="27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845" name="Text Box 73"/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2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 b="1" i="0">
                    <a:latin typeface="Times" panose="02020603050405020304" pitchFamily="18" charset="0"/>
                  </a:rPr>
                  <a:t>1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1400" b="1" i="0">
                    <a:latin typeface="Times" panose="02020603050405020304" pitchFamily="18" charset="0"/>
                  </a:rPr>
                  <a:t>2</a:t>
                </a:r>
                <a:endParaRPr lang="ko-KR" altLang="en-US" sz="1400" b="1" i="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87467" name="Rectangle 75"/>
            <p:cNvSpPr>
              <a:spLocks noChangeArrowheads="1"/>
            </p:cNvSpPr>
            <p:nvPr/>
          </p:nvSpPr>
          <p:spPr bwMode="auto">
            <a:xfrm>
              <a:off x="336" y="3168"/>
              <a:ext cx="512" cy="6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7485" name="Line 93"/>
          <p:cNvSpPr>
            <a:spLocks noChangeShapeType="1"/>
          </p:cNvSpPr>
          <p:nvPr/>
        </p:nvSpPr>
        <p:spPr bwMode="auto">
          <a:xfrm flipH="1" flipV="1">
            <a:off x="1562100" y="5105400"/>
            <a:ext cx="317500" cy="35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7488" name="Line 96"/>
          <p:cNvSpPr>
            <a:spLocks noChangeShapeType="1"/>
          </p:cNvSpPr>
          <p:nvPr/>
        </p:nvSpPr>
        <p:spPr bwMode="auto">
          <a:xfrm flipV="1">
            <a:off x="1333500" y="4089400"/>
            <a:ext cx="5461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7492" name="Rectangle 100"/>
          <p:cNvSpPr>
            <a:spLocks noChangeArrowheads="1"/>
          </p:cNvSpPr>
          <p:nvPr/>
        </p:nvSpPr>
        <p:spPr bwMode="auto">
          <a:xfrm>
            <a:off x="1555750" y="1498600"/>
            <a:ext cx="23018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3008313" y="4589463"/>
            <a:ext cx="652462" cy="427037"/>
            <a:chOff x="1831" y="3363"/>
            <a:chExt cx="411" cy="269"/>
          </a:xfrm>
        </p:grpSpPr>
        <p:sp>
          <p:nvSpPr>
            <p:cNvPr id="30839" name="AutoShape 102"/>
            <p:cNvSpPr>
              <a:spLocks noChangeArrowheads="1"/>
            </p:cNvSpPr>
            <p:nvPr/>
          </p:nvSpPr>
          <p:spPr bwMode="auto">
            <a:xfrm>
              <a:off x="1831" y="3363"/>
              <a:ext cx="41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folHlink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40" name="Text Box 103"/>
            <p:cNvSpPr txBox="1">
              <a:spLocks noChangeArrowheads="1"/>
            </p:cNvSpPr>
            <p:nvPr/>
          </p:nvSpPr>
          <p:spPr bwMode="auto">
            <a:xfrm>
              <a:off x="1950" y="33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rPr>
                <a:t>4</a:t>
              </a:r>
              <a:endParaRPr lang="ko-KR" altLang="en-US" sz="18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008313" y="4589463"/>
            <a:ext cx="652462" cy="427037"/>
            <a:chOff x="1831" y="3363"/>
            <a:chExt cx="411" cy="269"/>
          </a:xfrm>
        </p:grpSpPr>
        <p:sp>
          <p:nvSpPr>
            <p:cNvPr id="30837" name="AutoShape 108"/>
            <p:cNvSpPr>
              <a:spLocks noChangeArrowheads="1"/>
            </p:cNvSpPr>
            <p:nvPr/>
          </p:nvSpPr>
          <p:spPr bwMode="auto">
            <a:xfrm>
              <a:off x="1831" y="3363"/>
              <a:ext cx="411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38" name="Text Box 109"/>
            <p:cNvSpPr txBox="1">
              <a:spLocks noChangeArrowheads="1"/>
            </p:cNvSpPr>
            <p:nvPr/>
          </p:nvSpPr>
          <p:spPr bwMode="auto">
            <a:xfrm>
              <a:off x="1950" y="3387"/>
              <a:ext cx="188" cy="231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800" i="0">
                  <a:solidFill>
                    <a:srgbClr val="FF3300"/>
                  </a:solidFill>
                  <a:latin typeface="Times" panose="02020603050405020304" pitchFamily="18" charset="0"/>
                </a:rPr>
                <a:t>4</a:t>
              </a:r>
              <a:endParaRPr lang="ko-KR" altLang="en-US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87502" name="Line 110"/>
          <p:cNvSpPr>
            <a:spLocks noChangeShapeType="1"/>
          </p:cNvSpPr>
          <p:nvPr/>
        </p:nvSpPr>
        <p:spPr bwMode="auto">
          <a:xfrm flipH="1" flipV="1">
            <a:off x="2768600" y="4102100"/>
            <a:ext cx="609600" cy="368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17" name="Group 117"/>
          <p:cNvGrpSpPr>
            <a:grpSpLocks/>
          </p:cNvGrpSpPr>
          <p:nvPr/>
        </p:nvGrpSpPr>
        <p:grpSpPr bwMode="auto">
          <a:xfrm>
            <a:off x="1512888" y="5605463"/>
            <a:ext cx="665162" cy="427037"/>
            <a:chOff x="769" y="3883"/>
            <a:chExt cx="419" cy="269"/>
          </a:xfrm>
        </p:grpSpPr>
        <p:sp>
          <p:nvSpPr>
            <p:cNvPr id="30835" name="AutoShape 118"/>
            <p:cNvSpPr>
              <a:spLocks noChangeArrowheads="1"/>
            </p:cNvSpPr>
            <p:nvPr/>
          </p:nvSpPr>
          <p:spPr bwMode="auto">
            <a:xfrm>
              <a:off x="769" y="388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36" name="Text Box 119"/>
            <p:cNvSpPr txBox="1">
              <a:spLocks noChangeArrowheads="1"/>
            </p:cNvSpPr>
            <p:nvPr/>
          </p:nvSpPr>
          <p:spPr bwMode="auto">
            <a:xfrm>
              <a:off x="878" y="3921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400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endParaRPr lang="ko-KR" altLang="en-US" sz="12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1512888" y="5605463"/>
            <a:ext cx="665162" cy="427037"/>
            <a:chOff x="769" y="3883"/>
            <a:chExt cx="419" cy="269"/>
          </a:xfrm>
        </p:grpSpPr>
        <p:sp>
          <p:nvSpPr>
            <p:cNvPr id="30833" name="AutoShape 67"/>
            <p:cNvSpPr>
              <a:spLocks noChangeArrowheads="1"/>
            </p:cNvSpPr>
            <p:nvPr/>
          </p:nvSpPr>
          <p:spPr bwMode="auto">
            <a:xfrm>
              <a:off x="769" y="388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34" name="Text Box 68"/>
            <p:cNvSpPr txBox="1">
              <a:spLocks noChangeArrowheads="1"/>
            </p:cNvSpPr>
            <p:nvPr/>
          </p:nvSpPr>
          <p:spPr bwMode="auto">
            <a:xfrm>
              <a:off x="878" y="3921"/>
              <a:ext cx="144" cy="192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1400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endParaRPr lang="ko-KR" altLang="en-US" sz="12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19" name="Group 95"/>
          <p:cNvGrpSpPr>
            <a:grpSpLocks/>
          </p:cNvGrpSpPr>
          <p:nvPr/>
        </p:nvGrpSpPr>
        <p:grpSpPr bwMode="auto">
          <a:xfrm>
            <a:off x="709613" y="4567238"/>
            <a:ext cx="1512887" cy="1554162"/>
            <a:chOff x="447" y="2877"/>
            <a:chExt cx="953" cy="979"/>
          </a:xfrm>
        </p:grpSpPr>
        <p:grpSp>
          <p:nvGrpSpPr>
            <p:cNvPr id="30828" name="Group 88"/>
            <p:cNvGrpSpPr>
              <a:grpSpLocks/>
            </p:cNvGrpSpPr>
            <p:nvPr/>
          </p:nvGrpSpPr>
          <p:grpSpPr bwMode="auto">
            <a:xfrm>
              <a:off x="447" y="2877"/>
              <a:ext cx="807" cy="277"/>
              <a:chOff x="383" y="1565"/>
              <a:chExt cx="807" cy="277"/>
            </a:xfrm>
          </p:grpSpPr>
          <p:sp>
            <p:nvSpPr>
              <p:cNvPr id="187481" name="Rectangle 89"/>
              <p:cNvSpPr>
                <a:spLocks noChangeArrowheads="1"/>
              </p:cNvSpPr>
              <p:nvPr/>
            </p:nvSpPr>
            <p:spPr bwMode="auto">
              <a:xfrm>
                <a:off x="784" y="1577"/>
                <a:ext cx="120" cy="247"/>
              </a:xfrm>
              <a:prstGeom prst="rect">
                <a:avLst/>
              </a:prstGeom>
              <a:solidFill>
                <a:srgbClr val="99FF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</a:endParaRPr>
              </a:p>
            </p:txBody>
          </p:sp>
          <p:sp>
            <p:nvSpPr>
              <p:cNvPr id="30831" name="AutoShape 90"/>
              <p:cNvSpPr>
                <a:spLocks noChangeArrowheads="1"/>
              </p:cNvSpPr>
              <p:nvPr/>
            </p:nvSpPr>
            <p:spPr bwMode="auto">
              <a:xfrm>
                <a:off x="383" y="1565"/>
                <a:ext cx="807" cy="277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rgbClr val="FF3300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832" name="Text Box 91"/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268" cy="192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1200" b="1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1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1400" b="1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2</a:t>
                </a:r>
                <a:endParaRPr lang="ko-KR" altLang="en-US" sz="1400" b="1" i="0">
                  <a:solidFill>
                    <a:srgbClr val="FF3300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87486" name="Rectangle 94"/>
            <p:cNvSpPr>
              <a:spLocks noChangeArrowheads="1"/>
            </p:cNvSpPr>
            <p:nvPr/>
          </p:nvSpPr>
          <p:spPr bwMode="auto">
            <a:xfrm>
              <a:off x="840" y="3168"/>
              <a:ext cx="560" cy="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21" name="Group 106"/>
          <p:cNvGrpSpPr>
            <a:grpSpLocks/>
          </p:cNvGrpSpPr>
          <p:nvPr/>
        </p:nvGrpSpPr>
        <p:grpSpPr bwMode="auto">
          <a:xfrm>
            <a:off x="647700" y="3567113"/>
            <a:ext cx="2871788" cy="1525587"/>
            <a:chOff x="408" y="2247"/>
            <a:chExt cx="1809" cy="961"/>
          </a:xfrm>
        </p:grpSpPr>
        <p:sp>
          <p:nvSpPr>
            <p:cNvPr id="30826" name="AutoShape 101"/>
            <p:cNvSpPr>
              <a:spLocks noChangeArrowheads="1"/>
            </p:cNvSpPr>
            <p:nvPr/>
          </p:nvSpPr>
          <p:spPr bwMode="auto">
            <a:xfrm>
              <a:off x="718" y="2247"/>
              <a:ext cx="1499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 i="0">
                  <a:latin typeface="Times" panose="02020603050405020304" pitchFamily="18" charset="0"/>
                </a:rPr>
                <a:t>1</a:t>
              </a:r>
              <a:r>
                <a:rPr lang="en-US" altLang="ko-KR" sz="1400" b="1" i="0">
                  <a:latin typeface="Times" panose="02020603050405020304" pitchFamily="18" charset="0"/>
                </a:rPr>
                <a:t>  2</a:t>
              </a:r>
              <a:r>
                <a:rPr lang="en-US" altLang="ko-KR" sz="16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1600" b="1" i="0">
                  <a:latin typeface="Times" panose="02020603050405020304" pitchFamily="18" charset="0"/>
                </a:rPr>
                <a:t>3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187497" name="Rectangle 105"/>
            <p:cNvSpPr>
              <a:spLocks noChangeArrowheads="1"/>
            </p:cNvSpPr>
            <p:nvPr/>
          </p:nvSpPr>
          <p:spPr bwMode="auto">
            <a:xfrm>
              <a:off x="408" y="2528"/>
              <a:ext cx="1072" cy="6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22" name="Group 116"/>
          <p:cNvGrpSpPr>
            <a:grpSpLocks/>
          </p:cNvGrpSpPr>
          <p:nvPr/>
        </p:nvGrpSpPr>
        <p:grpSpPr bwMode="auto">
          <a:xfrm>
            <a:off x="1139825" y="3567113"/>
            <a:ext cx="2619375" cy="1512887"/>
            <a:chOff x="102" y="423"/>
            <a:chExt cx="1650" cy="953"/>
          </a:xfrm>
        </p:grpSpPr>
        <p:sp>
          <p:nvSpPr>
            <p:cNvPr id="30824" name="AutoShape 112"/>
            <p:cNvSpPr>
              <a:spLocks noChangeArrowheads="1"/>
            </p:cNvSpPr>
            <p:nvPr/>
          </p:nvSpPr>
          <p:spPr bwMode="auto">
            <a:xfrm>
              <a:off x="102" y="423"/>
              <a:ext cx="149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 i="0">
                  <a:solidFill>
                    <a:srgbClr val="FF3300"/>
                  </a:solidFill>
                  <a:latin typeface="Times" panose="02020603050405020304" pitchFamily="18" charset="0"/>
                </a:rPr>
                <a:t>1</a:t>
              </a:r>
              <a:r>
                <a:rPr lang="en-US" altLang="ko-KR" sz="1400" b="1" i="0">
                  <a:solidFill>
                    <a:srgbClr val="FF3300"/>
                  </a:solidFill>
                  <a:latin typeface="Times" panose="02020603050405020304" pitchFamily="18" charset="0"/>
                </a:rPr>
                <a:t>  2</a:t>
              </a:r>
              <a:r>
                <a:rPr lang="en-US" altLang="ko-KR" sz="1600" i="0">
                  <a:solidFill>
                    <a:srgbClr val="FF3300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1600" b="1" i="0">
                  <a:solidFill>
                    <a:srgbClr val="FF3300"/>
                  </a:solidFill>
                  <a:latin typeface="Times" panose="02020603050405020304" pitchFamily="18" charset="0"/>
                </a:rPr>
                <a:t>3</a:t>
              </a:r>
              <a:r>
                <a:rPr lang="en-US" altLang="ko-KR" sz="2000" i="0">
                  <a:solidFill>
                    <a:srgbClr val="FF3300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1800" b="1" i="0">
                  <a:solidFill>
                    <a:srgbClr val="FF3300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187506" name="Rectangle 114"/>
            <p:cNvSpPr>
              <a:spLocks noChangeArrowheads="1"/>
            </p:cNvSpPr>
            <p:nvPr/>
          </p:nvSpPr>
          <p:spPr bwMode="auto">
            <a:xfrm>
              <a:off x="888" y="704"/>
              <a:ext cx="864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7512" name="Line 120"/>
          <p:cNvSpPr>
            <a:spLocks noChangeShapeType="1"/>
          </p:cNvSpPr>
          <p:nvPr/>
        </p:nvSpPr>
        <p:spPr bwMode="auto">
          <a:xfrm flipV="1">
            <a:off x="2362200" y="3009900"/>
            <a:ext cx="12065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7514" name="Rectangle 122"/>
          <p:cNvSpPr>
            <a:spLocks noChangeArrowheads="1"/>
          </p:cNvSpPr>
          <p:nvPr/>
        </p:nvSpPr>
        <p:spPr bwMode="auto">
          <a:xfrm>
            <a:off x="2730500" y="1574800"/>
            <a:ext cx="279400" cy="48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23" name="Group 128"/>
          <p:cNvGrpSpPr>
            <a:grpSpLocks/>
          </p:cNvGrpSpPr>
          <p:nvPr/>
        </p:nvGrpSpPr>
        <p:grpSpPr bwMode="auto">
          <a:xfrm>
            <a:off x="1016000" y="2349500"/>
            <a:ext cx="5689600" cy="1739900"/>
            <a:chOff x="640" y="1480"/>
            <a:chExt cx="3584" cy="1096"/>
          </a:xfrm>
        </p:grpSpPr>
        <p:sp>
          <p:nvSpPr>
            <p:cNvPr id="30822" name="AutoShape 126"/>
            <p:cNvSpPr>
              <a:spLocks noChangeArrowheads="1"/>
            </p:cNvSpPr>
            <p:nvPr/>
          </p:nvSpPr>
          <p:spPr bwMode="auto">
            <a:xfrm>
              <a:off x="1344" y="1480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 i="0">
                  <a:latin typeface="Times" panose="02020603050405020304" pitchFamily="18" charset="0"/>
                </a:rPr>
                <a:t>1</a:t>
              </a:r>
              <a:r>
                <a:rPr lang="en-US" altLang="ko-KR" sz="1400" b="1" i="0">
                  <a:latin typeface="Times" panose="02020603050405020304" pitchFamily="18" charset="0"/>
                </a:rPr>
                <a:t>  2</a:t>
              </a:r>
              <a:r>
                <a:rPr lang="en-US" altLang="ko-KR" sz="1600" b="1" i="0">
                  <a:latin typeface="Times" panose="02020603050405020304" pitchFamily="18" charset="0"/>
                </a:rPr>
                <a:t>  3</a:t>
              </a:r>
              <a:r>
                <a:rPr lang="en-US" altLang="ko-KR" sz="2000" b="1" i="0">
                  <a:latin typeface="Times" panose="02020603050405020304" pitchFamily="18" charset="0"/>
                </a:rPr>
                <a:t>  </a:t>
              </a:r>
              <a:r>
                <a:rPr lang="en-US" altLang="ko-KR" sz="1800" b="1" i="0">
                  <a:latin typeface="Times" panose="02020603050405020304" pitchFamily="18" charset="0"/>
                </a:rPr>
                <a:t>4</a:t>
              </a:r>
              <a:r>
                <a:rPr lang="en-US" altLang="ko-KR" sz="1800" b="1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2000" b="1" i="0">
                  <a:latin typeface="Times" panose="02020603050405020304" pitchFamily="18" charset="0"/>
                </a:rPr>
                <a:t>5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3200" i="0">
                  <a:solidFill>
                    <a:schemeClr val="accent1"/>
                  </a:solidFill>
                  <a:latin typeface="Times" panose="02020603050405020304" pitchFamily="18" charset="0"/>
                </a:rPr>
                <a:t>9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2400" i="0">
                  <a:solidFill>
                    <a:schemeClr val="accent1"/>
                  </a:solidFill>
                  <a:latin typeface="Times" panose="02020603050405020304" pitchFamily="18" charset="0"/>
                </a:rPr>
                <a:t>6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i="0">
                  <a:solidFill>
                    <a:schemeClr val="accent1"/>
                  </a:solidFill>
                  <a:latin typeface="Times" panose="02020603050405020304" pitchFamily="18" charset="0"/>
                </a:rPr>
                <a:t>8</a:t>
              </a:r>
            </a:p>
          </p:txBody>
        </p:sp>
        <p:sp>
          <p:nvSpPr>
            <p:cNvPr id="187519" name="Rectangle 127"/>
            <p:cNvSpPr>
              <a:spLocks noChangeArrowheads="1"/>
            </p:cNvSpPr>
            <p:nvPr/>
          </p:nvSpPr>
          <p:spPr bwMode="auto">
            <a:xfrm>
              <a:off x="640" y="1824"/>
              <a:ext cx="2144" cy="7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>
            <a:off x="5983288" y="3448050"/>
            <a:ext cx="1528762" cy="579438"/>
            <a:chOff x="4345" y="1444"/>
            <a:chExt cx="963" cy="365"/>
          </a:xfrm>
        </p:grpSpPr>
        <p:sp>
          <p:nvSpPr>
            <p:cNvPr id="30820" name="AutoShape 129"/>
            <p:cNvSpPr>
              <a:spLocks noChangeArrowheads="1"/>
            </p:cNvSpPr>
            <p:nvPr/>
          </p:nvSpPr>
          <p:spPr bwMode="auto">
            <a:xfrm>
              <a:off x="4345" y="1503"/>
              <a:ext cx="963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21" name="Text Box 130"/>
            <p:cNvSpPr txBox="1">
              <a:spLocks noChangeArrowheads="1"/>
            </p:cNvSpPr>
            <p:nvPr/>
          </p:nvSpPr>
          <p:spPr bwMode="auto">
            <a:xfrm>
              <a:off x="4518" y="1444"/>
              <a:ext cx="6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3200" i="0">
                  <a:solidFill>
                    <a:schemeClr val="accent1"/>
                  </a:solidFill>
                  <a:latin typeface="Times" panose="02020603050405020304" pitchFamily="18" charset="0"/>
                </a:rPr>
                <a:t>9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2400" i="0">
                  <a:solidFill>
                    <a:schemeClr val="accent1"/>
                  </a:solidFill>
                  <a:latin typeface="Times" panose="02020603050405020304" pitchFamily="18" charset="0"/>
                </a:rPr>
                <a:t>6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i="0">
                  <a:solidFill>
                    <a:schemeClr val="accent1"/>
                  </a:solidFill>
                  <a:latin typeface="Times" panose="02020603050405020304" pitchFamily="18" charset="0"/>
                </a:rPr>
                <a:t>8</a:t>
              </a:r>
              <a:endParaRPr lang="ko-KR" altLang="en-US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25" name="Group 139"/>
          <p:cNvGrpSpPr>
            <a:grpSpLocks/>
          </p:cNvGrpSpPr>
          <p:nvPr/>
        </p:nvGrpSpPr>
        <p:grpSpPr bwMode="auto">
          <a:xfrm>
            <a:off x="4841875" y="4532313"/>
            <a:ext cx="1001713" cy="519112"/>
            <a:chOff x="4818" y="1351"/>
            <a:chExt cx="631" cy="327"/>
          </a:xfrm>
        </p:grpSpPr>
        <p:sp>
          <p:nvSpPr>
            <p:cNvPr id="30818" name="Rectangle 137"/>
            <p:cNvSpPr>
              <a:spLocks noChangeArrowheads="1"/>
            </p:cNvSpPr>
            <p:nvPr/>
          </p:nvSpPr>
          <p:spPr bwMode="auto">
            <a:xfrm>
              <a:off x="4918" y="1351"/>
              <a:ext cx="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solidFill>
                    <a:schemeClr val="accent1"/>
                  </a:solidFill>
                  <a:latin typeface="Times" panose="02020603050405020304" pitchFamily="18" charset="0"/>
                </a:rPr>
                <a:t>8</a:t>
              </a:r>
              <a:r>
                <a:rPr lang="en-US" altLang="ko-KR" sz="2400" i="0">
                  <a:solidFill>
                    <a:schemeClr val="accent1"/>
                  </a:solidFill>
                  <a:latin typeface="Times" panose="02020603050405020304" pitchFamily="18" charset="0"/>
                </a:rPr>
                <a:t>  6</a:t>
              </a:r>
              <a:endParaRPr lang="ko-KR" altLang="en-US" sz="24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19" name="AutoShape 138"/>
            <p:cNvSpPr>
              <a:spLocks noChangeArrowheads="1"/>
            </p:cNvSpPr>
            <p:nvPr/>
          </p:nvSpPr>
          <p:spPr bwMode="auto">
            <a:xfrm>
              <a:off x="4818" y="1381"/>
              <a:ext cx="63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26" name="Group 146"/>
          <p:cNvGrpSpPr>
            <a:grpSpLocks/>
          </p:cNvGrpSpPr>
          <p:nvPr/>
        </p:nvGrpSpPr>
        <p:grpSpPr bwMode="auto">
          <a:xfrm>
            <a:off x="4667250" y="5591175"/>
            <a:ext cx="665163" cy="457200"/>
            <a:chOff x="2300" y="3602"/>
            <a:chExt cx="419" cy="288"/>
          </a:xfrm>
        </p:grpSpPr>
        <p:sp>
          <p:nvSpPr>
            <p:cNvPr id="30816" name="AutoShape 144"/>
            <p:cNvSpPr>
              <a:spLocks noChangeArrowheads="1"/>
            </p:cNvSpPr>
            <p:nvPr/>
          </p:nvSpPr>
          <p:spPr bwMode="auto">
            <a:xfrm>
              <a:off x="2300" y="361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folHlink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17" name="Text Box 145"/>
            <p:cNvSpPr txBox="1">
              <a:spLocks noChangeArrowheads="1"/>
            </p:cNvSpPr>
            <p:nvPr/>
          </p:nvSpPr>
          <p:spPr bwMode="auto">
            <a:xfrm>
              <a:off x="2414" y="36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400" i="0">
                  <a:solidFill>
                    <a:schemeClr val="accent1"/>
                  </a:solidFill>
                  <a:latin typeface="Times" panose="02020603050405020304" pitchFamily="18" charset="0"/>
                </a:rPr>
                <a:t>6</a:t>
              </a:r>
              <a:endParaRPr lang="ko-KR" altLang="en-US" sz="24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187543" name="Line 151"/>
          <p:cNvSpPr>
            <a:spLocks noChangeShapeType="1"/>
          </p:cNvSpPr>
          <p:nvPr/>
        </p:nvSpPr>
        <p:spPr bwMode="auto">
          <a:xfrm flipV="1">
            <a:off x="4927600" y="5092700"/>
            <a:ext cx="2540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7551" name="AutoShape 159"/>
          <p:cNvSpPr>
            <a:spLocks noChangeArrowheads="1"/>
          </p:cNvSpPr>
          <p:nvPr/>
        </p:nvSpPr>
        <p:spPr bwMode="auto">
          <a:xfrm>
            <a:off x="5578475" y="5592763"/>
            <a:ext cx="641350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187552" name="AutoShape 160"/>
          <p:cNvSpPr>
            <a:spLocks noChangeArrowheads="1"/>
          </p:cNvSpPr>
          <p:nvPr/>
        </p:nvSpPr>
        <p:spPr bwMode="auto">
          <a:xfrm>
            <a:off x="5578475" y="5592763"/>
            <a:ext cx="641350" cy="4270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" panose="02020603050405020304" pitchFamily="18" charset="0"/>
            </a:endParaRPr>
          </a:p>
        </p:txBody>
      </p:sp>
      <p:sp>
        <p:nvSpPr>
          <p:cNvPr id="187553" name="Line 161"/>
          <p:cNvSpPr>
            <a:spLocks noChangeShapeType="1"/>
          </p:cNvSpPr>
          <p:nvPr/>
        </p:nvSpPr>
        <p:spPr bwMode="auto">
          <a:xfrm flipH="1" flipV="1">
            <a:off x="5549900" y="5080000"/>
            <a:ext cx="3937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7563" name="Line 171"/>
          <p:cNvSpPr>
            <a:spLocks noChangeShapeType="1"/>
          </p:cNvSpPr>
          <p:nvPr/>
        </p:nvSpPr>
        <p:spPr bwMode="auto">
          <a:xfrm flipV="1">
            <a:off x="5384800" y="4051300"/>
            <a:ext cx="8382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7569" name="AutoShape 177"/>
          <p:cNvSpPr>
            <a:spLocks noChangeArrowheads="1"/>
          </p:cNvSpPr>
          <p:nvPr/>
        </p:nvSpPr>
        <p:spPr bwMode="auto">
          <a:xfrm>
            <a:off x="7118350" y="4579938"/>
            <a:ext cx="644525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rgbClr val="FF3300"/>
              </a:solidFill>
              <a:latin typeface="Times" panose="02020603050405020304" pitchFamily="18" charset="0"/>
            </a:endParaRPr>
          </a:p>
        </p:txBody>
      </p:sp>
      <p:sp>
        <p:nvSpPr>
          <p:cNvPr id="187570" name="AutoShape 178"/>
          <p:cNvSpPr>
            <a:spLocks noChangeArrowheads="1"/>
          </p:cNvSpPr>
          <p:nvPr/>
        </p:nvSpPr>
        <p:spPr bwMode="auto">
          <a:xfrm>
            <a:off x="7118350" y="4579938"/>
            <a:ext cx="644525" cy="4270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i="0">
              <a:solidFill>
                <a:srgbClr val="FF3300"/>
              </a:solidFill>
              <a:latin typeface="Times" panose="02020603050405020304" pitchFamily="18" charset="0"/>
            </a:endParaRPr>
          </a:p>
        </p:txBody>
      </p:sp>
      <p:sp>
        <p:nvSpPr>
          <p:cNvPr id="187571" name="Line 179"/>
          <p:cNvSpPr>
            <a:spLocks noChangeShapeType="1"/>
          </p:cNvSpPr>
          <p:nvPr/>
        </p:nvSpPr>
        <p:spPr bwMode="auto">
          <a:xfrm flipH="1" flipV="1">
            <a:off x="7010400" y="4051300"/>
            <a:ext cx="50800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87580" name="Line 188"/>
          <p:cNvSpPr>
            <a:spLocks noChangeShapeType="1"/>
          </p:cNvSpPr>
          <p:nvPr/>
        </p:nvSpPr>
        <p:spPr bwMode="auto">
          <a:xfrm flipH="1" flipV="1">
            <a:off x="5283200" y="2984500"/>
            <a:ext cx="1270000" cy="40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27" name="Group 205"/>
          <p:cNvGrpSpPr>
            <a:grpSpLocks/>
          </p:cNvGrpSpPr>
          <p:nvPr/>
        </p:nvGrpSpPr>
        <p:grpSpPr bwMode="auto">
          <a:xfrm>
            <a:off x="5976938" y="3421063"/>
            <a:ext cx="1528762" cy="612775"/>
            <a:chOff x="4797" y="2499"/>
            <a:chExt cx="963" cy="386"/>
          </a:xfrm>
        </p:grpSpPr>
        <p:grpSp>
          <p:nvGrpSpPr>
            <p:cNvPr id="30811" name="Group 136"/>
            <p:cNvGrpSpPr>
              <a:grpSpLocks/>
            </p:cNvGrpSpPr>
            <p:nvPr/>
          </p:nvGrpSpPr>
          <p:grpSpPr bwMode="auto">
            <a:xfrm>
              <a:off x="4797" y="2499"/>
              <a:ext cx="963" cy="365"/>
              <a:chOff x="4353" y="1547"/>
              <a:chExt cx="963" cy="365"/>
            </a:xfrm>
          </p:grpSpPr>
          <p:sp>
            <p:nvSpPr>
              <p:cNvPr id="30814" name="AutoShape 133"/>
              <p:cNvSpPr>
                <a:spLocks noChangeArrowheads="1"/>
              </p:cNvSpPr>
              <p:nvPr/>
            </p:nvSpPr>
            <p:spPr bwMode="auto">
              <a:xfrm>
                <a:off x="4353" y="1623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815" name="Text Box 134"/>
              <p:cNvSpPr txBox="1">
                <a:spLocks noChangeArrowheads="1"/>
              </p:cNvSpPr>
              <p:nvPr/>
            </p:nvSpPr>
            <p:spPr bwMode="auto">
              <a:xfrm>
                <a:off x="4526" y="1547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endParaRPr lang="ko-KR" altLang="en-US" sz="3200" b="1" i="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87595" name="Rectangle 203"/>
            <p:cNvSpPr>
              <a:spLocks noChangeArrowheads="1"/>
            </p:cNvSpPr>
            <p:nvPr/>
          </p:nvSpPr>
          <p:spPr bwMode="auto">
            <a:xfrm>
              <a:off x="5012" y="2592"/>
              <a:ext cx="368" cy="24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813" name="Rectangle 204"/>
            <p:cNvSpPr>
              <a:spLocks noChangeArrowheads="1"/>
            </p:cNvSpPr>
            <p:nvPr/>
          </p:nvSpPr>
          <p:spPr bwMode="auto">
            <a:xfrm>
              <a:off x="4980" y="2520"/>
              <a:ext cx="6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solidFill>
                    <a:schemeClr val="accent1"/>
                  </a:solidFill>
                  <a:latin typeface="Times" panose="02020603050405020304" pitchFamily="18" charset="0"/>
                </a:rPr>
                <a:t>8</a:t>
              </a:r>
              <a:r>
                <a:rPr lang="en-US" altLang="ko-KR" sz="2400" i="0">
                  <a:solidFill>
                    <a:schemeClr val="accent1"/>
                  </a:solidFill>
                  <a:latin typeface="Times" panose="02020603050405020304" pitchFamily="18" charset="0"/>
                </a:rPr>
                <a:t>  6 </a:t>
              </a:r>
              <a:r>
                <a:rPr lang="en-US" altLang="ko-KR" sz="2000" i="0">
                  <a:solidFill>
                    <a:schemeClr val="accent1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3200" b="1" i="0">
                  <a:latin typeface="Times" panose="02020603050405020304" pitchFamily="18" charset="0"/>
                </a:rPr>
                <a:t>9</a:t>
              </a:r>
              <a:endParaRPr lang="ko-KR" altLang="en-US" sz="3200" b="1" i="0">
                <a:latin typeface="Times" panose="02020603050405020304" pitchFamily="18" charset="0"/>
              </a:endParaRPr>
            </a:p>
          </p:txBody>
        </p:sp>
      </p:grpSp>
      <p:grpSp>
        <p:nvGrpSpPr>
          <p:cNvPr id="29" name="Group 207"/>
          <p:cNvGrpSpPr>
            <a:grpSpLocks/>
          </p:cNvGrpSpPr>
          <p:nvPr/>
        </p:nvGrpSpPr>
        <p:grpSpPr bwMode="auto">
          <a:xfrm>
            <a:off x="4841875" y="4529138"/>
            <a:ext cx="1001713" cy="519112"/>
            <a:chOff x="4442" y="3717"/>
            <a:chExt cx="631" cy="327"/>
          </a:xfrm>
        </p:grpSpPr>
        <p:sp>
          <p:nvSpPr>
            <p:cNvPr id="30808" name="AutoShape 142"/>
            <p:cNvSpPr>
              <a:spLocks noChangeArrowheads="1"/>
            </p:cNvSpPr>
            <p:nvPr/>
          </p:nvSpPr>
          <p:spPr bwMode="auto">
            <a:xfrm>
              <a:off x="4442" y="3749"/>
              <a:ext cx="631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187598" name="Rectangle 206"/>
            <p:cNvSpPr>
              <a:spLocks noChangeArrowheads="1"/>
            </p:cNvSpPr>
            <p:nvPr/>
          </p:nvSpPr>
          <p:spPr bwMode="auto">
            <a:xfrm>
              <a:off x="4576" y="3760"/>
              <a:ext cx="160" cy="248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810" name="Rectangle 141"/>
            <p:cNvSpPr>
              <a:spLocks noChangeArrowheads="1"/>
            </p:cNvSpPr>
            <p:nvPr/>
          </p:nvSpPr>
          <p:spPr bwMode="auto">
            <a:xfrm>
              <a:off x="4542" y="3717"/>
              <a:ext cx="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400" i="0">
                  <a:solidFill>
                    <a:schemeClr val="accent1"/>
                  </a:solidFill>
                  <a:latin typeface="Times" panose="02020603050405020304" pitchFamily="18" charset="0"/>
                </a:rPr>
                <a:t>6  </a:t>
              </a:r>
              <a:r>
                <a:rPr lang="en-US" altLang="ko-KR" b="1" i="0">
                  <a:latin typeface="Times" panose="02020603050405020304" pitchFamily="18" charset="0"/>
                </a:rPr>
                <a:t>8</a:t>
              </a:r>
              <a:endParaRPr lang="ko-KR" altLang="en-US" b="1" i="0">
                <a:latin typeface="Times" panose="02020603050405020304" pitchFamily="18" charset="0"/>
              </a:endParaRPr>
            </a:p>
          </p:txBody>
        </p:sp>
      </p:grpSp>
      <p:grpSp>
        <p:nvGrpSpPr>
          <p:cNvPr id="30" name="Group 150"/>
          <p:cNvGrpSpPr>
            <a:grpSpLocks/>
          </p:cNvGrpSpPr>
          <p:nvPr/>
        </p:nvGrpSpPr>
        <p:grpSpPr bwMode="auto">
          <a:xfrm>
            <a:off x="4667250" y="5591175"/>
            <a:ext cx="665163" cy="457200"/>
            <a:chOff x="2212" y="3794"/>
            <a:chExt cx="419" cy="288"/>
          </a:xfrm>
        </p:grpSpPr>
        <p:sp>
          <p:nvSpPr>
            <p:cNvPr id="30806" name="AutoShape 148"/>
            <p:cNvSpPr>
              <a:spLocks noChangeArrowheads="1"/>
            </p:cNvSpPr>
            <p:nvPr/>
          </p:nvSpPr>
          <p:spPr bwMode="auto">
            <a:xfrm>
              <a:off x="2212" y="380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30807" name="Text Box 149"/>
            <p:cNvSpPr txBox="1">
              <a:spLocks noChangeArrowheads="1"/>
            </p:cNvSpPr>
            <p:nvPr/>
          </p:nvSpPr>
          <p:spPr bwMode="auto">
            <a:xfrm>
              <a:off x="2326" y="379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400" i="0">
                  <a:solidFill>
                    <a:srgbClr val="FF3300"/>
                  </a:solidFill>
                  <a:latin typeface="Times" panose="02020603050405020304" pitchFamily="18" charset="0"/>
                </a:rPr>
                <a:t>6</a:t>
              </a:r>
              <a:endParaRPr lang="ko-KR" altLang="en-US" sz="2400" i="0">
                <a:solidFill>
                  <a:srgbClr val="FF3300"/>
                </a:solidFill>
                <a:latin typeface="Times" panose="02020603050405020304" pitchFamily="18" charset="0"/>
              </a:endParaRPr>
            </a:p>
          </p:txBody>
        </p:sp>
      </p:grpSp>
      <p:grpSp>
        <p:nvGrpSpPr>
          <p:cNvPr id="31" name="Group 158"/>
          <p:cNvGrpSpPr>
            <a:grpSpLocks/>
          </p:cNvGrpSpPr>
          <p:nvPr/>
        </p:nvGrpSpPr>
        <p:grpSpPr bwMode="auto">
          <a:xfrm>
            <a:off x="4572000" y="4529138"/>
            <a:ext cx="1271588" cy="1655762"/>
            <a:chOff x="2880" y="2853"/>
            <a:chExt cx="801" cy="1043"/>
          </a:xfrm>
        </p:grpSpPr>
        <p:grpSp>
          <p:nvGrpSpPr>
            <p:cNvPr id="30802" name="Group 155"/>
            <p:cNvGrpSpPr>
              <a:grpSpLocks/>
            </p:cNvGrpSpPr>
            <p:nvPr/>
          </p:nvGrpSpPr>
          <p:grpSpPr bwMode="auto">
            <a:xfrm>
              <a:off x="3050" y="2853"/>
              <a:ext cx="631" cy="327"/>
              <a:chOff x="4490" y="1525"/>
              <a:chExt cx="631" cy="327"/>
            </a:xfrm>
          </p:grpSpPr>
          <p:sp>
            <p:nvSpPr>
              <p:cNvPr id="30804" name="AutoShape 153"/>
              <p:cNvSpPr>
                <a:spLocks noChangeArrowheads="1"/>
              </p:cNvSpPr>
              <p:nvPr/>
            </p:nvSpPr>
            <p:spPr bwMode="auto">
              <a:xfrm>
                <a:off x="4490" y="1557"/>
                <a:ext cx="631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805" name="Rectangle 154"/>
              <p:cNvSpPr>
                <a:spLocks noChangeArrowheads="1"/>
              </p:cNvSpPr>
              <p:nvPr/>
            </p:nvSpPr>
            <p:spPr bwMode="auto">
              <a:xfrm>
                <a:off x="4590" y="1525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2400" b="1" i="0">
                    <a:latin typeface="Times" panose="02020603050405020304" pitchFamily="18" charset="0"/>
                  </a:rPr>
                  <a:t>6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b="1" i="0">
                    <a:latin typeface="Times" panose="02020603050405020304" pitchFamily="18" charset="0"/>
                  </a:rPr>
                  <a:t>8</a:t>
                </a:r>
                <a:endParaRPr lang="ko-KR" altLang="en-US" b="1" i="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87549" name="Rectangle 157"/>
            <p:cNvSpPr>
              <a:spLocks noChangeArrowheads="1"/>
            </p:cNvSpPr>
            <p:nvPr/>
          </p:nvSpPr>
          <p:spPr bwMode="auto">
            <a:xfrm>
              <a:off x="2880" y="3168"/>
              <a:ext cx="496" cy="7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187490" name="Group 170"/>
          <p:cNvGrpSpPr>
            <a:grpSpLocks/>
          </p:cNvGrpSpPr>
          <p:nvPr/>
        </p:nvGrpSpPr>
        <p:grpSpPr bwMode="auto">
          <a:xfrm>
            <a:off x="4841875" y="4529138"/>
            <a:ext cx="1495425" cy="1566862"/>
            <a:chOff x="3050" y="2853"/>
            <a:chExt cx="942" cy="987"/>
          </a:xfrm>
        </p:grpSpPr>
        <p:grpSp>
          <p:nvGrpSpPr>
            <p:cNvPr id="30798" name="Group 167"/>
            <p:cNvGrpSpPr>
              <a:grpSpLocks/>
            </p:cNvGrpSpPr>
            <p:nvPr/>
          </p:nvGrpSpPr>
          <p:grpSpPr bwMode="auto">
            <a:xfrm>
              <a:off x="3050" y="2853"/>
              <a:ext cx="631" cy="327"/>
              <a:chOff x="4954" y="661"/>
              <a:chExt cx="631" cy="327"/>
            </a:xfrm>
          </p:grpSpPr>
          <p:sp>
            <p:nvSpPr>
              <p:cNvPr id="30800" name="AutoShape 164"/>
              <p:cNvSpPr>
                <a:spLocks noChangeArrowheads="1"/>
              </p:cNvSpPr>
              <p:nvPr/>
            </p:nvSpPr>
            <p:spPr bwMode="auto">
              <a:xfrm>
                <a:off x="4954" y="693"/>
                <a:ext cx="631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801" name="Rectangle 165"/>
              <p:cNvSpPr>
                <a:spLocks noChangeArrowheads="1"/>
              </p:cNvSpPr>
              <p:nvPr/>
            </p:nvSpPr>
            <p:spPr bwMode="auto">
              <a:xfrm>
                <a:off x="5054" y="661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2400" b="1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6</a:t>
                </a:r>
                <a:r>
                  <a:rPr lang="en-US" altLang="ko-KR" sz="2400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b="1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8</a:t>
                </a:r>
                <a:endParaRPr lang="ko-KR" altLang="en-US" b="1" i="0">
                  <a:solidFill>
                    <a:srgbClr val="FF3300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87560" name="Rectangle 168"/>
            <p:cNvSpPr>
              <a:spLocks noChangeArrowheads="1"/>
            </p:cNvSpPr>
            <p:nvPr/>
          </p:nvSpPr>
          <p:spPr bwMode="auto">
            <a:xfrm>
              <a:off x="3376" y="3168"/>
              <a:ext cx="616" cy="6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187496" name="Group 176"/>
          <p:cNvGrpSpPr>
            <a:grpSpLocks/>
          </p:cNvGrpSpPr>
          <p:nvPr/>
        </p:nvGrpSpPr>
        <p:grpSpPr bwMode="auto">
          <a:xfrm>
            <a:off x="4749800" y="3448050"/>
            <a:ext cx="2762250" cy="1631950"/>
            <a:chOff x="2992" y="2172"/>
            <a:chExt cx="1740" cy="1028"/>
          </a:xfrm>
        </p:grpSpPr>
        <p:grpSp>
          <p:nvGrpSpPr>
            <p:cNvPr id="30794" name="Group 172"/>
            <p:cNvGrpSpPr>
              <a:grpSpLocks/>
            </p:cNvGrpSpPr>
            <p:nvPr/>
          </p:nvGrpSpPr>
          <p:grpSpPr bwMode="auto">
            <a:xfrm>
              <a:off x="3769" y="2172"/>
              <a:ext cx="963" cy="365"/>
              <a:chOff x="4353" y="1564"/>
              <a:chExt cx="963" cy="365"/>
            </a:xfrm>
          </p:grpSpPr>
          <p:sp>
            <p:nvSpPr>
              <p:cNvPr id="30796" name="AutoShape 173"/>
              <p:cNvSpPr>
                <a:spLocks noChangeArrowheads="1"/>
              </p:cNvSpPr>
              <p:nvPr/>
            </p:nvSpPr>
            <p:spPr bwMode="auto">
              <a:xfrm>
                <a:off x="4353" y="1623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797" name="Text Box 174"/>
              <p:cNvSpPr txBox="1">
                <a:spLocks noChangeArrowheads="1"/>
              </p:cNvSpPr>
              <p:nvPr/>
            </p:nvSpPr>
            <p:spPr bwMode="auto">
              <a:xfrm>
                <a:off x="4526" y="1564"/>
                <a:ext cx="6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2400" b="1" i="0">
                    <a:latin typeface="Times" panose="02020603050405020304" pitchFamily="18" charset="0"/>
                  </a:rPr>
                  <a:t>6</a:t>
                </a:r>
                <a:r>
                  <a:rPr lang="en-US" altLang="ko-KR" b="1" i="0">
                    <a:latin typeface="Times" panose="02020603050405020304" pitchFamily="18" charset="0"/>
                  </a:rPr>
                  <a:t>  8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3200" b="1" i="0">
                    <a:latin typeface="Times" panose="02020603050405020304" pitchFamily="18" charset="0"/>
                  </a:rPr>
                  <a:t>9</a:t>
                </a:r>
                <a:endParaRPr lang="ko-KR" altLang="en-US" sz="3200" b="1" i="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87567" name="Rectangle 175"/>
            <p:cNvSpPr>
              <a:spLocks noChangeArrowheads="1"/>
            </p:cNvSpPr>
            <p:nvPr/>
          </p:nvSpPr>
          <p:spPr bwMode="auto">
            <a:xfrm>
              <a:off x="2992" y="2512"/>
              <a:ext cx="1240" cy="6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187499" name="Group 187"/>
          <p:cNvGrpSpPr>
            <a:grpSpLocks/>
          </p:cNvGrpSpPr>
          <p:nvPr/>
        </p:nvGrpSpPr>
        <p:grpSpPr bwMode="auto">
          <a:xfrm>
            <a:off x="5976938" y="3448050"/>
            <a:ext cx="1871662" cy="1657350"/>
            <a:chOff x="3765" y="2172"/>
            <a:chExt cx="1179" cy="1044"/>
          </a:xfrm>
        </p:grpSpPr>
        <p:grpSp>
          <p:nvGrpSpPr>
            <p:cNvPr id="30790" name="Group 185"/>
            <p:cNvGrpSpPr>
              <a:grpSpLocks/>
            </p:cNvGrpSpPr>
            <p:nvPr/>
          </p:nvGrpSpPr>
          <p:grpSpPr bwMode="auto">
            <a:xfrm>
              <a:off x="3765" y="2172"/>
              <a:ext cx="963" cy="365"/>
              <a:chOff x="4797" y="540"/>
              <a:chExt cx="963" cy="365"/>
            </a:xfrm>
          </p:grpSpPr>
          <p:sp>
            <p:nvSpPr>
              <p:cNvPr id="30792" name="AutoShape 182"/>
              <p:cNvSpPr>
                <a:spLocks noChangeArrowheads="1"/>
              </p:cNvSpPr>
              <p:nvPr/>
            </p:nvSpPr>
            <p:spPr bwMode="auto">
              <a:xfrm>
                <a:off x="4797" y="599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30793" name="Text Box 183"/>
              <p:cNvSpPr txBox="1">
                <a:spLocks noChangeArrowheads="1"/>
              </p:cNvSpPr>
              <p:nvPr/>
            </p:nvSpPr>
            <p:spPr bwMode="auto">
              <a:xfrm>
                <a:off x="4970" y="540"/>
                <a:ext cx="6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 sz="2400" b="1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6</a:t>
                </a:r>
                <a:r>
                  <a:rPr lang="en-US" altLang="ko-KR" b="1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  8</a:t>
                </a:r>
                <a:r>
                  <a:rPr lang="en-US" altLang="ko-KR" sz="2400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  </a:t>
                </a:r>
                <a:r>
                  <a:rPr lang="en-US" altLang="ko-KR" sz="3200" b="1" i="0">
                    <a:solidFill>
                      <a:srgbClr val="FF3300"/>
                    </a:solidFill>
                    <a:latin typeface="Times" panose="02020603050405020304" pitchFamily="18" charset="0"/>
                  </a:rPr>
                  <a:t>9</a:t>
                </a:r>
                <a:endParaRPr lang="ko-KR" altLang="en-US" sz="3200" b="1" i="0">
                  <a:solidFill>
                    <a:srgbClr val="FF3300"/>
                  </a:solidFill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187578" name="Rectangle 186"/>
            <p:cNvSpPr>
              <a:spLocks noChangeArrowheads="1"/>
            </p:cNvSpPr>
            <p:nvPr/>
          </p:nvSpPr>
          <p:spPr bwMode="auto">
            <a:xfrm>
              <a:off x="4232" y="2512"/>
              <a:ext cx="712" cy="7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187505" name="Group 208"/>
          <p:cNvGrpSpPr>
            <a:grpSpLocks/>
          </p:cNvGrpSpPr>
          <p:nvPr/>
        </p:nvGrpSpPr>
        <p:grpSpPr bwMode="auto">
          <a:xfrm>
            <a:off x="2133600" y="2349500"/>
            <a:ext cx="5495925" cy="1704975"/>
            <a:chOff x="1344" y="1480"/>
            <a:chExt cx="3462" cy="1074"/>
          </a:xfrm>
        </p:grpSpPr>
        <p:sp>
          <p:nvSpPr>
            <p:cNvPr id="30788" name="AutoShape 190"/>
            <p:cNvSpPr>
              <a:spLocks noChangeArrowheads="1"/>
            </p:cNvSpPr>
            <p:nvPr/>
          </p:nvSpPr>
          <p:spPr bwMode="auto">
            <a:xfrm>
              <a:off x="1344" y="1480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b="1" i="0">
                  <a:solidFill>
                    <a:srgbClr val="FF3300"/>
                  </a:solidFill>
                  <a:latin typeface="Times" panose="02020603050405020304" pitchFamily="18" charset="0"/>
                </a:rPr>
                <a:t>1</a:t>
              </a:r>
              <a:r>
                <a:rPr lang="en-US" altLang="ko-KR" sz="1400" b="1" i="0">
                  <a:solidFill>
                    <a:srgbClr val="FF3300"/>
                  </a:solidFill>
                  <a:latin typeface="Times" panose="02020603050405020304" pitchFamily="18" charset="0"/>
                </a:rPr>
                <a:t>  2</a:t>
              </a:r>
              <a:r>
                <a:rPr lang="en-US" altLang="ko-KR" sz="1600" b="1" i="0">
                  <a:solidFill>
                    <a:srgbClr val="FF3300"/>
                  </a:solidFill>
                  <a:latin typeface="Times" panose="02020603050405020304" pitchFamily="18" charset="0"/>
                </a:rPr>
                <a:t>  3</a:t>
              </a:r>
              <a:r>
                <a:rPr lang="en-US" altLang="ko-KR" sz="2000" b="1" i="0">
                  <a:solidFill>
                    <a:srgbClr val="FF3300"/>
                  </a:solidFill>
                  <a:latin typeface="Times" panose="02020603050405020304" pitchFamily="18" charset="0"/>
                </a:rPr>
                <a:t>  </a:t>
              </a:r>
              <a:r>
                <a:rPr lang="en-US" altLang="ko-KR" sz="1800" b="1" i="0">
                  <a:solidFill>
                    <a:srgbClr val="FF3300"/>
                  </a:solidFill>
                  <a:latin typeface="Times" panose="02020603050405020304" pitchFamily="18" charset="0"/>
                </a:rPr>
                <a:t>4 </a:t>
              </a:r>
              <a:r>
                <a:rPr lang="en-US" altLang="ko-KR" sz="2000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2000" b="1" i="0">
                  <a:solidFill>
                    <a:srgbClr val="FF3300"/>
                  </a:solidFill>
                  <a:latin typeface="Times" panose="02020603050405020304" pitchFamily="18" charset="0"/>
                </a:rPr>
                <a:t>5 </a:t>
              </a:r>
              <a:r>
                <a:rPr lang="en-US" altLang="ko-KR" sz="2000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2400" b="1" i="0">
                  <a:solidFill>
                    <a:srgbClr val="FF3300"/>
                  </a:solidFill>
                  <a:latin typeface="Times" panose="02020603050405020304" pitchFamily="18" charset="0"/>
                </a:rPr>
                <a:t>6 </a:t>
              </a:r>
              <a:r>
                <a:rPr lang="en-US" altLang="ko-KR" sz="2000" b="1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b="1" i="0">
                  <a:solidFill>
                    <a:srgbClr val="FF3300"/>
                  </a:solidFill>
                  <a:latin typeface="Times" panose="02020603050405020304" pitchFamily="18" charset="0"/>
                </a:rPr>
                <a:t>8</a:t>
              </a:r>
              <a:r>
                <a:rPr lang="en-US" altLang="ko-KR" sz="2400" b="1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2000" b="1" i="0">
                  <a:solidFill>
                    <a:srgbClr val="FF33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ko-KR" sz="3200" b="1" i="0">
                  <a:solidFill>
                    <a:srgbClr val="FF3300"/>
                  </a:solidFill>
                  <a:latin typeface="Times" panose="02020603050405020304" pitchFamily="18" charset="0"/>
                </a:rPr>
                <a:t>9</a:t>
              </a:r>
            </a:p>
          </p:txBody>
        </p:sp>
        <p:sp>
          <p:nvSpPr>
            <p:cNvPr id="187584" name="Rectangle 192"/>
            <p:cNvSpPr>
              <a:spLocks noChangeArrowheads="1"/>
            </p:cNvSpPr>
            <p:nvPr/>
          </p:nvSpPr>
          <p:spPr bwMode="auto">
            <a:xfrm>
              <a:off x="2766" y="1818"/>
              <a:ext cx="2040" cy="7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187601" name="Text Box 209"/>
          <p:cNvSpPr txBox="1">
            <a:spLocks noChangeArrowheads="1"/>
          </p:cNvSpPr>
          <p:nvPr/>
        </p:nvSpPr>
        <p:spPr bwMode="auto">
          <a:xfrm>
            <a:off x="4238625" y="5681663"/>
            <a:ext cx="43845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ko-KR" alt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평균 </a:t>
            </a:r>
            <a:r>
              <a:rPr lang="ko-KR" alt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수행 시간</a:t>
            </a:r>
            <a:r>
              <a:rPr lang="en-US" altLang="ko-KR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: </a:t>
            </a:r>
            <a:r>
              <a:rPr lang="el-GR" altLang="ko-KR" sz="2400" dirty="0" smtClean="0">
                <a:latin typeface="+mn-lt"/>
              </a:rPr>
              <a:t>Θ</a:t>
            </a:r>
            <a:r>
              <a:rPr lang="en-US" altLang="ko-KR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</a:t>
            </a:r>
            <a:r>
              <a:rPr lang="en-US" altLang="ko-KR" sz="2400" i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log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</a:t>
            </a:r>
            <a: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)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ko-KR" altLang="en-US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최악의 경우 </a:t>
            </a:r>
            <a:r>
              <a:rPr lang="ko-KR" altLang="en-US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수행 시간</a:t>
            </a:r>
            <a:r>
              <a:rPr lang="en-US" altLang="ko-KR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: </a:t>
            </a:r>
            <a:r>
              <a:rPr lang="el-GR" altLang="ko-KR" sz="2400" dirty="0" smtClean="0">
                <a:latin typeface="+mn-lt"/>
              </a:rPr>
              <a:t>Θ</a:t>
            </a:r>
            <a:r>
              <a:rPr lang="en-US" altLang="ko-KR" sz="2400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</a:t>
            </a:r>
            <a:r>
              <a:rPr lang="en-US" altLang="ko-KR" sz="24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2</a:t>
            </a:r>
            <a: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)</a:t>
            </a:r>
          </a:p>
        </p:txBody>
      </p:sp>
      <p:sp>
        <p:nvSpPr>
          <p:cNvPr id="30787" name="Rectangle 210"/>
          <p:cNvSpPr>
            <a:spLocks noChangeArrowheads="1"/>
          </p:cNvSpPr>
          <p:nvPr/>
        </p:nvSpPr>
        <p:spPr bwMode="auto">
          <a:xfrm>
            <a:off x="4826000" y="381000"/>
            <a:ext cx="4318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3200" b="1" i="0">
                <a:solidFill>
                  <a:srgbClr val="339933"/>
                </a:solidFill>
                <a:latin typeface="Times" panose="02020603050405020304" pitchFamily="18" charset="0"/>
              </a:rPr>
              <a:t>Animation (</a:t>
            </a:r>
            <a:r>
              <a:rPr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퀵정렬</a:t>
            </a:r>
            <a:r>
              <a:rPr lang="en-US" altLang="ko-KR" sz="3200" b="1" i="0">
                <a:solidFill>
                  <a:srgbClr val="339933"/>
                </a:solidFill>
                <a:latin typeface="Times" panose="02020603050405020304" pitchFamily="18" charset="0"/>
              </a:rPr>
              <a:t>)</a:t>
            </a:r>
            <a:endParaRPr lang="ko-KR" altLang="en-US" sz="3200" b="1" i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87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7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7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87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87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87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87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187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187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187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18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187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187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187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18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187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187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6" dur="500"/>
                                        <p:tgtEl>
                                          <p:spTgt spid="187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1" dur="500"/>
                                        <p:tgtEl>
                                          <p:spTgt spid="18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6" dur="500"/>
                                        <p:tgtEl>
                                          <p:spTgt spid="187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44" grpId="0" animBg="1" autoUpdateAnimBg="0"/>
      <p:bldP spid="187551" grpId="0" animBg="1" autoUpdateAnimBg="0"/>
      <p:bldP spid="187552" grpId="0" animBg="1" autoUpdateAnimBg="0"/>
      <p:bldP spid="187569" grpId="0" animBg="1" autoUpdateAnimBg="0"/>
      <p:bldP spid="187570" grpId="0" animBg="1" autoUpdateAnimBg="0"/>
      <p:bldP spid="18760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3690938" y="4254500"/>
            <a:ext cx="3649662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270000" y="4254500"/>
            <a:ext cx="180975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5156" name="Oval 4"/>
          <p:cNvSpPr>
            <a:spLocks noChangeArrowheads="1"/>
          </p:cNvSpPr>
          <p:nvPr/>
        </p:nvSpPr>
        <p:spPr bwMode="auto">
          <a:xfrm>
            <a:off x="6781800" y="24765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5157" name="Oval 5"/>
          <p:cNvSpPr>
            <a:spLocks noChangeArrowheads="1"/>
          </p:cNvSpPr>
          <p:nvPr/>
        </p:nvSpPr>
        <p:spPr bwMode="auto">
          <a:xfrm>
            <a:off x="3175000" y="42291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5158" name="Group 6"/>
          <p:cNvGraphicFramePr>
            <a:graphicFrameLocks noGrp="1"/>
          </p:cNvGraphicFramePr>
          <p:nvPr/>
        </p:nvGraphicFramePr>
        <p:xfrm>
          <a:off x="1206500" y="2463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5182" name="Group 30"/>
          <p:cNvGraphicFramePr>
            <a:graphicFrameLocks noGrp="1"/>
          </p:cNvGraphicFramePr>
          <p:nvPr/>
        </p:nvGraphicFramePr>
        <p:xfrm>
          <a:off x="1257300" y="42291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5206" name="Text Box 54"/>
          <p:cNvSpPr txBox="1">
            <a:spLocks noChangeArrowheads="1"/>
          </p:cNvSpPr>
          <p:nvPr/>
        </p:nvSpPr>
        <p:spPr bwMode="auto">
          <a:xfrm>
            <a:off x="73025" y="1922463"/>
            <a:ext cx="602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정렬할 배열이 주어짐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.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첫번째 수를 기준으로 삼는다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.</a:t>
            </a:r>
          </a:p>
        </p:txBody>
      </p:sp>
      <p:sp>
        <p:nvSpPr>
          <p:cNvPr id="305207" name="Text Box 55"/>
          <p:cNvSpPr txBox="1">
            <a:spLocks noChangeArrowheads="1"/>
          </p:cNvSpPr>
          <p:nvPr/>
        </p:nvSpPr>
        <p:spPr bwMode="auto">
          <a:xfrm>
            <a:off x="85725" y="3319463"/>
            <a:ext cx="5622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(15)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보다 작은 수는 기준의 왼쪽에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,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나머지는 </a:t>
            </a:r>
          </a:p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기준의 오른쪽에 오도록 재배치한다</a:t>
            </a:r>
            <a:endParaRPr lang="en-US" altLang="ko-KR" sz="2000" i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305208" name="Text Box 56"/>
          <p:cNvSpPr txBox="1">
            <a:spLocks noChangeArrowheads="1"/>
          </p:cNvSpPr>
          <p:nvPr/>
        </p:nvSpPr>
        <p:spPr bwMode="auto">
          <a:xfrm>
            <a:off x="123825" y="5230813"/>
            <a:ext cx="779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기준원소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(15)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왼쪽과 오른쪽을 독립적으로 정렬한다 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정렬완료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)</a:t>
            </a:r>
          </a:p>
        </p:txBody>
      </p:sp>
      <p:sp>
        <p:nvSpPr>
          <p:cNvPr id="305209" name="Rectangle 57"/>
          <p:cNvSpPr>
            <a:spLocks noChangeArrowheads="1"/>
          </p:cNvSpPr>
          <p:nvPr/>
        </p:nvSpPr>
        <p:spPr bwMode="auto">
          <a:xfrm>
            <a:off x="3690938" y="5791200"/>
            <a:ext cx="3649662" cy="533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5210" name="Rectangle 58"/>
          <p:cNvSpPr>
            <a:spLocks noChangeArrowheads="1"/>
          </p:cNvSpPr>
          <p:nvPr/>
        </p:nvSpPr>
        <p:spPr bwMode="auto">
          <a:xfrm>
            <a:off x="1270000" y="5791200"/>
            <a:ext cx="1809750" cy="5334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5211" name="Oval 59"/>
          <p:cNvSpPr>
            <a:spLocks noChangeArrowheads="1"/>
          </p:cNvSpPr>
          <p:nvPr/>
        </p:nvSpPr>
        <p:spPr bwMode="auto">
          <a:xfrm>
            <a:off x="3175000" y="57658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5212" name="Group 60"/>
          <p:cNvGraphicFramePr>
            <a:graphicFrameLocks noGrp="1"/>
          </p:cNvGraphicFramePr>
          <p:nvPr/>
        </p:nvGraphicFramePr>
        <p:xfrm>
          <a:off x="1257300" y="5765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5236" name="Line 84"/>
          <p:cNvSpPr>
            <a:spLocks noChangeShapeType="1"/>
          </p:cNvSpPr>
          <p:nvPr/>
        </p:nvSpPr>
        <p:spPr bwMode="auto">
          <a:xfrm>
            <a:off x="7531100" y="45212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5237" name="Line 85"/>
          <p:cNvSpPr>
            <a:spLocks noChangeShapeType="1"/>
          </p:cNvSpPr>
          <p:nvPr/>
        </p:nvSpPr>
        <p:spPr bwMode="auto">
          <a:xfrm>
            <a:off x="7518400" y="60579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5238" name="Text Box 86"/>
          <p:cNvSpPr txBox="1">
            <a:spLocks noChangeArrowheads="1"/>
          </p:cNvSpPr>
          <p:nvPr/>
        </p:nvSpPr>
        <p:spPr bwMode="auto">
          <a:xfrm>
            <a:off x="8099425" y="42465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(a)</a:t>
            </a:r>
          </a:p>
        </p:txBody>
      </p:sp>
      <p:sp>
        <p:nvSpPr>
          <p:cNvPr id="305239" name="Text Box 87"/>
          <p:cNvSpPr txBox="1">
            <a:spLocks noChangeArrowheads="1"/>
          </p:cNvSpPr>
          <p:nvPr/>
        </p:nvSpPr>
        <p:spPr bwMode="auto">
          <a:xfrm>
            <a:off x="8099425" y="57959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(b)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5778500" y="304800"/>
            <a:ext cx="33655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퀵정렬의 작동 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Oval 2"/>
          <p:cNvSpPr>
            <a:spLocks noChangeArrowheads="1"/>
          </p:cNvSpPr>
          <p:nvPr/>
        </p:nvSpPr>
        <p:spPr bwMode="auto">
          <a:xfrm>
            <a:off x="5994400" y="9017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6179" name="Group 3"/>
          <p:cNvGraphicFramePr>
            <a:graphicFrameLocks noGrp="1"/>
          </p:cNvGraphicFramePr>
          <p:nvPr/>
        </p:nvGraphicFramePr>
        <p:xfrm>
          <a:off x="419100" y="889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6203" name="Oval 27"/>
          <p:cNvSpPr>
            <a:spLocks noChangeArrowheads="1"/>
          </p:cNvSpPr>
          <p:nvPr/>
        </p:nvSpPr>
        <p:spPr bwMode="auto">
          <a:xfrm>
            <a:off x="5994400" y="187325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6204" name="Group 28"/>
          <p:cNvGraphicFramePr>
            <a:graphicFrameLocks noGrp="1"/>
          </p:cNvGraphicFramePr>
          <p:nvPr/>
        </p:nvGraphicFramePr>
        <p:xfrm>
          <a:off x="419100" y="186055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6228" name="Oval 52"/>
          <p:cNvSpPr>
            <a:spLocks noChangeArrowheads="1"/>
          </p:cNvSpPr>
          <p:nvPr/>
        </p:nvSpPr>
        <p:spPr bwMode="auto">
          <a:xfrm>
            <a:off x="5994400" y="285115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6229" name="Group 53"/>
          <p:cNvGraphicFramePr>
            <a:graphicFrameLocks noGrp="1"/>
          </p:cNvGraphicFramePr>
          <p:nvPr/>
        </p:nvGraphicFramePr>
        <p:xfrm>
          <a:off x="419100" y="283845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6253" name="Oval 77"/>
          <p:cNvSpPr>
            <a:spLocks noChangeArrowheads="1"/>
          </p:cNvSpPr>
          <p:nvPr/>
        </p:nvSpPr>
        <p:spPr bwMode="auto">
          <a:xfrm>
            <a:off x="5994400" y="38354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6375" name="Group 199"/>
          <p:cNvGraphicFramePr>
            <a:graphicFrameLocks noGrp="1"/>
          </p:cNvGraphicFramePr>
          <p:nvPr/>
        </p:nvGraphicFramePr>
        <p:xfrm>
          <a:off x="419100" y="3819525"/>
          <a:ext cx="6096000" cy="5746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6278" name="Oval 102"/>
          <p:cNvSpPr>
            <a:spLocks noChangeArrowheads="1"/>
          </p:cNvSpPr>
          <p:nvPr/>
        </p:nvSpPr>
        <p:spPr bwMode="auto">
          <a:xfrm>
            <a:off x="5994400" y="48260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6279" name="Group 103"/>
          <p:cNvGraphicFramePr>
            <a:graphicFrameLocks noGrp="1"/>
          </p:cNvGraphicFramePr>
          <p:nvPr/>
        </p:nvGraphicFramePr>
        <p:xfrm>
          <a:off x="419100" y="48133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6303" name="Oval 127"/>
          <p:cNvSpPr>
            <a:spLocks noChangeArrowheads="1"/>
          </p:cNvSpPr>
          <p:nvPr/>
        </p:nvSpPr>
        <p:spPr bwMode="auto">
          <a:xfrm>
            <a:off x="5994400" y="58166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6304" name="Group 128"/>
          <p:cNvGraphicFramePr>
            <a:graphicFrameLocks noGrp="1"/>
          </p:cNvGraphicFramePr>
          <p:nvPr/>
        </p:nvGraphicFramePr>
        <p:xfrm>
          <a:off x="419100" y="58039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2920" name="Group 152"/>
          <p:cNvGrpSpPr>
            <a:grpSpLocks/>
          </p:cNvGrpSpPr>
          <p:nvPr/>
        </p:nvGrpSpPr>
        <p:grpSpPr bwMode="auto">
          <a:xfrm>
            <a:off x="406400" y="876300"/>
            <a:ext cx="5499100" cy="762000"/>
            <a:chOff x="840" y="456"/>
            <a:chExt cx="3464" cy="480"/>
          </a:xfrm>
        </p:grpSpPr>
        <p:sp>
          <p:nvSpPr>
            <p:cNvPr id="306329" name="Line 153"/>
            <p:cNvSpPr>
              <a:spLocks noChangeShapeType="1"/>
            </p:cNvSpPr>
            <p:nvPr/>
          </p:nvSpPr>
          <p:spPr bwMode="auto">
            <a:xfrm>
              <a:off x="840" y="456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30" name="Line 154"/>
            <p:cNvSpPr>
              <a:spLocks noChangeShapeType="1"/>
            </p:cNvSpPr>
            <p:nvPr/>
          </p:nvSpPr>
          <p:spPr bwMode="auto">
            <a:xfrm>
              <a:off x="4304" y="461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32921" name="Group 155"/>
          <p:cNvGrpSpPr>
            <a:grpSpLocks/>
          </p:cNvGrpSpPr>
          <p:nvPr/>
        </p:nvGrpSpPr>
        <p:grpSpPr bwMode="auto">
          <a:xfrm>
            <a:off x="406400" y="1847850"/>
            <a:ext cx="5499100" cy="736600"/>
            <a:chOff x="840" y="984"/>
            <a:chExt cx="3464" cy="560"/>
          </a:xfrm>
        </p:grpSpPr>
        <p:grpSp>
          <p:nvGrpSpPr>
            <p:cNvPr id="32961" name="Group 156"/>
            <p:cNvGrpSpPr>
              <a:grpSpLocks/>
            </p:cNvGrpSpPr>
            <p:nvPr/>
          </p:nvGrpSpPr>
          <p:grpSpPr bwMode="auto">
            <a:xfrm>
              <a:off x="840" y="984"/>
              <a:ext cx="392" cy="560"/>
              <a:chOff x="840" y="984"/>
              <a:chExt cx="392" cy="560"/>
            </a:xfrm>
          </p:grpSpPr>
          <p:sp>
            <p:nvSpPr>
              <p:cNvPr id="306333" name="Line 157"/>
              <p:cNvSpPr>
                <a:spLocks noChangeShapeType="1"/>
              </p:cNvSpPr>
              <p:nvPr/>
            </p:nvSpPr>
            <p:spPr bwMode="auto">
              <a:xfrm>
                <a:off x="840" y="984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</a:endParaRPr>
              </a:p>
            </p:txBody>
          </p:sp>
          <p:sp>
            <p:nvSpPr>
              <p:cNvPr id="306334" name="Line 158"/>
              <p:cNvSpPr>
                <a:spLocks noChangeShapeType="1"/>
              </p:cNvSpPr>
              <p:nvPr/>
            </p:nvSpPr>
            <p:spPr bwMode="auto">
              <a:xfrm>
                <a:off x="1232" y="992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+mn-ea"/>
                </a:endParaRPr>
              </a:p>
            </p:txBody>
          </p:sp>
        </p:grpSp>
        <p:sp>
          <p:nvSpPr>
            <p:cNvPr id="306335" name="Line 159"/>
            <p:cNvSpPr>
              <a:spLocks noChangeShapeType="1"/>
            </p:cNvSpPr>
            <p:nvPr/>
          </p:nvSpPr>
          <p:spPr bwMode="auto">
            <a:xfrm>
              <a:off x="4304" y="99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32922" name="Group 160"/>
          <p:cNvGrpSpPr>
            <a:grpSpLocks/>
          </p:cNvGrpSpPr>
          <p:nvPr/>
        </p:nvGrpSpPr>
        <p:grpSpPr bwMode="auto">
          <a:xfrm>
            <a:off x="1028700" y="2825750"/>
            <a:ext cx="4876800" cy="749300"/>
            <a:chOff x="1232" y="1624"/>
            <a:chExt cx="3072" cy="568"/>
          </a:xfrm>
        </p:grpSpPr>
        <p:sp>
          <p:nvSpPr>
            <p:cNvPr id="306337" name="Line 161"/>
            <p:cNvSpPr>
              <a:spLocks noChangeShapeType="1"/>
            </p:cNvSpPr>
            <p:nvPr/>
          </p:nvSpPr>
          <p:spPr bwMode="auto">
            <a:xfrm>
              <a:off x="1232" y="1632"/>
              <a:ext cx="0" cy="5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38" name="Line 162"/>
            <p:cNvSpPr>
              <a:spLocks noChangeShapeType="1"/>
            </p:cNvSpPr>
            <p:nvPr/>
          </p:nvSpPr>
          <p:spPr bwMode="auto">
            <a:xfrm>
              <a:off x="1624" y="1640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39" name="Line 163"/>
            <p:cNvSpPr>
              <a:spLocks noChangeShapeType="1"/>
            </p:cNvSpPr>
            <p:nvPr/>
          </p:nvSpPr>
          <p:spPr bwMode="auto">
            <a:xfrm>
              <a:off x="4304" y="1624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32923" name="Group 164"/>
          <p:cNvGrpSpPr>
            <a:grpSpLocks/>
          </p:cNvGrpSpPr>
          <p:nvPr/>
        </p:nvGrpSpPr>
        <p:grpSpPr bwMode="auto">
          <a:xfrm>
            <a:off x="1028700" y="3810000"/>
            <a:ext cx="4876800" cy="736600"/>
            <a:chOff x="1232" y="2272"/>
            <a:chExt cx="3072" cy="568"/>
          </a:xfrm>
        </p:grpSpPr>
        <p:sp>
          <p:nvSpPr>
            <p:cNvPr id="306341" name="Line 165"/>
            <p:cNvSpPr>
              <a:spLocks noChangeShapeType="1"/>
            </p:cNvSpPr>
            <p:nvPr/>
          </p:nvSpPr>
          <p:spPr bwMode="auto">
            <a:xfrm>
              <a:off x="1232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42" name="Line 166"/>
            <p:cNvSpPr>
              <a:spLocks noChangeShapeType="1"/>
            </p:cNvSpPr>
            <p:nvPr/>
          </p:nvSpPr>
          <p:spPr bwMode="auto">
            <a:xfrm>
              <a:off x="2000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43" name="Line 167"/>
            <p:cNvSpPr>
              <a:spLocks noChangeShapeType="1"/>
            </p:cNvSpPr>
            <p:nvPr/>
          </p:nvSpPr>
          <p:spPr bwMode="auto">
            <a:xfrm>
              <a:off x="4304" y="227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32924" name="Group 168"/>
          <p:cNvGrpSpPr>
            <a:grpSpLocks/>
          </p:cNvGrpSpPr>
          <p:nvPr/>
        </p:nvGrpSpPr>
        <p:grpSpPr bwMode="auto">
          <a:xfrm>
            <a:off x="1028700" y="4800600"/>
            <a:ext cx="4876800" cy="736600"/>
            <a:chOff x="1232" y="2896"/>
            <a:chExt cx="3072" cy="568"/>
          </a:xfrm>
        </p:grpSpPr>
        <p:sp>
          <p:nvSpPr>
            <p:cNvPr id="306345" name="Line 169"/>
            <p:cNvSpPr>
              <a:spLocks noChangeShapeType="1"/>
            </p:cNvSpPr>
            <p:nvPr/>
          </p:nvSpPr>
          <p:spPr bwMode="auto">
            <a:xfrm>
              <a:off x="1232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46" name="Line 170"/>
            <p:cNvSpPr>
              <a:spLocks noChangeShapeType="1"/>
            </p:cNvSpPr>
            <p:nvPr/>
          </p:nvSpPr>
          <p:spPr bwMode="auto">
            <a:xfrm>
              <a:off x="2384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47" name="Line 171"/>
            <p:cNvSpPr>
              <a:spLocks noChangeShapeType="1"/>
            </p:cNvSpPr>
            <p:nvPr/>
          </p:nvSpPr>
          <p:spPr bwMode="auto">
            <a:xfrm>
              <a:off x="4304" y="289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32925" name="Group 172"/>
          <p:cNvGrpSpPr>
            <a:grpSpLocks/>
          </p:cNvGrpSpPr>
          <p:nvPr/>
        </p:nvGrpSpPr>
        <p:grpSpPr bwMode="auto">
          <a:xfrm>
            <a:off x="1638300" y="5816600"/>
            <a:ext cx="4267200" cy="711200"/>
            <a:chOff x="1616" y="3512"/>
            <a:chExt cx="2688" cy="576"/>
          </a:xfrm>
        </p:grpSpPr>
        <p:sp>
          <p:nvSpPr>
            <p:cNvPr id="306349" name="Line 173"/>
            <p:cNvSpPr>
              <a:spLocks noChangeShapeType="1"/>
            </p:cNvSpPr>
            <p:nvPr/>
          </p:nvSpPr>
          <p:spPr bwMode="auto">
            <a:xfrm>
              <a:off x="1616" y="353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50" name="Line 174"/>
            <p:cNvSpPr>
              <a:spLocks noChangeShapeType="1"/>
            </p:cNvSpPr>
            <p:nvPr/>
          </p:nvSpPr>
          <p:spPr bwMode="auto">
            <a:xfrm>
              <a:off x="2768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06351" name="Line 175"/>
            <p:cNvSpPr>
              <a:spLocks noChangeShapeType="1"/>
            </p:cNvSpPr>
            <p:nvPr/>
          </p:nvSpPr>
          <p:spPr bwMode="auto">
            <a:xfrm>
              <a:off x="4304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306352" name="Text Box 176"/>
          <p:cNvSpPr txBox="1">
            <a:spLocks noChangeArrowheads="1"/>
          </p:cNvSpPr>
          <p:nvPr/>
        </p:nvSpPr>
        <p:spPr bwMode="auto">
          <a:xfrm>
            <a:off x="530225" y="15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</a:p>
        </p:txBody>
      </p:sp>
      <p:sp>
        <p:nvSpPr>
          <p:cNvPr id="306353" name="Text Box 177"/>
          <p:cNvSpPr txBox="1">
            <a:spLocks noChangeArrowheads="1"/>
          </p:cNvSpPr>
          <p:nvPr/>
        </p:nvSpPr>
        <p:spPr bwMode="auto">
          <a:xfrm>
            <a:off x="6016625" y="18256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r</a:t>
            </a:r>
          </a:p>
        </p:txBody>
      </p:sp>
      <p:sp>
        <p:nvSpPr>
          <p:cNvPr id="306354" name="Line 178"/>
          <p:cNvSpPr>
            <a:spLocks noChangeShapeType="1"/>
          </p:cNvSpPr>
          <p:nvPr/>
        </p:nvSpPr>
        <p:spPr bwMode="auto">
          <a:xfrm>
            <a:off x="698500" y="6096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6355" name="Line 179"/>
          <p:cNvSpPr>
            <a:spLocks noChangeShapeType="1"/>
          </p:cNvSpPr>
          <p:nvPr/>
        </p:nvSpPr>
        <p:spPr bwMode="auto">
          <a:xfrm>
            <a:off x="6172200" y="58737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6356" name="Text Box 180"/>
          <p:cNvSpPr txBox="1">
            <a:spLocks noChangeArrowheads="1"/>
          </p:cNvSpPr>
          <p:nvPr/>
        </p:nvSpPr>
        <p:spPr bwMode="auto">
          <a:xfrm>
            <a:off x="123825" y="14271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57" name="Text Box 181"/>
          <p:cNvSpPr txBox="1">
            <a:spLocks noChangeArrowheads="1"/>
          </p:cNvSpPr>
          <p:nvPr/>
        </p:nvSpPr>
        <p:spPr bwMode="auto">
          <a:xfrm>
            <a:off x="415925" y="14271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58" name="Text Box 182"/>
          <p:cNvSpPr txBox="1">
            <a:spLocks noChangeArrowheads="1"/>
          </p:cNvSpPr>
          <p:nvPr/>
        </p:nvSpPr>
        <p:spPr bwMode="auto">
          <a:xfrm>
            <a:off x="136525" y="239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59" name="Text Box 183"/>
          <p:cNvSpPr txBox="1">
            <a:spLocks noChangeArrowheads="1"/>
          </p:cNvSpPr>
          <p:nvPr/>
        </p:nvSpPr>
        <p:spPr bwMode="auto">
          <a:xfrm>
            <a:off x="1063625" y="23860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0" name="Text Box 184"/>
          <p:cNvSpPr txBox="1">
            <a:spLocks noChangeArrowheads="1"/>
          </p:cNvSpPr>
          <p:nvPr/>
        </p:nvSpPr>
        <p:spPr bwMode="auto">
          <a:xfrm>
            <a:off x="1355725" y="63547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1" name="Text Box 185"/>
          <p:cNvSpPr txBox="1">
            <a:spLocks noChangeArrowheads="1"/>
          </p:cNvSpPr>
          <p:nvPr/>
        </p:nvSpPr>
        <p:spPr bwMode="auto">
          <a:xfrm>
            <a:off x="3463925" y="63420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2" name="Text Box 186"/>
          <p:cNvSpPr txBox="1">
            <a:spLocks noChangeArrowheads="1"/>
          </p:cNvSpPr>
          <p:nvPr/>
        </p:nvSpPr>
        <p:spPr bwMode="auto">
          <a:xfrm>
            <a:off x="758825" y="34020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3" name="Text Box 187"/>
          <p:cNvSpPr txBox="1">
            <a:spLocks noChangeArrowheads="1"/>
          </p:cNvSpPr>
          <p:nvPr/>
        </p:nvSpPr>
        <p:spPr bwMode="auto">
          <a:xfrm>
            <a:off x="1685925" y="33893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4" name="Text Box 188"/>
          <p:cNvSpPr txBox="1">
            <a:spLocks noChangeArrowheads="1"/>
          </p:cNvSpPr>
          <p:nvPr/>
        </p:nvSpPr>
        <p:spPr bwMode="auto">
          <a:xfrm>
            <a:off x="758825" y="43735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5" name="Text Box 189"/>
          <p:cNvSpPr txBox="1">
            <a:spLocks noChangeArrowheads="1"/>
          </p:cNvSpPr>
          <p:nvPr/>
        </p:nvSpPr>
        <p:spPr bwMode="auto">
          <a:xfrm>
            <a:off x="2244725" y="43608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6" name="Text Box 190"/>
          <p:cNvSpPr txBox="1">
            <a:spLocks noChangeArrowheads="1"/>
          </p:cNvSpPr>
          <p:nvPr/>
        </p:nvSpPr>
        <p:spPr bwMode="auto">
          <a:xfrm>
            <a:off x="758825" y="53768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6367" name="Text Box 191"/>
          <p:cNvSpPr txBox="1">
            <a:spLocks noChangeArrowheads="1"/>
          </p:cNvSpPr>
          <p:nvPr/>
        </p:nvSpPr>
        <p:spPr bwMode="auto">
          <a:xfrm>
            <a:off x="2867025" y="53641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6368" name="Line 192"/>
          <p:cNvSpPr>
            <a:spLocks noChangeShapeType="1"/>
          </p:cNvSpPr>
          <p:nvPr/>
        </p:nvSpPr>
        <p:spPr bwMode="auto">
          <a:xfrm>
            <a:off x="6692900" y="4114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6369" name="Line 193"/>
          <p:cNvSpPr>
            <a:spLocks noChangeShapeType="1"/>
          </p:cNvSpPr>
          <p:nvPr/>
        </p:nvSpPr>
        <p:spPr bwMode="auto">
          <a:xfrm>
            <a:off x="6718300" y="5080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6370" name="Line 194"/>
          <p:cNvSpPr>
            <a:spLocks noChangeShapeType="1"/>
          </p:cNvSpPr>
          <p:nvPr/>
        </p:nvSpPr>
        <p:spPr bwMode="auto">
          <a:xfrm>
            <a:off x="6731000" y="60833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6371" name="Text Box 195"/>
          <p:cNvSpPr txBox="1">
            <a:spLocks noChangeArrowheads="1"/>
          </p:cNvSpPr>
          <p:nvPr/>
        </p:nvSpPr>
        <p:spPr bwMode="auto">
          <a:xfrm>
            <a:off x="7210425" y="38655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(a)</a:t>
            </a:r>
          </a:p>
        </p:txBody>
      </p:sp>
      <p:sp>
        <p:nvSpPr>
          <p:cNvPr id="306372" name="Text Box 196"/>
          <p:cNvSpPr txBox="1">
            <a:spLocks noChangeArrowheads="1"/>
          </p:cNvSpPr>
          <p:nvPr/>
        </p:nvSpPr>
        <p:spPr bwMode="auto">
          <a:xfrm>
            <a:off x="7223125" y="48307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(b)</a:t>
            </a:r>
          </a:p>
        </p:txBody>
      </p:sp>
      <p:sp>
        <p:nvSpPr>
          <p:cNvPr id="306373" name="Text Box 197"/>
          <p:cNvSpPr txBox="1">
            <a:spLocks noChangeArrowheads="1"/>
          </p:cNvSpPr>
          <p:nvPr/>
        </p:nvSpPr>
        <p:spPr bwMode="auto">
          <a:xfrm>
            <a:off x="7248525" y="58213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(c)</a:t>
            </a:r>
          </a:p>
        </p:txBody>
      </p:sp>
      <p:sp>
        <p:nvSpPr>
          <p:cNvPr id="32948" name="Rectangle 198"/>
          <p:cNvSpPr>
            <a:spLocks noChangeArrowheads="1"/>
          </p:cNvSpPr>
          <p:nvPr/>
        </p:nvSpPr>
        <p:spPr bwMode="auto">
          <a:xfrm>
            <a:off x="6477000" y="368300"/>
            <a:ext cx="266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분할</a:t>
            </a:r>
            <a:b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kumimoji="1" lang="en-US" altLang="ko-KR" sz="3200" b="1" i="0">
                <a:solidFill>
                  <a:srgbClr val="339933"/>
                </a:solidFill>
                <a:latin typeface="Times" panose="02020603050405020304" pitchFamily="18" charset="0"/>
              </a:rPr>
              <a:t>(partition)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Oval 2"/>
          <p:cNvSpPr>
            <a:spLocks noChangeArrowheads="1"/>
          </p:cNvSpPr>
          <p:nvPr/>
        </p:nvSpPr>
        <p:spPr bwMode="auto">
          <a:xfrm>
            <a:off x="5892800" y="14097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7203" name="Group 3"/>
          <p:cNvGraphicFramePr>
            <a:graphicFrameLocks noGrp="1"/>
          </p:cNvGraphicFramePr>
          <p:nvPr/>
        </p:nvGraphicFramePr>
        <p:xfrm>
          <a:off x="317500" y="1397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7227" name="Oval 27"/>
          <p:cNvSpPr>
            <a:spLocks noChangeArrowheads="1"/>
          </p:cNvSpPr>
          <p:nvPr/>
        </p:nvSpPr>
        <p:spPr bwMode="auto">
          <a:xfrm>
            <a:off x="5905500" y="24511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7228" name="Group 28"/>
          <p:cNvGraphicFramePr>
            <a:graphicFrameLocks noGrp="1"/>
          </p:cNvGraphicFramePr>
          <p:nvPr/>
        </p:nvGraphicFramePr>
        <p:xfrm>
          <a:off x="330200" y="2438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5905500" y="35052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7253" name="Group 53"/>
          <p:cNvGraphicFramePr>
            <a:graphicFrameLocks noGrp="1"/>
          </p:cNvGraphicFramePr>
          <p:nvPr/>
        </p:nvGraphicFramePr>
        <p:xfrm>
          <a:off x="330200" y="34925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7277" name="Oval 77"/>
          <p:cNvSpPr>
            <a:spLocks noChangeArrowheads="1"/>
          </p:cNvSpPr>
          <p:nvPr/>
        </p:nvSpPr>
        <p:spPr bwMode="auto">
          <a:xfrm>
            <a:off x="5905500" y="45593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7278" name="Group 78"/>
          <p:cNvGraphicFramePr>
            <a:graphicFrameLocks noGrp="1"/>
          </p:cNvGraphicFramePr>
          <p:nvPr/>
        </p:nvGraphicFramePr>
        <p:xfrm>
          <a:off x="330200" y="4546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7302" name="Line 102"/>
          <p:cNvSpPr>
            <a:spLocks noChangeShapeType="1"/>
          </p:cNvSpPr>
          <p:nvPr/>
        </p:nvSpPr>
        <p:spPr bwMode="auto">
          <a:xfrm>
            <a:off x="2159000" y="45386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03" name="Line 103"/>
          <p:cNvSpPr>
            <a:spLocks noChangeShapeType="1"/>
          </p:cNvSpPr>
          <p:nvPr/>
        </p:nvSpPr>
        <p:spPr bwMode="auto">
          <a:xfrm>
            <a:off x="5816600" y="45339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04" name="Oval 104"/>
          <p:cNvSpPr>
            <a:spLocks noChangeArrowheads="1"/>
          </p:cNvSpPr>
          <p:nvPr/>
        </p:nvSpPr>
        <p:spPr bwMode="auto">
          <a:xfrm>
            <a:off x="2247900" y="5613400"/>
            <a:ext cx="431800" cy="5588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aphicFrame>
        <p:nvGraphicFramePr>
          <p:cNvPr id="307305" name="Group 105"/>
          <p:cNvGraphicFramePr>
            <a:graphicFrameLocks noGrp="1"/>
          </p:cNvGraphicFramePr>
          <p:nvPr/>
        </p:nvGraphicFramePr>
        <p:xfrm>
          <a:off x="330200" y="5613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29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65</a:t>
                      </a:r>
                      <a:endParaRPr kumimoji="1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7329" name="Line 129"/>
          <p:cNvSpPr>
            <a:spLocks noChangeShapeType="1"/>
          </p:cNvSpPr>
          <p:nvPr/>
        </p:nvSpPr>
        <p:spPr bwMode="auto">
          <a:xfrm>
            <a:off x="2768600" y="56181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0" name="Line 130"/>
          <p:cNvSpPr>
            <a:spLocks noChangeShapeType="1"/>
          </p:cNvSpPr>
          <p:nvPr/>
        </p:nvSpPr>
        <p:spPr bwMode="auto">
          <a:xfrm>
            <a:off x="6426200" y="5600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1" name="Line 131"/>
          <p:cNvSpPr>
            <a:spLocks noChangeShapeType="1"/>
          </p:cNvSpPr>
          <p:nvPr/>
        </p:nvSpPr>
        <p:spPr bwMode="auto">
          <a:xfrm>
            <a:off x="2171700" y="5608638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2" name="Line 132"/>
          <p:cNvSpPr>
            <a:spLocks noChangeShapeType="1"/>
          </p:cNvSpPr>
          <p:nvPr/>
        </p:nvSpPr>
        <p:spPr bwMode="auto">
          <a:xfrm>
            <a:off x="2159000" y="3497263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3" name="Line 133"/>
          <p:cNvSpPr>
            <a:spLocks noChangeShapeType="1"/>
          </p:cNvSpPr>
          <p:nvPr/>
        </p:nvSpPr>
        <p:spPr bwMode="auto">
          <a:xfrm>
            <a:off x="52197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4" name="Line 134"/>
          <p:cNvSpPr>
            <a:spLocks noChangeShapeType="1"/>
          </p:cNvSpPr>
          <p:nvPr/>
        </p:nvSpPr>
        <p:spPr bwMode="auto">
          <a:xfrm>
            <a:off x="58166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5" name="Line 135"/>
          <p:cNvSpPr>
            <a:spLocks noChangeShapeType="1"/>
          </p:cNvSpPr>
          <p:nvPr/>
        </p:nvSpPr>
        <p:spPr bwMode="auto">
          <a:xfrm>
            <a:off x="2146300" y="1401763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6" name="Line 136"/>
          <p:cNvSpPr>
            <a:spLocks noChangeShapeType="1"/>
          </p:cNvSpPr>
          <p:nvPr/>
        </p:nvSpPr>
        <p:spPr bwMode="auto">
          <a:xfrm>
            <a:off x="39751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7" name="Line 137"/>
          <p:cNvSpPr>
            <a:spLocks noChangeShapeType="1"/>
          </p:cNvSpPr>
          <p:nvPr/>
        </p:nvSpPr>
        <p:spPr bwMode="auto">
          <a:xfrm>
            <a:off x="57912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8" name="Line 138"/>
          <p:cNvSpPr>
            <a:spLocks noChangeShapeType="1"/>
          </p:cNvSpPr>
          <p:nvPr/>
        </p:nvSpPr>
        <p:spPr bwMode="auto">
          <a:xfrm>
            <a:off x="2159000" y="24304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39" name="Line 139"/>
          <p:cNvSpPr>
            <a:spLocks noChangeShapeType="1"/>
          </p:cNvSpPr>
          <p:nvPr/>
        </p:nvSpPr>
        <p:spPr bwMode="auto">
          <a:xfrm>
            <a:off x="46101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40" name="Line 140"/>
          <p:cNvSpPr>
            <a:spLocks noChangeShapeType="1"/>
          </p:cNvSpPr>
          <p:nvPr/>
        </p:nvSpPr>
        <p:spPr bwMode="auto">
          <a:xfrm>
            <a:off x="58166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41" name="Text Box 141"/>
          <p:cNvSpPr txBox="1">
            <a:spLocks noChangeArrowheads="1"/>
          </p:cNvSpPr>
          <p:nvPr/>
        </p:nvSpPr>
        <p:spPr bwMode="auto">
          <a:xfrm>
            <a:off x="1838325" y="19605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2" name="Text Box 142"/>
          <p:cNvSpPr txBox="1">
            <a:spLocks noChangeArrowheads="1"/>
          </p:cNvSpPr>
          <p:nvPr/>
        </p:nvSpPr>
        <p:spPr bwMode="auto">
          <a:xfrm>
            <a:off x="3984625" y="19605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3" name="Text Box 143"/>
          <p:cNvSpPr txBox="1">
            <a:spLocks noChangeArrowheads="1"/>
          </p:cNvSpPr>
          <p:nvPr/>
        </p:nvSpPr>
        <p:spPr bwMode="auto">
          <a:xfrm>
            <a:off x="1863725" y="30019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4" name="Text Box 144"/>
          <p:cNvSpPr txBox="1">
            <a:spLocks noChangeArrowheads="1"/>
          </p:cNvSpPr>
          <p:nvPr/>
        </p:nvSpPr>
        <p:spPr bwMode="auto">
          <a:xfrm>
            <a:off x="4619625" y="29892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5" name="Text Box 145"/>
          <p:cNvSpPr txBox="1">
            <a:spLocks noChangeArrowheads="1"/>
          </p:cNvSpPr>
          <p:nvPr/>
        </p:nvSpPr>
        <p:spPr bwMode="auto">
          <a:xfrm>
            <a:off x="1863725" y="40941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6" name="Text Box 146"/>
          <p:cNvSpPr txBox="1">
            <a:spLocks noChangeArrowheads="1"/>
          </p:cNvSpPr>
          <p:nvPr/>
        </p:nvSpPr>
        <p:spPr bwMode="auto">
          <a:xfrm>
            <a:off x="5254625" y="40941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07347" name="Text Box 147"/>
          <p:cNvSpPr txBox="1">
            <a:spLocks noChangeArrowheads="1"/>
          </p:cNvSpPr>
          <p:nvPr/>
        </p:nvSpPr>
        <p:spPr bwMode="auto">
          <a:xfrm>
            <a:off x="1876425" y="51228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8" name="Text Box 148"/>
          <p:cNvSpPr txBox="1">
            <a:spLocks noChangeArrowheads="1"/>
          </p:cNvSpPr>
          <p:nvPr/>
        </p:nvSpPr>
        <p:spPr bwMode="auto">
          <a:xfrm>
            <a:off x="1889125" y="61896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07349" name="Line 149"/>
          <p:cNvSpPr>
            <a:spLocks noChangeShapeType="1"/>
          </p:cNvSpPr>
          <p:nvPr/>
        </p:nvSpPr>
        <p:spPr bwMode="auto">
          <a:xfrm>
            <a:off x="6654800" y="485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50" name="Text Box 150"/>
          <p:cNvSpPr txBox="1">
            <a:spLocks noChangeArrowheads="1"/>
          </p:cNvSpPr>
          <p:nvPr/>
        </p:nvSpPr>
        <p:spPr bwMode="auto">
          <a:xfrm>
            <a:off x="7172325" y="4602163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(d)</a:t>
            </a:r>
          </a:p>
        </p:txBody>
      </p:sp>
      <p:sp>
        <p:nvSpPr>
          <p:cNvPr id="307351" name="Line 151"/>
          <p:cNvSpPr>
            <a:spLocks noChangeShapeType="1"/>
          </p:cNvSpPr>
          <p:nvPr/>
        </p:nvSpPr>
        <p:spPr bwMode="auto">
          <a:xfrm>
            <a:off x="6680200" y="5905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07352" name="Text Box 152"/>
          <p:cNvSpPr txBox="1">
            <a:spLocks noChangeArrowheads="1"/>
          </p:cNvSpPr>
          <p:nvPr/>
        </p:nvSpPr>
        <p:spPr bwMode="auto">
          <a:xfrm>
            <a:off x="7197725" y="5656263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(e)</a:t>
            </a:r>
          </a:p>
        </p:txBody>
      </p:sp>
      <p:sp>
        <p:nvSpPr>
          <p:cNvPr id="33945" name="Rectangle 153"/>
          <p:cNvSpPr>
            <a:spLocks noChangeArrowheads="1"/>
          </p:cNvSpPr>
          <p:nvPr/>
        </p:nvSpPr>
        <p:spPr bwMode="auto">
          <a:xfrm>
            <a:off x="6477000" y="368300"/>
            <a:ext cx="266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분할</a:t>
            </a:r>
            <a:b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</a:br>
            <a:r>
              <a:rPr kumimoji="1" lang="en-US" altLang="ko-KR" sz="3200" b="1" i="0">
                <a:solidFill>
                  <a:srgbClr val="339933"/>
                </a:solidFill>
                <a:latin typeface="Times" panose="02020603050405020304" pitchFamily="18" charset="0"/>
              </a:rPr>
              <a:t>(partition)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7772400" cy="1143000"/>
          </a:xfrm>
        </p:spPr>
        <p:txBody>
          <a:bodyPr/>
          <a:lstStyle/>
          <a:p>
            <a:r>
              <a:rPr lang="en-US" altLang="ko-KR">
                <a:solidFill>
                  <a:srgbClr val="FF3300"/>
                </a:solidFill>
                <a:ea typeface="굴림" charset="-127"/>
              </a:rPr>
              <a:t>Partition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6425" y="2051050"/>
            <a:ext cx="7772400" cy="31877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 partition</a:t>
            </a:r>
            <a:r>
              <a:rPr lang="en-US" altLang="ko-KR" sz="2000">
                <a:ea typeface="굴림" charset="-127"/>
              </a:rPr>
              <a:t>(A[], p, r)</a:t>
            </a:r>
            <a:endParaRPr lang="ko-KR" altLang="en-US" sz="200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	x ← A[r];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	i ← p –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for</a:t>
            </a:r>
            <a:r>
              <a:rPr lang="en-US" altLang="ko-KR" sz="2000">
                <a:ea typeface="굴림" charset="-127"/>
              </a:rPr>
              <a:t> j ← p 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to</a:t>
            </a:r>
            <a:r>
              <a:rPr lang="en-US" altLang="ko-KR" sz="2000">
                <a:ea typeface="굴림" charset="-127"/>
              </a:rPr>
              <a:t> r –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	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if</a:t>
            </a:r>
            <a:r>
              <a:rPr lang="en-US" altLang="ko-KR" sz="2000">
                <a:ea typeface="굴림" charset="-127"/>
              </a:rPr>
              <a:t>(A[j] </a:t>
            </a:r>
            <a:r>
              <a:rPr lang="en-US" altLang="ko-KR" sz="2000">
                <a:latin typeface="Times New Roman" charset="0"/>
                <a:ea typeface="굴림" charset="-127"/>
                <a:cs typeface="Times New Roman" charset="0"/>
              </a:rPr>
              <a:t>≤ x) 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2000">
                <a:latin typeface="Times New Roman" charset="0"/>
                <a:ea typeface="굴림" charset="-127"/>
              </a:rPr>
              <a:t> A[++i] </a:t>
            </a:r>
            <a:r>
              <a:rPr lang="en-US" altLang="ko-KR" sz="2000">
                <a:ea typeface="굴림" charset="-127"/>
              </a:rPr>
              <a:t>↔ A[j];</a:t>
            </a:r>
            <a:br>
              <a:rPr lang="en-US" altLang="ko-KR" sz="2000">
                <a:ea typeface="굴림" charset="-127"/>
              </a:rPr>
            </a:br>
            <a:endParaRPr lang="en-US" altLang="ko-KR" sz="2000">
              <a:ea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>
                <a:latin typeface="Times New Roman" charset="0"/>
                <a:ea typeface="굴림" charset="-127"/>
              </a:rPr>
              <a:t>A[i+1] </a:t>
            </a:r>
            <a:r>
              <a:rPr lang="en-US" altLang="ko-KR" sz="2000">
                <a:ea typeface="굴림" charset="-127"/>
              </a:rPr>
              <a:t>↔ A[r];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	</a:t>
            </a:r>
            <a:r>
              <a:rPr lang="en-US" altLang="ko-KR" sz="2000" b="1">
                <a:solidFill>
                  <a:srgbClr val="0066CC"/>
                </a:solidFill>
                <a:ea typeface="굴림" charset="-127"/>
              </a:rPr>
              <a:t>return</a:t>
            </a:r>
            <a:r>
              <a:rPr lang="en-US" altLang="ko-KR" sz="2000">
                <a:ea typeface="굴림" charset="-127"/>
              </a:rPr>
              <a:t> i+1;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>
                <a:ea typeface="굴림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52969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힙정렬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22300" y="2095500"/>
            <a:ext cx="77724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Tx/>
              <a:buChar char="•"/>
            </a:pPr>
            <a:r>
              <a:rPr kumimoji="1" lang="ko-KR" altLang="en-US" i="0">
                <a:latin typeface="Times" panose="02020603050405020304" pitchFamily="18" charset="0"/>
              </a:rPr>
              <a:t>힙</a:t>
            </a:r>
            <a:r>
              <a:rPr kumimoji="1" lang="en-US" altLang="ko-KR" sz="2000" i="0">
                <a:latin typeface="Times" panose="02020603050405020304" pitchFamily="18" charset="0"/>
              </a:rPr>
              <a:t>Heap</a:t>
            </a:r>
          </a:p>
          <a:p>
            <a:pPr lvl="1" eaLnBrk="1" latinLnBrk="1" hangingPunct="1">
              <a:spcBef>
                <a:spcPct val="20000"/>
              </a:spcBef>
              <a:buFontTx/>
              <a:buChar char="–"/>
            </a:pPr>
            <a:r>
              <a:rPr kumimoji="1" lang="en-US" altLang="ko-KR" sz="2000" i="0">
                <a:latin typeface="Times" panose="02020603050405020304" pitchFamily="18" charset="0"/>
              </a:rPr>
              <a:t>Complete binary tree</a:t>
            </a:r>
            <a:r>
              <a:rPr kumimoji="1" lang="ko-KR" altLang="en-US" sz="2000" i="0">
                <a:latin typeface="Times" panose="02020603050405020304" pitchFamily="18" charset="0"/>
              </a:rPr>
              <a:t>로서 다음의 성질을 만족한다</a:t>
            </a:r>
          </a:p>
          <a:p>
            <a:pPr lvl="2" eaLnBrk="1" latinLnBrk="1" hangingPunct="1">
              <a:spcBef>
                <a:spcPct val="20000"/>
              </a:spcBef>
              <a:buFontTx/>
              <a:buChar char="•"/>
            </a:pPr>
            <a:r>
              <a:rPr kumimoji="1" lang="ko-KR" altLang="en-US" sz="1800" i="0">
                <a:latin typeface="Times" panose="02020603050405020304" pitchFamily="18" charset="0"/>
              </a:rPr>
              <a:t>각 노드의 값은 자신의 </a:t>
            </a:r>
            <a:r>
              <a:rPr kumimoji="1" lang="en-US" altLang="ko-KR" sz="1800" i="0">
                <a:latin typeface="Times" panose="02020603050405020304" pitchFamily="18" charset="0"/>
              </a:rPr>
              <a:t>children</a:t>
            </a:r>
            <a:r>
              <a:rPr kumimoji="1" lang="ko-KR" altLang="en-US" sz="1800" i="0">
                <a:latin typeface="Times" panose="02020603050405020304" pitchFamily="18" charset="0"/>
              </a:rPr>
              <a:t>의 값보다 크지 않다</a:t>
            </a:r>
          </a:p>
          <a:p>
            <a:pPr eaLnBrk="1" latinLnBrk="1" hangingPunct="1">
              <a:spcBef>
                <a:spcPct val="20000"/>
              </a:spcBef>
              <a:buFontTx/>
              <a:buChar char="•"/>
            </a:pPr>
            <a:r>
              <a:rPr kumimoji="1" lang="ko-KR" altLang="en-US" i="0">
                <a:latin typeface="Times" panose="02020603050405020304" pitchFamily="18" charset="0"/>
              </a:rPr>
              <a:t>힙정렬</a:t>
            </a:r>
          </a:p>
          <a:p>
            <a:pPr lvl="1" eaLnBrk="1" latinLnBrk="1" hangingPunct="1">
              <a:spcBef>
                <a:spcPct val="20000"/>
              </a:spcBef>
              <a:buFontTx/>
              <a:buChar char="–"/>
            </a:pPr>
            <a:r>
              <a:rPr kumimoji="1" lang="ko-KR" altLang="en-US" sz="2000" i="0">
                <a:latin typeface="Times" panose="02020603050405020304" pitchFamily="18" charset="0"/>
              </a:rPr>
              <a:t>주어진 배열을 힙으로 만든 다음</a:t>
            </a:r>
            <a:r>
              <a:rPr kumimoji="1" lang="en-US" altLang="ko-KR" sz="2000" i="0">
                <a:latin typeface="Times" panose="02020603050405020304" pitchFamily="18" charset="0"/>
              </a:rPr>
              <a:t>, </a:t>
            </a:r>
            <a:r>
              <a:rPr kumimoji="1" lang="ko-KR" altLang="en-US" sz="2000" i="0">
                <a:latin typeface="Times" panose="02020603050405020304" pitchFamily="18" charset="0"/>
              </a:rPr>
              <a:t>차례로 하나씩 힙에서 제거함으로써 정렬한다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힙정렬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9500" y="2019300"/>
            <a:ext cx="6807200" cy="37274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heapSort(A[ ],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▷ A[1 ...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] </a:t>
            </a:r>
            <a:r>
              <a:rPr lang="ko-KR" altLang="en-US" sz="2400" smtClean="0"/>
              <a:t>을 정렬한다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		buildHeap(A,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);              ▷ </a:t>
            </a:r>
            <a:r>
              <a:rPr lang="ko-KR" altLang="en-US" sz="2400" smtClean="0"/>
              <a:t>힙 만들기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		</a:t>
            </a:r>
            <a:r>
              <a:rPr lang="en-US" altLang="ko-KR" sz="2400" b="1" smtClean="0">
                <a:solidFill>
                  <a:srgbClr val="0066CC"/>
                </a:solidFill>
              </a:rPr>
              <a:t>for</a:t>
            </a:r>
            <a:r>
              <a:rPr lang="en-US" altLang="ko-KR" sz="2400" smtClean="0"/>
              <a:t> </a:t>
            </a:r>
            <a:r>
              <a:rPr lang="en-US" altLang="ko-KR" sz="2400" i="1" smtClean="0"/>
              <a:t>i</a:t>
            </a:r>
            <a:r>
              <a:rPr lang="en-US" altLang="ko-KR" sz="2400" smtClean="0"/>
              <a:t> ← </a:t>
            </a:r>
            <a:r>
              <a:rPr lang="en-US" altLang="ko-KR" sz="2400" i="1" smtClean="0"/>
              <a:t>n</a:t>
            </a:r>
            <a:r>
              <a:rPr lang="en-US" altLang="ko-KR" sz="2400" smtClean="0"/>
              <a:t> </a:t>
            </a:r>
            <a:r>
              <a:rPr lang="en-US" altLang="ko-KR" sz="2400" b="1" smtClean="0">
                <a:solidFill>
                  <a:srgbClr val="0066CC"/>
                </a:solidFill>
              </a:rPr>
              <a:t>downto</a:t>
            </a:r>
            <a:r>
              <a:rPr lang="en-US" altLang="ko-KR" sz="2400" smtClean="0"/>
              <a:t> 2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			A[1] ↔ A[</a:t>
            </a:r>
            <a:r>
              <a:rPr lang="en-US" altLang="ko-KR" sz="2400" i="1" smtClean="0"/>
              <a:t>i</a:t>
            </a:r>
            <a:r>
              <a:rPr lang="en-US" altLang="ko-KR" sz="2400" smtClean="0"/>
              <a:t>];        ▷ </a:t>
            </a:r>
            <a:r>
              <a:rPr lang="ko-KR" altLang="en-US" sz="2400" smtClean="0"/>
              <a:t>원소 교환</a:t>
            </a:r>
            <a:endParaRPr lang="en-US" altLang="ko-KR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			heapify(A, 1, </a:t>
            </a:r>
            <a:r>
              <a:rPr lang="en-US" altLang="ko-KR" sz="2400" i="1" smtClean="0"/>
              <a:t>i</a:t>
            </a:r>
            <a:r>
              <a:rPr lang="en-US" altLang="ko-KR" sz="2400" smtClean="0"/>
              <a:t>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400" smtClean="0"/>
              <a:t>}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1038225" y="5707063"/>
            <a:ext cx="542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ko-KR" altLang="en-US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최악의 경우에도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O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(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</a:t>
            </a:r>
            <a:r>
              <a:rPr lang="en-US" altLang="ko-KR" sz="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log</a:t>
            </a:r>
            <a:r>
              <a:rPr lang="en-US" altLang="ko-KR" sz="8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n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) </a:t>
            </a:r>
            <a:r>
              <a:rPr lang="ko-KR" altLang="en-US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시간 소요</a:t>
            </a:r>
            <a:r>
              <a:rPr lang="en-US" altLang="ko-KR" sz="2400" i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1"/>
          <p:cNvGrpSpPr>
            <a:grpSpLocks/>
          </p:cNvGrpSpPr>
          <p:nvPr/>
        </p:nvGrpSpPr>
        <p:grpSpPr bwMode="auto">
          <a:xfrm>
            <a:off x="406400" y="2082800"/>
            <a:ext cx="3721100" cy="2755900"/>
            <a:chOff x="256" y="1312"/>
            <a:chExt cx="2344" cy="1736"/>
          </a:xfrm>
        </p:grpSpPr>
        <p:sp>
          <p:nvSpPr>
            <p:cNvPr id="313346" name="Oval 2"/>
            <p:cNvSpPr>
              <a:spLocks noChangeArrowheads="1"/>
            </p:cNvSpPr>
            <p:nvPr/>
          </p:nvSpPr>
          <p:spPr bwMode="auto">
            <a:xfrm>
              <a:off x="1424" y="1312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47" name="Text Box 3"/>
            <p:cNvSpPr txBox="1">
              <a:spLocks noChangeArrowheads="1"/>
            </p:cNvSpPr>
            <p:nvPr/>
          </p:nvSpPr>
          <p:spPr bwMode="auto">
            <a:xfrm>
              <a:off x="1478" y="1321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313348" name="Oval 4"/>
            <p:cNvSpPr>
              <a:spLocks noChangeArrowheads="1"/>
            </p:cNvSpPr>
            <p:nvPr/>
          </p:nvSpPr>
          <p:spPr bwMode="auto">
            <a:xfrm>
              <a:off x="648" y="1968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49" name="Text Box 5"/>
            <p:cNvSpPr txBox="1">
              <a:spLocks noChangeArrowheads="1"/>
            </p:cNvSpPr>
            <p:nvPr/>
          </p:nvSpPr>
          <p:spPr bwMode="auto">
            <a:xfrm>
              <a:off x="702" y="197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313350" name="Oval 6"/>
            <p:cNvSpPr>
              <a:spLocks noChangeArrowheads="1"/>
            </p:cNvSpPr>
            <p:nvPr/>
          </p:nvSpPr>
          <p:spPr bwMode="auto">
            <a:xfrm>
              <a:off x="2248" y="1960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51" name="Text Box 7"/>
            <p:cNvSpPr txBox="1">
              <a:spLocks noChangeArrowheads="1"/>
            </p:cNvSpPr>
            <p:nvPr/>
          </p:nvSpPr>
          <p:spPr bwMode="auto">
            <a:xfrm>
              <a:off x="2302" y="196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313352" name="Oval 8"/>
            <p:cNvSpPr>
              <a:spLocks noChangeArrowheads="1"/>
            </p:cNvSpPr>
            <p:nvPr/>
          </p:nvSpPr>
          <p:spPr bwMode="auto">
            <a:xfrm>
              <a:off x="256" y="2688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310" y="269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313354" name="Oval 10"/>
            <p:cNvSpPr>
              <a:spLocks noChangeArrowheads="1"/>
            </p:cNvSpPr>
            <p:nvPr/>
          </p:nvSpPr>
          <p:spPr bwMode="auto">
            <a:xfrm>
              <a:off x="1032" y="2688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55" name="Text Box 11"/>
            <p:cNvSpPr txBox="1">
              <a:spLocks noChangeArrowheads="1"/>
            </p:cNvSpPr>
            <p:nvPr/>
          </p:nvSpPr>
          <p:spPr bwMode="auto">
            <a:xfrm>
              <a:off x="1086" y="269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313356" name="Oval 12"/>
            <p:cNvSpPr>
              <a:spLocks noChangeArrowheads="1"/>
            </p:cNvSpPr>
            <p:nvPr/>
          </p:nvSpPr>
          <p:spPr bwMode="auto">
            <a:xfrm>
              <a:off x="1880" y="2688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57" name="Text Box 13"/>
            <p:cNvSpPr txBox="1">
              <a:spLocks noChangeArrowheads="1"/>
            </p:cNvSpPr>
            <p:nvPr/>
          </p:nvSpPr>
          <p:spPr bwMode="auto">
            <a:xfrm>
              <a:off x="1934" y="2697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313358" name="Line 14"/>
            <p:cNvSpPr>
              <a:spLocks noChangeShapeType="1"/>
            </p:cNvSpPr>
            <p:nvPr/>
          </p:nvSpPr>
          <p:spPr bwMode="auto">
            <a:xfrm flipH="1">
              <a:off x="920" y="1624"/>
              <a:ext cx="5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59" name="Line 15"/>
            <p:cNvSpPr>
              <a:spLocks noChangeShapeType="1"/>
            </p:cNvSpPr>
            <p:nvPr/>
          </p:nvSpPr>
          <p:spPr bwMode="auto">
            <a:xfrm>
              <a:off x="1712" y="1640"/>
              <a:ext cx="576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60" name="Line 16"/>
            <p:cNvSpPr>
              <a:spLocks noChangeShapeType="1"/>
            </p:cNvSpPr>
            <p:nvPr/>
          </p:nvSpPr>
          <p:spPr bwMode="auto">
            <a:xfrm flipH="1">
              <a:off x="464" y="2304"/>
              <a:ext cx="2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61" name="Line 17"/>
            <p:cNvSpPr>
              <a:spLocks noChangeShapeType="1"/>
            </p:cNvSpPr>
            <p:nvPr/>
          </p:nvSpPr>
          <p:spPr bwMode="auto">
            <a:xfrm>
              <a:off x="904" y="2304"/>
              <a:ext cx="20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62" name="Line 18"/>
            <p:cNvSpPr>
              <a:spLocks noChangeShapeType="1"/>
            </p:cNvSpPr>
            <p:nvPr/>
          </p:nvSpPr>
          <p:spPr bwMode="auto">
            <a:xfrm flipH="1">
              <a:off x="2112" y="2312"/>
              <a:ext cx="24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313367" name="Oval 23"/>
          <p:cNvSpPr>
            <a:spLocks noChangeArrowheads="1"/>
          </p:cNvSpPr>
          <p:nvPr/>
        </p:nvSpPr>
        <p:spPr bwMode="auto">
          <a:xfrm>
            <a:off x="8216900" y="30988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36868" name="Group 42"/>
          <p:cNvGrpSpPr>
            <a:grpSpLocks/>
          </p:cNvGrpSpPr>
          <p:nvPr/>
        </p:nvGrpSpPr>
        <p:grpSpPr bwMode="auto">
          <a:xfrm>
            <a:off x="5054600" y="2070100"/>
            <a:ext cx="3630613" cy="2755900"/>
            <a:chOff x="3184" y="1304"/>
            <a:chExt cx="2287" cy="1736"/>
          </a:xfrm>
        </p:grpSpPr>
        <p:sp>
          <p:nvSpPr>
            <p:cNvPr id="313363" name="Oval 19"/>
            <p:cNvSpPr>
              <a:spLocks noChangeArrowheads="1"/>
            </p:cNvSpPr>
            <p:nvPr/>
          </p:nvSpPr>
          <p:spPr bwMode="auto">
            <a:xfrm>
              <a:off x="4352" y="1304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64" name="Text Box 20"/>
            <p:cNvSpPr txBox="1">
              <a:spLocks noChangeArrowheads="1"/>
            </p:cNvSpPr>
            <p:nvPr/>
          </p:nvSpPr>
          <p:spPr bwMode="auto">
            <a:xfrm>
              <a:off x="4406" y="1313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</a:p>
          </p:txBody>
        </p:sp>
        <p:sp>
          <p:nvSpPr>
            <p:cNvPr id="313365" name="Oval 21"/>
            <p:cNvSpPr>
              <a:spLocks noChangeArrowheads="1"/>
            </p:cNvSpPr>
            <p:nvPr/>
          </p:nvSpPr>
          <p:spPr bwMode="auto">
            <a:xfrm>
              <a:off x="3576" y="1960"/>
              <a:ext cx="352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66" name="Text Box 22"/>
            <p:cNvSpPr txBox="1">
              <a:spLocks noChangeArrowheads="1"/>
            </p:cNvSpPr>
            <p:nvPr/>
          </p:nvSpPr>
          <p:spPr bwMode="auto">
            <a:xfrm>
              <a:off x="3630" y="196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  <p:sp>
          <p:nvSpPr>
            <p:cNvPr id="313368" name="Text Box 24"/>
            <p:cNvSpPr txBox="1">
              <a:spLocks noChangeArrowheads="1"/>
            </p:cNvSpPr>
            <p:nvPr/>
          </p:nvSpPr>
          <p:spPr bwMode="auto">
            <a:xfrm>
              <a:off x="5230" y="1961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  <p:sp>
          <p:nvSpPr>
            <p:cNvPr id="313369" name="Oval 25"/>
            <p:cNvSpPr>
              <a:spLocks noChangeArrowheads="1"/>
            </p:cNvSpPr>
            <p:nvPr/>
          </p:nvSpPr>
          <p:spPr bwMode="auto">
            <a:xfrm>
              <a:off x="3184" y="2680"/>
              <a:ext cx="352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70" name="Text Box 26"/>
            <p:cNvSpPr txBox="1">
              <a:spLocks noChangeArrowheads="1"/>
            </p:cNvSpPr>
            <p:nvPr/>
          </p:nvSpPr>
          <p:spPr bwMode="auto">
            <a:xfrm>
              <a:off x="3238" y="268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  <p:sp>
          <p:nvSpPr>
            <p:cNvPr id="313371" name="Oval 27"/>
            <p:cNvSpPr>
              <a:spLocks noChangeArrowheads="1"/>
            </p:cNvSpPr>
            <p:nvPr/>
          </p:nvSpPr>
          <p:spPr bwMode="auto">
            <a:xfrm>
              <a:off x="3960" y="2680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72" name="Text Box 28"/>
            <p:cNvSpPr txBox="1">
              <a:spLocks noChangeArrowheads="1"/>
            </p:cNvSpPr>
            <p:nvPr/>
          </p:nvSpPr>
          <p:spPr bwMode="auto">
            <a:xfrm>
              <a:off x="4014" y="268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  <p:sp>
          <p:nvSpPr>
            <p:cNvPr id="313373" name="Oval 29"/>
            <p:cNvSpPr>
              <a:spLocks noChangeArrowheads="1"/>
            </p:cNvSpPr>
            <p:nvPr/>
          </p:nvSpPr>
          <p:spPr bwMode="auto">
            <a:xfrm>
              <a:off x="4808" y="2680"/>
              <a:ext cx="352" cy="3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74" name="Text Box 30"/>
            <p:cNvSpPr txBox="1">
              <a:spLocks noChangeArrowheads="1"/>
            </p:cNvSpPr>
            <p:nvPr/>
          </p:nvSpPr>
          <p:spPr bwMode="auto">
            <a:xfrm>
              <a:off x="4862" y="2689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  <p:sp>
          <p:nvSpPr>
            <p:cNvPr id="313375" name="Line 31"/>
            <p:cNvSpPr>
              <a:spLocks noChangeShapeType="1"/>
            </p:cNvSpPr>
            <p:nvPr/>
          </p:nvSpPr>
          <p:spPr bwMode="auto">
            <a:xfrm flipH="1">
              <a:off x="3848" y="1616"/>
              <a:ext cx="552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76" name="Line 32"/>
            <p:cNvSpPr>
              <a:spLocks noChangeShapeType="1"/>
            </p:cNvSpPr>
            <p:nvPr/>
          </p:nvSpPr>
          <p:spPr bwMode="auto">
            <a:xfrm>
              <a:off x="4640" y="1632"/>
              <a:ext cx="576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77" name="Line 33"/>
            <p:cNvSpPr>
              <a:spLocks noChangeShapeType="1"/>
            </p:cNvSpPr>
            <p:nvPr/>
          </p:nvSpPr>
          <p:spPr bwMode="auto">
            <a:xfrm flipH="1">
              <a:off x="3392" y="2296"/>
              <a:ext cx="2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78" name="Line 34"/>
            <p:cNvSpPr>
              <a:spLocks noChangeShapeType="1"/>
            </p:cNvSpPr>
            <p:nvPr/>
          </p:nvSpPr>
          <p:spPr bwMode="auto">
            <a:xfrm>
              <a:off x="3832" y="2296"/>
              <a:ext cx="20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3379" name="Line 35"/>
            <p:cNvSpPr>
              <a:spLocks noChangeShapeType="1"/>
            </p:cNvSpPr>
            <p:nvPr/>
          </p:nvSpPr>
          <p:spPr bwMode="auto">
            <a:xfrm flipH="1">
              <a:off x="5040" y="2304"/>
              <a:ext cx="240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36869" name="Rectangle 38"/>
          <p:cNvSpPr>
            <a:spLocks noChangeArrowheads="1"/>
          </p:cNvSpPr>
          <p:nvPr/>
        </p:nvSpPr>
        <p:spPr bwMode="auto">
          <a:xfrm>
            <a:off x="8089900" y="381000"/>
            <a:ext cx="1054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600" b="1" i="0">
                <a:solidFill>
                  <a:srgbClr val="339933"/>
                </a:solidFill>
                <a:latin typeface="Times" panose="02020603050405020304" pitchFamily="18" charset="0"/>
              </a:rPr>
              <a:t>힙</a:t>
            </a:r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2155825" y="52133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힙</a:t>
            </a:r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6334125" y="5208588"/>
            <a:ext cx="1349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힙 아님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</a:t>
            </a:r>
            <a:r>
              <a:rPr lang="en-US" altLang="ko-KR" sz="2400" smtClean="0"/>
              <a:t>Sorting</a:t>
            </a:r>
            <a:r>
              <a:rPr lang="en-US" altLang="ko-KR" smtClean="0"/>
              <a:t> </a:t>
            </a:r>
            <a:r>
              <a:rPr lang="ko-KR" altLang="en-US" smtClean="0"/>
              <a:t>알고리즘들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590800"/>
            <a:ext cx="7772400" cy="2387600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대부분 </a:t>
            </a:r>
            <a:r>
              <a:rPr lang="en-US" altLang="ko-KR" sz="2800" i="1" dirty="0" smtClean="0"/>
              <a:t>O</a:t>
            </a:r>
            <a:r>
              <a:rPr lang="en-US" altLang="ko-KR" sz="2800" dirty="0" smtClean="0"/>
              <a:t>(</a:t>
            </a:r>
            <a:r>
              <a:rPr lang="en-US" altLang="ko-KR" sz="2800" i="1" dirty="0" smtClean="0"/>
              <a:t>n</a:t>
            </a:r>
            <a:r>
              <a:rPr lang="en-US" altLang="ko-KR" sz="2800" baseline="30000" dirty="0" smtClean="0"/>
              <a:t>2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과 </a:t>
            </a:r>
            <a:r>
              <a:rPr lang="en-US" altLang="ko-KR" sz="2800" i="1" dirty="0" smtClean="0"/>
              <a:t>O</a:t>
            </a:r>
            <a:r>
              <a:rPr lang="en-US" altLang="ko-KR" sz="2800" dirty="0" smtClean="0"/>
              <a:t>(</a:t>
            </a:r>
            <a:r>
              <a:rPr lang="en-US" altLang="ko-KR" sz="2800" i="1" dirty="0" err="1" smtClean="0"/>
              <a:t>n</a:t>
            </a:r>
            <a:r>
              <a:rPr lang="en-US" altLang="ko-KR" sz="2800" dirty="0" err="1" smtClean="0"/>
              <a:t>log</a:t>
            </a:r>
            <a:r>
              <a:rPr lang="en-US" altLang="ko-KR" sz="2800" i="1" dirty="0" err="1" smtClean="0"/>
              <a:t>n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사이 </a:t>
            </a:r>
          </a:p>
          <a:p>
            <a:pPr eaLnBrk="1" hangingPunct="1"/>
            <a:r>
              <a:rPr lang="en-US" altLang="ko-KR" sz="2800" dirty="0" smtClean="0"/>
              <a:t>Input</a:t>
            </a:r>
            <a:r>
              <a:rPr lang="ko-KR" altLang="en-US" sz="2800" dirty="0" smtClean="0"/>
              <a:t>이 특수한 성질을 만족하는 경우에는 </a:t>
            </a:r>
            <a:r>
              <a:rPr lang="en-US" altLang="ko-KR" sz="2800" i="1" dirty="0" smtClean="0"/>
              <a:t>O</a:t>
            </a:r>
            <a:r>
              <a:rPr lang="en-US" altLang="ko-KR" sz="2800" dirty="0" smtClean="0"/>
              <a:t>(</a:t>
            </a:r>
            <a:r>
              <a:rPr lang="en-US" altLang="ko-KR" sz="2800" i="1" dirty="0" smtClean="0"/>
              <a:t>n</a:t>
            </a:r>
            <a:r>
              <a:rPr lang="en-US" altLang="ko-KR" sz="2800" dirty="0" smtClean="0"/>
              <a:t>) sorting</a:t>
            </a:r>
            <a:r>
              <a:rPr lang="ko-KR" altLang="en-US" sz="2800" dirty="0" smtClean="0"/>
              <a:t>도 가능</a:t>
            </a:r>
          </a:p>
          <a:p>
            <a:pPr lvl="1" eaLnBrk="1" hangingPunct="1"/>
            <a:r>
              <a:rPr lang="en-US" altLang="ko-KR" sz="2400" dirty="0" smtClean="0"/>
              <a:t>E.g., input</a:t>
            </a:r>
            <a:r>
              <a:rPr lang="ko-KR" altLang="en-US" sz="2400" dirty="0" smtClean="0"/>
              <a:t>이 –</a:t>
            </a:r>
            <a:r>
              <a:rPr lang="en-US" altLang="ko-KR" sz="2400" i="1" dirty="0" smtClean="0"/>
              <a:t>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과 </a:t>
            </a:r>
            <a:r>
              <a:rPr lang="en-US" altLang="ko-KR" sz="2400" i="1" dirty="0" smtClean="0"/>
              <a:t>O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사이의 정수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Oval 2"/>
          <p:cNvSpPr>
            <a:spLocks noChangeArrowheads="1"/>
          </p:cNvSpPr>
          <p:nvPr/>
        </p:nvSpPr>
        <p:spPr bwMode="auto">
          <a:xfrm>
            <a:off x="2882900" y="2095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968625" y="2109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4372" name="Oval 4"/>
          <p:cNvSpPr>
            <a:spLocks noChangeArrowheads="1"/>
          </p:cNvSpPr>
          <p:nvPr/>
        </p:nvSpPr>
        <p:spPr bwMode="auto">
          <a:xfrm>
            <a:off x="1651000" y="31369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1736725" y="31511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4374" name="Oval 6"/>
          <p:cNvSpPr>
            <a:spLocks noChangeArrowheads="1"/>
          </p:cNvSpPr>
          <p:nvPr/>
        </p:nvSpPr>
        <p:spPr bwMode="auto">
          <a:xfrm>
            <a:off x="4191000" y="3124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4276725" y="3138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1028700" y="42799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1114425" y="42941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4378" name="Oval 10"/>
          <p:cNvSpPr>
            <a:spLocks noChangeArrowheads="1"/>
          </p:cNvSpPr>
          <p:nvPr/>
        </p:nvSpPr>
        <p:spPr bwMode="auto">
          <a:xfrm>
            <a:off x="4724400" y="4254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79" name="Text Box 11"/>
          <p:cNvSpPr txBox="1">
            <a:spLocks noChangeArrowheads="1"/>
          </p:cNvSpPr>
          <p:nvPr/>
        </p:nvSpPr>
        <p:spPr bwMode="auto">
          <a:xfrm>
            <a:off x="4810125" y="4268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4380" name="Oval 12"/>
          <p:cNvSpPr>
            <a:spLocks noChangeArrowheads="1"/>
          </p:cNvSpPr>
          <p:nvPr/>
        </p:nvSpPr>
        <p:spPr bwMode="auto">
          <a:xfrm>
            <a:off x="3606800" y="42799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3692525" y="42941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 flipH="1">
            <a:off x="2082800" y="25908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83" name="Line 15"/>
          <p:cNvSpPr>
            <a:spLocks noChangeShapeType="1"/>
          </p:cNvSpPr>
          <p:nvPr/>
        </p:nvSpPr>
        <p:spPr bwMode="auto">
          <a:xfrm>
            <a:off x="3340100" y="26162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 flipH="1">
            <a:off x="1358900" y="36703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4597400" y="3657600"/>
            <a:ext cx="33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 flipH="1">
            <a:off x="3975100" y="36830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7907" name="Rectangle 20"/>
          <p:cNvSpPr>
            <a:spLocks noChangeArrowheads="1"/>
          </p:cNvSpPr>
          <p:nvPr/>
        </p:nvSpPr>
        <p:spPr bwMode="auto">
          <a:xfrm>
            <a:off x="8089900" y="381000"/>
            <a:ext cx="1054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600" b="1" i="0">
                <a:solidFill>
                  <a:srgbClr val="339933"/>
                </a:solidFill>
                <a:latin typeface="Times" panose="02020603050405020304" pitchFamily="18" charset="0"/>
              </a:rPr>
              <a:t>힙</a:t>
            </a:r>
          </a:p>
        </p:txBody>
      </p:sp>
      <p:sp>
        <p:nvSpPr>
          <p:cNvPr id="314389" name="Text Box 21"/>
          <p:cNvSpPr txBox="1">
            <a:spLocks noChangeArrowheads="1"/>
          </p:cNvSpPr>
          <p:nvPr/>
        </p:nvSpPr>
        <p:spPr bwMode="auto">
          <a:xfrm>
            <a:off x="2346325" y="5272088"/>
            <a:ext cx="1349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힙 아님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Oval 2"/>
          <p:cNvSpPr>
            <a:spLocks noChangeArrowheads="1"/>
          </p:cNvSpPr>
          <p:nvPr/>
        </p:nvSpPr>
        <p:spPr bwMode="auto">
          <a:xfrm>
            <a:off x="2133600" y="28448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2219325" y="28590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901700" y="3886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987425" y="3900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5398" name="Oval 6"/>
          <p:cNvSpPr>
            <a:spLocks noChangeArrowheads="1"/>
          </p:cNvSpPr>
          <p:nvPr/>
        </p:nvSpPr>
        <p:spPr bwMode="auto">
          <a:xfrm>
            <a:off x="3441700" y="3873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527425" y="38877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2794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3651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15113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15970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5404" name="Oval 12"/>
          <p:cNvSpPr>
            <a:spLocks noChangeArrowheads="1"/>
          </p:cNvSpPr>
          <p:nvPr/>
        </p:nvSpPr>
        <p:spPr bwMode="auto">
          <a:xfrm>
            <a:off x="28575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2943225" y="5043488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H="1">
            <a:off x="1333500" y="33401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2590800" y="33655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 flipH="1">
            <a:off x="609600" y="44196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>
            <a:off x="1308100" y="4419600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H="1">
            <a:off x="3225800" y="44323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1851025" y="2668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15412" name="Text Box 20"/>
          <p:cNvSpPr txBox="1">
            <a:spLocks noChangeArrowheads="1"/>
          </p:cNvSpPr>
          <p:nvPr/>
        </p:nvSpPr>
        <p:spPr bwMode="auto">
          <a:xfrm>
            <a:off x="2727325" y="468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1812925" y="46878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23825" y="4700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857625" y="3595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631825" y="36083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graphicFrame>
        <p:nvGraphicFramePr>
          <p:cNvPr id="315417" name="Group 25"/>
          <p:cNvGraphicFramePr>
            <a:graphicFrameLocks noGrp="1"/>
          </p:cNvGraphicFramePr>
          <p:nvPr/>
        </p:nvGraphicFramePr>
        <p:xfrm>
          <a:off x="5270500" y="4394200"/>
          <a:ext cx="3403600" cy="558800"/>
        </p:xfrm>
        <a:graphic>
          <a:graphicData uri="http://schemas.openxmlformats.org/drawingml/2006/table">
            <a:tbl>
              <a:tblPr/>
              <a:tblGrid>
                <a:gridCol w="566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4772025" y="4395788"/>
            <a:ext cx="420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5356225" y="397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  <p:sp>
        <p:nvSpPr>
          <p:cNvPr id="315435" name="Text Box 43"/>
          <p:cNvSpPr txBox="1">
            <a:spLocks noChangeArrowheads="1"/>
          </p:cNvSpPr>
          <p:nvPr/>
        </p:nvSpPr>
        <p:spPr bwMode="auto">
          <a:xfrm>
            <a:off x="5953125" y="397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  <p:sp>
        <p:nvSpPr>
          <p:cNvPr id="315436" name="Text Box 44"/>
          <p:cNvSpPr txBox="1">
            <a:spLocks noChangeArrowheads="1"/>
          </p:cNvSpPr>
          <p:nvPr/>
        </p:nvSpPr>
        <p:spPr bwMode="auto">
          <a:xfrm>
            <a:off x="6537325" y="397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5437" name="Text Box 45"/>
          <p:cNvSpPr txBox="1">
            <a:spLocks noChangeArrowheads="1"/>
          </p:cNvSpPr>
          <p:nvPr/>
        </p:nvSpPr>
        <p:spPr bwMode="auto">
          <a:xfrm>
            <a:off x="7070725" y="397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5438" name="Text Box 46"/>
          <p:cNvSpPr txBox="1">
            <a:spLocks noChangeArrowheads="1"/>
          </p:cNvSpPr>
          <p:nvPr/>
        </p:nvSpPr>
        <p:spPr bwMode="auto">
          <a:xfrm>
            <a:off x="7642225" y="397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15439" name="Text Box 47"/>
          <p:cNvSpPr txBox="1">
            <a:spLocks noChangeArrowheads="1"/>
          </p:cNvSpPr>
          <p:nvPr/>
        </p:nvSpPr>
        <p:spPr bwMode="auto">
          <a:xfrm>
            <a:off x="8213725" y="3973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1892300" y="431800"/>
            <a:ext cx="7251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>
                <a:solidFill>
                  <a:srgbClr val="339933"/>
                </a:solidFill>
                <a:latin typeface="Times" panose="02020603050405020304" pitchFamily="18" charset="0"/>
              </a:rPr>
              <a:t>힙은 배열을 이용해서 표현할 수 있다</a:t>
            </a:r>
            <a:endParaRPr kumimoji="1" lang="en-US" altLang="ko-KR" sz="3200" b="1" i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그룹 1"/>
          <p:cNvGrpSpPr>
            <a:grpSpLocks/>
          </p:cNvGrpSpPr>
          <p:nvPr/>
        </p:nvGrpSpPr>
        <p:grpSpPr bwMode="auto">
          <a:xfrm>
            <a:off x="476250" y="337491"/>
            <a:ext cx="2609850" cy="1789112"/>
            <a:chOff x="123825" y="433388"/>
            <a:chExt cx="4163965" cy="2932112"/>
          </a:xfrm>
        </p:grpSpPr>
        <p:sp>
          <p:nvSpPr>
            <p:cNvPr id="209922" name="Oval 2"/>
            <p:cNvSpPr>
              <a:spLocks noChangeArrowheads="1"/>
            </p:cNvSpPr>
            <p:nvPr/>
          </p:nvSpPr>
          <p:spPr bwMode="auto">
            <a:xfrm>
              <a:off x="2132356" y="610303"/>
              <a:ext cx="559754" cy="5697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3" name="Text Box 3"/>
            <p:cNvSpPr txBox="1">
              <a:spLocks noChangeArrowheads="1"/>
            </p:cNvSpPr>
            <p:nvPr/>
          </p:nvSpPr>
          <p:spPr bwMode="auto">
            <a:xfrm>
              <a:off x="2218472" y="623311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901403" y="1650982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987519" y="1663990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3441826" y="1637973"/>
              <a:ext cx="559755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3527942" y="1653583"/>
              <a:ext cx="453377" cy="50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278328" y="2793127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4444" y="2808737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511813" y="2793127"/>
              <a:ext cx="557222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1597929" y="2808737"/>
              <a:ext cx="453377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2856744" y="2793127"/>
              <a:ext cx="559754" cy="5723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2942860" y="2808737"/>
              <a:ext cx="453375" cy="504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1334516" y="1104626"/>
              <a:ext cx="876358" cy="585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>
              <a:off x="2590797" y="1130643"/>
              <a:ext cx="914351" cy="595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 flipH="1">
              <a:off x="610127" y="2184329"/>
              <a:ext cx="430580" cy="608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1309187" y="2184329"/>
              <a:ext cx="316604" cy="647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/>
          </p:nvSpPr>
          <p:spPr bwMode="auto">
            <a:xfrm flipH="1">
              <a:off x="3226537" y="2197339"/>
              <a:ext cx="379924" cy="595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1851212" y="433388"/>
              <a:ext cx="430580" cy="452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09959" name="Text Box 39"/>
            <p:cNvSpPr txBox="1">
              <a:spLocks noChangeArrowheads="1"/>
            </p:cNvSpPr>
            <p:nvPr/>
          </p:nvSpPr>
          <p:spPr bwMode="auto">
            <a:xfrm>
              <a:off x="2727570" y="2452305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09960" name="Text Box 40"/>
            <p:cNvSpPr txBox="1">
              <a:spLocks noChangeArrowheads="1"/>
            </p:cNvSpPr>
            <p:nvPr/>
          </p:nvSpPr>
          <p:spPr bwMode="auto">
            <a:xfrm>
              <a:off x="1813220" y="2452305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09961" name="Text Box 41"/>
            <p:cNvSpPr txBox="1">
              <a:spLocks noChangeArrowheads="1"/>
            </p:cNvSpPr>
            <p:nvPr/>
          </p:nvSpPr>
          <p:spPr bwMode="auto">
            <a:xfrm>
              <a:off x="123825" y="2465313"/>
              <a:ext cx="430580" cy="45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3857210" y="1359592"/>
              <a:ext cx="430580" cy="455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632924" y="1372600"/>
              <a:ext cx="428047" cy="455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2</a:t>
              </a:r>
            </a:p>
          </p:txBody>
        </p:sp>
      </p:grpSp>
      <p:graphicFrame>
        <p:nvGraphicFramePr>
          <p:cNvPr id="20998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81675"/>
              </p:ext>
            </p:extLst>
          </p:nvPr>
        </p:nvGraphicFramePr>
        <p:xfrm>
          <a:off x="558800" y="2553641"/>
          <a:ext cx="2540000" cy="304800"/>
        </p:xfrm>
        <a:graphic>
          <a:graphicData uri="http://schemas.openxmlformats.org/drawingml/2006/table">
            <a:tbl>
              <a:tblPr/>
              <a:tblGrid>
                <a:gridCol w="422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29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9981" name="Text Box 61"/>
          <p:cNvSpPr txBox="1">
            <a:spLocks noChangeArrowheads="1"/>
          </p:cNvSpPr>
          <p:nvPr/>
        </p:nvSpPr>
        <p:spPr bwMode="auto">
          <a:xfrm>
            <a:off x="193675" y="2536178"/>
            <a:ext cx="3063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209982" name="Text Box 62"/>
          <p:cNvSpPr txBox="1">
            <a:spLocks noChangeArrowheads="1"/>
          </p:cNvSpPr>
          <p:nvPr/>
        </p:nvSpPr>
        <p:spPr bwMode="auto">
          <a:xfrm>
            <a:off x="619125" y="2259953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209983" name="Text Box 63"/>
          <p:cNvSpPr txBox="1">
            <a:spLocks noChangeArrowheads="1"/>
          </p:cNvSpPr>
          <p:nvPr/>
        </p:nvSpPr>
        <p:spPr bwMode="auto">
          <a:xfrm>
            <a:off x="1038225" y="2259953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209984" name="Text Box 64"/>
          <p:cNvSpPr txBox="1">
            <a:spLocks noChangeArrowheads="1"/>
          </p:cNvSpPr>
          <p:nvPr/>
        </p:nvSpPr>
        <p:spPr bwMode="auto">
          <a:xfrm>
            <a:off x="1463675" y="2259953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09985" name="Text Box 65"/>
          <p:cNvSpPr txBox="1">
            <a:spLocks noChangeArrowheads="1"/>
          </p:cNvSpPr>
          <p:nvPr/>
        </p:nvSpPr>
        <p:spPr bwMode="auto">
          <a:xfrm>
            <a:off x="1889125" y="2259953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209986" name="Text Box 66"/>
          <p:cNvSpPr txBox="1">
            <a:spLocks noChangeArrowheads="1"/>
          </p:cNvSpPr>
          <p:nvPr/>
        </p:nvSpPr>
        <p:spPr bwMode="auto">
          <a:xfrm>
            <a:off x="2320925" y="2259953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209987" name="Text Box 67"/>
          <p:cNvSpPr txBox="1">
            <a:spLocks noChangeArrowheads="1"/>
          </p:cNvSpPr>
          <p:nvPr/>
        </p:nvSpPr>
        <p:spPr bwMode="auto">
          <a:xfrm>
            <a:off x="2733675" y="2259953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49" name="AutoShape 56"/>
          <p:cNvSpPr>
            <a:spLocks noChangeArrowheads="1"/>
          </p:cNvSpPr>
          <p:nvPr/>
        </p:nvSpPr>
        <p:spPr bwMode="auto">
          <a:xfrm rot="2390862">
            <a:off x="6492875" y="1788466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0507" name="그룹 49"/>
          <p:cNvGrpSpPr>
            <a:grpSpLocks/>
          </p:cNvGrpSpPr>
          <p:nvPr/>
        </p:nvGrpSpPr>
        <p:grpSpPr bwMode="auto">
          <a:xfrm>
            <a:off x="3998913" y="450203"/>
            <a:ext cx="2332037" cy="1682750"/>
            <a:chOff x="279400" y="609600"/>
            <a:chExt cx="3721100" cy="2755900"/>
          </a:xfrm>
        </p:grpSpPr>
        <p:sp>
          <p:nvSpPr>
            <p:cNvPr id="51" name="Oval 2"/>
            <p:cNvSpPr>
              <a:spLocks noChangeArrowheads="1"/>
            </p:cNvSpPr>
            <p:nvPr/>
          </p:nvSpPr>
          <p:spPr bwMode="auto">
            <a:xfrm>
              <a:off x="2133618" y="609600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219743" y="622600"/>
              <a:ext cx="453421" cy="506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902539" y="1652163"/>
              <a:ext cx="557279" cy="569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988664" y="1665162"/>
              <a:ext cx="450889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3440689" y="1639163"/>
              <a:ext cx="559811" cy="5693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3526814" y="1652163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279400" y="2793521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65525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1510479" y="2793521"/>
              <a:ext cx="559811" cy="5719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596604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61" name="Oval 12"/>
            <p:cNvSpPr>
              <a:spLocks noChangeArrowheads="1"/>
            </p:cNvSpPr>
            <p:nvPr/>
          </p:nvSpPr>
          <p:spPr bwMode="auto">
            <a:xfrm>
              <a:off x="2858080" y="2793521"/>
              <a:ext cx="557279" cy="57197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944205" y="2809120"/>
              <a:ext cx="453421" cy="50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H="1">
              <a:off x="1333163" y="1106183"/>
              <a:ext cx="876447" cy="582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589573" y="1129581"/>
              <a:ext cx="914443" cy="597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608701" y="2185143"/>
              <a:ext cx="433157" cy="608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307832" y="2185143"/>
              <a:ext cx="316635" cy="6473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H="1">
              <a:off x="3225376" y="2198143"/>
              <a:ext cx="382497" cy="595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2726359" y="2452934"/>
              <a:ext cx="430624" cy="454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3554677" y="1254377"/>
              <a:ext cx="430624" cy="454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20508" name="그룹 74"/>
          <p:cNvGrpSpPr>
            <a:grpSpLocks/>
          </p:cNvGrpSpPr>
          <p:nvPr/>
        </p:nvGrpSpPr>
        <p:grpSpPr bwMode="auto">
          <a:xfrm>
            <a:off x="6334125" y="2059928"/>
            <a:ext cx="2332038" cy="1681163"/>
            <a:chOff x="279400" y="609600"/>
            <a:chExt cx="3721100" cy="2755900"/>
          </a:xfrm>
        </p:grpSpPr>
        <p:sp>
          <p:nvSpPr>
            <p:cNvPr id="76" name="Oval 2"/>
            <p:cNvSpPr>
              <a:spLocks noChangeArrowheads="1"/>
            </p:cNvSpPr>
            <p:nvPr/>
          </p:nvSpPr>
          <p:spPr bwMode="auto">
            <a:xfrm>
              <a:off x="2133617" y="609600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7" name="Text Box 3"/>
            <p:cNvSpPr txBox="1">
              <a:spLocks noChangeArrowheads="1"/>
            </p:cNvSpPr>
            <p:nvPr/>
          </p:nvSpPr>
          <p:spPr bwMode="auto">
            <a:xfrm>
              <a:off x="2219742" y="622613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78" name="Oval 4"/>
            <p:cNvSpPr>
              <a:spLocks noChangeArrowheads="1"/>
            </p:cNvSpPr>
            <p:nvPr/>
          </p:nvSpPr>
          <p:spPr bwMode="auto">
            <a:xfrm>
              <a:off x="902538" y="1650544"/>
              <a:ext cx="557278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988663" y="1666158"/>
              <a:ext cx="450889" cy="50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440688" y="1637533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3526813" y="1653147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279400" y="2792981"/>
              <a:ext cx="559812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365525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84" name="Oval 10"/>
            <p:cNvSpPr>
              <a:spLocks noChangeArrowheads="1"/>
            </p:cNvSpPr>
            <p:nvPr/>
          </p:nvSpPr>
          <p:spPr bwMode="auto">
            <a:xfrm>
              <a:off x="1510478" y="2792981"/>
              <a:ext cx="559812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1596603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2858079" y="2792981"/>
              <a:ext cx="557278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87" name="Text Box 13"/>
            <p:cNvSpPr txBox="1">
              <a:spLocks noChangeArrowheads="1"/>
            </p:cNvSpPr>
            <p:nvPr/>
          </p:nvSpPr>
          <p:spPr bwMode="auto">
            <a:xfrm>
              <a:off x="2944204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H="1">
              <a:off x="1333163" y="1104048"/>
              <a:ext cx="876447" cy="585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2589572" y="1130072"/>
              <a:ext cx="914444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608701" y="2184029"/>
              <a:ext cx="433158" cy="608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1307832" y="2184029"/>
              <a:ext cx="316636" cy="64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flipH="1">
              <a:off x="3225377" y="2197040"/>
              <a:ext cx="382495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6" name="Text Box 43"/>
          <p:cNvSpPr txBox="1">
            <a:spLocks noChangeArrowheads="1"/>
          </p:cNvSpPr>
          <p:nvPr/>
        </p:nvSpPr>
        <p:spPr bwMode="auto">
          <a:xfrm>
            <a:off x="6751638" y="2456803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7" name="Text Box 40"/>
          <p:cNvSpPr txBox="1">
            <a:spLocks noChangeArrowheads="1"/>
          </p:cNvSpPr>
          <p:nvPr/>
        </p:nvSpPr>
        <p:spPr bwMode="auto">
          <a:xfrm>
            <a:off x="7256463" y="3191816"/>
            <a:ext cx="2698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6197600" y="3199753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9" name="AutoShape 56"/>
          <p:cNvSpPr>
            <a:spLocks noChangeArrowheads="1"/>
          </p:cNvSpPr>
          <p:nvPr/>
        </p:nvSpPr>
        <p:spPr bwMode="auto">
          <a:xfrm>
            <a:off x="3441700" y="1155053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cxnSp>
        <p:nvCxnSpPr>
          <p:cNvPr id="20513" name="직선 화살표 연결선 3"/>
          <p:cNvCxnSpPr>
            <a:cxnSpLocks noChangeShapeType="1"/>
          </p:cNvCxnSpPr>
          <p:nvPr/>
        </p:nvCxnSpPr>
        <p:spPr bwMode="auto">
          <a:xfrm>
            <a:off x="6519863" y="2499666"/>
            <a:ext cx="215900" cy="207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직선 화살표 연결선 101"/>
          <p:cNvCxnSpPr>
            <a:cxnSpLocks noChangeShapeType="1"/>
          </p:cNvCxnSpPr>
          <p:nvPr/>
        </p:nvCxnSpPr>
        <p:spPr bwMode="auto">
          <a:xfrm flipH="1">
            <a:off x="6289675" y="885178"/>
            <a:ext cx="165100" cy="228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AutoShape 56"/>
          <p:cNvSpPr>
            <a:spLocks noChangeArrowheads="1"/>
          </p:cNvSpPr>
          <p:nvPr/>
        </p:nvSpPr>
        <p:spPr bwMode="auto">
          <a:xfrm rot="8082812">
            <a:off x="7332663" y="40386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20516" name="그룹 126"/>
          <p:cNvGrpSpPr>
            <a:grpSpLocks/>
          </p:cNvGrpSpPr>
          <p:nvPr/>
        </p:nvGrpSpPr>
        <p:grpSpPr bwMode="auto">
          <a:xfrm>
            <a:off x="4403725" y="4052455"/>
            <a:ext cx="2332038" cy="1681162"/>
            <a:chOff x="279400" y="609600"/>
            <a:chExt cx="3721100" cy="2755900"/>
          </a:xfrm>
        </p:grpSpPr>
        <p:sp>
          <p:nvSpPr>
            <p:cNvPr id="128" name="Oval 2"/>
            <p:cNvSpPr>
              <a:spLocks noChangeArrowheads="1"/>
            </p:cNvSpPr>
            <p:nvPr/>
          </p:nvSpPr>
          <p:spPr bwMode="auto">
            <a:xfrm>
              <a:off x="2133617" y="609600"/>
              <a:ext cx="559812" cy="572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29" name="Text Box 3"/>
            <p:cNvSpPr txBox="1">
              <a:spLocks noChangeArrowheads="1"/>
            </p:cNvSpPr>
            <p:nvPr/>
          </p:nvSpPr>
          <p:spPr bwMode="auto">
            <a:xfrm>
              <a:off x="2219742" y="622611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30" name="Oval 4"/>
            <p:cNvSpPr>
              <a:spLocks noChangeArrowheads="1"/>
            </p:cNvSpPr>
            <p:nvPr/>
          </p:nvSpPr>
          <p:spPr bwMode="auto">
            <a:xfrm>
              <a:off x="902538" y="1650545"/>
              <a:ext cx="557278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1" name="Text Box 5"/>
            <p:cNvSpPr txBox="1">
              <a:spLocks noChangeArrowheads="1"/>
            </p:cNvSpPr>
            <p:nvPr/>
          </p:nvSpPr>
          <p:spPr bwMode="auto">
            <a:xfrm>
              <a:off x="988663" y="1666159"/>
              <a:ext cx="450889" cy="502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32" name="Oval 6"/>
            <p:cNvSpPr>
              <a:spLocks noChangeArrowheads="1"/>
            </p:cNvSpPr>
            <p:nvPr/>
          </p:nvSpPr>
          <p:spPr bwMode="auto">
            <a:xfrm>
              <a:off x="3440688" y="1637532"/>
              <a:ext cx="559812" cy="5725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3526813" y="1653146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34" name="Oval 8"/>
            <p:cNvSpPr>
              <a:spLocks noChangeArrowheads="1"/>
            </p:cNvSpPr>
            <p:nvPr/>
          </p:nvSpPr>
          <p:spPr bwMode="auto">
            <a:xfrm>
              <a:off x="279400" y="2792980"/>
              <a:ext cx="559812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5" name="Text Box 9"/>
            <p:cNvSpPr txBox="1">
              <a:spLocks noChangeArrowheads="1"/>
            </p:cNvSpPr>
            <p:nvPr/>
          </p:nvSpPr>
          <p:spPr bwMode="auto">
            <a:xfrm>
              <a:off x="365525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36" name="Oval 10"/>
            <p:cNvSpPr>
              <a:spLocks noChangeArrowheads="1"/>
            </p:cNvSpPr>
            <p:nvPr/>
          </p:nvSpPr>
          <p:spPr bwMode="auto">
            <a:xfrm>
              <a:off x="1510478" y="2792980"/>
              <a:ext cx="559812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7" name="Text Box 11"/>
            <p:cNvSpPr txBox="1">
              <a:spLocks noChangeArrowheads="1"/>
            </p:cNvSpPr>
            <p:nvPr/>
          </p:nvSpPr>
          <p:spPr bwMode="auto">
            <a:xfrm>
              <a:off x="1596603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38" name="Oval 12"/>
            <p:cNvSpPr>
              <a:spLocks noChangeArrowheads="1"/>
            </p:cNvSpPr>
            <p:nvPr/>
          </p:nvSpPr>
          <p:spPr bwMode="auto">
            <a:xfrm>
              <a:off x="2858079" y="2792980"/>
              <a:ext cx="557278" cy="572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39" name="Text Box 13"/>
            <p:cNvSpPr txBox="1">
              <a:spLocks noChangeArrowheads="1"/>
            </p:cNvSpPr>
            <p:nvPr/>
          </p:nvSpPr>
          <p:spPr bwMode="auto">
            <a:xfrm>
              <a:off x="2944204" y="2808595"/>
              <a:ext cx="45342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 flipH="1">
              <a:off x="1333163" y="1104049"/>
              <a:ext cx="876447" cy="585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" name="Line 15"/>
            <p:cNvSpPr>
              <a:spLocks noChangeShapeType="1"/>
            </p:cNvSpPr>
            <p:nvPr/>
          </p:nvSpPr>
          <p:spPr bwMode="auto">
            <a:xfrm>
              <a:off x="2589572" y="1130072"/>
              <a:ext cx="914444" cy="595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>
              <a:off x="608701" y="2184028"/>
              <a:ext cx="433158" cy="608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Line 17"/>
            <p:cNvSpPr>
              <a:spLocks noChangeShapeType="1"/>
            </p:cNvSpPr>
            <p:nvPr/>
          </p:nvSpPr>
          <p:spPr bwMode="auto">
            <a:xfrm>
              <a:off x="1307832" y="2184028"/>
              <a:ext cx="316636" cy="647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 flipH="1">
              <a:off x="3225377" y="2197041"/>
              <a:ext cx="382495" cy="5959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517" name="직선 화살표 연결선 147"/>
          <p:cNvCxnSpPr>
            <a:cxnSpLocks noChangeShapeType="1"/>
          </p:cNvCxnSpPr>
          <p:nvPr/>
        </p:nvCxnSpPr>
        <p:spPr bwMode="auto">
          <a:xfrm>
            <a:off x="5362575" y="3863861"/>
            <a:ext cx="215900" cy="2095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 Box 38"/>
          <p:cNvSpPr txBox="1">
            <a:spLocks noChangeArrowheads="1"/>
          </p:cNvSpPr>
          <p:nvPr/>
        </p:nvSpPr>
        <p:spPr bwMode="auto">
          <a:xfrm>
            <a:off x="5608638" y="3798773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52" name="Text Box 42"/>
          <p:cNvSpPr txBox="1">
            <a:spLocks noChangeArrowheads="1"/>
          </p:cNvSpPr>
          <p:nvPr/>
        </p:nvSpPr>
        <p:spPr bwMode="auto">
          <a:xfrm>
            <a:off x="6619875" y="4493994"/>
            <a:ext cx="2682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grpSp>
        <p:nvGrpSpPr>
          <p:cNvPr id="20520" name="그룹 153"/>
          <p:cNvGrpSpPr>
            <a:grpSpLocks/>
          </p:cNvGrpSpPr>
          <p:nvPr/>
        </p:nvGrpSpPr>
        <p:grpSpPr bwMode="auto">
          <a:xfrm>
            <a:off x="971550" y="3957523"/>
            <a:ext cx="2333625" cy="1681163"/>
            <a:chOff x="279400" y="609600"/>
            <a:chExt cx="3721100" cy="2755900"/>
          </a:xfrm>
        </p:grpSpPr>
        <p:sp>
          <p:nvSpPr>
            <p:cNvPr id="155" name="Oval 2"/>
            <p:cNvSpPr>
              <a:spLocks noChangeArrowheads="1"/>
            </p:cNvSpPr>
            <p:nvPr/>
          </p:nvSpPr>
          <p:spPr bwMode="auto">
            <a:xfrm>
              <a:off x="2132356" y="609600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56" name="Text Box 3"/>
            <p:cNvSpPr txBox="1">
              <a:spLocks noChangeArrowheads="1"/>
            </p:cNvSpPr>
            <p:nvPr/>
          </p:nvSpPr>
          <p:spPr bwMode="auto">
            <a:xfrm>
              <a:off x="2218422" y="622613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57" name="Oval 4"/>
            <p:cNvSpPr>
              <a:spLocks noChangeArrowheads="1"/>
            </p:cNvSpPr>
            <p:nvPr/>
          </p:nvSpPr>
          <p:spPr bwMode="auto">
            <a:xfrm>
              <a:off x="902115" y="1650544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58" name="Text Box 5"/>
            <p:cNvSpPr txBox="1">
              <a:spLocks noChangeArrowheads="1"/>
            </p:cNvSpPr>
            <p:nvPr/>
          </p:nvSpPr>
          <p:spPr bwMode="auto">
            <a:xfrm>
              <a:off x="988181" y="1666158"/>
              <a:ext cx="453114" cy="50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3441070" y="1637533"/>
              <a:ext cx="559430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3527136" y="1653147"/>
              <a:ext cx="45311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279400" y="2792981"/>
              <a:ext cx="559431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2" name="Text Box 9"/>
            <p:cNvSpPr txBox="1">
              <a:spLocks noChangeArrowheads="1"/>
            </p:cNvSpPr>
            <p:nvPr/>
          </p:nvSpPr>
          <p:spPr bwMode="auto">
            <a:xfrm>
              <a:off x="365466" y="2808595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1512173" y="2792981"/>
              <a:ext cx="556899" cy="572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4" name="Text Box 11"/>
            <p:cNvSpPr txBox="1">
              <a:spLocks noChangeArrowheads="1"/>
            </p:cNvSpPr>
            <p:nvPr/>
          </p:nvSpPr>
          <p:spPr bwMode="auto">
            <a:xfrm>
              <a:off x="1598240" y="2808595"/>
              <a:ext cx="453113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2856325" y="2792981"/>
              <a:ext cx="559431" cy="572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ko-KR" altLang="en-US" sz="1400" smtClean="0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2942391" y="2808595"/>
              <a:ext cx="453114" cy="504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i="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67" name="Line 14"/>
            <p:cNvSpPr>
              <a:spLocks noChangeShapeType="1"/>
            </p:cNvSpPr>
            <p:nvPr/>
          </p:nvSpPr>
          <p:spPr bwMode="auto">
            <a:xfrm flipH="1">
              <a:off x="1332446" y="1104048"/>
              <a:ext cx="878383" cy="5855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8" name="Line 15"/>
            <p:cNvSpPr>
              <a:spLocks noChangeShapeType="1"/>
            </p:cNvSpPr>
            <p:nvPr/>
          </p:nvSpPr>
          <p:spPr bwMode="auto">
            <a:xfrm>
              <a:off x="2590533" y="1130072"/>
              <a:ext cx="913820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9" name="Line 16"/>
            <p:cNvSpPr>
              <a:spLocks noChangeShapeType="1"/>
            </p:cNvSpPr>
            <p:nvPr/>
          </p:nvSpPr>
          <p:spPr bwMode="auto">
            <a:xfrm flipH="1">
              <a:off x="608477" y="2184029"/>
              <a:ext cx="432863" cy="608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1307132" y="2184029"/>
              <a:ext cx="318951" cy="64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" name="Line 18"/>
            <p:cNvSpPr>
              <a:spLocks noChangeShapeType="1"/>
            </p:cNvSpPr>
            <p:nvPr/>
          </p:nvSpPr>
          <p:spPr bwMode="auto">
            <a:xfrm flipH="1">
              <a:off x="3225904" y="2197040"/>
              <a:ext cx="379704" cy="595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521" name="직선 화살표 연결선 171"/>
          <p:cNvCxnSpPr>
            <a:cxnSpLocks noChangeShapeType="1"/>
          </p:cNvCxnSpPr>
          <p:nvPr/>
        </p:nvCxnSpPr>
        <p:spPr bwMode="auto">
          <a:xfrm flipH="1">
            <a:off x="3303588" y="4409961"/>
            <a:ext cx="169862" cy="2079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Text Box 39"/>
          <p:cNvSpPr txBox="1">
            <a:spLocks noChangeArrowheads="1"/>
          </p:cNvSpPr>
          <p:nvPr/>
        </p:nvSpPr>
        <p:spPr bwMode="auto">
          <a:xfrm>
            <a:off x="2479675" y="5113223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75" name="Text Box 42"/>
          <p:cNvSpPr txBox="1">
            <a:spLocks noChangeArrowheads="1"/>
          </p:cNvSpPr>
          <p:nvPr/>
        </p:nvSpPr>
        <p:spPr bwMode="auto">
          <a:xfrm>
            <a:off x="3014663" y="4338523"/>
            <a:ext cx="2698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76" name="AutoShape 56"/>
          <p:cNvSpPr>
            <a:spLocks noChangeArrowheads="1"/>
          </p:cNvSpPr>
          <p:nvPr/>
        </p:nvSpPr>
        <p:spPr bwMode="auto">
          <a:xfrm rot="10800000">
            <a:off x="3846513" y="4641736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ko-KR" altLang="en-US" smtClean="0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178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03257"/>
              </p:ext>
            </p:extLst>
          </p:nvPr>
        </p:nvGraphicFramePr>
        <p:xfrm>
          <a:off x="973138" y="6135573"/>
          <a:ext cx="2540000" cy="304800"/>
        </p:xfrm>
        <a:graphic>
          <a:graphicData uri="http://schemas.openxmlformats.org/drawingml/2006/table">
            <a:tbl>
              <a:tblPr/>
              <a:tblGrid>
                <a:gridCol w="422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29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41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29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9" name="Text Box 61"/>
          <p:cNvSpPr txBox="1">
            <a:spLocks noChangeArrowheads="1"/>
          </p:cNvSpPr>
          <p:nvPr/>
        </p:nvSpPr>
        <p:spPr bwMode="auto">
          <a:xfrm>
            <a:off x="609600" y="6118111"/>
            <a:ext cx="304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80" name="Text Box 62"/>
          <p:cNvSpPr txBox="1">
            <a:spLocks noChangeArrowheads="1"/>
          </p:cNvSpPr>
          <p:nvPr/>
        </p:nvSpPr>
        <p:spPr bwMode="auto">
          <a:xfrm>
            <a:off x="1033463" y="5841886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81" name="Text Box 63"/>
          <p:cNvSpPr txBox="1">
            <a:spLocks noChangeArrowheads="1"/>
          </p:cNvSpPr>
          <p:nvPr/>
        </p:nvSpPr>
        <p:spPr bwMode="auto">
          <a:xfrm>
            <a:off x="1452563" y="5841886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2" name="Text Box 64"/>
          <p:cNvSpPr txBox="1">
            <a:spLocks noChangeArrowheads="1"/>
          </p:cNvSpPr>
          <p:nvPr/>
        </p:nvSpPr>
        <p:spPr bwMode="auto">
          <a:xfrm>
            <a:off x="1878013" y="5841886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3" name="Text Box 65"/>
          <p:cNvSpPr txBox="1">
            <a:spLocks noChangeArrowheads="1"/>
          </p:cNvSpPr>
          <p:nvPr/>
        </p:nvSpPr>
        <p:spPr bwMode="auto">
          <a:xfrm>
            <a:off x="2303463" y="5841886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4" name="Text Box 66"/>
          <p:cNvSpPr txBox="1">
            <a:spLocks noChangeArrowheads="1"/>
          </p:cNvSpPr>
          <p:nvPr/>
        </p:nvSpPr>
        <p:spPr bwMode="auto">
          <a:xfrm>
            <a:off x="2735263" y="5841886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85" name="Text Box 67"/>
          <p:cNvSpPr txBox="1">
            <a:spLocks noChangeArrowheads="1"/>
          </p:cNvSpPr>
          <p:nvPr/>
        </p:nvSpPr>
        <p:spPr bwMode="auto">
          <a:xfrm>
            <a:off x="3148013" y="5841886"/>
            <a:ext cx="2698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0548" name="Text Box 179"/>
          <p:cNvSpPr txBox="1">
            <a:spLocks noChangeArrowheads="1"/>
          </p:cNvSpPr>
          <p:nvPr/>
        </p:nvSpPr>
        <p:spPr bwMode="auto">
          <a:xfrm>
            <a:off x="339725" y="562916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20549" name="Text Box 179"/>
          <p:cNvSpPr txBox="1">
            <a:spLocks noChangeArrowheads="1"/>
          </p:cNvSpPr>
          <p:nvPr/>
        </p:nvSpPr>
        <p:spPr bwMode="auto">
          <a:xfrm>
            <a:off x="3998913" y="562916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20550" name="Text Box 179"/>
          <p:cNvSpPr txBox="1">
            <a:spLocks noChangeArrowheads="1"/>
          </p:cNvSpPr>
          <p:nvPr/>
        </p:nvSpPr>
        <p:spPr bwMode="auto">
          <a:xfrm>
            <a:off x="8156575" y="1896416"/>
            <a:ext cx="454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20551" name="Text Box 179"/>
          <p:cNvSpPr txBox="1">
            <a:spLocks noChangeArrowheads="1"/>
          </p:cNvSpPr>
          <p:nvPr/>
        </p:nvSpPr>
        <p:spPr bwMode="auto">
          <a:xfrm>
            <a:off x="4473575" y="3673361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20552" name="Text Box 179"/>
          <p:cNvSpPr txBox="1">
            <a:spLocks noChangeArrowheads="1"/>
          </p:cNvSpPr>
          <p:nvPr/>
        </p:nvSpPr>
        <p:spPr bwMode="auto">
          <a:xfrm>
            <a:off x="1241425" y="3689236"/>
            <a:ext cx="466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800" i="0"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145" name="Rectangle 111"/>
          <p:cNvSpPr>
            <a:spLocks noChangeArrowheads="1"/>
          </p:cNvSpPr>
          <p:nvPr/>
        </p:nvSpPr>
        <p:spPr bwMode="auto">
          <a:xfrm>
            <a:off x="7148514" y="389877"/>
            <a:ext cx="1906587" cy="78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200" b="1" i="0" dirty="0" err="1" smtClean="0">
                <a:solidFill>
                  <a:srgbClr val="339933"/>
                </a:solidFill>
                <a:latin typeface="Times" panose="02020603050405020304" pitchFamily="18" charset="0"/>
              </a:rPr>
              <a:t>힙</a:t>
            </a:r>
            <a:r>
              <a:rPr kumimoji="1" lang="ko-KR" altLang="en-US" sz="3200" b="1" i="0" dirty="0" smtClean="0">
                <a:solidFill>
                  <a:srgbClr val="339933"/>
                </a:solidFill>
                <a:latin typeface="Times" panose="02020603050405020304" pitchFamily="18" charset="0"/>
              </a:rPr>
              <a:t> 만들기</a:t>
            </a:r>
            <a:endParaRPr kumimoji="1" lang="ko-KR" altLang="en-US" sz="3200" b="1" i="0" dirty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3592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13"/>
          <p:cNvGrpSpPr>
            <a:grpSpLocks/>
          </p:cNvGrpSpPr>
          <p:nvPr/>
        </p:nvGrpSpPr>
        <p:grpSpPr bwMode="auto">
          <a:xfrm>
            <a:off x="8528050" y="2276475"/>
            <a:ext cx="414338" cy="422275"/>
            <a:chOff x="5372" y="1434"/>
            <a:chExt cx="261" cy="266"/>
          </a:xfrm>
        </p:grpSpPr>
        <p:sp>
          <p:nvSpPr>
            <p:cNvPr id="316453" name="Oval 37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6454" name="Text Box 38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sp>
        <p:nvSpPr>
          <p:cNvPr id="316418" name="Oval 2"/>
          <p:cNvSpPr>
            <a:spLocks noChangeArrowheads="1"/>
          </p:cNvSpPr>
          <p:nvPr/>
        </p:nvSpPr>
        <p:spPr bwMode="auto">
          <a:xfrm>
            <a:off x="1462088" y="15240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489075" y="15176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20" name="Oval 4"/>
          <p:cNvSpPr>
            <a:spLocks noChangeArrowheads="1"/>
          </p:cNvSpPr>
          <p:nvPr/>
        </p:nvSpPr>
        <p:spPr bwMode="auto">
          <a:xfrm>
            <a:off x="549275" y="22796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588963" y="22621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2432050" y="22717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2444750" y="22526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27000" y="31099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65100" y="3092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1001713" y="3109913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1039813" y="30797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28" name="Oval 12"/>
          <p:cNvSpPr>
            <a:spLocks noChangeArrowheads="1"/>
          </p:cNvSpPr>
          <p:nvPr/>
        </p:nvSpPr>
        <p:spPr bwMode="auto">
          <a:xfrm>
            <a:off x="1998663" y="3109913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2011363" y="3092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30" name="Line 14"/>
          <p:cNvSpPr>
            <a:spLocks noChangeShapeType="1"/>
          </p:cNvSpPr>
          <p:nvPr/>
        </p:nvSpPr>
        <p:spPr bwMode="auto">
          <a:xfrm flipH="1">
            <a:off x="869950" y="18843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1801813" y="19018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32" name="Line 16"/>
          <p:cNvSpPr>
            <a:spLocks noChangeShapeType="1"/>
          </p:cNvSpPr>
          <p:nvPr/>
        </p:nvSpPr>
        <p:spPr bwMode="auto">
          <a:xfrm flipH="1">
            <a:off x="333375" y="26670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33" name="Line 17"/>
          <p:cNvSpPr>
            <a:spLocks noChangeShapeType="1"/>
          </p:cNvSpPr>
          <p:nvPr/>
        </p:nvSpPr>
        <p:spPr bwMode="auto">
          <a:xfrm>
            <a:off x="850900" y="2667000"/>
            <a:ext cx="23495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34" name="Line 18"/>
          <p:cNvSpPr>
            <a:spLocks noChangeShapeType="1"/>
          </p:cNvSpPr>
          <p:nvPr/>
        </p:nvSpPr>
        <p:spPr bwMode="auto">
          <a:xfrm flipH="1">
            <a:off x="2271713" y="26765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36" name="Oval 20"/>
          <p:cNvSpPr>
            <a:spLocks noChangeArrowheads="1"/>
          </p:cNvSpPr>
          <p:nvPr/>
        </p:nvSpPr>
        <p:spPr bwMode="auto">
          <a:xfrm>
            <a:off x="3749675" y="23050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3789363" y="22875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38" name="Oval 22"/>
          <p:cNvSpPr>
            <a:spLocks noChangeArrowheads="1"/>
          </p:cNvSpPr>
          <p:nvPr/>
        </p:nvSpPr>
        <p:spPr bwMode="auto">
          <a:xfrm>
            <a:off x="5581650" y="22971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39" name="Text Box 23"/>
          <p:cNvSpPr txBox="1">
            <a:spLocks noChangeArrowheads="1"/>
          </p:cNvSpPr>
          <p:nvPr/>
        </p:nvSpPr>
        <p:spPr bwMode="auto">
          <a:xfrm>
            <a:off x="5594350" y="22780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40" name="Oval 24"/>
          <p:cNvSpPr>
            <a:spLocks noChangeArrowheads="1"/>
          </p:cNvSpPr>
          <p:nvPr/>
        </p:nvSpPr>
        <p:spPr bwMode="auto">
          <a:xfrm>
            <a:off x="3352800" y="31353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3390900" y="3117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42" name="Oval 26"/>
          <p:cNvSpPr>
            <a:spLocks noChangeArrowheads="1"/>
          </p:cNvSpPr>
          <p:nvPr/>
        </p:nvSpPr>
        <p:spPr bwMode="auto">
          <a:xfrm>
            <a:off x="4151313" y="3135313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43" name="Text Box 27"/>
          <p:cNvSpPr txBox="1">
            <a:spLocks noChangeArrowheads="1"/>
          </p:cNvSpPr>
          <p:nvPr/>
        </p:nvSpPr>
        <p:spPr bwMode="auto">
          <a:xfrm>
            <a:off x="4189413" y="3105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44" name="Oval 28"/>
          <p:cNvSpPr>
            <a:spLocks noChangeArrowheads="1"/>
          </p:cNvSpPr>
          <p:nvPr/>
        </p:nvSpPr>
        <p:spPr bwMode="auto">
          <a:xfrm>
            <a:off x="5148263" y="31353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45" name="Line 29"/>
          <p:cNvSpPr>
            <a:spLocks noChangeShapeType="1"/>
          </p:cNvSpPr>
          <p:nvPr/>
        </p:nvSpPr>
        <p:spPr bwMode="auto">
          <a:xfrm flipH="1">
            <a:off x="4044950" y="19097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4951413" y="19272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47" name="Line 31"/>
          <p:cNvSpPr>
            <a:spLocks noChangeShapeType="1"/>
          </p:cNvSpPr>
          <p:nvPr/>
        </p:nvSpPr>
        <p:spPr bwMode="auto">
          <a:xfrm flipH="1">
            <a:off x="3533775" y="26924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48" name="Line 32"/>
          <p:cNvSpPr>
            <a:spLocks noChangeShapeType="1"/>
          </p:cNvSpPr>
          <p:nvPr/>
        </p:nvSpPr>
        <p:spPr bwMode="auto">
          <a:xfrm>
            <a:off x="4076700" y="2692400"/>
            <a:ext cx="27305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39969" name="Group 112"/>
          <p:cNvGrpSpPr>
            <a:grpSpLocks/>
          </p:cNvGrpSpPr>
          <p:nvPr/>
        </p:nvGrpSpPr>
        <p:grpSpPr bwMode="auto">
          <a:xfrm>
            <a:off x="7596188" y="1508127"/>
            <a:ext cx="414337" cy="442913"/>
            <a:chOff x="4785" y="950"/>
            <a:chExt cx="261" cy="279"/>
          </a:xfrm>
        </p:grpSpPr>
        <p:sp>
          <p:nvSpPr>
            <p:cNvPr id="316449" name="Oval 33"/>
            <p:cNvSpPr>
              <a:spLocks noChangeArrowheads="1"/>
            </p:cNvSpPr>
            <p:nvPr/>
          </p:nvSpPr>
          <p:spPr bwMode="auto">
            <a:xfrm>
              <a:off x="4785" y="968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6450" name="Text Box 34"/>
            <p:cNvSpPr txBox="1">
              <a:spLocks noChangeArrowheads="1"/>
            </p:cNvSpPr>
            <p:nvPr/>
          </p:nvSpPr>
          <p:spPr bwMode="auto">
            <a:xfrm>
              <a:off x="4788" y="950"/>
              <a:ext cx="2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</a:p>
          </p:txBody>
        </p:sp>
      </p:grpSp>
      <p:sp>
        <p:nvSpPr>
          <p:cNvPr id="316451" name="Oval 35"/>
          <p:cNvSpPr>
            <a:spLocks noChangeArrowheads="1"/>
          </p:cNvSpPr>
          <p:nvPr/>
        </p:nvSpPr>
        <p:spPr bwMode="auto">
          <a:xfrm>
            <a:off x="6772275" y="22923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52" name="Text Box 36"/>
          <p:cNvSpPr txBox="1">
            <a:spLocks noChangeArrowheads="1"/>
          </p:cNvSpPr>
          <p:nvPr/>
        </p:nvSpPr>
        <p:spPr bwMode="auto">
          <a:xfrm>
            <a:off x="6811963" y="2274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55" name="Oval 39"/>
          <p:cNvSpPr>
            <a:spLocks noChangeArrowheads="1"/>
          </p:cNvSpPr>
          <p:nvPr/>
        </p:nvSpPr>
        <p:spPr bwMode="auto">
          <a:xfrm>
            <a:off x="6337300" y="31226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56" name="Text Box 40"/>
          <p:cNvSpPr txBox="1">
            <a:spLocks noChangeArrowheads="1"/>
          </p:cNvSpPr>
          <p:nvPr/>
        </p:nvSpPr>
        <p:spPr bwMode="auto">
          <a:xfrm>
            <a:off x="6375400" y="3105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57" name="Oval 41"/>
          <p:cNvSpPr>
            <a:spLocks noChangeArrowheads="1"/>
          </p:cNvSpPr>
          <p:nvPr/>
        </p:nvSpPr>
        <p:spPr bwMode="auto">
          <a:xfrm>
            <a:off x="7173913" y="3109913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58" name="Text Box 42"/>
          <p:cNvSpPr txBox="1">
            <a:spLocks noChangeArrowheads="1"/>
          </p:cNvSpPr>
          <p:nvPr/>
        </p:nvSpPr>
        <p:spPr bwMode="auto">
          <a:xfrm>
            <a:off x="7212013" y="30797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</a:p>
        </p:txBody>
      </p:sp>
      <p:sp>
        <p:nvSpPr>
          <p:cNvPr id="316459" name="Oval 43"/>
          <p:cNvSpPr>
            <a:spLocks noChangeArrowheads="1"/>
          </p:cNvSpPr>
          <p:nvPr/>
        </p:nvSpPr>
        <p:spPr bwMode="auto">
          <a:xfrm>
            <a:off x="8132763" y="30972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60" name="Text Box 44"/>
          <p:cNvSpPr txBox="1">
            <a:spLocks noChangeArrowheads="1"/>
          </p:cNvSpPr>
          <p:nvPr/>
        </p:nvSpPr>
        <p:spPr bwMode="auto">
          <a:xfrm>
            <a:off x="8170863" y="306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61" name="Line 45"/>
          <p:cNvSpPr>
            <a:spLocks noChangeShapeType="1"/>
          </p:cNvSpPr>
          <p:nvPr/>
        </p:nvSpPr>
        <p:spPr bwMode="auto">
          <a:xfrm flipH="1">
            <a:off x="7029450" y="1897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62" name="Line 46"/>
          <p:cNvSpPr>
            <a:spLocks noChangeShapeType="1"/>
          </p:cNvSpPr>
          <p:nvPr/>
        </p:nvSpPr>
        <p:spPr bwMode="auto">
          <a:xfrm>
            <a:off x="7935913" y="19145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63" name="Line 47"/>
          <p:cNvSpPr>
            <a:spLocks noChangeShapeType="1"/>
          </p:cNvSpPr>
          <p:nvPr/>
        </p:nvSpPr>
        <p:spPr bwMode="auto">
          <a:xfrm flipH="1">
            <a:off x="6530975" y="26797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64" name="Line 48"/>
          <p:cNvSpPr>
            <a:spLocks noChangeShapeType="1"/>
          </p:cNvSpPr>
          <p:nvPr/>
        </p:nvSpPr>
        <p:spPr bwMode="auto">
          <a:xfrm>
            <a:off x="7061200" y="2705100"/>
            <a:ext cx="28575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65" name="AutoShape 49"/>
          <p:cNvSpPr>
            <a:spLocks noChangeArrowheads="1"/>
          </p:cNvSpPr>
          <p:nvPr/>
        </p:nvSpPr>
        <p:spPr bwMode="auto">
          <a:xfrm>
            <a:off x="3086100" y="20701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66" name="AutoShape 50"/>
          <p:cNvSpPr>
            <a:spLocks noChangeArrowheads="1"/>
          </p:cNvSpPr>
          <p:nvPr/>
        </p:nvSpPr>
        <p:spPr bwMode="auto">
          <a:xfrm>
            <a:off x="6146800" y="20193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67" name="Rectangle 51"/>
          <p:cNvSpPr>
            <a:spLocks noChangeArrowheads="1"/>
          </p:cNvSpPr>
          <p:nvPr/>
        </p:nvSpPr>
        <p:spPr bwMode="auto">
          <a:xfrm>
            <a:off x="5194300" y="312420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lang="ko-KR" altLang="en-US" sz="2000" i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16468" name="Text Box 52"/>
          <p:cNvSpPr txBox="1">
            <a:spLocks noChangeArrowheads="1"/>
          </p:cNvSpPr>
          <p:nvPr/>
        </p:nvSpPr>
        <p:spPr bwMode="auto">
          <a:xfrm>
            <a:off x="2828925" y="16240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 </a:t>
            </a:r>
            <a:r>
              <a:rPr lang="ko-KR" altLang="en-US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6471" name="Oval 55"/>
          <p:cNvSpPr>
            <a:spLocks noChangeArrowheads="1"/>
          </p:cNvSpPr>
          <p:nvPr/>
        </p:nvSpPr>
        <p:spPr bwMode="auto">
          <a:xfrm>
            <a:off x="6734175" y="47942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72" name="Text Box 56"/>
          <p:cNvSpPr txBox="1">
            <a:spLocks noChangeArrowheads="1"/>
          </p:cNvSpPr>
          <p:nvPr/>
        </p:nvSpPr>
        <p:spPr bwMode="auto">
          <a:xfrm>
            <a:off x="6773863" y="47767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473" name="Oval 57"/>
          <p:cNvSpPr>
            <a:spLocks noChangeArrowheads="1"/>
          </p:cNvSpPr>
          <p:nvPr/>
        </p:nvSpPr>
        <p:spPr bwMode="auto">
          <a:xfrm>
            <a:off x="8616950" y="47863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74" name="Text Box 58"/>
          <p:cNvSpPr txBox="1">
            <a:spLocks noChangeArrowheads="1"/>
          </p:cNvSpPr>
          <p:nvPr/>
        </p:nvSpPr>
        <p:spPr bwMode="auto">
          <a:xfrm>
            <a:off x="8629650" y="47672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75" name="Oval 59"/>
          <p:cNvSpPr>
            <a:spLocks noChangeArrowheads="1"/>
          </p:cNvSpPr>
          <p:nvPr/>
        </p:nvSpPr>
        <p:spPr bwMode="auto">
          <a:xfrm>
            <a:off x="6273800" y="56245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76" name="Text Box 60"/>
          <p:cNvSpPr txBox="1">
            <a:spLocks noChangeArrowheads="1"/>
          </p:cNvSpPr>
          <p:nvPr/>
        </p:nvSpPr>
        <p:spPr bwMode="auto">
          <a:xfrm>
            <a:off x="6311900" y="560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77" name="Oval 61"/>
          <p:cNvSpPr>
            <a:spLocks noChangeArrowheads="1"/>
          </p:cNvSpPr>
          <p:nvPr/>
        </p:nvSpPr>
        <p:spPr bwMode="auto">
          <a:xfrm>
            <a:off x="7186613" y="56245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78" name="Text Box 62"/>
          <p:cNvSpPr txBox="1">
            <a:spLocks noChangeArrowheads="1"/>
          </p:cNvSpPr>
          <p:nvPr/>
        </p:nvSpPr>
        <p:spPr bwMode="auto">
          <a:xfrm>
            <a:off x="7224713" y="56070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79" name="Oval 63"/>
          <p:cNvSpPr>
            <a:spLocks noChangeArrowheads="1"/>
          </p:cNvSpPr>
          <p:nvPr/>
        </p:nvSpPr>
        <p:spPr bwMode="auto">
          <a:xfrm>
            <a:off x="8183563" y="56245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80" name="Text Box 64"/>
          <p:cNvSpPr txBox="1">
            <a:spLocks noChangeArrowheads="1"/>
          </p:cNvSpPr>
          <p:nvPr/>
        </p:nvSpPr>
        <p:spPr bwMode="auto">
          <a:xfrm>
            <a:off x="8221663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481" name="Line 65"/>
          <p:cNvSpPr>
            <a:spLocks noChangeShapeType="1"/>
          </p:cNvSpPr>
          <p:nvPr/>
        </p:nvSpPr>
        <p:spPr bwMode="auto">
          <a:xfrm flipH="1">
            <a:off x="7054850" y="43989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82" name="Line 66"/>
          <p:cNvSpPr>
            <a:spLocks noChangeShapeType="1"/>
          </p:cNvSpPr>
          <p:nvPr/>
        </p:nvSpPr>
        <p:spPr bwMode="auto">
          <a:xfrm>
            <a:off x="7986713" y="44164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83" name="Line 67"/>
          <p:cNvSpPr>
            <a:spLocks noChangeShapeType="1"/>
          </p:cNvSpPr>
          <p:nvPr/>
        </p:nvSpPr>
        <p:spPr bwMode="auto">
          <a:xfrm flipH="1">
            <a:off x="6518275" y="51816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84" name="Line 68"/>
          <p:cNvSpPr>
            <a:spLocks noChangeShapeType="1"/>
          </p:cNvSpPr>
          <p:nvPr/>
        </p:nvSpPr>
        <p:spPr bwMode="auto">
          <a:xfrm flipH="1">
            <a:off x="8456613" y="51911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85" name="AutoShape 69"/>
          <p:cNvSpPr>
            <a:spLocks noChangeArrowheads="1"/>
          </p:cNvSpPr>
          <p:nvPr/>
        </p:nvSpPr>
        <p:spPr bwMode="auto">
          <a:xfrm rot="5400000">
            <a:off x="7989888" y="377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86" name="Line 70"/>
          <p:cNvSpPr>
            <a:spLocks noChangeShapeType="1"/>
          </p:cNvSpPr>
          <p:nvPr/>
        </p:nvSpPr>
        <p:spPr bwMode="auto">
          <a:xfrm flipH="1" flipV="1">
            <a:off x="4876800" y="2044700"/>
            <a:ext cx="330200" cy="10668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87" name="Text Box 71"/>
          <p:cNvSpPr txBox="1">
            <a:spLocks noChangeArrowheads="1"/>
          </p:cNvSpPr>
          <p:nvPr/>
        </p:nvSpPr>
        <p:spPr bwMode="auto">
          <a:xfrm>
            <a:off x="8240713" y="36814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 </a:t>
            </a:r>
            <a:r>
              <a:rPr lang="ko-KR" altLang="en-US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6488" name="Line 72"/>
          <p:cNvSpPr>
            <a:spLocks noChangeShapeType="1"/>
          </p:cNvSpPr>
          <p:nvPr/>
        </p:nvSpPr>
        <p:spPr bwMode="auto">
          <a:xfrm flipV="1">
            <a:off x="7493000" y="4521200"/>
            <a:ext cx="279400" cy="10541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93" name="Oval 77"/>
          <p:cNvSpPr>
            <a:spLocks noChangeArrowheads="1"/>
          </p:cNvSpPr>
          <p:nvPr/>
        </p:nvSpPr>
        <p:spPr bwMode="auto">
          <a:xfrm>
            <a:off x="5607050" y="47736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94" name="Text Box 78"/>
          <p:cNvSpPr txBox="1">
            <a:spLocks noChangeArrowheads="1"/>
          </p:cNvSpPr>
          <p:nvPr/>
        </p:nvSpPr>
        <p:spPr bwMode="auto">
          <a:xfrm>
            <a:off x="5619750" y="47545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495" name="Oval 79"/>
          <p:cNvSpPr>
            <a:spLocks noChangeArrowheads="1"/>
          </p:cNvSpPr>
          <p:nvPr/>
        </p:nvSpPr>
        <p:spPr bwMode="auto">
          <a:xfrm>
            <a:off x="3416300" y="56118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96" name="Text Box 80"/>
          <p:cNvSpPr txBox="1">
            <a:spLocks noChangeArrowheads="1"/>
          </p:cNvSpPr>
          <p:nvPr/>
        </p:nvSpPr>
        <p:spPr bwMode="auto">
          <a:xfrm>
            <a:off x="3454400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6497" name="Oval 81"/>
          <p:cNvSpPr>
            <a:spLocks noChangeArrowheads="1"/>
          </p:cNvSpPr>
          <p:nvPr/>
        </p:nvSpPr>
        <p:spPr bwMode="auto">
          <a:xfrm>
            <a:off x="4240213" y="56118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498" name="Text Box 82"/>
          <p:cNvSpPr txBox="1">
            <a:spLocks noChangeArrowheads="1"/>
          </p:cNvSpPr>
          <p:nvPr/>
        </p:nvSpPr>
        <p:spPr bwMode="auto">
          <a:xfrm>
            <a:off x="4278313" y="5594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499" name="Oval 83"/>
          <p:cNvSpPr>
            <a:spLocks noChangeArrowheads="1"/>
          </p:cNvSpPr>
          <p:nvPr/>
        </p:nvSpPr>
        <p:spPr bwMode="auto">
          <a:xfrm>
            <a:off x="5173663" y="56118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00" name="Text Box 84"/>
          <p:cNvSpPr txBox="1">
            <a:spLocks noChangeArrowheads="1"/>
          </p:cNvSpPr>
          <p:nvPr/>
        </p:nvSpPr>
        <p:spPr bwMode="auto">
          <a:xfrm>
            <a:off x="5211763" y="55816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501" name="Line 85"/>
          <p:cNvSpPr>
            <a:spLocks noChangeShapeType="1"/>
          </p:cNvSpPr>
          <p:nvPr/>
        </p:nvSpPr>
        <p:spPr bwMode="auto">
          <a:xfrm flipH="1">
            <a:off x="4171950" y="4386263"/>
            <a:ext cx="5603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02" name="Line 86"/>
          <p:cNvSpPr>
            <a:spLocks noChangeShapeType="1"/>
          </p:cNvSpPr>
          <p:nvPr/>
        </p:nvSpPr>
        <p:spPr bwMode="auto">
          <a:xfrm>
            <a:off x="5014913" y="44037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03" name="Line 87"/>
          <p:cNvSpPr>
            <a:spLocks noChangeShapeType="1"/>
          </p:cNvSpPr>
          <p:nvPr/>
        </p:nvSpPr>
        <p:spPr bwMode="auto">
          <a:xfrm flipH="1">
            <a:off x="3660775" y="51689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04" name="Oval 88"/>
          <p:cNvSpPr>
            <a:spLocks noChangeArrowheads="1"/>
          </p:cNvSpPr>
          <p:nvPr/>
        </p:nvSpPr>
        <p:spPr bwMode="auto">
          <a:xfrm>
            <a:off x="1690688" y="39878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05" name="Text Box 89"/>
          <p:cNvSpPr txBox="1">
            <a:spLocks noChangeArrowheads="1"/>
          </p:cNvSpPr>
          <p:nvPr/>
        </p:nvSpPr>
        <p:spPr bwMode="auto">
          <a:xfrm>
            <a:off x="1704975" y="39433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6508" name="Oval 92"/>
          <p:cNvSpPr>
            <a:spLocks noChangeArrowheads="1"/>
          </p:cNvSpPr>
          <p:nvPr/>
        </p:nvSpPr>
        <p:spPr bwMode="auto">
          <a:xfrm>
            <a:off x="2609850" y="47355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09" name="Text Box 93"/>
          <p:cNvSpPr txBox="1">
            <a:spLocks noChangeArrowheads="1"/>
          </p:cNvSpPr>
          <p:nvPr/>
        </p:nvSpPr>
        <p:spPr bwMode="auto">
          <a:xfrm>
            <a:off x="2622550" y="4716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6512" name="Oval 96"/>
          <p:cNvSpPr>
            <a:spLocks noChangeArrowheads="1"/>
          </p:cNvSpPr>
          <p:nvPr/>
        </p:nvSpPr>
        <p:spPr bwMode="auto">
          <a:xfrm>
            <a:off x="1230313" y="55737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13" name="Text Box 97"/>
          <p:cNvSpPr txBox="1">
            <a:spLocks noChangeArrowheads="1"/>
          </p:cNvSpPr>
          <p:nvPr/>
        </p:nvSpPr>
        <p:spPr bwMode="auto">
          <a:xfrm>
            <a:off x="1268413" y="5556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6514" name="Oval 98"/>
          <p:cNvSpPr>
            <a:spLocks noChangeArrowheads="1"/>
          </p:cNvSpPr>
          <p:nvPr/>
        </p:nvSpPr>
        <p:spPr bwMode="auto">
          <a:xfrm>
            <a:off x="2176463" y="55737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15" name="Text Box 99"/>
          <p:cNvSpPr txBox="1">
            <a:spLocks noChangeArrowheads="1"/>
          </p:cNvSpPr>
          <p:nvPr/>
        </p:nvSpPr>
        <p:spPr bwMode="auto">
          <a:xfrm>
            <a:off x="2214563" y="5543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6516" name="Line 100"/>
          <p:cNvSpPr>
            <a:spLocks noChangeShapeType="1"/>
          </p:cNvSpPr>
          <p:nvPr/>
        </p:nvSpPr>
        <p:spPr bwMode="auto">
          <a:xfrm flipH="1">
            <a:off x="1123950" y="43481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17" name="Line 101"/>
          <p:cNvSpPr>
            <a:spLocks noChangeShapeType="1"/>
          </p:cNvSpPr>
          <p:nvPr/>
        </p:nvSpPr>
        <p:spPr bwMode="auto">
          <a:xfrm>
            <a:off x="2030413" y="4365625"/>
            <a:ext cx="6524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18" name="Line 102"/>
          <p:cNvSpPr>
            <a:spLocks noChangeShapeType="1"/>
          </p:cNvSpPr>
          <p:nvPr/>
        </p:nvSpPr>
        <p:spPr bwMode="auto">
          <a:xfrm flipH="1">
            <a:off x="650875" y="51308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19" name="AutoShape 103"/>
          <p:cNvSpPr>
            <a:spLocks noChangeArrowheads="1"/>
          </p:cNvSpPr>
          <p:nvPr/>
        </p:nvSpPr>
        <p:spPr bwMode="auto">
          <a:xfrm flipH="1">
            <a:off x="6248400" y="4152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20" name="AutoShape 104"/>
          <p:cNvSpPr>
            <a:spLocks noChangeArrowheads="1"/>
          </p:cNvSpPr>
          <p:nvPr/>
        </p:nvSpPr>
        <p:spPr bwMode="auto">
          <a:xfrm flipH="1">
            <a:off x="3302000" y="4330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6521" name="Text Box 105"/>
          <p:cNvSpPr txBox="1">
            <a:spLocks noChangeArrowheads="1"/>
          </p:cNvSpPr>
          <p:nvPr/>
        </p:nvSpPr>
        <p:spPr bwMode="auto">
          <a:xfrm>
            <a:off x="339725" y="14747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(a)</a:t>
            </a:r>
          </a:p>
        </p:txBody>
      </p:sp>
      <p:sp>
        <p:nvSpPr>
          <p:cNvPr id="316522" name="Text Box 106"/>
          <p:cNvSpPr txBox="1">
            <a:spLocks noChangeArrowheads="1"/>
          </p:cNvSpPr>
          <p:nvPr/>
        </p:nvSpPr>
        <p:spPr bwMode="auto">
          <a:xfrm>
            <a:off x="3870325" y="14874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(b)</a:t>
            </a:r>
          </a:p>
        </p:txBody>
      </p:sp>
      <p:sp>
        <p:nvSpPr>
          <p:cNvPr id="316523" name="Text Box 107"/>
          <p:cNvSpPr txBox="1">
            <a:spLocks noChangeArrowheads="1"/>
          </p:cNvSpPr>
          <p:nvPr/>
        </p:nvSpPr>
        <p:spPr bwMode="auto">
          <a:xfrm>
            <a:off x="6778625" y="1474788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(c)</a:t>
            </a:r>
          </a:p>
        </p:txBody>
      </p:sp>
      <p:sp>
        <p:nvSpPr>
          <p:cNvPr id="316524" name="Text Box 108"/>
          <p:cNvSpPr txBox="1">
            <a:spLocks noChangeArrowheads="1"/>
          </p:cNvSpPr>
          <p:nvPr/>
        </p:nvSpPr>
        <p:spPr bwMode="auto">
          <a:xfrm>
            <a:off x="682625" y="3963988"/>
            <a:ext cx="425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(f)</a:t>
            </a:r>
          </a:p>
        </p:txBody>
      </p:sp>
      <p:sp>
        <p:nvSpPr>
          <p:cNvPr id="316525" name="Text Box 109"/>
          <p:cNvSpPr txBox="1">
            <a:spLocks noChangeArrowheads="1"/>
          </p:cNvSpPr>
          <p:nvPr/>
        </p:nvSpPr>
        <p:spPr bwMode="auto">
          <a:xfrm>
            <a:off x="3794125" y="40020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(e)</a:t>
            </a:r>
          </a:p>
        </p:txBody>
      </p:sp>
      <p:sp>
        <p:nvSpPr>
          <p:cNvPr id="316526" name="Text Box 110"/>
          <p:cNvSpPr txBox="1">
            <a:spLocks noChangeArrowheads="1"/>
          </p:cNvSpPr>
          <p:nvPr/>
        </p:nvSpPr>
        <p:spPr bwMode="auto">
          <a:xfrm>
            <a:off x="6867525" y="40020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(d)</a:t>
            </a:r>
          </a:p>
        </p:txBody>
      </p:sp>
      <p:sp>
        <p:nvSpPr>
          <p:cNvPr id="40034" name="Rectangle 111"/>
          <p:cNvSpPr>
            <a:spLocks noChangeArrowheads="1"/>
          </p:cNvSpPr>
          <p:nvPr/>
        </p:nvSpPr>
        <p:spPr bwMode="auto">
          <a:xfrm>
            <a:off x="7588250" y="320677"/>
            <a:ext cx="1733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ko-KR" altLang="en-US" sz="3600" b="1" i="0" dirty="0" smtClean="0">
                <a:solidFill>
                  <a:srgbClr val="339933"/>
                </a:solidFill>
                <a:latin typeface="Times" panose="02020603050405020304" pitchFamily="18" charset="0"/>
              </a:rPr>
              <a:t>정렬</a:t>
            </a:r>
            <a:endParaRPr kumimoji="1" lang="ko-KR" altLang="en-US" sz="3600" b="1" i="0" dirty="0">
              <a:solidFill>
                <a:srgbClr val="339933"/>
              </a:solidFill>
              <a:latin typeface="Times" panose="02020603050405020304" pitchFamily="18" charset="0"/>
            </a:endParaRPr>
          </a:p>
        </p:txBody>
      </p:sp>
      <p:grpSp>
        <p:nvGrpSpPr>
          <p:cNvPr id="40035" name="Group 114"/>
          <p:cNvGrpSpPr>
            <a:grpSpLocks/>
          </p:cNvGrpSpPr>
          <p:nvPr/>
        </p:nvGrpSpPr>
        <p:grpSpPr bwMode="auto">
          <a:xfrm>
            <a:off x="4597400" y="1630363"/>
            <a:ext cx="414338" cy="422275"/>
            <a:chOff x="5372" y="1434"/>
            <a:chExt cx="261" cy="266"/>
          </a:xfrm>
        </p:grpSpPr>
        <p:sp>
          <p:nvSpPr>
            <p:cNvPr id="316531" name="Oval 11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6532" name="Text Box 11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0036" name="Group 118"/>
          <p:cNvGrpSpPr>
            <a:grpSpLocks/>
          </p:cNvGrpSpPr>
          <p:nvPr/>
        </p:nvGrpSpPr>
        <p:grpSpPr bwMode="auto">
          <a:xfrm>
            <a:off x="7610475" y="4141788"/>
            <a:ext cx="414338" cy="422275"/>
            <a:chOff x="5372" y="1434"/>
            <a:chExt cx="261" cy="266"/>
          </a:xfrm>
        </p:grpSpPr>
        <p:sp>
          <p:nvSpPr>
            <p:cNvPr id="316535" name="Oval 119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6536" name="Text Box 120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7" name="Group 121"/>
          <p:cNvGrpSpPr>
            <a:grpSpLocks/>
          </p:cNvGrpSpPr>
          <p:nvPr/>
        </p:nvGrpSpPr>
        <p:grpSpPr bwMode="auto">
          <a:xfrm>
            <a:off x="3881438" y="4764088"/>
            <a:ext cx="414337" cy="422275"/>
            <a:chOff x="5372" y="1434"/>
            <a:chExt cx="261" cy="266"/>
          </a:xfrm>
        </p:grpSpPr>
        <p:sp>
          <p:nvSpPr>
            <p:cNvPr id="316538" name="Oval 122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6539" name="Text Box 123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8" name="Group 124"/>
          <p:cNvGrpSpPr>
            <a:grpSpLocks/>
          </p:cNvGrpSpPr>
          <p:nvPr/>
        </p:nvGrpSpPr>
        <p:grpSpPr bwMode="auto">
          <a:xfrm>
            <a:off x="438150" y="5561013"/>
            <a:ext cx="414338" cy="422275"/>
            <a:chOff x="5372" y="1434"/>
            <a:chExt cx="261" cy="266"/>
          </a:xfrm>
        </p:grpSpPr>
        <p:sp>
          <p:nvSpPr>
            <p:cNvPr id="316541" name="Oval 12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6542" name="Text Box 12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0039" name="Group 127"/>
          <p:cNvGrpSpPr>
            <a:grpSpLocks/>
          </p:cNvGrpSpPr>
          <p:nvPr/>
        </p:nvGrpSpPr>
        <p:grpSpPr bwMode="auto">
          <a:xfrm>
            <a:off x="830263" y="4727575"/>
            <a:ext cx="414337" cy="422275"/>
            <a:chOff x="5372" y="1434"/>
            <a:chExt cx="261" cy="266"/>
          </a:xfrm>
        </p:grpSpPr>
        <p:sp>
          <p:nvSpPr>
            <p:cNvPr id="316544" name="Oval 128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6545" name="Text Box 129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0040" name="Group 130"/>
          <p:cNvGrpSpPr>
            <a:grpSpLocks/>
          </p:cNvGrpSpPr>
          <p:nvPr/>
        </p:nvGrpSpPr>
        <p:grpSpPr bwMode="auto">
          <a:xfrm>
            <a:off x="4678363" y="4113213"/>
            <a:ext cx="414337" cy="422275"/>
            <a:chOff x="5372" y="1434"/>
            <a:chExt cx="261" cy="266"/>
          </a:xfrm>
        </p:grpSpPr>
        <p:sp>
          <p:nvSpPr>
            <p:cNvPr id="316547" name="Oval 131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6548" name="Text Box 132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803275" y="20764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842963" y="20589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46" name="Oval 6"/>
          <p:cNvSpPr>
            <a:spLocks noChangeArrowheads="1"/>
          </p:cNvSpPr>
          <p:nvPr/>
        </p:nvSpPr>
        <p:spPr bwMode="auto">
          <a:xfrm>
            <a:off x="2559050" y="20685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2571750" y="2049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48" name="Oval 8"/>
          <p:cNvSpPr>
            <a:spLocks noChangeArrowheads="1"/>
          </p:cNvSpPr>
          <p:nvPr/>
        </p:nvSpPr>
        <p:spPr bwMode="auto">
          <a:xfrm>
            <a:off x="406400" y="2906713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431800" y="2889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50" name="Oval 10"/>
          <p:cNvSpPr>
            <a:spLocks noChangeArrowheads="1"/>
          </p:cNvSpPr>
          <p:nvPr/>
        </p:nvSpPr>
        <p:spPr bwMode="auto">
          <a:xfrm>
            <a:off x="1204913" y="29067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1243013" y="2889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52" name="Oval 12"/>
          <p:cNvSpPr>
            <a:spLocks noChangeArrowheads="1"/>
          </p:cNvSpPr>
          <p:nvPr/>
        </p:nvSpPr>
        <p:spPr bwMode="auto">
          <a:xfrm>
            <a:off x="2125663" y="29067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2163763" y="2876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 flipH="1">
            <a:off x="1085850" y="1681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2005013" y="1698625"/>
            <a:ext cx="614362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58" name="Oval 18"/>
          <p:cNvSpPr>
            <a:spLocks noChangeArrowheads="1"/>
          </p:cNvSpPr>
          <p:nvPr/>
        </p:nvSpPr>
        <p:spPr bwMode="auto">
          <a:xfrm>
            <a:off x="3762375" y="20510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3802063" y="20335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62" name="Oval 22"/>
          <p:cNvSpPr>
            <a:spLocks noChangeArrowheads="1"/>
          </p:cNvSpPr>
          <p:nvPr/>
        </p:nvSpPr>
        <p:spPr bwMode="auto">
          <a:xfrm>
            <a:off x="3378200" y="2881313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3416300" y="2863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64" name="Oval 24"/>
          <p:cNvSpPr>
            <a:spLocks noChangeArrowheads="1"/>
          </p:cNvSpPr>
          <p:nvPr/>
        </p:nvSpPr>
        <p:spPr bwMode="auto">
          <a:xfrm>
            <a:off x="4087813" y="28813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65" name="Text Box 25"/>
          <p:cNvSpPr txBox="1">
            <a:spLocks noChangeArrowheads="1"/>
          </p:cNvSpPr>
          <p:nvPr/>
        </p:nvSpPr>
        <p:spPr bwMode="auto">
          <a:xfrm>
            <a:off x="4125913" y="2863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66" name="Oval 26"/>
          <p:cNvSpPr>
            <a:spLocks noChangeArrowheads="1"/>
          </p:cNvSpPr>
          <p:nvPr/>
        </p:nvSpPr>
        <p:spPr bwMode="auto">
          <a:xfrm>
            <a:off x="5008563" y="28813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5046663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 flipH="1">
            <a:off x="4006850" y="1655763"/>
            <a:ext cx="5984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>
            <a:off x="4887913" y="1673225"/>
            <a:ext cx="6270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70" name="AutoShape 30"/>
          <p:cNvSpPr>
            <a:spLocks noChangeArrowheads="1"/>
          </p:cNvSpPr>
          <p:nvPr/>
        </p:nvSpPr>
        <p:spPr bwMode="auto">
          <a:xfrm rot="5400000">
            <a:off x="1119188" y="123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71" name="Text Box 31"/>
          <p:cNvSpPr txBox="1">
            <a:spLocks noChangeArrowheads="1"/>
          </p:cNvSpPr>
          <p:nvPr/>
        </p:nvSpPr>
        <p:spPr bwMode="auto">
          <a:xfrm>
            <a:off x="303213" y="11922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 </a:t>
            </a:r>
            <a:r>
              <a:rPr lang="ko-KR" altLang="en-US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472" name="Line 32"/>
          <p:cNvSpPr>
            <a:spLocks noChangeShapeType="1"/>
          </p:cNvSpPr>
          <p:nvPr/>
        </p:nvSpPr>
        <p:spPr bwMode="auto">
          <a:xfrm flipV="1">
            <a:off x="850900" y="1803400"/>
            <a:ext cx="863600" cy="11430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73" name="AutoShape 33"/>
          <p:cNvSpPr>
            <a:spLocks noChangeArrowheads="1"/>
          </p:cNvSpPr>
          <p:nvPr/>
        </p:nvSpPr>
        <p:spPr bwMode="auto">
          <a:xfrm>
            <a:off x="3162300" y="1663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76" name="Oval 36"/>
          <p:cNvSpPr>
            <a:spLocks noChangeArrowheads="1"/>
          </p:cNvSpPr>
          <p:nvPr/>
        </p:nvSpPr>
        <p:spPr bwMode="auto">
          <a:xfrm>
            <a:off x="6594475" y="20383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77" name="Text Box 37"/>
          <p:cNvSpPr txBox="1">
            <a:spLocks noChangeArrowheads="1"/>
          </p:cNvSpPr>
          <p:nvPr/>
        </p:nvSpPr>
        <p:spPr bwMode="auto">
          <a:xfrm>
            <a:off x="6634163" y="2020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478" name="Oval 38"/>
          <p:cNvSpPr>
            <a:spLocks noChangeArrowheads="1"/>
          </p:cNvSpPr>
          <p:nvPr/>
        </p:nvSpPr>
        <p:spPr bwMode="auto">
          <a:xfrm>
            <a:off x="8299450" y="2030413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8337550" y="20113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80" name="Oval 40"/>
          <p:cNvSpPr>
            <a:spLocks noChangeArrowheads="1"/>
          </p:cNvSpPr>
          <p:nvPr/>
        </p:nvSpPr>
        <p:spPr bwMode="auto">
          <a:xfrm>
            <a:off x="6235700" y="2868613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81" name="Text Box 41"/>
          <p:cNvSpPr txBox="1">
            <a:spLocks noChangeArrowheads="1"/>
          </p:cNvSpPr>
          <p:nvPr/>
        </p:nvSpPr>
        <p:spPr bwMode="auto">
          <a:xfrm>
            <a:off x="6261100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82" name="Oval 42"/>
          <p:cNvSpPr>
            <a:spLocks noChangeArrowheads="1"/>
          </p:cNvSpPr>
          <p:nvPr/>
        </p:nvSpPr>
        <p:spPr bwMode="auto">
          <a:xfrm>
            <a:off x="6945313" y="28686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83" name="Text Box 43"/>
          <p:cNvSpPr txBox="1">
            <a:spLocks noChangeArrowheads="1"/>
          </p:cNvSpPr>
          <p:nvPr/>
        </p:nvSpPr>
        <p:spPr bwMode="auto">
          <a:xfrm>
            <a:off x="6983413" y="2851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484" name="Oval 44"/>
          <p:cNvSpPr>
            <a:spLocks noChangeArrowheads="1"/>
          </p:cNvSpPr>
          <p:nvPr/>
        </p:nvSpPr>
        <p:spPr bwMode="auto">
          <a:xfrm>
            <a:off x="7866063" y="28686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85" name="Text Box 45"/>
          <p:cNvSpPr txBox="1">
            <a:spLocks noChangeArrowheads="1"/>
          </p:cNvSpPr>
          <p:nvPr/>
        </p:nvSpPr>
        <p:spPr bwMode="auto">
          <a:xfrm>
            <a:off x="7904163" y="28384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486" name="Line 46"/>
          <p:cNvSpPr>
            <a:spLocks noChangeShapeType="1"/>
          </p:cNvSpPr>
          <p:nvPr/>
        </p:nvSpPr>
        <p:spPr bwMode="auto">
          <a:xfrm flipH="1">
            <a:off x="6838950" y="1643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87" name="AutoShape 47"/>
          <p:cNvSpPr>
            <a:spLocks noChangeArrowheads="1"/>
          </p:cNvSpPr>
          <p:nvPr/>
        </p:nvSpPr>
        <p:spPr bwMode="auto">
          <a:xfrm>
            <a:off x="6019800" y="1651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88" name="Text Box 48"/>
          <p:cNvSpPr txBox="1">
            <a:spLocks noChangeArrowheads="1"/>
          </p:cNvSpPr>
          <p:nvPr/>
        </p:nvSpPr>
        <p:spPr bwMode="auto">
          <a:xfrm>
            <a:off x="5637213" y="12811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 </a:t>
            </a:r>
            <a:r>
              <a:rPr lang="ko-KR" altLang="en-US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494" name="Oval 54"/>
          <p:cNvSpPr>
            <a:spLocks noChangeArrowheads="1"/>
          </p:cNvSpPr>
          <p:nvPr/>
        </p:nvSpPr>
        <p:spPr bwMode="auto">
          <a:xfrm>
            <a:off x="8464550" y="5116513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95" name="Text Box 55"/>
          <p:cNvSpPr txBox="1">
            <a:spLocks noChangeArrowheads="1"/>
          </p:cNvSpPr>
          <p:nvPr/>
        </p:nvSpPr>
        <p:spPr bwMode="auto">
          <a:xfrm>
            <a:off x="8502650" y="50974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496" name="Oval 56"/>
          <p:cNvSpPr>
            <a:spLocks noChangeArrowheads="1"/>
          </p:cNvSpPr>
          <p:nvPr/>
        </p:nvSpPr>
        <p:spPr bwMode="auto">
          <a:xfrm>
            <a:off x="6261100" y="5954713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97" name="Text Box 57"/>
          <p:cNvSpPr txBox="1">
            <a:spLocks noChangeArrowheads="1"/>
          </p:cNvSpPr>
          <p:nvPr/>
        </p:nvSpPr>
        <p:spPr bwMode="auto">
          <a:xfrm>
            <a:off x="6286500" y="5937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498" name="Oval 58"/>
          <p:cNvSpPr>
            <a:spLocks noChangeArrowheads="1"/>
          </p:cNvSpPr>
          <p:nvPr/>
        </p:nvSpPr>
        <p:spPr bwMode="auto">
          <a:xfrm>
            <a:off x="7097713" y="59547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499" name="Text Box 59"/>
          <p:cNvSpPr txBox="1">
            <a:spLocks noChangeArrowheads="1"/>
          </p:cNvSpPr>
          <p:nvPr/>
        </p:nvSpPr>
        <p:spPr bwMode="auto">
          <a:xfrm>
            <a:off x="7135813" y="59372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500" name="Oval 60"/>
          <p:cNvSpPr>
            <a:spLocks noChangeArrowheads="1"/>
          </p:cNvSpPr>
          <p:nvPr/>
        </p:nvSpPr>
        <p:spPr bwMode="auto">
          <a:xfrm>
            <a:off x="8031163" y="59547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8069263" y="59245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02" name="Line 62"/>
          <p:cNvSpPr>
            <a:spLocks noChangeShapeType="1"/>
          </p:cNvSpPr>
          <p:nvPr/>
        </p:nvSpPr>
        <p:spPr bwMode="auto">
          <a:xfrm flipH="1">
            <a:off x="6978650" y="4729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03" name="AutoShape 63"/>
          <p:cNvSpPr>
            <a:spLocks noChangeArrowheads="1"/>
          </p:cNvSpPr>
          <p:nvPr/>
        </p:nvSpPr>
        <p:spPr bwMode="auto">
          <a:xfrm rot="5400000">
            <a:off x="7569200" y="37592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06" name="Oval 66"/>
          <p:cNvSpPr>
            <a:spLocks noChangeArrowheads="1"/>
          </p:cNvSpPr>
          <p:nvPr/>
        </p:nvSpPr>
        <p:spPr bwMode="auto">
          <a:xfrm>
            <a:off x="3457575" y="5099050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07" name="Text Box 67"/>
          <p:cNvSpPr txBox="1">
            <a:spLocks noChangeArrowheads="1"/>
          </p:cNvSpPr>
          <p:nvPr/>
        </p:nvSpPr>
        <p:spPr bwMode="auto">
          <a:xfrm>
            <a:off x="3484563" y="5068888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</a:p>
        </p:txBody>
      </p:sp>
      <p:sp>
        <p:nvSpPr>
          <p:cNvPr id="317508" name="Oval 68"/>
          <p:cNvSpPr>
            <a:spLocks noChangeArrowheads="1"/>
          </p:cNvSpPr>
          <p:nvPr/>
        </p:nvSpPr>
        <p:spPr bwMode="auto">
          <a:xfrm>
            <a:off x="5226050" y="5091113"/>
            <a:ext cx="414338" cy="4143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09" name="Text Box 69"/>
          <p:cNvSpPr txBox="1">
            <a:spLocks noChangeArrowheads="1"/>
          </p:cNvSpPr>
          <p:nvPr/>
        </p:nvSpPr>
        <p:spPr bwMode="auto">
          <a:xfrm>
            <a:off x="5264150" y="5072063"/>
            <a:ext cx="35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317510" name="Oval 70"/>
          <p:cNvSpPr>
            <a:spLocks noChangeArrowheads="1"/>
          </p:cNvSpPr>
          <p:nvPr/>
        </p:nvSpPr>
        <p:spPr bwMode="auto">
          <a:xfrm>
            <a:off x="3060700" y="5929313"/>
            <a:ext cx="414338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11" name="Text Box 71"/>
          <p:cNvSpPr txBox="1">
            <a:spLocks noChangeArrowheads="1"/>
          </p:cNvSpPr>
          <p:nvPr/>
        </p:nvSpPr>
        <p:spPr bwMode="auto">
          <a:xfrm>
            <a:off x="3086100" y="5911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</a:p>
        </p:txBody>
      </p:sp>
      <p:sp>
        <p:nvSpPr>
          <p:cNvPr id="317512" name="Oval 72"/>
          <p:cNvSpPr>
            <a:spLocks noChangeArrowheads="1"/>
          </p:cNvSpPr>
          <p:nvPr/>
        </p:nvSpPr>
        <p:spPr bwMode="auto">
          <a:xfrm>
            <a:off x="3871913" y="59293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13" name="Text Box 73"/>
          <p:cNvSpPr txBox="1">
            <a:spLocks noChangeArrowheads="1"/>
          </p:cNvSpPr>
          <p:nvPr/>
        </p:nvSpPr>
        <p:spPr bwMode="auto">
          <a:xfrm>
            <a:off x="3910013" y="59118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317514" name="Oval 74"/>
          <p:cNvSpPr>
            <a:spLocks noChangeArrowheads="1"/>
          </p:cNvSpPr>
          <p:nvPr/>
        </p:nvSpPr>
        <p:spPr bwMode="auto">
          <a:xfrm>
            <a:off x="4792663" y="5929313"/>
            <a:ext cx="414337" cy="415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15" name="Text Box 75"/>
          <p:cNvSpPr txBox="1">
            <a:spLocks noChangeArrowheads="1"/>
          </p:cNvSpPr>
          <p:nvPr/>
        </p:nvSpPr>
        <p:spPr bwMode="auto">
          <a:xfrm>
            <a:off x="4830763" y="5899150"/>
            <a:ext cx="327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</a:p>
        </p:txBody>
      </p:sp>
      <p:sp>
        <p:nvSpPr>
          <p:cNvPr id="317516" name="Line 76"/>
          <p:cNvSpPr>
            <a:spLocks noChangeShapeType="1"/>
          </p:cNvSpPr>
          <p:nvPr/>
        </p:nvSpPr>
        <p:spPr bwMode="auto">
          <a:xfrm flipV="1">
            <a:off x="3860800" y="4800600"/>
            <a:ext cx="533400" cy="35560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17" name="AutoShape 77"/>
          <p:cNvSpPr>
            <a:spLocks noChangeArrowheads="1"/>
          </p:cNvSpPr>
          <p:nvPr/>
        </p:nvSpPr>
        <p:spPr bwMode="auto">
          <a:xfrm flipH="1">
            <a:off x="6159500" y="4826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17518" name="Text Box 78"/>
          <p:cNvSpPr txBox="1">
            <a:spLocks noChangeArrowheads="1"/>
          </p:cNvSpPr>
          <p:nvPr/>
        </p:nvSpPr>
        <p:spPr bwMode="auto">
          <a:xfrm>
            <a:off x="5815013" y="4316413"/>
            <a:ext cx="8386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 </a:t>
            </a:r>
            <a:r>
              <a:rPr lang="ko-KR" altLang="en-US" sz="18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제거</a:t>
            </a:r>
          </a:p>
        </p:txBody>
      </p:sp>
      <p:sp>
        <p:nvSpPr>
          <p:cNvPr id="317519" name="Text Box 79"/>
          <p:cNvSpPr txBox="1">
            <a:spLocks noChangeArrowheads="1"/>
          </p:cNvSpPr>
          <p:nvPr/>
        </p:nvSpPr>
        <p:spPr bwMode="auto">
          <a:xfrm>
            <a:off x="187325" y="17033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(g)</a:t>
            </a:r>
          </a:p>
        </p:txBody>
      </p:sp>
      <p:sp>
        <p:nvSpPr>
          <p:cNvPr id="317520" name="Text Box 80"/>
          <p:cNvSpPr txBox="1">
            <a:spLocks noChangeArrowheads="1"/>
          </p:cNvSpPr>
          <p:nvPr/>
        </p:nvSpPr>
        <p:spPr bwMode="auto">
          <a:xfrm>
            <a:off x="3870325" y="1233488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(h)</a:t>
            </a:r>
          </a:p>
        </p:txBody>
      </p:sp>
      <p:sp>
        <p:nvSpPr>
          <p:cNvPr id="317521" name="Text Box 81"/>
          <p:cNvSpPr txBox="1">
            <a:spLocks noChangeArrowheads="1"/>
          </p:cNvSpPr>
          <p:nvPr/>
        </p:nvSpPr>
        <p:spPr bwMode="auto">
          <a:xfrm>
            <a:off x="6524625" y="1398588"/>
            <a:ext cx="41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(i)</a:t>
            </a:r>
          </a:p>
        </p:txBody>
      </p:sp>
      <p:sp>
        <p:nvSpPr>
          <p:cNvPr id="317522" name="Text Box 82"/>
          <p:cNvSpPr txBox="1">
            <a:spLocks noChangeArrowheads="1"/>
          </p:cNvSpPr>
          <p:nvPr/>
        </p:nvSpPr>
        <p:spPr bwMode="auto">
          <a:xfrm>
            <a:off x="6867525" y="4230688"/>
            <a:ext cx="412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(j)</a:t>
            </a:r>
          </a:p>
        </p:txBody>
      </p:sp>
      <p:sp>
        <p:nvSpPr>
          <p:cNvPr id="317523" name="Text Box 83"/>
          <p:cNvSpPr txBox="1">
            <a:spLocks noChangeArrowheads="1"/>
          </p:cNvSpPr>
          <p:nvPr/>
        </p:nvSpPr>
        <p:spPr bwMode="auto">
          <a:xfrm>
            <a:off x="3413125" y="4370388"/>
            <a:ext cx="4828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(k)</a:t>
            </a:r>
          </a:p>
        </p:txBody>
      </p:sp>
      <p:grpSp>
        <p:nvGrpSpPr>
          <p:cNvPr id="41030" name="Group 85"/>
          <p:cNvGrpSpPr>
            <a:grpSpLocks/>
          </p:cNvGrpSpPr>
          <p:nvPr/>
        </p:nvGrpSpPr>
        <p:grpSpPr bwMode="auto">
          <a:xfrm>
            <a:off x="1698625" y="1412875"/>
            <a:ext cx="414338" cy="422275"/>
            <a:chOff x="5372" y="1434"/>
            <a:chExt cx="261" cy="266"/>
          </a:xfrm>
        </p:grpSpPr>
        <p:sp>
          <p:nvSpPr>
            <p:cNvPr id="317526" name="Oval 86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7527" name="Text Box 87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1" name="Group 88"/>
          <p:cNvGrpSpPr>
            <a:grpSpLocks/>
          </p:cNvGrpSpPr>
          <p:nvPr/>
        </p:nvGrpSpPr>
        <p:grpSpPr bwMode="auto">
          <a:xfrm>
            <a:off x="4537075" y="1397000"/>
            <a:ext cx="414338" cy="422275"/>
            <a:chOff x="5372" y="1434"/>
            <a:chExt cx="261" cy="266"/>
          </a:xfrm>
        </p:grpSpPr>
        <p:sp>
          <p:nvSpPr>
            <p:cNvPr id="317529" name="Oval 89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7530" name="Text Box 90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41032" name="Group 91"/>
          <p:cNvGrpSpPr>
            <a:grpSpLocks/>
          </p:cNvGrpSpPr>
          <p:nvPr/>
        </p:nvGrpSpPr>
        <p:grpSpPr bwMode="auto">
          <a:xfrm>
            <a:off x="5453063" y="2014538"/>
            <a:ext cx="414337" cy="422275"/>
            <a:chOff x="5372" y="1434"/>
            <a:chExt cx="261" cy="266"/>
          </a:xfrm>
        </p:grpSpPr>
        <p:sp>
          <p:nvSpPr>
            <p:cNvPr id="317532" name="Oval 92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7533" name="Text Box 93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3" name="Group 94"/>
          <p:cNvGrpSpPr>
            <a:grpSpLocks/>
          </p:cNvGrpSpPr>
          <p:nvPr/>
        </p:nvGrpSpPr>
        <p:grpSpPr bwMode="auto">
          <a:xfrm>
            <a:off x="7397750" y="1320800"/>
            <a:ext cx="414338" cy="422275"/>
            <a:chOff x="5372" y="1434"/>
            <a:chExt cx="261" cy="266"/>
          </a:xfrm>
        </p:grpSpPr>
        <p:sp>
          <p:nvSpPr>
            <p:cNvPr id="317535" name="Oval 95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7536" name="Text Box 96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4" name="Group 97"/>
          <p:cNvGrpSpPr>
            <a:grpSpLocks/>
          </p:cNvGrpSpPr>
          <p:nvPr/>
        </p:nvGrpSpPr>
        <p:grpSpPr bwMode="auto">
          <a:xfrm>
            <a:off x="7610475" y="4430713"/>
            <a:ext cx="414338" cy="422275"/>
            <a:chOff x="5372" y="1434"/>
            <a:chExt cx="261" cy="266"/>
          </a:xfrm>
        </p:grpSpPr>
        <p:sp>
          <p:nvSpPr>
            <p:cNvPr id="317538" name="Oval 98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7539" name="Text Box 99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41035" name="Group 100"/>
          <p:cNvGrpSpPr>
            <a:grpSpLocks/>
          </p:cNvGrpSpPr>
          <p:nvPr/>
        </p:nvGrpSpPr>
        <p:grpSpPr bwMode="auto">
          <a:xfrm>
            <a:off x="6621463" y="5014913"/>
            <a:ext cx="414337" cy="422275"/>
            <a:chOff x="5372" y="1434"/>
            <a:chExt cx="261" cy="266"/>
          </a:xfrm>
        </p:grpSpPr>
        <p:sp>
          <p:nvSpPr>
            <p:cNvPr id="317541" name="Oval 101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7542" name="Text Box 102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41036" name="Group 103"/>
          <p:cNvGrpSpPr>
            <a:grpSpLocks/>
          </p:cNvGrpSpPr>
          <p:nvPr/>
        </p:nvGrpSpPr>
        <p:grpSpPr bwMode="auto">
          <a:xfrm>
            <a:off x="4398963" y="4492625"/>
            <a:ext cx="414337" cy="422275"/>
            <a:chOff x="5372" y="1434"/>
            <a:chExt cx="261" cy="266"/>
          </a:xfrm>
        </p:grpSpPr>
        <p:sp>
          <p:nvSpPr>
            <p:cNvPr id="317544" name="Oval 104"/>
            <p:cNvSpPr>
              <a:spLocks noChangeArrowheads="1"/>
            </p:cNvSpPr>
            <p:nvPr/>
          </p:nvSpPr>
          <p:spPr bwMode="auto">
            <a:xfrm>
              <a:off x="5372" y="1439"/>
              <a:ext cx="261" cy="261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317545" name="Text Box 105"/>
            <p:cNvSpPr txBox="1">
              <a:spLocks noChangeArrowheads="1"/>
            </p:cNvSpPr>
            <p:nvPr/>
          </p:nvSpPr>
          <p:spPr bwMode="auto">
            <a:xfrm>
              <a:off x="5387" y="1434"/>
              <a:ext cx="22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000" i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</a:p>
          </p:txBody>
        </p:sp>
      </p:grpSp>
      <p:sp>
        <p:nvSpPr>
          <p:cNvPr id="317546" name="Line 106"/>
          <p:cNvSpPr>
            <a:spLocks noChangeShapeType="1"/>
          </p:cNvSpPr>
          <p:nvPr/>
        </p:nvSpPr>
        <p:spPr bwMode="auto">
          <a:xfrm>
            <a:off x="7758113" y="1693863"/>
            <a:ext cx="546100" cy="369887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38225" y="447675"/>
            <a:ext cx="6807200" cy="60960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buildHeap(A[ ], </a:t>
            </a:r>
            <a:r>
              <a:rPr lang="en-US" altLang="ko-KR" sz="1800" i="1">
                <a:ea typeface="굴림" charset="-127"/>
              </a:rPr>
              <a:t>n</a:t>
            </a:r>
            <a:r>
              <a:rPr lang="en-US" altLang="ko-KR" sz="1800"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for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 i="1">
                <a:ea typeface="굴림" charset="-127"/>
              </a:rPr>
              <a:t>i</a:t>
            </a:r>
            <a:r>
              <a:rPr lang="en-US" altLang="ko-KR" sz="1800">
                <a:ea typeface="굴림" charset="-127"/>
              </a:rPr>
              <a:t> ← </a:t>
            </a:r>
            <a:r>
              <a:rPr lang="en-US" altLang="ko-KR" sz="1800" i="1">
                <a:ea typeface="굴림" charset="-127"/>
              </a:rPr>
              <a:t>n/2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downto</a:t>
            </a:r>
            <a:r>
              <a:rPr lang="en-US" altLang="ko-KR" sz="1800">
                <a:ea typeface="굴림" charset="-127"/>
              </a:rPr>
              <a:t>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	heapify(A, i,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800">
              <a:ea typeface="굴림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heapify(A[ ], </a:t>
            </a:r>
            <a:r>
              <a:rPr lang="en-US" altLang="ko-KR" sz="1800" i="1">
                <a:ea typeface="굴림" charset="-127"/>
              </a:rPr>
              <a:t>k</a:t>
            </a:r>
            <a:r>
              <a:rPr lang="en-US" altLang="ko-KR" sz="1800">
                <a:ea typeface="굴림" charset="-127"/>
              </a:rPr>
              <a:t>,</a:t>
            </a:r>
            <a:r>
              <a:rPr lang="en-US" altLang="ko-KR" sz="1800" i="1">
                <a:ea typeface="굴림" charset="-127"/>
              </a:rPr>
              <a:t> n</a:t>
            </a:r>
            <a:r>
              <a:rPr lang="en-US" altLang="ko-KR" sz="1800">
                <a:ea typeface="굴림" charset="-127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left ← 2k; right ← 2k+1;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if</a:t>
            </a:r>
            <a:r>
              <a:rPr lang="en-US" altLang="ko-KR" sz="1800">
                <a:ea typeface="굴림" charset="-127"/>
              </a:rPr>
              <a:t>(right </a:t>
            </a:r>
            <a:r>
              <a:rPr lang="en-US" altLang="ko-KR" sz="1800">
                <a:latin typeface="Times New Roman" charset="0"/>
                <a:ea typeface="굴림" charset="-127"/>
                <a:cs typeface="Times New Roman" charset="0"/>
              </a:rPr>
              <a:t>≤ n) 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1800">
                <a:latin typeface="Times New Roman" charset="0"/>
                <a:ea typeface="굴림" charset="-127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Times New Roman" charset="0"/>
                <a:ea typeface="굴림" charset="-127"/>
              </a:rPr>
              <a:t>		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if</a:t>
            </a:r>
            <a:r>
              <a:rPr lang="en-US" altLang="ko-KR" sz="1800">
                <a:latin typeface="Times New Roman" charset="0"/>
                <a:ea typeface="굴림" charset="-127"/>
              </a:rPr>
              <a:t>(A[left] &lt; A[right]) 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1800">
                <a:latin typeface="Times New Roman" charset="0"/>
                <a:ea typeface="굴림" charset="-127"/>
              </a:rPr>
              <a:t> smaller </a:t>
            </a:r>
            <a:r>
              <a:rPr lang="en-US" altLang="ko-KR" sz="1800">
                <a:ea typeface="굴림" charset="-127"/>
              </a:rPr>
              <a:t>← left;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	                                  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else</a:t>
            </a:r>
            <a:r>
              <a:rPr lang="en-US" altLang="ko-KR" sz="1800">
                <a:ea typeface="굴림" charset="-127"/>
              </a:rPr>
              <a:t> smaller ← right;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else if </a:t>
            </a:r>
            <a:r>
              <a:rPr lang="en-US" altLang="ko-KR" sz="1800">
                <a:ea typeface="굴림" charset="-127"/>
              </a:rPr>
              <a:t>(left </a:t>
            </a:r>
            <a:r>
              <a:rPr lang="en-US" altLang="ko-KR" sz="1800">
                <a:latin typeface="Times New Roman" charset="0"/>
                <a:ea typeface="굴림" charset="-127"/>
              </a:rPr>
              <a:t>≤ n) 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1800">
                <a:latin typeface="Times New Roman" charset="0"/>
                <a:ea typeface="굴림" charset="-127"/>
              </a:rPr>
              <a:t> smaller </a:t>
            </a:r>
            <a:r>
              <a:rPr lang="en-US" altLang="ko-KR" sz="1800">
                <a:ea typeface="굴림" charset="-127"/>
              </a:rPr>
              <a:t>← left;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else return</a:t>
            </a:r>
            <a:r>
              <a:rPr lang="en-US" altLang="ko-KR" sz="1800">
                <a:ea typeface="굴림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if</a:t>
            </a:r>
            <a:r>
              <a:rPr lang="en-US" altLang="ko-KR" sz="1800">
                <a:ea typeface="굴림" charset="-127"/>
              </a:rPr>
              <a:t>(A[smaller] &lt; A[k]) </a:t>
            </a:r>
            <a:r>
              <a:rPr lang="en-US" altLang="ko-KR" sz="1800" b="1">
                <a:solidFill>
                  <a:srgbClr val="0066CC"/>
                </a:solidFill>
                <a:ea typeface="굴림" charset="-127"/>
              </a:rPr>
              <a:t>then</a:t>
            </a:r>
            <a:r>
              <a:rPr lang="en-US" altLang="ko-KR" sz="1800">
                <a:ea typeface="굴림" charset="-127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	A[k] ↔ A[smaller];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	heapify(A, smaller, 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>
                <a:ea typeface="굴림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2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ko-KR" i="1" dirty="0" smtClean="0">
                <a:solidFill>
                  <a:srgbClr val="FF0000"/>
                </a:solidFill>
                <a:latin typeface="+mn-lt"/>
              </a:rPr>
              <a:t>Θ</a:t>
            </a:r>
            <a:r>
              <a:rPr lang="en-US" altLang="ko-KR" dirty="0" smtClean="0">
                <a:solidFill>
                  <a:srgbClr val="FF3300"/>
                </a:solidFill>
              </a:rPr>
              <a:t>(</a:t>
            </a:r>
            <a:r>
              <a:rPr lang="en-US" altLang="ko-KR" i="1" dirty="0" smtClean="0">
                <a:solidFill>
                  <a:srgbClr val="FF3300"/>
                </a:solidFill>
              </a:rPr>
              <a:t>n</a:t>
            </a:r>
            <a:r>
              <a:rPr lang="en-US" altLang="ko-KR" dirty="0" smtClean="0">
                <a:solidFill>
                  <a:srgbClr val="FF3300"/>
                </a:solidFill>
              </a:rPr>
              <a:t>)</a:t>
            </a:r>
            <a:r>
              <a:rPr lang="ko-KR" altLang="en-US" dirty="0" smtClean="0">
                <a:solidFill>
                  <a:srgbClr val="FF3300"/>
                </a:solidFill>
              </a:rPr>
              <a:t> 정렬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37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두 원소를 비교하는 것을 기본 연산으로 하는 정렬의 하한선은 </a:t>
            </a:r>
            <a:r>
              <a:rPr lang="el-GR" altLang="ko-KR" sz="2400" i="1" dirty="0" smtClean="0"/>
              <a:t>Ω</a:t>
            </a:r>
            <a:r>
              <a:rPr lang="en-US" altLang="ko-KR" sz="2400" i="1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i="1" dirty="0" smtClean="0"/>
              <a:t>n</a:t>
            </a:r>
            <a:r>
              <a:rPr lang="en-US" altLang="ko-KR" sz="900" i="1" dirty="0" smtClean="0"/>
              <a:t> </a:t>
            </a:r>
            <a:r>
              <a:rPr lang="en-US" altLang="ko-KR" sz="2400" dirty="0" smtClean="0"/>
              <a:t>log</a:t>
            </a:r>
            <a:r>
              <a:rPr lang="en-US" altLang="ko-KR" sz="700" dirty="0" smtClean="0"/>
              <a:t>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800" dirty="0" smtClean="0"/>
              <a:t>그러나 원소들이 특수한 성질을 만족하면 </a:t>
            </a:r>
            <a:r>
              <a:rPr lang="el-GR" altLang="ko-KR" sz="2800" i="1" dirty="0" smtClean="0"/>
              <a:t>Θ</a:t>
            </a:r>
            <a:r>
              <a:rPr lang="en-US" altLang="ko-KR" sz="2800" dirty="0" smtClean="0"/>
              <a:t>(</a:t>
            </a:r>
            <a:r>
              <a:rPr lang="en-US" altLang="ko-KR" sz="2800" i="1" dirty="0" smtClean="0"/>
              <a:t>n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정렬도 가능하다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smtClean="0"/>
              <a:t>계수정렬</a:t>
            </a:r>
            <a:r>
              <a:rPr lang="en-US" altLang="ko-KR" sz="1800" dirty="0" smtClean="0"/>
              <a:t>Counting Sort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 smtClean="0"/>
              <a:t>원소들의 크기가 모두 </a:t>
            </a:r>
            <a:r>
              <a:rPr lang="en-US" altLang="ko-KR" sz="2000" dirty="0" smtClean="0"/>
              <a:t>–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~ </a:t>
            </a:r>
            <a:r>
              <a:rPr lang="en-US" altLang="ko-KR" sz="2000" i="1" dirty="0" smtClean="0"/>
              <a:t>O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범위에 있을 때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400" dirty="0" smtClean="0"/>
              <a:t>기수정렬</a:t>
            </a:r>
            <a:r>
              <a:rPr lang="en-US" altLang="ko-KR" sz="1800" dirty="0" smtClean="0"/>
              <a:t>Radix Sort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2000" dirty="0" smtClean="0"/>
              <a:t>원소들이 모두 </a:t>
            </a:r>
            <a:r>
              <a:rPr lang="en-US" altLang="ko-KR" sz="2000" i="1" dirty="0" smtClean="0"/>
              <a:t>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이하의 자릿수를 가졌을 때 </a:t>
            </a:r>
            <a:r>
              <a:rPr lang="en-US" altLang="ko-KR" sz="2000" dirty="0" smtClean="0"/>
              <a:t>(</a:t>
            </a:r>
            <a:r>
              <a:rPr lang="en-US" altLang="ko-KR" sz="2000" i="1" dirty="0" smtClean="0"/>
              <a:t>k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상수</a:t>
            </a:r>
            <a:r>
              <a:rPr lang="en-US" altLang="ko-KR" sz="20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89240" cy="4102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 dirty="0" err="1" smtClean="0"/>
              <a:t>radixSort</a:t>
            </a:r>
            <a:r>
              <a:rPr lang="en-US" altLang="ko-KR" sz="2400" dirty="0" smtClean="0"/>
              <a:t>(A[ ], </a:t>
            </a:r>
            <a:r>
              <a:rPr lang="en-US" altLang="ko-KR" sz="2400" i="1" dirty="0" smtClean="0"/>
              <a:t>n</a:t>
            </a:r>
            <a:r>
              <a:rPr lang="en-US" altLang="ko-KR" sz="2400" dirty="0" smtClean="0"/>
              <a:t>, </a:t>
            </a:r>
            <a:r>
              <a:rPr lang="en-US" altLang="ko-KR" sz="2400" i="1" dirty="0" smtClean="0"/>
              <a:t>k</a:t>
            </a:r>
            <a:r>
              <a:rPr lang="en-US" altLang="ko-KR" sz="2400" dirty="0" smtClean="0"/>
              <a:t>)		</a:t>
            </a:r>
          </a:p>
          <a:p>
            <a:pPr eaLnBrk="1" hangingPunct="1">
              <a:buFontTx/>
              <a:buNone/>
            </a:pPr>
            <a:r>
              <a:rPr lang="en-US" altLang="ko-KR" sz="2000" dirty="0" smtClean="0"/>
              <a:t>▷</a:t>
            </a:r>
            <a:r>
              <a:rPr lang="en-US" altLang="ko-KR" sz="2400" dirty="0" smtClean="0"/>
              <a:t> </a:t>
            </a:r>
            <a:r>
              <a:rPr lang="ko-KR" altLang="en-US" sz="2000" dirty="0" smtClean="0"/>
              <a:t>원소들이 각각 최대 </a:t>
            </a:r>
            <a:r>
              <a:rPr lang="en-US" altLang="ko-KR" sz="2000" dirty="0" smtClean="0"/>
              <a:t>k </a:t>
            </a:r>
            <a:r>
              <a:rPr lang="ko-KR" altLang="en-US" sz="2000" dirty="0" smtClean="0"/>
              <a:t>자리수인 </a:t>
            </a:r>
            <a:r>
              <a:rPr lang="en-US" altLang="ko-KR" sz="2000" dirty="0" smtClean="0"/>
              <a:t>A[1…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을 정렬한다</a:t>
            </a:r>
            <a:r>
              <a:rPr lang="ko-KR" altLang="en-US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2000" dirty="0" smtClean="0"/>
              <a:t>▷</a:t>
            </a:r>
            <a:r>
              <a:rPr lang="en-US" altLang="ko-KR" sz="2400" dirty="0" smtClean="0"/>
              <a:t> </a:t>
            </a:r>
            <a:r>
              <a:rPr lang="ko-KR" altLang="en-US" sz="2000" dirty="0" smtClean="0"/>
              <a:t>가장 낮은 </a:t>
            </a:r>
            <a:r>
              <a:rPr lang="ko-KR" altLang="en-US" sz="2000" dirty="0" err="1" smtClean="0"/>
              <a:t>자리수를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번째 자리수라 한다</a:t>
            </a:r>
            <a:r>
              <a:rPr lang="ko-KR" altLang="en-US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2400" dirty="0" smtClean="0"/>
              <a:t>{</a:t>
            </a:r>
            <a:r>
              <a:rPr lang="ko-KR" altLang="en-US" sz="2400" dirty="0" smtClean="0"/>
              <a:t> 	</a:t>
            </a:r>
          </a:p>
          <a:p>
            <a:pPr eaLnBrk="1" hangingPunct="1">
              <a:buFontTx/>
              <a:buNone/>
            </a:pPr>
            <a:r>
              <a:rPr lang="en-US" altLang="ko-KR" sz="2400" dirty="0" smtClean="0"/>
              <a:t>	</a:t>
            </a:r>
            <a:r>
              <a:rPr lang="en-US" altLang="ko-KR" sz="2400" b="1" dirty="0" smtClean="0">
                <a:solidFill>
                  <a:schemeClr val="accent2"/>
                </a:solidFill>
              </a:rPr>
              <a:t>for</a:t>
            </a:r>
            <a:r>
              <a:rPr lang="en-US" altLang="ko-KR" sz="2400" dirty="0" smtClean="0"/>
              <a:t> </a:t>
            </a:r>
            <a:r>
              <a:rPr lang="en-US" altLang="ko-KR" sz="2400" i="1" dirty="0" err="1" smtClean="0"/>
              <a:t>i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← </a:t>
            </a:r>
            <a:r>
              <a:rPr lang="en-US" altLang="ko-KR" sz="2400" dirty="0" smtClean="0"/>
              <a:t>1 to </a:t>
            </a:r>
            <a:r>
              <a:rPr lang="en-US" altLang="ko-KR" sz="2400" i="1" dirty="0" smtClean="0"/>
              <a:t>k</a:t>
            </a:r>
          </a:p>
          <a:p>
            <a:pPr eaLnBrk="1" hangingPunct="1">
              <a:buFontTx/>
              <a:buNone/>
            </a:pPr>
            <a:r>
              <a:rPr lang="en-US" altLang="ko-KR" sz="2000" dirty="0" smtClean="0"/>
              <a:t>	     </a:t>
            </a:r>
            <a:r>
              <a:rPr lang="en-US" altLang="ko-KR" sz="2000" i="1" dirty="0" err="1" smtClean="0"/>
              <a:t>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번째 </a:t>
            </a:r>
            <a:r>
              <a:rPr lang="ko-KR" altLang="en-US" sz="2000" dirty="0" err="1" smtClean="0"/>
              <a:t>자리수에</a:t>
            </a:r>
            <a:r>
              <a:rPr lang="ko-KR" altLang="en-US" sz="2000" dirty="0" smtClean="0"/>
              <a:t> 대해 </a:t>
            </a:r>
            <a:r>
              <a:rPr lang="en-US" altLang="ko-KR" sz="2000" dirty="0" smtClean="0"/>
              <a:t>A[1…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을 안정을 유지하면서 정렬한다</a:t>
            </a:r>
            <a:r>
              <a:rPr lang="en-US" altLang="ko-KR" sz="2000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altLang="ko-KR" sz="2400" dirty="0" smtClean="0"/>
              <a:t>}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FF3300"/>
                </a:solidFill>
              </a:rPr>
              <a:t>안정성 정렬</a:t>
            </a:r>
            <a:r>
              <a:rPr lang="en-US" altLang="ko-KR" sz="1600" dirty="0" smtClean="0">
                <a:solidFill>
                  <a:srgbClr val="FF3300"/>
                </a:solidFill>
              </a:rPr>
              <a:t>Stable sort</a:t>
            </a:r>
            <a:endParaRPr lang="en-US" altLang="ko-KR" sz="2400" dirty="0" smtClean="0">
              <a:solidFill>
                <a:srgbClr val="FF3300"/>
              </a:solidFill>
            </a:endParaRPr>
          </a:p>
          <a:p>
            <a:pPr lvl="1" eaLnBrk="1" hangingPunct="1">
              <a:buFontTx/>
              <a:buChar char="—"/>
            </a:pPr>
            <a:r>
              <a:rPr lang="ko-KR" altLang="en-US" sz="2000" dirty="0" smtClean="0"/>
              <a:t>같은 값을 가진 원소들은 정렬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후에도 원래의 순서가 유지되는 성질을 가진 정렬을 일컫는다.</a:t>
            </a:r>
            <a:endParaRPr lang="en-US" altLang="ko-KR" sz="2000" dirty="0" smtClean="0"/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r>
              <a:rPr lang="en-US" altLang="ko-KR" sz="2800" smtClean="0"/>
              <a:t>Radix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6121400" y="1447800"/>
            <a:ext cx="1397000" cy="4279900"/>
            <a:chOff x="3856" y="912"/>
            <a:chExt cx="880" cy="2696"/>
          </a:xfrm>
        </p:grpSpPr>
        <p:sp>
          <p:nvSpPr>
            <p:cNvPr id="194671" name="Rectangle 111"/>
            <p:cNvSpPr>
              <a:spLocks noChangeArrowheads="1"/>
            </p:cNvSpPr>
            <p:nvPr/>
          </p:nvSpPr>
          <p:spPr bwMode="auto">
            <a:xfrm>
              <a:off x="3856" y="912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94699" name="AutoShape 139"/>
            <p:cNvSpPr>
              <a:spLocks noChangeArrowheads="1"/>
            </p:cNvSpPr>
            <p:nvPr/>
          </p:nvSpPr>
          <p:spPr bwMode="auto">
            <a:xfrm>
              <a:off x="4456" y="2104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4432300" y="1460500"/>
            <a:ext cx="1270000" cy="4279900"/>
            <a:chOff x="2792" y="920"/>
            <a:chExt cx="800" cy="2696"/>
          </a:xfrm>
        </p:grpSpPr>
        <p:sp>
          <p:nvSpPr>
            <p:cNvPr id="194649" name="Rectangle 89"/>
            <p:cNvSpPr>
              <a:spLocks noChangeArrowheads="1"/>
            </p:cNvSpPr>
            <p:nvPr/>
          </p:nvSpPr>
          <p:spPr bwMode="auto">
            <a:xfrm>
              <a:off x="2792" y="920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94698" name="AutoShape 138"/>
            <p:cNvSpPr>
              <a:spLocks noChangeArrowheads="1"/>
            </p:cNvSpPr>
            <p:nvPr/>
          </p:nvSpPr>
          <p:spPr bwMode="auto">
            <a:xfrm>
              <a:off x="3312" y="2112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4" name="Group 140"/>
          <p:cNvGrpSpPr>
            <a:grpSpLocks/>
          </p:cNvGrpSpPr>
          <p:nvPr/>
        </p:nvGrpSpPr>
        <p:grpSpPr bwMode="auto">
          <a:xfrm>
            <a:off x="2794000" y="1460500"/>
            <a:ext cx="1092200" cy="4279900"/>
            <a:chOff x="1760" y="920"/>
            <a:chExt cx="688" cy="2696"/>
          </a:xfrm>
        </p:grpSpPr>
        <p:sp>
          <p:nvSpPr>
            <p:cNvPr id="194695" name="Rectangle 135"/>
            <p:cNvSpPr>
              <a:spLocks noChangeArrowheads="1"/>
            </p:cNvSpPr>
            <p:nvPr/>
          </p:nvSpPr>
          <p:spPr bwMode="auto">
            <a:xfrm>
              <a:off x="1760" y="920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94696" name="AutoShape 136"/>
            <p:cNvSpPr>
              <a:spLocks noChangeArrowheads="1"/>
            </p:cNvSpPr>
            <p:nvPr/>
          </p:nvSpPr>
          <p:spPr bwMode="auto">
            <a:xfrm>
              <a:off x="2168" y="2120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1181100" y="1473200"/>
            <a:ext cx="965200" cy="4279900"/>
            <a:chOff x="744" y="928"/>
            <a:chExt cx="608" cy="2696"/>
          </a:xfrm>
        </p:grpSpPr>
        <p:sp>
          <p:nvSpPr>
            <p:cNvPr id="194583" name="Rectangle 23"/>
            <p:cNvSpPr>
              <a:spLocks noChangeArrowheads="1"/>
            </p:cNvSpPr>
            <p:nvPr/>
          </p:nvSpPr>
          <p:spPr bwMode="auto">
            <a:xfrm>
              <a:off x="744" y="928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194692" name="AutoShape 132"/>
            <p:cNvSpPr>
              <a:spLocks noChangeArrowheads="1"/>
            </p:cNvSpPr>
            <p:nvPr/>
          </p:nvSpPr>
          <p:spPr bwMode="auto">
            <a:xfrm>
              <a:off x="1072" y="2128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aphicFrame>
        <p:nvGraphicFramePr>
          <p:cNvPr id="194562" name="Group 2"/>
          <p:cNvGraphicFramePr>
            <a:graphicFrameLocks noGrp="1"/>
          </p:cNvGraphicFramePr>
          <p:nvPr/>
        </p:nvGraphicFramePr>
        <p:xfrm>
          <a:off x="5588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94627" name="Group 67"/>
          <p:cNvGraphicFramePr>
            <a:graphicFrameLocks noGrp="1"/>
          </p:cNvGraphicFramePr>
          <p:nvPr/>
        </p:nvGraphicFramePr>
        <p:xfrm>
          <a:off x="23368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156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215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106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022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012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028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215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000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94604" name="Group 44"/>
          <p:cNvGraphicFramePr>
            <a:graphicFrameLocks noGrp="1"/>
          </p:cNvGraphicFramePr>
          <p:nvPr/>
        </p:nvGraphicFramePr>
        <p:xfrm>
          <a:off x="41275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00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02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01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21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21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15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10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02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94629" name="Group 69"/>
          <p:cNvGraphicFramePr>
            <a:graphicFrameLocks noGrp="1"/>
          </p:cNvGraphicFramePr>
          <p:nvPr/>
        </p:nvGraphicFramePr>
        <p:xfrm>
          <a:off x="5969000" y="15621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</a:t>
                      </a: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94651" name="Group 91"/>
          <p:cNvGraphicFramePr>
            <a:graphicFrameLocks noGrp="1"/>
          </p:cNvGraphicFramePr>
          <p:nvPr/>
        </p:nvGraphicFramePr>
        <p:xfrm>
          <a:off x="7747000" y="15621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0283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1560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18" charset="0"/>
                          <a:ea typeface="굴림" pitchFamily="50" charset="-127"/>
                        </a:rPr>
                        <a:t>2154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4703" name="Rectangle 143"/>
          <p:cNvSpPr>
            <a:spLocks noChangeArrowheads="1"/>
          </p:cNvSpPr>
          <p:nvPr/>
        </p:nvSpPr>
        <p:spPr bwMode="auto">
          <a:xfrm>
            <a:off x="2747963" y="6056313"/>
            <a:ext cx="6301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Running time: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l-GR" altLang="ko-KR" dirty="0" smtClean="0">
                <a:latin typeface="+mn-lt"/>
              </a:rPr>
              <a:t>Θ</a:t>
            </a:r>
            <a:r>
              <a:rPr lang="en-US" altLang="ko-KR" i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 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← 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d</a:t>
            </a:r>
            <a:r>
              <a:rPr lang="en-US" altLang="ko-KR" i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: a constant</a:t>
            </a:r>
            <a:endParaRPr lang="ko-KR" altLang="en-US" i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4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4227"/>
            <a:ext cx="7772400" cy="4681538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err="1" smtClean="0"/>
              <a:t>countingSort</a:t>
            </a:r>
            <a:r>
              <a:rPr lang="en-US" altLang="ko-KR" sz="1800" dirty="0" smtClean="0"/>
              <a:t>(A, B, </a:t>
            </a:r>
            <a:r>
              <a:rPr lang="en-US" altLang="ko-KR" sz="1800" i="1" dirty="0" smtClean="0"/>
              <a:t> n</a:t>
            </a:r>
            <a:r>
              <a:rPr lang="en-US" altLang="ko-KR" sz="1800" dirty="0" smtClean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▷ A[1…</a:t>
            </a:r>
            <a:r>
              <a:rPr lang="en-US" altLang="ko-KR" sz="1600" i="1" dirty="0" smtClean="0"/>
              <a:t>n</a:t>
            </a:r>
            <a:r>
              <a:rPr lang="en-US" altLang="ko-KR" sz="1600" dirty="0" smtClean="0"/>
              <a:t>]: </a:t>
            </a:r>
            <a:r>
              <a:rPr lang="ko-KR" altLang="en-US" sz="1600" dirty="0" smtClean="0"/>
              <a:t>입력 배열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smtClean="0"/>
              <a:t>▷ B[1…</a:t>
            </a:r>
            <a:r>
              <a:rPr lang="en-US" altLang="ko-KR" sz="1600" i="1" dirty="0" smtClean="0"/>
              <a:t>n</a:t>
            </a:r>
            <a:r>
              <a:rPr lang="en-US" altLang="ko-KR" sz="1600" dirty="0" smtClean="0"/>
              <a:t>]: </a:t>
            </a:r>
            <a:r>
              <a:rPr lang="ko-KR" altLang="en-US" sz="1600" dirty="0" smtClean="0"/>
              <a:t>배열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를 정렬한 결과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{		</a:t>
            </a:r>
            <a:endParaRPr lang="ko-KR" alt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for</a:t>
            </a:r>
            <a:r>
              <a:rPr lang="en-US" altLang="ko-KR" sz="1800" dirty="0" smtClean="0"/>
              <a:t> </a:t>
            </a:r>
            <a:r>
              <a:rPr lang="en-US" altLang="ko-KR" sz="1800" i="1" dirty="0" err="1" smtClean="0"/>
              <a:t>i</a:t>
            </a:r>
            <a:r>
              <a:rPr lang="en-US" altLang="ko-KR" sz="1800" dirty="0" smtClean="0"/>
              <a:t> = 1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to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	C[</a:t>
            </a:r>
            <a:r>
              <a:rPr lang="en-US" altLang="ko-KR" sz="1800" i="1" dirty="0" err="1" smtClean="0"/>
              <a:t>i</a:t>
            </a:r>
            <a:r>
              <a:rPr lang="en-US" altLang="ko-KR" sz="1800" dirty="0" smtClean="0"/>
              <a:t>] ←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for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j</a:t>
            </a:r>
            <a:r>
              <a:rPr lang="en-US" altLang="ko-KR" sz="1800" dirty="0" smtClean="0"/>
              <a:t> = 1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to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	C[A[</a:t>
            </a:r>
            <a:r>
              <a:rPr lang="en-US" altLang="ko-KR" sz="1800" i="1" dirty="0" smtClean="0"/>
              <a:t>j</a:t>
            </a:r>
            <a:r>
              <a:rPr lang="en-US" altLang="ko-KR" sz="1800" dirty="0" smtClean="0"/>
              <a:t>]]++;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</a:t>
            </a:r>
            <a:r>
              <a:rPr lang="en-US" altLang="ko-KR" sz="1600" dirty="0" smtClean="0"/>
              <a:t>▷ </a:t>
            </a:r>
            <a:r>
              <a:rPr lang="ko-KR" altLang="en-US" sz="1600" dirty="0" smtClean="0"/>
              <a:t>이 시점에서의 </a:t>
            </a:r>
            <a:r>
              <a:rPr lang="en-US" altLang="ko-KR" sz="1600" dirty="0" smtClean="0"/>
              <a:t>C[</a:t>
            </a:r>
            <a:r>
              <a:rPr lang="en-US" altLang="ko-KR" sz="1600" i="1" dirty="0" err="1" smtClean="0"/>
              <a:t>i</a:t>
            </a:r>
            <a:r>
              <a:rPr lang="en-US" altLang="ko-KR" sz="1600" dirty="0" smtClean="0"/>
              <a:t>] : </a:t>
            </a:r>
            <a:r>
              <a:rPr lang="ko-KR" altLang="en-US" sz="1600" dirty="0" smtClean="0"/>
              <a:t>값이 </a:t>
            </a:r>
            <a:r>
              <a:rPr lang="en-US" altLang="ko-KR" sz="1600" i="1" dirty="0" err="1" smtClean="0"/>
              <a:t>i</a:t>
            </a:r>
            <a:r>
              <a:rPr lang="ko-KR" altLang="en-US" sz="1600" dirty="0" smtClean="0"/>
              <a:t>인 원소의 총 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for</a:t>
            </a:r>
            <a:r>
              <a:rPr lang="en-US" altLang="ko-KR" sz="1800" dirty="0" smtClean="0"/>
              <a:t> </a:t>
            </a:r>
            <a:r>
              <a:rPr lang="en-US" altLang="ko-KR" sz="1800" i="1" dirty="0" err="1" smtClean="0"/>
              <a:t>i</a:t>
            </a:r>
            <a:r>
              <a:rPr lang="en-US" altLang="ko-KR" sz="1800" dirty="0" smtClean="0"/>
              <a:t> = 1 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to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k</a:t>
            </a:r>
            <a:r>
              <a:rPr lang="en-US" altLang="ko-KR" sz="18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	C[</a:t>
            </a:r>
            <a:r>
              <a:rPr lang="en-US" altLang="ko-KR" sz="1800" i="1" dirty="0" err="1" smtClean="0"/>
              <a:t>i</a:t>
            </a:r>
            <a:r>
              <a:rPr lang="en-US" altLang="ko-KR" sz="1800" dirty="0" smtClean="0"/>
              <a:t>] ← C[</a:t>
            </a:r>
            <a:r>
              <a:rPr lang="en-US" altLang="ko-KR" sz="1800" i="1" dirty="0" err="1" smtClean="0"/>
              <a:t>i</a:t>
            </a:r>
            <a:r>
              <a:rPr lang="en-US" altLang="ko-KR" sz="1800" dirty="0" smtClean="0"/>
              <a:t>] + C[</a:t>
            </a:r>
            <a:r>
              <a:rPr lang="en-US" altLang="ko-KR" sz="1800" i="1" dirty="0" smtClean="0"/>
              <a:t>i</a:t>
            </a:r>
            <a:r>
              <a:rPr lang="en-US" altLang="ko-KR" sz="1800" dirty="0" smtClean="0"/>
              <a:t>-1]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</a:t>
            </a:r>
            <a:r>
              <a:rPr lang="en-US" altLang="ko-KR" sz="1600" dirty="0" smtClean="0"/>
              <a:t>▷ </a:t>
            </a:r>
            <a:r>
              <a:rPr lang="ko-KR" altLang="en-US" sz="1600" dirty="0" smtClean="0"/>
              <a:t>이 시점에서의 </a:t>
            </a:r>
            <a:r>
              <a:rPr lang="en-US" altLang="ko-KR" sz="1600" dirty="0" smtClean="0"/>
              <a:t>C[</a:t>
            </a:r>
            <a:r>
              <a:rPr lang="en-US" altLang="ko-KR" sz="1600" i="1" dirty="0" err="1" smtClean="0"/>
              <a:t>i</a:t>
            </a:r>
            <a:r>
              <a:rPr lang="en-US" altLang="ko-KR" sz="1600" dirty="0" smtClean="0"/>
              <a:t>] : </a:t>
            </a:r>
            <a:r>
              <a:rPr lang="en-US" altLang="ko-KR" sz="1600" i="1" dirty="0" err="1" smtClean="0"/>
              <a:t>i</a:t>
            </a:r>
            <a:r>
              <a:rPr lang="ko-KR" altLang="en-US" sz="1600" dirty="0" smtClean="0"/>
              <a:t>보다 작거나 같은 원소의 총 개수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 smtClean="0"/>
              <a:t>		</a:t>
            </a:r>
            <a:r>
              <a:rPr lang="en-US" altLang="ko-KR" sz="1800" b="1" dirty="0" smtClean="0">
                <a:solidFill>
                  <a:schemeClr val="accent2"/>
                </a:solidFill>
              </a:rPr>
              <a:t>for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j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← 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 </a:t>
            </a:r>
            <a:r>
              <a:rPr lang="en-US" altLang="ko-KR" sz="1800" b="1" dirty="0" err="1" smtClean="0">
                <a:solidFill>
                  <a:schemeClr val="accent2"/>
                </a:solidFill>
              </a:rPr>
              <a:t>downto</a:t>
            </a:r>
            <a:r>
              <a:rPr lang="en-US" altLang="ko-KR" sz="1800" dirty="0" smtClean="0"/>
              <a:t> 1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	B[C[A[</a:t>
            </a:r>
            <a:r>
              <a:rPr lang="en-US" altLang="ko-KR" sz="1800" i="1" dirty="0" smtClean="0"/>
              <a:t>j</a:t>
            </a:r>
            <a:r>
              <a:rPr lang="en-US" altLang="ko-KR" sz="1800" dirty="0" smtClean="0"/>
              <a:t>]] ← A[</a:t>
            </a:r>
            <a:r>
              <a:rPr lang="en-US" altLang="ko-KR" sz="1800" i="1" dirty="0" smtClean="0"/>
              <a:t>j</a:t>
            </a:r>
            <a:r>
              <a:rPr lang="en-US" altLang="ko-KR" sz="1800" dirty="0" smtClean="0"/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			C[A[</a:t>
            </a:r>
            <a:r>
              <a:rPr lang="en-US" altLang="ko-KR" sz="1800" i="1" dirty="0" smtClean="0"/>
              <a:t>j</a:t>
            </a:r>
            <a:r>
              <a:rPr lang="en-US" altLang="ko-KR" sz="1800" dirty="0" smtClean="0"/>
              <a:t>]]--;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ko-KR" altLang="en-US" sz="1800" dirty="0" smtClean="0"/>
              <a:t>		</a:t>
            </a:r>
            <a:r>
              <a:rPr lang="en-US" altLang="ko-KR" sz="1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}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smtClean="0"/>
              <a:t>계수정렬</a:t>
            </a:r>
            <a:r>
              <a:rPr lang="en-US" altLang="ko-KR" sz="2800" smtClean="0"/>
              <a:t>Counting Sort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원시적 정렬 알고리즘들의 재조명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63800"/>
            <a:ext cx="7772400" cy="31750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알고리즘을 보는 시각</a:t>
            </a:r>
          </a:p>
          <a:p>
            <a:pPr lvl="1" eaLnBrk="1" hangingPunct="1"/>
            <a:r>
              <a:rPr lang="en-US" altLang="ko-KR" sz="2400" smtClean="0"/>
              <a:t>flow </a:t>
            </a:r>
            <a:r>
              <a:rPr lang="ko-KR" altLang="en-US" sz="2400" smtClean="0"/>
              <a:t>중심</a:t>
            </a:r>
          </a:p>
          <a:p>
            <a:pPr lvl="1" eaLnBrk="1" hangingPunct="1"/>
            <a:r>
              <a:rPr lang="ko-KR" altLang="en-US" sz="2400" smtClean="0"/>
              <a:t>관계 중심</a:t>
            </a:r>
          </a:p>
          <a:p>
            <a:pPr eaLnBrk="1" hangingPunct="1"/>
            <a:r>
              <a:rPr lang="ko-KR" altLang="en-US" sz="2800" smtClean="0"/>
              <a:t>원시적 정렬 알고리즘들을 관계 중심의 시각으로 다시 한 번 조명</a:t>
            </a:r>
          </a:p>
          <a:p>
            <a:pPr lvl="1" eaLnBrk="1" hangingPunct="1"/>
            <a:r>
              <a:rPr lang="ko-KR" altLang="en-US" sz="2400" smtClean="0"/>
              <a:t>생각하는 방법에 대한 좋은 연습 자료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rgbClr val="FF3300"/>
                </a:solidFill>
              </a:rPr>
              <a:t>효율성 비교</a:t>
            </a:r>
          </a:p>
        </p:txBody>
      </p:sp>
      <p:graphicFrame>
        <p:nvGraphicFramePr>
          <p:cNvPr id="163888" name="Group 48"/>
          <p:cNvGraphicFramePr>
            <a:graphicFrameLocks noGrp="1"/>
          </p:cNvGraphicFramePr>
          <p:nvPr>
            <p:ph type="body" idx="1"/>
          </p:nvPr>
        </p:nvGraphicFramePr>
        <p:xfrm>
          <a:off x="698500" y="1879600"/>
          <a:ext cx="7772400" cy="4618041"/>
        </p:xfrm>
        <a:graphic>
          <a:graphicData uri="http://schemas.openxmlformats.org/drawingml/2006/table">
            <a:tbl>
              <a:tblPr/>
              <a:tblGrid>
                <a:gridCol w="3076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7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Average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Selection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Bubble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Insertion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Mergesort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endParaRPr kumimoji="1" lang="ko-KR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48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Quicksort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ko-KR" alt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endParaRPr kumimoji="1" lang="ko-KR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Counting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Radix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323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Heapsort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endParaRPr kumimoji="1" lang="ko-KR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r>
                        <a:rPr kumimoji="1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log</a:t>
                      </a:r>
                      <a:r>
                        <a:rPr kumimoji="1" lang="en-US" altLang="ko-KR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  <a:ea typeface="굴림" panose="020B0600000101010101" pitchFamily="50" charset="-127"/>
                        </a:rPr>
                        <a:t>n</a:t>
                      </a:r>
                      <a:endParaRPr kumimoji="1" lang="ko-KR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325635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1" lang="en-US" altLang="ko-KR" sz="4400" b="1" i="0">
                <a:solidFill>
                  <a:schemeClr val="bg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rgbClr val="FF3300"/>
                </a:solidFill>
              </a:rPr>
              <a:t>기초적인 정렬 알고리즘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평균적으로 </a:t>
            </a:r>
            <a:r>
              <a:rPr lang="el-GR" altLang="ko-KR" i="1" dirty="0" smtClean="0"/>
              <a:t>Θ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시간이 소요되는 정렬 알고리즘들</a:t>
            </a:r>
          </a:p>
          <a:p>
            <a:pPr lvl="1" eaLnBrk="1" hangingPunct="1"/>
            <a:r>
              <a:rPr lang="ko-KR" altLang="en-US" dirty="0" smtClean="0"/>
              <a:t>선택정렬</a:t>
            </a:r>
          </a:p>
          <a:p>
            <a:pPr lvl="1" eaLnBrk="1" hangingPunct="1"/>
            <a:r>
              <a:rPr lang="ko-KR" altLang="en-US" dirty="0" smtClean="0"/>
              <a:t>버블정렬</a:t>
            </a:r>
          </a:p>
          <a:p>
            <a:pPr lvl="1" eaLnBrk="1" hangingPunct="1"/>
            <a:r>
              <a:rPr lang="ko-KR" altLang="en-US" dirty="0" smtClean="0"/>
              <a:t>삽입정렬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425700"/>
            <a:ext cx="8432800" cy="3378200"/>
          </a:xfrm>
        </p:spPr>
        <p:txBody>
          <a:bodyPr/>
          <a:lstStyle/>
          <a:p>
            <a:pPr eaLnBrk="1" hangingPunct="1"/>
            <a:r>
              <a:rPr lang="ko-KR" altLang="en-US" sz="2800" smtClean="0"/>
              <a:t>각 루프마다</a:t>
            </a:r>
          </a:p>
          <a:p>
            <a:pPr lvl="1" eaLnBrk="1" hangingPunct="1"/>
            <a:r>
              <a:rPr lang="ko-KR" altLang="en-US" sz="2400" smtClean="0"/>
              <a:t>최대 원소를 찾는다</a:t>
            </a:r>
          </a:p>
          <a:p>
            <a:pPr lvl="1" eaLnBrk="1" hangingPunct="1"/>
            <a:r>
              <a:rPr lang="ko-KR" altLang="en-US" sz="2400" smtClean="0"/>
              <a:t>최대 원소와 맨 오른쪽 원소를 교환한다</a:t>
            </a:r>
          </a:p>
          <a:p>
            <a:pPr lvl="1" eaLnBrk="1" hangingPunct="1"/>
            <a:r>
              <a:rPr lang="ko-KR" altLang="en-US" sz="2400" smtClean="0"/>
              <a:t>맨 오른쪽 원소를 제외한다</a:t>
            </a:r>
          </a:p>
          <a:p>
            <a:pPr eaLnBrk="1" hangingPunct="1"/>
            <a:r>
              <a:rPr lang="ko-KR" altLang="en-US" sz="2800" smtClean="0"/>
              <a:t>하나의 원소만 남을 때까지 위의 루프를 반복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889000" y="469900"/>
            <a:ext cx="7126288" cy="4960938"/>
            <a:chOff x="600" y="1024"/>
            <a:chExt cx="4489" cy="3125"/>
          </a:xfrm>
        </p:grpSpPr>
        <p:pic>
          <p:nvPicPr>
            <p:cNvPr id="1128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" y="1056"/>
              <a:ext cx="4418" cy="3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4196" name="Rectangle 4"/>
            <p:cNvSpPr>
              <a:spLocks noChangeArrowheads="1"/>
            </p:cNvSpPr>
            <p:nvPr/>
          </p:nvSpPr>
          <p:spPr bwMode="auto">
            <a:xfrm>
              <a:off x="600" y="1024"/>
              <a:ext cx="2768" cy="5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264197" name="Arc 5"/>
          <p:cNvSpPr>
            <a:spLocks/>
          </p:cNvSpPr>
          <p:nvPr/>
        </p:nvSpPr>
        <p:spPr bwMode="auto">
          <a:xfrm rot="-2790373">
            <a:off x="6796088" y="14636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264198" name="Arc 6"/>
          <p:cNvSpPr>
            <a:spLocks/>
          </p:cNvSpPr>
          <p:nvPr/>
        </p:nvSpPr>
        <p:spPr bwMode="auto">
          <a:xfrm rot="-2790373">
            <a:off x="4807744" y="1704181"/>
            <a:ext cx="1576388" cy="1622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 rot="-2790373">
            <a:off x="4598988" y="38258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5689600" y="31496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>
            <a:off x="7073900" y="23241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>
            <a:off x="6324600" y="31115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5588000" y="39116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4838700" y="47117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181738" y="750888"/>
            <a:ext cx="1492253" cy="1001712"/>
            <a:chOff x="3894" y="921"/>
            <a:chExt cx="940" cy="631"/>
          </a:xfrm>
        </p:grpSpPr>
        <p:sp>
          <p:nvSpPr>
            <p:cNvPr id="264206" name="Text Box 14"/>
            <p:cNvSpPr txBox="1">
              <a:spLocks noChangeArrowheads="1"/>
            </p:cNvSpPr>
            <p:nvPr/>
          </p:nvSpPr>
          <p:spPr bwMode="auto">
            <a:xfrm>
              <a:off x="3894" y="921"/>
              <a:ext cx="9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400" b="1" i="0" smtClean="0">
                  <a:solidFill>
                    <a:srgbClr val="0066CC"/>
                  </a:solidFill>
                  <a:latin typeface="Times" pitchFamily="18" charset="0"/>
                </a:rPr>
                <a:t>최대 원소</a:t>
              </a:r>
              <a:endParaRPr lang="en-US" altLang="ko-KR" sz="2400" b="1" i="0" dirty="0">
                <a:solidFill>
                  <a:srgbClr val="0066CC"/>
                </a:solidFill>
                <a:latin typeface="Times" pitchFamily="18" charset="0"/>
              </a:endParaRPr>
            </a:p>
          </p:txBody>
        </p:sp>
        <p:sp>
          <p:nvSpPr>
            <p:cNvPr id="264207" name="Line 15"/>
            <p:cNvSpPr>
              <a:spLocks noChangeShapeType="1"/>
            </p:cNvSpPr>
            <p:nvPr/>
          </p:nvSpPr>
          <p:spPr bwMode="auto">
            <a:xfrm flipH="1">
              <a:off x="4168" y="1168"/>
              <a:ext cx="80" cy="38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54025" y="5743575"/>
            <a:ext cx="8204200" cy="822325"/>
            <a:chOff x="286" y="3618"/>
            <a:chExt cx="5168" cy="518"/>
          </a:xfrm>
        </p:grpSpPr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286" y="3755"/>
              <a:ext cx="34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en-US" altLang="ko-KR" sz="2400" i="0" dirty="0">
                  <a:latin typeface="Times" panose="02020603050405020304" pitchFamily="18" charset="0"/>
                </a:rPr>
                <a:t> </a:t>
              </a:r>
              <a:r>
                <a:rPr lang="ko-KR" altLang="en-US" sz="2400" i="0" dirty="0" smtClean="0">
                  <a:latin typeface="Times" panose="02020603050405020304" pitchFamily="18" charset="0"/>
                </a:rPr>
                <a:t>수행 시간</a:t>
              </a:r>
              <a:r>
                <a:rPr lang="en-US" altLang="ko-KR" sz="2400" i="0" dirty="0" smtClean="0">
                  <a:latin typeface="Times" panose="02020603050405020304" pitchFamily="18" charset="0"/>
                </a:rPr>
                <a:t>: </a:t>
              </a:r>
              <a:r>
                <a:rPr lang="en-US" altLang="ko-KR" sz="2400" i="0" dirty="0">
                  <a:latin typeface="Times" panose="02020603050405020304" pitchFamily="18" charset="0"/>
                </a:rPr>
                <a:t>(</a:t>
              </a:r>
              <a:r>
                <a:rPr lang="en-US" altLang="ko-KR" sz="2400" dirty="0">
                  <a:latin typeface="Times" panose="02020603050405020304" pitchFamily="18" charset="0"/>
                </a:rPr>
                <a:t>n</a:t>
              </a:r>
              <a:r>
                <a:rPr lang="en-US" altLang="ko-KR" sz="2400" i="0" dirty="0">
                  <a:latin typeface="Times" panose="02020603050405020304" pitchFamily="18" charset="0"/>
                </a:rPr>
                <a:t>-1)+(</a:t>
              </a:r>
              <a:r>
                <a:rPr lang="en-US" altLang="ko-KR" sz="2400" dirty="0">
                  <a:latin typeface="Times" panose="02020603050405020304" pitchFamily="18" charset="0"/>
                </a:rPr>
                <a:t>n</a:t>
              </a:r>
              <a:r>
                <a:rPr lang="en-US" altLang="ko-KR" sz="2400" i="0" dirty="0">
                  <a:latin typeface="Times" panose="02020603050405020304" pitchFamily="18" charset="0"/>
                </a:rPr>
                <a:t>-2)+</a:t>
              </a:r>
              <a:r>
                <a:rPr lang="en-US" altLang="ko-KR" sz="2400" i="0" dirty="0">
                  <a:latin typeface="Times" panose="02020603050405020304" pitchFamily="18" charset="0"/>
                  <a:cs typeface="Times New Roman" panose="02020603050405020304" pitchFamily="18" charset="0"/>
                </a:rPr>
                <a:t>···</a:t>
              </a:r>
              <a:r>
                <a:rPr lang="en-US" altLang="ko-KR" sz="2400" i="0" dirty="0">
                  <a:latin typeface="Times" panose="02020603050405020304" pitchFamily="18" charset="0"/>
                </a:rPr>
                <a:t>+2+1 = </a:t>
              </a:r>
              <a:r>
                <a:rPr lang="el-GR" altLang="ko-KR" sz="2400" dirty="0" smtClean="0">
                  <a:latin typeface="+mn-lt"/>
                </a:rPr>
                <a:t>Θ</a:t>
              </a:r>
              <a:r>
                <a:rPr lang="en-US" altLang="ko-KR" sz="2400" i="0" dirty="0" smtClean="0">
                  <a:latin typeface="Times" panose="02020603050405020304" pitchFamily="18" charset="0"/>
                </a:rPr>
                <a:t>(</a:t>
              </a:r>
              <a:r>
                <a:rPr lang="en-US" altLang="ko-KR" sz="2400" dirty="0" smtClean="0">
                  <a:latin typeface="Times" panose="02020603050405020304" pitchFamily="18" charset="0"/>
                </a:rPr>
                <a:t>n</a:t>
              </a:r>
              <a:r>
                <a:rPr lang="en-US" altLang="ko-KR" sz="2400" i="0" baseline="30000" dirty="0" smtClean="0">
                  <a:latin typeface="Times" panose="02020603050405020304" pitchFamily="18" charset="0"/>
                </a:rPr>
                <a:t>2</a:t>
              </a:r>
              <a:r>
                <a:rPr lang="en-US" altLang="ko-KR" sz="2400" i="0" dirty="0">
                  <a:latin typeface="Times" panose="02020603050405020304" pitchFamily="18" charset="0"/>
                </a:rPr>
                <a:t>)</a:t>
              </a:r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4310" y="3618"/>
              <a:ext cx="11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2400" i="0">
                  <a:latin typeface="Times" panose="02020603050405020304" pitchFamily="18" charset="0"/>
                </a:rPr>
                <a:t>Worst case</a:t>
              </a:r>
            </a:p>
            <a:p>
              <a:r>
                <a:rPr lang="en-US" altLang="ko-KR" sz="2400" i="0">
                  <a:latin typeface="Times" panose="02020603050405020304" pitchFamily="18" charset="0"/>
                </a:rPr>
                <a:t>Average case</a:t>
              </a:r>
            </a:p>
          </p:txBody>
        </p:sp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 flipH="1">
              <a:off x="3976" y="3760"/>
              <a:ext cx="33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  <p:sp>
          <p:nvSpPr>
            <p:cNvPr id="264212" name="Line 20"/>
            <p:cNvSpPr>
              <a:spLocks noChangeShapeType="1"/>
            </p:cNvSpPr>
            <p:nvPr/>
          </p:nvSpPr>
          <p:spPr bwMode="auto">
            <a:xfrm flipH="1" flipV="1">
              <a:off x="3968" y="3928"/>
              <a:ext cx="36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</a:endParaRPr>
            </a:p>
          </p:txBody>
        </p:sp>
      </p:grp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7086600" y="2362200"/>
            <a:ext cx="9906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6350000" y="3149600"/>
            <a:ext cx="17272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5600700" y="3962400"/>
            <a:ext cx="24765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4851400" y="4749800"/>
            <a:ext cx="32258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1281" name="Rectangle 25"/>
          <p:cNvSpPr>
            <a:spLocks noGrp="1" noChangeArrowheads="1"/>
          </p:cNvSpPr>
          <p:nvPr>
            <p:ph type="title"/>
          </p:nvPr>
        </p:nvSpPr>
        <p:spPr>
          <a:xfrm>
            <a:off x="50800" y="393700"/>
            <a:ext cx="3771900" cy="800100"/>
          </a:xfrm>
          <a:noFill/>
        </p:spPr>
        <p:txBody>
          <a:bodyPr/>
          <a:lstStyle/>
          <a:p>
            <a:pPr eaLnBrk="1" hangingPunct="1"/>
            <a:r>
              <a:rPr lang="ko-KR" altLang="en-US" sz="3200" smtClean="0"/>
              <a:t>재귀적 구조 찾기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nimBg="1" autoUpdateAnimBg="0"/>
      <p:bldP spid="264198" grpId="0" animBg="1" autoUpdateAnimBg="0"/>
      <p:bldP spid="264199" grpId="0" animBg="1" autoUpdateAnimBg="0"/>
      <p:bldP spid="264213" grpId="0" animBg="1"/>
      <p:bldP spid="264214" grpId="0" animBg="1"/>
      <p:bldP spid="264215" grpId="0" animBg="1"/>
      <p:bldP spid="2642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09600" y="863600"/>
            <a:ext cx="7772400" cy="3060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ko-KR" sz="2000" i="0" dirty="0" err="1">
                <a:latin typeface="Times" panose="02020603050405020304" pitchFamily="18" charset="0"/>
              </a:rPr>
              <a:t>selectionSort</a:t>
            </a:r>
            <a:r>
              <a:rPr lang="en-US" altLang="ko-KR" sz="2000" i="0" dirty="0">
                <a:latin typeface="Times" panose="02020603050405020304" pitchFamily="18" charset="0"/>
              </a:rPr>
              <a:t>(A[], </a:t>
            </a:r>
            <a:r>
              <a:rPr lang="en-US" altLang="ko-KR" sz="2000" dirty="0">
                <a:latin typeface="Times" panose="02020603050405020304" pitchFamily="18" charset="0"/>
              </a:rPr>
              <a:t>n</a:t>
            </a:r>
            <a:r>
              <a:rPr lang="en-US" altLang="ko-KR" sz="2000" i="0" dirty="0">
                <a:latin typeface="Times" panose="02020603050405020304" pitchFamily="18" charset="0"/>
              </a:rPr>
              <a:t>)      ▷ </a:t>
            </a:r>
            <a:r>
              <a:rPr lang="ko-KR" altLang="en-US" sz="1800" i="0" dirty="0">
                <a:latin typeface="Times" panose="02020603050405020304" pitchFamily="18" charset="0"/>
              </a:rPr>
              <a:t>배열</a:t>
            </a:r>
            <a:r>
              <a:rPr lang="ko-KR" altLang="en-US" sz="2000" i="0" dirty="0">
                <a:latin typeface="Times" panose="02020603050405020304" pitchFamily="18" charset="0"/>
              </a:rPr>
              <a:t> </a:t>
            </a:r>
            <a:r>
              <a:rPr lang="en-US" altLang="ko-KR" sz="2000" i="0" dirty="0">
                <a:latin typeface="Times" panose="02020603050405020304" pitchFamily="18" charset="0"/>
              </a:rPr>
              <a:t>A[1 ... </a:t>
            </a:r>
            <a:r>
              <a:rPr lang="en-US" altLang="ko-KR" sz="2000" dirty="0">
                <a:latin typeface="Times" panose="02020603050405020304" pitchFamily="18" charset="0"/>
              </a:rPr>
              <a:t>n</a:t>
            </a:r>
            <a:r>
              <a:rPr lang="en-US" altLang="ko-KR" sz="2000" i="0" dirty="0">
                <a:latin typeface="Times" panose="02020603050405020304" pitchFamily="18" charset="0"/>
              </a:rPr>
              <a:t>]</a:t>
            </a:r>
            <a:r>
              <a:rPr lang="ko-KR" altLang="en-US" sz="1800" i="0" dirty="0">
                <a:latin typeface="Times" panose="02020603050405020304" pitchFamily="18" charset="0"/>
              </a:rPr>
              <a:t>을 정렬한다</a:t>
            </a:r>
            <a:r>
              <a:rPr lang="ko-KR" altLang="en-US" sz="2000" i="0" dirty="0">
                <a:latin typeface="Times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ko-KR" sz="2000" i="0" dirty="0">
                <a:latin typeface="Times" panose="02020603050405020304" pitchFamily="18" charset="0"/>
              </a:rPr>
              <a:t>{ </a:t>
            </a:r>
          </a:p>
          <a:p>
            <a:pPr>
              <a:spcBef>
                <a:spcPct val="20000"/>
              </a:spcBef>
            </a:pPr>
            <a:r>
              <a:rPr lang="en-US" altLang="ko-KR" sz="2000" i="0" dirty="0">
                <a:latin typeface="Times" panose="02020603050405020304" pitchFamily="18" charset="0"/>
              </a:rPr>
              <a:t>        </a:t>
            </a:r>
            <a:r>
              <a:rPr lang="en-US" altLang="ko-KR" sz="2000" b="1" i="0" dirty="0">
                <a:solidFill>
                  <a:srgbClr val="0066CC"/>
                </a:solidFill>
                <a:latin typeface="Times" panose="02020603050405020304" pitchFamily="18" charset="0"/>
              </a:rPr>
              <a:t>for</a:t>
            </a:r>
            <a:r>
              <a:rPr lang="en-US" altLang="ko-KR" sz="2000" i="0" dirty="0">
                <a:latin typeface="Times" panose="02020603050405020304" pitchFamily="18" charset="0"/>
              </a:rPr>
              <a:t> </a:t>
            </a:r>
            <a:r>
              <a:rPr lang="en-US" altLang="ko-KR" sz="2000" dirty="0">
                <a:latin typeface="Times" panose="02020603050405020304" pitchFamily="18" charset="0"/>
              </a:rPr>
              <a:t>last</a:t>
            </a:r>
            <a:r>
              <a:rPr lang="en-US" altLang="ko-KR" sz="2000" i="0" dirty="0">
                <a:latin typeface="Times" panose="02020603050405020304" pitchFamily="18" charset="0"/>
              </a:rPr>
              <a:t> ← </a:t>
            </a:r>
            <a:r>
              <a:rPr lang="en-US" altLang="ko-KR" sz="2000" dirty="0">
                <a:latin typeface="Times" panose="02020603050405020304" pitchFamily="18" charset="0"/>
              </a:rPr>
              <a:t>n</a:t>
            </a:r>
            <a:r>
              <a:rPr lang="en-US" altLang="ko-KR" sz="2000" i="0" dirty="0">
                <a:latin typeface="Times" panose="02020603050405020304" pitchFamily="18" charset="0"/>
              </a:rPr>
              <a:t> </a:t>
            </a:r>
            <a:r>
              <a:rPr lang="en-US" altLang="ko-KR" sz="2000" b="1" i="0" dirty="0" err="1">
                <a:solidFill>
                  <a:srgbClr val="0066CC"/>
                </a:solidFill>
                <a:latin typeface="Times" panose="02020603050405020304" pitchFamily="18" charset="0"/>
              </a:rPr>
              <a:t>downto</a:t>
            </a:r>
            <a:r>
              <a:rPr lang="en-US" altLang="ko-KR" sz="2000" i="0" dirty="0">
                <a:latin typeface="Times" panose="02020603050405020304" pitchFamily="18" charset="0"/>
              </a:rPr>
              <a:t> 2 {                                  ------------------ ① </a:t>
            </a:r>
          </a:p>
          <a:p>
            <a:pPr>
              <a:spcBef>
                <a:spcPct val="20000"/>
              </a:spcBef>
            </a:pPr>
            <a:r>
              <a:rPr lang="en-US" altLang="ko-KR" sz="2000" i="0" dirty="0">
                <a:latin typeface="Times" panose="02020603050405020304" pitchFamily="18" charset="0"/>
              </a:rPr>
              <a:t>                A[1 ... </a:t>
            </a:r>
            <a:r>
              <a:rPr lang="en-US" altLang="ko-KR" sz="2000" dirty="0">
                <a:latin typeface="Times" panose="02020603050405020304" pitchFamily="18" charset="0"/>
              </a:rPr>
              <a:t>last</a:t>
            </a:r>
            <a:r>
              <a:rPr lang="en-US" altLang="ko-KR" sz="2000" i="0" dirty="0">
                <a:latin typeface="Times" panose="02020603050405020304" pitchFamily="18" charset="0"/>
              </a:rPr>
              <a:t>] </a:t>
            </a:r>
            <a:r>
              <a:rPr lang="ko-KR" altLang="en-US" sz="1800" i="0" dirty="0">
                <a:latin typeface="Times" panose="02020603050405020304" pitchFamily="18" charset="0"/>
              </a:rPr>
              <a:t>중 가장 큰 수</a:t>
            </a:r>
            <a:r>
              <a:rPr lang="ko-KR" altLang="en-US" sz="2000" i="0" dirty="0">
                <a:latin typeface="Times" panose="02020603050405020304" pitchFamily="18" charset="0"/>
              </a:rPr>
              <a:t> </a:t>
            </a:r>
            <a:r>
              <a:rPr lang="en-US" altLang="ko-KR" sz="2000" i="0" dirty="0">
                <a:latin typeface="Times" panose="02020603050405020304" pitchFamily="18" charset="0"/>
              </a:rPr>
              <a:t>A[</a:t>
            </a:r>
            <a:r>
              <a:rPr lang="en-US" altLang="ko-KR" sz="2000" dirty="0">
                <a:latin typeface="Times" panose="02020603050405020304" pitchFamily="18" charset="0"/>
              </a:rPr>
              <a:t>k</a:t>
            </a:r>
            <a:r>
              <a:rPr lang="en-US" altLang="ko-KR" sz="2000" i="0" dirty="0">
                <a:latin typeface="Times" panose="02020603050405020304" pitchFamily="18" charset="0"/>
              </a:rPr>
              <a:t>]</a:t>
            </a:r>
            <a:r>
              <a:rPr lang="ko-KR" altLang="en-US" sz="1800" i="0" dirty="0">
                <a:latin typeface="Times" panose="02020603050405020304" pitchFamily="18" charset="0"/>
              </a:rPr>
              <a:t>를 찾는다</a:t>
            </a:r>
            <a:r>
              <a:rPr lang="en-US" altLang="ko-KR" sz="2000" i="0" dirty="0">
                <a:latin typeface="Times" panose="02020603050405020304" pitchFamily="18" charset="0"/>
              </a:rPr>
              <a:t>;          ----------- ② </a:t>
            </a:r>
          </a:p>
          <a:p>
            <a:pPr>
              <a:spcBef>
                <a:spcPct val="20000"/>
              </a:spcBef>
            </a:pPr>
            <a:r>
              <a:rPr lang="en-US" altLang="ko-KR" sz="2000" i="0" dirty="0">
                <a:latin typeface="Times" panose="02020603050405020304" pitchFamily="18" charset="0"/>
              </a:rPr>
              <a:t>                A[</a:t>
            </a:r>
            <a:r>
              <a:rPr lang="en-US" altLang="ko-KR" sz="2000" dirty="0">
                <a:latin typeface="Times" panose="02020603050405020304" pitchFamily="18" charset="0"/>
              </a:rPr>
              <a:t>k</a:t>
            </a:r>
            <a:r>
              <a:rPr lang="en-US" altLang="ko-KR" sz="2000" i="0" dirty="0">
                <a:latin typeface="Times" panose="02020603050405020304" pitchFamily="18" charset="0"/>
              </a:rPr>
              <a:t>] ↔ A[</a:t>
            </a:r>
            <a:r>
              <a:rPr lang="en-US" altLang="ko-KR" sz="2000" dirty="0">
                <a:latin typeface="Times" panose="02020603050405020304" pitchFamily="18" charset="0"/>
              </a:rPr>
              <a:t>last</a:t>
            </a:r>
            <a:r>
              <a:rPr lang="en-US" altLang="ko-KR" sz="2000" i="0" dirty="0">
                <a:latin typeface="Times" panose="02020603050405020304" pitchFamily="18" charset="0"/>
              </a:rPr>
              <a:t>];  ▷ A[</a:t>
            </a:r>
            <a:r>
              <a:rPr lang="en-US" altLang="ko-KR" sz="2000" dirty="0">
                <a:latin typeface="Times" panose="02020603050405020304" pitchFamily="18" charset="0"/>
              </a:rPr>
              <a:t>k</a:t>
            </a:r>
            <a:r>
              <a:rPr lang="en-US" altLang="ko-KR" sz="2000" i="0" dirty="0">
                <a:latin typeface="Times" panose="02020603050405020304" pitchFamily="18" charset="0"/>
              </a:rPr>
              <a:t>]</a:t>
            </a:r>
            <a:r>
              <a:rPr lang="ko-KR" altLang="en-US" sz="1800" i="0" dirty="0">
                <a:latin typeface="Times" panose="02020603050405020304" pitchFamily="18" charset="0"/>
              </a:rPr>
              <a:t>와</a:t>
            </a:r>
            <a:r>
              <a:rPr lang="ko-KR" altLang="en-US" sz="2000" i="0" dirty="0">
                <a:latin typeface="Times" panose="02020603050405020304" pitchFamily="18" charset="0"/>
              </a:rPr>
              <a:t> </a:t>
            </a:r>
            <a:r>
              <a:rPr lang="en-US" altLang="ko-KR" sz="2000" i="0" dirty="0">
                <a:latin typeface="Times" panose="02020603050405020304" pitchFamily="18" charset="0"/>
              </a:rPr>
              <a:t>A[</a:t>
            </a:r>
            <a:r>
              <a:rPr lang="en-US" altLang="ko-KR" sz="2000" dirty="0">
                <a:latin typeface="Times" panose="02020603050405020304" pitchFamily="18" charset="0"/>
              </a:rPr>
              <a:t>last</a:t>
            </a:r>
            <a:r>
              <a:rPr lang="en-US" altLang="ko-KR" sz="2000" i="0" dirty="0">
                <a:latin typeface="Times" panose="02020603050405020304" pitchFamily="18" charset="0"/>
              </a:rPr>
              <a:t>]</a:t>
            </a:r>
            <a:r>
              <a:rPr lang="ko-KR" altLang="en-US" sz="1800" i="0" dirty="0">
                <a:latin typeface="Times" panose="02020603050405020304" pitchFamily="18" charset="0"/>
              </a:rPr>
              <a:t>의 값을 교환</a:t>
            </a:r>
            <a:r>
              <a:rPr lang="ko-KR" altLang="en-US" sz="2000" i="0" dirty="0">
                <a:latin typeface="Times" panose="02020603050405020304" pitchFamily="18" charset="0"/>
              </a:rPr>
              <a:t>   </a:t>
            </a:r>
            <a:r>
              <a:rPr lang="en-US" altLang="ko-KR" sz="2000" i="0" dirty="0">
                <a:latin typeface="Times" panose="02020603050405020304" pitchFamily="18" charset="0"/>
              </a:rPr>
              <a:t>-------- ③ </a:t>
            </a:r>
          </a:p>
          <a:p>
            <a:pPr>
              <a:spcBef>
                <a:spcPct val="20000"/>
              </a:spcBef>
            </a:pPr>
            <a:r>
              <a:rPr lang="en-US" altLang="ko-KR" sz="2000" i="0" dirty="0">
                <a:latin typeface="Times" panose="02020603050405020304" pitchFamily="18" charset="0"/>
              </a:rPr>
              <a:t>        } </a:t>
            </a:r>
          </a:p>
          <a:p>
            <a:pPr>
              <a:spcBef>
                <a:spcPct val="20000"/>
              </a:spcBef>
            </a:pPr>
            <a:r>
              <a:rPr lang="en-US" altLang="ko-KR" sz="2000" i="0" dirty="0">
                <a:latin typeface="Times" panose="02020603050405020304" pitchFamily="18" charset="0"/>
              </a:rPr>
              <a:t>} </a:t>
            </a:r>
          </a:p>
          <a:p>
            <a:pPr eaLnBrk="1" latinLnBrk="1" hangingPunct="1">
              <a:spcBef>
                <a:spcPct val="20000"/>
              </a:spcBef>
            </a:pPr>
            <a:endParaRPr kumimoji="1" lang="en-US" altLang="ko-KR" sz="2000" i="0" dirty="0">
              <a:latin typeface="Times" panose="02020603050405020304" pitchFamily="18" charset="0"/>
            </a:endParaRP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390525" y="3976688"/>
            <a:ext cx="8486775" cy="155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altLang="ko-KR" sz="2000" i="0" dirty="0">
                <a:latin typeface="Times" pitchFamily="18" charset="0"/>
              </a:rPr>
              <a:t> </a:t>
            </a:r>
            <a:r>
              <a:rPr lang="ko-KR" altLang="en-US" sz="2000" i="0" dirty="0" smtClean="0">
                <a:latin typeface="Times" pitchFamily="18" charset="0"/>
              </a:rPr>
              <a:t>수행 시간</a:t>
            </a:r>
            <a:r>
              <a:rPr lang="en-US" altLang="ko-KR" sz="2000" i="0" dirty="0" smtClean="0">
                <a:latin typeface="Times" pitchFamily="18" charset="0"/>
              </a:rPr>
              <a:t>: </a:t>
            </a:r>
            <a:endParaRPr lang="ko-KR" altLang="en-US" sz="2000" i="0" dirty="0">
              <a:latin typeface="Times" pitchFamily="18" charset="0"/>
            </a:endParaRPr>
          </a:p>
          <a:p>
            <a:pPr lvl="1">
              <a:buFont typeface="굴림" pitchFamily="50" charset="-127"/>
              <a:buChar char="—"/>
              <a:defRPr/>
            </a:pPr>
            <a:r>
              <a:rPr lang="en-US" altLang="ko-KR" sz="2000" b="1" i="0" dirty="0">
                <a:solidFill>
                  <a:srgbClr val="0066CC"/>
                </a:solidFill>
                <a:latin typeface="Times" pitchFamily="18" charset="0"/>
              </a:rPr>
              <a:t> </a:t>
            </a:r>
            <a:r>
              <a:rPr lang="en-US" altLang="ko-KR" sz="2000" i="0" dirty="0">
                <a:latin typeface="Times" pitchFamily="18" charset="0"/>
              </a:rPr>
              <a:t>①</a:t>
            </a:r>
            <a:r>
              <a:rPr lang="ko-KR" altLang="en-US" sz="2000" i="0" dirty="0">
                <a:latin typeface="Times" pitchFamily="18" charset="0"/>
              </a:rPr>
              <a:t>의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altLang="ko-KR" sz="2000" b="1" i="0" dirty="0">
                <a:solidFill>
                  <a:srgbClr val="0066CC"/>
                </a:solidFill>
                <a:latin typeface="Times" pitchFamily="18" charset="0"/>
              </a:rPr>
              <a:t>for</a:t>
            </a:r>
            <a:r>
              <a:rPr lang="en-US" altLang="ko-KR" sz="2000" i="0" dirty="0">
                <a:latin typeface="Times" pitchFamily="18" charset="0"/>
              </a:rPr>
              <a:t> </a:t>
            </a:r>
            <a:r>
              <a:rPr lang="ko-KR" altLang="en-US" sz="2000" i="0" dirty="0">
                <a:latin typeface="Times" pitchFamily="18" charset="0"/>
              </a:rPr>
              <a:t>루프는 </a:t>
            </a:r>
            <a:r>
              <a:rPr lang="en-US" altLang="ko-KR" sz="2000" dirty="0">
                <a:latin typeface="Times" pitchFamily="18" charset="0"/>
              </a:rPr>
              <a:t>n</a:t>
            </a:r>
            <a:r>
              <a:rPr lang="en-US" altLang="ko-KR" sz="2000" i="0" dirty="0">
                <a:latin typeface="Times" pitchFamily="18" charset="0"/>
              </a:rPr>
              <a:t>-1</a:t>
            </a:r>
            <a:r>
              <a:rPr lang="ko-KR" altLang="en-US" sz="2000" i="0" dirty="0">
                <a:latin typeface="Times" pitchFamily="18" charset="0"/>
              </a:rPr>
              <a:t>번 반복</a:t>
            </a:r>
            <a:r>
              <a:rPr lang="ko-KR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</a:p>
          <a:p>
            <a:pPr lvl="1">
              <a:buFont typeface="굴림" pitchFamily="50" charset="-127"/>
              <a:buChar char="—"/>
              <a:defRPr/>
            </a:pPr>
            <a:r>
              <a:rPr lang="ko-KR" altLang="en-US" sz="2000" i="0" dirty="0">
                <a:latin typeface="Times" pitchFamily="18" charset="0"/>
              </a:rPr>
              <a:t> </a:t>
            </a:r>
            <a:r>
              <a:rPr lang="en-US" altLang="ko-KR" sz="2000" i="0" dirty="0">
                <a:latin typeface="Times" pitchFamily="18" charset="0"/>
              </a:rPr>
              <a:t>②</a:t>
            </a:r>
            <a:r>
              <a:rPr lang="ko-KR" altLang="en-US" sz="2000" i="0" dirty="0">
                <a:latin typeface="Times" pitchFamily="18" charset="0"/>
              </a:rPr>
              <a:t>에서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ko-KR" altLang="en-US" sz="2000" i="0" dirty="0">
                <a:latin typeface="Times" pitchFamily="18" charset="0"/>
              </a:rPr>
              <a:t>가장 큰 수를 찾기 위한 비교횟수</a:t>
            </a:r>
            <a:r>
              <a:rPr lang="en-US" altLang="ko-KR" sz="2000" i="0" dirty="0">
                <a:latin typeface="Times" pitchFamily="18" charset="0"/>
              </a:rPr>
              <a:t>: </a:t>
            </a:r>
            <a:r>
              <a:rPr lang="en-US" altLang="ko-KR" sz="2000" dirty="0">
                <a:latin typeface="Times" pitchFamily="18" charset="0"/>
              </a:rPr>
              <a:t>n</a:t>
            </a:r>
            <a:r>
              <a:rPr lang="en-US" altLang="ko-KR" sz="2000" i="0" dirty="0">
                <a:latin typeface="Times" pitchFamily="18" charset="0"/>
              </a:rPr>
              <a:t>-1, </a:t>
            </a:r>
            <a:r>
              <a:rPr lang="en-US" altLang="ko-KR" sz="2000" dirty="0">
                <a:latin typeface="Times" pitchFamily="18" charset="0"/>
              </a:rPr>
              <a:t>n</a:t>
            </a:r>
            <a:r>
              <a:rPr lang="en-US" altLang="ko-KR" sz="2000" i="0" dirty="0">
                <a:latin typeface="Times" pitchFamily="18" charset="0"/>
              </a:rPr>
              <a:t>-2, …, 2, 1</a:t>
            </a:r>
          </a:p>
          <a:p>
            <a:pPr lvl="1">
              <a:buFont typeface="굴림" pitchFamily="50" charset="-127"/>
              <a:buChar char="—"/>
              <a:defRPr/>
            </a:pPr>
            <a:r>
              <a:rPr lang="en-US" altLang="ko-KR" sz="2000" i="0" dirty="0">
                <a:latin typeface="Times" pitchFamily="18" charset="0"/>
              </a:rPr>
              <a:t> ③</a:t>
            </a:r>
            <a:r>
              <a:rPr lang="ko-KR" altLang="en-US" sz="2000" i="0" dirty="0">
                <a:latin typeface="Times" pitchFamily="18" charset="0"/>
              </a:rPr>
              <a:t>의 교환은 상수 시간 작업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90525" y="5668963"/>
            <a:ext cx="4054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 dirty="0">
                <a:latin typeface="Times" panose="02020603050405020304" pitchFamily="18" charset="0"/>
              </a:rPr>
              <a:t> (</a:t>
            </a:r>
            <a:r>
              <a:rPr lang="en-US" altLang="ko-KR" sz="2400" dirty="0">
                <a:latin typeface="Times" panose="02020603050405020304" pitchFamily="18" charset="0"/>
              </a:rPr>
              <a:t>n</a:t>
            </a:r>
            <a:r>
              <a:rPr lang="en-US" altLang="ko-KR" sz="2400" i="0" dirty="0">
                <a:latin typeface="Times" panose="02020603050405020304" pitchFamily="18" charset="0"/>
              </a:rPr>
              <a:t>-1)+(</a:t>
            </a:r>
            <a:r>
              <a:rPr lang="en-US" altLang="ko-KR" sz="2400" dirty="0">
                <a:latin typeface="Times" panose="02020603050405020304" pitchFamily="18" charset="0"/>
              </a:rPr>
              <a:t>n</a:t>
            </a:r>
            <a:r>
              <a:rPr lang="en-US" altLang="ko-KR" sz="2400" i="0" dirty="0">
                <a:latin typeface="Times" panose="02020603050405020304" pitchFamily="18" charset="0"/>
              </a:rPr>
              <a:t>-2)+</a:t>
            </a:r>
            <a:r>
              <a:rPr lang="en-US" altLang="ko-KR" sz="2400" i="0" dirty="0">
                <a:latin typeface="Times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en-US" altLang="ko-KR" sz="2400" i="0" dirty="0">
                <a:latin typeface="Times" panose="02020603050405020304" pitchFamily="18" charset="0"/>
              </a:rPr>
              <a:t>+2+1 = </a:t>
            </a:r>
            <a:r>
              <a:rPr lang="el-GR" altLang="ko-KR" sz="2400" dirty="0" smtClean="0">
                <a:latin typeface="+mn-lt"/>
              </a:rPr>
              <a:t>Θ</a:t>
            </a:r>
            <a:r>
              <a:rPr lang="en-US" altLang="ko-KR" sz="2400" i="0" dirty="0" smtClean="0">
                <a:latin typeface="Times" panose="02020603050405020304" pitchFamily="18" charset="0"/>
              </a:rPr>
              <a:t>(</a:t>
            </a:r>
            <a:r>
              <a:rPr lang="en-US" altLang="ko-KR" sz="2400" dirty="0" smtClean="0">
                <a:latin typeface="Times" panose="02020603050405020304" pitchFamily="18" charset="0"/>
              </a:rPr>
              <a:t>n</a:t>
            </a:r>
            <a:r>
              <a:rPr lang="en-US" altLang="ko-KR" sz="2400" i="0" baseline="30000" dirty="0" smtClean="0">
                <a:latin typeface="Times" panose="02020603050405020304" pitchFamily="18" charset="0"/>
              </a:rPr>
              <a:t>2</a:t>
            </a:r>
            <a:r>
              <a:rPr lang="en-US" altLang="ko-KR" sz="2400" i="0" dirty="0">
                <a:latin typeface="Times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3" grpId="0" animBg="1" autoUpdateAnimBg="0"/>
      <p:bldP spid="293894" grpId="0" build="p" autoUpdateAnimBg="0"/>
    </p:bld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_01.tmpl">
  <a:themeElements>
    <a:clrScheme name="1_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2105</Words>
  <Application>Microsoft Macintosh PowerPoint</Application>
  <PresentationFormat>화면 슬라이드 쇼(4:3)</PresentationFormat>
  <Paragraphs>1257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굴림</vt:lpstr>
      <vt:lpstr>Cambria Math</vt:lpstr>
      <vt:lpstr>HY견명조</vt:lpstr>
      <vt:lpstr>Arial</vt:lpstr>
      <vt:lpstr>Symbol</vt:lpstr>
      <vt:lpstr>Times</vt:lpstr>
      <vt:lpstr>Times New Roman</vt:lpstr>
      <vt:lpstr>Wingdings</vt:lpstr>
      <vt:lpstr>chapter_01.tmpl</vt:lpstr>
      <vt:lpstr>1_chapter_01.tmpl</vt:lpstr>
      <vt:lpstr>PowerPoint 프레젠테이션</vt:lpstr>
      <vt:lpstr>4장. 정렬Sorting</vt:lpstr>
      <vt:lpstr>학습목표</vt:lpstr>
      <vt:lpstr>정렬Sorting 알고리즘들</vt:lpstr>
      <vt:lpstr>원시적 정렬 알고리즘들의 재조명</vt:lpstr>
      <vt:lpstr>기초적인 정렬 알고리즘</vt:lpstr>
      <vt:lpstr>선택정렬</vt:lpstr>
      <vt:lpstr>재귀적 구조 찾기</vt:lpstr>
      <vt:lpstr>PowerPoint 프레젠테이션</vt:lpstr>
      <vt:lpstr>PowerPoint 프레젠테이션</vt:lpstr>
      <vt:lpstr>PowerPoint 프레젠테이션</vt:lpstr>
      <vt:lpstr>버블정렬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삽입정렬</vt:lpstr>
      <vt:lpstr>PowerPoint 프레젠테이션</vt:lpstr>
      <vt:lpstr>PowerPoint 프레젠테이션</vt:lpstr>
      <vt:lpstr>삽입정렬의 귀납적 확신</vt:lpstr>
      <vt:lpstr>고급 정렬 알고리즘</vt:lpstr>
      <vt:lpstr>병합정렬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Merge</vt:lpstr>
      <vt:lpstr>PowerPoint 프레젠테이션</vt:lpstr>
      <vt:lpstr>퀵정렬</vt:lpstr>
      <vt:lpstr>PowerPoint 프레젠테이션</vt:lpstr>
      <vt:lpstr>PowerPoint 프레젠테이션</vt:lpstr>
      <vt:lpstr>PowerPoint 프레젠테이션</vt:lpstr>
      <vt:lpstr>PowerPoint 프레젠테이션</vt:lpstr>
      <vt:lpstr>Partition</vt:lpstr>
      <vt:lpstr>힙정렬</vt:lpstr>
      <vt:lpstr>힙정렬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Θ(n) 정렬</vt:lpstr>
      <vt:lpstr>기수정렬Radix Sort</vt:lpstr>
      <vt:lpstr>PowerPoint 프레젠테이션</vt:lpstr>
      <vt:lpstr>계수정렬Counting Sort</vt:lpstr>
      <vt:lpstr>효율성 비교</vt:lpstr>
      <vt:lpstr>PowerPoint 프레젠테이션</vt:lpstr>
    </vt:vector>
  </TitlesOfParts>
  <Company>서울대학교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김종익</cp:lastModifiedBy>
  <cp:revision>207</cp:revision>
  <cp:lastPrinted>2001-10-01T18:50:52Z</cp:lastPrinted>
  <dcterms:created xsi:type="dcterms:W3CDTF">2001-08-09T11:26:11Z</dcterms:created>
  <dcterms:modified xsi:type="dcterms:W3CDTF">2018-03-12T06:01:05Z</dcterms:modified>
</cp:coreProperties>
</file>