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  <p:sldMasterId id="2147483650" r:id="rId2"/>
  </p:sldMasterIdLst>
  <p:notesMasterIdLst>
    <p:notesMasterId r:id="rId17"/>
  </p:notesMasterIdLst>
  <p:sldIdLst>
    <p:sldId id="332" r:id="rId3"/>
    <p:sldId id="334" r:id="rId4"/>
    <p:sldId id="333" r:id="rId5"/>
    <p:sldId id="327" r:id="rId6"/>
    <p:sldId id="324" r:id="rId7"/>
    <p:sldId id="322" r:id="rId8"/>
    <p:sldId id="321" r:id="rId9"/>
    <p:sldId id="330" r:id="rId10"/>
    <p:sldId id="331" r:id="rId11"/>
    <p:sldId id="328" r:id="rId12"/>
    <p:sldId id="325" r:id="rId13"/>
    <p:sldId id="323" r:id="rId14"/>
    <p:sldId id="329" r:id="rId15"/>
    <p:sldId id="335" r:id="rId16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1" hangingPunct="1">
      <a:defRPr sz="2800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1" hangingPunct="1">
      <a:defRPr sz="2800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1" hangingPunct="1">
      <a:defRPr sz="2800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1" hangingPunct="1">
      <a:defRPr sz="2800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6600FF"/>
    <a:srgbClr val="FFFFFF"/>
    <a:srgbClr val="FF3300"/>
    <a:srgbClr val="333333"/>
    <a:srgbClr val="CCFFFF"/>
    <a:srgbClr val="008080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61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effectLst/>
                <a:latin typeface="Times" panose="02020603050405020304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effectLst/>
                <a:latin typeface="Times" panose="02020603050405020304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effectLst/>
                <a:latin typeface="Times" panose="02020603050405020304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effectLst/>
                <a:latin typeface="Times" panose="02020603050405020304" pitchFamily="18" charset="0"/>
              </a:defRPr>
            </a:lvl1pPr>
          </a:lstStyle>
          <a:p>
            <a:fld id="{31975B92-2631-4B51-A547-2600CEEA9C6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7370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8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5036949"/>
            <a:ext cx="9143999" cy="1310849"/>
          </a:xfrm>
        </p:spPr>
        <p:txBody>
          <a:bodyPr/>
          <a:lstStyle>
            <a:lvl1pPr marL="0" indent="0" algn="ctr">
              <a:buFontTx/>
              <a:buNone/>
              <a:defRPr sz="3600" b="1">
                <a:solidFill>
                  <a:srgbClr val="CC6A81"/>
                </a:solidFill>
                <a:effectLst/>
              </a:defRPr>
            </a:lvl1pPr>
          </a:lstStyle>
          <a:p>
            <a:endParaRPr lang="ko-KR" altLang="en-US"/>
          </a:p>
        </p:txBody>
      </p:sp>
      <p:pic>
        <p:nvPicPr>
          <p:cNvPr id="112" name="그림 1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0"/>
          <a:stretch/>
        </p:blipFill>
        <p:spPr>
          <a:xfrm>
            <a:off x="4894406" y="3843"/>
            <a:ext cx="4248000" cy="3816995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491" y="3579941"/>
            <a:ext cx="5630061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6707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455153"/>
            <a:ext cx="7772400" cy="13620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ko-KR" altLang="en-US" sz="4400" b="1" i="0" kern="0">
                <a:solidFill>
                  <a:srgbClr val="33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877254"/>
            <a:ext cx="7772400" cy="1986135"/>
          </a:xfrm>
        </p:spPr>
        <p:txBody>
          <a:bodyPr anchor="t"/>
          <a:lstStyle>
            <a:lvl1pPr marL="0" indent="0" algn="r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9461666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800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85800" y="444500"/>
            <a:ext cx="77724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19540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8350059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657600" y="444500"/>
            <a:ext cx="5191932" cy="1143000"/>
          </a:xfrm>
        </p:spPr>
        <p:txBody>
          <a:bodyPr anchor="t"/>
          <a:lstStyle>
            <a:lvl1pPr algn="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60859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8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96199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4445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27396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37033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 23"/>
          <p:cNvSpPr>
            <a:spLocks noChangeArrowheads="1"/>
          </p:cNvSpPr>
          <p:nvPr userDrawn="1"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4400" b="0" i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5123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5124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54" name="Line 30"/>
          <p:cNvSpPr>
            <a:spLocks noChangeShapeType="1"/>
          </p:cNvSpPr>
          <p:nvPr userDrawn="1"/>
        </p:nvSpPr>
        <p:spPr bwMode="auto">
          <a:xfrm flipV="1">
            <a:off x="0" y="6553200"/>
            <a:ext cx="9144000" cy="0"/>
          </a:xfrm>
          <a:prstGeom prst="line">
            <a:avLst/>
          </a:prstGeom>
          <a:noFill/>
          <a:ln w="19050">
            <a:solidFill>
              <a:srgbClr val="4C928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5" name="Rectangle 31"/>
          <p:cNvSpPr>
            <a:spLocks noChangeArrowheads="1"/>
          </p:cNvSpPr>
          <p:nvPr userDrawn="1"/>
        </p:nvSpPr>
        <p:spPr bwMode="auto">
          <a:xfrm>
            <a:off x="0" y="6618288"/>
            <a:ext cx="91440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046" tIns="45523" rIns="91046" bIns="45523" anchor="b"/>
          <a:lstStyle>
            <a:lvl1pPr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000" b="0" i="0"/>
              <a:t>- </a:t>
            </a:r>
            <a:fld id="{1541A21C-D09B-445B-BB1F-DF024445DC8C}" type="slidenum">
              <a:rPr kumimoji="1" lang="en-US" altLang="ko-KR" sz="1000" b="0" i="0"/>
              <a:pPr algn="ctr" eaLnBrk="1" latinLnBrk="1" hangingPunct="1"/>
              <a:t>‹#›</a:t>
            </a:fld>
            <a:r>
              <a:rPr kumimoji="1" lang="en-US" altLang="ko-KR" sz="1000" b="0" i="0"/>
              <a:t> -</a:t>
            </a:r>
          </a:p>
        </p:txBody>
      </p:sp>
      <p:sp>
        <p:nvSpPr>
          <p:cNvPr id="10" name="Rectangle 26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68B3A2">
                  <a:shade val="30000"/>
                  <a:satMod val="115000"/>
                </a:srgbClr>
              </a:gs>
              <a:gs pos="50000">
                <a:srgbClr val="68B3A2">
                  <a:shade val="67500"/>
                  <a:satMod val="115000"/>
                </a:srgbClr>
              </a:gs>
              <a:gs pos="100000">
                <a:srgbClr val="68B3A2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335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ChangeArrowheads="1"/>
          </p:cNvSpPr>
          <p:nvPr userDrawn="1"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4400" b="0" i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3" name="Line 30"/>
          <p:cNvSpPr>
            <a:spLocks noChangeShapeType="1"/>
          </p:cNvSpPr>
          <p:nvPr userDrawn="1"/>
        </p:nvSpPr>
        <p:spPr bwMode="auto">
          <a:xfrm flipV="1">
            <a:off x="0" y="6553200"/>
            <a:ext cx="9144000" cy="0"/>
          </a:xfrm>
          <a:prstGeom prst="line">
            <a:avLst/>
          </a:prstGeom>
          <a:noFill/>
          <a:ln w="19050">
            <a:solidFill>
              <a:srgbClr val="4C928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31"/>
          <p:cNvSpPr>
            <a:spLocks noChangeArrowheads="1"/>
          </p:cNvSpPr>
          <p:nvPr userDrawn="1"/>
        </p:nvSpPr>
        <p:spPr bwMode="auto">
          <a:xfrm>
            <a:off x="0" y="6618288"/>
            <a:ext cx="91440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046" tIns="45523" rIns="91046" bIns="45523" anchor="b"/>
          <a:lstStyle>
            <a:lvl1pPr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000" b="0" i="0"/>
              <a:t>- </a:t>
            </a:r>
            <a:fld id="{1541A21C-D09B-445B-BB1F-DF024445DC8C}" type="slidenum">
              <a:rPr kumimoji="1" lang="en-US" altLang="ko-KR" sz="1000" b="0" i="0"/>
              <a:pPr algn="ctr" eaLnBrk="1" latinLnBrk="1" hangingPunct="1"/>
              <a:t>‹#›</a:t>
            </a:fld>
            <a:r>
              <a:rPr kumimoji="1" lang="en-US" altLang="ko-KR" sz="1000" b="0" i="0"/>
              <a:t> -</a:t>
            </a:r>
          </a:p>
        </p:txBody>
      </p:sp>
      <p:sp>
        <p:nvSpPr>
          <p:cNvPr id="15" name="Rectangle 26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68B3A2">
                  <a:shade val="30000"/>
                  <a:satMod val="115000"/>
                </a:srgbClr>
              </a:gs>
              <a:gs pos="50000">
                <a:srgbClr val="68B3A2">
                  <a:shade val="67500"/>
                  <a:satMod val="115000"/>
                </a:srgbClr>
              </a:gs>
              <a:gs pos="100000">
                <a:srgbClr val="68B3A2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7" r:id="rId2"/>
  </p:sldLayoutIdLst>
  <p:transition/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 b="1" kern="1200">
          <a:solidFill>
            <a:srgbClr val="339933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3" name="Rectangle 3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ko-KR" smtClean="0"/>
              <a:t>5</a:t>
            </a:r>
            <a:r>
              <a:rPr lang="ko-KR" altLang="en-US" smtClean="0"/>
              <a:t>장</a:t>
            </a:r>
            <a:r>
              <a:rPr lang="en-US" altLang="ko-KR"/>
              <a:t>. </a:t>
            </a:r>
            <a:r>
              <a:rPr lang="ko-KR" altLang="en-US"/>
              <a:t>선택 알고리즘</a:t>
            </a:r>
            <a:endParaRPr lang="ko-KR" alt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>
                <a:solidFill>
                  <a:srgbClr val="FF3300"/>
                </a:solidFill>
              </a:rPr>
              <a:t>최악의 경우 선형시간 선택 알고리즘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15300" cy="4114800"/>
          </a:xfrm>
        </p:spPr>
        <p:txBody>
          <a:bodyPr/>
          <a:lstStyle/>
          <a:p>
            <a:r>
              <a:rPr lang="ko-KR" altLang="en-US" sz="2800" dirty="0"/>
              <a:t>앞에서 배운 선택 알고리즘에서</a:t>
            </a:r>
          </a:p>
          <a:p>
            <a:pPr lvl="1"/>
            <a:r>
              <a:rPr lang="ko-KR" altLang="en-US" sz="2400" dirty="0" smtClean="0"/>
              <a:t>수행 시간은 </a:t>
            </a:r>
            <a:r>
              <a:rPr lang="ko-KR" altLang="en-US" sz="2400" dirty="0"/>
              <a:t>분할의 균형에 영향을 받는다</a:t>
            </a:r>
          </a:p>
          <a:p>
            <a:r>
              <a:rPr lang="ko-KR" altLang="en-US" sz="2800" dirty="0"/>
              <a:t>이번 알고리즘은</a:t>
            </a:r>
          </a:p>
          <a:p>
            <a:pPr lvl="1"/>
            <a:r>
              <a:rPr lang="ko-KR" altLang="en-US" sz="2400" dirty="0"/>
              <a:t>최악의 경우 분할의 균형이 어느 정도 보장되도록 함으로써 </a:t>
            </a:r>
            <a:r>
              <a:rPr lang="ko-KR" altLang="en-US" sz="2400" dirty="0" smtClean="0"/>
              <a:t>수행 시간이 </a:t>
            </a:r>
            <a:r>
              <a:rPr lang="el-GR" altLang="ko-KR" i="1" dirty="0"/>
              <a:t>Θ</a:t>
            </a:r>
            <a:r>
              <a:rPr lang="en-US" altLang="ko-KR" dirty="0"/>
              <a:t>(</a:t>
            </a:r>
            <a:r>
              <a:rPr lang="en-US" altLang="ko-KR" i="1" dirty="0"/>
              <a:t>n</a:t>
            </a:r>
            <a:r>
              <a:rPr lang="en-US" altLang="ko-KR" dirty="0"/>
              <a:t>)</a:t>
            </a:r>
            <a:r>
              <a:rPr lang="ko-KR" altLang="en-US" dirty="0"/>
              <a:t>이 되도록 한다</a:t>
            </a:r>
          </a:p>
          <a:p>
            <a:pPr lvl="1"/>
            <a:r>
              <a:rPr lang="ko-KR" altLang="en-US" sz="2400" dirty="0"/>
              <a:t>분할의 균형을 유지하기 위한 오버헤드가 지나치게 크면 </a:t>
            </a:r>
            <a:r>
              <a:rPr lang="ko-KR" altLang="en-US" sz="2400" dirty="0" err="1"/>
              <a:t>안된다</a:t>
            </a:r>
            <a:endParaRPr lang="ko-KR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825500"/>
            <a:ext cx="8013700" cy="5562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1800">
                <a:solidFill>
                  <a:srgbClr val="FF3300"/>
                </a:solidFill>
              </a:rPr>
              <a:t>linearSelect</a:t>
            </a:r>
            <a:r>
              <a:rPr lang="en-US" altLang="ko-KR" sz="1800"/>
              <a:t> (A, </a:t>
            </a:r>
            <a:r>
              <a:rPr lang="en-US" altLang="ko-KR" sz="1800" i="1"/>
              <a:t>p</a:t>
            </a:r>
            <a:r>
              <a:rPr lang="en-US" altLang="ko-KR" sz="1800"/>
              <a:t>, </a:t>
            </a:r>
            <a:r>
              <a:rPr lang="en-US" altLang="ko-KR" sz="1800" i="1"/>
              <a:t>r</a:t>
            </a:r>
            <a:r>
              <a:rPr lang="en-US" altLang="ko-KR" sz="1800"/>
              <a:t>, </a:t>
            </a:r>
            <a:r>
              <a:rPr lang="en-US" altLang="ko-KR" sz="1800" i="1"/>
              <a:t>i</a:t>
            </a:r>
            <a:r>
              <a:rPr lang="en-US" altLang="ko-KR" sz="1800"/>
              <a:t>)</a:t>
            </a:r>
          </a:p>
          <a:p>
            <a:pPr>
              <a:buFontTx/>
              <a:buNone/>
            </a:pPr>
            <a:r>
              <a:rPr lang="en-US" altLang="ko-KR" sz="1800"/>
              <a:t>▷ </a:t>
            </a:r>
            <a:r>
              <a:rPr lang="ko-KR" altLang="en-US" sz="1600"/>
              <a:t>배열 </a:t>
            </a:r>
            <a:r>
              <a:rPr lang="en-US" altLang="ko-KR" sz="1600"/>
              <a:t>A[</a:t>
            </a:r>
            <a:r>
              <a:rPr lang="en-US" altLang="ko-KR" sz="1600" i="1"/>
              <a:t>p</a:t>
            </a:r>
            <a:r>
              <a:rPr lang="en-US" altLang="ko-KR" sz="1600"/>
              <a:t> ... </a:t>
            </a:r>
            <a:r>
              <a:rPr lang="en-US" altLang="ko-KR" sz="1600" i="1"/>
              <a:t>r</a:t>
            </a:r>
            <a:r>
              <a:rPr lang="en-US" altLang="ko-KR" sz="1600"/>
              <a:t>]</a:t>
            </a:r>
            <a:r>
              <a:rPr lang="ko-KR" altLang="en-US" sz="1800"/>
              <a:t>에서 </a:t>
            </a:r>
            <a:r>
              <a:rPr lang="en-US" altLang="ko-KR" sz="1800"/>
              <a:t> </a:t>
            </a:r>
            <a:r>
              <a:rPr lang="en-US" altLang="ko-KR" sz="1800" i="1"/>
              <a:t>i</a:t>
            </a:r>
            <a:r>
              <a:rPr lang="ko-KR" altLang="en-US" sz="1800"/>
              <a:t>번째 작은 원소를 찾는다 </a:t>
            </a:r>
          </a:p>
          <a:p>
            <a:pPr>
              <a:buFontTx/>
              <a:buNone/>
            </a:pPr>
            <a:r>
              <a:rPr lang="en-US" altLang="ko-KR" sz="1800"/>
              <a:t>{ </a:t>
            </a:r>
          </a:p>
          <a:p>
            <a:pPr>
              <a:buFontTx/>
              <a:buNone/>
            </a:pPr>
            <a:r>
              <a:rPr lang="en-US" altLang="ko-KR" sz="1800"/>
              <a:t>	① </a:t>
            </a:r>
            <a:r>
              <a:rPr lang="ko-KR" altLang="en-US" sz="1800"/>
              <a:t>원소의 총 수가 </a:t>
            </a:r>
            <a:r>
              <a:rPr lang="en-US" altLang="ko-KR" sz="1800"/>
              <a:t>5</a:t>
            </a:r>
            <a:r>
              <a:rPr lang="ko-KR" altLang="en-US" sz="1800"/>
              <a:t>개 이하이면 원하는 원소를 찾고 알고리즘을 끝낸다</a:t>
            </a:r>
            <a:r>
              <a:rPr lang="en-US" altLang="ko-KR" sz="1800"/>
              <a:t>. </a:t>
            </a:r>
          </a:p>
          <a:p>
            <a:pPr>
              <a:buFontTx/>
              <a:buNone/>
            </a:pPr>
            <a:r>
              <a:rPr lang="en-US" altLang="ko-KR" sz="1800"/>
              <a:t>	② </a:t>
            </a:r>
            <a:r>
              <a:rPr lang="ko-KR" altLang="en-US" sz="1800"/>
              <a:t>전체 원소들을 </a:t>
            </a:r>
            <a:r>
              <a:rPr lang="en-US" altLang="ko-KR" sz="1800"/>
              <a:t>5</a:t>
            </a:r>
            <a:r>
              <a:rPr lang="ko-KR" altLang="en-US" sz="1800"/>
              <a:t>개씩의 원소를 가진           개의 그룹으로 나눈다</a:t>
            </a:r>
            <a:r>
              <a:rPr lang="en-US" altLang="ko-KR" sz="1800"/>
              <a:t>. </a:t>
            </a:r>
          </a:p>
          <a:p>
            <a:pPr>
              <a:buFontTx/>
              <a:buNone/>
            </a:pPr>
            <a:r>
              <a:rPr lang="en-US" altLang="ko-KR" sz="1800"/>
              <a:t>	    (</a:t>
            </a:r>
            <a:r>
              <a:rPr lang="ko-KR" altLang="en-US" sz="1800"/>
              <a:t>원소의 총수가 </a:t>
            </a:r>
            <a:r>
              <a:rPr lang="en-US" altLang="ko-KR" sz="1800"/>
              <a:t>5</a:t>
            </a:r>
            <a:r>
              <a:rPr lang="ko-KR" altLang="en-US" sz="1800"/>
              <a:t>의 배수가 아니면 이중 한 그룹은 </a:t>
            </a:r>
            <a:r>
              <a:rPr lang="en-US" altLang="ko-KR" sz="1800"/>
              <a:t>5</a:t>
            </a:r>
            <a:r>
              <a:rPr lang="ko-KR" altLang="en-US" sz="1800"/>
              <a:t>개 미만이 된다</a:t>
            </a:r>
            <a:r>
              <a:rPr lang="en-US" altLang="ko-KR" sz="1800"/>
              <a:t>.) </a:t>
            </a:r>
          </a:p>
          <a:p>
            <a:pPr>
              <a:buFontTx/>
              <a:buNone/>
            </a:pPr>
            <a:r>
              <a:rPr lang="en-US" altLang="ko-KR" sz="1800"/>
              <a:t>	③ </a:t>
            </a:r>
            <a:r>
              <a:rPr lang="ko-KR" altLang="en-US" sz="1800"/>
              <a:t>각 그룹에서 중앙값을 </a:t>
            </a:r>
            <a:r>
              <a:rPr lang="en-US" altLang="ko-KR" sz="1800"/>
              <a:t>(</a:t>
            </a:r>
            <a:r>
              <a:rPr lang="ko-KR" altLang="en-US" sz="1800"/>
              <a:t>원소가 </a:t>
            </a:r>
            <a:r>
              <a:rPr lang="en-US" altLang="ko-KR" sz="1800"/>
              <a:t>5</a:t>
            </a:r>
            <a:r>
              <a:rPr lang="ko-KR" altLang="en-US" sz="1800"/>
              <a:t>개이면 </a:t>
            </a:r>
            <a:r>
              <a:rPr lang="en-US" altLang="ko-KR" sz="1800"/>
              <a:t>3</a:t>
            </a:r>
            <a:r>
              <a:rPr lang="ko-KR" altLang="en-US" sz="1800"/>
              <a:t>번째 원소</a:t>
            </a:r>
            <a:r>
              <a:rPr lang="en-US" altLang="ko-KR" sz="1800"/>
              <a:t>) </a:t>
            </a:r>
            <a:r>
              <a:rPr lang="ko-KR" altLang="en-US" sz="1800"/>
              <a:t>찾는다</a:t>
            </a:r>
            <a:r>
              <a:rPr lang="en-US" altLang="ko-KR" sz="1800"/>
              <a:t>. </a:t>
            </a:r>
          </a:p>
          <a:p>
            <a:pPr>
              <a:buFontTx/>
              <a:buNone/>
            </a:pPr>
            <a:r>
              <a:rPr lang="ko-KR" altLang="en-US" sz="1800"/>
              <a:t>	     이렇게 찾은 중앙값들을  </a:t>
            </a:r>
            <a:r>
              <a:rPr lang="en-US" altLang="ko-KR" sz="1800"/>
              <a:t>m</a:t>
            </a:r>
            <a:r>
              <a:rPr lang="en-US" altLang="ko-KR" sz="1800" baseline="-25000"/>
              <a:t>1</a:t>
            </a:r>
            <a:r>
              <a:rPr lang="en-US" altLang="ko-KR" sz="1800"/>
              <a:t>, m</a:t>
            </a:r>
            <a:r>
              <a:rPr lang="en-US" altLang="ko-KR" sz="1800" baseline="-25000"/>
              <a:t>2</a:t>
            </a:r>
            <a:r>
              <a:rPr lang="en-US" altLang="ko-KR" sz="1800"/>
              <a:t>, …, m     </a:t>
            </a:r>
            <a:r>
              <a:rPr lang="ko-KR" altLang="en-US" sz="1800"/>
              <a:t>이라 하자</a:t>
            </a:r>
            <a:r>
              <a:rPr lang="en-US" altLang="ko-KR" sz="1800"/>
              <a:t>. </a:t>
            </a:r>
          </a:p>
          <a:p>
            <a:pPr>
              <a:buFontTx/>
              <a:buNone/>
            </a:pPr>
            <a:r>
              <a:rPr lang="en-US" altLang="ko-KR" sz="1800"/>
              <a:t>	④ m</a:t>
            </a:r>
            <a:r>
              <a:rPr lang="en-US" altLang="ko-KR" sz="1800" baseline="-25000"/>
              <a:t>1</a:t>
            </a:r>
            <a:r>
              <a:rPr lang="en-US" altLang="ko-KR" sz="1800"/>
              <a:t>, m</a:t>
            </a:r>
            <a:r>
              <a:rPr lang="en-US" altLang="ko-KR" sz="1800" baseline="-25000"/>
              <a:t>2</a:t>
            </a:r>
            <a:r>
              <a:rPr lang="en-US" altLang="ko-KR" sz="1800"/>
              <a:t>, …, m     </a:t>
            </a:r>
            <a:r>
              <a:rPr lang="ko-KR" altLang="en-US" sz="1800"/>
              <a:t>들의 중앙값 </a:t>
            </a:r>
            <a:r>
              <a:rPr lang="en-US" altLang="ko-KR" sz="1800"/>
              <a:t>M</a:t>
            </a:r>
            <a:r>
              <a:rPr lang="ko-KR" altLang="en-US" sz="1800"/>
              <a:t>을 재귀적으로 구한다</a:t>
            </a:r>
            <a:r>
              <a:rPr lang="en-US" altLang="ko-KR" sz="1800"/>
              <a:t>. </a:t>
            </a:r>
            <a:r>
              <a:rPr lang="ko-KR" altLang="en-US" sz="1800"/>
              <a:t>원소의 총수가          </a:t>
            </a:r>
          </a:p>
          <a:p>
            <a:pPr>
              <a:buFontTx/>
              <a:buNone/>
            </a:pPr>
            <a:r>
              <a:rPr lang="ko-KR" altLang="en-US" sz="1800"/>
              <a:t>	    홀수면 중앙값이 하나이므로 문제가 없고</a:t>
            </a:r>
            <a:r>
              <a:rPr lang="en-US" altLang="ko-KR" sz="1800"/>
              <a:t>, </a:t>
            </a:r>
            <a:r>
              <a:rPr lang="ko-KR" altLang="en-US" sz="1800"/>
              <a:t>원소의 총수가 짝수일 </a:t>
            </a:r>
          </a:p>
          <a:p>
            <a:pPr>
              <a:buFontTx/>
              <a:buNone/>
            </a:pPr>
            <a:r>
              <a:rPr lang="ko-KR" altLang="en-US" sz="1800"/>
              <a:t>	    경우는 두 중앙값 중 아무거나 임의로 선택한다</a:t>
            </a:r>
            <a:r>
              <a:rPr lang="en-US" altLang="ko-KR" sz="1800"/>
              <a:t>.	▷ call </a:t>
            </a:r>
            <a:r>
              <a:rPr lang="en-US" altLang="ko-KR" sz="1800">
                <a:solidFill>
                  <a:srgbClr val="FF3300"/>
                </a:solidFill>
              </a:rPr>
              <a:t>linearSelect</a:t>
            </a:r>
            <a:r>
              <a:rPr lang="en-US" altLang="ko-KR" sz="1800"/>
              <a:t>( ) </a:t>
            </a:r>
          </a:p>
          <a:p>
            <a:pPr>
              <a:buFontTx/>
              <a:buNone/>
            </a:pPr>
            <a:r>
              <a:rPr lang="en-US" altLang="ko-KR" sz="1800"/>
              <a:t>	⑤ M</a:t>
            </a:r>
            <a:r>
              <a:rPr lang="ko-KR" altLang="en-US" sz="1800"/>
              <a:t>을 기준원소로 삼아 전체 원소를 분할한다</a:t>
            </a:r>
            <a:r>
              <a:rPr lang="en-US" altLang="ko-KR" sz="1800"/>
              <a:t>(M</a:t>
            </a:r>
            <a:r>
              <a:rPr lang="ko-KR" altLang="en-US" sz="1800"/>
              <a:t>보다 작거나 같은 것은 </a:t>
            </a:r>
          </a:p>
          <a:p>
            <a:pPr>
              <a:buFontTx/>
              <a:buNone/>
            </a:pPr>
            <a:r>
              <a:rPr lang="en-US" altLang="ko-KR" sz="1800"/>
              <a:t>	     M</a:t>
            </a:r>
            <a:r>
              <a:rPr lang="ko-KR" altLang="en-US" sz="1800"/>
              <a:t>의 왼쪽에</a:t>
            </a:r>
            <a:r>
              <a:rPr lang="en-US" altLang="ko-KR" sz="1800"/>
              <a:t>, M</a:t>
            </a:r>
            <a:r>
              <a:rPr lang="ko-KR" altLang="en-US" sz="1800"/>
              <a:t>보다 큰 것은 </a:t>
            </a:r>
            <a:r>
              <a:rPr lang="en-US" altLang="ko-KR" sz="1800"/>
              <a:t>M</a:t>
            </a:r>
            <a:r>
              <a:rPr lang="ko-KR" altLang="en-US" sz="1800"/>
              <a:t>의 오른쪽에 오도록</a:t>
            </a:r>
            <a:r>
              <a:rPr lang="en-US" altLang="ko-KR" sz="1800"/>
              <a:t>). </a:t>
            </a:r>
          </a:p>
          <a:p>
            <a:pPr>
              <a:buFontTx/>
              <a:buNone/>
            </a:pPr>
            <a:r>
              <a:rPr lang="en-US" altLang="ko-KR" sz="1800"/>
              <a:t>	⑥ </a:t>
            </a:r>
            <a:r>
              <a:rPr lang="ko-KR" altLang="en-US" sz="1800"/>
              <a:t>분할된 두 그룹 중 적합한 쪽을 선택하여 단계 </a:t>
            </a:r>
            <a:r>
              <a:rPr lang="en-US" altLang="ko-KR" sz="1800"/>
              <a:t>①~⑥</a:t>
            </a:r>
            <a:r>
              <a:rPr lang="ko-KR" altLang="en-US" sz="1800"/>
              <a:t>을 재귀적으로 </a:t>
            </a:r>
          </a:p>
          <a:p>
            <a:pPr>
              <a:buFontTx/>
              <a:buNone/>
            </a:pPr>
            <a:r>
              <a:rPr lang="ko-KR" altLang="en-US" sz="1800"/>
              <a:t>	     반복한다</a:t>
            </a:r>
            <a:r>
              <a:rPr lang="en-US" altLang="ko-KR" sz="1800"/>
              <a:t>.					▷ call </a:t>
            </a:r>
            <a:r>
              <a:rPr lang="en-US" altLang="ko-KR" sz="1800">
                <a:solidFill>
                  <a:srgbClr val="FF3300"/>
                </a:solidFill>
              </a:rPr>
              <a:t>linearSelect</a:t>
            </a:r>
            <a:r>
              <a:rPr lang="en-US" altLang="ko-KR" sz="1800"/>
              <a:t>( ) </a:t>
            </a:r>
          </a:p>
          <a:p>
            <a:pPr>
              <a:buFontTx/>
              <a:buNone/>
            </a:pPr>
            <a:r>
              <a:rPr lang="en-US" altLang="ko-KR" sz="1800"/>
              <a:t>} </a:t>
            </a:r>
            <a:endParaRPr lang="ko-KR" altLang="en-US" sz="1800"/>
          </a:p>
        </p:txBody>
      </p:sp>
      <p:sp>
        <p:nvSpPr>
          <p:cNvPr id="233483" name="Rectangle 11"/>
          <p:cNvSpPr>
            <a:spLocks noChangeArrowheads="1"/>
          </p:cNvSpPr>
          <p:nvPr/>
        </p:nvSpPr>
        <p:spPr bwMode="auto">
          <a:xfrm>
            <a:off x="4038600" y="368300"/>
            <a:ext cx="51054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400" i="0">
                <a:effectLst/>
              </a:rPr>
              <a:t>최악의 경우 선형시간 선택 알고리즘</a:t>
            </a:r>
            <a:endParaRPr lang="en-US" altLang="ko-KR" sz="2400" i="0">
              <a:effectLst/>
            </a:endParaRPr>
          </a:p>
        </p:txBody>
      </p:sp>
      <p:graphicFrame>
        <p:nvGraphicFramePr>
          <p:cNvPr id="233484" name="Object 12"/>
          <p:cNvGraphicFramePr>
            <a:graphicFrameLocks noChangeAspect="1"/>
          </p:cNvGraphicFramePr>
          <p:nvPr/>
        </p:nvGraphicFramePr>
        <p:xfrm>
          <a:off x="4902200" y="2146300"/>
          <a:ext cx="5937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24" name="Equation" r:id="rId3" imgW="368280" imgH="228600" progId="Equation.3">
                  <p:embed/>
                </p:oleObj>
              </mc:Choice>
              <mc:Fallback>
                <p:oleObj name="Equation" r:id="rId3" imgW="36828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2200" y="2146300"/>
                        <a:ext cx="59372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6" name="Object 14"/>
          <p:cNvGraphicFramePr>
            <a:graphicFrameLocks noChangeAspect="1"/>
          </p:cNvGraphicFramePr>
          <p:nvPr/>
        </p:nvGraphicFramePr>
        <p:xfrm>
          <a:off x="2540000" y="3619500"/>
          <a:ext cx="29686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25" name="Equation" r:id="rId5" imgW="368280" imgH="228600" progId="Equation.3">
                  <p:embed/>
                </p:oleObj>
              </mc:Choice>
              <mc:Fallback>
                <p:oleObj name="Equation" r:id="rId5" imgW="36828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3619500"/>
                        <a:ext cx="29686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7" name="Object 15"/>
          <p:cNvGraphicFramePr>
            <a:graphicFrameLocks noChangeAspect="1"/>
          </p:cNvGraphicFramePr>
          <p:nvPr/>
        </p:nvGraphicFramePr>
        <p:xfrm>
          <a:off x="5067300" y="3302000"/>
          <a:ext cx="29686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26" name="Equation" r:id="rId7" imgW="368280" imgH="228600" progId="Equation.3">
                  <p:embed/>
                </p:oleObj>
              </mc:Choice>
              <mc:Fallback>
                <p:oleObj name="Equation" r:id="rId7" imgW="36828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00" y="3302000"/>
                        <a:ext cx="29686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Oval 2"/>
          <p:cNvSpPr>
            <a:spLocks noChangeArrowheads="1"/>
          </p:cNvSpPr>
          <p:nvPr/>
        </p:nvSpPr>
        <p:spPr bwMode="auto">
          <a:xfrm>
            <a:off x="2273300" y="1489160"/>
            <a:ext cx="293688" cy="28575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1427" name="Oval 3"/>
          <p:cNvSpPr>
            <a:spLocks noChangeArrowheads="1"/>
          </p:cNvSpPr>
          <p:nvPr/>
        </p:nvSpPr>
        <p:spPr bwMode="auto">
          <a:xfrm>
            <a:off x="2273300" y="2201948"/>
            <a:ext cx="293688" cy="28575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1428" name="Oval 4"/>
          <p:cNvSpPr>
            <a:spLocks noChangeArrowheads="1"/>
          </p:cNvSpPr>
          <p:nvPr/>
        </p:nvSpPr>
        <p:spPr bwMode="auto">
          <a:xfrm>
            <a:off x="2273300" y="3683085"/>
            <a:ext cx="293688" cy="285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1429" name="Oval 5"/>
          <p:cNvSpPr>
            <a:spLocks noChangeArrowheads="1"/>
          </p:cNvSpPr>
          <p:nvPr/>
        </p:nvSpPr>
        <p:spPr bwMode="auto">
          <a:xfrm>
            <a:off x="2273300" y="4467310"/>
            <a:ext cx="293688" cy="285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1430" name="Oval 6"/>
          <p:cNvSpPr>
            <a:spLocks noChangeArrowheads="1"/>
          </p:cNvSpPr>
          <p:nvPr/>
        </p:nvSpPr>
        <p:spPr bwMode="auto">
          <a:xfrm>
            <a:off x="3008313" y="1489160"/>
            <a:ext cx="293687" cy="28575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1431" name="Oval 7"/>
          <p:cNvSpPr>
            <a:spLocks noChangeArrowheads="1"/>
          </p:cNvSpPr>
          <p:nvPr/>
        </p:nvSpPr>
        <p:spPr bwMode="auto">
          <a:xfrm>
            <a:off x="3008313" y="2201948"/>
            <a:ext cx="293687" cy="28575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1432" name="Oval 8"/>
          <p:cNvSpPr>
            <a:spLocks noChangeArrowheads="1"/>
          </p:cNvSpPr>
          <p:nvPr/>
        </p:nvSpPr>
        <p:spPr bwMode="auto">
          <a:xfrm>
            <a:off x="3008313" y="3683085"/>
            <a:ext cx="293687" cy="285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1433" name="Oval 9"/>
          <p:cNvSpPr>
            <a:spLocks noChangeArrowheads="1"/>
          </p:cNvSpPr>
          <p:nvPr/>
        </p:nvSpPr>
        <p:spPr bwMode="auto">
          <a:xfrm>
            <a:off x="3008313" y="4467310"/>
            <a:ext cx="293687" cy="285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1434" name="Oval 10"/>
          <p:cNvSpPr>
            <a:spLocks noChangeArrowheads="1"/>
          </p:cNvSpPr>
          <p:nvPr/>
        </p:nvSpPr>
        <p:spPr bwMode="auto">
          <a:xfrm>
            <a:off x="3762375" y="1489160"/>
            <a:ext cx="293688" cy="28575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1435" name="Oval 11"/>
          <p:cNvSpPr>
            <a:spLocks noChangeArrowheads="1"/>
          </p:cNvSpPr>
          <p:nvPr/>
        </p:nvSpPr>
        <p:spPr bwMode="auto">
          <a:xfrm>
            <a:off x="3762375" y="2201948"/>
            <a:ext cx="293688" cy="28575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1436" name="Oval 12"/>
          <p:cNvSpPr>
            <a:spLocks noChangeArrowheads="1"/>
          </p:cNvSpPr>
          <p:nvPr/>
        </p:nvSpPr>
        <p:spPr bwMode="auto">
          <a:xfrm>
            <a:off x="3762375" y="3683085"/>
            <a:ext cx="293688" cy="285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1437" name="Oval 13"/>
          <p:cNvSpPr>
            <a:spLocks noChangeArrowheads="1"/>
          </p:cNvSpPr>
          <p:nvPr/>
        </p:nvSpPr>
        <p:spPr bwMode="auto">
          <a:xfrm>
            <a:off x="3762375" y="4467310"/>
            <a:ext cx="293688" cy="285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1438" name="Oval 14"/>
          <p:cNvSpPr>
            <a:spLocks noChangeArrowheads="1"/>
          </p:cNvSpPr>
          <p:nvPr/>
        </p:nvSpPr>
        <p:spPr bwMode="auto">
          <a:xfrm>
            <a:off x="4514850" y="1489160"/>
            <a:ext cx="295275" cy="28575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1439" name="Oval 15"/>
          <p:cNvSpPr>
            <a:spLocks noChangeArrowheads="1"/>
          </p:cNvSpPr>
          <p:nvPr/>
        </p:nvSpPr>
        <p:spPr bwMode="auto">
          <a:xfrm>
            <a:off x="4514850" y="2201948"/>
            <a:ext cx="295275" cy="28575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1440" name="Oval 16"/>
          <p:cNvSpPr>
            <a:spLocks noChangeArrowheads="1"/>
          </p:cNvSpPr>
          <p:nvPr/>
        </p:nvSpPr>
        <p:spPr bwMode="auto">
          <a:xfrm>
            <a:off x="4514850" y="3683085"/>
            <a:ext cx="295275" cy="285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1441" name="Oval 17"/>
          <p:cNvSpPr>
            <a:spLocks noChangeArrowheads="1"/>
          </p:cNvSpPr>
          <p:nvPr/>
        </p:nvSpPr>
        <p:spPr bwMode="auto">
          <a:xfrm>
            <a:off x="4514850" y="4467310"/>
            <a:ext cx="295275" cy="285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1442" name="Oval 18"/>
          <p:cNvSpPr>
            <a:spLocks noChangeArrowheads="1"/>
          </p:cNvSpPr>
          <p:nvPr/>
        </p:nvSpPr>
        <p:spPr bwMode="auto">
          <a:xfrm>
            <a:off x="5286375" y="1489160"/>
            <a:ext cx="295275" cy="28575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1443" name="Oval 19"/>
          <p:cNvSpPr>
            <a:spLocks noChangeArrowheads="1"/>
          </p:cNvSpPr>
          <p:nvPr/>
        </p:nvSpPr>
        <p:spPr bwMode="auto">
          <a:xfrm>
            <a:off x="5286375" y="2201948"/>
            <a:ext cx="295275" cy="28575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1444" name="Oval 20"/>
          <p:cNvSpPr>
            <a:spLocks noChangeArrowheads="1"/>
          </p:cNvSpPr>
          <p:nvPr/>
        </p:nvSpPr>
        <p:spPr bwMode="auto">
          <a:xfrm>
            <a:off x="5286375" y="3683085"/>
            <a:ext cx="295275" cy="28575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1445" name="Oval 21"/>
          <p:cNvSpPr>
            <a:spLocks noChangeArrowheads="1"/>
          </p:cNvSpPr>
          <p:nvPr/>
        </p:nvSpPr>
        <p:spPr bwMode="auto">
          <a:xfrm>
            <a:off x="5286375" y="4467310"/>
            <a:ext cx="295275" cy="28575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1446" name="Oval 22"/>
          <p:cNvSpPr>
            <a:spLocks noChangeArrowheads="1"/>
          </p:cNvSpPr>
          <p:nvPr/>
        </p:nvSpPr>
        <p:spPr bwMode="auto">
          <a:xfrm>
            <a:off x="6022975" y="1489160"/>
            <a:ext cx="293688" cy="285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1447" name="Oval 23"/>
          <p:cNvSpPr>
            <a:spLocks noChangeArrowheads="1"/>
          </p:cNvSpPr>
          <p:nvPr/>
        </p:nvSpPr>
        <p:spPr bwMode="auto">
          <a:xfrm>
            <a:off x="6022975" y="2201948"/>
            <a:ext cx="293688" cy="285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1448" name="Oval 24"/>
          <p:cNvSpPr>
            <a:spLocks noChangeArrowheads="1"/>
          </p:cNvSpPr>
          <p:nvPr/>
        </p:nvSpPr>
        <p:spPr bwMode="auto">
          <a:xfrm>
            <a:off x="6022975" y="3683085"/>
            <a:ext cx="293688" cy="28575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1449" name="Oval 25"/>
          <p:cNvSpPr>
            <a:spLocks noChangeArrowheads="1"/>
          </p:cNvSpPr>
          <p:nvPr/>
        </p:nvSpPr>
        <p:spPr bwMode="auto">
          <a:xfrm>
            <a:off x="6022975" y="4467310"/>
            <a:ext cx="293688" cy="28575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1451" name="Oval 27"/>
          <p:cNvSpPr>
            <a:spLocks noChangeArrowheads="1"/>
          </p:cNvSpPr>
          <p:nvPr/>
        </p:nvSpPr>
        <p:spPr bwMode="auto">
          <a:xfrm>
            <a:off x="6775450" y="2201948"/>
            <a:ext cx="293688" cy="285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1453" name="Oval 29"/>
          <p:cNvSpPr>
            <a:spLocks noChangeArrowheads="1"/>
          </p:cNvSpPr>
          <p:nvPr/>
        </p:nvSpPr>
        <p:spPr bwMode="auto">
          <a:xfrm>
            <a:off x="7537450" y="4467310"/>
            <a:ext cx="293688" cy="28575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1454" name="Oval 30"/>
          <p:cNvSpPr>
            <a:spLocks noChangeArrowheads="1"/>
          </p:cNvSpPr>
          <p:nvPr/>
        </p:nvSpPr>
        <p:spPr bwMode="auto">
          <a:xfrm>
            <a:off x="7529513" y="1489160"/>
            <a:ext cx="293687" cy="285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1455" name="Oval 31"/>
          <p:cNvSpPr>
            <a:spLocks noChangeArrowheads="1"/>
          </p:cNvSpPr>
          <p:nvPr/>
        </p:nvSpPr>
        <p:spPr bwMode="auto">
          <a:xfrm>
            <a:off x="7529513" y="2201948"/>
            <a:ext cx="293687" cy="285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1456" name="Oval 32"/>
          <p:cNvSpPr>
            <a:spLocks noChangeArrowheads="1"/>
          </p:cNvSpPr>
          <p:nvPr/>
        </p:nvSpPr>
        <p:spPr bwMode="auto">
          <a:xfrm>
            <a:off x="7529513" y="3683085"/>
            <a:ext cx="293687" cy="28575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1458" name="Rectangle 34"/>
          <p:cNvSpPr>
            <a:spLocks noChangeArrowheads="1"/>
          </p:cNvSpPr>
          <p:nvPr/>
        </p:nvSpPr>
        <p:spPr bwMode="auto">
          <a:xfrm>
            <a:off x="2095500" y="1349460"/>
            <a:ext cx="2895600" cy="207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1459" name="Rectangle 35"/>
          <p:cNvSpPr>
            <a:spLocks noChangeArrowheads="1"/>
          </p:cNvSpPr>
          <p:nvPr/>
        </p:nvSpPr>
        <p:spPr bwMode="auto">
          <a:xfrm>
            <a:off x="2273300" y="2962360"/>
            <a:ext cx="292100" cy="279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1460" name="Rectangle 36"/>
          <p:cNvSpPr>
            <a:spLocks noChangeArrowheads="1"/>
          </p:cNvSpPr>
          <p:nvPr/>
        </p:nvSpPr>
        <p:spPr bwMode="auto">
          <a:xfrm>
            <a:off x="3009900" y="2962360"/>
            <a:ext cx="292100" cy="279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1461" name="Rectangle 37"/>
          <p:cNvSpPr>
            <a:spLocks noChangeArrowheads="1"/>
          </p:cNvSpPr>
          <p:nvPr/>
        </p:nvSpPr>
        <p:spPr bwMode="auto">
          <a:xfrm>
            <a:off x="3771900" y="2962360"/>
            <a:ext cx="292100" cy="279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1462" name="Rectangle 38"/>
          <p:cNvSpPr>
            <a:spLocks noChangeArrowheads="1"/>
          </p:cNvSpPr>
          <p:nvPr/>
        </p:nvSpPr>
        <p:spPr bwMode="auto">
          <a:xfrm>
            <a:off x="4521200" y="2962360"/>
            <a:ext cx="292100" cy="279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1463" name="Rectangle 39"/>
          <p:cNvSpPr>
            <a:spLocks noChangeArrowheads="1"/>
          </p:cNvSpPr>
          <p:nvPr/>
        </p:nvSpPr>
        <p:spPr bwMode="auto">
          <a:xfrm>
            <a:off x="6019800" y="2962360"/>
            <a:ext cx="292100" cy="279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1464" name="Rectangle 40"/>
          <p:cNvSpPr>
            <a:spLocks noChangeArrowheads="1"/>
          </p:cNvSpPr>
          <p:nvPr/>
        </p:nvSpPr>
        <p:spPr bwMode="auto">
          <a:xfrm>
            <a:off x="6781800" y="2962360"/>
            <a:ext cx="292100" cy="279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1465" name="Rectangle 41"/>
          <p:cNvSpPr>
            <a:spLocks noChangeArrowheads="1"/>
          </p:cNvSpPr>
          <p:nvPr/>
        </p:nvSpPr>
        <p:spPr bwMode="auto">
          <a:xfrm>
            <a:off x="7531100" y="2962360"/>
            <a:ext cx="292100" cy="279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1466" name="Rectangle 42"/>
          <p:cNvSpPr>
            <a:spLocks noChangeArrowheads="1"/>
          </p:cNvSpPr>
          <p:nvPr/>
        </p:nvSpPr>
        <p:spPr bwMode="auto">
          <a:xfrm>
            <a:off x="5295900" y="2962360"/>
            <a:ext cx="292100" cy="279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31494" name="Group 70"/>
          <p:cNvGrpSpPr>
            <a:grpSpLocks/>
          </p:cNvGrpSpPr>
          <p:nvPr/>
        </p:nvGrpSpPr>
        <p:grpSpPr bwMode="auto">
          <a:xfrm>
            <a:off x="5143500" y="5375360"/>
            <a:ext cx="3644900" cy="1117600"/>
            <a:chOff x="3240" y="3488"/>
            <a:chExt cx="2296" cy="704"/>
          </a:xfrm>
        </p:grpSpPr>
        <p:sp>
          <p:nvSpPr>
            <p:cNvPr id="231467" name="Text Box 43"/>
            <p:cNvSpPr txBox="1">
              <a:spLocks noChangeArrowheads="1"/>
            </p:cNvSpPr>
            <p:nvPr/>
          </p:nvSpPr>
          <p:spPr bwMode="auto">
            <a:xfrm>
              <a:off x="3240" y="3824"/>
              <a:ext cx="1616" cy="198"/>
            </a:xfrm>
            <a:prstGeom prst="rect">
              <a:avLst/>
            </a:prstGeom>
            <a:noFill/>
            <a:ln w="9525">
              <a:solidFill>
                <a:srgbClr val="99CC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400" i="0">
                  <a:solidFill>
                    <a:srgbClr val="99CC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●</a:t>
              </a:r>
              <a:r>
                <a:rPr lang="en-US" altLang="ko-KR" sz="1400" i="0">
                  <a:effectLst>
                    <a:outerShdw blurRad="38100" dist="38100" dir="2700000" algn="tl">
                      <a:srgbClr val="C0C0C0"/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/</a:t>
              </a:r>
              <a:r>
                <a:rPr lang="ko-KR" altLang="en-US" sz="1400" i="0">
                  <a:solidFill>
                    <a:srgbClr val="99CC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■</a:t>
              </a:r>
              <a:r>
                <a:rPr lang="ko-KR" altLang="en-US" sz="1400" i="0">
                  <a:solidFill>
                    <a:schemeClr val="accent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 </a:t>
              </a:r>
              <a:r>
                <a:rPr lang="en-US" altLang="ko-KR" sz="1400" i="0">
                  <a:effectLst>
                    <a:outerShdw blurRad="38100" dist="38100" dir="2700000" algn="tl">
                      <a:srgbClr val="C0C0C0"/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M</a:t>
              </a:r>
              <a:r>
                <a:rPr lang="ko-KR" altLang="en-US" sz="1400" i="0">
                  <a:effectLst>
                    <a:outerShdw blurRad="38100" dist="38100" dir="2700000" algn="tl">
                      <a:srgbClr val="C0C0C0"/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보다 큰 원소들</a:t>
              </a:r>
            </a:p>
          </p:txBody>
        </p:sp>
        <p:sp>
          <p:nvSpPr>
            <p:cNvPr id="231468" name="Text Box 44"/>
            <p:cNvSpPr txBox="1">
              <a:spLocks noChangeArrowheads="1"/>
            </p:cNvSpPr>
            <p:nvPr/>
          </p:nvSpPr>
          <p:spPr bwMode="auto">
            <a:xfrm>
              <a:off x="3248" y="3640"/>
              <a:ext cx="16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400" i="0">
                  <a:solidFill>
                    <a:srgbClr val="B2B2B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●</a:t>
              </a:r>
              <a:r>
                <a:rPr lang="en-US" altLang="ko-KR" sz="1400" i="0">
                  <a:effectLst>
                    <a:outerShdw blurRad="38100" dist="38100" dir="2700000" algn="tl">
                      <a:srgbClr val="C0C0C0"/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/</a:t>
              </a:r>
              <a:r>
                <a:rPr lang="ko-KR" altLang="en-US" sz="1400" i="0">
                  <a:solidFill>
                    <a:srgbClr val="B2B2B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■</a:t>
              </a:r>
              <a:r>
                <a:rPr lang="ko-KR" altLang="en-US" sz="1400" i="0">
                  <a:solidFill>
                    <a:schemeClr val="accent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 </a:t>
              </a:r>
              <a:r>
                <a:rPr lang="en-US" altLang="ko-KR" sz="1400" i="0">
                  <a:effectLst>
                    <a:outerShdw blurRad="38100" dist="38100" dir="2700000" algn="tl">
                      <a:srgbClr val="C0C0C0"/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M</a:t>
              </a:r>
              <a:r>
                <a:rPr lang="ko-KR" altLang="en-US" sz="1400" i="0">
                  <a:effectLst>
                    <a:outerShdw blurRad="38100" dist="38100" dir="2700000" algn="tl">
                      <a:srgbClr val="C0C0C0"/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보다 작은 원소들</a:t>
              </a:r>
            </a:p>
          </p:txBody>
        </p:sp>
        <p:sp>
          <p:nvSpPr>
            <p:cNvPr id="231469" name="Text Box 45"/>
            <p:cNvSpPr txBox="1">
              <a:spLocks noChangeArrowheads="1"/>
            </p:cNvSpPr>
            <p:nvPr/>
          </p:nvSpPr>
          <p:spPr bwMode="auto">
            <a:xfrm>
              <a:off x="3256" y="4000"/>
              <a:ext cx="22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400" i="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○</a:t>
              </a:r>
              <a:r>
                <a:rPr lang="ko-KR" altLang="en-US" sz="1400" i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 </a:t>
              </a:r>
              <a:r>
                <a:rPr lang="en-US" altLang="ko-KR" sz="1400" i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M</a:t>
              </a:r>
              <a:r>
                <a:rPr lang="ko-KR" altLang="en-US" sz="1400" i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보다 크거나 작을 수 있는 원소들</a:t>
              </a:r>
            </a:p>
          </p:txBody>
        </p:sp>
        <p:sp>
          <p:nvSpPr>
            <p:cNvPr id="231470" name="Text Box 46"/>
            <p:cNvSpPr txBox="1">
              <a:spLocks noChangeArrowheads="1"/>
            </p:cNvSpPr>
            <p:nvPr/>
          </p:nvSpPr>
          <p:spPr bwMode="auto">
            <a:xfrm>
              <a:off x="3256" y="3488"/>
              <a:ext cx="16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400" i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■</a:t>
              </a:r>
              <a:r>
                <a:rPr lang="ko-KR" altLang="en-US" sz="1400" i="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 </a:t>
              </a:r>
              <a:r>
                <a:rPr lang="ko-KR" altLang="en-US" sz="1400" i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기준 </a:t>
              </a:r>
              <a:r>
                <a:rPr lang="ko-KR" altLang="en-US" sz="1400" i="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원소 </a:t>
              </a:r>
              <a:r>
                <a:rPr lang="en-US" altLang="ko-KR" sz="1400" i="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M</a:t>
              </a:r>
              <a:endParaRPr lang="ko-KR" altLang="en-US" sz="14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231471" name="Rectangle 47"/>
          <p:cNvSpPr>
            <a:spLocks noChangeArrowheads="1"/>
          </p:cNvSpPr>
          <p:nvPr/>
        </p:nvSpPr>
        <p:spPr bwMode="auto">
          <a:xfrm>
            <a:off x="1790700" y="2848060"/>
            <a:ext cx="6451600" cy="482600"/>
          </a:xfrm>
          <a:prstGeom prst="rect">
            <a:avLst/>
          </a:prstGeom>
          <a:noFill/>
          <a:ln w="57150">
            <a:solidFill>
              <a:srgbClr val="DDDDD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1472" name="Text Box 48"/>
          <p:cNvSpPr txBox="1">
            <a:spLocks noChangeArrowheads="1"/>
          </p:cNvSpPr>
          <p:nvPr/>
        </p:nvSpPr>
        <p:spPr bwMode="auto">
          <a:xfrm>
            <a:off x="25400" y="2924260"/>
            <a:ext cx="1841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 b="1" i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각 그룹의 중앙값 →</a:t>
            </a:r>
          </a:p>
        </p:txBody>
      </p:sp>
      <p:grpSp>
        <p:nvGrpSpPr>
          <p:cNvPr id="231473" name="Group 49"/>
          <p:cNvGrpSpPr>
            <a:grpSpLocks/>
          </p:cNvGrpSpPr>
          <p:nvPr/>
        </p:nvGrpSpPr>
        <p:grpSpPr bwMode="auto">
          <a:xfrm>
            <a:off x="2220913" y="5362660"/>
            <a:ext cx="382587" cy="609600"/>
            <a:chOff x="3847" y="2976"/>
            <a:chExt cx="241" cy="384"/>
          </a:xfrm>
        </p:grpSpPr>
        <p:sp>
          <p:nvSpPr>
            <p:cNvPr id="231474" name="Text Box 50"/>
            <p:cNvSpPr txBox="1">
              <a:spLocks noChangeArrowheads="1"/>
            </p:cNvSpPr>
            <p:nvPr/>
          </p:nvSpPr>
          <p:spPr bwMode="auto">
            <a:xfrm>
              <a:off x="3847" y="2976"/>
              <a:ext cx="241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300" b="1" i="0">
                  <a:effectLst/>
                  <a:latin typeface="돋움" panose="020B0600000101010101" pitchFamily="50" charset="-127"/>
                  <a:ea typeface="돋움" panose="020B0600000101010101" pitchFamily="50" charset="-127"/>
                </a:rPr>
                <a:t>그룹</a:t>
              </a:r>
              <a:endParaRPr lang="en-US" altLang="ko-KR" sz="1300" b="1" i="0">
                <a:effectLst/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31475" name="Text Box 51"/>
            <p:cNvSpPr txBox="1">
              <a:spLocks noChangeArrowheads="1"/>
            </p:cNvSpPr>
            <p:nvPr/>
          </p:nvSpPr>
          <p:spPr bwMode="auto">
            <a:xfrm>
              <a:off x="3888" y="3160"/>
              <a:ext cx="136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300" b="1" i="0">
                  <a:effectLst/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</a:p>
          </p:txBody>
        </p:sp>
      </p:grpSp>
      <p:grpSp>
        <p:nvGrpSpPr>
          <p:cNvPr id="231476" name="Group 52"/>
          <p:cNvGrpSpPr>
            <a:grpSpLocks/>
          </p:cNvGrpSpPr>
          <p:nvPr/>
        </p:nvGrpSpPr>
        <p:grpSpPr bwMode="auto">
          <a:xfrm>
            <a:off x="2957513" y="5362660"/>
            <a:ext cx="382587" cy="609600"/>
            <a:chOff x="3847" y="2976"/>
            <a:chExt cx="241" cy="384"/>
          </a:xfrm>
        </p:grpSpPr>
        <p:sp>
          <p:nvSpPr>
            <p:cNvPr id="231477" name="Text Box 53"/>
            <p:cNvSpPr txBox="1">
              <a:spLocks noChangeArrowheads="1"/>
            </p:cNvSpPr>
            <p:nvPr/>
          </p:nvSpPr>
          <p:spPr bwMode="auto">
            <a:xfrm>
              <a:off x="3847" y="2976"/>
              <a:ext cx="241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300" b="1" i="0">
                  <a:effectLst/>
                  <a:latin typeface="돋움" panose="020B0600000101010101" pitchFamily="50" charset="-127"/>
                  <a:ea typeface="돋움" panose="020B0600000101010101" pitchFamily="50" charset="-127"/>
                </a:rPr>
                <a:t>그룹</a:t>
              </a:r>
              <a:endParaRPr lang="en-US" altLang="ko-KR" sz="1300" b="1" i="0">
                <a:effectLst/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31478" name="Text Box 54"/>
            <p:cNvSpPr txBox="1">
              <a:spLocks noChangeArrowheads="1"/>
            </p:cNvSpPr>
            <p:nvPr/>
          </p:nvSpPr>
          <p:spPr bwMode="auto">
            <a:xfrm>
              <a:off x="3888" y="3160"/>
              <a:ext cx="136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300" b="1" i="0">
                  <a:effectLst/>
                  <a:latin typeface="돋움" panose="020B0600000101010101" pitchFamily="50" charset="-127"/>
                  <a:ea typeface="돋움" panose="020B0600000101010101" pitchFamily="50" charset="-127"/>
                </a:rPr>
                <a:t>2</a:t>
              </a:r>
            </a:p>
          </p:txBody>
        </p:sp>
      </p:grpSp>
      <p:grpSp>
        <p:nvGrpSpPr>
          <p:cNvPr id="231479" name="Group 55"/>
          <p:cNvGrpSpPr>
            <a:grpSpLocks/>
          </p:cNvGrpSpPr>
          <p:nvPr/>
        </p:nvGrpSpPr>
        <p:grpSpPr bwMode="auto">
          <a:xfrm>
            <a:off x="3719513" y="5362660"/>
            <a:ext cx="382587" cy="609600"/>
            <a:chOff x="3847" y="2976"/>
            <a:chExt cx="241" cy="384"/>
          </a:xfrm>
        </p:grpSpPr>
        <p:sp>
          <p:nvSpPr>
            <p:cNvPr id="231480" name="Text Box 56"/>
            <p:cNvSpPr txBox="1">
              <a:spLocks noChangeArrowheads="1"/>
            </p:cNvSpPr>
            <p:nvPr/>
          </p:nvSpPr>
          <p:spPr bwMode="auto">
            <a:xfrm>
              <a:off x="3847" y="2976"/>
              <a:ext cx="241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300" b="1" i="0">
                  <a:effectLst/>
                  <a:latin typeface="돋움" panose="020B0600000101010101" pitchFamily="50" charset="-127"/>
                  <a:ea typeface="돋움" panose="020B0600000101010101" pitchFamily="50" charset="-127"/>
                </a:rPr>
                <a:t>그룹</a:t>
              </a:r>
              <a:endParaRPr lang="en-US" altLang="ko-KR" sz="1300" b="1" i="0">
                <a:effectLst/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31481" name="Text Box 57"/>
            <p:cNvSpPr txBox="1">
              <a:spLocks noChangeArrowheads="1"/>
            </p:cNvSpPr>
            <p:nvPr/>
          </p:nvSpPr>
          <p:spPr bwMode="auto">
            <a:xfrm>
              <a:off x="3888" y="3160"/>
              <a:ext cx="136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300" b="1" i="0">
                  <a:effectLst/>
                  <a:latin typeface="돋움" panose="020B0600000101010101" pitchFamily="50" charset="-127"/>
                  <a:ea typeface="돋움" panose="020B0600000101010101" pitchFamily="50" charset="-127"/>
                </a:rPr>
                <a:t>3</a:t>
              </a:r>
            </a:p>
          </p:txBody>
        </p:sp>
      </p:grpSp>
      <p:sp>
        <p:nvSpPr>
          <p:cNvPr id="231482" name="Text Box 58"/>
          <p:cNvSpPr txBox="1">
            <a:spLocks noChangeArrowheads="1"/>
          </p:cNvSpPr>
          <p:nvPr/>
        </p:nvSpPr>
        <p:spPr bwMode="auto">
          <a:xfrm>
            <a:off x="4343400" y="5286460"/>
            <a:ext cx="1358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effectLst/>
                <a:ea typeface="굴림" panose="020B0600000101010101" pitchFamily="50" charset="-127"/>
              </a:rPr>
              <a:t>…</a:t>
            </a:r>
          </a:p>
        </p:txBody>
      </p:sp>
      <p:sp>
        <p:nvSpPr>
          <p:cNvPr id="231483" name="Oval 59"/>
          <p:cNvSpPr>
            <a:spLocks noChangeArrowheads="1"/>
          </p:cNvSpPr>
          <p:nvPr/>
        </p:nvSpPr>
        <p:spPr bwMode="auto">
          <a:xfrm>
            <a:off x="2095500" y="1184360"/>
            <a:ext cx="647700" cy="3937000"/>
          </a:xfrm>
          <a:prstGeom prst="ellips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1484" name="Oval 60"/>
          <p:cNvSpPr>
            <a:spLocks noChangeArrowheads="1"/>
          </p:cNvSpPr>
          <p:nvPr/>
        </p:nvSpPr>
        <p:spPr bwMode="auto">
          <a:xfrm>
            <a:off x="2832100" y="1184360"/>
            <a:ext cx="647700" cy="3937000"/>
          </a:xfrm>
          <a:prstGeom prst="ellips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1485" name="Oval 61"/>
          <p:cNvSpPr>
            <a:spLocks noChangeArrowheads="1"/>
          </p:cNvSpPr>
          <p:nvPr/>
        </p:nvSpPr>
        <p:spPr bwMode="auto">
          <a:xfrm>
            <a:off x="3594100" y="1184360"/>
            <a:ext cx="647700" cy="3937000"/>
          </a:xfrm>
          <a:prstGeom prst="ellips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1486" name="Oval 62"/>
          <p:cNvSpPr>
            <a:spLocks noChangeArrowheads="1"/>
          </p:cNvSpPr>
          <p:nvPr/>
        </p:nvSpPr>
        <p:spPr bwMode="auto">
          <a:xfrm>
            <a:off x="5842000" y="1184360"/>
            <a:ext cx="647700" cy="3937000"/>
          </a:xfrm>
          <a:prstGeom prst="ellips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1487" name="Oval 63"/>
          <p:cNvSpPr>
            <a:spLocks noChangeArrowheads="1"/>
          </p:cNvSpPr>
          <p:nvPr/>
        </p:nvSpPr>
        <p:spPr bwMode="auto">
          <a:xfrm>
            <a:off x="6604000" y="1184360"/>
            <a:ext cx="647700" cy="3937000"/>
          </a:xfrm>
          <a:prstGeom prst="ellips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1488" name="Oval 64"/>
          <p:cNvSpPr>
            <a:spLocks noChangeArrowheads="1"/>
          </p:cNvSpPr>
          <p:nvPr/>
        </p:nvSpPr>
        <p:spPr bwMode="auto">
          <a:xfrm>
            <a:off x="7353300" y="1184360"/>
            <a:ext cx="647700" cy="3937000"/>
          </a:xfrm>
          <a:prstGeom prst="ellips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1489" name="Oval 65"/>
          <p:cNvSpPr>
            <a:spLocks noChangeArrowheads="1"/>
          </p:cNvSpPr>
          <p:nvPr/>
        </p:nvSpPr>
        <p:spPr bwMode="auto">
          <a:xfrm>
            <a:off x="5105400" y="1184360"/>
            <a:ext cx="647700" cy="3937000"/>
          </a:xfrm>
          <a:prstGeom prst="ellips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1490" name="Oval 66"/>
          <p:cNvSpPr>
            <a:spLocks noChangeArrowheads="1"/>
          </p:cNvSpPr>
          <p:nvPr/>
        </p:nvSpPr>
        <p:spPr bwMode="auto">
          <a:xfrm>
            <a:off x="4343400" y="1197060"/>
            <a:ext cx="647700" cy="3937000"/>
          </a:xfrm>
          <a:prstGeom prst="ellips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1457" name="Text Box 33"/>
          <p:cNvSpPr txBox="1">
            <a:spLocks noChangeArrowheads="1"/>
          </p:cNvSpPr>
          <p:nvPr/>
        </p:nvSpPr>
        <p:spPr bwMode="auto">
          <a:xfrm>
            <a:off x="5407025" y="3176673"/>
            <a:ext cx="395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i="0">
                <a:effectLst/>
                <a:ea typeface="굴림" panose="020B0600000101010101" pitchFamily="50" charset="-127"/>
              </a:rPr>
              <a:t>M</a:t>
            </a:r>
          </a:p>
        </p:txBody>
      </p:sp>
      <p:sp>
        <p:nvSpPr>
          <p:cNvPr id="231492" name="Rectangle 68"/>
          <p:cNvSpPr>
            <a:spLocks noChangeArrowheads="1"/>
          </p:cNvSpPr>
          <p:nvPr/>
        </p:nvSpPr>
        <p:spPr bwMode="auto">
          <a:xfrm>
            <a:off x="5067300" y="2759160"/>
            <a:ext cx="3200400" cy="2438400"/>
          </a:xfrm>
          <a:prstGeom prst="rect">
            <a:avLst/>
          </a:prstGeom>
          <a:noFill/>
          <a:ln w="57150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1493" name="Rectangle 69"/>
          <p:cNvSpPr>
            <a:spLocks noChangeArrowheads="1"/>
          </p:cNvSpPr>
          <p:nvPr/>
        </p:nvSpPr>
        <p:spPr bwMode="auto">
          <a:xfrm>
            <a:off x="2311400" y="320760"/>
            <a:ext cx="68326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3200" i="0" dirty="0">
                <a:effectLst/>
              </a:rPr>
              <a:t>기준 원소를 중심으로 한 대소 관계</a:t>
            </a:r>
            <a:endParaRPr lang="en-US" altLang="ko-KR" sz="3200" i="0" dirty="0"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58" name="Rectangle 66"/>
          <p:cNvSpPr>
            <a:spLocks noChangeArrowheads="1"/>
          </p:cNvSpPr>
          <p:nvPr/>
        </p:nvSpPr>
        <p:spPr bwMode="auto">
          <a:xfrm>
            <a:off x="5016500" y="482600"/>
            <a:ext cx="4127500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3200" i="0">
                <a:effectLst/>
              </a:rPr>
              <a:t>최악의 경우 </a:t>
            </a:r>
            <a:r>
              <a:rPr lang="ko-KR" altLang="en-US" sz="3200" i="0" smtClean="0">
                <a:effectLst/>
              </a:rPr>
              <a:t>수행 시간</a:t>
            </a:r>
            <a:endParaRPr lang="en-US" altLang="ko-KR" sz="3200" i="0">
              <a:effectLst/>
            </a:endParaRPr>
          </a:p>
        </p:txBody>
      </p:sp>
      <p:sp>
        <p:nvSpPr>
          <p:cNvPr id="238659" name="Text Box 67"/>
          <p:cNvSpPr txBox="1">
            <a:spLocks noChangeArrowheads="1"/>
          </p:cNvSpPr>
          <p:nvPr/>
        </p:nvSpPr>
        <p:spPr bwMode="auto">
          <a:xfrm>
            <a:off x="1177925" y="2009775"/>
            <a:ext cx="5595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) </a:t>
            </a:r>
            <a:r>
              <a:rPr lang="en-US" altLang="ko-KR" i="0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≤ </a:t>
            </a:r>
            <a:r>
              <a:rPr lang="en-US" altLang="ko-KR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T</a:t>
            </a:r>
            <a:r>
              <a:rPr lang="en-US" altLang="ko-KR" i="0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( </a:t>
            </a:r>
            <a:r>
              <a:rPr lang="en-US" altLang="ko-KR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n</a:t>
            </a:r>
            <a:r>
              <a:rPr lang="en-US" altLang="ko-KR" i="0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/5 ) + </a:t>
            </a:r>
            <a:r>
              <a:rPr lang="en-US" altLang="ko-KR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T</a:t>
            </a:r>
            <a:r>
              <a:rPr lang="en-US" altLang="ko-KR" i="0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(7</a:t>
            </a:r>
            <a:r>
              <a:rPr lang="en-US" altLang="ko-KR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n</a:t>
            </a:r>
            <a:r>
              <a:rPr lang="en-US" altLang="ko-KR" i="0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/10 + 2) + </a:t>
            </a:r>
            <a:r>
              <a:rPr lang="el-GR" altLang="ko-KR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Θ</a:t>
            </a:r>
            <a:r>
              <a:rPr lang="en-US" altLang="ko-KR" i="0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n</a:t>
            </a:r>
            <a:r>
              <a:rPr lang="en-US" altLang="ko-KR" i="0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  <a:endParaRPr lang="el-GR" altLang="ko-KR" i="0">
              <a:effectLst/>
              <a:latin typeface="Times New Roman" panose="02020603050405020304" pitchFamily="18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238660" name="Group 68"/>
          <p:cNvGrpSpPr>
            <a:grpSpLocks/>
          </p:cNvGrpSpPr>
          <p:nvPr/>
        </p:nvGrpSpPr>
        <p:grpSpPr bwMode="auto">
          <a:xfrm>
            <a:off x="2620696" y="2108200"/>
            <a:ext cx="571500" cy="355600"/>
            <a:chOff x="4024" y="3960"/>
            <a:chExt cx="200" cy="128"/>
          </a:xfrm>
        </p:grpSpPr>
        <p:sp>
          <p:nvSpPr>
            <p:cNvPr id="238661" name="Freeform 69"/>
            <p:cNvSpPr>
              <a:spLocks/>
            </p:cNvSpPr>
            <p:nvPr/>
          </p:nvSpPr>
          <p:spPr bwMode="auto">
            <a:xfrm>
              <a:off x="4160" y="3960"/>
              <a:ext cx="64" cy="128"/>
            </a:xfrm>
            <a:custGeom>
              <a:avLst/>
              <a:gdLst>
                <a:gd name="T0" fmla="*/ 0 w 64"/>
                <a:gd name="T1" fmla="*/ 0 h 128"/>
                <a:gd name="T2" fmla="*/ 64 w 64"/>
                <a:gd name="T3" fmla="*/ 0 h 128"/>
                <a:gd name="T4" fmla="*/ 64 w 64"/>
                <a:gd name="T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" h="128">
                  <a:moveTo>
                    <a:pt x="0" y="0"/>
                  </a:moveTo>
                  <a:lnTo>
                    <a:pt x="64" y="0"/>
                  </a:lnTo>
                  <a:lnTo>
                    <a:pt x="64" y="128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8662" name="Freeform 70"/>
            <p:cNvSpPr>
              <a:spLocks/>
            </p:cNvSpPr>
            <p:nvPr/>
          </p:nvSpPr>
          <p:spPr bwMode="auto">
            <a:xfrm flipH="1">
              <a:off x="4024" y="3960"/>
              <a:ext cx="64" cy="128"/>
            </a:xfrm>
            <a:custGeom>
              <a:avLst/>
              <a:gdLst>
                <a:gd name="T0" fmla="*/ 0 w 64"/>
                <a:gd name="T1" fmla="*/ 0 h 128"/>
                <a:gd name="T2" fmla="*/ 64 w 64"/>
                <a:gd name="T3" fmla="*/ 0 h 128"/>
                <a:gd name="T4" fmla="*/ 64 w 64"/>
                <a:gd name="T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" h="128">
                  <a:moveTo>
                    <a:pt x="0" y="0"/>
                  </a:moveTo>
                  <a:lnTo>
                    <a:pt x="64" y="0"/>
                  </a:lnTo>
                  <a:lnTo>
                    <a:pt x="64" y="128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38664" name="Rectangle 72"/>
          <p:cNvSpPr>
            <a:spLocks noChangeArrowheads="1"/>
          </p:cNvSpPr>
          <p:nvPr/>
        </p:nvSpPr>
        <p:spPr bwMode="auto">
          <a:xfrm>
            <a:off x="2701925" y="314483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i="0">
                <a:effectLst/>
                <a:ea typeface="굴림" panose="020B0600000101010101" pitchFamily="50" charset="-127"/>
              </a:rPr>
              <a:t>④</a:t>
            </a:r>
            <a:endParaRPr lang="ko-KR" altLang="en-US" i="0">
              <a:effectLst/>
              <a:ea typeface="굴림" panose="020B0600000101010101" pitchFamily="50" charset="-127"/>
            </a:endParaRPr>
          </a:p>
        </p:txBody>
      </p:sp>
      <p:sp>
        <p:nvSpPr>
          <p:cNvPr id="238665" name="Rectangle 73"/>
          <p:cNvSpPr>
            <a:spLocks noChangeArrowheads="1"/>
          </p:cNvSpPr>
          <p:nvPr/>
        </p:nvSpPr>
        <p:spPr bwMode="auto">
          <a:xfrm>
            <a:off x="4492625" y="315753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i="0">
                <a:effectLst/>
                <a:ea typeface="굴림" panose="020B0600000101010101" pitchFamily="50" charset="-127"/>
              </a:rPr>
              <a:t>⑥</a:t>
            </a:r>
            <a:endParaRPr lang="ko-KR" altLang="en-US" i="0">
              <a:effectLst/>
              <a:ea typeface="굴림" panose="020B0600000101010101" pitchFamily="50" charset="-127"/>
            </a:endParaRPr>
          </a:p>
        </p:txBody>
      </p:sp>
      <p:sp>
        <p:nvSpPr>
          <p:cNvPr id="238666" name="Text Box 74"/>
          <p:cNvSpPr txBox="1">
            <a:spLocks noChangeArrowheads="1"/>
          </p:cNvSpPr>
          <p:nvPr/>
        </p:nvSpPr>
        <p:spPr bwMode="auto">
          <a:xfrm>
            <a:off x="5635625" y="313055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①②③⑤</a:t>
            </a:r>
          </a:p>
        </p:txBody>
      </p:sp>
      <p:sp>
        <p:nvSpPr>
          <p:cNvPr id="238667" name="Line 75"/>
          <p:cNvSpPr>
            <a:spLocks noChangeShapeType="1"/>
          </p:cNvSpPr>
          <p:nvPr/>
        </p:nvSpPr>
        <p:spPr bwMode="auto">
          <a:xfrm flipV="1">
            <a:off x="2959100" y="2603500"/>
            <a:ext cx="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8668" name="Line 76"/>
          <p:cNvSpPr>
            <a:spLocks noChangeShapeType="1"/>
          </p:cNvSpPr>
          <p:nvPr/>
        </p:nvSpPr>
        <p:spPr bwMode="auto">
          <a:xfrm flipV="1">
            <a:off x="4762500" y="2603500"/>
            <a:ext cx="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8669" name="Line 77"/>
          <p:cNvSpPr>
            <a:spLocks noChangeShapeType="1"/>
          </p:cNvSpPr>
          <p:nvPr/>
        </p:nvSpPr>
        <p:spPr bwMode="auto">
          <a:xfrm flipV="1">
            <a:off x="6388100" y="2616200"/>
            <a:ext cx="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8670" name="Text Box 78"/>
          <p:cNvSpPr txBox="1">
            <a:spLocks noChangeArrowheads="1"/>
          </p:cNvSpPr>
          <p:nvPr/>
        </p:nvSpPr>
        <p:spPr bwMode="auto">
          <a:xfrm>
            <a:off x="796925" y="4156075"/>
            <a:ext cx="7780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2400" i="0">
                <a:effectLst/>
                <a:ea typeface="굴림" panose="020B0600000101010101" pitchFamily="50" charset="-127"/>
              </a:rPr>
              <a:t>이것은 </a:t>
            </a:r>
            <a:r>
              <a:rPr lang="en-US" altLang="ko-KR" sz="240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sz="24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40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) ≤ </a:t>
            </a:r>
            <a:r>
              <a:rPr lang="en-US" altLang="ko-KR" sz="240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cn</a:t>
            </a:r>
            <a:r>
              <a:rPr lang="ko-KR" altLang="en-US" sz="2400" i="0">
                <a:effectLst/>
                <a:ea typeface="굴림" panose="020B0600000101010101" pitchFamily="50" charset="-127"/>
              </a:rPr>
              <a:t>임을 추정 후 증명법으로 증명할 수 있다 </a:t>
            </a:r>
          </a:p>
        </p:txBody>
      </p:sp>
      <p:sp>
        <p:nvSpPr>
          <p:cNvPr id="238671" name="Text Box 79"/>
          <p:cNvSpPr txBox="1">
            <a:spLocks noChangeArrowheads="1"/>
          </p:cNvSpPr>
          <p:nvPr/>
        </p:nvSpPr>
        <p:spPr bwMode="auto">
          <a:xfrm>
            <a:off x="758825" y="4727575"/>
            <a:ext cx="2087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∴ T</a:t>
            </a:r>
            <a:r>
              <a:rPr lang="en-US" altLang="ko-KR" sz="24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40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) = </a:t>
            </a:r>
            <a:r>
              <a:rPr lang="en-US" altLang="ko-KR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O</a:t>
            </a:r>
            <a:r>
              <a:rPr lang="en-US" altLang="ko-KR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endParaRPr lang="ko-KR" altLang="en-US" i="0"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38672" name="Text Box 80"/>
          <p:cNvSpPr txBox="1">
            <a:spLocks noChangeArrowheads="1"/>
          </p:cNvSpPr>
          <p:nvPr/>
        </p:nvSpPr>
        <p:spPr bwMode="auto">
          <a:xfrm>
            <a:off x="822325" y="5373688"/>
            <a:ext cx="5524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sz="24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40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) =</a:t>
            </a: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</a:t>
            </a:r>
            <a:r>
              <a:rPr lang="el-GR" altLang="ko-KR" sz="2400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Ω</a:t>
            </a:r>
            <a:r>
              <a:rPr lang="en-US" altLang="ko-KR" sz="2400" i="0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2400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sz="2400" i="0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2400" i="0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임은 자명하므로 </a:t>
            </a:r>
            <a:r>
              <a:rPr lang="ko-KR" altLang="en-US" sz="2400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sz="24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40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) = </a:t>
            </a:r>
            <a:r>
              <a:rPr lang="el-GR" altLang="ko-KR">
                <a:effectLst/>
                <a:latin typeface="Times New Roman" panose="02020603050405020304" pitchFamily="18" charset="0"/>
              </a:rPr>
              <a:t>Θ</a:t>
            </a:r>
            <a:r>
              <a:rPr lang="en-US" altLang="ko-KR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endParaRPr lang="ko-KR" altLang="en-US" i="0"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8835" name="AutoShape 3"/>
          <p:cNvSpPr>
            <a:spLocks noChangeArrowheads="1"/>
          </p:cNvSpPr>
          <p:nvPr/>
        </p:nvSpPr>
        <p:spPr bwMode="auto">
          <a:xfrm>
            <a:off x="2765425" y="1447800"/>
            <a:ext cx="3587750" cy="38862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2735263" y="3048000"/>
            <a:ext cx="3657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latinLnBrk="1" hangingPunct="1">
              <a:spcBef>
                <a:spcPct val="50000"/>
              </a:spcBef>
            </a:pPr>
            <a:r>
              <a:rPr kumimoji="1" lang="en-US" altLang="ko-KR" sz="4400" b="1" i="0">
                <a:solidFill>
                  <a:schemeClr val="bg2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Thank you</a:t>
            </a:r>
          </a:p>
        </p:txBody>
      </p:sp>
      <p:sp>
        <p:nvSpPr>
          <p:cNvPr id="248837" name="Line 5"/>
          <p:cNvSpPr>
            <a:spLocks noChangeShapeType="1"/>
          </p:cNvSpPr>
          <p:nvPr/>
        </p:nvSpPr>
        <p:spPr bwMode="auto">
          <a:xfrm>
            <a:off x="2506663" y="3706813"/>
            <a:ext cx="4151312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ko-KR" altLang="en-US" sz="4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장</a:t>
            </a:r>
            <a:r>
              <a:rPr lang="en-US" altLang="ko-KR" sz="480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ko-KR" altLang="en-US" sz="4800">
                <a:effectLst>
                  <a:outerShdw blurRad="38100" dist="38100" dir="2700000" algn="tl">
                    <a:srgbClr val="C0C0C0"/>
                  </a:outerShdw>
                </a:effectLst>
              </a:rPr>
              <a:t>선택 알고리즘</a:t>
            </a:r>
            <a:endParaRPr lang="ko-KR" altLang="en-US" sz="36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7811" name="Rectangle 3"/>
          <p:cNvSpPr>
            <a:spLocks noChangeArrowheads="1"/>
          </p:cNvSpPr>
          <p:nvPr/>
        </p:nvSpPr>
        <p:spPr bwMode="auto">
          <a:xfrm>
            <a:off x="1123576" y="3358776"/>
            <a:ext cx="7227981" cy="20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buFontTx/>
              <a:buNone/>
            </a:pPr>
            <a:r>
              <a:rPr lang="ko-KR" altLang="en-US" sz="2000" i="0" dirty="0">
                <a:effectLst/>
              </a:rPr>
              <a:t>일을 시작하기 위해 기분이 내킬 때까지 기다리는 따위의 짓을</a:t>
            </a:r>
          </a:p>
          <a:p>
            <a:pPr algn="r" eaLnBrk="1" hangingPunct="1">
              <a:buFontTx/>
              <a:buNone/>
            </a:pPr>
            <a:r>
              <a:rPr lang="ko-KR" altLang="en-US" sz="2000" i="0" dirty="0">
                <a:effectLst/>
              </a:rPr>
              <a:t>하지 않으려면 시험 제도는 좋은 훈련이 </a:t>
            </a:r>
            <a:r>
              <a:rPr lang="ko-KR" altLang="en-US" sz="2000" i="0" dirty="0" smtClean="0">
                <a:effectLst/>
              </a:rPr>
              <a:t>된다</a:t>
            </a:r>
            <a:r>
              <a:rPr lang="en-US" altLang="ko-KR" sz="2000" i="0" dirty="0" smtClean="0">
                <a:effectLst/>
              </a:rPr>
              <a:t>.</a:t>
            </a:r>
            <a:endParaRPr lang="en-US" altLang="ko-KR" sz="2000" i="0" dirty="0">
              <a:effectLst/>
            </a:endParaRPr>
          </a:p>
          <a:p>
            <a:pPr algn="r" eaLnBrk="1" hangingPunct="1">
              <a:buFontTx/>
              <a:buNone/>
            </a:pPr>
            <a:endParaRPr lang="en-US" altLang="ko-KR" sz="2000" i="0" dirty="0" smtClean="0">
              <a:effectLst/>
            </a:endParaRPr>
          </a:p>
          <a:p>
            <a:pPr algn="r" eaLnBrk="1" hangingPunct="1">
              <a:buFontTx/>
              <a:buNone/>
            </a:pPr>
            <a:endParaRPr lang="ko-KR" altLang="ko-KR" sz="2000" i="0" dirty="0">
              <a:effectLst/>
            </a:endParaRPr>
          </a:p>
          <a:p>
            <a:pPr algn="r" eaLnBrk="1" hangingPunct="1">
              <a:buFontTx/>
              <a:buNone/>
            </a:pPr>
            <a:r>
              <a:rPr lang="ko-KR" altLang="en-US" sz="2000" i="0" dirty="0">
                <a:effectLst/>
              </a:rPr>
              <a:t>-</a:t>
            </a:r>
            <a:r>
              <a:rPr lang="ko-KR" altLang="ko-KR" sz="2000" i="0" dirty="0" err="1">
                <a:effectLst/>
              </a:rPr>
              <a:t>아놀드</a:t>
            </a:r>
            <a:r>
              <a:rPr lang="ko-KR" altLang="ko-KR" sz="2000" i="0" dirty="0">
                <a:effectLst/>
              </a:rPr>
              <a:t> 토인비</a:t>
            </a:r>
            <a:endParaRPr lang="ko-KR" altLang="en-US" sz="2000" i="0" dirty="0"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ko-KR" altLang="en-US" sz="2800"/>
              <a:t>평균 선형 선택 알고리즘의 원리를 이해한다</a:t>
            </a:r>
            <a:r>
              <a:rPr lang="en-US" altLang="ko-KR" sz="2800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 sz="2800"/>
              <a:t>평균 선형 선택 알고리즘의 수행 시간 분석을 이해한다</a:t>
            </a:r>
            <a:r>
              <a:rPr lang="en-US" altLang="ko-KR" sz="2800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 sz="2800"/>
              <a:t>최악의 경우에도 선형 시간 보장하는 선택 알고리즘의 원리를 이해한다</a:t>
            </a:r>
            <a:r>
              <a:rPr lang="en-US" altLang="ko-KR" sz="2800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 sz="2800"/>
              <a:t>최악의 경우에도 선형 시간 보장하는 선택 알고리즘의 수행 시간 분석을 이해한다</a:t>
            </a:r>
            <a:r>
              <a:rPr lang="en-US" altLang="ko-KR" sz="2800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 sz="2800"/>
              <a:t>평균 선형 선택 알고리즘과 최악의 경우에도 선형 시간 보장하는 선택 알고리즘의 관계를 </a:t>
            </a:r>
            <a:r>
              <a:rPr lang="ko-KR" altLang="en-US" sz="2800" smtClean="0"/>
              <a:t>이해한다</a:t>
            </a:r>
            <a:r>
              <a:rPr lang="en-US" altLang="ko-KR" sz="2800" smtClean="0"/>
              <a:t>.</a:t>
            </a:r>
            <a:endParaRPr lang="ko-KR" altLang="en-US" sz="2800"/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chemeClr val="tx1"/>
                </a:solidFill>
              </a:rPr>
              <a:t>학습목표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선택 알고리즘 </a:t>
            </a:r>
            <a:r>
              <a:rPr lang="en-US" altLang="ko-KR" sz="3600"/>
              <a:t>(</a:t>
            </a:r>
            <a:r>
              <a:rPr lang="en-US" altLang="ko-KR" sz="3600" i="1"/>
              <a:t>i</a:t>
            </a:r>
            <a:r>
              <a:rPr lang="ko-KR" altLang="en-US" sz="1800" i="1">
                <a:latin typeface="Times New Roman" panose="02020603050405020304" pitchFamily="18" charset="0"/>
              </a:rPr>
              <a:t> </a:t>
            </a:r>
            <a:r>
              <a:rPr lang="ko-KR" altLang="en-US" sz="3600"/>
              <a:t>번째 작은 수 찾기</a:t>
            </a:r>
            <a:r>
              <a:rPr lang="en-US" altLang="ko-KR" sz="3600"/>
              <a:t>)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15300" cy="4114800"/>
          </a:xfrm>
        </p:spPr>
        <p:txBody>
          <a:bodyPr/>
          <a:lstStyle/>
          <a:p>
            <a:r>
              <a:rPr lang="ko-KR" altLang="en-US" sz="2800"/>
              <a:t>배열 </a:t>
            </a:r>
            <a:r>
              <a:rPr lang="en-US" altLang="ko-KR" sz="2800">
                <a:latin typeface="Times New Roman" panose="02020603050405020304" pitchFamily="18" charset="0"/>
              </a:rPr>
              <a:t>A[</a:t>
            </a:r>
            <a:r>
              <a:rPr lang="en-US" altLang="ko-KR" sz="2800" i="1">
                <a:latin typeface="Times New Roman" panose="02020603050405020304" pitchFamily="18" charset="0"/>
              </a:rPr>
              <a:t>p</a:t>
            </a:r>
            <a:r>
              <a:rPr lang="en-US" altLang="ko-KR" sz="2800">
                <a:latin typeface="Times New Roman" panose="02020603050405020304" pitchFamily="18" charset="0"/>
              </a:rPr>
              <a:t> ... </a:t>
            </a:r>
            <a:r>
              <a:rPr lang="en-US" altLang="ko-KR" sz="2800" i="1">
                <a:latin typeface="Times New Roman" panose="02020603050405020304" pitchFamily="18" charset="0"/>
              </a:rPr>
              <a:t>r</a:t>
            </a:r>
            <a:r>
              <a:rPr lang="en-US" altLang="ko-KR" sz="2800">
                <a:latin typeface="Times New Roman" panose="02020603050405020304" pitchFamily="18" charset="0"/>
              </a:rPr>
              <a:t>]</a:t>
            </a:r>
            <a:r>
              <a:rPr lang="ko-KR" altLang="en-US" sz="2800"/>
              <a:t>에서 </a:t>
            </a:r>
            <a:r>
              <a:rPr lang="en-US" altLang="ko-KR" sz="2800" i="1">
                <a:latin typeface="Times New Roman" panose="02020603050405020304" pitchFamily="18" charset="0"/>
              </a:rPr>
              <a:t>i</a:t>
            </a:r>
            <a:r>
              <a:rPr lang="ko-KR" altLang="en-US" sz="2800"/>
              <a:t>번째 작은 원소를 찾는다 </a:t>
            </a:r>
          </a:p>
          <a:p>
            <a:r>
              <a:rPr lang="ko-KR" altLang="en-US" sz="2800"/>
              <a:t>두가지 알고리즘을 배운다</a:t>
            </a:r>
          </a:p>
          <a:p>
            <a:pPr lvl="1"/>
            <a:r>
              <a:rPr lang="ko-KR" altLang="en-US" sz="2400"/>
              <a:t>평균적으로 선형시간이 소요되는 알고리즘</a:t>
            </a:r>
          </a:p>
          <a:p>
            <a:pPr lvl="1"/>
            <a:r>
              <a:rPr lang="ko-KR" altLang="en-US" sz="2400"/>
              <a:t>최악의 경우에도 선형시간이 소요되는 알고리즘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rgbClr val="FF3300"/>
                </a:solidFill>
              </a:rPr>
              <a:t>평균 선형시간 선택 알고리즘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15300" cy="4114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2000">
                <a:solidFill>
                  <a:srgbClr val="FF3300"/>
                </a:solidFill>
              </a:rPr>
              <a:t>select </a:t>
            </a:r>
            <a:r>
              <a:rPr lang="en-US" altLang="ko-KR" sz="2000"/>
              <a:t>(A, </a:t>
            </a:r>
            <a:r>
              <a:rPr lang="en-US" altLang="ko-KR" sz="2000" i="1"/>
              <a:t>p</a:t>
            </a:r>
            <a:r>
              <a:rPr lang="en-US" altLang="ko-KR" sz="2000"/>
              <a:t>, </a:t>
            </a:r>
            <a:r>
              <a:rPr lang="en-US" altLang="ko-KR" sz="2000" i="1"/>
              <a:t>r</a:t>
            </a:r>
            <a:r>
              <a:rPr lang="en-US" altLang="ko-KR" sz="2000"/>
              <a:t>, </a:t>
            </a:r>
            <a:r>
              <a:rPr lang="en-US" altLang="ko-KR" sz="2000" i="1"/>
              <a:t>i</a:t>
            </a:r>
            <a:r>
              <a:rPr lang="en-US" altLang="ko-KR" sz="2000"/>
              <a:t>)</a:t>
            </a:r>
            <a:endParaRPr lang="ko-KR" altLang="en-US" sz="20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/>
              <a:t>▷ </a:t>
            </a:r>
            <a:r>
              <a:rPr lang="ko-KR" altLang="en-US" sz="1800"/>
              <a:t>배열 </a:t>
            </a:r>
            <a:r>
              <a:rPr lang="en-US" altLang="ko-KR" sz="1800"/>
              <a:t>A[</a:t>
            </a:r>
            <a:r>
              <a:rPr lang="en-US" altLang="ko-KR" sz="1800" i="1"/>
              <a:t>p</a:t>
            </a:r>
            <a:r>
              <a:rPr lang="en-US" altLang="ko-KR" sz="1800"/>
              <a:t> ... </a:t>
            </a:r>
            <a:r>
              <a:rPr lang="en-US" altLang="ko-KR" sz="1800" i="1"/>
              <a:t>r</a:t>
            </a:r>
            <a:r>
              <a:rPr lang="en-US" altLang="ko-KR" sz="1800"/>
              <a:t>]</a:t>
            </a:r>
            <a:r>
              <a:rPr lang="ko-KR" altLang="en-US" sz="1800"/>
              <a:t>에서 </a:t>
            </a:r>
            <a:r>
              <a:rPr lang="en-US" altLang="ko-KR" sz="1800" i="1"/>
              <a:t>i</a:t>
            </a:r>
            <a:r>
              <a:rPr lang="ko-KR" altLang="en-US" sz="1800"/>
              <a:t>번째 작은 원소를 찾는다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/>
              <a:t>{ </a:t>
            </a:r>
            <a:endParaRPr lang="en-US" altLang="ko-KR" sz="2000" b="1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/>
              <a:t>	</a:t>
            </a:r>
            <a:r>
              <a:rPr lang="en-US" altLang="ko-KR" sz="2000" b="1">
                <a:solidFill>
                  <a:schemeClr val="accent2"/>
                </a:solidFill>
              </a:rPr>
              <a:t>if</a:t>
            </a:r>
            <a:r>
              <a:rPr lang="en-US" altLang="ko-KR" sz="2000"/>
              <a:t> (</a:t>
            </a:r>
            <a:r>
              <a:rPr lang="en-US" altLang="ko-KR" sz="2000" i="1"/>
              <a:t>p</a:t>
            </a:r>
            <a:r>
              <a:rPr lang="en-US" altLang="ko-KR" sz="2000"/>
              <a:t> = </a:t>
            </a:r>
            <a:r>
              <a:rPr lang="en-US" altLang="ko-KR" sz="2000" i="1"/>
              <a:t>r</a:t>
            </a:r>
            <a:r>
              <a:rPr lang="en-US" altLang="ko-KR" sz="2000"/>
              <a:t>) </a:t>
            </a:r>
            <a:r>
              <a:rPr lang="en-US" altLang="ko-KR" sz="2000" b="1">
                <a:solidFill>
                  <a:schemeClr val="accent2"/>
                </a:solidFill>
              </a:rPr>
              <a:t>then return</a:t>
            </a:r>
            <a:r>
              <a:rPr lang="en-US" altLang="ko-KR" sz="2000"/>
              <a:t> A[</a:t>
            </a:r>
            <a:r>
              <a:rPr lang="en-US" altLang="ko-KR" sz="2000" i="1"/>
              <a:t>p</a:t>
            </a:r>
            <a:r>
              <a:rPr lang="en-US" altLang="ko-KR" sz="2000"/>
              <a:t>] ;    </a:t>
            </a:r>
            <a:r>
              <a:rPr lang="en-US" altLang="ko-KR" sz="1800"/>
              <a:t>▷ </a:t>
            </a:r>
            <a:r>
              <a:rPr lang="ko-KR" altLang="en-US" sz="1800"/>
              <a:t>원소가 하나뿐인 경우</a:t>
            </a:r>
            <a:r>
              <a:rPr lang="en-US" altLang="ko-KR" sz="1800"/>
              <a:t>.  </a:t>
            </a:r>
            <a:r>
              <a:rPr lang="en-US" altLang="ko-KR" sz="1800" i="1"/>
              <a:t>i</a:t>
            </a:r>
            <a:r>
              <a:rPr lang="ko-KR" altLang="en-US" sz="1800"/>
              <a:t>는 반드시 </a:t>
            </a:r>
            <a:r>
              <a:rPr lang="en-US" altLang="ko-KR" sz="1800"/>
              <a:t>1.</a:t>
            </a:r>
            <a:r>
              <a:rPr lang="en-US" altLang="ko-KR" sz="200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/>
              <a:t> 	</a:t>
            </a:r>
            <a:r>
              <a:rPr lang="en-US" altLang="ko-KR" sz="2000" i="1"/>
              <a:t>q</a:t>
            </a:r>
            <a:r>
              <a:rPr lang="en-US" altLang="ko-KR" sz="2000"/>
              <a:t> ← partition(A, </a:t>
            </a:r>
            <a:r>
              <a:rPr lang="en-US" altLang="ko-KR" sz="2000" i="1"/>
              <a:t>p</a:t>
            </a:r>
            <a:r>
              <a:rPr lang="en-US" altLang="ko-KR" sz="2000"/>
              <a:t>, </a:t>
            </a:r>
            <a:r>
              <a:rPr lang="en-US" altLang="ko-KR" sz="2000" i="1"/>
              <a:t>r</a:t>
            </a:r>
            <a:r>
              <a:rPr lang="en-US" altLang="ko-KR" sz="2000"/>
              <a:t>)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i="1"/>
              <a:t>	k</a:t>
            </a:r>
            <a:r>
              <a:rPr lang="en-US" altLang="ko-KR" sz="2000"/>
              <a:t> ← </a:t>
            </a:r>
            <a:r>
              <a:rPr lang="en-US" altLang="ko-KR" sz="2000" i="1"/>
              <a:t>q-p</a:t>
            </a:r>
            <a:r>
              <a:rPr lang="en-US" altLang="ko-KR" sz="2000"/>
              <a:t>+1;         </a:t>
            </a:r>
            <a:r>
              <a:rPr lang="en-US" altLang="ko-KR" sz="1800"/>
              <a:t>▷ </a:t>
            </a:r>
            <a:r>
              <a:rPr lang="en-US" altLang="ko-KR" sz="2000" i="1"/>
              <a:t>k</a:t>
            </a:r>
            <a:r>
              <a:rPr lang="en-US" altLang="ko-KR" sz="1800"/>
              <a:t> : </a:t>
            </a:r>
            <a:r>
              <a:rPr lang="ko-KR" altLang="en-US" sz="1800"/>
              <a:t>기준원소가 전체에서 </a:t>
            </a:r>
            <a:r>
              <a:rPr lang="en-US" altLang="ko-KR" sz="2000" i="1"/>
              <a:t>k</a:t>
            </a:r>
            <a:r>
              <a:rPr lang="ko-KR" altLang="en-US" sz="1800"/>
              <a:t> 번째 작은 원소임을 의미</a:t>
            </a:r>
            <a:r>
              <a:rPr lang="ko-KR" altLang="en-US" sz="2000"/>
              <a:t> </a:t>
            </a:r>
            <a:r>
              <a:rPr lang="en-US" altLang="ko-KR" sz="2000" b="1"/>
              <a:t>   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/>
              <a:t>	</a:t>
            </a:r>
            <a:r>
              <a:rPr lang="en-US" altLang="ko-KR" sz="2000" b="1">
                <a:solidFill>
                  <a:schemeClr val="accent2"/>
                </a:solidFill>
              </a:rPr>
              <a:t>if</a:t>
            </a:r>
            <a:r>
              <a:rPr lang="en-US" altLang="ko-KR" sz="2000"/>
              <a:t> (</a:t>
            </a:r>
            <a:r>
              <a:rPr lang="en-US" altLang="ko-KR" sz="2000" i="1"/>
              <a:t>i</a:t>
            </a:r>
            <a:r>
              <a:rPr lang="en-US" altLang="ko-KR" sz="2000"/>
              <a:t> &lt; </a:t>
            </a:r>
            <a:r>
              <a:rPr lang="en-US" altLang="ko-KR" sz="2000" i="1"/>
              <a:t>k</a:t>
            </a:r>
            <a:r>
              <a:rPr lang="en-US" altLang="ko-KR" sz="2000"/>
              <a:t>) </a:t>
            </a:r>
            <a:r>
              <a:rPr lang="en-US" altLang="ko-KR" sz="2000" b="1">
                <a:solidFill>
                  <a:schemeClr val="accent2"/>
                </a:solidFill>
              </a:rPr>
              <a:t>then return</a:t>
            </a:r>
            <a:r>
              <a:rPr lang="en-US" altLang="ko-KR" sz="2000"/>
              <a:t> </a:t>
            </a:r>
            <a:r>
              <a:rPr lang="en-US" altLang="ko-KR" sz="2000">
                <a:solidFill>
                  <a:srgbClr val="FF3300"/>
                </a:solidFill>
              </a:rPr>
              <a:t>select</a:t>
            </a:r>
            <a:r>
              <a:rPr lang="en-US" altLang="ko-KR" sz="2000"/>
              <a:t>(A, </a:t>
            </a:r>
            <a:r>
              <a:rPr lang="en-US" altLang="ko-KR" sz="2000" i="1"/>
              <a:t>p</a:t>
            </a:r>
            <a:r>
              <a:rPr lang="en-US" altLang="ko-KR" sz="2000"/>
              <a:t>, </a:t>
            </a:r>
            <a:r>
              <a:rPr lang="en-US" altLang="ko-KR" sz="2000" i="1"/>
              <a:t>q-</a:t>
            </a:r>
            <a:r>
              <a:rPr lang="en-US" altLang="ko-KR" sz="2000"/>
              <a:t>1, </a:t>
            </a:r>
            <a:r>
              <a:rPr lang="en-US" altLang="ko-KR" sz="2000" i="1"/>
              <a:t>i</a:t>
            </a:r>
            <a:r>
              <a:rPr lang="en-US" altLang="ko-KR" sz="2000"/>
              <a:t>) ;  </a:t>
            </a:r>
            <a:r>
              <a:rPr lang="en-US" altLang="ko-KR" sz="1800"/>
              <a:t>▷ </a:t>
            </a:r>
            <a:r>
              <a:rPr lang="ko-KR" altLang="en-US" sz="1800"/>
              <a:t>왼쪽 그룹으로 범위를 좁힘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/>
              <a:t>	</a:t>
            </a:r>
            <a:r>
              <a:rPr lang="en-US" altLang="ko-KR" sz="2000" b="1">
                <a:solidFill>
                  <a:schemeClr val="accent2"/>
                </a:solidFill>
              </a:rPr>
              <a:t>else if</a:t>
            </a:r>
            <a:r>
              <a:rPr lang="en-US" altLang="ko-KR" sz="2000"/>
              <a:t> (</a:t>
            </a:r>
            <a:r>
              <a:rPr lang="en-US" altLang="ko-KR" sz="2000" i="1"/>
              <a:t>i</a:t>
            </a:r>
            <a:r>
              <a:rPr lang="en-US" altLang="ko-KR" sz="2000"/>
              <a:t> = </a:t>
            </a:r>
            <a:r>
              <a:rPr lang="en-US" altLang="ko-KR" sz="2000" i="1"/>
              <a:t>k</a:t>
            </a:r>
            <a:r>
              <a:rPr lang="en-US" altLang="ko-KR" sz="2000"/>
              <a:t>) </a:t>
            </a:r>
            <a:r>
              <a:rPr lang="en-US" altLang="ko-KR" sz="2000" b="1">
                <a:solidFill>
                  <a:schemeClr val="accent2"/>
                </a:solidFill>
              </a:rPr>
              <a:t>then return</a:t>
            </a:r>
            <a:r>
              <a:rPr lang="en-US" altLang="ko-KR" sz="2000"/>
              <a:t> A[</a:t>
            </a:r>
            <a:r>
              <a:rPr lang="en-US" altLang="ko-KR" sz="2000" i="1"/>
              <a:t>q</a:t>
            </a:r>
            <a:r>
              <a:rPr lang="en-US" altLang="ko-KR" sz="2000"/>
              <a:t>] ;                </a:t>
            </a:r>
            <a:r>
              <a:rPr lang="en-US" altLang="ko-KR" sz="1800"/>
              <a:t>▷ </a:t>
            </a:r>
            <a:r>
              <a:rPr lang="ko-KR" altLang="en-US" sz="1800"/>
              <a:t>기준원소가 바로 찾는 원소임</a:t>
            </a:r>
            <a:r>
              <a:rPr lang="ko-KR" altLang="en-US" sz="200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/>
              <a:t>	</a:t>
            </a:r>
            <a:r>
              <a:rPr lang="en-US" altLang="ko-KR" sz="2000" b="1">
                <a:solidFill>
                  <a:schemeClr val="accent2"/>
                </a:solidFill>
              </a:rPr>
              <a:t>else return</a:t>
            </a:r>
            <a:r>
              <a:rPr lang="en-US" altLang="ko-KR" sz="2000"/>
              <a:t> </a:t>
            </a:r>
            <a:r>
              <a:rPr lang="en-US" altLang="ko-KR" sz="2000">
                <a:solidFill>
                  <a:srgbClr val="FF3300"/>
                </a:solidFill>
              </a:rPr>
              <a:t>select</a:t>
            </a:r>
            <a:r>
              <a:rPr lang="en-US" altLang="ko-KR" sz="2000"/>
              <a:t>(A, </a:t>
            </a:r>
            <a:r>
              <a:rPr lang="en-US" altLang="ko-KR" sz="2000" i="1"/>
              <a:t>p</a:t>
            </a:r>
            <a:r>
              <a:rPr lang="en-US" altLang="ko-KR" sz="2000"/>
              <a:t>, </a:t>
            </a:r>
            <a:r>
              <a:rPr lang="en-US" altLang="ko-KR" sz="2000" i="1"/>
              <a:t>q-</a:t>
            </a:r>
            <a:r>
              <a:rPr lang="en-US" altLang="ko-KR" sz="2000"/>
              <a:t>1, </a:t>
            </a:r>
            <a:r>
              <a:rPr lang="en-US" altLang="ko-KR" sz="2000" i="1"/>
              <a:t>i</a:t>
            </a:r>
            <a:r>
              <a:rPr lang="en-US" altLang="ko-KR" sz="2000"/>
              <a:t>) ;                 </a:t>
            </a:r>
            <a:r>
              <a:rPr lang="en-US" altLang="ko-KR" sz="1800"/>
              <a:t>▷ </a:t>
            </a:r>
            <a:r>
              <a:rPr lang="ko-KR" altLang="en-US" sz="1800"/>
              <a:t>오른쪽 그룹으로 범위를 좁힘</a:t>
            </a:r>
            <a:r>
              <a:rPr lang="ko-KR" altLang="en-US" sz="200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/>
              <a:t>} </a:t>
            </a:r>
          </a:p>
          <a:p>
            <a:pPr>
              <a:lnSpc>
                <a:spcPct val="80000"/>
              </a:lnSpc>
              <a:buFontTx/>
              <a:buNone/>
            </a:pPr>
            <a:endParaRPr lang="ko-KR" altLang="en-US" sz="2000"/>
          </a:p>
        </p:txBody>
      </p:sp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4352925" y="5486400"/>
            <a:ext cx="37593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anose="05000000000000000000" pitchFamily="2" charset="2"/>
              <a:buChar char="ü"/>
            </a:pPr>
            <a:r>
              <a:rPr lang="ko-KR" altLang="en-US" sz="2000" i="0">
                <a:effectLst/>
                <a:ea typeface="굴림" panose="020B0600000101010101" pitchFamily="50" charset="-127"/>
              </a:rPr>
              <a:t>평균 </a:t>
            </a:r>
            <a:r>
              <a:rPr lang="ko-KR" altLang="en-US" sz="2000" i="0" smtClean="0">
                <a:effectLst/>
                <a:ea typeface="굴림" panose="020B0600000101010101" pitchFamily="50" charset="-127"/>
              </a:rPr>
              <a:t>수행 시간</a:t>
            </a:r>
            <a:r>
              <a:rPr lang="en-US" altLang="ko-KR" sz="2000" i="0" smtClean="0">
                <a:effectLst/>
                <a:ea typeface="굴림" panose="020B0600000101010101" pitchFamily="50" charset="-127"/>
              </a:rPr>
              <a:t>: </a:t>
            </a:r>
            <a:r>
              <a:rPr lang="el-GR" altLang="ko-KR" sz="2000" i="0">
                <a:effectLst/>
                <a:latin typeface="Times New Roman" panose="02020603050405020304" pitchFamily="18" charset="0"/>
              </a:rPr>
              <a:t>Θ</a:t>
            </a:r>
            <a:r>
              <a:rPr lang="en-US" altLang="ko-KR" sz="20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00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0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ü"/>
            </a:pPr>
            <a:r>
              <a:rPr lang="ko-KR" altLang="en-US" sz="20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최악의 경우 </a:t>
            </a:r>
            <a:r>
              <a:rPr lang="ko-KR" altLang="en-US" sz="2000" i="0" smtClean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수행 시간</a:t>
            </a:r>
            <a:r>
              <a:rPr lang="en-US" altLang="ko-KR" sz="2000" i="0" smtClean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el-GR" altLang="ko-KR" sz="2000" i="0">
                <a:effectLst/>
                <a:latin typeface="Times New Roman" panose="02020603050405020304" pitchFamily="18" charset="0"/>
              </a:rPr>
              <a:t>Θ</a:t>
            </a:r>
            <a:r>
              <a:rPr lang="en-US" altLang="ko-KR" sz="20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00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000" i="0" baseline="3000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  <a:r>
              <a:rPr lang="en-US" altLang="ko-KR" sz="20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r>
              <a:rPr lang="en-US" altLang="ko-KR" sz="2000" i="0">
                <a:effectLst/>
                <a:ea typeface="굴림" panose="020B0600000101010101" pitchFamily="50" charset="-127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4" name="Oval 4"/>
          <p:cNvSpPr>
            <a:spLocks noChangeArrowheads="1"/>
          </p:cNvSpPr>
          <p:nvPr/>
        </p:nvSpPr>
        <p:spPr bwMode="auto">
          <a:xfrm>
            <a:off x="7759700" y="2767013"/>
            <a:ext cx="431800" cy="5588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230405" name="Group 5"/>
          <p:cNvGraphicFramePr>
            <a:graphicFrameLocks noGrp="1"/>
          </p:cNvGraphicFramePr>
          <p:nvPr/>
        </p:nvGraphicFramePr>
        <p:xfrm>
          <a:off x="2184400" y="2754313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29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65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0432" name="Text Box 32"/>
          <p:cNvSpPr txBox="1">
            <a:spLocks noChangeArrowheads="1"/>
          </p:cNvSpPr>
          <p:nvPr/>
        </p:nvSpPr>
        <p:spPr bwMode="auto">
          <a:xfrm>
            <a:off x="2295525" y="204152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effectLst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230433" name="Text Box 33"/>
          <p:cNvSpPr txBox="1">
            <a:spLocks noChangeArrowheads="1"/>
          </p:cNvSpPr>
          <p:nvPr/>
        </p:nvSpPr>
        <p:spPr bwMode="auto">
          <a:xfrm>
            <a:off x="7781925" y="2079625"/>
            <a:ext cx="268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effectLst/>
                <a:ea typeface="굴림" panose="020B0600000101010101" pitchFamily="50" charset="-127"/>
              </a:rPr>
              <a:t>r</a:t>
            </a:r>
          </a:p>
        </p:txBody>
      </p:sp>
      <p:sp>
        <p:nvSpPr>
          <p:cNvPr id="230434" name="Line 34"/>
          <p:cNvSpPr>
            <a:spLocks noChangeShapeType="1"/>
          </p:cNvSpPr>
          <p:nvPr/>
        </p:nvSpPr>
        <p:spPr bwMode="auto">
          <a:xfrm>
            <a:off x="2463800" y="2449513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0435" name="Line 35"/>
          <p:cNvSpPr>
            <a:spLocks noChangeShapeType="1"/>
          </p:cNvSpPr>
          <p:nvPr/>
        </p:nvSpPr>
        <p:spPr bwMode="auto">
          <a:xfrm>
            <a:off x="7937500" y="2436813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0436" name="Oval 36"/>
          <p:cNvSpPr>
            <a:spLocks noChangeArrowheads="1"/>
          </p:cNvSpPr>
          <p:nvPr/>
        </p:nvSpPr>
        <p:spPr bwMode="auto">
          <a:xfrm>
            <a:off x="4114800" y="3935413"/>
            <a:ext cx="431800" cy="5588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230527" name="Group 127"/>
          <p:cNvGraphicFramePr>
            <a:graphicFrameLocks noGrp="1"/>
          </p:cNvGraphicFramePr>
          <p:nvPr/>
        </p:nvGraphicFramePr>
        <p:xfrm>
          <a:off x="2197100" y="3935413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29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65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0492" name="Text Box 92"/>
          <p:cNvSpPr txBox="1">
            <a:spLocks noChangeArrowheads="1"/>
          </p:cNvSpPr>
          <p:nvPr/>
        </p:nvSpPr>
        <p:spPr bwMode="auto">
          <a:xfrm>
            <a:off x="911225" y="2817813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2000" i="0">
                <a:effectLst/>
                <a:ea typeface="굴림" panose="020B0600000101010101" pitchFamily="50" charset="-127"/>
              </a:rPr>
              <a:t>입력배열</a:t>
            </a:r>
          </a:p>
        </p:txBody>
      </p:sp>
      <p:sp>
        <p:nvSpPr>
          <p:cNvPr id="230493" name="Text Box 93"/>
          <p:cNvSpPr txBox="1">
            <a:spLocks noChangeArrowheads="1"/>
          </p:cNvSpPr>
          <p:nvPr/>
        </p:nvSpPr>
        <p:spPr bwMode="auto">
          <a:xfrm>
            <a:off x="1457325" y="3998913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2000" i="0">
                <a:effectLst/>
                <a:ea typeface="굴림" panose="020B0600000101010101" pitchFamily="50" charset="-127"/>
              </a:rPr>
              <a:t>분할</a:t>
            </a:r>
          </a:p>
        </p:txBody>
      </p:sp>
      <p:sp>
        <p:nvSpPr>
          <p:cNvPr id="230495" name="Text Box 95"/>
          <p:cNvSpPr txBox="1">
            <a:spLocks noChangeArrowheads="1"/>
          </p:cNvSpPr>
          <p:nvPr/>
        </p:nvSpPr>
        <p:spPr bwMode="auto">
          <a:xfrm>
            <a:off x="923925" y="1522413"/>
            <a:ext cx="2528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 i="0">
                <a:solidFill>
                  <a:srgbClr val="008080"/>
                </a:solidFill>
                <a:effectLst/>
                <a:ea typeface="굴림" panose="020B0600000101010101" pitchFamily="50" charset="-127"/>
              </a:rPr>
              <a:t>2</a:t>
            </a:r>
            <a:r>
              <a:rPr lang="ko-KR" altLang="en-US" sz="2000" b="1" i="0">
                <a:solidFill>
                  <a:srgbClr val="008080"/>
                </a:solidFill>
                <a:effectLst/>
                <a:ea typeface="굴림" panose="020B0600000101010101" pitchFamily="50" charset="-127"/>
              </a:rPr>
              <a:t>번째 작은 원소 찾기</a:t>
            </a:r>
          </a:p>
        </p:txBody>
      </p:sp>
      <p:sp>
        <p:nvSpPr>
          <p:cNvPr id="230498" name="Oval 98"/>
          <p:cNvSpPr>
            <a:spLocks noChangeArrowheads="1"/>
          </p:cNvSpPr>
          <p:nvPr/>
        </p:nvSpPr>
        <p:spPr bwMode="auto">
          <a:xfrm>
            <a:off x="4127500" y="5245100"/>
            <a:ext cx="431800" cy="5588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230528" name="Group 128"/>
          <p:cNvGraphicFramePr>
            <a:graphicFrameLocks noGrp="1"/>
          </p:cNvGraphicFramePr>
          <p:nvPr/>
        </p:nvGraphicFramePr>
        <p:xfrm>
          <a:off x="2209800" y="52451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29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65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0526" name="Text Box 126"/>
          <p:cNvSpPr txBox="1">
            <a:spLocks noChangeArrowheads="1"/>
          </p:cNvSpPr>
          <p:nvPr/>
        </p:nvSpPr>
        <p:spPr bwMode="auto">
          <a:xfrm>
            <a:off x="1000125" y="4748213"/>
            <a:ext cx="4738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2000" i="0">
                <a:effectLst/>
                <a:ea typeface="굴림" panose="020B0600000101010101" pitchFamily="50" charset="-127"/>
              </a:rPr>
              <a:t>왼쪽 그룹에서 </a:t>
            </a:r>
            <a:r>
              <a:rPr lang="en-US" altLang="ko-KR" sz="2000" i="0">
                <a:effectLst/>
                <a:ea typeface="굴림" panose="020B0600000101010101" pitchFamily="50" charset="-127"/>
              </a:rPr>
              <a:t>2</a:t>
            </a:r>
            <a:r>
              <a:rPr lang="ko-KR" altLang="en-US" sz="2000" i="0">
                <a:effectLst/>
                <a:ea typeface="굴림" panose="020B0600000101010101" pitchFamily="50" charset="-127"/>
              </a:rPr>
              <a:t>번째 작은 원소를 찾는다</a:t>
            </a:r>
          </a:p>
        </p:txBody>
      </p:sp>
      <p:sp>
        <p:nvSpPr>
          <p:cNvPr id="230530" name="Rectangle 130"/>
          <p:cNvSpPr>
            <a:spLocks noChangeArrowheads="1"/>
          </p:cNvSpPr>
          <p:nvPr/>
        </p:nvSpPr>
        <p:spPr bwMode="auto">
          <a:xfrm>
            <a:off x="4762500" y="482600"/>
            <a:ext cx="4381500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3200" i="0">
                <a:effectLst/>
              </a:rPr>
              <a:t>선택 알고리즘 작동 예 </a:t>
            </a:r>
            <a:r>
              <a:rPr lang="en-US" altLang="ko-KR" sz="3200" i="0">
                <a:effectLst/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Oval 2"/>
          <p:cNvSpPr>
            <a:spLocks noChangeArrowheads="1"/>
          </p:cNvSpPr>
          <p:nvPr/>
        </p:nvSpPr>
        <p:spPr bwMode="auto">
          <a:xfrm>
            <a:off x="7759700" y="2690813"/>
            <a:ext cx="431800" cy="5588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229379" name="Group 3"/>
          <p:cNvGraphicFramePr>
            <a:graphicFrameLocks noGrp="1"/>
          </p:cNvGraphicFramePr>
          <p:nvPr/>
        </p:nvGraphicFramePr>
        <p:xfrm>
          <a:off x="2184400" y="2678113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29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65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9406" name="Text Box 30"/>
          <p:cNvSpPr txBox="1">
            <a:spLocks noChangeArrowheads="1"/>
          </p:cNvSpPr>
          <p:nvPr/>
        </p:nvSpPr>
        <p:spPr bwMode="auto">
          <a:xfrm>
            <a:off x="2295525" y="196532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effectLst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229407" name="Text Box 31"/>
          <p:cNvSpPr txBox="1">
            <a:spLocks noChangeArrowheads="1"/>
          </p:cNvSpPr>
          <p:nvPr/>
        </p:nvSpPr>
        <p:spPr bwMode="auto">
          <a:xfrm>
            <a:off x="7781925" y="2003425"/>
            <a:ext cx="268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effectLst/>
                <a:ea typeface="굴림" panose="020B0600000101010101" pitchFamily="50" charset="-127"/>
              </a:rPr>
              <a:t>r</a:t>
            </a:r>
          </a:p>
        </p:txBody>
      </p:sp>
      <p:sp>
        <p:nvSpPr>
          <p:cNvPr id="229408" name="Line 32"/>
          <p:cNvSpPr>
            <a:spLocks noChangeShapeType="1"/>
          </p:cNvSpPr>
          <p:nvPr/>
        </p:nvSpPr>
        <p:spPr bwMode="auto">
          <a:xfrm>
            <a:off x="2463800" y="2373313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9409" name="Line 33"/>
          <p:cNvSpPr>
            <a:spLocks noChangeShapeType="1"/>
          </p:cNvSpPr>
          <p:nvPr/>
        </p:nvSpPr>
        <p:spPr bwMode="auto">
          <a:xfrm>
            <a:off x="7937500" y="2360613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9410" name="Oval 34"/>
          <p:cNvSpPr>
            <a:spLocks noChangeArrowheads="1"/>
          </p:cNvSpPr>
          <p:nvPr/>
        </p:nvSpPr>
        <p:spPr bwMode="auto">
          <a:xfrm>
            <a:off x="4114800" y="3859213"/>
            <a:ext cx="431800" cy="5588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229505" name="Group 129"/>
          <p:cNvGraphicFramePr>
            <a:graphicFrameLocks noGrp="1"/>
          </p:cNvGraphicFramePr>
          <p:nvPr/>
        </p:nvGraphicFramePr>
        <p:xfrm>
          <a:off x="2197100" y="3859213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29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65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9466" name="Oval 90"/>
          <p:cNvSpPr>
            <a:spLocks noChangeArrowheads="1"/>
          </p:cNvSpPr>
          <p:nvPr/>
        </p:nvSpPr>
        <p:spPr bwMode="auto">
          <a:xfrm>
            <a:off x="4114800" y="5334000"/>
            <a:ext cx="431800" cy="5588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229467" name="Group 91"/>
          <p:cNvGraphicFramePr>
            <a:graphicFrameLocks noGrp="1"/>
          </p:cNvGraphicFramePr>
          <p:nvPr/>
        </p:nvGraphicFramePr>
        <p:xfrm>
          <a:off x="2197100" y="53340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29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65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9494" name="Text Box 118"/>
          <p:cNvSpPr txBox="1">
            <a:spLocks noChangeArrowheads="1"/>
          </p:cNvSpPr>
          <p:nvPr/>
        </p:nvSpPr>
        <p:spPr bwMode="auto">
          <a:xfrm>
            <a:off x="911225" y="2741613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2000" i="0">
                <a:effectLst/>
                <a:ea typeface="굴림" panose="020B0600000101010101" pitchFamily="50" charset="-127"/>
              </a:rPr>
              <a:t>입력배열</a:t>
            </a:r>
          </a:p>
        </p:txBody>
      </p:sp>
      <p:sp>
        <p:nvSpPr>
          <p:cNvPr id="229495" name="Text Box 119"/>
          <p:cNvSpPr txBox="1">
            <a:spLocks noChangeArrowheads="1"/>
          </p:cNvSpPr>
          <p:nvPr/>
        </p:nvSpPr>
        <p:spPr bwMode="auto">
          <a:xfrm>
            <a:off x="1457325" y="3922713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2000" i="0">
                <a:effectLst/>
                <a:ea typeface="굴림" panose="020B0600000101010101" pitchFamily="50" charset="-127"/>
              </a:rPr>
              <a:t>분할</a:t>
            </a:r>
          </a:p>
        </p:txBody>
      </p:sp>
      <p:sp>
        <p:nvSpPr>
          <p:cNvPr id="229500" name="Text Box 124"/>
          <p:cNvSpPr txBox="1">
            <a:spLocks noChangeArrowheads="1"/>
          </p:cNvSpPr>
          <p:nvPr/>
        </p:nvSpPr>
        <p:spPr bwMode="auto">
          <a:xfrm>
            <a:off x="962025" y="4824413"/>
            <a:ext cx="4992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2000" i="0">
                <a:effectLst/>
                <a:ea typeface="굴림" panose="020B0600000101010101" pitchFamily="50" charset="-127"/>
              </a:rPr>
              <a:t>오른쪽 그룹에서 </a:t>
            </a:r>
            <a:r>
              <a:rPr lang="en-US" altLang="ko-KR" sz="2000" i="0">
                <a:effectLst/>
                <a:ea typeface="굴림" panose="020B0600000101010101" pitchFamily="50" charset="-127"/>
              </a:rPr>
              <a:t>3</a:t>
            </a:r>
            <a:r>
              <a:rPr lang="ko-KR" altLang="en-US" sz="2000" i="0">
                <a:effectLst/>
                <a:ea typeface="굴림" panose="020B0600000101010101" pitchFamily="50" charset="-127"/>
              </a:rPr>
              <a:t>번째 작은 원소를 찾는다</a:t>
            </a:r>
          </a:p>
        </p:txBody>
      </p:sp>
      <p:sp>
        <p:nvSpPr>
          <p:cNvPr id="229502" name="Text Box 126"/>
          <p:cNvSpPr txBox="1">
            <a:spLocks noChangeArrowheads="1"/>
          </p:cNvSpPr>
          <p:nvPr/>
        </p:nvSpPr>
        <p:spPr bwMode="auto">
          <a:xfrm>
            <a:off x="923925" y="1446213"/>
            <a:ext cx="2528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 i="0">
                <a:solidFill>
                  <a:srgbClr val="008080"/>
                </a:solidFill>
                <a:effectLst/>
                <a:ea typeface="굴림" panose="020B0600000101010101" pitchFamily="50" charset="-127"/>
              </a:rPr>
              <a:t>7</a:t>
            </a:r>
            <a:r>
              <a:rPr lang="ko-KR" altLang="en-US" sz="2000" b="1" i="0">
                <a:solidFill>
                  <a:srgbClr val="008080"/>
                </a:solidFill>
                <a:effectLst/>
                <a:ea typeface="굴림" panose="020B0600000101010101" pitchFamily="50" charset="-127"/>
              </a:rPr>
              <a:t>번째 작은 원소 찾기</a:t>
            </a:r>
          </a:p>
        </p:txBody>
      </p:sp>
      <p:sp>
        <p:nvSpPr>
          <p:cNvPr id="229503" name="Line 127"/>
          <p:cNvSpPr>
            <a:spLocks noChangeShapeType="1"/>
          </p:cNvSpPr>
          <p:nvPr/>
        </p:nvSpPr>
        <p:spPr bwMode="auto">
          <a:xfrm>
            <a:off x="2184400" y="6019800"/>
            <a:ext cx="240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9504" name="Text Box 128"/>
          <p:cNvSpPr txBox="1">
            <a:spLocks noChangeArrowheads="1"/>
          </p:cNvSpPr>
          <p:nvPr/>
        </p:nvSpPr>
        <p:spPr bwMode="auto">
          <a:xfrm>
            <a:off x="3057525" y="6005513"/>
            <a:ext cx="579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i="0">
                <a:effectLst/>
                <a:ea typeface="굴림" panose="020B0600000101010101" pitchFamily="50" charset="-127"/>
              </a:rPr>
              <a:t>4</a:t>
            </a:r>
            <a:r>
              <a:rPr lang="ko-KR" altLang="en-US" sz="2000" i="0">
                <a:effectLst/>
                <a:ea typeface="굴림" panose="020B0600000101010101" pitchFamily="50" charset="-127"/>
              </a:rPr>
              <a:t>개</a:t>
            </a:r>
          </a:p>
        </p:txBody>
      </p:sp>
      <p:sp>
        <p:nvSpPr>
          <p:cNvPr id="229506" name="Rectangle 130"/>
          <p:cNvSpPr>
            <a:spLocks noChangeArrowheads="1"/>
          </p:cNvSpPr>
          <p:nvPr/>
        </p:nvSpPr>
        <p:spPr bwMode="auto">
          <a:xfrm>
            <a:off x="4470400" y="482600"/>
            <a:ext cx="4673600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3200" i="0">
                <a:effectLst/>
              </a:rPr>
              <a:t>선택 알고리즘 작동 예 </a:t>
            </a:r>
            <a:r>
              <a:rPr lang="en-US" altLang="ko-KR" sz="3200" i="0">
                <a:effectLst/>
              </a:rPr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5727700" y="482600"/>
            <a:ext cx="3416300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3200" i="0">
                <a:effectLst/>
              </a:rPr>
              <a:t>평균 </a:t>
            </a:r>
            <a:r>
              <a:rPr lang="ko-KR" altLang="en-US" sz="3200" i="0" smtClean="0">
                <a:effectLst/>
              </a:rPr>
              <a:t>수행 시간</a:t>
            </a:r>
            <a:endParaRPr lang="en-US" altLang="ko-KR" sz="3200" i="0">
              <a:effectLst/>
            </a:endParaRPr>
          </a:p>
        </p:txBody>
      </p:sp>
      <p:sp>
        <p:nvSpPr>
          <p:cNvPr id="239619" name="Text Box 3"/>
          <p:cNvSpPr txBox="1">
            <a:spLocks noChangeArrowheads="1"/>
          </p:cNvSpPr>
          <p:nvPr/>
        </p:nvSpPr>
        <p:spPr bwMode="auto">
          <a:xfrm>
            <a:off x="1177925" y="1893888"/>
            <a:ext cx="6270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) </a:t>
            </a:r>
            <a:r>
              <a:rPr lang="en-US" altLang="ko-KR" i="0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≤     </a:t>
            </a:r>
            <a:r>
              <a:rPr lang="el-GR" altLang="ko-KR" sz="3600" i="0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Σ</a:t>
            </a:r>
            <a:r>
              <a:rPr lang="en-US" altLang="ko-KR" i="0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i="0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max[</a:t>
            </a:r>
            <a:r>
              <a:rPr lang="en-US" altLang="ko-KR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T</a:t>
            </a:r>
            <a:r>
              <a:rPr lang="en-US" altLang="ko-KR" i="0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k</a:t>
            </a:r>
            <a:r>
              <a:rPr lang="en-US" altLang="ko-KR" b="1" i="0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-</a:t>
            </a:r>
            <a:r>
              <a:rPr lang="en-US" altLang="ko-KR" i="0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1),  </a:t>
            </a:r>
            <a:r>
              <a:rPr lang="en-US" altLang="ko-KR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T</a:t>
            </a:r>
            <a:r>
              <a:rPr lang="en-US" altLang="ko-KR" i="0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n</a:t>
            </a:r>
            <a:r>
              <a:rPr lang="en-US" altLang="ko-KR" i="0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-</a:t>
            </a:r>
            <a:r>
              <a:rPr lang="en-US" altLang="ko-KR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k</a:t>
            </a:r>
            <a:r>
              <a:rPr lang="en-US" altLang="ko-KR" i="0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)]   +  </a:t>
            </a:r>
            <a:r>
              <a:rPr lang="el-GR" altLang="ko-KR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Θ</a:t>
            </a:r>
            <a:r>
              <a:rPr lang="en-US" altLang="ko-KR" i="0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n</a:t>
            </a:r>
            <a:r>
              <a:rPr lang="en-US" altLang="ko-KR" i="0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  <a:endParaRPr lang="el-GR" altLang="ko-KR" i="0">
              <a:effectLst/>
              <a:latin typeface="Times New Roman" panose="02020603050405020304" pitchFamily="18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39629" name="Text Box 13"/>
          <p:cNvSpPr txBox="1">
            <a:spLocks noChangeArrowheads="1"/>
          </p:cNvSpPr>
          <p:nvPr/>
        </p:nvSpPr>
        <p:spPr bwMode="auto">
          <a:xfrm>
            <a:off x="796925" y="4244975"/>
            <a:ext cx="7780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2400" i="0">
                <a:effectLst/>
                <a:ea typeface="굴림" panose="020B0600000101010101" pitchFamily="50" charset="-127"/>
              </a:rPr>
              <a:t>이것은 </a:t>
            </a:r>
            <a:r>
              <a:rPr lang="en-US" altLang="ko-KR" sz="240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sz="24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40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) ≤ </a:t>
            </a:r>
            <a:r>
              <a:rPr lang="en-US" altLang="ko-KR" sz="240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cn</a:t>
            </a:r>
            <a:r>
              <a:rPr lang="ko-KR" altLang="en-US" sz="2400" i="0">
                <a:effectLst/>
                <a:ea typeface="굴림" panose="020B0600000101010101" pitchFamily="50" charset="-127"/>
              </a:rPr>
              <a:t>임을 추정 후 증명법으로 증명할 수 있다 </a:t>
            </a:r>
          </a:p>
        </p:txBody>
      </p:sp>
      <p:sp>
        <p:nvSpPr>
          <p:cNvPr id="239630" name="Text Box 14"/>
          <p:cNvSpPr txBox="1">
            <a:spLocks noChangeArrowheads="1"/>
          </p:cNvSpPr>
          <p:nvPr/>
        </p:nvSpPr>
        <p:spPr bwMode="auto">
          <a:xfrm>
            <a:off x="758825" y="4727575"/>
            <a:ext cx="2087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∴ T</a:t>
            </a:r>
            <a:r>
              <a:rPr lang="en-US" altLang="ko-KR" sz="24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40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) = </a:t>
            </a:r>
            <a:r>
              <a:rPr lang="en-US" altLang="ko-KR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O</a:t>
            </a:r>
            <a:r>
              <a:rPr lang="en-US" altLang="ko-KR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endParaRPr lang="ko-KR" altLang="en-US" i="0"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39631" name="Text Box 15"/>
          <p:cNvSpPr txBox="1">
            <a:spLocks noChangeArrowheads="1"/>
          </p:cNvSpPr>
          <p:nvPr/>
        </p:nvSpPr>
        <p:spPr bwMode="auto">
          <a:xfrm>
            <a:off x="822325" y="5272088"/>
            <a:ext cx="5524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sz="24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40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) =</a:t>
            </a: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</a:t>
            </a:r>
            <a:r>
              <a:rPr lang="el-GR" altLang="ko-KR" sz="2400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Ω</a:t>
            </a:r>
            <a:r>
              <a:rPr lang="en-US" altLang="ko-KR" sz="2400" i="0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2400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sz="2400" i="0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2400" i="0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임은 자명하므로 </a:t>
            </a:r>
            <a:r>
              <a:rPr lang="ko-KR" altLang="en-US" sz="2400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sz="24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40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) = </a:t>
            </a:r>
            <a:r>
              <a:rPr lang="el-GR" altLang="ko-KR">
                <a:effectLst/>
                <a:latin typeface="Times New Roman" panose="02020603050405020304" pitchFamily="18" charset="0"/>
              </a:rPr>
              <a:t>Θ</a:t>
            </a:r>
            <a:r>
              <a:rPr lang="en-US" altLang="ko-KR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endParaRPr lang="ko-KR" altLang="en-US" i="0"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grpSp>
        <p:nvGrpSpPr>
          <p:cNvPr id="239639" name="Group 23"/>
          <p:cNvGrpSpPr>
            <a:grpSpLocks/>
          </p:cNvGrpSpPr>
          <p:nvPr/>
        </p:nvGrpSpPr>
        <p:grpSpPr bwMode="auto">
          <a:xfrm>
            <a:off x="2320925" y="1728788"/>
            <a:ext cx="922338" cy="993775"/>
            <a:chOff x="1462" y="1089"/>
            <a:chExt cx="581" cy="626"/>
          </a:xfrm>
        </p:grpSpPr>
        <p:grpSp>
          <p:nvGrpSpPr>
            <p:cNvPr id="239636" name="Group 20"/>
            <p:cNvGrpSpPr>
              <a:grpSpLocks/>
            </p:cNvGrpSpPr>
            <p:nvPr/>
          </p:nvGrpSpPr>
          <p:grpSpPr bwMode="auto">
            <a:xfrm>
              <a:off x="1462" y="1162"/>
              <a:ext cx="218" cy="504"/>
              <a:chOff x="2238" y="1674"/>
              <a:chExt cx="218" cy="504"/>
            </a:xfrm>
          </p:grpSpPr>
          <p:sp>
            <p:nvSpPr>
              <p:cNvPr id="239633" name="Text Box 17"/>
              <p:cNvSpPr txBox="1">
                <a:spLocks noChangeArrowheads="1"/>
              </p:cNvSpPr>
              <p:nvPr/>
            </p:nvSpPr>
            <p:spPr bwMode="auto">
              <a:xfrm>
                <a:off x="2238" y="189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2400">
                    <a:effectLst/>
                    <a:latin typeface="Times New Roman" panose="02020603050405020304" pitchFamily="18" charset="0"/>
                    <a:ea typeface="굴림" panose="020B0600000101010101" pitchFamily="50" charset="-127"/>
                  </a:rPr>
                  <a:t>n</a:t>
                </a:r>
              </a:p>
            </p:txBody>
          </p:sp>
          <p:sp>
            <p:nvSpPr>
              <p:cNvPr id="239634" name="Text Box 18"/>
              <p:cNvSpPr txBox="1">
                <a:spLocks noChangeArrowheads="1"/>
              </p:cNvSpPr>
              <p:nvPr/>
            </p:nvSpPr>
            <p:spPr bwMode="auto">
              <a:xfrm>
                <a:off x="2238" y="167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2400" i="0">
                    <a:effectLst/>
                    <a:latin typeface="Times New Roman" panose="02020603050405020304" pitchFamily="18" charset="0"/>
                    <a:ea typeface="굴림" panose="020B0600000101010101" pitchFamily="50" charset="-127"/>
                  </a:rPr>
                  <a:t>1</a:t>
                </a:r>
              </a:p>
            </p:txBody>
          </p:sp>
          <p:sp>
            <p:nvSpPr>
              <p:cNvPr id="239635" name="Line 19"/>
              <p:cNvSpPr>
                <a:spLocks noChangeShapeType="1"/>
              </p:cNvSpPr>
              <p:nvPr/>
            </p:nvSpPr>
            <p:spPr bwMode="auto">
              <a:xfrm>
                <a:off x="2240" y="1936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39637" name="Text Box 21"/>
            <p:cNvSpPr txBox="1">
              <a:spLocks noChangeArrowheads="1"/>
            </p:cNvSpPr>
            <p:nvPr/>
          </p:nvSpPr>
          <p:spPr bwMode="auto">
            <a:xfrm>
              <a:off x="1606" y="1465"/>
              <a:ext cx="4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000">
                  <a:effectLst/>
                  <a:latin typeface="Times New Roman" panose="02020603050405020304" pitchFamily="18" charset="0"/>
                  <a:ea typeface="굴림" panose="020B0600000101010101" pitchFamily="50" charset="-127"/>
                </a:rPr>
                <a:t>k </a:t>
              </a:r>
              <a:r>
                <a:rPr lang="en-US" altLang="ko-KR" sz="2000" i="0">
                  <a:effectLst/>
                  <a:latin typeface="Times New Roman" panose="02020603050405020304" pitchFamily="18" charset="0"/>
                  <a:ea typeface="굴림" panose="020B0600000101010101" pitchFamily="50" charset="-127"/>
                </a:rPr>
                <a:t>= 1</a:t>
              </a:r>
            </a:p>
          </p:txBody>
        </p:sp>
        <p:sp>
          <p:nvSpPr>
            <p:cNvPr id="239638" name="Text Box 22"/>
            <p:cNvSpPr txBox="1">
              <a:spLocks noChangeArrowheads="1"/>
            </p:cNvSpPr>
            <p:nvPr/>
          </p:nvSpPr>
          <p:spPr bwMode="auto">
            <a:xfrm>
              <a:off x="1718" y="108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000">
                  <a:effectLst/>
                  <a:latin typeface="Times New Roman" panose="02020603050405020304" pitchFamily="18" charset="0"/>
                  <a:ea typeface="굴림" panose="020B0600000101010101" pitchFamily="50" charset="-127"/>
                </a:rPr>
                <a:t>n</a:t>
              </a:r>
              <a:endParaRPr lang="en-US" altLang="ko-KR" sz="2000" i="0">
                <a:effectLst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</p:grpSp>
      <p:sp>
        <p:nvSpPr>
          <p:cNvPr id="239640" name="Text Box 24"/>
          <p:cNvSpPr txBox="1">
            <a:spLocks noChangeArrowheads="1"/>
          </p:cNvSpPr>
          <p:nvPr/>
        </p:nvSpPr>
        <p:spPr bwMode="auto">
          <a:xfrm>
            <a:off x="2587625" y="3122613"/>
            <a:ext cx="399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800" i="0">
                <a:effectLst/>
                <a:ea typeface="굴림" panose="020B0600000101010101" pitchFamily="50" charset="-127"/>
              </a:rPr>
              <a:t>분할된 양쪽 중 큰 쪽을 처리하는 비용</a:t>
            </a:r>
          </a:p>
        </p:txBody>
      </p:sp>
      <p:sp>
        <p:nvSpPr>
          <p:cNvPr id="239642" name="Rectangle 26"/>
          <p:cNvSpPr>
            <a:spLocks noChangeArrowheads="1"/>
          </p:cNvSpPr>
          <p:nvPr/>
        </p:nvSpPr>
        <p:spPr bwMode="auto">
          <a:xfrm>
            <a:off x="3060700" y="2070100"/>
            <a:ext cx="3048000" cy="457200"/>
          </a:xfrm>
          <a:prstGeom prst="rect">
            <a:avLst/>
          </a:prstGeom>
          <a:noFill/>
          <a:ln w="38100">
            <a:solidFill>
              <a:srgbClr val="DDDDD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9643" name="Line 27"/>
          <p:cNvSpPr>
            <a:spLocks noChangeShapeType="1"/>
          </p:cNvSpPr>
          <p:nvPr/>
        </p:nvSpPr>
        <p:spPr bwMode="auto">
          <a:xfrm flipV="1">
            <a:off x="4597400" y="2565400"/>
            <a:ext cx="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9644" name="Text Box 28"/>
          <p:cNvSpPr txBox="1">
            <a:spLocks noChangeArrowheads="1"/>
          </p:cNvSpPr>
          <p:nvPr/>
        </p:nvSpPr>
        <p:spPr bwMode="auto">
          <a:xfrm>
            <a:off x="5407025" y="3579813"/>
            <a:ext cx="308289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800" i="0" dirty="0">
                <a:effectLst/>
                <a:ea typeface="굴림" panose="020B0600000101010101" pitchFamily="50" charset="-127"/>
              </a:rPr>
              <a:t>재귀호출을 </a:t>
            </a:r>
            <a:r>
              <a:rPr lang="ko-KR" altLang="en-US" sz="1800" i="0" dirty="0">
                <a:effectLst/>
                <a:ea typeface="굴림" panose="020B0600000101010101" pitchFamily="50" charset="-127"/>
              </a:rPr>
              <a:t>제</a:t>
            </a:r>
            <a:r>
              <a:rPr lang="ko-KR" altLang="en-US" sz="1800" i="0" dirty="0" smtClean="0">
                <a:effectLst/>
                <a:ea typeface="굴림" panose="020B0600000101010101" pitchFamily="50" charset="-127"/>
              </a:rPr>
              <a:t>외한 </a:t>
            </a:r>
            <a:r>
              <a:rPr lang="ko-KR" altLang="en-US" sz="1800" i="0" dirty="0">
                <a:effectLst/>
                <a:ea typeface="굴림" panose="020B0600000101010101" pitchFamily="50" charset="-127"/>
              </a:rPr>
              <a:t>오버헤드</a:t>
            </a:r>
          </a:p>
          <a:p>
            <a:r>
              <a:rPr lang="en-US" altLang="ko-KR" sz="1800" i="0" dirty="0">
                <a:effectLst/>
                <a:ea typeface="굴림" panose="020B0600000101010101" pitchFamily="50" charset="-127"/>
              </a:rPr>
              <a:t>(</a:t>
            </a:r>
            <a:r>
              <a:rPr lang="ko-KR" altLang="en-US" sz="1800" i="0" dirty="0">
                <a:effectLst/>
                <a:ea typeface="굴림" panose="020B0600000101010101" pitchFamily="50" charset="-127"/>
              </a:rPr>
              <a:t>분할이 대부분</a:t>
            </a:r>
            <a:r>
              <a:rPr lang="en-US" altLang="ko-KR" sz="1800" i="0" dirty="0">
                <a:effectLst/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239645" name="Line 29"/>
          <p:cNvSpPr>
            <a:spLocks noChangeShapeType="1"/>
          </p:cNvSpPr>
          <p:nvPr/>
        </p:nvSpPr>
        <p:spPr bwMode="auto">
          <a:xfrm flipV="1">
            <a:off x="6972300" y="2527300"/>
            <a:ext cx="0" cy="1003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ChangeArrowheads="1"/>
          </p:cNvSpPr>
          <p:nvPr/>
        </p:nvSpPr>
        <p:spPr bwMode="auto">
          <a:xfrm>
            <a:off x="4597400" y="482600"/>
            <a:ext cx="4546600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3200" i="0">
                <a:effectLst/>
              </a:rPr>
              <a:t>최악의 경우 </a:t>
            </a:r>
            <a:r>
              <a:rPr lang="ko-KR" altLang="en-US" sz="3200" i="0" smtClean="0">
                <a:effectLst/>
              </a:rPr>
              <a:t>수행 시간</a:t>
            </a:r>
            <a:endParaRPr lang="en-US" altLang="ko-KR" sz="3200" i="0">
              <a:effectLst/>
            </a:endParaRPr>
          </a:p>
        </p:txBody>
      </p:sp>
      <p:sp>
        <p:nvSpPr>
          <p:cNvPr id="240643" name="Text Box 3"/>
          <p:cNvSpPr txBox="1">
            <a:spLocks noChangeArrowheads="1"/>
          </p:cNvSpPr>
          <p:nvPr/>
        </p:nvSpPr>
        <p:spPr bwMode="auto">
          <a:xfrm>
            <a:off x="1177925" y="2009775"/>
            <a:ext cx="3340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) </a:t>
            </a:r>
            <a:r>
              <a:rPr lang="en-US" altLang="ko-KR" i="0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=  </a:t>
            </a:r>
            <a:r>
              <a:rPr lang="en-US" altLang="ko-KR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T</a:t>
            </a:r>
            <a:r>
              <a:rPr lang="en-US" altLang="ko-KR" i="0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n</a:t>
            </a:r>
            <a:r>
              <a:rPr lang="en-US" altLang="ko-KR" i="0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-1)</a:t>
            </a:r>
            <a:r>
              <a:rPr lang="ko-KR" altLang="en-US" i="0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  </a:t>
            </a:r>
            <a:r>
              <a:rPr lang="en-US" altLang="ko-KR" i="0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+ </a:t>
            </a:r>
            <a:r>
              <a:rPr lang="el-GR" altLang="ko-KR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Θ</a:t>
            </a:r>
            <a:r>
              <a:rPr lang="en-US" altLang="ko-KR" i="0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n</a:t>
            </a:r>
            <a:r>
              <a:rPr lang="en-US" altLang="ko-KR" i="0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  <a:endParaRPr lang="el-GR" altLang="ko-KR" i="0">
              <a:effectLst/>
              <a:latin typeface="Times New Roman" panose="02020603050405020304" pitchFamily="18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40645" name="Text Box 5"/>
          <p:cNvSpPr txBox="1">
            <a:spLocks noChangeArrowheads="1"/>
          </p:cNvSpPr>
          <p:nvPr/>
        </p:nvSpPr>
        <p:spPr bwMode="auto">
          <a:xfrm>
            <a:off x="1139825" y="3952875"/>
            <a:ext cx="2239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∴ T</a:t>
            </a:r>
            <a:r>
              <a:rPr lang="en-US" altLang="ko-KR" sz="24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40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) = </a:t>
            </a:r>
            <a:r>
              <a:rPr lang="el-GR" altLang="ko-KR">
                <a:effectLst/>
                <a:latin typeface="Times New Roman" panose="02020603050405020304" pitchFamily="18" charset="0"/>
              </a:rPr>
              <a:t>Θ</a:t>
            </a:r>
            <a:r>
              <a:rPr lang="en-US" altLang="ko-KR" sz="1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i="0" baseline="3000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  <a:r>
              <a:rPr lang="en-US" altLang="ko-KR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endParaRPr lang="ko-KR" altLang="en-US" i="0"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40654" name="Text Box 14"/>
          <p:cNvSpPr txBox="1">
            <a:spLocks noChangeArrowheads="1"/>
          </p:cNvSpPr>
          <p:nvPr/>
        </p:nvSpPr>
        <p:spPr bwMode="auto">
          <a:xfrm>
            <a:off x="974725" y="3084513"/>
            <a:ext cx="454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800" i="0">
                <a:effectLst/>
                <a:ea typeface="굴림" panose="020B0600000101010101" pitchFamily="50" charset="-127"/>
              </a:rPr>
              <a:t>분할이 </a:t>
            </a:r>
            <a:r>
              <a:rPr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  <a:r>
              <a:rPr lang="en-US" altLang="ko-KR" sz="10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:</a:t>
            </a:r>
            <a:r>
              <a:rPr lang="en-US" altLang="ko-KR" sz="10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80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-1</a:t>
            </a:r>
            <a:r>
              <a:rPr lang="ko-KR" altLang="en-US" sz="1800" i="0">
                <a:effectLst/>
                <a:ea typeface="굴림" panose="020B0600000101010101" pitchFamily="50" charset="-127"/>
              </a:rPr>
              <a:t>로 되고 큰 쪽을 처리하는 비용</a:t>
            </a:r>
          </a:p>
        </p:txBody>
      </p:sp>
      <p:sp>
        <p:nvSpPr>
          <p:cNvPr id="240656" name="Line 16"/>
          <p:cNvSpPr>
            <a:spLocks noChangeShapeType="1"/>
          </p:cNvSpPr>
          <p:nvPr/>
        </p:nvSpPr>
        <p:spPr bwMode="auto">
          <a:xfrm flipV="1">
            <a:off x="2882900" y="2540000"/>
            <a:ext cx="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0657" name="Text Box 17"/>
          <p:cNvSpPr txBox="1">
            <a:spLocks noChangeArrowheads="1"/>
          </p:cNvSpPr>
          <p:nvPr/>
        </p:nvSpPr>
        <p:spPr bwMode="auto">
          <a:xfrm>
            <a:off x="5191125" y="2500313"/>
            <a:ext cx="308289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800" i="0" dirty="0">
                <a:effectLst/>
                <a:ea typeface="굴림" panose="020B0600000101010101" pitchFamily="50" charset="-127"/>
              </a:rPr>
              <a:t>재귀호출을 </a:t>
            </a:r>
            <a:r>
              <a:rPr lang="ko-KR" altLang="en-US" sz="1800" i="0" dirty="0" err="1">
                <a:effectLst/>
                <a:ea typeface="굴림" panose="020B0600000101010101" pitchFamily="50" charset="-127"/>
              </a:rPr>
              <a:t>재외한</a:t>
            </a:r>
            <a:r>
              <a:rPr lang="ko-KR" altLang="en-US" sz="1800" i="0" dirty="0">
                <a:effectLst/>
                <a:ea typeface="굴림" panose="020B0600000101010101" pitchFamily="50" charset="-127"/>
              </a:rPr>
              <a:t> </a:t>
            </a:r>
            <a:r>
              <a:rPr lang="ko-KR" altLang="en-US" sz="1800" i="0" dirty="0" smtClean="0">
                <a:effectLst/>
                <a:ea typeface="굴림" panose="020B0600000101010101" pitchFamily="50" charset="-127"/>
              </a:rPr>
              <a:t>오버헤드</a:t>
            </a:r>
            <a:endParaRPr lang="ko-KR" altLang="en-US" sz="1800" i="0" dirty="0">
              <a:effectLst/>
              <a:ea typeface="굴림" panose="020B0600000101010101" pitchFamily="50" charset="-127"/>
            </a:endParaRPr>
          </a:p>
          <a:p>
            <a:r>
              <a:rPr lang="en-US" altLang="ko-KR" sz="1800" i="0" dirty="0">
                <a:effectLst/>
                <a:ea typeface="굴림" panose="020B0600000101010101" pitchFamily="50" charset="-127"/>
              </a:rPr>
              <a:t>(</a:t>
            </a:r>
            <a:r>
              <a:rPr lang="ko-KR" altLang="en-US" sz="1800" i="0" dirty="0">
                <a:effectLst/>
                <a:ea typeface="굴림" panose="020B0600000101010101" pitchFamily="50" charset="-127"/>
              </a:rPr>
              <a:t>분할이 대부분</a:t>
            </a:r>
            <a:r>
              <a:rPr lang="en-US" altLang="ko-KR" sz="1800" i="0" dirty="0">
                <a:effectLst/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240658" name="Line 18"/>
          <p:cNvSpPr>
            <a:spLocks noChangeShapeType="1"/>
          </p:cNvSpPr>
          <p:nvPr/>
        </p:nvSpPr>
        <p:spPr bwMode="auto">
          <a:xfrm flipH="1" flipV="1">
            <a:off x="4305300" y="2540000"/>
            <a:ext cx="8128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pter_01.tmpl">
  <a:themeElements>
    <a:clrScheme name="chapter_01.tmp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_01.tmpl">
      <a:majorFont>
        <a:latin typeface="Times"/>
        <a:ea typeface="굴림"/>
        <a:cs typeface=""/>
      </a:majorFont>
      <a:minorFont>
        <a:latin typeface="Time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" pitchFamily="18" charset="0"/>
            <a:ea typeface="굴림" pitchFamily="50" charset="-127"/>
          </a:defRPr>
        </a:defPPr>
      </a:lstStyle>
    </a:lnDef>
  </a:objectDefaults>
  <a:extraClrSchemeLst>
    <a:extraClrScheme>
      <a:clrScheme name="chapter_01.t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_01.t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hapter_01.tmpl">
  <a:themeElements>
    <a:clrScheme name="1_chapter_01.tmp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chapter_01.tmpl">
      <a:majorFont>
        <a:latin typeface="Times"/>
        <a:ea typeface="굴림"/>
        <a:cs typeface=""/>
      </a:majorFont>
      <a:minorFont>
        <a:latin typeface="Time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</a:defRPr>
        </a:defPPr>
      </a:lstStyle>
    </a:lnDef>
  </a:objectDefaults>
  <a:extraClrSchemeLst>
    <a:extraClrScheme>
      <a:clrScheme name="1_chapter_01.t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_01.t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apter_01.t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_01.t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_01.t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_01.t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_01.t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3657</TotalTime>
  <Words>536</Words>
  <Application>Microsoft Office PowerPoint</Application>
  <PresentationFormat>화면 슬라이드 쇼(4:3)</PresentationFormat>
  <Paragraphs>170</Paragraphs>
  <Slides>14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HY견명조</vt:lpstr>
      <vt:lpstr>굴림</vt:lpstr>
      <vt:lpstr>돋움</vt:lpstr>
      <vt:lpstr>맑은 고딕</vt:lpstr>
      <vt:lpstr>Arial</vt:lpstr>
      <vt:lpstr>Times</vt:lpstr>
      <vt:lpstr>Times New Roman</vt:lpstr>
      <vt:lpstr>Wingdings</vt:lpstr>
      <vt:lpstr>chapter_01.tmpl</vt:lpstr>
      <vt:lpstr>1_chapter_01.tmpl</vt:lpstr>
      <vt:lpstr>Equation</vt:lpstr>
      <vt:lpstr>PowerPoint 프레젠테이션</vt:lpstr>
      <vt:lpstr>5장. 선택 알고리즘</vt:lpstr>
      <vt:lpstr>학습목표</vt:lpstr>
      <vt:lpstr>선택 알고리즘 (i 번째 작은 수 찾기)</vt:lpstr>
      <vt:lpstr>평균 선형시간 선택 알고리즘</vt:lpstr>
      <vt:lpstr>PowerPoint 프레젠테이션</vt:lpstr>
      <vt:lpstr>PowerPoint 프레젠테이션</vt:lpstr>
      <vt:lpstr>PowerPoint 프레젠테이션</vt:lpstr>
      <vt:lpstr>PowerPoint 프레젠테이션</vt:lpstr>
      <vt:lpstr>최악의 경우 선형시간 선택 알고리즘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배우는 알고리즘 강의노트</dc:title>
  <dc:creator>문병로</dc:creator>
  <cp:lastModifiedBy>brmoon</cp:lastModifiedBy>
  <cp:revision>194</cp:revision>
  <cp:lastPrinted>2001-10-01T18:50:52Z</cp:lastPrinted>
  <dcterms:created xsi:type="dcterms:W3CDTF">2001-08-09T11:26:11Z</dcterms:created>
  <dcterms:modified xsi:type="dcterms:W3CDTF">2018-03-06T01:43:01Z</dcterms:modified>
</cp:coreProperties>
</file>