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  <p:sldMasterId id="2147483650" r:id="rId2"/>
  </p:sldMasterIdLst>
  <p:notesMasterIdLst>
    <p:notesMasterId r:id="rId30"/>
  </p:notesMasterIdLst>
  <p:sldIdLst>
    <p:sldId id="376" r:id="rId3"/>
    <p:sldId id="378" r:id="rId4"/>
    <p:sldId id="377" r:id="rId5"/>
    <p:sldId id="356" r:id="rId6"/>
    <p:sldId id="336" r:id="rId7"/>
    <p:sldId id="337" r:id="rId8"/>
    <p:sldId id="357" r:id="rId9"/>
    <p:sldId id="340" r:id="rId10"/>
    <p:sldId id="368" r:id="rId11"/>
    <p:sldId id="367" r:id="rId12"/>
    <p:sldId id="369" r:id="rId13"/>
    <p:sldId id="338" r:id="rId14"/>
    <p:sldId id="341" r:id="rId15"/>
    <p:sldId id="359" r:id="rId16"/>
    <p:sldId id="370" r:id="rId17"/>
    <p:sldId id="371" r:id="rId18"/>
    <p:sldId id="362" r:id="rId19"/>
    <p:sldId id="363" r:id="rId20"/>
    <p:sldId id="372" r:id="rId21"/>
    <p:sldId id="365" r:id="rId22"/>
    <p:sldId id="366" r:id="rId23"/>
    <p:sldId id="374" r:id="rId24"/>
    <p:sldId id="373" r:id="rId25"/>
    <p:sldId id="375" r:id="rId26"/>
    <p:sldId id="346" r:id="rId27"/>
    <p:sldId id="351" r:id="rId28"/>
    <p:sldId id="379" r:id="rId29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경희" initials="" lastIdx="1" clrIdx="0"/>
  <p:cmAuthor id="2" name="brmoo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CC99"/>
    <a:srgbClr val="99FFCC"/>
    <a:srgbClr val="99FF99"/>
    <a:srgbClr val="CCFFCC"/>
    <a:srgbClr val="33CCFF"/>
    <a:srgbClr val="33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9" autoAdjust="0"/>
    <p:restoredTop sz="96658" autoAdjust="0"/>
  </p:normalViewPr>
  <p:slideViewPr>
    <p:cSldViewPr snapToGrid="0">
      <p:cViewPr varScale="1">
        <p:scale>
          <a:sx n="122" d="100"/>
          <a:sy n="122" d="100"/>
        </p:scale>
        <p:origin x="15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" panose="02020603050405020304" pitchFamily="18" charset="0"/>
              </a:defRPr>
            </a:lvl1pPr>
          </a:lstStyle>
          <a:p>
            <a:fld id="{467C8DF6-0E4D-4BED-80CD-3C2BBB7FD08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4876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322A8-B383-4A3A-87F3-772FC945FDEE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~11/3/2003</a:t>
            </a:r>
          </a:p>
        </p:txBody>
      </p:sp>
    </p:spTree>
    <p:extLst>
      <p:ext uri="{BB962C8B-B14F-4D97-AF65-F5344CB8AC3E}">
        <p14:creationId xmlns:p14="http://schemas.microsoft.com/office/powerpoint/2010/main" val="306503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5036949"/>
            <a:ext cx="9143999" cy="1310849"/>
          </a:xfrm>
        </p:spPr>
        <p:txBody>
          <a:bodyPr/>
          <a:lstStyle>
            <a:lvl1pPr marL="0" indent="0" algn="ctr">
              <a:buFontTx/>
              <a:buNone/>
              <a:defRPr sz="3600" b="1">
                <a:solidFill>
                  <a:srgbClr val="CC6A81"/>
                </a:solidFill>
                <a:effectLst/>
              </a:defRPr>
            </a:lvl1pPr>
          </a:lstStyle>
          <a:p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"/>
          <a:stretch/>
        </p:blipFill>
        <p:spPr>
          <a:xfrm>
            <a:off x="4894406" y="3843"/>
            <a:ext cx="4248000" cy="3816995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91" y="3579941"/>
            <a:ext cx="563006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2951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9684684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455153"/>
            <a:ext cx="7772400" cy="13620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4400" b="1" i="0" kern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877254"/>
            <a:ext cx="7772400" cy="1986135"/>
          </a:xfrm>
        </p:spPr>
        <p:txBody>
          <a:bodyPr anchor="t"/>
          <a:lstStyle>
            <a:lvl1pPr marL="0" indent="0" algn="r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085244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8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3991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315687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657600" y="444500"/>
            <a:ext cx="5191932" cy="1143000"/>
          </a:xfrm>
        </p:spPr>
        <p:txBody>
          <a:bodyPr anchor="t"/>
          <a:lstStyle>
            <a:lvl1pPr algn="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5883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65952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36063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223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47380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4400" b="0" i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123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4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4C92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5" name="Rectangle 31"/>
          <p:cNvSpPr>
            <a:spLocks noChangeArrowheads="1"/>
          </p:cNvSpPr>
          <p:nvPr userDrawn="1"/>
        </p:nvSpPr>
        <p:spPr bwMode="auto">
          <a:xfrm>
            <a:off x="0" y="6618288"/>
            <a:ext cx="9144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b"/>
          <a:lstStyle>
            <a:lvl1pPr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000" b="0" i="0"/>
              <a:t>- </a:t>
            </a:r>
            <a:fld id="{1541A21C-D09B-445B-BB1F-DF024445DC8C}" type="slidenum">
              <a:rPr kumimoji="1" lang="en-US" altLang="ko-KR" sz="1000" b="0" i="0"/>
              <a:pPr algn="ctr" eaLnBrk="1" latinLnBrk="1" hangingPunct="1"/>
              <a:t>‹#›</a:t>
            </a:fld>
            <a:r>
              <a:rPr kumimoji="1" lang="en-US" altLang="ko-KR" sz="1000" b="0" i="0"/>
              <a:t> -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68B3A2">
                  <a:shade val="30000"/>
                  <a:satMod val="115000"/>
                </a:srgbClr>
              </a:gs>
              <a:gs pos="50000">
                <a:srgbClr val="68B3A2">
                  <a:shade val="67500"/>
                  <a:satMod val="115000"/>
                </a:srgbClr>
              </a:gs>
              <a:gs pos="100000">
                <a:srgbClr val="68B3A2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441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4400" b="0" i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" name="Line 30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4C92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0" y="6618288"/>
            <a:ext cx="9144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b"/>
          <a:lstStyle>
            <a:lvl1pPr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000" b="0" i="0"/>
              <a:t>- </a:t>
            </a:r>
            <a:fld id="{1541A21C-D09B-445B-BB1F-DF024445DC8C}" type="slidenum">
              <a:rPr kumimoji="1" lang="en-US" altLang="ko-KR" sz="1000" b="0" i="0"/>
              <a:pPr algn="ctr" eaLnBrk="1" latinLnBrk="1" hangingPunct="1"/>
              <a:t>‹#›</a:t>
            </a:fld>
            <a:r>
              <a:rPr kumimoji="1" lang="en-US" altLang="ko-KR" sz="1000" b="0" i="0"/>
              <a:t> -</a:t>
            </a:r>
          </a:p>
        </p:txBody>
      </p:sp>
      <p:sp>
        <p:nvSpPr>
          <p:cNvPr id="15" name="Rectangle 26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68B3A2">
                  <a:shade val="30000"/>
                  <a:satMod val="115000"/>
                </a:srgbClr>
              </a:gs>
              <a:gs pos="50000">
                <a:srgbClr val="68B3A2">
                  <a:shade val="67500"/>
                  <a:satMod val="115000"/>
                </a:srgbClr>
              </a:gs>
              <a:gs pos="100000">
                <a:srgbClr val="68B3A2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7" r:id="rId3"/>
    <p:sldLayoutId id="2147483659" r:id="rId4"/>
  </p:sldLayoutIdLst>
  <p:transition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 b="1" kern="1200">
          <a:solidFill>
            <a:srgbClr val="339933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smtClean="0"/>
              <a:t>7</a:t>
            </a:r>
            <a:r>
              <a:rPr lang="ko-KR" altLang="en-US" smtClean="0"/>
              <a:t>장</a:t>
            </a:r>
            <a:r>
              <a:rPr lang="en-US" altLang="ko-KR"/>
              <a:t>. </a:t>
            </a:r>
            <a:r>
              <a:rPr lang="ko-KR" altLang="en-US"/>
              <a:t>해시 테이블</a:t>
            </a:r>
            <a:r>
              <a:rPr lang="en-US" altLang="ko-KR" sz="1800"/>
              <a:t>Hash Table</a:t>
            </a:r>
            <a:endParaRPr lang="ko-KR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ChangeArrowheads="1"/>
          </p:cNvSpPr>
          <p:nvPr/>
        </p:nvSpPr>
        <p:spPr bwMode="auto">
          <a:xfrm>
            <a:off x="5563724" y="637136"/>
            <a:ext cx="18288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5923" name="Line 3"/>
          <p:cNvSpPr>
            <a:spLocks noChangeShapeType="1"/>
          </p:cNvSpPr>
          <p:nvPr/>
        </p:nvSpPr>
        <p:spPr bwMode="auto">
          <a:xfrm>
            <a:off x="5563724" y="1094336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2515724" y="637136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2515724" y="637136"/>
            <a:ext cx="1828800" cy="3048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600" i="0">
                <a:latin typeface="Times" panose="02020603050405020304" pitchFamily="18" charset="0"/>
                <a:ea typeface="굴림" panose="020B0600000101010101" pitchFamily="50" charset="-127"/>
              </a:rPr>
              <a:t>A mod 1</a:t>
            </a:r>
          </a:p>
        </p:txBody>
      </p:sp>
      <p:sp>
        <p:nvSpPr>
          <p:cNvPr id="465926" name="Line 6"/>
          <p:cNvSpPr>
            <a:spLocks noChangeShapeType="1"/>
          </p:cNvSpPr>
          <p:nvPr/>
        </p:nvSpPr>
        <p:spPr bwMode="auto">
          <a:xfrm>
            <a:off x="4344524" y="637136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5927" name="Line 7"/>
          <p:cNvSpPr>
            <a:spLocks noChangeShapeType="1"/>
          </p:cNvSpPr>
          <p:nvPr/>
        </p:nvSpPr>
        <p:spPr bwMode="auto">
          <a:xfrm flipH="1" flipV="1">
            <a:off x="4344524" y="941936"/>
            <a:ext cx="121920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5928" name="Rectangle 8"/>
          <p:cNvSpPr>
            <a:spLocks noChangeArrowheads="1"/>
          </p:cNvSpPr>
          <p:nvPr/>
        </p:nvSpPr>
        <p:spPr bwMode="auto">
          <a:xfrm>
            <a:off x="5563724" y="4523336"/>
            <a:ext cx="1828800" cy="457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5929" name="Line 9"/>
          <p:cNvSpPr>
            <a:spLocks noChangeShapeType="1"/>
          </p:cNvSpPr>
          <p:nvPr/>
        </p:nvSpPr>
        <p:spPr bwMode="auto">
          <a:xfrm>
            <a:off x="2287124" y="63713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5930" name="Line 10"/>
          <p:cNvSpPr>
            <a:spLocks noChangeShapeType="1"/>
          </p:cNvSpPr>
          <p:nvPr/>
        </p:nvSpPr>
        <p:spPr bwMode="auto">
          <a:xfrm>
            <a:off x="2287124" y="109433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5931" name="Text Box 11"/>
          <p:cNvSpPr txBox="1">
            <a:spLocks noChangeArrowheads="1"/>
          </p:cNvSpPr>
          <p:nvPr/>
        </p:nvSpPr>
        <p:spPr bwMode="auto">
          <a:xfrm>
            <a:off x="2053762" y="475211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latin typeface="Times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465932" name="Text Box 12"/>
          <p:cNvSpPr txBox="1">
            <a:spLocks noChangeArrowheads="1"/>
          </p:cNvSpPr>
          <p:nvPr/>
        </p:nvSpPr>
        <p:spPr bwMode="auto">
          <a:xfrm>
            <a:off x="2053762" y="910186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latin typeface="Times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465933" name="Line 13"/>
          <p:cNvSpPr>
            <a:spLocks noChangeShapeType="1"/>
          </p:cNvSpPr>
          <p:nvPr/>
        </p:nvSpPr>
        <p:spPr bwMode="auto">
          <a:xfrm>
            <a:off x="4344524" y="1094336"/>
            <a:ext cx="1219200" cy="541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5934" name="Text Box 14"/>
          <p:cNvSpPr txBox="1">
            <a:spLocks noChangeArrowheads="1"/>
          </p:cNvSpPr>
          <p:nvPr/>
        </p:nvSpPr>
        <p:spPr bwMode="auto">
          <a:xfrm>
            <a:off x="7392524" y="745086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latin typeface="Times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465935" name="Text Box 15"/>
          <p:cNvSpPr txBox="1">
            <a:spLocks noChangeArrowheads="1"/>
          </p:cNvSpPr>
          <p:nvPr/>
        </p:nvSpPr>
        <p:spPr bwMode="auto">
          <a:xfrm>
            <a:off x="7392524" y="1170536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latin typeface="Times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465936" name="Line 16"/>
          <p:cNvSpPr>
            <a:spLocks noChangeShapeType="1"/>
          </p:cNvSpPr>
          <p:nvPr/>
        </p:nvSpPr>
        <p:spPr bwMode="auto">
          <a:xfrm>
            <a:off x="5563724" y="1551536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5937" name="Text Box 17"/>
          <p:cNvSpPr txBox="1">
            <a:spLocks noChangeArrowheads="1"/>
          </p:cNvSpPr>
          <p:nvPr/>
        </p:nvSpPr>
        <p:spPr bwMode="auto">
          <a:xfrm>
            <a:off x="7392524" y="6123536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m</a:t>
            </a:r>
            <a:r>
              <a:rPr kumimoji="1" lang="en-US" altLang="ko-KR" sz="1600" i="0">
                <a:latin typeface="Times" panose="02020603050405020304" pitchFamily="18" charset="0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465938" name="Line 18"/>
          <p:cNvSpPr>
            <a:spLocks noChangeShapeType="1"/>
          </p:cNvSpPr>
          <p:nvPr/>
        </p:nvSpPr>
        <p:spPr bwMode="auto">
          <a:xfrm>
            <a:off x="5563724" y="6047336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5939" name="Text Box 19"/>
          <p:cNvSpPr txBox="1">
            <a:spLocks noChangeArrowheads="1"/>
          </p:cNvSpPr>
          <p:nvPr/>
        </p:nvSpPr>
        <p:spPr bwMode="auto">
          <a:xfrm>
            <a:off x="1231437" y="583161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465940" name="Line 20"/>
          <p:cNvSpPr>
            <a:spLocks noChangeShapeType="1"/>
          </p:cNvSpPr>
          <p:nvPr/>
        </p:nvSpPr>
        <p:spPr bwMode="auto">
          <a:xfrm>
            <a:off x="1525124" y="789536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65941" name="Group 21"/>
          <p:cNvGrpSpPr>
            <a:grpSpLocks/>
          </p:cNvGrpSpPr>
          <p:nvPr/>
        </p:nvGrpSpPr>
        <p:grpSpPr bwMode="auto">
          <a:xfrm>
            <a:off x="7448087" y="4567786"/>
            <a:ext cx="1316037" cy="336550"/>
            <a:chOff x="4320" y="2812"/>
            <a:chExt cx="829" cy="212"/>
          </a:xfrm>
        </p:grpSpPr>
        <p:sp>
          <p:nvSpPr>
            <p:cNvPr id="465942" name="Rectangle 22"/>
            <p:cNvSpPr>
              <a:spLocks noChangeArrowheads="1"/>
            </p:cNvSpPr>
            <p:nvPr/>
          </p:nvSpPr>
          <p:spPr bwMode="auto">
            <a:xfrm>
              <a:off x="4320" y="2812"/>
              <a:ext cx="8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>
                  <a:latin typeface="Times" panose="02020603050405020304" pitchFamily="18" charset="0"/>
                  <a:ea typeface="굴림" panose="020B0600000101010101" pitchFamily="50" charset="-127"/>
                </a:rPr>
                <a:t>m </a:t>
              </a:r>
              <a:r>
                <a:rPr kumimoji="1" lang="en-US" altLang="ko-KR" sz="1600" i="0">
                  <a:latin typeface="Times" panose="02020603050405020304" pitchFamily="18" charset="0"/>
                  <a:ea typeface="굴림" panose="020B0600000101010101" pitchFamily="50" charset="-127"/>
                </a:rPr>
                <a:t>(</a:t>
              </a:r>
              <a:r>
                <a:rPr kumimoji="1" lang="en-US" altLang="ko-KR" sz="1600">
                  <a:latin typeface="Times" panose="02020603050405020304" pitchFamily="18" charset="0"/>
                  <a:ea typeface="굴림" panose="020B0600000101010101" pitchFamily="50" charset="-127"/>
                </a:rPr>
                <a:t>x</a:t>
              </a:r>
              <a:r>
                <a:rPr kumimoji="1" lang="en-US" altLang="ko-KR" sz="1600" i="0">
                  <a:latin typeface="Times" panose="02020603050405020304" pitchFamily="18" charset="0"/>
                  <a:ea typeface="굴림" panose="020B0600000101010101" pitchFamily="50" charset="-127"/>
                </a:rPr>
                <a:t>A mod 1)</a:t>
              </a:r>
            </a:p>
          </p:txBody>
        </p:sp>
        <p:sp>
          <p:nvSpPr>
            <p:cNvPr id="465943" name="Freeform 23"/>
            <p:cNvSpPr>
              <a:spLocks/>
            </p:cNvSpPr>
            <p:nvPr/>
          </p:nvSpPr>
          <p:spPr bwMode="auto">
            <a:xfrm>
              <a:off x="4320" y="2832"/>
              <a:ext cx="48" cy="192"/>
            </a:xfrm>
            <a:custGeom>
              <a:avLst/>
              <a:gdLst>
                <a:gd name="T0" fmla="*/ 0 w 48"/>
                <a:gd name="T1" fmla="*/ 0 h 192"/>
                <a:gd name="T2" fmla="*/ 0 w 48"/>
                <a:gd name="T3" fmla="*/ 192 h 192"/>
                <a:gd name="T4" fmla="*/ 48 w 48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92">
                  <a:moveTo>
                    <a:pt x="0" y="0"/>
                  </a:moveTo>
                  <a:lnTo>
                    <a:pt x="0" y="192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5944" name="Freeform 24"/>
            <p:cNvSpPr>
              <a:spLocks/>
            </p:cNvSpPr>
            <p:nvPr/>
          </p:nvSpPr>
          <p:spPr bwMode="auto">
            <a:xfrm flipH="1">
              <a:off x="5088" y="2832"/>
              <a:ext cx="48" cy="192"/>
            </a:xfrm>
            <a:custGeom>
              <a:avLst/>
              <a:gdLst>
                <a:gd name="T0" fmla="*/ 0 w 48"/>
                <a:gd name="T1" fmla="*/ 0 h 192"/>
                <a:gd name="T2" fmla="*/ 0 w 48"/>
                <a:gd name="T3" fmla="*/ 192 h 192"/>
                <a:gd name="T4" fmla="*/ 48 w 48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92">
                  <a:moveTo>
                    <a:pt x="0" y="0"/>
                  </a:moveTo>
                  <a:lnTo>
                    <a:pt x="0" y="192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65945" name="Text Box 25"/>
          <p:cNvSpPr txBox="1">
            <a:spLocks noChangeArrowheads="1"/>
          </p:cNvSpPr>
          <p:nvPr/>
        </p:nvSpPr>
        <p:spPr bwMode="auto">
          <a:xfrm>
            <a:off x="391649" y="4740824"/>
            <a:ext cx="4035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800" i="0">
                <a:solidFill>
                  <a:srgbClr val="006600"/>
                </a:solidFill>
                <a:ea typeface="굴림" panose="020B0600000101010101" pitchFamily="50" charset="-127"/>
              </a:rPr>
              <a:t>곱하기 방법의 작동 과정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311400"/>
            <a:ext cx="8305800" cy="3771900"/>
          </a:xfrm>
        </p:spPr>
        <p:txBody>
          <a:bodyPr/>
          <a:lstStyle/>
          <a:p>
            <a:r>
              <a:rPr lang="ko-KR" altLang="en-US" sz="2800"/>
              <a:t>해시 테이블의 한 주소를 놓고 두 개 이상의 원소가 자리를 다투는 것</a:t>
            </a:r>
          </a:p>
          <a:p>
            <a:r>
              <a:rPr lang="ko-KR" altLang="en-US" sz="2800"/>
              <a:t>충돌 해결 방법은 크게 두 가지가 있다</a:t>
            </a:r>
          </a:p>
          <a:p>
            <a:pPr lvl="1"/>
            <a:r>
              <a:rPr lang="ko-KR" altLang="en-US" sz="2400"/>
              <a:t>체이닝</a:t>
            </a:r>
            <a:r>
              <a:rPr lang="en-US" altLang="ko-KR" sz="1600"/>
              <a:t>Chaining</a:t>
            </a:r>
          </a:p>
          <a:p>
            <a:pPr lvl="1"/>
            <a:r>
              <a:rPr lang="ko-KR" altLang="en-US" sz="2400"/>
              <a:t>개방주소 방법</a:t>
            </a:r>
            <a:r>
              <a:rPr lang="en-US" altLang="ko-KR" sz="1600"/>
              <a:t>Open Addressing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충돌</a:t>
            </a:r>
            <a:r>
              <a:rPr lang="en-US" altLang="ko-KR" sz="2400"/>
              <a:t>Collision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6" name="Rectangle 4"/>
          <p:cNvSpPr>
            <a:spLocks noGrp="1" noChangeArrowheads="1"/>
          </p:cNvSpPr>
          <p:nvPr>
            <p:ph type="title"/>
          </p:nvPr>
        </p:nvSpPr>
        <p:spPr>
          <a:xfrm>
            <a:off x="6067425" y="390525"/>
            <a:ext cx="3076575" cy="800100"/>
          </a:xfrm>
          <a:noFill/>
          <a:ln/>
        </p:spPr>
        <p:txBody>
          <a:bodyPr/>
          <a:lstStyle/>
          <a:p>
            <a:r>
              <a:rPr lang="ko-KR" altLang="en-US" sz="3600"/>
              <a:t>충돌의 예</a:t>
            </a:r>
          </a:p>
        </p:txBody>
      </p:sp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1135063" y="1625600"/>
            <a:ext cx="23701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i="0">
                <a:latin typeface="Bookman" pitchFamily="18" charset="0"/>
                <a:ea typeface="굴림" panose="020B0600000101010101" pitchFamily="50" charset="-127"/>
              </a:rPr>
              <a:t>입력</a:t>
            </a:r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: 25, 13, 16, 15, 7</a:t>
            </a:r>
          </a:p>
        </p:txBody>
      </p:sp>
      <p:graphicFrame>
        <p:nvGraphicFramePr>
          <p:cNvPr id="248888" name="Group 56"/>
          <p:cNvGraphicFramePr>
            <a:graphicFrameLocks noGrp="1"/>
          </p:cNvGraphicFramePr>
          <p:nvPr/>
        </p:nvGraphicFramePr>
        <p:xfrm>
          <a:off x="1250950" y="2066925"/>
          <a:ext cx="1674813" cy="4064006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48883" name="Text Box 51"/>
          <p:cNvSpPr txBox="1">
            <a:spLocks noChangeArrowheads="1"/>
          </p:cNvSpPr>
          <p:nvPr/>
        </p:nvSpPr>
        <p:spPr bwMode="auto">
          <a:xfrm>
            <a:off x="3146425" y="5751513"/>
            <a:ext cx="303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 i="0">
                <a:ea typeface="굴림" panose="020B0600000101010101" pitchFamily="50" charset="-127"/>
              </a:rPr>
              <a:t>해시함수</a:t>
            </a:r>
            <a:r>
              <a:rPr lang="ko-KR" altLang="en-US" sz="2000">
                <a:ea typeface="굴림" panose="020B0600000101010101" pitchFamily="50" charset="-127"/>
              </a:rPr>
              <a:t> </a:t>
            </a:r>
            <a:r>
              <a:rPr lang="en-US" altLang="ko-KR" sz="2000">
                <a:ea typeface="굴림" panose="020B0600000101010101" pitchFamily="50" charset="-127"/>
              </a:rPr>
              <a:t>h</a:t>
            </a:r>
            <a:r>
              <a:rPr lang="en-US" altLang="ko-KR" sz="2000" i="0">
                <a:ea typeface="굴림" panose="020B0600000101010101" pitchFamily="50" charset="-127"/>
              </a:rPr>
              <a:t>(</a:t>
            </a:r>
            <a:r>
              <a:rPr lang="en-US" altLang="ko-KR" sz="2000">
                <a:ea typeface="굴림" panose="020B0600000101010101" pitchFamily="50" charset="-127"/>
              </a:rPr>
              <a:t>x</a:t>
            </a:r>
            <a:r>
              <a:rPr lang="en-US" altLang="ko-KR" sz="2000" i="0">
                <a:ea typeface="굴림" panose="020B0600000101010101" pitchFamily="50" charset="-127"/>
              </a:rPr>
              <a:t>)</a:t>
            </a:r>
            <a:r>
              <a:rPr lang="en-US" altLang="ko-KR" sz="2000">
                <a:ea typeface="굴림" panose="020B0600000101010101" pitchFamily="50" charset="-127"/>
              </a:rPr>
              <a:t> = x </a:t>
            </a:r>
            <a:r>
              <a:rPr lang="en-US" altLang="ko-KR" sz="2000" i="0">
                <a:ea typeface="굴림" panose="020B0600000101010101" pitchFamily="50" charset="-127"/>
              </a:rPr>
              <a:t>mod 13</a:t>
            </a:r>
          </a:p>
        </p:txBody>
      </p:sp>
      <p:sp>
        <p:nvSpPr>
          <p:cNvPr id="248884" name="Text Box 52"/>
          <p:cNvSpPr txBox="1">
            <a:spLocks noChangeArrowheads="1"/>
          </p:cNvSpPr>
          <p:nvPr/>
        </p:nvSpPr>
        <p:spPr bwMode="auto">
          <a:xfrm>
            <a:off x="3413124" y="3935413"/>
            <a:ext cx="39608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2000" i="0" dirty="0">
                <a:ea typeface="굴림" panose="020B0600000101010101" pitchFamily="50" charset="-127"/>
              </a:rPr>
              <a:t>29</a:t>
            </a:r>
            <a:r>
              <a:rPr lang="ko-KR" altLang="en-US" sz="2000" i="0" dirty="0">
                <a:ea typeface="굴림" panose="020B0600000101010101" pitchFamily="50" charset="-127"/>
              </a:rPr>
              <a:t>를 삽입하려 하자 </a:t>
            </a:r>
            <a:endParaRPr lang="en-US" altLang="ko-KR" sz="2000" i="0" dirty="0" smtClean="0">
              <a:ea typeface="굴림" panose="020B0600000101010101" pitchFamily="50" charset="-127"/>
            </a:endParaRPr>
          </a:p>
          <a:p>
            <a:r>
              <a:rPr lang="ko-KR" altLang="en-US" sz="2000" i="0" dirty="0" smtClean="0">
                <a:ea typeface="굴림" panose="020B0600000101010101" pitchFamily="50" charset="-127"/>
              </a:rPr>
              <a:t>이미 </a:t>
            </a:r>
            <a:r>
              <a:rPr lang="ko-KR" altLang="en-US" sz="2000" i="0" dirty="0">
                <a:ea typeface="굴림" panose="020B0600000101010101" pitchFamily="50" charset="-127"/>
              </a:rPr>
              <a:t>다른 원소가 차지하고 있다</a:t>
            </a:r>
            <a:r>
              <a:rPr lang="en-US" altLang="ko-KR" sz="2000" i="0" dirty="0">
                <a:ea typeface="굴림" panose="020B0600000101010101" pitchFamily="50" charset="-127"/>
              </a:rPr>
              <a:t>!</a:t>
            </a:r>
          </a:p>
        </p:txBody>
      </p:sp>
      <p:sp>
        <p:nvSpPr>
          <p:cNvPr id="248885" name="Text Box 53"/>
          <p:cNvSpPr txBox="1">
            <a:spLocks noChangeArrowheads="1"/>
          </p:cNvSpPr>
          <p:nvPr/>
        </p:nvSpPr>
        <p:spPr bwMode="auto">
          <a:xfrm>
            <a:off x="4683125" y="2932113"/>
            <a:ext cx="2690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anose="020B0600000101010101" pitchFamily="50" charset="-127"/>
              </a:rPr>
              <a:t>h</a:t>
            </a:r>
            <a:r>
              <a:rPr lang="en-US" altLang="ko-KR" sz="2000" i="0">
                <a:ea typeface="굴림" panose="020B0600000101010101" pitchFamily="50" charset="-127"/>
              </a:rPr>
              <a:t>(29) = 29 mod 13 = 3</a:t>
            </a:r>
          </a:p>
        </p:txBody>
      </p:sp>
      <p:sp>
        <p:nvSpPr>
          <p:cNvPr id="248886" name="Line 54"/>
          <p:cNvSpPr>
            <a:spLocks noChangeShapeType="1"/>
          </p:cNvSpPr>
          <p:nvPr/>
        </p:nvSpPr>
        <p:spPr bwMode="auto">
          <a:xfrm flipH="1">
            <a:off x="3098800" y="313690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8887" name="Line 55"/>
          <p:cNvSpPr>
            <a:spLocks noChangeShapeType="1"/>
          </p:cNvSpPr>
          <p:nvPr/>
        </p:nvSpPr>
        <p:spPr bwMode="auto">
          <a:xfrm flipH="1" flipV="1">
            <a:off x="3149600" y="3263900"/>
            <a:ext cx="10668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2044700"/>
            <a:ext cx="7772400" cy="4165600"/>
          </a:xfrm>
        </p:spPr>
        <p:txBody>
          <a:bodyPr/>
          <a:lstStyle/>
          <a:p>
            <a:r>
              <a:rPr lang="ko-KR" altLang="en-US" sz="2800"/>
              <a:t>체이닝</a:t>
            </a:r>
          </a:p>
          <a:p>
            <a:pPr lvl="1"/>
            <a:r>
              <a:rPr lang="ko-KR" altLang="en-US" sz="2400"/>
              <a:t>같은 주소로 해싱되는 원소를 모두 하나의 연결 리스트</a:t>
            </a:r>
            <a:r>
              <a:rPr lang="en-US" altLang="ko-KR" sz="1600"/>
              <a:t>linked list</a:t>
            </a:r>
            <a:r>
              <a:rPr lang="ko-KR" altLang="en-US" sz="2400"/>
              <a:t>로 관리한다</a:t>
            </a:r>
          </a:p>
          <a:p>
            <a:pPr lvl="1"/>
            <a:r>
              <a:rPr lang="ko-KR" altLang="en-US" sz="2400"/>
              <a:t>추가적인 연결 리스트 필요</a:t>
            </a:r>
          </a:p>
          <a:p>
            <a:r>
              <a:rPr lang="ko-KR" altLang="en-US" sz="2800"/>
              <a:t>개방주소 방법</a:t>
            </a:r>
          </a:p>
          <a:p>
            <a:pPr lvl="1"/>
            <a:r>
              <a:rPr lang="ko-KR" altLang="en-US" sz="2400"/>
              <a:t>충돌이 일어나더라도 어떻게든 주어진 테이블 공간에서 해결한다</a:t>
            </a:r>
          </a:p>
          <a:p>
            <a:pPr lvl="1"/>
            <a:r>
              <a:rPr lang="ko-KR" altLang="en-US" sz="2400"/>
              <a:t>추가적인 공간이 필요하지 않다</a:t>
            </a:r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충돌 해결</a:t>
            </a:r>
            <a:r>
              <a:rPr lang="en-US" altLang="ko-KR" sz="2800">
                <a:solidFill>
                  <a:srgbClr val="FF0000"/>
                </a:solidFill>
              </a:rPr>
              <a:t>Collision Resolution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773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41571"/>
              </p:ext>
            </p:extLst>
          </p:nvPr>
        </p:nvGraphicFramePr>
        <p:xfrm>
          <a:off x="993972" y="1266825"/>
          <a:ext cx="685800" cy="505301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89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89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89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889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889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889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57760" name="Text Box 32"/>
          <p:cNvSpPr txBox="1">
            <a:spLocks noChangeArrowheads="1"/>
          </p:cNvSpPr>
          <p:nvPr/>
        </p:nvSpPr>
        <p:spPr bwMode="auto">
          <a:xfrm>
            <a:off x="695522" y="1682750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457761" name="Text Box 33"/>
          <p:cNvSpPr txBox="1">
            <a:spLocks noChangeArrowheads="1"/>
          </p:cNvSpPr>
          <p:nvPr/>
        </p:nvSpPr>
        <p:spPr bwMode="auto">
          <a:xfrm>
            <a:off x="695522" y="2073275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457762" name="Text Box 34"/>
          <p:cNvSpPr txBox="1">
            <a:spLocks noChangeArrowheads="1"/>
          </p:cNvSpPr>
          <p:nvPr/>
        </p:nvSpPr>
        <p:spPr bwMode="auto">
          <a:xfrm>
            <a:off x="695522" y="2482850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457763" name="Text Box 35"/>
          <p:cNvSpPr txBox="1">
            <a:spLocks noChangeArrowheads="1"/>
          </p:cNvSpPr>
          <p:nvPr/>
        </p:nvSpPr>
        <p:spPr bwMode="auto">
          <a:xfrm>
            <a:off x="711397" y="2854325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457764" name="Text Box 36"/>
          <p:cNvSpPr txBox="1">
            <a:spLocks noChangeArrowheads="1"/>
          </p:cNvSpPr>
          <p:nvPr/>
        </p:nvSpPr>
        <p:spPr bwMode="auto">
          <a:xfrm>
            <a:off x="711397" y="3235325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457765" name="Text Box 37"/>
          <p:cNvSpPr txBox="1">
            <a:spLocks noChangeArrowheads="1"/>
          </p:cNvSpPr>
          <p:nvPr/>
        </p:nvSpPr>
        <p:spPr bwMode="auto">
          <a:xfrm>
            <a:off x="701872" y="3625850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457766" name="Text Box 38"/>
          <p:cNvSpPr txBox="1">
            <a:spLocks noChangeArrowheads="1"/>
          </p:cNvSpPr>
          <p:nvPr/>
        </p:nvSpPr>
        <p:spPr bwMode="auto">
          <a:xfrm>
            <a:off x="701872" y="4025900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457767" name="Text Box 39"/>
          <p:cNvSpPr txBox="1">
            <a:spLocks noChangeArrowheads="1"/>
          </p:cNvSpPr>
          <p:nvPr/>
        </p:nvSpPr>
        <p:spPr bwMode="auto">
          <a:xfrm>
            <a:off x="711397" y="4435475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457768" name="Text Box 40"/>
          <p:cNvSpPr txBox="1">
            <a:spLocks noChangeArrowheads="1"/>
          </p:cNvSpPr>
          <p:nvPr/>
        </p:nvSpPr>
        <p:spPr bwMode="auto">
          <a:xfrm>
            <a:off x="711397" y="4816475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457769" name="Text Box 41"/>
          <p:cNvSpPr txBox="1">
            <a:spLocks noChangeArrowheads="1"/>
          </p:cNvSpPr>
          <p:nvPr/>
        </p:nvSpPr>
        <p:spPr bwMode="auto">
          <a:xfrm>
            <a:off x="684410" y="1266825"/>
            <a:ext cx="309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0</a:t>
            </a:r>
          </a:p>
        </p:txBody>
      </p:sp>
      <p:graphicFrame>
        <p:nvGraphicFramePr>
          <p:cNvPr id="457770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310626"/>
              </p:ext>
            </p:extLst>
          </p:nvPr>
        </p:nvGraphicFramePr>
        <p:xfrm>
          <a:off x="1838522" y="1282700"/>
          <a:ext cx="839788" cy="311150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777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3308"/>
              </p:ext>
            </p:extLst>
          </p:nvPr>
        </p:nvGraphicFramePr>
        <p:xfrm>
          <a:off x="2984697" y="1276350"/>
          <a:ext cx="839788" cy="311150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7786" name="Line 58"/>
          <p:cNvSpPr>
            <a:spLocks noChangeShapeType="1"/>
          </p:cNvSpPr>
          <p:nvPr/>
        </p:nvSpPr>
        <p:spPr bwMode="auto">
          <a:xfrm>
            <a:off x="1403547" y="1463675"/>
            <a:ext cx="4127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7787" name="Line 59"/>
          <p:cNvSpPr>
            <a:spLocks noChangeShapeType="1"/>
          </p:cNvSpPr>
          <p:nvPr/>
        </p:nvSpPr>
        <p:spPr bwMode="auto">
          <a:xfrm>
            <a:off x="2532260" y="1452563"/>
            <a:ext cx="4127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7788" name="Line 60"/>
          <p:cNvSpPr>
            <a:spLocks noChangeShapeType="1"/>
          </p:cNvSpPr>
          <p:nvPr/>
        </p:nvSpPr>
        <p:spPr bwMode="auto">
          <a:xfrm flipH="1">
            <a:off x="3383160" y="1276350"/>
            <a:ext cx="439737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57789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854657"/>
              </p:ext>
            </p:extLst>
          </p:nvPr>
        </p:nvGraphicFramePr>
        <p:xfrm>
          <a:off x="1840110" y="1730375"/>
          <a:ext cx="887412" cy="3127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9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7797" name="Line 69"/>
          <p:cNvSpPr>
            <a:spLocks noChangeShapeType="1"/>
          </p:cNvSpPr>
          <p:nvPr/>
        </p:nvSpPr>
        <p:spPr bwMode="auto">
          <a:xfrm>
            <a:off x="1405135" y="1876425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5779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7058"/>
              </p:ext>
            </p:extLst>
          </p:nvPr>
        </p:nvGraphicFramePr>
        <p:xfrm>
          <a:off x="1855985" y="2478088"/>
          <a:ext cx="887412" cy="3127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9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7806" name="Line 78"/>
          <p:cNvSpPr>
            <a:spLocks noChangeShapeType="1"/>
          </p:cNvSpPr>
          <p:nvPr/>
        </p:nvSpPr>
        <p:spPr bwMode="auto">
          <a:xfrm>
            <a:off x="1394022" y="2638425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5780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37862"/>
              </p:ext>
            </p:extLst>
          </p:nvPr>
        </p:nvGraphicFramePr>
        <p:xfrm>
          <a:off x="2994222" y="2478088"/>
          <a:ext cx="887413" cy="3127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7815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19212"/>
              </p:ext>
            </p:extLst>
          </p:nvPr>
        </p:nvGraphicFramePr>
        <p:xfrm>
          <a:off x="4140397" y="2471738"/>
          <a:ext cx="887413" cy="3127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7823" name="Line 95"/>
          <p:cNvSpPr>
            <a:spLocks noChangeShapeType="1"/>
          </p:cNvSpPr>
          <p:nvPr/>
        </p:nvSpPr>
        <p:spPr bwMode="auto">
          <a:xfrm>
            <a:off x="2559247" y="2638425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7824" name="Line 96"/>
          <p:cNvSpPr>
            <a:spLocks noChangeShapeType="1"/>
          </p:cNvSpPr>
          <p:nvPr/>
        </p:nvSpPr>
        <p:spPr bwMode="auto">
          <a:xfrm>
            <a:off x="3678435" y="2638425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57825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09121"/>
              </p:ext>
            </p:extLst>
          </p:nvPr>
        </p:nvGraphicFramePr>
        <p:xfrm>
          <a:off x="1857572" y="2871788"/>
          <a:ext cx="887413" cy="3127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7833" name="Line 105"/>
          <p:cNvSpPr>
            <a:spLocks noChangeShapeType="1"/>
          </p:cNvSpPr>
          <p:nvPr/>
        </p:nvSpPr>
        <p:spPr bwMode="auto">
          <a:xfrm>
            <a:off x="1413072" y="3019425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7834" name="Line 106"/>
          <p:cNvSpPr>
            <a:spLocks noChangeShapeType="1"/>
          </p:cNvSpPr>
          <p:nvPr/>
        </p:nvSpPr>
        <p:spPr bwMode="auto">
          <a:xfrm flipH="1">
            <a:off x="2289372" y="2876550"/>
            <a:ext cx="433388" cy="290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5783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72711"/>
              </p:ext>
            </p:extLst>
          </p:nvPr>
        </p:nvGraphicFramePr>
        <p:xfrm>
          <a:off x="1868685" y="3254375"/>
          <a:ext cx="887412" cy="3127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9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7843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974239"/>
              </p:ext>
            </p:extLst>
          </p:nvPr>
        </p:nvGraphicFramePr>
        <p:xfrm>
          <a:off x="3005335" y="3248025"/>
          <a:ext cx="887412" cy="3127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9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7851" name="Line 123"/>
          <p:cNvSpPr>
            <a:spLocks noChangeShapeType="1"/>
          </p:cNvSpPr>
          <p:nvPr/>
        </p:nvSpPr>
        <p:spPr bwMode="auto">
          <a:xfrm>
            <a:off x="1424185" y="3400425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7852" name="Line 124"/>
          <p:cNvSpPr>
            <a:spLocks noChangeShapeType="1"/>
          </p:cNvSpPr>
          <p:nvPr/>
        </p:nvSpPr>
        <p:spPr bwMode="auto">
          <a:xfrm>
            <a:off x="2543372" y="3408363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7853" name="Line 125"/>
          <p:cNvSpPr>
            <a:spLocks noChangeShapeType="1"/>
          </p:cNvSpPr>
          <p:nvPr/>
        </p:nvSpPr>
        <p:spPr bwMode="auto">
          <a:xfrm flipH="1">
            <a:off x="3432372" y="3254375"/>
            <a:ext cx="46355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5785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660817"/>
              </p:ext>
            </p:extLst>
          </p:nvPr>
        </p:nvGraphicFramePr>
        <p:xfrm>
          <a:off x="1863922" y="4402138"/>
          <a:ext cx="887413" cy="3127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7862" name="Line 134"/>
          <p:cNvSpPr>
            <a:spLocks noChangeShapeType="1"/>
          </p:cNvSpPr>
          <p:nvPr/>
        </p:nvSpPr>
        <p:spPr bwMode="auto">
          <a:xfrm>
            <a:off x="1401960" y="4587875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57863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937903"/>
              </p:ext>
            </p:extLst>
          </p:nvPr>
        </p:nvGraphicFramePr>
        <p:xfrm>
          <a:off x="3021210" y="4402138"/>
          <a:ext cx="887412" cy="3127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9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7871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01406"/>
              </p:ext>
            </p:extLst>
          </p:nvPr>
        </p:nvGraphicFramePr>
        <p:xfrm>
          <a:off x="5288160" y="2478088"/>
          <a:ext cx="887412" cy="3127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9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7879" name="Line 151"/>
          <p:cNvSpPr>
            <a:spLocks noChangeShapeType="1"/>
          </p:cNvSpPr>
          <p:nvPr/>
        </p:nvSpPr>
        <p:spPr bwMode="auto">
          <a:xfrm>
            <a:off x="2567185" y="4589463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7880" name="Line 152"/>
          <p:cNvSpPr>
            <a:spLocks noChangeShapeType="1"/>
          </p:cNvSpPr>
          <p:nvPr/>
        </p:nvSpPr>
        <p:spPr bwMode="auto">
          <a:xfrm>
            <a:off x="4823022" y="2627313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7881" name="Line 153"/>
          <p:cNvSpPr>
            <a:spLocks noChangeShapeType="1"/>
          </p:cNvSpPr>
          <p:nvPr/>
        </p:nvSpPr>
        <p:spPr bwMode="auto">
          <a:xfrm flipH="1">
            <a:off x="5718372" y="2486025"/>
            <a:ext cx="45720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7882" name="Line 154"/>
          <p:cNvSpPr>
            <a:spLocks noChangeShapeType="1"/>
          </p:cNvSpPr>
          <p:nvPr/>
        </p:nvSpPr>
        <p:spPr bwMode="auto">
          <a:xfrm flipH="1">
            <a:off x="2289372" y="1735138"/>
            <a:ext cx="4254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7883" name="Line 155"/>
          <p:cNvSpPr>
            <a:spLocks noChangeShapeType="1"/>
          </p:cNvSpPr>
          <p:nvPr/>
        </p:nvSpPr>
        <p:spPr bwMode="auto">
          <a:xfrm flipH="1">
            <a:off x="984447" y="2049463"/>
            <a:ext cx="685800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7884" name="Line 156"/>
          <p:cNvSpPr>
            <a:spLocks noChangeShapeType="1"/>
          </p:cNvSpPr>
          <p:nvPr/>
        </p:nvSpPr>
        <p:spPr bwMode="auto">
          <a:xfrm flipH="1">
            <a:off x="993972" y="3608388"/>
            <a:ext cx="66675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7885" name="Line 157"/>
          <p:cNvSpPr>
            <a:spLocks noChangeShapeType="1"/>
          </p:cNvSpPr>
          <p:nvPr/>
        </p:nvSpPr>
        <p:spPr bwMode="auto">
          <a:xfrm flipH="1">
            <a:off x="986035" y="4010025"/>
            <a:ext cx="655637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7886" name="Line 158"/>
          <p:cNvSpPr>
            <a:spLocks noChangeShapeType="1"/>
          </p:cNvSpPr>
          <p:nvPr/>
        </p:nvSpPr>
        <p:spPr bwMode="auto">
          <a:xfrm>
            <a:off x="1405135" y="4964113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7887" name="Line 159"/>
          <p:cNvSpPr>
            <a:spLocks noChangeShapeType="1"/>
          </p:cNvSpPr>
          <p:nvPr/>
        </p:nvSpPr>
        <p:spPr bwMode="auto">
          <a:xfrm flipH="1">
            <a:off x="2317947" y="4832350"/>
            <a:ext cx="42545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57888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450502"/>
              </p:ext>
            </p:extLst>
          </p:nvPr>
        </p:nvGraphicFramePr>
        <p:xfrm>
          <a:off x="1870272" y="4816475"/>
          <a:ext cx="887413" cy="3127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7896" name="Line 168"/>
          <p:cNvSpPr>
            <a:spLocks noChangeShapeType="1"/>
          </p:cNvSpPr>
          <p:nvPr/>
        </p:nvSpPr>
        <p:spPr bwMode="auto">
          <a:xfrm>
            <a:off x="1405135" y="5727700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7897" name="Line 169"/>
          <p:cNvSpPr>
            <a:spLocks noChangeShapeType="1"/>
          </p:cNvSpPr>
          <p:nvPr/>
        </p:nvSpPr>
        <p:spPr bwMode="auto">
          <a:xfrm flipH="1">
            <a:off x="2317947" y="5595938"/>
            <a:ext cx="4254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57898" name="Group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77877"/>
              </p:ext>
            </p:extLst>
          </p:nvPr>
        </p:nvGraphicFramePr>
        <p:xfrm>
          <a:off x="1870272" y="5580063"/>
          <a:ext cx="887413" cy="3127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7906" name="Text Box 178"/>
          <p:cNvSpPr txBox="1">
            <a:spLocks noChangeArrowheads="1"/>
          </p:cNvSpPr>
          <p:nvPr/>
        </p:nvSpPr>
        <p:spPr bwMode="auto">
          <a:xfrm>
            <a:off x="593922" y="5167313"/>
            <a:ext cx="434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457907" name="Text Box 179"/>
          <p:cNvSpPr txBox="1">
            <a:spLocks noChangeArrowheads="1"/>
          </p:cNvSpPr>
          <p:nvPr/>
        </p:nvSpPr>
        <p:spPr bwMode="auto">
          <a:xfrm>
            <a:off x="585985" y="5554663"/>
            <a:ext cx="434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457908" name="Text Box 180"/>
          <p:cNvSpPr txBox="1">
            <a:spLocks noChangeArrowheads="1"/>
          </p:cNvSpPr>
          <p:nvPr/>
        </p:nvSpPr>
        <p:spPr bwMode="auto">
          <a:xfrm>
            <a:off x="587572" y="5956300"/>
            <a:ext cx="434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457909" name="Line 181"/>
          <p:cNvSpPr>
            <a:spLocks noChangeShapeType="1"/>
          </p:cNvSpPr>
          <p:nvPr/>
        </p:nvSpPr>
        <p:spPr bwMode="auto">
          <a:xfrm flipH="1">
            <a:off x="986035" y="5168900"/>
            <a:ext cx="66675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7910" name="Line 182"/>
          <p:cNvSpPr>
            <a:spLocks noChangeShapeType="1"/>
          </p:cNvSpPr>
          <p:nvPr/>
        </p:nvSpPr>
        <p:spPr bwMode="auto">
          <a:xfrm flipH="1">
            <a:off x="995560" y="5940425"/>
            <a:ext cx="66675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7911" name="Line 183"/>
          <p:cNvSpPr>
            <a:spLocks noChangeShapeType="1"/>
          </p:cNvSpPr>
          <p:nvPr/>
        </p:nvSpPr>
        <p:spPr bwMode="auto">
          <a:xfrm flipH="1">
            <a:off x="3454597" y="4400550"/>
            <a:ext cx="46355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7912" name="Rectangle 184"/>
          <p:cNvSpPr>
            <a:spLocks noChangeArrowheads="1"/>
          </p:cNvSpPr>
          <p:nvPr/>
        </p:nvSpPr>
        <p:spPr bwMode="auto">
          <a:xfrm>
            <a:off x="1409700" y="466725"/>
            <a:ext cx="60864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600" i="0"/>
              <a:t>체이닝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2159000"/>
            <a:ext cx="7772400" cy="4165600"/>
          </a:xfrm>
        </p:spPr>
        <p:txBody>
          <a:bodyPr/>
          <a:lstStyle/>
          <a:p>
            <a:r>
              <a:rPr lang="ko-KR" altLang="en-US" sz="2800"/>
              <a:t>빈자리가 생길 때까지 해시값을 계속 만들어낸다</a:t>
            </a:r>
            <a:endParaRPr lang="en-US" altLang="ko-KR" sz="2800"/>
          </a:p>
          <a:p>
            <a:pPr lvl="1"/>
            <a:r>
              <a:rPr lang="en-US" altLang="ko-KR" sz="2400" i="1"/>
              <a:t>h</a:t>
            </a:r>
            <a:r>
              <a:rPr lang="en-US" altLang="ko-KR" sz="2400" baseline="-25000"/>
              <a:t>0</a:t>
            </a:r>
            <a:r>
              <a:rPr lang="en-US" altLang="ko-KR" sz="2400"/>
              <a:t>(</a:t>
            </a:r>
            <a:r>
              <a:rPr lang="en-US" altLang="ko-KR" sz="2400" i="1"/>
              <a:t>x</a:t>
            </a:r>
            <a:r>
              <a:rPr lang="en-US" altLang="ko-KR" sz="2400"/>
              <a:t>), </a:t>
            </a:r>
            <a:r>
              <a:rPr lang="en-US" altLang="ko-KR" sz="2400" i="1"/>
              <a:t>h</a:t>
            </a:r>
            <a:r>
              <a:rPr lang="en-US" altLang="ko-KR" sz="2400" baseline="-25000"/>
              <a:t>1</a:t>
            </a:r>
            <a:r>
              <a:rPr lang="en-US" altLang="ko-KR" sz="2400"/>
              <a:t>(</a:t>
            </a:r>
            <a:r>
              <a:rPr lang="en-US" altLang="ko-KR" sz="2400" i="1"/>
              <a:t>x</a:t>
            </a:r>
            <a:r>
              <a:rPr lang="en-US" altLang="ko-KR" sz="2400"/>
              <a:t>), </a:t>
            </a:r>
            <a:r>
              <a:rPr lang="en-US" altLang="ko-KR" sz="2400" i="1"/>
              <a:t>h</a:t>
            </a:r>
            <a:r>
              <a:rPr lang="en-US" altLang="ko-KR" sz="2400" baseline="-25000"/>
              <a:t>2</a:t>
            </a:r>
            <a:r>
              <a:rPr lang="en-US" altLang="ko-KR" sz="2400"/>
              <a:t>(</a:t>
            </a:r>
            <a:r>
              <a:rPr lang="en-US" altLang="ko-KR" sz="2400" i="1"/>
              <a:t>x</a:t>
            </a:r>
            <a:r>
              <a:rPr lang="en-US" altLang="ko-KR" sz="2400"/>
              <a:t>), </a:t>
            </a:r>
            <a:r>
              <a:rPr lang="en-US" altLang="ko-KR" sz="2400" i="1"/>
              <a:t>h</a:t>
            </a:r>
            <a:r>
              <a:rPr lang="en-US" altLang="ko-KR" sz="2400" baseline="-25000"/>
              <a:t>3</a:t>
            </a:r>
            <a:r>
              <a:rPr lang="en-US" altLang="ko-KR" sz="2400"/>
              <a:t>(</a:t>
            </a:r>
            <a:r>
              <a:rPr lang="en-US" altLang="ko-KR" sz="2400" i="1"/>
              <a:t>x</a:t>
            </a:r>
            <a:r>
              <a:rPr lang="en-US" altLang="ko-KR" sz="2400"/>
              <a:t>), …</a:t>
            </a:r>
          </a:p>
          <a:p>
            <a:r>
              <a:rPr lang="ko-KR" altLang="en-US" sz="2800"/>
              <a:t>중요한 세가지 방법</a:t>
            </a:r>
          </a:p>
          <a:p>
            <a:pPr lvl="1"/>
            <a:r>
              <a:rPr lang="ko-KR" altLang="en-US" sz="2400"/>
              <a:t>선형 조사</a:t>
            </a:r>
          </a:p>
          <a:p>
            <a:pPr lvl="1"/>
            <a:r>
              <a:rPr lang="ko-KR" altLang="en-US" sz="2400"/>
              <a:t>이차원 조사</a:t>
            </a:r>
          </a:p>
          <a:p>
            <a:pPr lvl="1"/>
            <a:r>
              <a:rPr lang="ko-KR" altLang="en-US" sz="2400"/>
              <a:t>더블 해싱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개방주소 방법</a:t>
            </a:r>
            <a:endParaRPr lang="en-US" altLang="ko-KR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Text Box 2"/>
          <p:cNvSpPr txBox="1">
            <a:spLocks noChangeArrowheads="1"/>
          </p:cNvSpPr>
          <p:nvPr/>
        </p:nvSpPr>
        <p:spPr bwMode="auto">
          <a:xfrm>
            <a:off x="1406525" y="1702854"/>
            <a:ext cx="488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i="0">
                <a:latin typeface="Bookman" pitchFamily="18" charset="0"/>
                <a:ea typeface="굴림" panose="020B0600000101010101" pitchFamily="50" charset="-127"/>
              </a:rPr>
              <a:t>예</a:t>
            </a:r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: </a:t>
            </a:r>
            <a:r>
              <a:rPr kumimoji="1" lang="ko-KR" altLang="en-US" sz="1600" i="0">
                <a:latin typeface="Bookman" pitchFamily="18" charset="0"/>
                <a:ea typeface="굴림" panose="020B0600000101010101" pitchFamily="50" charset="-127"/>
              </a:rPr>
              <a:t>입력 순서</a:t>
            </a:r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 25, 13, 16, 15, 7, 28, 31, 20, 1, 38</a:t>
            </a:r>
          </a:p>
        </p:txBody>
      </p:sp>
      <p:graphicFrame>
        <p:nvGraphicFramePr>
          <p:cNvPr id="4700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960116"/>
              </p:ext>
            </p:extLst>
          </p:nvPr>
        </p:nvGraphicFramePr>
        <p:xfrm>
          <a:off x="400050" y="2272766"/>
          <a:ext cx="1674813" cy="4064006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70063" name="AutoShape 47"/>
          <p:cNvSpPr>
            <a:spLocks noChangeArrowheads="1"/>
          </p:cNvSpPr>
          <p:nvPr/>
        </p:nvSpPr>
        <p:spPr bwMode="auto">
          <a:xfrm>
            <a:off x="2130425" y="3049054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0064" name="AutoShape 48"/>
          <p:cNvSpPr>
            <a:spLocks noChangeArrowheads="1"/>
          </p:cNvSpPr>
          <p:nvPr/>
        </p:nvSpPr>
        <p:spPr bwMode="auto">
          <a:xfrm>
            <a:off x="2132013" y="3342741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47006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843677"/>
              </p:ext>
            </p:extLst>
          </p:nvPr>
        </p:nvGraphicFramePr>
        <p:xfrm>
          <a:off x="4953000" y="2269591"/>
          <a:ext cx="1674813" cy="4064006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70109" name="AutoShape 93"/>
          <p:cNvSpPr>
            <a:spLocks noChangeArrowheads="1"/>
          </p:cNvSpPr>
          <p:nvPr/>
        </p:nvSpPr>
        <p:spPr bwMode="auto">
          <a:xfrm>
            <a:off x="6692900" y="6152616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0110" name="AutoShape 94"/>
          <p:cNvSpPr>
            <a:spLocks noChangeArrowheads="1"/>
          </p:cNvSpPr>
          <p:nvPr/>
        </p:nvSpPr>
        <p:spPr bwMode="auto">
          <a:xfrm>
            <a:off x="6694488" y="3974566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0111" name="AutoShape 95"/>
          <p:cNvSpPr>
            <a:spLocks noChangeArrowheads="1"/>
          </p:cNvSpPr>
          <p:nvPr/>
        </p:nvSpPr>
        <p:spPr bwMode="auto">
          <a:xfrm>
            <a:off x="6694488" y="3653891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0112" name="AutoShape 96"/>
          <p:cNvSpPr>
            <a:spLocks noChangeArrowheads="1"/>
          </p:cNvSpPr>
          <p:nvPr/>
        </p:nvSpPr>
        <p:spPr bwMode="auto">
          <a:xfrm>
            <a:off x="6694488" y="3341154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0113" name="AutoShape 97"/>
          <p:cNvSpPr>
            <a:spLocks noChangeArrowheads="1"/>
          </p:cNvSpPr>
          <p:nvPr/>
        </p:nvSpPr>
        <p:spPr bwMode="auto">
          <a:xfrm>
            <a:off x="6692900" y="3037941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0114" name="AutoShape 98"/>
          <p:cNvSpPr>
            <a:spLocks noChangeArrowheads="1"/>
          </p:cNvSpPr>
          <p:nvPr/>
        </p:nvSpPr>
        <p:spPr bwMode="auto">
          <a:xfrm>
            <a:off x="6692900" y="2717266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0115" name="AutoShape 99"/>
          <p:cNvSpPr>
            <a:spLocks noChangeArrowheads="1"/>
          </p:cNvSpPr>
          <p:nvPr/>
        </p:nvSpPr>
        <p:spPr bwMode="auto">
          <a:xfrm>
            <a:off x="6692900" y="2395004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0116" name="AutoShape 100"/>
          <p:cNvSpPr>
            <a:spLocks noChangeArrowheads="1"/>
          </p:cNvSpPr>
          <p:nvPr/>
        </p:nvSpPr>
        <p:spPr bwMode="auto">
          <a:xfrm>
            <a:off x="6691313" y="2072741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470117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570840"/>
              </p:ext>
            </p:extLst>
          </p:nvPr>
        </p:nvGraphicFramePr>
        <p:xfrm>
          <a:off x="2676525" y="2269591"/>
          <a:ext cx="1674813" cy="4064006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70161" name="AutoShape 145"/>
          <p:cNvSpPr>
            <a:spLocks noChangeArrowheads="1"/>
          </p:cNvSpPr>
          <p:nvPr/>
        </p:nvSpPr>
        <p:spPr bwMode="auto">
          <a:xfrm>
            <a:off x="4392613" y="4601629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0162" name="Rectangle 146"/>
          <p:cNvSpPr>
            <a:spLocks noChangeArrowheads="1"/>
          </p:cNvSpPr>
          <p:nvPr/>
        </p:nvSpPr>
        <p:spPr bwMode="auto">
          <a:xfrm>
            <a:off x="0" y="381000"/>
            <a:ext cx="38512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i="0"/>
              <a:t>선형 조사</a:t>
            </a:r>
            <a:r>
              <a:rPr lang="en-US" altLang="ko-KR" sz="2000" i="0"/>
              <a:t>Linear Probing</a:t>
            </a:r>
          </a:p>
        </p:txBody>
      </p:sp>
      <p:sp>
        <p:nvSpPr>
          <p:cNvPr id="470163" name="Rectangle 147"/>
          <p:cNvSpPr>
            <a:spLocks noChangeArrowheads="1"/>
          </p:cNvSpPr>
          <p:nvPr/>
        </p:nvSpPr>
        <p:spPr bwMode="auto">
          <a:xfrm>
            <a:off x="876300" y="1155700"/>
            <a:ext cx="2586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200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) = (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) +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mod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m</a:t>
            </a:r>
            <a:endParaRPr lang="ko-KR" altLang="en-US" sz="2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70164" name="Rectangle 148"/>
          <p:cNvSpPr>
            <a:spLocks noChangeArrowheads="1"/>
          </p:cNvSpPr>
          <p:nvPr/>
        </p:nvSpPr>
        <p:spPr bwMode="auto">
          <a:xfrm>
            <a:off x="6843713" y="5708116"/>
            <a:ext cx="2171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160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) = (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) + 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mod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13</a:t>
            </a:r>
            <a:endParaRPr lang="ko-KR" altLang="en-US" sz="1600" i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49" name="Group 49"/>
          <p:cNvGraphicFramePr>
            <a:graphicFrameLocks noGrp="1"/>
          </p:cNvGraphicFramePr>
          <p:nvPr/>
        </p:nvGraphicFramePr>
        <p:xfrm>
          <a:off x="2355850" y="2124075"/>
          <a:ext cx="1674813" cy="4064006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60846" name="Text Box 46"/>
          <p:cNvSpPr txBox="1">
            <a:spLocks noChangeArrowheads="1"/>
          </p:cNvSpPr>
          <p:nvPr/>
        </p:nvSpPr>
        <p:spPr bwMode="auto">
          <a:xfrm>
            <a:off x="5330825" y="3316288"/>
            <a:ext cx="196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i="0">
                <a:ea typeface="굴림" panose="020B0600000101010101" pitchFamily="50" charset="-127"/>
              </a:rPr>
              <a:t>1</a:t>
            </a:r>
            <a:r>
              <a:rPr lang="ko-KR" altLang="en-US" i="0">
                <a:ea typeface="굴림" panose="020B0600000101010101" pitchFamily="50" charset="-127"/>
              </a:rPr>
              <a:t>차군집의 예</a:t>
            </a:r>
          </a:p>
        </p:txBody>
      </p:sp>
      <p:sp>
        <p:nvSpPr>
          <p:cNvPr id="460847" name="Text Box 47"/>
          <p:cNvSpPr txBox="1">
            <a:spLocks noChangeArrowheads="1"/>
          </p:cNvSpPr>
          <p:nvPr/>
        </p:nvSpPr>
        <p:spPr bwMode="auto">
          <a:xfrm>
            <a:off x="3792538" y="446088"/>
            <a:ext cx="5300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800" i="0">
                <a:ea typeface="굴림" panose="020B0600000101010101" pitchFamily="50" charset="-127"/>
              </a:rPr>
              <a:t>선형 조사는 </a:t>
            </a:r>
            <a:r>
              <a:rPr lang="en-US" altLang="ko-KR" sz="2800" i="0">
                <a:ea typeface="굴림" panose="020B0600000101010101" pitchFamily="50" charset="-127"/>
              </a:rPr>
              <a:t>1</a:t>
            </a:r>
            <a:r>
              <a:rPr lang="ko-KR" altLang="en-US" sz="2800" i="0">
                <a:ea typeface="굴림" panose="020B0600000101010101" pitchFamily="50" charset="-127"/>
              </a:rPr>
              <a:t>차군집에 취약하다</a:t>
            </a:r>
          </a:p>
        </p:txBody>
      </p:sp>
      <p:sp>
        <p:nvSpPr>
          <p:cNvPr id="460848" name="Line 48"/>
          <p:cNvSpPr>
            <a:spLocks noChangeShapeType="1"/>
          </p:cNvSpPr>
          <p:nvPr/>
        </p:nvSpPr>
        <p:spPr bwMode="auto">
          <a:xfrm flipH="1">
            <a:off x="4381500" y="3568700"/>
            <a:ext cx="7239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850" name="Text Box 50"/>
          <p:cNvSpPr txBox="1">
            <a:spLocks noChangeArrowheads="1"/>
          </p:cNvSpPr>
          <p:nvPr/>
        </p:nvSpPr>
        <p:spPr bwMode="auto">
          <a:xfrm>
            <a:off x="3992563" y="1344613"/>
            <a:ext cx="4808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i="0">
                <a:ea typeface="굴림" panose="020B0600000101010101" pitchFamily="50" charset="-127"/>
              </a:rPr>
              <a:t>1</a:t>
            </a:r>
            <a:r>
              <a:rPr lang="ko-KR" altLang="en-US" sz="2000" i="0">
                <a:ea typeface="굴림" panose="020B0600000101010101" pitchFamily="50" charset="-127"/>
              </a:rPr>
              <a:t>차군집</a:t>
            </a:r>
            <a:r>
              <a:rPr lang="en-US" altLang="ko-KR" sz="2000" i="0">
                <a:ea typeface="굴림" panose="020B0600000101010101" pitchFamily="50" charset="-127"/>
              </a:rPr>
              <a:t>: </a:t>
            </a:r>
            <a:r>
              <a:rPr lang="ko-KR" altLang="en-US" sz="2000" i="0">
                <a:ea typeface="굴림" panose="020B0600000101010101" pitchFamily="50" charset="-127"/>
              </a:rPr>
              <a:t>특정 영역에 원소가 몰리는 현상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876" name="Group 52"/>
          <p:cNvGraphicFramePr>
            <a:graphicFrameLocks noGrp="1"/>
          </p:cNvGraphicFramePr>
          <p:nvPr/>
        </p:nvGraphicFramePr>
        <p:xfrm>
          <a:off x="1454150" y="2390775"/>
          <a:ext cx="1674813" cy="4064006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30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61870" name="AutoShape 46"/>
          <p:cNvSpPr>
            <a:spLocks noChangeArrowheads="1"/>
          </p:cNvSpPr>
          <p:nvPr/>
        </p:nvSpPr>
        <p:spPr bwMode="auto">
          <a:xfrm>
            <a:off x="3173413" y="3765550"/>
            <a:ext cx="76200" cy="392113"/>
          </a:xfrm>
          <a:prstGeom prst="curvedLeftArrow">
            <a:avLst>
              <a:gd name="adj1" fmla="val 102917"/>
              <a:gd name="adj2" fmla="val 205834"/>
              <a:gd name="adj3" fmla="val 33333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871" name="AutoShape 47"/>
          <p:cNvSpPr>
            <a:spLocks noChangeArrowheads="1"/>
          </p:cNvSpPr>
          <p:nvPr/>
        </p:nvSpPr>
        <p:spPr bwMode="auto">
          <a:xfrm>
            <a:off x="3186113" y="4068763"/>
            <a:ext cx="76200" cy="1182687"/>
          </a:xfrm>
          <a:prstGeom prst="curvedLeftArrow">
            <a:avLst>
              <a:gd name="adj1" fmla="val 310417"/>
              <a:gd name="adj2" fmla="val 620833"/>
              <a:gd name="adj3" fmla="val 33333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872" name="Rectangle 48"/>
          <p:cNvSpPr>
            <a:spLocks noChangeArrowheads="1"/>
          </p:cNvSpPr>
          <p:nvPr/>
        </p:nvSpPr>
        <p:spPr bwMode="auto">
          <a:xfrm>
            <a:off x="0" y="381000"/>
            <a:ext cx="47148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i="0"/>
              <a:t>이차원 조사</a:t>
            </a:r>
            <a:r>
              <a:rPr lang="en-US" altLang="ko-KR" sz="2000" i="0"/>
              <a:t>Quadratic  Probing</a:t>
            </a:r>
          </a:p>
        </p:txBody>
      </p:sp>
      <p:sp>
        <p:nvSpPr>
          <p:cNvPr id="461873" name="Rectangle 49"/>
          <p:cNvSpPr>
            <a:spLocks noChangeArrowheads="1"/>
          </p:cNvSpPr>
          <p:nvPr/>
        </p:nvSpPr>
        <p:spPr bwMode="auto">
          <a:xfrm>
            <a:off x="876300" y="1155700"/>
            <a:ext cx="3398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200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) = (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) +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  <a:r>
              <a:rPr lang="en-US" altLang="ko-KR" sz="2000" i="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000" i="0" baseline="300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 +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  <a:r>
              <a:rPr lang="en-US" altLang="ko-KR" sz="2000" i="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mod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m</a:t>
            </a:r>
            <a:endParaRPr lang="ko-KR" altLang="en-US" sz="2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61877" name="Text Box 53"/>
          <p:cNvSpPr txBox="1">
            <a:spLocks noChangeArrowheads="1"/>
          </p:cNvSpPr>
          <p:nvPr/>
        </p:nvSpPr>
        <p:spPr bwMode="auto">
          <a:xfrm>
            <a:off x="1254125" y="1897063"/>
            <a:ext cx="3616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i="0">
                <a:latin typeface="Bookman" pitchFamily="18" charset="0"/>
                <a:ea typeface="굴림" panose="020B0600000101010101" pitchFamily="50" charset="-127"/>
              </a:rPr>
              <a:t>예</a:t>
            </a:r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: </a:t>
            </a:r>
            <a:r>
              <a:rPr kumimoji="1" lang="ko-KR" altLang="en-US" sz="1600" i="0">
                <a:latin typeface="Bookman" pitchFamily="18" charset="0"/>
                <a:ea typeface="굴림" panose="020B0600000101010101" pitchFamily="50" charset="-127"/>
              </a:rPr>
              <a:t>입력 순서</a:t>
            </a:r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 15, 18, 43, 37, 45, 30</a:t>
            </a:r>
          </a:p>
        </p:txBody>
      </p:sp>
      <p:sp>
        <p:nvSpPr>
          <p:cNvPr id="461878" name="Rectangle 54"/>
          <p:cNvSpPr>
            <a:spLocks noChangeArrowheads="1"/>
          </p:cNvSpPr>
          <p:nvPr/>
        </p:nvSpPr>
        <p:spPr bwMode="auto">
          <a:xfrm>
            <a:off x="3505200" y="5929313"/>
            <a:ext cx="2547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180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8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800" i="0">
                <a:latin typeface="Times New Roman" panose="02020603050405020304" pitchFamily="18" charset="0"/>
                <a:ea typeface="굴림" panose="020B0600000101010101" pitchFamily="50" charset="-127"/>
              </a:rPr>
              <a:t>) = (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18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800" i="0">
                <a:latin typeface="Times New Roman" panose="02020603050405020304" pitchFamily="18" charset="0"/>
                <a:ea typeface="굴림" panose="020B0600000101010101" pitchFamily="50" charset="-127"/>
              </a:rPr>
              <a:t>) + 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800" i="0" baseline="300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1800" i="0">
                <a:latin typeface="Times New Roman" panose="02020603050405020304" pitchFamily="18" charset="0"/>
                <a:ea typeface="굴림" panose="020B0600000101010101" pitchFamily="50" charset="-127"/>
              </a:rPr>
              <a:t> )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800" i="0">
                <a:latin typeface="Times New Roman" panose="02020603050405020304" pitchFamily="18" charset="0"/>
                <a:ea typeface="굴림" panose="020B0600000101010101" pitchFamily="50" charset="-127"/>
              </a:rPr>
              <a:t>mod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800" i="0">
                <a:latin typeface="Times New Roman" panose="02020603050405020304" pitchFamily="18" charset="0"/>
                <a:ea typeface="굴림" panose="020B0600000101010101" pitchFamily="50" charset="-127"/>
              </a:rPr>
              <a:t>13</a:t>
            </a:r>
            <a:endParaRPr lang="ko-KR" altLang="en-US" sz="1800" i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6" name="Text Box 46"/>
          <p:cNvSpPr txBox="1">
            <a:spLocks noChangeArrowheads="1"/>
          </p:cNvSpPr>
          <p:nvPr/>
        </p:nvSpPr>
        <p:spPr bwMode="auto">
          <a:xfrm>
            <a:off x="5330825" y="3316288"/>
            <a:ext cx="196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i="0">
                <a:ea typeface="굴림" panose="020B0600000101010101" pitchFamily="50" charset="-127"/>
              </a:rPr>
              <a:t>2</a:t>
            </a:r>
            <a:r>
              <a:rPr lang="ko-KR" altLang="en-US" i="0">
                <a:ea typeface="굴림" panose="020B0600000101010101" pitchFamily="50" charset="-127"/>
              </a:rPr>
              <a:t>차군집의 예</a:t>
            </a:r>
          </a:p>
        </p:txBody>
      </p:sp>
      <p:sp>
        <p:nvSpPr>
          <p:cNvPr id="471087" name="Text Box 47"/>
          <p:cNvSpPr txBox="1">
            <a:spLocks noChangeArrowheads="1"/>
          </p:cNvSpPr>
          <p:nvPr/>
        </p:nvSpPr>
        <p:spPr bwMode="auto">
          <a:xfrm>
            <a:off x="3411538" y="446088"/>
            <a:ext cx="565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800" i="0">
                <a:ea typeface="굴림" panose="020B0600000101010101" pitchFamily="50" charset="-127"/>
              </a:rPr>
              <a:t>이차원 조사는 </a:t>
            </a:r>
            <a:r>
              <a:rPr lang="en-US" altLang="ko-KR" sz="2800" i="0">
                <a:ea typeface="굴림" panose="020B0600000101010101" pitchFamily="50" charset="-127"/>
              </a:rPr>
              <a:t>2</a:t>
            </a:r>
            <a:r>
              <a:rPr lang="ko-KR" altLang="en-US" sz="2800" i="0">
                <a:ea typeface="굴림" panose="020B0600000101010101" pitchFamily="50" charset="-127"/>
              </a:rPr>
              <a:t>차군집에 취약하다</a:t>
            </a:r>
          </a:p>
        </p:txBody>
      </p:sp>
      <p:sp>
        <p:nvSpPr>
          <p:cNvPr id="471088" name="Line 48"/>
          <p:cNvSpPr>
            <a:spLocks noChangeShapeType="1"/>
          </p:cNvSpPr>
          <p:nvPr/>
        </p:nvSpPr>
        <p:spPr bwMode="auto">
          <a:xfrm flipH="1">
            <a:off x="4470400" y="3581400"/>
            <a:ext cx="7239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71136" name="Group 96"/>
          <p:cNvGraphicFramePr>
            <a:graphicFrameLocks noGrp="1"/>
          </p:cNvGraphicFramePr>
          <p:nvPr/>
        </p:nvGraphicFramePr>
        <p:xfrm>
          <a:off x="1873250" y="1730375"/>
          <a:ext cx="1674813" cy="4114806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635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71137" name="Text Box 97"/>
          <p:cNvSpPr txBox="1">
            <a:spLocks noChangeArrowheads="1"/>
          </p:cNvSpPr>
          <p:nvPr/>
        </p:nvSpPr>
        <p:spPr bwMode="auto">
          <a:xfrm>
            <a:off x="3992563" y="1217613"/>
            <a:ext cx="4559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i="0">
                <a:ea typeface="굴림" panose="020B0600000101010101" pitchFamily="50" charset="-127"/>
              </a:rPr>
              <a:t>2</a:t>
            </a:r>
            <a:r>
              <a:rPr lang="ko-KR" altLang="en-US" sz="2000" i="0">
                <a:ea typeface="굴림" panose="020B0600000101010101" pitchFamily="50" charset="-127"/>
              </a:rPr>
              <a:t>차군집</a:t>
            </a:r>
            <a:r>
              <a:rPr lang="en-US" altLang="ko-KR" sz="2000" i="0">
                <a:ea typeface="굴림" panose="020B0600000101010101" pitchFamily="50" charset="-127"/>
              </a:rPr>
              <a:t>: </a:t>
            </a:r>
            <a:r>
              <a:rPr lang="ko-KR" altLang="en-US" sz="2000" i="0">
                <a:ea typeface="굴림" panose="020B0600000101010101" pitchFamily="50" charset="-127"/>
              </a:rPr>
              <a:t>여러 개의 원소가 동일한 </a:t>
            </a:r>
          </a:p>
          <a:p>
            <a:r>
              <a:rPr lang="ko-KR" altLang="en-US" sz="2000" i="0">
                <a:ea typeface="굴림" panose="020B0600000101010101" pitchFamily="50" charset="-127"/>
              </a:rPr>
              <a:t>               초기 해시 함수값을 갖는 현상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ko-KR" altLang="en-US" sz="4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장</a:t>
            </a:r>
            <a:r>
              <a:rPr lang="en-US" altLang="ko-KR" sz="48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ko-KR" altLang="en-US" sz="4800">
                <a:effectLst>
                  <a:outerShdw blurRad="38100" dist="38100" dir="2700000" algn="tl">
                    <a:srgbClr val="C0C0C0"/>
                  </a:outerShdw>
                </a:effectLst>
              </a:rPr>
              <a:t>해시 테이블</a:t>
            </a:r>
            <a:r>
              <a:rPr lang="en-US" altLang="ko-KR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Hash Table</a:t>
            </a:r>
            <a:endParaRPr lang="ko-KR" altLang="en-US" sz="3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1292" name="Rectangle 12"/>
          <p:cNvSpPr>
            <a:spLocks noChangeArrowheads="1"/>
          </p:cNvSpPr>
          <p:nvPr/>
        </p:nvSpPr>
        <p:spPr bwMode="auto">
          <a:xfrm>
            <a:off x="2349500" y="3365501"/>
            <a:ext cx="5972175" cy="17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buFontTx/>
              <a:buNone/>
            </a:pPr>
            <a:r>
              <a:rPr lang="ko-KR" altLang="en-US" sz="2000" i="0" dirty="0"/>
              <a:t>그에게서 배운 것이 아니라</a:t>
            </a:r>
          </a:p>
          <a:p>
            <a:pPr algn="r" eaLnBrk="1" hangingPunct="1">
              <a:buFontTx/>
              <a:buNone/>
            </a:pPr>
            <a:r>
              <a:rPr lang="ko-KR" altLang="en-US" sz="2000" i="0" dirty="0"/>
              <a:t>이미 내 속에 있었던 것이 그와 공명을 한 것이다</a:t>
            </a:r>
            <a:r>
              <a:rPr lang="en-US" altLang="ko-KR" sz="2000" i="0" dirty="0" smtClean="0"/>
              <a:t>.</a:t>
            </a:r>
          </a:p>
          <a:p>
            <a:pPr algn="r" eaLnBrk="1" hangingPunct="1">
              <a:buFontTx/>
              <a:buNone/>
            </a:pPr>
            <a:endParaRPr lang="en-US" altLang="ko-KR" sz="2000" i="0" dirty="0"/>
          </a:p>
          <a:p>
            <a:pPr algn="r" eaLnBrk="1" hangingPunct="1">
              <a:buFontTx/>
              <a:buNone/>
            </a:pPr>
            <a:r>
              <a:rPr lang="en-US" altLang="ko-KR" sz="2000" i="0" dirty="0" smtClean="0"/>
              <a:t>- </a:t>
            </a:r>
            <a:r>
              <a:rPr lang="ko-KR" altLang="en-US" sz="2000" i="0" dirty="0" err="1" smtClean="0"/>
              <a:t>머레이</a:t>
            </a:r>
            <a:r>
              <a:rPr lang="ko-KR" altLang="en-US" sz="2000" i="0" dirty="0" smtClean="0"/>
              <a:t> </a:t>
            </a:r>
            <a:r>
              <a:rPr lang="ko-KR" altLang="en-US" sz="2000" i="0" dirty="0"/>
              <a:t>겔만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3930" name="Group 58"/>
          <p:cNvGraphicFramePr>
            <a:graphicFrameLocks noGrp="1"/>
          </p:cNvGraphicFramePr>
          <p:nvPr/>
        </p:nvGraphicFramePr>
        <p:xfrm>
          <a:off x="1892300" y="2357438"/>
          <a:ext cx="1674813" cy="4064006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63918" name="Text Box 46"/>
          <p:cNvSpPr txBox="1">
            <a:spLocks noChangeArrowheads="1"/>
          </p:cNvSpPr>
          <p:nvPr/>
        </p:nvSpPr>
        <p:spPr bwMode="auto">
          <a:xfrm>
            <a:off x="5091113" y="5213350"/>
            <a:ext cx="1643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1" lang="en-US" altLang="ko-KR" sz="1800"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) = </a:t>
            </a:r>
            <a:r>
              <a:rPr kumimoji="1" lang="en-US" altLang="ko-KR" sz="1800"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 mod 13</a:t>
            </a:r>
          </a:p>
        </p:txBody>
      </p:sp>
      <p:sp>
        <p:nvSpPr>
          <p:cNvPr id="463919" name="Text Box 47"/>
          <p:cNvSpPr txBox="1">
            <a:spLocks noChangeArrowheads="1"/>
          </p:cNvSpPr>
          <p:nvPr/>
        </p:nvSpPr>
        <p:spPr bwMode="auto">
          <a:xfrm>
            <a:off x="5133975" y="5541963"/>
            <a:ext cx="1592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" panose="02020603050405020304" pitchFamily="18" charset="0"/>
                <a:ea typeface="굴림" panose="020B0600000101010101" pitchFamily="50" charset="-127"/>
              </a:rPr>
              <a:t>f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1" lang="en-US" altLang="ko-KR" sz="1800"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) = </a:t>
            </a:r>
            <a:r>
              <a:rPr kumimoji="1" lang="en-US" altLang="ko-KR" sz="1800"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 mod 11</a:t>
            </a:r>
          </a:p>
        </p:txBody>
      </p:sp>
      <p:sp>
        <p:nvSpPr>
          <p:cNvPr id="463920" name="Text Box 48"/>
          <p:cNvSpPr txBox="1">
            <a:spLocks noChangeArrowheads="1"/>
          </p:cNvSpPr>
          <p:nvPr/>
        </p:nvSpPr>
        <p:spPr bwMode="auto">
          <a:xfrm>
            <a:off x="5048250" y="5867400"/>
            <a:ext cx="2697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sz="1800" baseline="-25000">
                <a:latin typeface="Times" panose="02020603050405020304" pitchFamily="18" charset="0"/>
                <a:ea typeface="굴림" panose="020B0600000101010101" pitchFamily="50" charset="-127"/>
              </a:rPr>
              <a:t>i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1" lang="en-US" altLang="ko-KR" sz="1800"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) = (</a:t>
            </a:r>
            <a:r>
              <a:rPr kumimoji="1" lang="en-US" altLang="ko-KR" sz="1800">
                <a:latin typeface="Times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1" lang="en-US" altLang="ko-KR" sz="1800"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)+</a:t>
            </a:r>
            <a:r>
              <a:rPr kumimoji="1" lang="en-US" altLang="ko-KR" sz="1800">
                <a:latin typeface="Times" panose="02020603050405020304" pitchFamily="18" charset="0"/>
                <a:ea typeface="굴림" panose="020B0600000101010101" pitchFamily="50" charset="-127"/>
              </a:rPr>
              <a:t>i</a:t>
            </a:r>
            <a:r>
              <a:rPr kumimoji="1" lang="en-US" altLang="ko-KR" sz="80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1" lang="en-US" altLang="ko-KR" sz="1800">
                <a:latin typeface="Times" panose="02020603050405020304" pitchFamily="18" charset="0"/>
                <a:ea typeface="굴림" panose="020B0600000101010101" pitchFamily="50" charset="-127"/>
              </a:rPr>
              <a:t>f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1" lang="en-US" altLang="ko-KR" sz="1800"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))  mod 13</a:t>
            </a:r>
          </a:p>
        </p:txBody>
      </p:sp>
      <p:sp>
        <p:nvSpPr>
          <p:cNvPr id="463921" name="Text Box 49"/>
          <p:cNvSpPr txBox="1">
            <a:spLocks noChangeArrowheads="1"/>
          </p:cNvSpPr>
          <p:nvPr/>
        </p:nvSpPr>
        <p:spPr bwMode="auto">
          <a:xfrm>
            <a:off x="3600450" y="2974975"/>
            <a:ext cx="321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sz="1600" baseline="-25000">
                <a:latin typeface="Times" panose="02020603050405020304" pitchFamily="18" charset="0"/>
                <a:ea typeface="굴림" panose="020B0600000101010101" pitchFamily="50" charset="-127"/>
              </a:rPr>
              <a:t>0</a:t>
            </a:r>
            <a:r>
              <a:rPr kumimoji="1" lang="en-US" altLang="ko-KR" sz="1600" i="0">
                <a:latin typeface="Times" panose="02020603050405020304" pitchFamily="18" charset="0"/>
                <a:ea typeface="굴림" panose="020B0600000101010101" pitchFamily="50" charset="-127"/>
              </a:rPr>
              <a:t>(15) = </a:t>
            </a:r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sz="160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r>
              <a:rPr kumimoji="1"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(28)</a:t>
            </a:r>
            <a:r>
              <a:rPr kumimoji="1" lang="en-US" altLang="ko-KR" sz="1600" i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= </a:t>
            </a:r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sz="160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r>
              <a:rPr kumimoji="1"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(41) = </a:t>
            </a:r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sz="160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r>
              <a:rPr kumimoji="1"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(67) = 2</a:t>
            </a:r>
          </a:p>
        </p:txBody>
      </p:sp>
      <p:sp>
        <p:nvSpPr>
          <p:cNvPr id="463922" name="Text Box 50"/>
          <p:cNvSpPr txBox="1">
            <a:spLocks noChangeArrowheads="1"/>
          </p:cNvSpPr>
          <p:nvPr/>
        </p:nvSpPr>
        <p:spPr bwMode="auto">
          <a:xfrm>
            <a:off x="3611563" y="3305175"/>
            <a:ext cx="1012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sz="160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r>
              <a:rPr kumimoji="1"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(67) = 3</a:t>
            </a:r>
          </a:p>
        </p:txBody>
      </p:sp>
      <p:sp>
        <p:nvSpPr>
          <p:cNvPr id="463923" name="Text Box 51"/>
          <p:cNvSpPr txBox="1">
            <a:spLocks noChangeArrowheads="1"/>
          </p:cNvSpPr>
          <p:nvPr/>
        </p:nvSpPr>
        <p:spPr bwMode="auto">
          <a:xfrm>
            <a:off x="3609975" y="4865688"/>
            <a:ext cx="1012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sz="160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r>
              <a:rPr kumimoji="1"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(28) = 8</a:t>
            </a:r>
          </a:p>
        </p:txBody>
      </p:sp>
      <p:sp>
        <p:nvSpPr>
          <p:cNvPr id="463924" name="Text Box 52"/>
          <p:cNvSpPr txBox="1">
            <a:spLocks noChangeArrowheads="1"/>
          </p:cNvSpPr>
          <p:nvPr/>
        </p:nvSpPr>
        <p:spPr bwMode="auto">
          <a:xfrm>
            <a:off x="3608388" y="5495925"/>
            <a:ext cx="1114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sz="160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r>
              <a:rPr kumimoji="1"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(41) = 10</a:t>
            </a:r>
          </a:p>
        </p:txBody>
      </p:sp>
      <p:sp>
        <p:nvSpPr>
          <p:cNvPr id="463925" name="Rectangle 53"/>
          <p:cNvSpPr>
            <a:spLocks noChangeArrowheads="1"/>
          </p:cNvSpPr>
          <p:nvPr/>
        </p:nvSpPr>
        <p:spPr bwMode="auto">
          <a:xfrm>
            <a:off x="0" y="381000"/>
            <a:ext cx="47148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i="0"/>
              <a:t>더블 해싱</a:t>
            </a:r>
            <a:r>
              <a:rPr lang="en-US" altLang="ko-KR" sz="2000" i="0"/>
              <a:t>Double Hashing</a:t>
            </a:r>
          </a:p>
        </p:txBody>
      </p:sp>
      <p:sp>
        <p:nvSpPr>
          <p:cNvPr id="463926" name="Rectangle 54"/>
          <p:cNvSpPr>
            <a:spLocks noChangeArrowheads="1"/>
          </p:cNvSpPr>
          <p:nvPr/>
        </p:nvSpPr>
        <p:spPr bwMode="auto">
          <a:xfrm>
            <a:off x="1219200" y="1231900"/>
            <a:ext cx="300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200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) = (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) +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0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  <a:r>
              <a:rPr lang="en-US" altLang="ko-KR" sz="10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))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mod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m</a:t>
            </a:r>
            <a:endParaRPr lang="ko-KR" altLang="en-US" sz="2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63927" name="Text Box 55"/>
          <p:cNvSpPr txBox="1">
            <a:spLocks noChangeArrowheads="1"/>
          </p:cNvSpPr>
          <p:nvPr/>
        </p:nvSpPr>
        <p:spPr bwMode="auto">
          <a:xfrm>
            <a:off x="1438275" y="1833563"/>
            <a:ext cx="3235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i="0">
                <a:latin typeface="Bookman" pitchFamily="18" charset="0"/>
                <a:ea typeface="굴림" panose="020B0600000101010101" pitchFamily="50" charset="-127"/>
              </a:rPr>
              <a:t>예</a:t>
            </a:r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: </a:t>
            </a:r>
            <a:r>
              <a:rPr kumimoji="1" lang="ko-KR" altLang="en-US" sz="1600" i="0">
                <a:latin typeface="Bookman" pitchFamily="18" charset="0"/>
                <a:ea typeface="굴림" panose="020B0600000101010101" pitchFamily="50" charset="-127"/>
              </a:rPr>
              <a:t>입력 순서</a:t>
            </a:r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 15, 19, 28, 41, 67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5044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453789"/>
              </p:ext>
            </p:extLst>
          </p:nvPr>
        </p:nvGraphicFramePr>
        <p:xfrm>
          <a:off x="846335" y="1661776"/>
          <a:ext cx="1674812" cy="4064006"/>
        </p:xfrm>
        <a:graphic>
          <a:graphicData uri="http://schemas.openxmlformats.org/drawingml/2006/table">
            <a:tbl>
              <a:tblPr/>
              <a:tblGrid>
                <a:gridCol w="4460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65046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44825"/>
              </p:ext>
            </p:extLst>
          </p:nvPr>
        </p:nvGraphicFramePr>
        <p:xfrm>
          <a:off x="3638747" y="1653838"/>
          <a:ext cx="1674813" cy="4056068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65048" name="Group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54033"/>
              </p:ext>
            </p:extLst>
          </p:nvPr>
        </p:nvGraphicFramePr>
        <p:xfrm>
          <a:off x="6470847" y="1657013"/>
          <a:ext cx="1674813" cy="4064006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DELETED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65030" name="AutoShape 134"/>
          <p:cNvSpPr>
            <a:spLocks noChangeArrowheads="1"/>
          </p:cNvSpPr>
          <p:nvPr/>
        </p:nvSpPr>
        <p:spPr bwMode="auto">
          <a:xfrm>
            <a:off x="8205985" y="5565438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5031" name="AutoShape 135"/>
          <p:cNvSpPr>
            <a:spLocks noChangeArrowheads="1"/>
          </p:cNvSpPr>
          <p:nvPr/>
        </p:nvSpPr>
        <p:spPr bwMode="auto">
          <a:xfrm>
            <a:off x="8207572" y="3387388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5032" name="AutoShape 136"/>
          <p:cNvSpPr>
            <a:spLocks noChangeArrowheads="1"/>
          </p:cNvSpPr>
          <p:nvPr/>
        </p:nvSpPr>
        <p:spPr bwMode="auto">
          <a:xfrm>
            <a:off x="8207572" y="3066713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5033" name="AutoShape 137"/>
          <p:cNvSpPr>
            <a:spLocks noChangeArrowheads="1"/>
          </p:cNvSpPr>
          <p:nvPr/>
        </p:nvSpPr>
        <p:spPr bwMode="auto">
          <a:xfrm>
            <a:off x="8207572" y="2753976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5034" name="AutoShape 138"/>
          <p:cNvSpPr>
            <a:spLocks noChangeArrowheads="1"/>
          </p:cNvSpPr>
          <p:nvPr/>
        </p:nvSpPr>
        <p:spPr bwMode="auto">
          <a:xfrm>
            <a:off x="8205985" y="2450763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5035" name="AutoShape 139"/>
          <p:cNvSpPr>
            <a:spLocks noChangeArrowheads="1"/>
          </p:cNvSpPr>
          <p:nvPr/>
        </p:nvSpPr>
        <p:spPr bwMode="auto">
          <a:xfrm>
            <a:off x="8205985" y="2130088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5036" name="AutoShape 140"/>
          <p:cNvSpPr>
            <a:spLocks noChangeArrowheads="1"/>
          </p:cNvSpPr>
          <p:nvPr/>
        </p:nvSpPr>
        <p:spPr bwMode="auto">
          <a:xfrm>
            <a:off x="8205985" y="1807826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5037" name="AutoShape 141"/>
          <p:cNvSpPr>
            <a:spLocks noChangeArrowheads="1"/>
          </p:cNvSpPr>
          <p:nvPr/>
        </p:nvSpPr>
        <p:spPr bwMode="auto">
          <a:xfrm>
            <a:off x="8204397" y="1485563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5038" name="AutoShape 142"/>
          <p:cNvSpPr>
            <a:spLocks noChangeArrowheads="1"/>
          </p:cNvSpPr>
          <p:nvPr/>
        </p:nvSpPr>
        <p:spPr bwMode="auto">
          <a:xfrm>
            <a:off x="5353247" y="5578138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5039" name="AutoShape 143"/>
          <p:cNvSpPr>
            <a:spLocks noChangeArrowheads="1"/>
          </p:cNvSpPr>
          <p:nvPr/>
        </p:nvSpPr>
        <p:spPr bwMode="auto">
          <a:xfrm>
            <a:off x="5353247" y="1820526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5040" name="AutoShape 144"/>
          <p:cNvSpPr>
            <a:spLocks noChangeArrowheads="1"/>
          </p:cNvSpPr>
          <p:nvPr/>
        </p:nvSpPr>
        <p:spPr bwMode="auto">
          <a:xfrm>
            <a:off x="5351660" y="1498263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5041" name="Text Box 145"/>
          <p:cNvSpPr txBox="1">
            <a:spLocks noChangeArrowheads="1"/>
          </p:cNvSpPr>
          <p:nvPr/>
        </p:nvSpPr>
        <p:spPr bwMode="auto">
          <a:xfrm>
            <a:off x="574872" y="5951201"/>
            <a:ext cx="238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(a)  </a:t>
            </a:r>
            <a:r>
              <a:rPr kumimoji="1" lang="ko-KR" altLang="en-US" sz="1800" i="0">
                <a:latin typeface="Times" panose="02020603050405020304" pitchFamily="18" charset="0"/>
                <a:ea typeface="굴림" panose="020B0600000101010101" pitchFamily="50" charset="-127"/>
              </a:rPr>
              <a:t>원소 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1</a:t>
            </a:r>
            <a:r>
              <a:rPr kumimoji="1" lang="ko-KR" altLang="en-US" sz="1800" i="0">
                <a:latin typeface="Times" panose="02020603050405020304" pitchFamily="18" charset="0"/>
                <a:ea typeface="굴림" panose="020B0600000101010101" pitchFamily="50" charset="-127"/>
              </a:rPr>
              <a:t>이 삭제된다</a:t>
            </a:r>
          </a:p>
        </p:txBody>
      </p:sp>
      <p:sp>
        <p:nvSpPr>
          <p:cNvPr id="465042" name="Text Box 146"/>
          <p:cNvSpPr txBox="1">
            <a:spLocks noChangeArrowheads="1"/>
          </p:cNvSpPr>
          <p:nvPr/>
        </p:nvSpPr>
        <p:spPr bwMode="auto">
          <a:xfrm>
            <a:off x="3360935" y="5938501"/>
            <a:ext cx="2279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(b) 38 </a:t>
            </a:r>
            <a:r>
              <a:rPr kumimoji="1" lang="ko-KR" altLang="en-US" sz="1800" i="0">
                <a:latin typeface="Times" panose="02020603050405020304" pitchFamily="18" charset="0"/>
                <a:ea typeface="굴림" panose="020B0600000101010101" pitchFamily="50" charset="-127"/>
              </a:rPr>
              <a:t>검색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, </a:t>
            </a:r>
            <a:r>
              <a:rPr kumimoji="1" lang="ko-KR" altLang="en-US" sz="1800" i="0">
                <a:latin typeface="Times" panose="02020603050405020304" pitchFamily="18" charset="0"/>
                <a:ea typeface="굴림" panose="020B0600000101010101" pitchFamily="50" charset="-127"/>
              </a:rPr>
              <a:t>문제발생</a:t>
            </a:r>
          </a:p>
        </p:txBody>
      </p:sp>
      <p:sp>
        <p:nvSpPr>
          <p:cNvPr id="465043" name="Text Box 147"/>
          <p:cNvSpPr txBox="1">
            <a:spLocks noChangeArrowheads="1"/>
          </p:cNvSpPr>
          <p:nvPr/>
        </p:nvSpPr>
        <p:spPr bwMode="auto">
          <a:xfrm>
            <a:off x="5891410" y="5935326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(c) </a:t>
            </a:r>
            <a:r>
              <a:rPr kumimoji="1" lang="ko-KR" altLang="en-US" sz="1800" i="0">
                <a:latin typeface="Times" panose="02020603050405020304" pitchFamily="18" charset="0"/>
                <a:ea typeface="굴림" panose="020B0600000101010101" pitchFamily="50" charset="-127"/>
              </a:rPr>
              <a:t>표식을 해두면 문제없다</a:t>
            </a:r>
          </a:p>
        </p:txBody>
      </p:sp>
      <p:sp>
        <p:nvSpPr>
          <p:cNvPr id="465049" name="Rectangle 153"/>
          <p:cNvSpPr>
            <a:spLocks noChangeArrowheads="1"/>
          </p:cNvSpPr>
          <p:nvPr/>
        </p:nvSpPr>
        <p:spPr bwMode="auto">
          <a:xfrm>
            <a:off x="612972" y="3425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i="0" dirty="0" err="1"/>
              <a:t>삭제시</a:t>
            </a:r>
            <a:r>
              <a:rPr lang="ko-KR" altLang="en-US" sz="3200" i="0" dirty="0"/>
              <a:t> 조심할 것</a:t>
            </a:r>
            <a:endParaRPr lang="en-US" altLang="ko-KR" sz="200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2159000"/>
            <a:ext cx="7772400" cy="4165600"/>
          </a:xfrm>
        </p:spPr>
        <p:txBody>
          <a:bodyPr/>
          <a:lstStyle/>
          <a:p>
            <a:r>
              <a:rPr lang="ko-KR" altLang="en-US" sz="2800"/>
              <a:t>적재율 </a:t>
            </a:r>
            <a:r>
              <a:rPr lang="el-GR" altLang="ko-KR" sz="2800">
                <a:latin typeface="Times New Roman" panose="02020603050405020304" pitchFamily="18" charset="0"/>
              </a:rPr>
              <a:t>α</a:t>
            </a:r>
            <a:endParaRPr lang="en-US" altLang="ko-KR" sz="2800">
              <a:latin typeface="Times New Roman" panose="02020603050405020304" pitchFamily="18" charset="0"/>
            </a:endParaRPr>
          </a:p>
          <a:p>
            <a:pPr lvl="1"/>
            <a:r>
              <a:rPr lang="ko-KR" altLang="en-US" sz="2400"/>
              <a:t>해시 테이블 전체에서 얼마나 원소가 차 있는지를 나타내는 수치</a:t>
            </a:r>
          </a:p>
          <a:p>
            <a:pPr lvl="1"/>
            <a:r>
              <a:rPr lang="ko-KR" altLang="en-US" sz="2400"/>
              <a:t>해시 테이블에 </a:t>
            </a:r>
            <a:r>
              <a:rPr lang="en-US" altLang="ko-KR" sz="2400" i="1">
                <a:latin typeface="Times New Roman" panose="02020603050405020304" pitchFamily="18" charset="0"/>
              </a:rPr>
              <a:t>n</a:t>
            </a:r>
            <a:r>
              <a:rPr lang="en-US" altLang="ko-KR" sz="2400"/>
              <a:t> </a:t>
            </a:r>
            <a:r>
              <a:rPr lang="ko-KR" altLang="en-US" sz="2400"/>
              <a:t>개의 원소가 저장되어 있다면 </a:t>
            </a:r>
          </a:p>
          <a:p>
            <a:pPr lvl="1"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    </a:t>
            </a:r>
            <a:r>
              <a:rPr lang="el-GR" altLang="ko-KR" sz="2400">
                <a:latin typeface="Times New Roman" panose="02020603050405020304" pitchFamily="18" charset="0"/>
              </a:rPr>
              <a:t>α</a:t>
            </a:r>
            <a:r>
              <a:rPr lang="en-US" altLang="ko-KR" sz="2400">
                <a:latin typeface="Times New Roman" panose="02020603050405020304" pitchFamily="18" charset="0"/>
              </a:rPr>
              <a:t> = </a:t>
            </a:r>
            <a:r>
              <a:rPr lang="en-US" altLang="ko-KR" sz="2400" i="1">
                <a:latin typeface="Times New Roman" panose="02020603050405020304" pitchFamily="18" charset="0"/>
              </a:rPr>
              <a:t>n</a:t>
            </a:r>
            <a:r>
              <a:rPr lang="en-US" altLang="ko-KR" sz="2400">
                <a:latin typeface="Times New Roman" panose="02020603050405020304" pitchFamily="18" charset="0"/>
              </a:rPr>
              <a:t>/</a:t>
            </a:r>
            <a:r>
              <a:rPr lang="en-US" altLang="ko-KR" sz="2400" i="1">
                <a:latin typeface="Times New Roman" panose="02020603050405020304" pitchFamily="18" charset="0"/>
              </a:rPr>
              <a:t>m</a:t>
            </a:r>
            <a:r>
              <a:rPr lang="en-US" altLang="ko-KR" sz="2400">
                <a:latin typeface="Times New Roman" panose="02020603050405020304" pitchFamily="18" charset="0"/>
              </a:rPr>
              <a:t> </a:t>
            </a:r>
            <a:r>
              <a:rPr lang="ko-KR" altLang="en-US" sz="2400">
                <a:latin typeface="Times New Roman" panose="02020603050405020304" pitchFamily="18" charset="0"/>
              </a:rPr>
              <a:t>이다</a:t>
            </a:r>
          </a:p>
          <a:p>
            <a:r>
              <a:rPr lang="ko-KR" altLang="en-US" sz="2800">
                <a:latin typeface="Times New Roman" panose="02020603050405020304" pitchFamily="18" charset="0"/>
              </a:rPr>
              <a:t>해시 테이블에서의 검색 효율은 적재율과 밀접한 관련이 있다		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해시 테이블에서의 검색 시간</a:t>
            </a:r>
            <a:endParaRPr lang="en-US" altLang="ko-KR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2159000"/>
            <a:ext cx="7772400" cy="4165600"/>
          </a:xfrm>
        </p:spPr>
        <p:txBody>
          <a:bodyPr/>
          <a:lstStyle/>
          <a:p>
            <a:r>
              <a:rPr lang="ko-KR" altLang="en-US" sz="2800"/>
              <a:t>정리 </a:t>
            </a:r>
            <a:r>
              <a:rPr lang="en-US" altLang="ko-KR" sz="2800"/>
              <a:t>1</a:t>
            </a:r>
          </a:p>
          <a:p>
            <a:pPr lvl="1"/>
            <a:r>
              <a:rPr lang="ko-KR" altLang="en-US" sz="2400">
                <a:latin typeface="Times New Roman" panose="02020603050405020304" pitchFamily="18" charset="0"/>
              </a:rPr>
              <a:t>체이닝을 이용하는 해싱에서 적재율이 </a:t>
            </a:r>
            <a:r>
              <a:rPr lang="el-GR" altLang="ko-KR" sz="2400">
                <a:latin typeface="Times New Roman" panose="02020603050405020304" pitchFamily="18" charset="0"/>
              </a:rPr>
              <a:t>α</a:t>
            </a:r>
            <a:r>
              <a:rPr lang="ko-KR" altLang="en-US" sz="2400">
                <a:latin typeface="Times New Roman" panose="02020603050405020304" pitchFamily="18" charset="0"/>
              </a:rPr>
              <a:t>일 때</a:t>
            </a:r>
            <a:r>
              <a:rPr lang="en-US" altLang="ko-KR" sz="2400">
                <a:latin typeface="Times New Roman" panose="02020603050405020304" pitchFamily="18" charset="0"/>
              </a:rPr>
              <a:t>, </a:t>
            </a:r>
            <a:r>
              <a:rPr lang="ko-KR" altLang="en-US" sz="2400">
                <a:latin typeface="Times New Roman" panose="02020603050405020304" pitchFamily="18" charset="0"/>
              </a:rPr>
              <a:t>실패하는 검색에서 조사 횟수의 기대치는 </a:t>
            </a:r>
            <a:r>
              <a:rPr lang="el-GR" altLang="ko-KR" sz="2400">
                <a:latin typeface="Times New Roman" panose="02020603050405020304" pitchFamily="18" charset="0"/>
              </a:rPr>
              <a:t>α</a:t>
            </a:r>
            <a:r>
              <a:rPr lang="ko-KR" altLang="en-US" sz="2400">
                <a:latin typeface="Times New Roman" panose="02020603050405020304" pitchFamily="18" charset="0"/>
              </a:rPr>
              <a:t>이다</a:t>
            </a:r>
          </a:p>
          <a:p>
            <a:pPr lvl="1"/>
            <a:endParaRPr lang="ko-KR" altLang="en-US" sz="2400">
              <a:latin typeface="Times New Roman" panose="02020603050405020304" pitchFamily="18" charset="0"/>
            </a:endParaRPr>
          </a:p>
          <a:p>
            <a:r>
              <a:rPr lang="ko-KR" altLang="en-US" sz="2800">
                <a:latin typeface="Times New Roman" panose="02020603050405020304" pitchFamily="18" charset="0"/>
              </a:rPr>
              <a:t>정리 </a:t>
            </a:r>
            <a:r>
              <a:rPr lang="en-US" altLang="ko-KR" sz="2800">
                <a:latin typeface="Times New Roman" panose="02020603050405020304" pitchFamily="18" charset="0"/>
              </a:rPr>
              <a:t>2</a:t>
            </a:r>
          </a:p>
          <a:p>
            <a:pPr lvl="1"/>
            <a:r>
              <a:rPr lang="ko-KR" altLang="en-US" sz="2400">
                <a:latin typeface="Times New Roman" panose="02020603050405020304" pitchFamily="18" charset="0"/>
              </a:rPr>
              <a:t>체이닝을 이용하는 해싱에서 적재율이 </a:t>
            </a:r>
            <a:r>
              <a:rPr lang="el-GR" altLang="ko-KR" sz="2400">
                <a:latin typeface="Times New Roman" panose="02020603050405020304" pitchFamily="18" charset="0"/>
              </a:rPr>
              <a:t>α</a:t>
            </a:r>
            <a:r>
              <a:rPr lang="ko-KR" altLang="en-US" sz="2400">
                <a:latin typeface="Times New Roman" panose="02020603050405020304" pitchFamily="18" charset="0"/>
              </a:rPr>
              <a:t>일 때</a:t>
            </a:r>
            <a:r>
              <a:rPr lang="en-US" altLang="ko-KR" sz="2400">
                <a:latin typeface="Times New Roman" panose="02020603050405020304" pitchFamily="18" charset="0"/>
              </a:rPr>
              <a:t>, </a:t>
            </a:r>
            <a:r>
              <a:rPr lang="ko-KR" altLang="en-US" sz="2400">
                <a:latin typeface="Times New Roman" panose="02020603050405020304" pitchFamily="18" charset="0"/>
              </a:rPr>
              <a:t>성공하는 검색에서 조사횟수의 기대치는 </a:t>
            </a:r>
          </a:p>
          <a:p>
            <a:pPr lvl="1"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    1 + </a:t>
            </a:r>
            <a:r>
              <a:rPr lang="el-GR" altLang="ko-KR" sz="2400">
                <a:latin typeface="Times New Roman" panose="02020603050405020304" pitchFamily="18" charset="0"/>
              </a:rPr>
              <a:t>α</a:t>
            </a:r>
            <a:r>
              <a:rPr lang="en-US" altLang="ko-KR" sz="2400">
                <a:latin typeface="Times New Roman" panose="02020603050405020304" pitchFamily="18" charset="0"/>
              </a:rPr>
              <a:t>/2 + </a:t>
            </a:r>
            <a:r>
              <a:rPr lang="el-GR" altLang="ko-KR" sz="2400">
                <a:latin typeface="Times New Roman" panose="02020603050405020304" pitchFamily="18" charset="0"/>
              </a:rPr>
              <a:t>α</a:t>
            </a:r>
            <a:r>
              <a:rPr lang="en-US" altLang="ko-KR" sz="2400">
                <a:latin typeface="Times New Roman" panose="02020603050405020304" pitchFamily="18" charset="0"/>
              </a:rPr>
              <a:t>/2</a:t>
            </a:r>
            <a:r>
              <a:rPr lang="en-US" altLang="ko-KR" sz="2400" i="1">
                <a:latin typeface="Times New Roman" panose="02020603050405020304" pitchFamily="18" charset="0"/>
              </a:rPr>
              <a:t>n</a:t>
            </a:r>
            <a:r>
              <a:rPr lang="en-US" altLang="ko-KR" sz="2400">
                <a:latin typeface="Times New Roman" panose="02020603050405020304" pitchFamily="18" charset="0"/>
              </a:rPr>
              <a:t> </a:t>
            </a:r>
            <a:r>
              <a:rPr lang="ko-KR" altLang="en-US" sz="2400">
                <a:latin typeface="Times New Roman" panose="02020603050405020304" pitchFamily="18" charset="0"/>
              </a:rPr>
              <a:t>이다</a:t>
            </a: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1825" y="466725"/>
            <a:ext cx="5537200" cy="901700"/>
          </a:xfrm>
        </p:spPr>
        <p:txBody>
          <a:bodyPr/>
          <a:lstStyle/>
          <a:p>
            <a:r>
              <a:rPr lang="ko-KR" altLang="en-US" sz="3600"/>
              <a:t>체이닝에서의 검색 시간</a:t>
            </a:r>
            <a:endParaRPr lang="en-US" altLang="ko-KR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536700"/>
            <a:ext cx="7772400" cy="4787900"/>
          </a:xfrm>
        </p:spPr>
        <p:txBody>
          <a:bodyPr/>
          <a:lstStyle/>
          <a:p>
            <a:r>
              <a:rPr lang="ko-KR" altLang="en-US" sz="2800"/>
              <a:t>가정</a:t>
            </a:r>
          </a:p>
          <a:p>
            <a:pPr lvl="1"/>
            <a:r>
              <a:rPr lang="ko-KR" altLang="en-US" sz="2400"/>
              <a:t>조사순서 </a:t>
            </a:r>
            <a:r>
              <a:rPr lang="en-US" altLang="ko-KR" sz="2400" i="1"/>
              <a:t>h</a:t>
            </a:r>
            <a:r>
              <a:rPr lang="en-US" altLang="ko-KR" sz="2400" baseline="-25000"/>
              <a:t>0</a:t>
            </a:r>
            <a:r>
              <a:rPr lang="en-US" altLang="ko-KR" sz="2400"/>
              <a:t>(</a:t>
            </a:r>
            <a:r>
              <a:rPr lang="en-US" altLang="ko-KR" sz="2400" i="1"/>
              <a:t>x</a:t>
            </a:r>
            <a:r>
              <a:rPr lang="en-US" altLang="ko-KR" sz="2400"/>
              <a:t>), </a:t>
            </a:r>
            <a:r>
              <a:rPr lang="en-US" altLang="ko-KR" sz="2400" i="1"/>
              <a:t>h</a:t>
            </a:r>
            <a:r>
              <a:rPr lang="en-US" altLang="ko-KR" sz="2400" baseline="-25000"/>
              <a:t>1</a:t>
            </a:r>
            <a:r>
              <a:rPr lang="en-US" altLang="ko-KR" sz="2400"/>
              <a:t>(</a:t>
            </a:r>
            <a:r>
              <a:rPr lang="en-US" altLang="ko-KR" sz="2400" i="1"/>
              <a:t>x</a:t>
            </a:r>
            <a:r>
              <a:rPr lang="en-US" altLang="ko-KR" sz="2400"/>
              <a:t>), …, </a:t>
            </a:r>
            <a:r>
              <a:rPr lang="en-US" altLang="ko-KR" sz="2400" i="1"/>
              <a:t>h</a:t>
            </a:r>
            <a:r>
              <a:rPr lang="en-US" altLang="ko-KR" sz="2400" i="1" baseline="-25000"/>
              <a:t>m</a:t>
            </a:r>
            <a:r>
              <a:rPr lang="en-US" altLang="ko-KR" sz="2400" baseline="-25000"/>
              <a:t>-1</a:t>
            </a:r>
            <a:r>
              <a:rPr lang="en-US" altLang="ko-KR" sz="2400"/>
              <a:t>(</a:t>
            </a:r>
            <a:r>
              <a:rPr lang="en-US" altLang="ko-KR" sz="2400" i="1"/>
              <a:t>x</a:t>
            </a:r>
            <a:r>
              <a:rPr lang="en-US" altLang="ko-KR" sz="2400"/>
              <a:t>)</a:t>
            </a:r>
            <a:r>
              <a:rPr lang="ko-KR" altLang="en-US" sz="2400"/>
              <a:t>가 </a:t>
            </a:r>
            <a:r>
              <a:rPr lang="en-US" altLang="ko-KR" sz="2400"/>
              <a:t>0</a:t>
            </a:r>
            <a:r>
              <a:rPr lang="ko-KR" altLang="en-US" sz="2400"/>
              <a:t>부터 </a:t>
            </a:r>
            <a:r>
              <a:rPr lang="en-US" altLang="ko-KR" sz="2400" i="1"/>
              <a:t>m</a:t>
            </a:r>
            <a:r>
              <a:rPr lang="en-US" altLang="ko-KR" sz="2400"/>
              <a:t>-1 </a:t>
            </a:r>
            <a:r>
              <a:rPr lang="ko-KR" altLang="en-US" sz="2400"/>
              <a:t>사이의 수로 이루어진 순열을 이루고</a:t>
            </a:r>
            <a:r>
              <a:rPr lang="en-US" altLang="ko-KR" sz="2400"/>
              <a:t>, </a:t>
            </a:r>
            <a:r>
              <a:rPr lang="ko-KR" altLang="en-US" sz="2400"/>
              <a:t>모든 순열은 같은 확률로 일어난다</a:t>
            </a:r>
          </a:p>
          <a:p>
            <a:r>
              <a:rPr lang="ko-KR" altLang="en-US" sz="2800"/>
              <a:t>정리 </a:t>
            </a:r>
            <a:r>
              <a:rPr lang="en-US" altLang="ko-KR" sz="2800"/>
              <a:t>3</a:t>
            </a:r>
            <a:endParaRPr lang="ko-KR" altLang="en-US" sz="2800"/>
          </a:p>
          <a:p>
            <a:pPr lvl="1"/>
            <a:r>
              <a:rPr lang="ko-KR" altLang="en-US" sz="2400">
                <a:latin typeface="Times New Roman" panose="02020603050405020304" pitchFamily="18" charset="0"/>
              </a:rPr>
              <a:t>적재율 </a:t>
            </a:r>
            <a:r>
              <a:rPr lang="el-GR" altLang="ko-KR" sz="2400">
                <a:latin typeface="Times New Roman" panose="02020603050405020304" pitchFamily="18" charset="0"/>
              </a:rPr>
              <a:t>α</a:t>
            </a:r>
            <a:r>
              <a:rPr lang="en-US" altLang="ko-KR" sz="2400">
                <a:latin typeface="Times New Roman" panose="02020603050405020304" pitchFamily="18" charset="0"/>
              </a:rPr>
              <a:t>=</a:t>
            </a:r>
            <a:r>
              <a:rPr lang="en-US" altLang="ko-KR" sz="2400" i="1">
                <a:latin typeface="Times New Roman" panose="02020603050405020304" pitchFamily="18" charset="0"/>
              </a:rPr>
              <a:t>n</a:t>
            </a:r>
            <a:r>
              <a:rPr lang="en-US" altLang="ko-KR" sz="2400">
                <a:latin typeface="Times New Roman" panose="02020603050405020304" pitchFamily="18" charset="0"/>
              </a:rPr>
              <a:t>/</a:t>
            </a:r>
            <a:r>
              <a:rPr lang="en-US" altLang="ko-KR" sz="2400" i="1">
                <a:latin typeface="Times New Roman" panose="02020603050405020304" pitchFamily="18" charset="0"/>
              </a:rPr>
              <a:t>m</a:t>
            </a:r>
            <a:r>
              <a:rPr lang="en-US" altLang="ko-KR" sz="2400">
                <a:latin typeface="Times New Roman" panose="02020603050405020304" pitchFamily="18" charset="0"/>
              </a:rPr>
              <a:t> </a:t>
            </a:r>
            <a:r>
              <a:rPr lang="ko-KR" altLang="en-US" sz="2400">
                <a:latin typeface="Times New Roman" panose="02020603050405020304" pitchFamily="18" charset="0"/>
              </a:rPr>
              <a:t>인 개방주소 해싱에서 실패하는 검색에서 조사횟수의 기대치는 최대 </a:t>
            </a:r>
            <a:r>
              <a:rPr lang="en-US" altLang="ko-KR" sz="2400">
                <a:latin typeface="Times New Roman" panose="02020603050405020304" pitchFamily="18" charset="0"/>
              </a:rPr>
              <a:t>1/(1- </a:t>
            </a:r>
            <a:r>
              <a:rPr lang="el-GR" altLang="ko-KR" sz="2400">
                <a:latin typeface="Times New Roman" panose="02020603050405020304" pitchFamily="18" charset="0"/>
              </a:rPr>
              <a:t>α</a:t>
            </a:r>
            <a:r>
              <a:rPr lang="en-US" altLang="ko-KR" sz="2400">
                <a:latin typeface="Times New Roman" panose="02020603050405020304" pitchFamily="18" charset="0"/>
              </a:rPr>
              <a:t> )</a:t>
            </a:r>
            <a:r>
              <a:rPr lang="ko-KR" altLang="en-US" sz="2400">
                <a:latin typeface="Times New Roman" panose="02020603050405020304" pitchFamily="18" charset="0"/>
              </a:rPr>
              <a:t>이다</a:t>
            </a:r>
          </a:p>
          <a:p>
            <a:r>
              <a:rPr lang="ko-KR" altLang="en-US" sz="2800">
                <a:latin typeface="Times New Roman" panose="02020603050405020304" pitchFamily="18" charset="0"/>
              </a:rPr>
              <a:t>정리 </a:t>
            </a:r>
            <a:r>
              <a:rPr lang="en-US" altLang="ko-KR" sz="2800">
                <a:latin typeface="Times New Roman" panose="02020603050405020304" pitchFamily="18" charset="0"/>
              </a:rPr>
              <a:t>4</a:t>
            </a:r>
          </a:p>
          <a:p>
            <a:pPr lvl="1"/>
            <a:r>
              <a:rPr lang="ko-KR" altLang="en-US" sz="2400">
                <a:latin typeface="Times New Roman" panose="02020603050405020304" pitchFamily="18" charset="0"/>
              </a:rPr>
              <a:t>적재율 </a:t>
            </a:r>
            <a:r>
              <a:rPr lang="el-GR" altLang="ko-KR" sz="2400">
                <a:latin typeface="Times New Roman" panose="02020603050405020304" pitchFamily="18" charset="0"/>
              </a:rPr>
              <a:t>α</a:t>
            </a:r>
            <a:r>
              <a:rPr lang="en-US" altLang="ko-KR" sz="2400">
                <a:latin typeface="Times New Roman" panose="02020603050405020304" pitchFamily="18" charset="0"/>
              </a:rPr>
              <a:t>=</a:t>
            </a:r>
            <a:r>
              <a:rPr lang="en-US" altLang="ko-KR" sz="2400" i="1">
                <a:latin typeface="Times New Roman" panose="02020603050405020304" pitchFamily="18" charset="0"/>
              </a:rPr>
              <a:t>n</a:t>
            </a:r>
            <a:r>
              <a:rPr lang="en-US" altLang="ko-KR" sz="2400">
                <a:latin typeface="Times New Roman" panose="02020603050405020304" pitchFamily="18" charset="0"/>
              </a:rPr>
              <a:t>/</a:t>
            </a:r>
            <a:r>
              <a:rPr lang="en-US" altLang="ko-KR" sz="2400" i="1">
                <a:latin typeface="Times New Roman" panose="02020603050405020304" pitchFamily="18" charset="0"/>
              </a:rPr>
              <a:t>m</a:t>
            </a:r>
            <a:r>
              <a:rPr lang="en-US" altLang="ko-KR" sz="2400">
                <a:latin typeface="Times New Roman" panose="02020603050405020304" pitchFamily="18" charset="0"/>
              </a:rPr>
              <a:t> </a:t>
            </a:r>
            <a:r>
              <a:rPr lang="ko-KR" altLang="en-US" sz="2400">
                <a:latin typeface="Times New Roman" panose="02020603050405020304" pitchFamily="18" charset="0"/>
              </a:rPr>
              <a:t>인 개방주소 해싱에서 성공하는 검색에서 조사횟수의 기대치는 </a:t>
            </a:r>
          </a:p>
          <a:p>
            <a:pPr lvl="1">
              <a:buFontTx/>
              <a:buNone/>
            </a:pPr>
            <a:r>
              <a:rPr lang="ko-KR" altLang="en-US" sz="2400">
                <a:latin typeface="Times New Roman" panose="02020603050405020304" pitchFamily="18" charset="0"/>
              </a:rPr>
              <a:t>    최대 </a:t>
            </a:r>
            <a:r>
              <a:rPr lang="en-US" altLang="ko-KR" sz="2400">
                <a:latin typeface="Times New Roman" panose="02020603050405020304" pitchFamily="18" charset="0"/>
              </a:rPr>
              <a:t>(1/ </a:t>
            </a:r>
            <a:r>
              <a:rPr lang="el-GR" altLang="ko-KR" sz="2400">
                <a:latin typeface="Times New Roman" panose="02020603050405020304" pitchFamily="18" charset="0"/>
              </a:rPr>
              <a:t>α</a:t>
            </a:r>
            <a:r>
              <a:rPr lang="en-US" altLang="ko-KR" sz="2400">
                <a:latin typeface="Times New Roman" panose="02020603050405020304" pitchFamily="18" charset="0"/>
              </a:rPr>
              <a:t>)</a:t>
            </a:r>
            <a:r>
              <a:rPr lang="en-US" altLang="ko-KR" sz="1200">
                <a:latin typeface="Times New Roman" panose="02020603050405020304" pitchFamily="18" charset="0"/>
              </a:rPr>
              <a:t> </a:t>
            </a:r>
            <a:r>
              <a:rPr lang="en-US" altLang="ko-KR" sz="2400">
                <a:latin typeface="Times New Roman" panose="02020603050405020304" pitchFamily="18" charset="0"/>
              </a:rPr>
              <a:t>log(1/(1- </a:t>
            </a:r>
            <a:r>
              <a:rPr lang="el-GR" altLang="ko-KR" sz="2400">
                <a:latin typeface="Times New Roman" panose="02020603050405020304" pitchFamily="18" charset="0"/>
              </a:rPr>
              <a:t>α</a:t>
            </a:r>
            <a:r>
              <a:rPr lang="en-US" altLang="ko-KR" sz="2400">
                <a:latin typeface="Times New Roman" panose="02020603050405020304" pitchFamily="18" charset="0"/>
              </a:rPr>
              <a:t>)) </a:t>
            </a:r>
            <a:r>
              <a:rPr lang="ko-KR" altLang="en-US" sz="2400">
                <a:latin typeface="Times New Roman" panose="02020603050405020304" pitchFamily="18" charset="0"/>
              </a:rPr>
              <a:t>이다</a:t>
            </a: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title"/>
          </p:nvPr>
        </p:nvSpPr>
        <p:spPr>
          <a:xfrm>
            <a:off x="1701800" y="466725"/>
            <a:ext cx="5918200" cy="901700"/>
          </a:xfrm>
        </p:spPr>
        <p:txBody>
          <a:bodyPr/>
          <a:lstStyle/>
          <a:p>
            <a:r>
              <a:rPr lang="ko-KR" altLang="en-US" sz="3200"/>
              <a:t>개방주소 방법에서의 검색 시간</a:t>
            </a:r>
            <a:endParaRPr lang="en-US" altLang="ko-KR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6900" y="2273300"/>
            <a:ext cx="7772400" cy="3578225"/>
          </a:xfrm>
        </p:spPr>
        <p:txBody>
          <a:bodyPr/>
          <a:lstStyle/>
          <a:p>
            <a:r>
              <a:rPr lang="ko-KR" altLang="en-US" sz="2800"/>
              <a:t>적재율이 높아지면 일반적으로 해시 테이블의 효율이 떨어진다</a:t>
            </a:r>
          </a:p>
          <a:p>
            <a:r>
              <a:rPr lang="ko-KR" altLang="en-US" sz="2800"/>
              <a:t>일반적으로</a:t>
            </a:r>
            <a:r>
              <a:rPr lang="en-US" altLang="ko-KR" sz="2800"/>
              <a:t>, </a:t>
            </a:r>
            <a:r>
              <a:rPr lang="ko-KR" altLang="en-US" sz="2800"/>
              <a:t>임계값을 미리 설정해 놓고 적재율이 이에 이르면 </a:t>
            </a:r>
          </a:p>
          <a:p>
            <a:pPr lvl="1"/>
            <a:r>
              <a:rPr lang="ko-KR" altLang="en-US" sz="2400"/>
              <a:t>해시 테이블의 크기를 두 배로 늘인 다음 해시 테이블에 저장되어 있는 모든 원소를 다시 해싱하여 저장한다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sz="3600"/>
              <a:t>적재율이 우려스럽게 높아지면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생각해 볼 것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2705100"/>
          </a:xfrm>
        </p:spPr>
        <p:txBody>
          <a:bodyPr/>
          <a:lstStyle/>
          <a:p>
            <a:r>
              <a:rPr lang="ko-KR" altLang="en-US" sz="2800" dirty="0" err="1"/>
              <a:t>적재율이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아주 </a:t>
            </a:r>
            <a:r>
              <a:rPr lang="ko-KR" altLang="en-US" sz="2800" dirty="0"/>
              <a:t>낮으면 각 조사 방법들이 차이가 많이 나는가</a:t>
            </a:r>
            <a:r>
              <a:rPr lang="en-US" altLang="ko-KR" sz="2800" dirty="0"/>
              <a:t>?</a:t>
            </a:r>
          </a:p>
          <a:p>
            <a:r>
              <a:rPr lang="ko-KR" altLang="en-US" sz="2800" dirty="0"/>
              <a:t>성공적인 검색과 삽입의 관계는</a:t>
            </a:r>
            <a:r>
              <a:rPr lang="en-US" altLang="ko-KR" sz="2800" dirty="0"/>
              <a:t>?</a:t>
            </a:r>
          </a:p>
          <a:p>
            <a:pPr lvl="1"/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4]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증명과도</a:t>
            </a:r>
            <a:r>
              <a:rPr lang="ko-KR" altLang="en-US" sz="2400" dirty="0"/>
              <a:t> 관계 있음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2307" name="AutoShape 3"/>
          <p:cNvSpPr>
            <a:spLocks noChangeArrowheads="1"/>
          </p:cNvSpPr>
          <p:nvPr/>
        </p:nvSpPr>
        <p:spPr bwMode="auto">
          <a:xfrm>
            <a:off x="2765425" y="1447800"/>
            <a:ext cx="3587750" cy="38862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2308" name="Text Box 4"/>
          <p:cNvSpPr txBox="1">
            <a:spLocks noChangeArrowheads="1"/>
          </p:cNvSpPr>
          <p:nvPr/>
        </p:nvSpPr>
        <p:spPr bwMode="auto">
          <a:xfrm>
            <a:off x="2735263" y="3048000"/>
            <a:ext cx="3657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ko-KR" sz="4400" b="1" i="0">
                <a:solidFill>
                  <a:schemeClr val="bg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Thank you</a:t>
            </a:r>
          </a:p>
        </p:txBody>
      </p:sp>
      <p:sp>
        <p:nvSpPr>
          <p:cNvPr id="482309" name="Line 5"/>
          <p:cNvSpPr>
            <a:spLocks noChangeShapeType="1"/>
          </p:cNvSpPr>
          <p:nvPr/>
        </p:nvSpPr>
        <p:spPr bwMode="auto">
          <a:xfrm>
            <a:off x="2506663" y="3706813"/>
            <a:ext cx="4151312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/>
              <a:t>해시 테이블의 발생 동기를 이해한다</a:t>
            </a:r>
            <a:r>
              <a:rPr lang="en-US" altLang="ko-KR" sz="2800"/>
              <a:t>.</a:t>
            </a:r>
          </a:p>
          <a:p>
            <a:r>
              <a:rPr lang="ko-KR" altLang="en-US" sz="2800"/>
              <a:t>해시 테이블의 원리를 이해한다</a:t>
            </a:r>
            <a:r>
              <a:rPr lang="en-US" altLang="ko-KR" sz="2800"/>
              <a:t>.</a:t>
            </a:r>
          </a:p>
          <a:p>
            <a:r>
              <a:rPr lang="ko-KR" altLang="en-US" sz="2800"/>
              <a:t>해시 함수 설계 원리를 이해한다</a:t>
            </a:r>
            <a:r>
              <a:rPr lang="en-US" altLang="ko-KR" sz="2800"/>
              <a:t>.</a:t>
            </a:r>
          </a:p>
          <a:p>
            <a:r>
              <a:rPr lang="ko-KR" altLang="en-US" sz="2800"/>
              <a:t>충돌 해결 방법들과 이들의 장단점을 이해한다</a:t>
            </a:r>
            <a:r>
              <a:rPr lang="en-US" altLang="ko-KR" sz="2800"/>
              <a:t>.</a:t>
            </a:r>
          </a:p>
          <a:p>
            <a:r>
              <a:rPr lang="ko-KR" altLang="en-US" sz="2800"/>
              <a:t>해시 테이블의 검색 성능을 분석할 수 있도록 한다</a:t>
            </a:r>
            <a:r>
              <a:rPr lang="en-US" altLang="ko-KR" sz="2800"/>
              <a:t>.</a:t>
            </a: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/>
                </a:solidFill>
              </a:rPr>
              <a:t>학습목표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저장</a:t>
            </a:r>
            <a:r>
              <a:rPr lang="en-US" altLang="ko-KR" sz="3600"/>
              <a:t>/</a:t>
            </a:r>
            <a:r>
              <a:rPr lang="ko-KR" altLang="en-US" sz="3600"/>
              <a:t>검색의 복잡도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0" y="1917700"/>
            <a:ext cx="65913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400"/>
              <a:t>배열</a:t>
            </a:r>
          </a:p>
          <a:p>
            <a:pPr lvl="1">
              <a:lnSpc>
                <a:spcPct val="80000"/>
              </a:lnSpc>
            </a:pPr>
            <a:r>
              <a:rPr lang="en-US" altLang="ko-KR" sz="2000" i="1"/>
              <a:t>O</a:t>
            </a:r>
            <a:r>
              <a:rPr lang="en-US" altLang="ko-KR" sz="2000"/>
              <a:t>(</a:t>
            </a:r>
            <a:r>
              <a:rPr lang="en-US" altLang="ko-KR" sz="2000" i="1"/>
              <a:t>n</a:t>
            </a:r>
            <a:r>
              <a:rPr lang="en-US" altLang="ko-KR" sz="2000"/>
              <a:t>)</a:t>
            </a:r>
          </a:p>
          <a:p>
            <a:pPr>
              <a:lnSpc>
                <a:spcPct val="80000"/>
              </a:lnSpc>
            </a:pPr>
            <a:r>
              <a:rPr lang="ko-KR" altLang="en-US" sz="2400"/>
              <a:t>이진검색트리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최악의 경우</a:t>
            </a:r>
            <a:r>
              <a:rPr lang="ko-KR" altLang="en-US" sz="2000" i="1"/>
              <a:t> </a:t>
            </a:r>
            <a:r>
              <a:rPr lang="el-GR" altLang="ko-KR" sz="2000" i="1"/>
              <a:t>Θ</a:t>
            </a:r>
            <a:r>
              <a:rPr lang="en-US" altLang="ko-KR" sz="2000"/>
              <a:t>(</a:t>
            </a:r>
            <a:r>
              <a:rPr lang="en-US" altLang="ko-KR" sz="2000" i="1"/>
              <a:t>n</a:t>
            </a:r>
            <a:r>
              <a:rPr lang="en-US" altLang="ko-KR" sz="2000"/>
              <a:t>)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평균 </a:t>
            </a:r>
            <a:r>
              <a:rPr lang="el-GR" altLang="ko-KR" sz="2000" i="1"/>
              <a:t>Θ</a:t>
            </a:r>
            <a:r>
              <a:rPr lang="en-US" altLang="ko-KR" sz="2000"/>
              <a:t>(log</a:t>
            </a:r>
            <a:r>
              <a:rPr lang="en-US" altLang="ko-KR" sz="800"/>
              <a:t> </a:t>
            </a:r>
            <a:r>
              <a:rPr lang="en-US" altLang="ko-KR" sz="2000" i="1"/>
              <a:t>n</a:t>
            </a:r>
            <a:r>
              <a:rPr lang="en-US" altLang="ko-KR" sz="2000"/>
              <a:t>)</a:t>
            </a:r>
            <a:endParaRPr lang="ko-KR" altLang="en-US" sz="2000"/>
          </a:p>
          <a:p>
            <a:pPr>
              <a:lnSpc>
                <a:spcPct val="80000"/>
              </a:lnSpc>
            </a:pPr>
            <a:r>
              <a:rPr lang="ko-KR" altLang="en-US" sz="2400"/>
              <a:t>균형잡힌 이진검색트리</a:t>
            </a:r>
            <a:r>
              <a:rPr lang="en-US" altLang="ko-KR" sz="2400"/>
              <a:t>(</a:t>
            </a:r>
            <a:r>
              <a:rPr lang="ko-KR" altLang="en-US" sz="2400"/>
              <a:t>예</a:t>
            </a:r>
            <a:r>
              <a:rPr lang="en-US" altLang="ko-KR" sz="2400"/>
              <a:t>: </a:t>
            </a:r>
            <a:r>
              <a:rPr lang="ko-KR" altLang="en-US" sz="2400"/>
              <a:t>레드블랙트리</a:t>
            </a:r>
            <a:r>
              <a:rPr lang="en-US" altLang="ko-KR" sz="2400"/>
              <a:t>)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최악의 경우</a:t>
            </a:r>
            <a:r>
              <a:rPr lang="ko-KR" altLang="en-US" sz="2000" i="1"/>
              <a:t> </a:t>
            </a:r>
            <a:r>
              <a:rPr lang="el-GR" altLang="ko-KR" sz="2000" i="1"/>
              <a:t>Θ</a:t>
            </a:r>
            <a:r>
              <a:rPr lang="en-US" altLang="ko-KR" sz="2000"/>
              <a:t>(log</a:t>
            </a:r>
            <a:r>
              <a:rPr lang="en-US" altLang="ko-KR" sz="800"/>
              <a:t> </a:t>
            </a:r>
            <a:r>
              <a:rPr lang="en-US" altLang="ko-KR" sz="2000" i="1"/>
              <a:t>n</a:t>
            </a:r>
            <a:r>
              <a:rPr lang="en-US" altLang="ko-KR" sz="2000"/>
              <a:t>)</a:t>
            </a:r>
          </a:p>
          <a:p>
            <a:pPr>
              <a:lnSpc>
                <a:spcPct val="80000"/>
              </a:lnSpc>
            </a:pPr>
            <a:r>
              <a:rPr lang="en-US" altLang="ko-KR" sz="2400"/>
              <a:t>B-</a:t>
            </a:r>
            <a:r>
              <a:rPr lang="ko-KR" altLang="en-US" sz="2400"/>
              <a:t>트리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최악의 경우</a:t>
            </a:r>
            <a:r>
              <a:rPr lang="ko-KR" altLang="en-US" sz="2000" i="1"/>
              <a:t> </a:t>
            </a:r>
            <a:r>
              <a:rPr lang="el-GR" altLang="ko-KR" sz="2000" i="1"/>
              <a:t>Θ</a:t>
            </a:r>
            <a:r>
              <a:rPr lang="en-US" altLang="ko-KR" sz="2000"/>
              <a:t>(log</a:t>
            </a:r>
            <a:r>
              <a:rPr lang="en-US" altLang="ko-KR" sz="800"/>
              <a:t> </a:t>
            </a:r>
            <a:r>
              <a:rPr lang="en-US" altLang="ko-KR" sz="2000" i="1"/>
              <a:t>n</a:t>
            </a:r>
            <a:r>
              <a:rPr lang="en-US" altLang="ko-KR" sz="200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Balanced binary search tree</a:t>
            </a:r>
            <a:r>
              <a:rPr lang="ko-KR" altLang="en-US" sz="2000"/>
              <a:t>보다 상수 인자가 작다</a:t>
            </a:r>
          </a:p>
          <a:p>
            <a:pPr>
              <a:lnSpc>
                <a:spcPct val="80000"/>
              </a:lnSpc>
            </a:pPr>
            <a:r>
              <a:rPr lang="ko-KR" altLang="en-US" sz="2400">
                <a:solidFill>
                  <a:srgbClr val="FF0000"/>
                </a:solidFill>
              </a:rPr>
              <a:t>해시 테이블</a:t>
            </a:r>
          </a:p>
          <a:p>
            <a:pPr lvl="1">
              <a:lnSpc>
                <a:spcPct val="80000"/>
              </a:lnSpc>
            </a:pPr>
            <a:r>
              <a:rPr lang="ko-KR" altLang="en-US" sz="2000">
                <a:solidFill>
                  <a:srgbClr val="FF0000"/>
                </a:solidFill>
              </a:rPr>
              <a:t>평균 </a:t>
            </a:r>
            <a:r>
              <a:rPr lang="el-GR" altLang="ko-KR" sz="2000" i="1">
                <a:solidFill>
                  <a:srgbClr val="FF0000"/>
                </a:solidFill>
              </a:rPr>
              <a:t>Θ</a:t>
            </a:r>
            <a:r>
              <a:rPr lang="en-US" altLang="ko-KR" sz="2000">
                <a:solidFill>
                  <a:srgbClr val="FF0000"/>
                </a:solidFill>
              </a:rPr>
              <a:t>(1)</a:t>
            </a:r>
            <a:endParaRPr lang="ko-KR" altLang="en-US" sz="20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altLang="ko-KR" sz="2400"/>
          </a:p>
        </p:txBody>
      </p:sp>
      <p:sp>
        <p:nvSpPr>
          <p:cNvPr id="269316" name="Line 4"/>
          <p:cNvSpPr>
            <a:spLocks noChangeShapeType="1"/>
          </p:cNvSpPr>
          <p:nvPr/>
        </p:nvSpPr>
        <p:spPr bwMode="auto">
          <a:xfrm>
            <a:off x="965200" y="1981200"/>
            <a:ext cx="0" cy="3517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3100" y="1863725"/>
            <a:ext cx="7772400" cy="4137025"/>
          </a:xfrm>
        </p:spPr>
        <p:txBody>
          <a:bodyPr/>
          <a:lstStyle/>
          <a:p>
            <a:r>
              <a:rPr lang="ko-KR" altLang="en-US" sz="2800"/>
              <a:t>원소가 저장될 자리가 원소의 </a:t>
            </a:r>
            <a:r>
              <a:rPr lang="ko-KR" altLang="en-US" sz="2800">
                <a:solidFill>
                  <a:srgbClr val="FF0000"/>
                </a:solidFill>
              </a:rPr>
              <a:t>값</a:t>
            </a:r>
            <a:r>
              <a:rPr lang="ko-KR" altLang="en-US" sz="2800"/>
              <a:t>에 의해 결정되는 자료구조</a:t>
            </a:r>
          </a:p>
          <a:p>
            <a:r>
              <a:rPr lang="ko-KR" altLang="en-US" sz="2800"/>
              <a:t>평균 상수 시간에 삽입</a:t>
            </a:r>
            <a:r>
              <a:rPr lang="en-US" altLang="ko-KR" sz="2800"/>
              <a:t>, </a:t>
            </a:r>
            <a:r>
              <a:rPr lang="ko-KR" altLang="en-US" sz="2800"/>
              <a:t>삭제</a:t>
            </a:r>
            <a:r>
              <a:rPr lang="en-US" altLang="ko-KR" sz="2800"/>
              <a:t>, </a:t>
            </a:r>
            <a:r>
              <a:rPr lang="ko-KR" altLang="en-US" sz="2800"/>
              <a:t>검색 </a:t>
            </a:r>
          </a:p>
          <a:p>
            <a:r>
              <a:rPr lang="ko-KR" altLang="en-US" sz="2800"/>
              <a:t>매우 빠른 응답을 요하는 응용에 유용</a:t>
            </a:r>
          </a:p>
          <a:p>
            <a:pPr lvl="1"/>
            <a:r>
              <a:rPr lang="ko-KR" altLang="en-US" sz="2400"/>
              <a:t>예</a:t>
            </a:r>
            <a:r>
              <a:rPr lang="en-US" altLang="ko-KR" sz="2400"/>
              <a:t>:</a:t>
            </a:r>
          </a:p>
          <a:p>
            <a:pPr lvl="2"/>
            <a:r>
              <a:rPr lang="en-US" altLang="ko-KR" sz="2000"/>
              <a:t>119 </a:t>
            </a:r>
            <a:r>
              <a:rPr lang="ko-KR" altLang="en-US" sz="2000"/>
              <a:t>긴급구조 호출과 호출번호 관련 정보 검색</a:t>
            </a:r>
          </a:p>
          <a:p>
            <a:pPr lvl="2"/>
            <a:r>
              <a:rPr lang="ko-KR" altLang="en-US" sz="2000"/>
              <a:t>주민등록 시스템 </a:t>
            </a:r>
          </a:p>
          <a:p>
            <a:r>
              <a:rPr lang="ko-KR" altLang="en-US" sz="2800"/>
              <a:t>해시 테이블은 최소 원소를 찾는 것과 같은 작업은 지원하지 않는다</a:t>
            </a:r>
            <a:endParaRPr lang="en-US" altLang="ko-KR" sz="280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title"/>
          </p:nvPr>
        </p:nvSpPr>
        <p:spPr>
          <a:xfrm>
            <a:off x="384175" y="403225"/>
            <a:ext cx="8496300" cy="1524000"/>
          </a:xfrm>
          <a:noFill/>
          <a:ln/>
        </p:spPr>
        <p:txBody>
          <a:bodyPr/>
          <a:lstStyle/>
          <a:p>
            <a:r>
              <a:rPr lang="ko-KR" altLang="en-US" sz="3600"/>
              <a:t>해시 테이블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2" name="Rectangle 4"/>
          <p:cNvSpPr>
            <a:spLocks noGrp="1" noChangeArrowheads="1"/>
          </p:cNvSpPr>
          <p:nvPr>
            <p:ph type="title"/>
          </p:nvPr>
        </p:nvSpPr>
        <p:spPr>
          <a:xfrm>
            <a:off x="5486400" y="384175"/>
            <a:ext cx="3657600" cy="800100"/>
          </a:xfrm>
          <a:noFill/>
          <a:ln/>
        </p:spPr>
        <p:txBody>
          <a:bodyPr/>
          <a:lstStyle/>
          <a:p>
            <a:r>
              <a:rPr lang="ko-KR" altLang="en-US" sz="3600"/>
              <a:t>주소 계산</a:t>
            </a:r>
          </a:p>
        </p:txBody>
      </p:sp>
      <p:grpSp>
        <p:nvGrpSpPr>
          <p:cNvPr id="247817" name="Group 9"/>
          <p:cNvGrpSpPr>
            <a:grpSpLocks/>
          </p:cNvGrpSpPr>
          <p:nvPr/>
        </p:nvGrpSpPr>
        <p:grpSpPr bwMode="auto">
          <a:xfrm>
            <a:off x="390525" y="2057400"/>
            <a:ext cx="8683625" cy="4332288"/>
            <a:chOff x="246" y="1296"/>
            <a:chExt cx="5470" cy="2729"/>
          </a:xfrm>
        </p:grpSpPr>
        <p:pic>
          <p:nvPicPr>
            <p:cNvPr id="24781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" y="1296"/>
              <a:ext cx="5184" cy="2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7813" name="Text Box 5"/>
            <p:cNvSpPr txBox="1">
              <a:spLocks noChangeArrowheads="1"/>
            </p:cNvSpPr>
            <p:nvPr/>
          </p:nvSpPr>
          <p:spPr bwMode="auto">
            <a:xfrm>
              <a:off x="246" y="2325"/>
              <a:ext cx="77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ko-KR" altLang="en-US" i="0">
                  <a:ea typeface="굴림" panose="020B0600000101010101" pitchFamily="50" charset="-127"/>
                </a:rPr>
                <a:t>검색키</a:t>
              </a:r>
            </a:p>
          </p:txBody>
        </p:sp>
        <p:sp>
          <p:nvSpPr>
            <p:cNvPr id="247815" name="Rectangle 7"/>
            <p:cNvSpPr>
              <a:spLocks noChangeArrowheads="1"/>
            </p:cNvSpPr>
            <p:nvPr/>
          </p:nvSpPr>
          <p:spPr bwMode="auto">
            <a:xfrm>
              <a:off x="2120" y="2248"/>
              <a:ext cx="976" cy="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7814" name="Text Box 6"/>
            <p:cNvSpPr txBox="1">
              <a:spLocks noChangeArrowheads="1"/>
            </p:cNvSpPr>
            <p:nvPr/>
          </p:nvSpPr>
          <p:spPr bwMode="auto">
            <a:xfrm>
              <a:off x="2144" y="2327"/>
              <a:ext cx="88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i="0">
                  <a:ea typeface="굴림" panose="020B0600000101010101" pitchFamily="50" charset="-127"/>
                </a:rPr>
                <a:t>주소계산</a:t>
              </a:r>
            </a:p>
          </p:txBody>
        </p:sp>
        <p:sp>
          <p:nvSpPr>
            <p:cNvPr id="247816" name="Text Box 8"/>
            <p:cNvSpPr txBox="1">
              <a:spLocks noChangeArrowheads="1"/>
            </p:cNvSpPr>
            <p:nvPr/>
          </p:nvSpPr>
          <p:spPr bwMode="auto">
            <a:xfrm>
              <a:off x="3958" y="3737"/>
              <a:ext cx="175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i="0">
                  <a:ea typeface="굴림" panose="020B0600000101010101" pitchFamily="50" charset="-127"/>
                </a:rPr>
                <a:t>배열 모양의 테이블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Text Box 2"/>
          <p:cNvSpPr txBox="1">
            <a:spLocks noChangeArrowheads="1"/>
          </p:cNvSpPr>
          <p:nvPr/>
        </p:nvSpPr>
        <p:spPr bwMode="auto">
          <a:xfrm>
            <a:off x="2316163" y="1765300"/>
            <a:ext cx="23701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i="0">
                <a:latin typeface="Bookman" pitchFamily="18" charset="0"/>
                <a:ea typeface="굴림" panose="020B0600000101010101" pitchFamily="50" charset="-127"/>
              </a:rPr>
              <a:t>입력</a:t>
            </a:r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: 25, 13, 16, 15, 7</a:t>
            </a:r>
          </a:p>
        </p:txBody>
      </p:sp>
      <p:graphicFrame>
        <p:nvGraphicFramePr>
          <p:cNvPr id="455731" name="Group 51"/>
          <p:cNvGraphicFramePr>
            <a:graphicFrameLocks noGrp="1"/>
          </p:cNvGraphicFramePr>
          <p:nvPr/>
        </p:nvGraphicFramePr>
        <p:xfrm>
          <a:off x="2432050" y="2206625"/>
          <a:ext cx="1674813" cy="4064006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55727" name="Text Box 47"/>
          <p:cNvSpPr txBox="1">
            <a:spLocks noChangeArrowheads="1"/>
          </p:cNvSpPr>
          <p:nvPr/>
        </p:nvSpPr>
        <p:spPr bwMode="auto">
          <a:xfrm>
            <a:off x="4772025" y="3748088"/>
            <a:ext cx="361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i="0">
                <a:ea typeface="굴림" panose="020B0600000101010101" pitchFamily="50" charset="-127"/>
              </a:rPr>
              <a:t>해시함수</a:t>
            </a:r>
            <a:r>
              <a:rPr lang="ko-KR" altLang="en-US"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h</a:t>
            </a:r>
            <a:r>
              <a:rPr lang="en-US" altLang="ko-KR" i="0">
                <a:ea typeface="굴림" panose="020B0600000101010101" pitchFamily="50" charset="-127"/>
              </a:rPr>
              <a:t>(</a:t>
            </a:r>
            <a:r>
              <a:rPr lang="en-US" altLang="ko-KR">
                <a:ea typeface="굴림" panose="020B0600000101010101" pitchFamily="50" charset="-127"/>
              </a:rPr>
              <a:t>x</a:t>
            </a:r>
            <a:r>
              <a:rPr lang="en-US" altLang="ko-KR" i="0">
                <a:ea typeface="굴림" panose="020B0600000101010101" pitchFamily="50" charset="-127"/>
              </a:rPr>
              <a:t>)</a:t>
            </a:r>
            <a:r>
              <a:rPr lang="en-US" altLang="ko-KR">
                <a:ea typeface="굴림" panose="020B0600000101010101" pitchFamily="50" charset="-127"/>
              </a:rPr>
              <a:t> = x </a:t>
            </a:r>
            <a:r>
              <a:rPr lang="en-US" altLang="ko-KR" i="0">
                <a:ea typeface="굴림" panose="020B0600000101010101" pitchFamily="50" charset="-127"/>
              </a:rPr>
              <a:t>mod 13</a:t>
            </a:r>
          </a:p>
        </p:txBody>
      </p:sp>
      <p:sp>
        <p:nvSpPr>
          <p:cNvPr id="455728" name="Rectangle 48"/>
          <p:cNvSpPr>
            <a:spLocks noChangeArrowheads="1"/>
          </p:cNvSpPr>
          <p:nvPr/>
        </p:nvSpPr>
        <p:spPr bwMode="auto">
          <a:xfrm>
            <a:off x="152400" y="384175"/>
            <a:ext cx="89916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i="0"/>
              <a:t>크기 </a:t>
            </a:r>
            <a:r>
              <a:rPr lang="en-US" altLang="ko-KR" sz="3200" i="0"/>
              <a:t>13</a:t>
            </a:r>
            <a:r>
              <a:rPr lang="ko-KR" altLang="en-US" sz="3200" i="0"/>
              <a:t>인 해시 테이블에 </a:t>
            </a:r>
            <a:r>
              <a:rPr lang="en-US" altLang="ko-KR" sz="3200" i="0"/>
              <a:t>5 </a:t>
            </a:r>
            <a:r>
              <a:rPr lang="ko-KR" altLang="en-US" sz="3200" i="0"/>
              <a:t>개의 원소가 저장된 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11400"/>
            <a:ext cx="8305800" cy="3771900"/>
          </a:xfrm>
        </p:spPr>
        <p:txBody>
          <a:bodyPr/>
          <a:lstStyle/>
          <a:p>
            <a:r>
              <a:rPr lang="ko-KR" altLang="en-US" sz="2800"/>
              <a:t>입력 원소가 해시 테이블에 고루 저장되어야 한다</a:t>
            </a:r>
          </a:p>
          <a:p>
            <a:r>
              <a:rPr lang="ko-KR" altLang="en-US" sz="2800"/>
              <a:t>계산이 간단해야 한다</a:t>
            </a:r>
          </a:p>
          <a:p>
            <a:r>
              <a:rPr lang="ko-KR" altLang="en-US" sz="2800"/>
              <a:t>여러 가지 방법이 있으나 가장 대표적인 것은 나누기 방법과 곱하기 방법이다</a:t>
            </a:r>
            <a:endParaRPr lang="en-US" altLang="ko-KR" sz="2800" i="1"/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해시 함수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79600"/>
            <a:ext cx="7772400" cy="4292600"/>
          </a:xfrm>
        </p:spPr>
        <p:txBody>
          <a:bodyPr/>
          <a:lstStyle/>
          <a:p>
            <a:r>
              <a:rPr lang="ko-KR" altLang="en-US"/>
              <a:t>나누기 방법</a:t>
            </a:r>
            <a:r>
              <a:rPr lang="en-US" altLang="ko-KR" sz="2000"/>
              <a:t>Division Method</a:t>
            </a:r>
          </a:p>
          <a:p>
            <a:pPr lvl="1"/>
            <a:r>
              <a:rPr lang="en-US" altLang="ko-KR" i="1"/>
              <a:t>h</a:t>
            </a:r>
            <a:r>
              <a:rPr lang="en-US" altLang="ko-KR"/>
              <a:t>(</a:t>
            </a:r>
            <a:r>
              <a:rPr lang="en-US" altLang="ko-KR" i="1"/>
              <a:t>x</a:t>
            </a:r>
            <a:r>
              <a:rPr lang="en-US" altLang="ko-KR"/>
              <a:t>) = </a:t>
            </a:r>
            <a:r>
              <a:rPr lang="en-US" altLang="ko-KR" i="1"/>
              <a:t>x</a:t>
            </a:r>
            <a:r>
              <a:rPr lang="en-US" altLang="ko-KR"/>
              <a:t> mod </a:t>
            </a:r>
            <a:r>
              <a:rPr lang="en-US" altLang="ko-KR" i="1"/>
              <a:t>m</a:t>
            </a:r>
          </a:p>
          <a:p>
            <a:pPr lvl="1"/>
            <a:r>
              <a:rPr lang="en-US" altLang="ko-KR" i="1"/>
              <a:t>m</a:t>
            </a:r>
            <a:r>
              <a:rPr lang="en-US" altLang="ko-KR"/>
              <a:t>:</a:t>
            </a:r>
            <a:r>
              <a:rPr lang="en-US" altLang="ko-KR" i="1"/>
              <a:t> </a:t>
            </a:r>
            <a:r>
              <a:rPr lang="ko-KR" altLang="en-US"/>
              <a:t>해시 테이블 사이즈</a:t>
            </a:r>
            <a:r>
              <a:rPr lang="en-US" altLang="ko-KR"/>
              <a:t>. </a:t>
            </a:r>
            <a:r>
              <a:rPr lang="ko-KR" altLang="en-US"/>
              <a:t>대개 소수임</a:t>
            </a:r>
            <a:r>
              <a:rPr lang="en-US" altLang="ko-KR"/>
              <a:t>.</a:t>
            </a:r>
          </a:p>
          <a:p>
            <a:r>
              <a:rPr lang="ko-KR" altLang="en-US"/>
              <a:t>곱하기 방법</a:t>
            </a:r>
            <a:r>
              <a:rPr lang="en-US" altLang="ko-KR" sz="2000"/>
              <a:t>Multiplication Method</a:t>
            </a:r>
          </a:p>
          <a:p>
            <a:pPr lvl="1"/>
            <a:r>
              <a:rPr lang="en-US" altLang="ko-KR" i="1"/>
              <a:t>h</a:t>
            </a:r>
            <a:r>
              <a:rPr lang="en-US" altLang="ko-KR"/>
              <a:t>(</a:t>
            </a:r>
            <a:r>
              <a:rPr lang="en-US" altLang="ko-KR" i="1"/>
              <a:t>x</a:t>
            </a:r>
            <a:r>
              <a:rPr lang="en-US" altLang="ko-KR"/>
              <a:t>) = (</a:t>
            </a:r>
            <a:r>
              <a:rPr lang="en-US" altLang="ko-KR" i="1"/>
              <a:t>xA</a:t>
            </a:r>
            <a:r>
              <a:rPr lang="en-US" altLang="ko-KR"/>
              <a:t> mod 1) * </a:t>
            </a:r>
            <a:r>
              <a:rPr lang="en-US" altLang="ko-KR" i="1"/>
              <a:t>m</a:t>
            </a:r>
          </a:p>
          <a:p>
            <a:pPr lvl="1"/>
            <a:r>
              <a:rPr lang="en-US" altLang="ko-KR" i="1"/>
              <a:t>A</a:t>
            </a:r>
            <a:r>
              <a:rPr lang="en-US" altLang="ko-KR"/>
              <a:t>:</a:t>
            </a:r>
            <a:r>
              <a:rPr lang="en-US" altLang="ko-KR" i="1"/>
              <a:t> </a:t>
            </a:r>
            <a:r>
              <a:rPr lang="en-US" altLang="ko-KR"/>
              <a:t>0 &lt; A &lt; 1 </a:t>
            </a:r>
            <a:r>
              <a:rPr lang="ko-KR" altLang="en-US"/>
              <a:t>인 상수</a:t>
            </a:r>
          </a:p>
          <a:p>
            <a:pPr lvl="1"/>
            <a:r>
              <a:rPr lang="en-US" altLang="ko-KR" i="1"/>
              <a:t>m</a:t>
            </a:r>
            <a:r>
              <a:rPr lang="ko-KR" altLang="en-US"/>
              <a:t>은 굳이 소수일 필요 없다</a:t>
            </a:r>
            <a:r>
              <a:rPr lang="en-US" altLang="ko-KR"/>
              <a:t>. </a:t>
            </a:r>
            <a:r>
              <a:rPr lang="ko-KR" altLang="en-US"/>
              <a:t>따라서 보통</a:t>
            </a:r>
            <a:r>
              <a:rPr lang="en-US" altLang="ko-KR"/>
              <a:t> </a:t>
            </a:r>
            <a:r>
              <a:rPr lang="en-US" altLang="ko-KR">
                <a:latin typeface="Arial" panose="020B0604020202020204" pitchFamily="34" charset="0"/>
              </a:rPr>
              <a:t>2</a:t>
            </a:r>
            <a:r>
              <a:rPr lang="en-US" altLang="ko-KR" i="1" baseline="30000">
                <a:latin typeface="Arial" panose="020B0604020202020204" pitchFamily="34" charset="0"/>
              </a:rPr>
              <a:t>p</a:t>
            </a:r>
            <a:r>
              <a:rPr lang="en-US" altLang="ko-KR" i="1" baseline="30000"/>
              <a:t> </a:t>
            </a:r>
            <a:r>
              <a:rPr lang="ko-KR" altLang="en-US"/>
              <a:t>으로 잡는다</a:t>
            </a:r>
            <a:r>
              <a:rPr lang="en-US" altLang="ko-KR"/>
              <a:t>(</a:t>
            </a:r>
            <a:r>
              <a:rPr lang="en-US" altLang="ko-KR" i="1"/>
              <a:t>p</a:t>
            </a:r>
            <a:r>
              <a:rPr lang="en-US" altLang="ko-KR" i="1" baseline="30000"/>
              <a:t> </a:t>
            </a:r>
            <a:r>
              <a:rPr lang="ko-KR" altLang="en-US"/>
              <a:t>는 정수</a:t>
            </a:r>
            <a:r>
              <a:rPr lang="en-US" altLang="ko-KR"/>
              <a:t>)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07200" y="419100"/>
            <a:ext cx="2298700" cy="825500"/>
          </a:xfrm>
        </p:spPr>
        <p:txBody>
          <a:bodyPr/>
          <a:lstStyle/>
          <a:p>
            <a:r>
              <a:rPr lang="ko-KR" altLang="en-US" sz="3200"/>
              <a:t>해시 함수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_01.tmpl">
  <a:themeElements>
    <a:clrScheme name="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1.tmpl">
      <a:majorFont>
        <a:latin typeface="Times"/>
        <a:ea typeface="굴림"/>
        <a:cs typeface=""/>
      </a:majorFont>
      <a:minorFont>
        <a:latin typeface="Time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lnDef>
  </a:objectDefaults>
  <a:extraClrSchemeLst>
    <a:extraClrScheme>
      <a:clrScheme name="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apter_01.tmpl">
  <a:themeElements>
    <a:clrScheme name="1_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hapter_01.tmpl">
      <a:majorFont>
        <a:latin typeface="Times"/>
        <a:ea typeface="굴림"/>
        <a:cs typeface=""/>
      </a:majorFont>
      <a:minorFont>
        <a:latin typeface="Time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4014</TotalTime>
  <Words>1143</Words>
  <Application>Microsoft Office PowerPoint</Application>
  <PresentationFormat>화면 슬라이드 쇼(4:3)</PresentationFormat>
  <Paragraphs>417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Bookman</vt:lpstr>
      <vt:lpstr>HY견명조</vt:lpstr>
      <vt:lpstr>굴림</vt:lpstr>
      <vt:lpstr>맑은 고딕</vt:lpstr>
      <vt:lpstr>Arial</vt:lpstr>
      <vt:lpstr>Times</vt:lpstr>
      <vt:lpstr>Times New Roman</vt:lpstr>
      <vt:lpstr>chapter_01.tmpl</vt:lpstr>
      <vt:lpstr>1_chapter_01.tmpl</vt:lpstr>
      <vt:lpstr>PowerPoint 프레젠테이션</vt:lpstr>
      <vt:lpstr>7장.해시 테이블Hash Table</vt:lpstr>
      <vt:lpstr>학습목표</vt:lpstr>
      <vt:lpstr>저장/검색의 복잡도</vt:lpstr>
      <vt:lpstr>해시 테이블</vt:lpstr>
      <vt:lpstr>주소 계산</vt:lpstr>
      <vt:lpstr>PowerPoint 프레젠테이션</vt:lpstr>
      <vt:lpstr>해시 함수</vt:lpstr>
      <vt:lpstr>해시 함수</vt:lpstr>
      <vt:lpstr>PowerPoint 프레젠테이션</vt:lpstr>
      <vt:lpstr>충돌Collision</vt:lpstr>
      <vt:lpstr>충돌의 예</vt:lpstr>
      <vt:lpstr>충돌 해결Collision Resolution</vt:lpstr>
      <vt:lpstr>PowerPoint 프레젠테이션</vt:lpstr>
      <vt:lpstr>개방주소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해시 테이블에서의 검색 시간</vt:lpstr>
      <vt:lpstr>체이닝에서의 검색 시간</vt:lpstr>
      <vt:lpstr>개방주소 방법에서의 검색 시간</vt:lpstr>
      <vt:lpstr>적재율이 우려스럽게 높아지면</vt:lpstr>
      <vt:lpstr>생각해 볼 것</vt:lpstr>
      <vt:lpstr>PowerPoint 프레젠테이션</vt:lpstr>
    </vt:vector>
  </TitlesOfParts>
  <Company>서울대학교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배우는 알고리즘 강의노트</dc:title>
  <dc:creator>문병로</dc:creator>
  <cp:lastModifiedBy>Windows 사용자</cp:lastModifiedBy>
  <cp:revision>219</cp:revision>
  <cp:lastPrinted>2001-10-01T18:50:52Z</cp:lastPrinted>
  <dcterms:created xsi:type="dcterms:W3CDTF">2001-08-09T11:26:11Z</dcterms:created>
  <dcterms:modified xsi:type="dcterms:W3CDTF">2018-02-26T00:06:35Z</dcterms:modified>
</cp:coreProperties>
</file>