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50" r:id="rId2"/>
  </p:sldMasterIdLst>
  <p:notesMasterIdLst>
    <p:notesMasterId r:id="rId26"/>
  </p:notesMasterIdLst>
  <p:sldIdLst>
    <p:sldId id="353" r:id="rId3"/>
    <p:sldId id="356" r:id="rId4"/>
    <p:sldId id="355" r:id="rId5"/>
    <p:sldId id="327" r:id="rId6"/>
    <p:sldId id="324" r:id="rId7"/>
    <p:sldId id="333" r:id="rId8"/>
    <p:sldId id="342" r:id="rId9"/>
    <p:sldId id="332" r:id="rId10"/>
    <p:sldId id="349" r:id="rId11"/>
    <p:sldId id="348" r:id="rId12"/>
    <p:sldId id="343" r:id="rId13"/>
    <p:sldId id="334" r:id="rId14"/>
    <p:sldId id="335" r:id="rId15"/>
    <p:sldId id="336" r:id="rId16"/>
    <p:sldId id="344" r:id="rId17"/>
    <p:sldId id="345" r:id="rId18"/>
    <p:sldId id="352" r:id="rId19"/>
    <p:sldId id="358" r:id="rId20"/>
    <p:sldId id="337" r:id="rId21"/>
    <p:sldId id="350" r:id="rId22"/>
    <p:sldId id="351" r:id="rId23"/>
    <p:sldId id="347" r:id="rId24"/>
    <p:sldId id="357" r:id="rId2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FF"/>
    <a:srgbClr val="FFFFFF"/>
    <a:srgbClr val="FF3300"/>
    <a:srgbClr val="333333"/>
    <a:srgbClr val="66CCFF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fld id="{78B56C79-53E8-479A-BB76-856AFA8CA6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1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96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01395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573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178623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622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6223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01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552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96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8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상호 배타적 집합의 처리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6515100" y="393700"/>
            <a:ext cx="26289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 smtClean="0">
                <a:effectLst/>
              </a:rPr>
              <a:t>수행 시간</a:t>
            </a:r>
            <a:endParaRPr lang="ko-KR" altLang="en-US" sz="2800" i="0">
              <a:effectLst/>
            </a:endParaRP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644525" y="1466850"/>
            <a:ext cx="80597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정리 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1]</a:t>
            </a:r>
          </a:p>
          <a:p>
            <a:endParaRPr lang="ko-KR" altLang="en-US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연결 리스트를 이용해 표현되는 배타적 집합에서 </a:t>
            </a:r>
            <a:r>
              <a:rPr lang="ko-KR" altLang="en-US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무게를 고려한 </a:t>
            </a:r>
            <a:r>
              <a:rPr lang="en-US" altLang="ko-KR" b="1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Union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사용할 때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번의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Make-Set, Union, Find-Set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번이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Make-Set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이라면 이들의 총 </a:t>
            </a:r>
            <a:r>
              <a:rPr lang="ko-KR" altLang="en-US" i="0" smtClean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수행 시간은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 + n</a:t>
            </a:r>
            <a:r>
              <a:rPr lang="en-US" altLang="ko-KR" sz="1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   </a:t>
            </a:r>
            <a:endParaRPr lang="ko-KR" altLang="en-US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트리를 이용한 집합의 처리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r>
              <a:rPr lang="ko-KR" altLang="en-US" sz="2800"/>
              <a:t>같은 집합의 원소들은 하나의 트리로 관리한다</a:t>
            </a:r>
          </a:p>
          <a:p>
            <a:pPr lvl="1"/>
            <a:r>
              <a:rPr lang="ko-KR" altLang="en-US" sz="2400"/>
              <a:t>자식 노드가 부모 노드를 가리킨다</a:t>
            </a:r>
          </a:p>
          <a:p>
            <a:r>
              <a:rPr lang="ko-KR" altLang="en-US" sz="2800"/>
              <a:t>트리의 루트를 집합의 대표 원소로 삼는다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Oval 2"/>
          <p:cNvSpPr>
            <a:spLocks noChangeArrowheads="1"/>
          </p:cNvSpPr>
          <p:nvPr/>
        </p:nvSpPr>
        <p:spPr bwMode="auto">
          <a:xfrm>
            <a:off x="3984625" y="24812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3715" name="Oval 3"/>
          <p:cNvSpPr>
            <a:spLocks noChangeArrowheads="1"/>
          </p:cNvSpPr>
          <p:nvPr/>
        </p:nvSpPr>
        <p:spPr bwMode="auto">
          <a:xfrm>
            <a:off x="2965450" y="431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3716" name="Oval 4"/>
          <p:cNvSpPr>
            <a:spLocks noChangeArrowheads="1"/>
          </p:cNvSpPr>
          <p:nvPr/>
        </p:nvSpPr>
        <p:spPr bwMode="auto">
          <a:xfrm>
            <a:off x="5102225" y="431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4557713" y="340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3718" name="Oval 6"/>
          <p:cNvSpPr>
            <a:spLocks noChangeArrowheads="1"/>
          </p:cNvSpPr>
          <p:nvPr/>
        </p:nvSpPr>
        <p:spPr bwMode="auto">
          <a:xfrm>
            <a:off x="3462338" y="340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4595813" y="523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3720" name="Oval 8"/>
          <p:cNvSpPr>
            <a:spLocks noChangeArrowheads="1"/>
          </p:cNvSpPr>
          <p:nvPr/>
        </p:nvSpPr>
        <p:spPr bwMode="auto">
          <a:xfrm>
            <a:off x="5121275" y="523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5635625" y="523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3728" name="Line 16"/>
          <p:cNvSpPr>
            <a:spLocks noChangeShapeType="1"/>
          </p:cNvSpPr>
          <p:nvPr/>
        </p:nvSpPr>
        <p:spPr bwMode="auto">
          <a:xfrm flipV="1">
            <a:off x="5341938" y="477837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29" name="Freeform 17"/>
          <p:cNvSpPr>
            <a:spLocks/>
          </p:cNvSpPr>
          <p:nvPr/>
        </p:nvSpPr>
        <p:spPr bwMode="auto">
          <a:xfrm>
            <a:off x="4002088" y="2043113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3517900" y="482600"/>
            <a:ext cx="56261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트리를 이용한 집합 표현의 예</a:t>
            </a:r>
            <a:endParaRPr lang="en-US" altLang="ko-KR" sz="3200" i="0">
              <a:effectLst/>
            </a:endParaRPr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 flipH="1" flipV="1">
            <a:off x="4357688" y="2894013"/>
            <a:ext cx="301625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47" name="Line 35"/>
          <p:cNvSpPr>
            <a:spLocks noChangeShapeType="1"/>
          </p:cNvSpPr>
          <p:nvPr/>
        </p:nvSpPr>
        <p:spPr bwMode="auto">
          <a:xfrm>
            <a:off x="4921250" y="3824288"/>
            <a:ext cx="303213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48" name="Line 36"/>
          <p:cNvSpPr>
            <a:spLocks noChangeShapeType="1"/>
          </p:cNvSpPr>
          <p:nvPr/>
        </p:nvSpPr>
        <p:spPr bwMode="auto">
          <a:xfrm>
            <a:off x="5462588" y="4748213"/>
            <a:ext cx="303212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V="1">
            <a:off x="4905375" y="4746625"/>
            <a:ext cx="279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 flipV="1">
            <a:off x="3300413" y="3840163"/>
            <a:ext cx="27781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3755" name="Line 43"/>
          <p:cNvSpPr>
            <a:spLocks noChangeShapeType="1"/>
          </p:cNvSpPr>
          <p:nvPr/>
        </p:nvSpPr>
        <p:spPr bwMode="auto">
          <a:xfrm flipV="1">
            <a:off x="3784600" y="2917825"/>
            <a:ext cx="3175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Oval 2"/>
          <p:cNvSpPr>
            <a:spLocks noChangeArrowheads="1"/>
          </p:cNvSpPr>
          <p:nvPr/>
        </p:nvSpPr>
        <p:spPr bwMode="auto">
          <a:xfrm>
            <a:off x="1416050" y="2187575"/>
            <a:ext cx="430213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4739" name="Oval 3"/>
          <p:cNvSpPr>
            <a:spLocks noChangeArrowheads="1"/>
          </p:cNvSpPr>
          <p:nvPr/>
        </p:nvSpPr>
        <p:spPr bwMode="auto">
          <a:xfrm>
            <a:off x="292100" y="3825875"/>
            <a:ext cx="430213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1917700" y="3006725"/>
            <a:ext cx="430213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841375" y="3006725"/>
            <a:ext cx="430213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 flipV="1">
            <a:off x="606425" y="3373438"/>
            <a:ext cx="352425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H="1" flipV="1">
            <a:off x="1752600" y="2560638"/>
            <a:ext cx="27940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 flipV="1">
            <a:off x="1177925" y="2565400"/>
            <a:ext cx="3492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45" name="Freeform 9"/>
          <p:cNvSpPr>
            <a:spLocks/>
          </p:cNvSpPr>
          <p:nvPr/>
        </p:nvSpPr>
        <p:spPr bwMode="auto">
          <a:xfrm>
            <a:off x="1431925" y="1793875"/>
            <a:ext cx="436563" cy="39370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46" name="Oval 10"/>
          <p:cNvSpPr>
            <a:spLocks noChangeArrowheads="1"/>
          </p:cNvSpPr>
          <p:nvPr/>
        </p:nvSpPr>
        <p:spPr bwMode="auto">
          <a:xfrm>
            <a:off x="3806825" y="2163763"/>
            <a:ext cx="430213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4747" name="Oval 11"/>
          <p:cNvSpPr>
            <a:spLocks noChangeArrowheads="1"/>
          </p:cNvSpPr>
          <p:nvPr/>
        </p:nvSpPr>
        <p:spPr bwMode="auto">
          <a:xfrm>
            <a:off x="3024188" y="2984500"/>
            <a:ext cx="430212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4748" name="Oval 12"/>
          <p:cNvSpPr>
            <a:spLocks noChangeArrowheads="1"/>
          </p:cNvSpPr>
          <p:nvPr/>
        </p:nvSpPr>
        <p:spPr bwMode="auto">
          <a:xfrm>
            <a:off x="3787775" y="2984500"/>
            <a:ext cx="430213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4749" name="Line 13"/>
          <p:cNvSpPr>
            <a:spLocks noChangeShapeType="1"/>
          </p:cNvSpPr>
          <p:nvPr/>
        </p:nvSpPr>
        <p:spPr bwMode="auto">
          <a:xfrm flipH="1" flipV="1">
            <a:off x="4149725" y="2528888"/>
            <a:ext cx="471488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50" name="Line 14"/>
          <p:cNvSpPr>
            <a:spLocks noChangeShapeType="1"/>
          </p:cNvSpPr>
          <p:nvPr/>
        </p:nvSpPr>
        <p:spPr bwMode="auto">
          <a:xfrm flipV="1">
            <a:off x="3357563" y="2517775"/>
            <a:ext cx="522287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51" name="Oval 15"/>
          <p:cNvSpPr>
            <a:spLocks noChangeArrowheads="1"/>
          </p:cNvSpPr>
          <p:nvPr/>
        </p:nvSpPr>
        <p:spPr bwMode="auto">
          <a:xfrm>
            <a:off x="4540250" y="2984500"/>
            <a:ext cx="430213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flipV="1">
            <a:off x="4010025" y="2562225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4753" name="Freeform 17"/>
          <p:cNvSpPr>
            <a:spLocks/>
          </p:cNvSpPr>
          <p:nvPr/>
        </p:nvSpPr>
        <p:spPr bwMode="auto">
          <a:xfrm>
            <a:off x="3798888" y="1771650"/>
            <a:ext cx="436562" cy="392113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4778" name="Group 42"/>
          <p:cNvGrpSpPr>
            <a:grpSpLocks/>
          </p:cNvGrpSpPr>
          <p:nvPr/>
        </p:nvGrpSpPr>
        <p:grpSpPr bwMode="auto">
          <a:xfrm>
            <a:off x="4646613" y="3522663"/>
            <a:ext cx="3709987" cy="2428875"/>
            <a:chOff x="2927" y="2374"/>
            <a:chExt cx="2337" cy="1530"/>
          </a:xfrm>
        </p:grpSpPr>
        <p:sp>
          <p:nvSpPr>
            <p:cNvPr id="244754" name="Oval 18"/>
            <p:cNvSpPr>
              <a:spLocks noChangeArrowheads="1"/>
            </p:cNvSpPr>
            <p:nvPr/>
          </p:nvSpPr>
          <p:spPr bwMode="auto">
            <a:xfrm>
              <a:off x="3634" y="2613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244755" name="Oval 19"/>
            <p:cNvSpPr>
              <a:spLocks noChangeArrowheads="1"/>
            </p:cNvSpPr>
            <p:nvPr/>
          </p:nvSpPr>
          <p:spPr bwMode="auto">
            <a:xfrm>
              <a:off x="2927" y="3646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244756" name="Oval 20"/>
            <p:cNvSpPr>
              <a:spLocks noChangeArrowheads="1"/>
            </p:cNvSpPr>
            <p:nvPr/>
          </p:nvSpPr>
          <p:spPr bwMode="auto">
            <a:xfrm>
              <a:off x="3928" y="3130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h</a:t>
              </a:r>
            </a:p>
          </p:txBody>
        </p:sp>
        <p:sp>
          <p:nvSpPr>
            <p:cNvPr id="244757" name="Oval 21"/>
            <p:cNvSpPr>
              <a:spLocks noChangeArrowheads="1"/>
            </p:cNvSpPr>
            <p:nvPr/>
          </p:nvSpPr>
          <p:spPr bwMode="auto">
            <a:xfrm>
              <a:off x="3273" y="3130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244758" name="Line 22"/>
            <p:cNvSpPr>
              <a:spLocks noChangeShapeType="1"/>
            </p:cNvSpPr>
            <p:nvPr/>
          </p:nvSpPr>
          <p:spPr bwMode="auto">
            <a:xfrm flipV="1">
              <a:off x="3124" y="3361"/>
              <a:ext cx="222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H="1" flipV="1">
              <a:off x="3847" y="2848"/>
              <a:ext cx="175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 flipV="1">
              <a:off x="3485" y="2852"/>
              <a:ext cx="22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3621" y="2374"/>
              <a:ext cx="275" cy="247"/>
            </a:xfrm>
            <a:custGeom>
              <a:avLst/>
              <a:gdLst>
                <a:gd name="T0" fmla="*/ 205 w 292"/>
                <a:gd name="T1" fmla="*/ 276 h 276"/>
                <a:gd name="T2" fmla="*/ 285 w 292"/>
                <a:gd name="T3" fmla="*/ 124 h 276"/>
                <a:gd name="T4" fmla="*/ 165 w 292"/>
                <a:gd name="T5" fmla="*/ 4 h 276"/>
                <a:gd name="T6" fmla="*/ 13 w 292"/>
                <a:gd name="T7" fmla="*/ 100 h 276"/>
                <a:gd name="T8" fmla="*/ 85 w 292"/>
                <a:gd name="T9" fmla="*/ 25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76">
                  <a:moveTo>
                    <a:pt x="205" y="276"/>
                  </a:moveTo>
                  <a:cubicBezTo>
                    <a:pt x="248" y="222"/>
                    <a:pt x="292" y="169"/>
                    <a:pt x="285" y="124"/>
                  </a:cubicBezTo>
                  <a:cubicBezTo>
                    <a:pt x="278" y="79"/>
                    <a:pt x="210" y="8"/>
                    <a:pt x="165" y="4"/>
                  </a:cubicBezTo>
                  <a:cubicBezTo>
                    <a:pt x="120" y="0"/>
                    <a:pt x="26" y="59"/>
                    <a:pt x="13" y="100"/>
                  </a:cubicBezTo>
                  <a:cubicBezTo>
                    <a:pt x="0" y="141"/>
                    <a:pt x="42" y="196"/>
                    <a:pt x="85" y="2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62" name="Oval 26"/>
            <p:cNvSpPr>
              <a:spLocks noChangeArrowheads="1"/>
            </p:cNvSpPr>
            <p:nvPr/>
          </p:nvSpPr>
          <p:spPr bwMode="auto">
            <a:xfrm>
              <a:off x="4530" y="3130"/>
              <a:ext cx="272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244763" name="Oval 27"/>
            <p:cNvSpPr>
              <a:spLocks noChangeArrowheads="1"/>
            </p:cNvSpPr>
            <p:nvPr/>
          </p:nvSpPr>
          <p:spPr bwMode="auto">
            <a:xfrm>
              <a:off x="4037" y="3646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244764" name="Oval 28"/>
            <p:cNvSpPr>
              <a:spLocks noChangeArrowheads="1"/>
            </p:cNvSpPr>
            <p:nvPr/>
          </p:nvSpPr>
          <p:spPr bwMode="auto">
            <a:xfrm>
              <a:off x="4518" y="3646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244765" name="Line 29"/>
            <p:cNvSpPr>
              <a:spLocks noChangeShapeType="1"/>
            </p:cNvSpPr>
            <p:nvPr/>
          </p:nvSpPr>
          <p:spPr bwMode="auto">
            <a:xfrm flipH="1" flipV="1">
              <a:off x="4747" y="3359"/>
              <a:ext cx="296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66" name="Line 30"/>
            <p:cNvSpPr>
              <a:spLocks noChangeShapeType="1"/>
            </p:cNvSpPr>
            <p:nvPr/>
          </p:nvSpPr>
          <p:spPr bwMode="auto">
            <a:xfrm flipV="1">
              <a:off x="4248" y="3352"/>
              <a:ext cx="329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67" name="Oval 31"/>
            <p:cNvSpPr>
              <a:spLocks noChangeArrowheads="1"/>
            </p:cNvSpPr>
            <p:nvPr/>
          </p:nvSpPr>
          <p:spPr bwMode="auto">
            <a:xfrm>
              <a:off x="4993" y="3646"/>
              <a:ext cx="271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 flipV="1">
              <a:off x="4658" y="3381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 flipH="1" flipV="1">
              <a:off x="3890" y="2814"/>
              <a:ext cx="68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4773" name="Rectangle 37"/>
          <p:cNvSpPr>
            <a:spLocks noChangeArrowheads="1"/>
          </p:cNvSpPr>
          <p:nvPr/>
        </p:nvSpPr>
        <p:spPr bwMode="auto">
          <a:xfrm>
            <a:off x="5245100" y="482600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두 집합의 합집합</a:t>
            </a:r>
            <a:endParaRPr lang="en-US" altLang="ko-KR" sz="3200" i="0">
              <a:effectLst/>
            </a:endParaRPr>
          </a:p>
        </p:txBody>
      </p:sp>
      <p:sp>
        <p:nvSpPr>
          <p:cNvPr id="244774" name="Text Box 38"/>
          <p:cNvSpPr txBox="1">
            <a:spLocks noChangeArrowheads="1"/>
          </p:cNvSpPr>
          <p:nvPr/>
        </p:nvSpPr>
        <p:spPr bwMode="auto">
          <a:xfrm>
            <a:off x="2486025" y="2301875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244775" name="Text Box 39"/>
          <p:cNvSpPr txBox="1">
            <a:spLocks noChangeArrowheads="1"/>
          </p:cNvSpPr>
          <p:nvPr/>
        </p:nvSpPr>
        <p:spPr bwMode="auto">
          <a:xfrm>
            <a:off x="3883025" y="4506913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208088" y="3917950"/>
            <a:ext cx="3395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(a)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합치고자 하는 두 집합</a:t>
            </a: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5076825" y="6084888"/>
            <a:ext cx="269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두 집합을 합친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Oval 2"/>
          <p:cNvSpPr>
            <a:spLocks noChangeArrowheads="1"/>
          </p:cNvSpPr>
          <p:nvPr/>
        </p:nvSpPr>
        <p:spPr bwMode="auto">
          <a:xfrm>
            <a:off x="4076700" y="3873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5763" name="Freeform 3"/>
          <p:cNvSpPr>
            <a:spLocks/>
          </p:cNvSpPr>
          <p:nvPr/>
        </p:nvSpPr>
        <p:spPr bwMode="auto">
          <a:xfrm>
            <a:off x="4068763" y="34353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3721100" y="482600"/>
            <a:ext cx="5422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하나의 원소로 이루어진 집합</a:t>
            </a:r>
            <a:endParaRPr lang="en-US" altLang="ko-KR" sz="32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트리를 이용한 집합 처리 알고리즘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7772400" cy="4762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Make-Set(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)</a:t>
            </a:r>
            <a:r>
              <a:rPr lang="en-US" altLang="ko-KR" sz="1800"/>
              <a:t> 	▷ </a:t>
            </a:r>
            <a:r>
              <a:rPr lang="ko-KR" altLang="en-US" sz="1800"/>
              <a:t>노드 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ko-KR" altLang="en-US" sz="1800"/>
              <a:t>를 유일한 원소로 하는 집합을 만든다</a:t>
            </a:r>
            <a:r>
              <a:rPr lang="en-US" altLang="ko-KR" sz="180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        </a:t>
            </a:r>
            <a:r>
              <a:rPr lang="en-US" altLang="ko-KR" sz="1800" i="1">
                <a:latin typeface="Times New Roman" panose="02020603050405020304" pitchFamily="18" charset="0"/>
              </a:rPr>
              <a:t>p</a:t>
            </a:r>
            <a:r>
              <a:rPr lang="en-US" altLang="ko-KR" sz="1800">
                <a:latin typeface="Times New Roman" panose="02020603050405020304" pitchFamily="18" charset="0"/>
              </a:rPr>
              <a:t>[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] ← </a:t>
            </a:r>
            <a:r>
              <a:rPr lang="en-US" altLang="ko-KR" sz="1800" i="1">
                <a:latin typeface="Times New Roman" panose="02020603050405020304" pitchFamily="18" charset="0"/>
              </a:rPr>
              <a:t>x </a:t>
            </a:r>
            <a:r>
              <a:rPr lang="en-US" altLang="ko-KR" sz="180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Union(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, </a:t>
            </a:r>
            <a:r>
              <a:rPr lang="en-US" altLang="ko-KR" sz="1800" i="1">
                <a:latin typeface="Times New Roman" panose="02020603050405020304" pitchFamily="18" charset="0"/>
              </a:rPr>
              <a:t>y</a:t>
            </a:r>
            <a:r>
              <a:rPr lang="en-US" altLang="ko-KR" sz="1800">
                <a:latin typeface="Times New Roman" panose="02020603050405020304" pitchFamily="18" charset="0"/>
              </a:rPr>
              <a:t>) 	▷ </a:t>
            </a:r>
            <a:r>
              <a:rPr lang="ko-KR" altLang="en-US" sz="1800">
                <a:latin typeface="Times New Roman" panose="02020603050405020304" pitchFamily="18" charset="0"/>
              </a:rPr>
              <a:t>노드 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ko-KR" altLang="en-US" sz="1800">
                <a:latin typeface="Times New Roman" panose="02020603050405020304" pitchFamily="18" charset="0"/>
              </a:rPr>
              <a:t>가 속한 집합과 노드 </a:t>
            </a:r>
            <a:r>
              <a:rPr lang="en-US" altLang="ko-KR" sz="1800" i="1">
                <a:latin typeface="Times New Roman" panose="02020603050405020304" pitchFamily="18" charset="0"/>
              </a:rPr>
              <a:t>y</a:t>
            </a:r>
            <a:r>
              <a:rPr lang="ko-KR" altLang="en-US" sz="1800">
                <a:latin typeface="Times New Roman" panose="02020603050405020304" pitchFamily="18" charset="0"/>
              </a:rPr>
              <a:t>가 속한 집합을 합친다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        </a:t>
            </a:r>
            <a:r>
              <a:rPr lang="en-US" altLang="ko-KR" sz="1800" i="1">
                <a:latin typeface="Times New Roman" panose="02020603050405020304" pitchFamily="18" charset="0"/>
              </a:rPr>
              <a:t>p</a:t>
            </a:r>
            <a:r>
              <a:rPr lang="en-US" altLang="ko-KR" sz="1800">
                <a:latin typeface="Times New Roman" panose="02020603050405020304" pitchFamily="18" charset="0"/>
              </a:rPr>
              <a:t>[Find-Set(</a:t>
            </a:r>
            <a:r>
              <a:rPr lang="en-US" altLang="ko-KR" sz="1800" i="1">
                <a:latin typeface="Times New Roman" panose="02020603050405020304" pitchFamily="18" charset="0"/>
              </a:rPr>
              <a:t>y</a:t>
            </a:r>
            <a:r>
              <a:rPr lang="en-US" altLang="ko-KR" sz="1800">
                <a:latin typeface="Times New Roman" panose="02020603050405020304" pitchFamily="18" charset="0"/>
              </a:rPr>
              <a:t>)] ← Find-Set(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Find-Set(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) 	▷ </a:t>
            </a:r>
            <a:r>
              <a:rPr lang="ko-KR" altLang="en-US" sz="1800">
                <a:latin typeface="Times New Roman" panose="02020603050405020304" pitchFamily="18" charset="0"/>
              </a:rPr>
              <a:t>노드 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ko-KR" altLang="en-US" sz="1800">
                <a:latin typeface="Times New Roman" panose="02020603050405020304" pitchFamily="18" charset="0"/>
              </a:rPr>
              <a:t>가 속한 집합을 알아낸다</a:t>
            </a:r>
            <a:r>
              <a:rPr lang="en-US" altLang="ko-KR" sz="180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>
                <a:latin typeface="Times New Roman" panose="02020603050405020304" pitchFamily="18" charset="0"/>
              </a:rPr>
              <a:t>			     노드 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ko-KR" altLang="en-US" sz="1800">
                <a:latin typeface="Times New Roman" panose="02020603050405020304" pitchFamily="18" charset="0"/>
              </a:rPr>
              <a:t>가 속한 트리의 루트 노드를 리턴한다</a:t>
            </a:r>
            <a:r>
              <a:rPr lang="en-US" altLang="ko-KR" sz="180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        </a:t>
            </a:r>
            <a:r>
              <a:rPr lang="en-US" altLang="ko-KR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800">
                <a:latin typeface="Times New Roman" panose="02020603050405020304" pitchFamily="18" charset="0"/>
              </a:rPr>
              <a:t> (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  = </a:t>
            </a:r>
            <a:r>
              <a:rPr lang="en-US" altLang="ko-KR" sz="1800" i="1">
                <a:latin typeface="Times New Roman" panose="02020603050405020304" pitchFamily="18" charset="0"/>
              </a:rPr>
              <a:t>p</a:t>
            </a:r>
            <a:r>
              <a:rPr lang="en-US" altLang="ko-KR" sz="1800">
                <a:latin typeface="Times New Roman" panose="02020603050405020304" pitchFamily="18" charset="0"/>
              </a:rPr>
              <a:t>[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		</a:t>
            </a:r>
            <a:r>
              <a:rPr lang="en-US" altLang="ko-KR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1800">
                <a:latin typeface="Times New Roman" panose="02020603050405020304" pitchFamily="18" charset="0"/>
              </a:rPr>
              <a:t> 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>
                <a:latin typeface="Times New Roman" panose="02020603050405020304" pitchFamily="18" charset="0"/>
              </a:rPr>
              <a:t>		</a:t>
            </a:r>
            <a:r>
              <a:rPr lang="en-US" altLang="ko-KR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else return</a:t>
            </a:r>
            <a:r>
              <a:rPr lang="en-US" altLang="ko-KR" sz="1800">
                <a:latin typeface="Times New Roman" panose="02020603050405020304" pitchFamily="18" charset="0"/>
              </a:rPr>
              <a:t> Find-Set(</a:t>
            </a:r>
            <a:r>
              <a:rPr lang="en-US" altLang="ko-KR" sz="1800" i="1">
                <a:latin typeface="Times New Roman" panose="02020603050405020304" pitchFamily="18" charset="0"/>
              </a:rPr>
              <a:t>p</a:t>
            </a:r>
            <a:r>
              <a:rPr lang="en-US" altLang="ko-KR" sz="1800">
                <a:latin typeface="Times New Roman" panose="02020603050405020304" pitchFamily="18" charset="0"/>
              </a:rPr>
              <a:t>[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</a:rPr>
              <a:t>])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} </a:t>
            </a:r>
            <a:endParaRPr lang="ko-KR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연산의 효율을 높이는 방법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955800"/>
            <a:ext cx="7772400" cy="3632200"/>
          </a:xfrm>
        </p:spPr>
        <p:txBody>
          <a:bodyPr/>
          <a:lstStyle/>
          <a:p>
            <a:r>
              <a:rPr lang="ko-KR" altLang="en-US" sz="2400">
                <a:latin typeface="Times New Roman" panose="02020603050405020304" pitchFamily="18" charset="0"/>
              </a:rPr>
              <a:t>랭크를 이용한 </a:t>
            </a:r>
            <a:r>
              <a:rPr lang="en-US" altLang="ko-KR" sz="2400">
                <a:latin typeface="Times New Roman" panose="02020603050405020304" pitchFamily="18" charset="0"/>
              </a:rPr>
              <a:t>Union </a:t>
            </a:r>
          </a:p>
          <a:p>
            <a:pPr lvl="1"/>
            <a:r>
              <a:rPr lang="ko-KR" altLang="en-US" sz="2000">
                <a:latin typeface="Times New Roman" panose="02020603050405020304" pitchFamily="18" charset="0"/>
              </a:rPr>
              <a:t>각 노드는 자신을 루트로 하는 서브트리의 높이를 랭크</a:t>
            </a:r>
            <a:r>
              <a:rPr lang="en-US" altLang="ko-KR" sz="1600">
                <a:latin typeface="Times New Roman" panose="02020603050405020304" pitchFamily="18" charset="0"/>
              </a:rPr>
              <a:t>Rank</a:t>
            </a:r>
            <a:r>
              <a:rPr lang="ko-KR" altLang="en-US" sz="2000">
                <a:latin typeface="Times New Roman" panose="02020603050405020304" pitchFamily="18" charset="0"/>
              </a:rPr>
              <a:t>라는 이름으로 저장한다</a:t>
            </a:r>
          </a:p>
          <a:p>
            <a:pPr lvl="1"/>
            <a:r>
              <a:rPr lang="ko-KR" altLang="en-US" sz="2000">
                <a:latin typeface="Times New Roman" panose="02020603050405020304" pitchFamily="18" charset="0"/>
              </a:rPr>
              <a:t>두 집합을 합칠 때 랭크가 낮은 집합을 랭크가 높은 집합에 붙인다</a:t>
            </a:r>
          </a:p>
          <a:p>
            <a:r>
              <a:rPr lang="ko-KR" altLang="en-US" sz="2400">
                <a:latin typeface="Times New Roman" panose="02020603050405020304" pitchFamily="18" charset="0"/>
              </a:rPr>
              <a:t>경로압축</a:t>
            </a:r>
          </a:p>
          <a:p>
            <a:pPr lvl="1"/>
            <a:r>
              <a:rPr lang="en-US" altLang="ko-KR" sz="2000">
                <a:latin typeface="Times New Roman" panose="02020603050405020304" pitchFamily="18" charset="0"/>
              </a:rPr>
              <a:t>Find-Set</a:t>
            </a:r>
            <a:r>
              <a:rPr lang="ko-KR" altLang="en-US" sz="2000">
                <a:latin typeface="Times New Roman" panose="02020603050405020304" pitchFamily="18" charset="0"/>
              </a:rPr>
              <a:t>을 행하는 과정에서 만나는 모든 노드들이 직접 루트를 가리키도록 포인터를 바꾸어 준다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393700"/>
            <a:ext cx="4648200" cy="774700"/>
          </a:xfrm>
        </p:spPr>
        <p:txBody>
          <a:bodyPr/>
          <a:lstStyle/>
          <a:p>
            <a:r>
              <a:rPr lang="ko-KR" altLang="en-US" sz="2800"/>
              <a:t>랭크를 이용한 </a:t>
            </a:r>
            <a:r>
              <a:rPr lang="en-US" altLang="ko-KR" sz="2800"/>
              <a:t>Union</a:t>
            </a:r>
            <a:r>
              <a:rPr lang="ko-KR" altLang="en-US" sz="2800"/>
              <a:t>의 예</a:t>
            </a:r>
          </a:p>
        </p:txBody>
      </p:sp>
      <p:sp>
        <p:nvSpPr>
          <p:cNvPr id="262147" name="Freeform 3"/>
          <p:cNvSpPr>
            <a:spLocks/>
          </p:cNvSpPr>
          <p:nvPr/>
        </p:nvSpPr>
        <p:spPr bwMode="auto">
          <a:xfrm>
            <a:off x="3659188" y="2160588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48" name="Oval 4"/>
          <p:cNvSpPr>
            <a:spLocks noChangeArrowheads="1"/>
          </p:cNvSpPr>
          <p:nvPr/>
        </p:nvSpPr>
        <p:spPr bwMode="auto">
          <a:xfrm>
            <a:off x="1524000" y="2476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62149" name="Oval 5"/>
          <p:cNvSpPr>
            <a:spLocks noChangeArrowheads="1"/>
          </p:cNvSpPr>
          <p:nvPr/>
        </p:nvSpPr>
        <p:spPr bwMode="auto">
          <a:xfrm>
            <a:off x="658813" y="443388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62150" name="Oval 6"/>
          <p:cNvSpPr>
            <a:spLocks noChangeArrowheads="1"/>
          </p:cNvSpPr>
          <p:nvPr/>
        </p:nvSpPr>
        <p:spPr bwMode="auto">
          <a:xfrm>
            <a:off x="3654425" y="248443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62151" name="Oval 7"/>
          <p:cNvSpPr>
            <a:spLocks noChangeArrowheads="1"/>
          </p:cNvSpPr>
          <p:nvPr/>
        </p:nvSpPr>
        <p:spPr bwMode="auto">
          <a:xfrm>
            <a:off x="1935163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2152" name="Oval 8"/>
          <p:cNvSpPr>
            <a:spLocks noChangeArrowheads="1"/>
          </p:cNvSpPr>
          <p:nvPr/>
        </p:nvSpPr>
        <p:spPr bwMode="auto">
          <a:xfrm>
            <a:off x="108585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62153" name="Oval 9"/>
          <p:cNvSpPr>
            <a:spLocks noChangeArrowheads="1"/>
          </p:cNvSpPr>
          <p:nvPr/>
        </p:nvSpPr>
        <p:spPr bwMode="auto">
          <a:xfrm>
            <a:off x="3216275" y="34480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62154" name="Oval 10"/>
          <p:cNvSpPr>
            <a:spLocks noChangeArrowheads="1"/>
          </p:cNvSpPr>
          <p:nvPr/>
        </p:nvSpPr>
        <p:spPr bwMode="auto">
          <a:xfrm>
            <a:off x="4114800" y="34480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62160" name="Freeform 16"/>
          <p:cNvSpPr>
            <a:spLocks/>
          </p:cNvSpPr>
          <p:nvPr/>
        </p:nvSpPr>
        <p:spPr bwMode="auto">
          <a:xfrm>
            <a:off x="1541463" y="21272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4389438" y="3311525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3095625" y="3311525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519113" y="4351338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921125" y="2363788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958850" y="3311525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2151063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1790700" y="235585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62168" name="Oval 24"/>
          <p:cNvSpPr>
            <a:spLocks noChangeArrowheads="1"/>
          </p:cNvSpPr>
          <p:nvPr/>
        </p:nvSpPr>
        <p:spPr bwMode="auto">
          <a:xfrm>
            <a:off x="6400800" y="2476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62170" name="Oval 26"/>
          <p:cNvSpPr>
            <a:spLocks noChangeArrowheads="1"/>
          </p:cNvSpPr>
          <p:nvPr/>
        </p:nvSpPr>
        <p:spPr bwMode="auto">
          <a:xfrm>
            <a:off x="7608888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62171" name="Oval 27"/>
          <p:cNvSpPr>
            <a:spLocks noChangeArrowheads="1"/>
          </p:cNvSpPr>
          <p:nvPr/>
        </p:nvSpPr>
        <p:spPr bwMode="auto">
          <a:xfrm>
            <a:off x="675640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2172" name="Oval 28"/>
          <p:cNvSpPr>
            <a:spLocks noChangeArrowheads="1"/>
          </p:cNvSpPr>
          <p:nvPr/>
        </p:nvSpPr>
        <p:spPr bwMode="auto">
          <a:xfrm>
            <a:off x="599440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62173" name="Oval 29"/>
          <p:cNvSpPr>
            <a:spLocks noChangeArrowheads="1"/>
          </p:cNvSpPr>
          <p:nvPr/>
        </p:nvSpPr>
        <p:spPr bwMode="auto">
          <a:xfrm>
            <a:off x="7258050" y="44418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62174" name="Oval 30"/>
          <p:cNvSpPr>
            <a:spLocks noChangeArrowheads="1"/>
          </p:cNvSpPr>
          <p:nvPr/>
        </p:nvSpPr>
        <p:spPr bwMode="auto">
          <a:xfrm>
            <a:off x="8005763" y="44418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62180" name="Freeform 36"/>
          <p:cNvSpPr>
            <a:spLocks/>
          </p:cNvSpPr>
          <p:nvPr/>
        </p:nvSpPr>
        <p:spPr bwMode="auto">
          <a:xfrm>
            <a:off x="6418263" y="20637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8280400" y="4351338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82" name="Rectangle 38"/>
          <p:cNvSpPr>
            <a:spLocks noChangeArrowheads="1"/>
          </p:cNvSpPr>
          <p:nvPr/>
        </p:nvSpPr>
        <p:spPr bwMode="auto">
          <a:xfrm>
            <a:off x="7137400" y="4351338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7875588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5867400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6972300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6667500" y="235585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62188" name="Line 44"/>
          <p:cNvSpPr>
            <a:spLocks noChangeShapeType="1"/>
          </p:cNvSpPr>
          <p:nvPr/>
        </p:nvSpPr>
        <p:spPr bwMode="auto">
          <a:xfrm flipH="1" flipV="1">
            <a:off x="6840538" y="2827338"/>
            <a:ext cx="820737" cy="696912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89" name="Text Box 45"/>
          <p:cNvSpPr txBox="1">
            <a:spLocks noChangeArrowheads="1"/>
          </p:cNvSpPr>
          <p:nvPr/>
        </p:nvSpPr>
        <p:spPr bwMode="auto">
          <a:xfrm>
            <a:off x="2600325" y="2657475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262190" name="Text Box 46"/>
          <p:cNvSpPr txBox="1">
            <a:spLocks noChangeArrowheads="1"/>
          </p:cNvSpPr>
          <p:nvPr/>
        </p:nvSpPr>
        <p:spPr bwMode="auto">
          <a:xfrm>
            <a:off x="4924425" y="2682875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262192" name="Line 48"/>
          <p:cNvSpPr>
            <a:spLocks noChangeShapeType="1"/>
          </p:cNvSpPr>
          <p:nvPr/>
        </p:nvSpPr>
        <p:spPr bwMode="auto">
          <a:xfrm flipV="1">
            <a:off x="1400175" y="2909888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93" name="Line 49"/>
          <p:cNvSpPr>
            <a:spLocks noChangeShapeType="1"/>
          </p:cNvSpPr>
          <p:nvPr/>
        </p:nvSpPr>
        <p:spPr bwMode="auto">
          <a:xfrm flipV="1">
            <a:off x="965200" y="3903663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95" name="Line 51"/>
          <p:cNvSpPr>
            <a:spLocks noChangeShapeType="1"/>
          </p:cNvSpPr>
          <p:nvPr/>
        </p:nvSpPr>
        <p:spPr bwMode="auto">
          <a:xfrm flipH="1" flipV="1">
            <a:off x="1844675" y="2917825"/>
            <a:ext cx="2460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96" name="Line 52"/>
          <p:cNvSpPr>
            <a:spLocks noChangeShapeType="1"/>
          </p:cNvSpPr>
          <p:nvPr/>
        </p:nvSpPr>
        <p:spPr bwMode="auto">
          <a:xfrm flipV="1">
            <a:off x="3540125" y="2919413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97" name="Line 53"/>
          <p:cNvSpPr>
            <a:spLocks noChangeShapeType="1"/>
          </p:cNvSpPr>
          <p:nvPr/>
        </p:nvSpPr>
        <p:spPr bwMode="auto">
          <a:xfrm flipH="1" flipV="1">
            <a:off x="3984625" y="2927350"/>
            <a:ext cx="2460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98" name="Line 54"/>
          <p:cNvSpPr>
            <a:spLocks noChangeShapeType="1"/>
          </p:cNvSpPr>
          <p:nvPr/>
        </p:nvSpPr>
        <p:spPr bwMode="auto">
          <a:xfrm flipV="1">
            <a:off x="7493000" y="3895725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199" name="Line 55"/>
          <p:cNvSpPr>
            <a:spLocks noChangeShapeType="1"/>
          </p:cNvSpPr>
          <p:nvPr/>
        </p:nvSpPr>
        <p:spPr bwMode="auto">
          <a:xfrm flipH="1" flipV="1">
            <a:off x="7937500" y="3903663"/>
            <a:ext cx="246063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201" name="Oval 57"/>
          <p:cNvSpPr>
            <a:spLocks noChangeArrowheads="1"/>
          </p:cNvSpPr>
          <p:nvPr/>
        </p:nvSpPr>
        <p:spPr bwMode="auto">
          <a:xfrm>
            <a:off x="5534025" y="43973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62202" name="Rectangle 58"/>
          <p:cNvSpPr>
            <a:spLocks noChangeArrowheads="1"/>
          </p:cNvSpPr>
          <p:nvPr/>
        </p:nvSpPr>
        <p:spPr bwMode="auto">
          <a:xfrm>
            <a:off x="5394325" y="4314825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2203" name="Line 59"/>
          <p:cNvSpPr>
            <a:spLocks noChangeShapeType="1"/>
          </p:cNvSpPr>
          <p:nvPr/>
        </p:nvSpPr>
        <p:spPr bwMode="auto">
          <a:xfrm flipV="1">
            <a:off x="5840413" y="3867150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204" name="Line 60"/>
          <p:cNvSpPr>
            <a:spLocks noChangeShapeType="1"/>
          </p:cNvSpPr>
          <p:nvPr/>
        </p:nvSpPr>
        <p:spPr bwMode="auto">
          <a:xfrm flipV="1">
            <a:off x="6259513" y="2905125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205" name="Line 61"/>
          <p:cNvSpPr>
            <a:spLocks noChangeShapeType="1"/>
          </p:cNvSpPr>
          <p:nvPr/>
        </p:nvSpPr>
        <p:spPr bwMode="auto">
          <a:xfrm flipH="1" flipV="1">
            <a:off x="6704013" y="2913063"/>
            <a:ext cx="246062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2206" name="Text Box 62"/>
          <p:cNvSpPr txBox="1">
            <a:spLocks noChangeArrowheads="1"/>
          </p:cNvSpPr>
          <p:nvPr/>
        </p:nvSpPr>
        <p:spPr bwMode="auto">
          <a:xfrm>
            <a:off x="1216025" y="5253038"/>
            <a:ext cx="3395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(a)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합치고자 하는 두 집합</a:t>
            </a:r>
          </a:p>
        </p:txBody>
      </p:sp>
      <p:sp>
        <p:nvSpPr>
          <p:cNvPr id="262207" name="Text Box 63"/>
          <p:cNvSpPr txBox="1">
            <a:spLocks noChangeArrowheads="1"/>
          </p:cNvSpPr>
          <p:nvPr/>
        </p:nvSpPr>
        <p:spPr bwMode="auto">
          <a:xfrm>
            <a:off x="5729288" y="5253038"/>
            <a:ext cx="2693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두 집합을 합친 결과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0" y="393700"/>
            <a:ext cx="7766050" cy="774700"/>
          </a:xfrm>
        </p:spPr>
        <p:txBody>
          <a:bodyPr/>
          <a:lstStyle/>
          <a:p>
            <a:pPr algn="r"/>
            <a:r>
              <a:rPr lang="ko-KR" altLang="en-US" sz="2800"/>
              <a:t>랭크를 이용한 </a:t>
            </a:r>
            <a:r>
              <a:rPr lang="en-US" altLang="ko-KR" sz="2800"/>
              <a:t>Union</a:t>
            </a:r>
            <a:r>
              <a:rPr lang="ko-KR" altLang="en-US" sz="2800"/>
              <a:t>에서 랭크가 증가하는 예</a:t>
            </a:r>
          </a:p>
        </p:txBody>
      </p:sp>
      <p:sp>
        <p:nvSpPr>
          <p:cNvPr id="274435" name="Freeform 3"/>
          <p:cNvSpPr>
            <a:spLocks/>
          </p:cNvSpPr>
          <p:nvPr/>
        </p:nvSpPr>
        <p:spPr bwMode="auto">
          <a:xfrm>
            <a:off x="3659188" y="2176463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1524000" y="2476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3654425" y="25003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1935163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108585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3216275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74442" name="Oval 10"/>
          <p:cNvSpPr>
            <a:spLocks noChangeArrowheads="1"/>
          </p:cNvSpPr>
          <p:nvPr/>
        </p:nvSpPr>
        <p:spPr bwMode="auto">
          <a:xfrm>
            <a:off x="411480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74443" name="Freeform 11"/>
          <p:cNvSpPr>
            <a:spLocks/>
          </p:cNvSpPr>
          <p:nvPr/>
        </p:nvSpPr>
        <p:spPr bwMode="auto">
          <a:xfrm>
            <a:off x="1541463" y="21272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4389438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3095625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3921125" y="2379663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958850" y="3311525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2151063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1790700" y="235585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74451" name="Oval 19"/>
          <p:cNvSpPr>
            <a:spLocks noChangeArrowheads="1"/>
          </p:cNvSpPr>
          <p:nvPr/>
        </p:nvSpPr>
        <p:spPr bwMode="auto">
          <a:xfrm>
            <a:off x="6400800" y="2476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74452" name="Oval 20"/>
          <p:cNvSpPr>
            <a:spLocks noChangeArrowheads="1"/>
          </p:cNvSpPr>
          <p:nvPr/>
        </p:nvSpPr>
        <p:spPr bwMode="auto">
          <a:xfrm>
            <a:off x="7608888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74453" name="Oval 21"/>
          <p:cNvSpPr>
            <a:spLocks noChangeArrowheads="1"/>
          </p:cNvSpPr>
          <p:nvPr/>
        </p:nvSpPr>
        <p:spPr bwMode="auto">
          <a:xfrm>
            <a:off x="675640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74454" name="Oval 22"/>
          <p:cNvSpPr>
            <a:spLocks noChangeArrowheads="1"/>
          </p:cNvSpPr>
          <p:nvPr/>
        </p:nvSpPr>
        <p:spPr bwMode="auto">
          <a:xfrm>
            <a:off x="5994400" y="34639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74455" name="Oval 23"/>
          <p:cNvSpPr>
            <a:spLocks noChangeArrowheads="1"/>
          </p:cNvSpPr>
          <p:nvPr/>
        </p:nvSpPr>
        <p:spPr bwMode="auto">
          <a:xfrm>
            <a:off x="7258050" y="44418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74456" name="Oval 24"/>
          <p:cNvSpPr>
            <a:spLocks noChangeArrowheads="1"/>
          </p:cNvSpPr>
          <p:nvPr/>
        </p:nvSpPr>
        <p:spPr bwMode="auto">
          <a:xfrm>
            <a:off x="8005763" y="444182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74457" name="Freeform 25"/>
          <p:cNvSpPr>
            <a:spLocks/>
          </p:cNvSpPr>
          <p:nvPr/>
        </p:nvSpPr>
        <p:spPr bwMode="auto">
          <a:xfrm>
            <a:off x="6418263" y="20637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8" name="Rectangle 26"/>
          <p:cNvSpPr>
            <a:spLocks noChangeArrowheads="1"/>
          </p:cNvSpPr>
          <p:nvPr/>
        </p:nvSpPr>
        <p:spPr bwMode="auto">
          <a:xfrm>
            <a:off x="8280400" y="4351338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4459" name="Rectangle 27"/>
          <p:cNvSpPr>
            <a:spLocks noChangeArrowheads="1"/>
          </p:cNvSpPr>
          <p:nvPr/>
        </p:nvSpPr>
        <p:spPr bwMode="auto">
          <a:xfrm>
            <a:off x="7137400" y="4351338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74460" name="Rectangle 28"/>
          <p:cNvSpPr>
            <a:spLocks noChangeArrowheads="1"/>
          </p:cNvSpPr>
          <p:nvPr/>
        </p:nvSpPr>
        <p:spPr bwMode="auto">
          <a:xfrm>
            <a:off x="7875588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74461" name="Rectangle 29"/>
          <p:cNvSpPr>
            <a:spLocks noChangeArrowheads="1"/>
          </p:cNvSpPr>
          <p:nvPr/>
        </p:nvSpPr>
        <p:spPr bwMode="auto">
          <a:xfrm>
            <a:off x="5867400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6972300" y="3327400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4463" name="Rectangle 31"/>
          <p:cNvSpPr>
            <a:spLocks noChangeArrowheads="1"/>
          </p:cNvSpPr>
          <p:nvPr/>
        </p:nvSpPr>
        <p:spPr bwMode="auto">
          <a:xfrm>
            <a:off x="6667500" y="2355850"/>
            <a:ext cx="292100" cy="2667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74464" name="Line 32"/>
          <p:cNvSpPr>
            <a:spLocks noChangeShapeType="1"/>
          </p:cNvSpPr>
          <p:nvPr/>
        </p:nvSpPr>
        <p:spPr bwMode="auto">
          <a:xfrm flipH="1" flipV="1">
            <a:off x="6840538" y="2827338"/>
            <a:ext cx="820737" cy="696912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65" name="Text Box 33"/>
          <p:cNvSpPr txBox="1">
            <a:spLocks noChangeArrowheads="1"/>
          </p:cNvSpPr>
          <p:nvPr/>
        </p:nvSpPr>
        <p:spPr bwMode="auto">
          <a:xfrm>
            <a:off x="2600325" y="2657475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274466" name="Text Box 34"/>
          <p:cNvSpPr txBox="1">
            <a:spLocks noChangeArrowheads="1"/>
          </p:cNvSpPr>
          <p:nvPr/>
        </p:nvSpPr>
        <p:spPr bwMode="auto">
          <a:xfrm>
            <a:off x="4924425" y="2682875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274467" name="Line 35"/>
          <p:cNvSpPr>
            <a:spLocks noChangeShapeType="1"/>
          </p:cNvSpPr>
          <p:nvPr/>
        </p:nvSpPr>
        <p:spPr bwMode="auto">
          <a:xfrm flipV="1">
            <a:off x="1400175" y="2909888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74484" name="Group 52"/>
          <p:cNvGrpSpPr>
            <a:grpSpLocks/>
          </p:cNvGrpSpPr>
          <p:nvPr/>
        </p:nvGrpSpPr>
        <p:grpSpPr bwMode="auto">
          <a:xfrm>
            <a:off x="519113" y="3903663"/>
            <a:ext cx="684212" cy="987425"/>
            <a:chOff x="327" y="2459"/>
            <a:chExt cx="431" cy="622"/>
          </a:xfrm>
        </p:grpSpPr>
        <p:sp>
          <p:nvSpPr>
            <p:cNvPr id="274437" name="Oval 5"/>
            <p:cNvSpPr>
              <a:spLocks noChangeArrowheads="1"/>
            </p:cNvSpPr>
            <p:nvPr/>
          </p:nvSpPr>
          <p:spPr bwMode="auto">
            <a:xfrm>
              <a:off x="415" y="279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327" y="2741"/>
              <a:ext cx="184" cy="16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4468" name="Line 36"/>
            <p:cNvSpPr>
              <a:spLocks noChangeShapeType="1"/>
            </p:cNvSpPr>
            <p:nvPr/>
          </p:nvSpPr>
          <p:spPr bwMode="auto">
            <a:xfrm flipV="1">
              <a:off x="608" y="2459"/>
              <a:ext cx="15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74469" name="Line 37"/>
          <p:cNvSpPr>
            <a:spLocks noChangeShapeType="1"/>
          </p:cNvSpPr>
          <p:nvPr/>
        </p:nvSpPr>
        <p:spPr bwMode="auto">
          <a:xfrm flipH="1" flipV="1">
            <a:off x="1844675" y="2917825"/>
            <a:ext cx="2460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0" name="Line 38"/>
          <p:cNvSpPr>
            <a:spLocks noChangeShapeType="1"/>
          </p:cNvSpPr>
          <p:nvPr/>
        </p:nvSpPr>
        <p:spPr bwMode="auto">
          <a:xfrm flipV="1">
            <a:off x="3540125" y="2935288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1" name="Line 39"/>
          <p:cNvSpPr>
            <a:spLocks noChangeShapeType="1"/>
          </p:cNvSpPr>
          <p:nvPr/>
        </p:nvSpPr>
        <p:spPr bwMode="auto">
          <a:xfrm flipH="1" flipV="1">
            <a:off x="3984625" y="2943225"/>
            <a:ext cx="2460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2" name="Line 40"/>
          <p:cNvSpPr>
            <a:spLocks noChangeShapeType="1"/>
          </p:cNvSpPr>
          <p:nvPr/>
        </p:nvSpPr>
        <p:spPr bwMode="auto">
          <a:xfrm flipV="1">
            <a:off x="7493000" y="3895725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3" name="Line 41"/>
          <p:cNvSpPr>
            <a:spLocks noChangeShapeType="1"/>
          </p:cNvSpPr>
          <p:nvPr/>
        </p:nvSpPr>
        <p:spPr bwMode="auto">
          <a:xfrm flipH="1" flipV="1">
            <a:off x="7937500" y="3903663"/>
            <a:ext cx="246063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4" name="Oval 42"/>
          <p:cNvSpPr>
            <a:spLocks noChangeArrowheads="1"/>
          </p:cNvSpPr>
          <p:nvPr/>
        </p:nvSpPr>
        <p:spPr bwMode="auto">
          <a:xfrm>
            <a:off x="5534025" y="43973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74475" name="Rectangle 43"/>
          <p:cNvSpPr>
            <a:spLocks noChangeArrowheads="1"/>
          </p:cNvSpPr>
          <p:nvPr/>
        </p:nvSpPr>
        <p:spPr bwMode="auto">
          <a:xfrm>
            <a:off x="5394325" y="4314825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4476" name="Line 44"/>
          <p:cNvSpPr>
            <a:spLocks noChangeShapeType="1"/>
          </p:cNvSpPr>
          <p:nvPr/>
        </p:nvSpPr>
        <p:spPr bwMode="auto">
          <a:xfrm flipV="1">
            <a:off x="5840413" y="3867150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7" name="Line 45"/>
          <p:cNvSpPr>
            <a:spLocks noChangeShapeType="1"/>
          </p:cNvSpPr>
          <p:nvPr/>
        </p:nvSpPr>
        <p:spPr bwMode="auto">
          <a:xfrm flipV="1">
            <a:off x="6259513" y="2905125"/>
            <a:ext cx="2381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8" name="Line 46"/>
          <p:cNvSpPr>
            <a:spLocks noChangeShapeType="1"/>
          </p:cNvSpPr>
          <p:nvPr/>
        </p:nvSpPr>
        <p:spPr bwMode="auto">
          <a:xfrm flipH="1" flipV="1">
            <a:off x="6704013" y="2913063"/>
            <a:ext cx="246062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79" name="Text Box 47"/>
          <p:cNvSpPr txBox="1">
            <a:spLocks noChangeArrowheads="1"/>
          </p:cNvSpPr>
          <p:nvPr/>
        </p:nvSpPr>
        <p:spPr bwMode="auto">
          <a:xfrm>
            <a:off x="1216025" y="6022975"/>
            <a:ext cx="339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(a)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합치고자 하는 두 집합</a:t>
            </a:r>
          </a:p>
        </p:txBody>
      </p:sp>
      <p:sp>
        <p:nvSpPr>
          <p:cNvPr id="274480" name="Text Box 48"/>
          <p:cNvSpPr txBox="1">
            <a:spLocks noChangeArrowheads="1"/>
          </p:cNvSpPr>
          <p:nvPr/>
        </p:nvSpPr>
        <p:spPr bwMode="auto">
          <a:xfrm>
            <a:off x="5729288" y="6022975"/>
            <a:ext cx="2693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두 집합을 합친 결과</a:t>
            </a:r>
          </a:p>
        </p:txBody>
      </p:sp>
      <p:grpSp>
        <p:nvGrpSpPr>
          <p:cNvPr id="274485" name="Group 53"/>
          <p:cNvGrpSpPr>
            <a:grpSpLocks/>
          </p:cNvGrpSpPr>
          <p:nvPr/>
        </p:nvGrpSpPr>
        <p:grpSpPr bwMode="auto">
          <a:xfrm>
            <a:off x="2643188" y="3913188"/>
            <a:ext cx="684212" cy="987425"/>
            <a:chOff x="327" y="2459"/>
            <a:chExt cx="431" cy="622"/>
          </a:xfrm>
        </p:grpSpPr>
        <p:sp>
          <p:nvSpPr>
            <p:cNvPr id="274486" name="Oval 54"/>
            <p:cNvSpPr>
              <a:spLocks noChangeArrowheads="1"/>
            </p:cNvSpPr>
            <p:nvPr/>
          </p:nvSpPr>
          <p:spPr bwMode="auto">
            <a:xfrm>
              <a:off x="415" y="279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274487" name="Rectangle 55"/>
            <p:cNvSpPr>
              <a:spLocks noChangeArrowheads="1"/>
            </p:cNvSpPr>
            <p:nvPr/>
          </p:nvSpPr>
          <p:spPr bwMode="auto">
            <a:xfrm>
              <a:off x="327" y="2741"/>
              <a:ext cx="184" cy="16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4488" name="Line 56"/>
            <p:cNvSpPr>
              <a:spLocks noChangeShapeType="1"/>
            </p:cNvSpPr>
            <p:nvPr/>
          </p:nvSpPr>
          <p:spPr bwMode="auto">
            <a:xfrm flipV="1">
              <a:off x="608" y="2459"/>
              <a:ext cx="15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4489" name="Group 57"/>
          <p:cNvGrpSpPr>
            <a:grpSpLocks/>
          </p:cNvGrpSpPr>
          <p:nvPr/>
        </p:nvGrpSpPr>
        <p:grpSpPr bwMode="auto">
          <a:xfrm>
            <a:off x="6651625" y="4873625"/>
            <a:ext cx="684213" cy="987425"/>
            <a:chOff x="327" y="2459"/>
            <a:chExt cx="431" cy="622"/>
          </a:xfrm>
        </p:grpSpPr>
        <p:sp>
          <p:nvSpPr>
            <p:cNvPr id="274490" name="Oval 58"/>
            <p:cNvSpPr>
              <a:spLocks noChangeArrowheads="1"/>
            </p:cNvSpPr>
            <p:nvPr/>
          </p:nvSpPr>
          <p:spPr bwMode="auto">
            <a:xfrm>
              <a:off x="415" y="279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274491" name="Rectangle 59"/>
            <p:cNvSpPr>
              <a:spLocks noChangeArrowheads="1"/>
            </p:cNvSpPr>
            <p:nvPr/>
          </p:nvSpPr>
          <p:spPr bwMode="auto">
            <a:xfrm>
              <a:off x="327" y="2741"/>
              <a:ext cx="184" cy="16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4492" name="Line 60"/>
            <p:cNvSpPr>
              <a:spLocks noChangeShapeType="1"/>
            </p:cNvSpPr>
            <p:nvPr/>
          </p:nvSpPr>
          <p:spPr bwMode="auto">
            <a:xfrm flipV="1">
              <a:off x="608" y="2459"/>
              <a:ext cx="15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Oval 4"/>
          <p:cNvSpPr>
            <a:spLocks noChangeArrowheads="1"/>
          </p:cNvSpPr>
          <p:nvPr/>
        </p:nvSpPr>
        <p:spPr bwMode="auto">
          <a:xfrm>
            <a:off x="1981200" y="2070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787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6790" name="Oval 6"/>
          <p:cNvSpPr>
            <a:spLocks noChangeArrowheads="1"/>
          </p:cNvSpPr>
          <p:nvPr/>
        </p:nvSpPr>
        <p:spPr bwMode="auto">
          <a:xfrm>
            <a:off x="2971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6791" name="Oval 7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6792" name="Oval 8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6793" name="Oval 9"/>
          <p:cNvSpPr>
            <a:spLocks noChangeArrowheads="1"/>
          </p:cNvSpPr>
          <p:nvPr/>
        </p:nvSpPr>
        <p:spPr bwMode="auto">
          <a:xfrm>
            <a:off x="2152650" y="48133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6794" name="Oval 10"/>
          <p:cNvSpPr>
            <a:spLocks noChangeArrowheads="1"/>
          </p:cNvSpPr>
          <p:nvPr/>
        </p:nvSpPr>
        <p:spPr bwMode="auto">
          <a:xfrm>
            <a:off x="2951163" y="48133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 flipV="1">
            <a:off x="1120775" y="3394075"/>
            <a:ext cx="3746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 flipH="1" flipV="1">
            <a:off x="2835275" y="3443288"/>
            <a:ext cx="2667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 flipH="1" flipV="1">
            <a:off x="3336925" y="4305300"/>
            <a:ext cx="50006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2508250" y="4292600"/>
            <a:ext cx="54133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H="1" flipV="1">
            <a:off x="2339975" y="2486025"/>
            <a:ext cx="2952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 flipV="1">
            <a:off x="1728788" y="2492375"/>
            <a:ext cx="371475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01" name="Oval 17"/>
          <p:cNvSpPr>
            <a:spLocks noChangeArrowheads="1"/>
          </p:cNvSpPr>
          <p:nvPr/>
        </p:nvSpPr>
        <p:spPr bwMode="auto">
          <a:xfrm>
            <a:off x="3751263" y="48133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V="1">
            <a:off x="31877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03" name="Freeform 19"/>
          <p:cNvSpPr>
            <a:spLocks/>
          </p:cNvSpPr>
          <p:nvPr/>
        </p:nvSpPr>
        <p:spPr bwMode="auto">
          <a:xfrm>
            <a:off x="1998663" y="16319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>
            <a:off x="5689600" y="2070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>
            <a:off x="4495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6806" name="Oval 22"/>
          <p:cNvSpPr>
            <a:spLocks noChangeArrowheads="1"/>
          </p:cNvSpPr>
          <p:nvPr/>
        </p:nvSpPr>
        <p:spPr bwMode="auto">
          <a:xfrm>
            <a:off x="6718300" y="29718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6807" name="Oval 23"/>
          <p:cNvSpPr>
            <a:spLocks noChangeArrowheads="1"/>
          </p:cNvSpPr>
          <p:nvPr/>
        </p:nvSpPr>
        <p:spPr bwMode="auto">
          <a:xfrm>
            <a:off x="59309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6808" name="Oval 24"/>
          <p:cNvSpPr>
            <a:spLocks noChangeArrowheads="1"/>
          </p:cNvSpPr>
          <p:nvPr/>
        </p:nvSpPr>
        <p:spPr bwMode="auto">
          <a:xfrm>
            <a:off x="5080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6809" name="Oval 25"/>
          <p:cNvSpPr>
            <a:spLocks noChangeArrowheads="1"/>
          </p:cNvSpPr>
          <p:nvPr/>
        </p:nvSpPr>
        <p:spPr bwMode="auto">
          <a:xfrm>
            <a:off x="596265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6810" name="Oval 26"/>
          <p:cNvSpPr>
            <a:spLocks noChangeArrowheads="1"/>
          </p:cNvSpPr>
          <p:nvPr/>
        </p:nvSpPr>
        <p:spPr bwMode="auto">
          <a:xfrm>
            <a:off x="6697663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flipV="1">
            <a:off x="4837113" y="3394075"/>
            <a:ext cx="3667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flipH="1" flipV="1">
            <a:off x="6048375" y="2478088"/>
            <a:ext cx="736600" cy="555625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3" name="Line 29"/>
          <p:cNvSpPr>
            <a:spLocks noChangeShapeType="1"/>
          </p:cNvSpPr>
          <p:nvPr/>
        </p:nvSpPr>
        <p:spPr bwMode="auto">
          <a:xfrm flipH="1" flipV="1">
            <a:off x="6105525" y="2438400"/>
            <a:ext cx="1465263" cy="660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4" name="Line 30"/>
          <p:cNvSpPr>
            <a:spLocks noChangeShapeType="1"/>
          </p:cNvSpPr>
          <p:nvPr/>
        </p:nvSpPr>
        <p:spPr bwMode="auto">
          <a:xfrm flipV="1">
            <a:off x="6318250" y="3390900"/>
            <a:ext cx="50323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5" name="Line 31"/>
          <p:cNvSpPr>
            <a:spLocks noChangeShapeType="1"/>
          </p:cNvSpPr>
          <p:nvPr/>
        </p:nvSpPr>
        <p:spPr bwMode="auto">
          <a:xfrm flipH="1" flipV="1">
            <a:off x="5972175" y="2498725"/>
            <a:ext cx="142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6" name="Line 32"/>
          <p:cNvSpPr>
            <a:spLocks noChangeShapeType="1"/>
          </p:cNvSpPr>
          <p:nvPr/>
        </p:nvSpPr>
        <p:spPr bwMode="auto">
          <a:xfrm flipV="1">
            <a:off x="5437188" y="2492375"/>
            <a:ext cx="371475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7" name="Oval 33"/>
          <p:cNvSpPr>
            <a:spLocks noChangeArrowheads="1"/>
          </p:cNvSpPr>
          <p:nvPr/>
        </p:nvSpPr>
        <p:spPr bwMode="auto">
          <a:xfrm>
            <a:off x="7535863" y="29718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6818" name="Line 34"/>
          <p:cNvSpPr>
            <a:spLocks noChangeShapeType="1"/>
          </p:cNvSpPr>
          <p:nvPr/>
        </p:nvSpPr>
        <p:spPr bwMode="auto">
          <a:xfrm flipV="1">
            <a:off x="6934200" y="340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19" name="Freeform 35"/>
          <p:cNvSpPr>
            <a:spLocks/>
          </p:cNvSpPr>
          <p:nvPr/>
        </p:nvSpPr>
        <p:spPr bwMode="auto">
          <a:xfrm>
            <a:off x="5707063" y="16319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820" name="AutoShape 36"/>
          <p:cNvSpPr>
            <a:spLocks noChangeArrowheads="1"/>
          </p:cNvSpPr>
          <p:nvPr/>
        </p:nvSpPr>
        <p:spPr bwMode="auto">
          <a:xfrm>
            <a:off x="3708400" y="3048000"/>
            <a:ext cx="868363" cy="520700"/>
          </a:xfrm>
          <a:prstGeom prst="rightArrow">
            <a:avLst>
              <a:gd name="adj1" fmla="val 50000"/>
              <a:gd name="adj2" fmla="val 41692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821" name="Text Box 37"/>
          <p:cNvSpPr txBox="1">
            <a:spLocks noChangeArrowheads="1"/>
          </p:cNvSpPr>
          <p:nvPr/>
        </p:nvSpPr>
        <p:spPr bwMode="auto">
          <a:xfrm>
            <a:off x="3413125" y="26797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Find-Set(</a:t>
            </a:r>
            <a:r>
              <a:rPr kumimoji="1" lang="en-US" altLang="ko-KR" sz="18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46822" name="Rectangle 38"/>
          <p:cNvSpPr>
            <a:spLocks noChangeArrowheads="1"/>
          </p:cNvSpPr>
          <p:nvPr/>
        </p:nvSpPr>
        <p:spPr bwMode="auto">
          <a:xfrm>
            <a:off x="6007100" y="393700"/>
            <a:ext cx="31369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경로압축의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상호 배타적 집합의 처리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09600" y="3365500"/>
            <a:ext cx="7953375" cy="244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buFontTx/>
              <a:buNone/>
            </a:pPr>
            <a:r>
              <a:rPr lang="ko-KR" altLang="en-US" sz="1800" i="0" dirty="0">
                <a:effectLst/>
              </a:rPr>
              <a:t>얼마 전 나는 학술회의 </a:t>
            </a:r>
            <a:r>
              <a:rPr lang="ko-KR" altLang="en-US" sz="1800" i="0" dirty="0" err="1">
                <a:effectLst/>
              </a:rPr>
              <a:t>준비차</a:t>
            </a:r>
            <a:r>
              <a:rPr lang="ko-KR" altLang="en-US" sz="1800" i="0" dirty="0">
                <a:effectLst/>
              </a:rPr>
              <a:t> </a:t>
            </a:r>
            <a:r>
              <a:rPr lang="en-US" altLang="ko-KR" sz="1800" i="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ko-KR" altLang="en-US" sz="1800" i="0" dirty="0" smtClean="0">
                <a:effectLst/>
              </a:rPr>
              <a:t>다윈</a:t>
            </a:r>
            <a:r>
              <a:rPr lang="en-US" altLang="ko-KR" sz="1800" i="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』</a:t>
            </a:r>
            <a:r>
              <a:rPr lang="ko-KR" altLang="en-US" sz="1800" i="0" dirty="0" smtClean="0">
                <a:effectLst/>
              </a:rPr>
              <a:t>을 </a:t>
            </a:r>
            <a:r>
              <a:rPr lang="ko-KR" altLang="en-US" sz="1800" i="0" dirty="0">
                <a:effectLst/>
              </a:rPr>
              <a:t>읽었다</a:t>
            </a:r>
            <a:r>
              <a:rPr lang="en-US" altLang="ko-KR" sz="1800" i="0" dirty="0">
                <a:effectLst/>
              </a:rPr>
              <a:t>.</a:t>
            </a:r>
          </a:p>
          <a:p>
            <a:pPr algn="r" eaLnBrk="1" hangingPunct="1">
              <a:buFontTx/>
              <a:buNone/>
            </a:pPr>
            <a:r>
              <a:rPr lang="ko-KR" altLang="en-US" sz="1800" i="0" dirty="0">
                <a:effectLst/>
              </a:rPr>
              <a:t>읽으면서 </a:t>
            </a:r>
            <a:r>
              <a:rPr lang="ko-KR" altLang="en-US" sz="1800" i="0" dirty="0" err="1">
                <a:effectLst/>
              </a:rPr>
              <a:t>그동안</a:t>
            </a:r>
            <a:r>
              <a:rPr lang="ko-KR" altLang="en-US" sz="1800" i="0" dirty="0">
                <a:effectLst/>
              </a:rPr>
              <a:t> 읽지 않기를 잘했다는 생각이 들었다</a:t>
            </a:r>
            <a:r>
              <a:rPr lang="en-US" altLang="ko-KR" sz="1800" i="0" dirty="0">
                <a:effectLst/>
              </a:rPr>
              <a:t>.</a:t>
            </a:r>
          </a:p>
          <a:p>
            <a:pPr algn="r" eaLnBrk="1" hangingPunct="1">
              <a:buFontTx/>
              <a:buNone/>
            </a:pPr>
            <a:r>
              <a:rPr lang="ko-KR" altLang="en-US" sz="1800" i="0" dirty="0">
                <a:effectLst/>
              </a:rPr>
              <a:t>다른 때 </a:t>
            </a:r>
            <a:r>
              <a:rPr lang="en-US" altLang="ko-KR" sz="18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ko-KR" altLang="en-US" sz="1800" i="0" dirty="0">
                <a:effectLst/>
              </a:rPr>
              <a:t>다윈</a:t>
            </a:r>
            <a:r>
              <a:rPr lang="en-US" altLang="ko-KR" sz="1800" i="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』</a:t>
            </a:r>
            <a:r>
              <a:rPr lang="ko-KR" altLang="en-US" sz="1800" i="0" dirty="0" smtClean="0">
                <a:effectLst/>
              </a:rPr>
              <a:t>을 </a:t>
            </a:r>
            <a:r>
              <a:rPr lang="ko-KR" altLang="en-US" sz="1800" i="0" dirty="0">
                <a:effectLst/>
              </a:rPr>
              <a:t>읽었더라면 </a:t>
            </a:r>
            <a:endParaRPr lang="en-US" altLang="ko-KR" sz="1800" i="0" dirty="0" smtClean="0">
              <a:effectLst/>
            </a:endParaRPr>
          </a:p>
          <a:p>
            <a:pPr algn="r" eaLnBrk="1" hangingPunct="1">
              <a:buFontTx/>
              <a:buNone/>
            </a:pPr>
            <a:r>
              <a:rPr lang="ko-KR" altLang="en-US" sz="1800" i="0" dirty="0" smtClean="0">
                <a:effectLst/>
              </a:rPr>
              <a:t>여전히 </a:t>
            </a:r>
            <a:r>
              <a:rPr lang="ko-KR" altLang="en-US" sz="1800" i="0" dirty="0">
                <a:effectLst/>
              </a:rPr>
              <a:t>이해할 수 없었을 것이기 때문이다</a:t>
            </a:r>
            <a:r>
              <a:rPr lang="en-US" altLang="ko-KR" sz="1800" i="0" dirty="0">
                <a:effectLst/>
              </a:rPr>
              <a:t>.</a:t>
            </a:r>
          </a:p>
          <a:p>
            <a:pPr algn="r" eaLnBrk="1" hangingPunct="1">
              <a:buFontTx/>
              <a:buNone/>
            </a:pPr>
            <a:r>
              <a:rPr lang="en-US" altLang="ko-KR" sz="1800" i="0" dirty="0">
                <a:effectLst/>
              </a:rPr>
              <a:t>… </a:t>
            </a:r>
            <a:r>
              <a:rPr lang="ko-KR" altLang="en-US" sz="1800" i="0" dirty="0">
                <a:effectLst/>
              </a:rPr>
              <a:t>결국</a:t>
            </a:r>
            <a:r>
              <a:rPr lang="en-US" altLang="ko-KR" sz="1800" i="0" dirty="0">
                <a:effectLst/>
              </a:rPr>
              <a:t>, </a:t>
            </a:r>
            <a:r>
              <a:rPr lang="ko-KR" altLang="en-US" sz="1800" i="0" dirty="0">
                <a:effectLst/>
              </a:rPr>
              <a:t>읽을 준비가 되었을 때 읽어야 한다는 것이다</a:t>
            </a:r>
            <a:r>
              <a:rPr lang="en-US" altLang="ko-KR" sz="1800" i="0" dirty="0" smtClean="0">
                <a:effectLst/>
              </a:rPr>
              <a:t>.</a:t>
            </a:r>
          </a:p>
          <a:p>
            <a:pPr algn="r" eaLnBrk="1" hangingPunct="1">
              <a:buFontTx/>
              <a:buNone/>
            </a:pPr>
            <a:endParaRPr lang="ko-KR" altLang="en-US" sz="1800" i="0" dirty="0">
              <a:effectLst/>
            </a:endParaRPr>
          </a:p>
          <a:p>
            <a:pPr algn="r" eaLnBrk="1" hangingPunct="1">
              <a:buFontTx/>
              <a:buNone/>
            </a:pPr>
            <a:r>
              <a:rPr lang="ko-KR" altLang="en-US" sz="1800" i="0" dirty="0">
                <a:effectLst/>
              </a:rPr>
              <a:t>-</a:t>
            </a:r>
            <a:r>
              <a:rPr lang="ko-KR" altLang="ko-KR" sz="1800" i="0" dirty="0" err="1">
                <a:effectLst/>
              </a:rPr>
              <a:t>로저</a:t>
            </a:r>
            <a:r>
              <a:rPr lang="ko-KR" altLang="ko-KR" sz="1800" i="0" dirty="0">
                <a:effectLst/>
              </a:rPr>
              <a:t> </a:t>
            </a:r>
            <a:r>
              <a:rPr lang="ko-KR" altLang="ko-KR" sz="1800" i="0" dirty="0" err="1">
                <a:effectLst/>
              </a:rPr>
              <a:t>생크</a:t>
            </a:r>
            <a:endParaRPr lang="ko-KR" altLang="en-US" sz="1800" i="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63700"/>
            <a:ext cx="7772400" cy="4686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Make-Set(</a:t>
            </a:r>
            <a:r>
              <a:rPr lang="en-US" altLang="ko-KR" sz="1800" i="1"/>
              <a:t>x</a:t>
            </a:r>
            <a:r>
              <a:rPr lang="en-US" altLang="ko-KR" sz="1800"/>
              <a:t>) 	</a:t>
            </a:r>
            <a:r>
              <a:rPr lang="en-US" altLang="ko-KR" sz="1600"/>
              <a:t>▷ </a:t>
            </a:r>
            <a:r>
              <a:rPr lang="ko-KR" altLang="en-US" sz="1600"/>
              <a:t>노드 </a:t>
            </a:r>
            <a:r>
              <a:rPr lang="en-US" altLang="ko-KR" sz="1600" i="1">
                <a:latin typeface="Times New Roman" panose="02020603050405020304" pitchFamily="18" charset="0"/>
              </a:rPr>
              <a:t>x</a:t>
            </a:r>
            <a:r>
              <a:rPr lang="ko-KR" altLang="en-US" sz="1600"/>
              <a:t>를 유일한 원소로 하는 집합을 만든다</a:t>
            </a:r>
            <a:r>
              <a:rPr lang="en-US" altLang="ko-KR" sz="1600"/>
              <a:t>.</a:t>
            </a:r>
            <a:r>
              <a:rPr lang="en-US" altLang="ko-KR" sz="18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</a:t>
            </a:r>
            <a:r>
              <a:rPr lang="en-US" altLang="ko-KR" sz="1800" i="1"/>
              <a:t>p</a:t>
            </a:r>
            <a:r>
              <a:rPr lang="en-US" altLang="ko-KR" sz="1800"/>
              <a:t>[</a:t>
            </a:r>
            <a:r>
              <a:rPr lang="en-US" altLang="ko-KR" sz="1800" i="1"/>
              <a:t>x</a:t>
            </a:r>
            <a:r>
              <a:rPr lang="en-US" altLang="ko-KR" sz="1800"/>
              <a:t>] ← </a:t>
            </a:r>
            <a:r>
              <a:rPr lang="en-US" altLang="ko-KR" sz="1800" i="1"/>
              <a:t>x</a:t>
            </a:r>
            <a:r>
              <a:rPr lang="en-US" altLang="ko-KR" sz="180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rank[</a:t>
            </a:r>
            <a:r>
              <a:rPr lang="en-US" altLang="ko-KR" sz="1800" i="1"/>
              <a:t>x</a:t>
            </a:r>
            <a:r>
              <a:rPr lang="en-US" altLang="ko-KR" sz="1800"/>
              <a:t>] ←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Union(</a:t>
            </a:r>
            <a:r>
              <a:rPr lang="en-US" altLang="ko-KR" sz="1800" i="1"/>
              <a:t>x</a:t>
            </a:r>
            <a:r>
              <a:rPr lang="en-US" altLang="ko-KR" sz="1800"/>
              <a:t>, </a:t>
            </a:r>
            <a:r>
              <a:rPr lang="en-US" altLang="ko-KR" sz="1800" i="1"/>
              <a:t>y</a:t>
            </a:r>
            <a:r>
              <a:rPr lang="en-US" altLang="ko-KR" sz="1800"/>
              <a:t>) 	 </a:t>
            </a:r>
            <a:r>
              <a:rPr lang="en-US" altLang="ko-KR" sz="1600">
                <a:latin typeface="Times New Roman" panose="02020603050405020304" pitchFamily="18" charset="0"/>
              </a:rPr>
              <a:t>▷ </a:t>
            </a:r>
            <a:r>
              <a:rPr lang="ko-KR" altLang="en-US" sz="1600">
                <a:latin typeface="Times New Roman" panose="02020603050405020304" pitchFamily="18" charset="0"/>
              </a:rPr>
              <a:t>노드 </a:t>
            </a:r>
            <a:r>
              <a:rPr lang="en-US" altLang="ko-KR" sz="1600" i="1">
                <a:latin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</a:rPr>
              <a:t>가 속한 집합과 노드 </a:t>
            </a:r>
            <a:r>
              <a:rPr lang="en-US" altLang="ko-KR" sz="1600" i="1">
                <a:latin typeface="Times New Roman" panose="02020603050405020304" pitchFamily="18" charset="0"/>
              </a:rPr>
              <a:t>y</a:t>
            </a:r>
            <a:r>
              <a:rPr lang="ko-KR" altLang="en-US" sz="1600">
                <a:latin typeface="Times New Roman" panose="02020603050405020304" pitchFamily="18" charset="0"/>
              </a:rPr>
              <a:t>가 속한 집합을 합한다 </a:t>
            </a:r>
            <a:endParaRPr lang="en-US" altLang="ko-KR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</a:t>
            </a:r>
            <a:r>
              <a:rPr lang="en-US" altLang="ko-KR" sz="1800" i="1"/>
              <a:t>x' </a:t>
            </a:r>
            <a:r>
              <a:rPr lang="en-US" altLang="ko-KR" sz="1800"/>
              <a:t>← Find-Set(</a:t>
            </a:r>
            <a:r>
              <a:rPr lang="en-US" altLang="ko-KR" sz="1800" i="1"/>
              <a:t>x</a:t>
            </a:r>
            <a:r>
              <a:rPr lang="en-US" altLang="ko-KR" sz="1800"/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</a:t>
            </a:r>
            <a:r>
              <a:rPr lang="en-US" altLang="ko-KR" sz="1800" i="1"/>
              <a:t>y'</a:t>
            </a:r>
            <a:r>
              <a:rPr lang="en-US" altLang="ko-KR" sz="1800"/>
              <a:t> ← Find-Set(</a:t>
            </a:r>
            <a:r>
              <a:rPr lang="en-US" altLang="ko-KR" sz="1800" i="1"/>
              <a:t>y</a:t>
            </a:r>
            <a:r>
              <a:rPr lang="en-US" altLang="ko-KR" sz="1800"/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</a:t>
            </a:r>
            <a:r>
              <a:rPr lang="en-US" altLang="ko-KR" sz="1800" b="1">
                <a:solidFill>
                  <a:schemeClr val="accent2"/>
                </a:solidFill>
              </a:rPr>
              <a:t>if</a:t>
            </a:r>
            <a:r>
              <a:rPr lang="en-US" altLang="ko-KR" sz="1800">
                <a:solidFill>
                  <a:schemeClr val="accent2"/>
                </a:solidFill>
              </a:rPr>
              <a:t> </a:t>
            </a:r>
            <a:r>
              <a:rPr lang="en-US" altLang="ko-KR" sz="1800"/>
              <a:t>(rank[</a:t>
            </a:r>
            <a:r>
              <a:rPr lang="en-US" altLang="ko-KR" sz="1800" i="1"/>
              <a:t>x'</a:t>
            </a:r>
            <a:r>
              <a:rPr lang="en-US" altLang="ko-KR" sz="1800"/>
              <a:t>] &gt; rank[</a:t>
            </a:r>
            <a:r>
              <a:rPr lang="en-US" altLang="ko-KR" sz="1800" i="1"/>
              <a:t>y'</a:t>
            </a:r>
            <a:r>
              <a:rPr lang="en-US" altLang="ko-KR" sz="1800"/>
              <a:t>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</a:t>
            </a:r>
            <a:r>
              <a:rPr lang="en-US" altLang="ko-KR" sz="1800" b="1">
                <a:solidFill>
                  <a:schemeClr val="accent2"/>
                </a:solidFill>
              </a:rPr>
              <a:t>then</a:t>
            </a:r>
            <a:r>
              <a:rPr lang="en-US" altLang="ko-KR" sz="1800"/>
              <a:t> </a:t>
            </a:r>
            <a:r>
              <a:rPr lang="en-US" altLang="ko-KR" sz="1800" i="1"/>
              <a:t>p</a:t>
            </a:r>
            <a:r>
              <a:rPr lang="en-US" altLang="ko-KR" sz="1800"/>
              <a:t>[</a:t>
            </a:r>
            <a:r>
              <a:rPr lang="en-US" altLang="ko-KR" sz="1800" i="1"/>
              <a:t>y'</a:t>
            </a:r>
            <a:r>
              <a:rPr lang="en-US" altLang="ko-KR" sz="1800"/>
              <a:t>] ← </a:t>
            </a:r>
            <a:r>
              <a:rPr lang="en-US" altLang="ko-KR" sz="1800" i="1"/>
              <a:t>x'</a:t>
            </a:r>
            <a:r>
              <a:rPr lang="en-US" altLang="ko-KR" sz="1800"/>
              <a:t>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</a:t>
            </a:r>
            <a:r>
              <a:rPr lang="en-US" altLang="ko-KR" sz="1800" b="1">
                <a:solidFill>
                  <a:schemeClr val="accent2"/>
                </a:solidFill>
              </a:rPr>
              <a:t>else</a:t>
            </a:r>
            <a:r>
              <a:rPr lang="en-US" altLang="ko-KR" sz="1800"/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        </a:t>
            </a:r>
            <a:r>
              <a:rPr lang="en-US" altLang="ko-KR" sz="1800" i="1"/>
              <a:t>p</a:t>
            </a:r>
            <a:r>
              <a:rPr lang="en-US" altLang="ko-KR" sz="1800"/>
              <a:t>[</a:t>
            </a:r>
            <a:r>
              <a:rPr lang="en-US" altLang="ko-KR" sz="1800" i="1"/>
              <a:t>x'</a:t>
            </a:r>
            <a:r>
              <a:rPr lang="en-US" altLang="ko-KR" sz="1800"/>
              <a:t>] ← </a:t>
            </a:r>
            <a:r>
              <a:rPr lang="en-US" altLang="ko-KR" sz="1800" i="1"/>
              <a:t>y'</a:t>
            </a:r>
            <a:r>
              <a:rPr lang="en-US" altLang="ko-KR" sz="1800"/>
              <a:t>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        </a:t>
            </a:r>
            <a:r>
              <a:rPr lang="en-US" altLang="ko-KR" sz="1800" b="1">
                <a:solidFill>
                  <a:schemeClr val="accent2"/>
                </a:solidFill>
              </a:rPr>
              <a:t>if </a:t>
            </a:r>
            <a:r>
              <a:rPr lang="en-US" altLang="ko-KR" sz="1800"/>
              <a:t>(rank[</a:t>
            </a:r>
            <a:r>
              <a:rPr lang="en-US" altLang="ko-KR" sz="1800" i="1"/>
              <a:t>x'</a:t>
            </a:r>
            <a:r>
              <a:rPr lang="en-US" altLang="ko-KR" sz="1800"/>
              <a:t>] = rank[</a:t>
            </a:r>
            <a:r>
              <a:rPr lang="en-US" altLang="ko-KR" sz="1800" i="1"/>
              <a:t>y'</a:t>
            </a:r>
            <a:r>
              <a:rPr lang="en-US" altLang="ko-KR" sz="1800"/>
              <a:t>]) </a:t>
            </a:r>
            <a:r>
              <a:rPr lang="en-US" altLang="ko-KR" sz="1800" b="1">
                <a:solidFill>
                  <a:schemeClr val="accent2"/>
                </a:solidFill>
              </a:rPr>
              <a:t>then</a:t>
            </a:r>
            <a:r>
              <a:rPr lang="en-US" altLang="ko-KR" sz="1800"/>
              <a:t> rank[</a:t>
            </a:r>
            <a:r>
              <a:rPr lang="en-US" altLang="ko-KR" sz="1800" i="1"/>
              <a:t>y'</a:t>
            </a:r>
            <a:r>
              <a:rPr lang="en-US" altLang="ko-KR" sz="1800"/>
              <a:t>] ← rank[</a:t>
            </a:r>
            <a:r>
              <a:rPr lang="en-US" altLang="ko-KR" sz="1800" i="1"/>
              <a:t>y'</a:t>
            </a:r>
            <a:r>
              <a:rPr lang="en-US" altLang="ko-KR" sz="1800"/>
              <a:t>] + 1;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} </a:t>
            </a:r>
            <a:endParaRPr lang="ko-KR" altLang="en-US" sz="1800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04900"/>
          </a:xfrm>
          <a:noFill/>
          <a:ln/>
        </p:spPr>
        <p:txBody>
          <a:bodyPr/>
          <a:lstStyle/>
          <a:p>
            <a:r>
              <a:rPr lang="ko-KR" altLang="en-US" sz="3200"/>
              <a:t>랭크를 이용한 </a:t>
            </a:r>
            <a:r>
              <a:rPr lang="en-US" altLang="ko-KR" sz="3200"/>
              <a:t>Union</a:t>
            </a:r>
            <a:r>
              <a:rPr lang="ko-KR" altLang="en-US" sz="3200"/>
              <a:t>과 </a:t>
            </a:r>
            <a:r>
              <a:rPr lang="en-US" altLang="ko-KR" sz="3200"/>
              <a:t>Make-Set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5000" y="2286000"/>
            <a:ext cx="7772400" cy="2908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Find-Set(</a:t>
            </a:r>
            <a:r>
              <a:rPr lang="en-US" altLang="ko-KR" sz="2000" i="1"/>
              <a:t>x</a:t>
            </a:r>
            <a:r>
              <a:rPr lang="en-US" altLang="ko-KR" sz="2000"/>
              <a:t>) 	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ko-KR" sz="1800"/>
              <a:t>▷ </a:t>
            </a:r>
            <a:r>
              <a:rPr lang="ko-KR" altLang="en-US" sz="1800"/>
              <a:t>노드 </a:t>
            </a:r>
            <a:r>
              <a:rPr lang="en-US" altLang="ko-KR" sz="1800" i="1">
                <a:latin typeface="Times New Roman" panose="02020603050405020304" pitchFamily="18" charset="0"/>
              </a:rPr>
              <a:t>x</a:t>
            </a:r>
            <a:r>
              <a:rPr lang="ko-KR" altLang="en-US" sz="1800"/>
              <a:t>가 포함된 트리의 루트를 리턴한다</a:t>
            </a:r>
            <a:r>
              <a:rPr lang="en-US" altLang="ko-KR" sz="180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        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p</a:t>
            </a:r>
            <a:r>
              <a:rPr lang="en-US" altLang="ko-KR" sz="2000"/>
              <a:t>[</a:t>
            </a:r>
            <a:r>
              <a:rPr lang="en-US" altLang="ko-KR" sz="2000" i="1"/>
              <a:t>x</a:t>
            </a:r>
            <a:r>
              <a:rPr lang="en-US" altLang="ko-KR" sz="2000"/>
              <a:t>] ≠ </a:t>
            </a:r>
            <a:r>
              <a:rPr lang="en-US" altLang="ko-KR" sz="2000" i="1"/>
              <a:t>x</a:t>
            </a:r>
            <a:r>
              <a:rPr lang="en-US" altLang="ko-KR" sz="2000"/>
              <a:t>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 b="1"/>
              <a:t> </a:t>
            </a:r>
            <a:r>
              <a:rPr lang="en-US" altLang="ko-KR" sz="2000" i="1"/>
              <a:t>p</a:t>
            </a:r>
            <a:r>
              <a:rPr lang="en-US" altLang="ko-KR" sz="2000"/>
              <a:t>[</a:t>
            </a:r>
            <a:r>
              <a:rPr lang="en-US" altLang="ko-KR" sz="2000" i="1"/>
              <a:t>x</a:t>
            </a:r>
            <a:r>
              <a:rPr lang="en-US" altLang="ko-KR" sz="2000"/>
              <a:t>] ← Find-Set(</a:t>
            </a:r>
            <a:r>
              <a:rPr lang="en-US" altLang="ko-KR" sz="2000" i="1"/>
              <a:t>p</a:t>
            </a:r>
            <a:r>
              <a:rPr lang="en-US" altLang="ko-KR" sz="2000"/>
              <a:t>[</a:t>
            </a:r>
            <a:r>
              <a:rPr lang="en-US" altLang="ko-KR" sz="2000" i="1"/>
              <a:t>x</a:t>
            </a:r>
            <a:r>
              <a:rPr lang="en-US" altLang="ko-KR" sz="2000"/>
              <a:t>]); </a:t>
            </a:r>
            <a:endParaRPr lang="en-US" altLang="ko-KR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/>
              <a:t>        </a:t>
            </a:r>
            <a:r>
              <a:rPr lang="en-US" altLang="ko-KR" sz="2000" b="1">
                <a:solidFill>
                  <a:schemeClr val="accent2"/>
                </a:solidFill>
              </a:rPr>
              <a:t>return</a:t>
            </a:r>
            <a:r>
              <a:rPr lang="en-US" altLang="ko-KR" sz="2000" b="1"/>
              <a:t> </a:t>
            </a:r>
            <a:r>
              <a:rPr lang="en-US" altLang="ko-KR" sz="2000" i="1"/>
              <a:t>p</a:t>
            </a:r>
            <a:r>
              <a:rPr lang="en-US" altLang="ko-KR" sz="2000"/>
              <a:t>[</a:t>
            </a:r>
            <a:r>
              <a:rPr lang="en-US" altLang="ko-KR" sz="2000" i="1"/>
              <a:t>x</a:t>
            </a:r>
            <a:r>
              <a:rPr lang="en-US" altLang="ko-KR" sz="2000"/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} </a:t>
            </a:r>
            <a:endParaRPr lang="ko-KR" altLang="en-US" sz="200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04900"/>
          </a:xfrm>
          <a:noFill/>
          <a:ln/>
        </p:spPr>
        <p:txBody>
          <a:bodyPr/>
          <a:lstStyle/>
          <a:p>
            <a:r>
              <a:rPr lang="ko-KR" altLang="en-US" sz="3200"/>
              <a:t>경로압축을 이용한 </a:t>
            </a:r>
            <a:r>
              <a:rPr lang="en-US" altLang="ko-KR" sz="3200"/>
              <a:t>Find-Set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60" name="Rectangle 36"/>
          <p:cNvSpPr>
            <a:spLocks noChangeArrowheads="1"/>
          </p:cNvSpPr>
          <p:nvPr/>
        </p:nvSpPr>
        <p:spPr bwMode="auto">
          <a:xfrm>
            <a:off x="6515100" y="393700"/>
            <a:ext cx="26289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 smtClean="0">
                <a:effectLst/>
              </a:rPr>
              <a:t>수행 시간</a:t>
            </a:r>
            <a:endParaRPr lang="ko-KR" altLang="en-US" sz="2800" i="0">
              <a:effectLst/>
            </a:endParaRPr>
          </a:p>
        </p:txBody>
      </p:sp>
      <p:sp>
        <p:nvSpPr>
          <p:cNvPr id="257061" name="Text Box 37"/>
          <p:cNvSpPr txBox="1">
            <a:spLocks noChangeArrowheads="1"/>
          </p:cNvSpPr>
          <p:nvPr/>
        </p:nvSpPr>
        <p:spPr bwMode="auto">
          <a:xfrm>
            <a:off x="720725" y="1466850"/>
            <a:ext cx="774223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정리 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5]</a:t>
            </a:r>
          </a:p>
          <a:p>
            <a:endParaRPr lang="ko-KR" altLang="en-US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트리를 이용해 표현되는 배타적 집합에서 </a:t>
            </a:r>
            <a:r>
              <a:rPr lang="ko-KR" altLang="en-US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랭크를 이용한 </a:t>
            </a:r>
            <a:r>
              <a:rPr lang="en-US" altLang="ko-KR" b="1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Union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ko-KR" altLang="en-US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경로압축을 이용한 </a:t>
            </a:r>
            <a:r>
              <a:rPr lang="en-US" altLang="ko-KR" b="1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Find-Set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동시에 사용하면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번의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Make-Set, Union, Find-Set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번이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Make-Set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때 이들의 </a:t>
            </a:r>
            <a:r>
              <a:rPr lang="ko-KR" altLang="en-US" i="0" smtClean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수행 시간은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O(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lang="en-US" altLang="ko-KR" sz="1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i="0" baseline="30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ko-KR" altLang="en-US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   </a:t>
            </a:r>
            <a:endParaRPr lang="ko-KR" altLang="en-US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7062" name="AutoShape 38"/>
          <p:cNvSpPr>
            <a:spLocks/>
          </p:cNvSpPr>
          <p:nvPr/>
        </p:nvSpPr>
        <p:spPr bwMode="auto">
          <a:xfrm rot="-5400000">
            <a:off x="4248150" y="4654550"/>
            <a:ext cx="190500" cy="1752600"/>
          </a:xfrm>
          <a:prstGeom prst="leftBrace">
            <a:avLst>
              <a:gd name="adj1" fmla="val 7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7063" name="Text Box 39"/>
          <p:cNvSpPr txBox="1">
            <a:spLocks noChangeArrowheads="1"/>
          </p:cNvSpPr>
          <p:nvPr/>
        </p:nvSpPr>
        <p:spPr bwMode="auto">
          <a:xfrm>
            <a:off x="4156581" y="5562600"/>
            <a:ext cx="518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dirty="0" smtClean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kumimoji="1" lang="ko-KR" altLang="en-US" sz="1800" i="0" dirty="0" smtClean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개</a:t>
            </a:r>
            <a:endParaRPr kumimoji="1" lang="en-US" altLang="ko-KR" sz="1800" i="0" dirty="0"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735013" y="4975225"/>
            <a:ext cx="564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log*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 =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min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{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k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: log</a:t>
            </a:r>
            <a:r>
              <a:rPr lang="en-US" altLang="ko-KR" sz="1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log …</a:t>
            </a:r>
            <a:r>
              <a:rPr lang="en-US" altLang="ko-KR" sz="10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100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i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≤ 1}</a:t>
            </a:r>
          </a:p>
        </p:txBody>
      </p:sp>
      <p:sp>
        <p:nvSpPr>
          <p:cNvPr id="257066" name="Line 42"/>
          <p:cNvSpPr>
            <a:spLocks noChangeShapeType="1"/>
          </p:cNvSpPr>
          <p:nvPr/>
        </p:nvSpPr>
        <p:spPr bwMode="auto">
          <a:xfrm flipV="1">
            <a:off x="1790700" y="4521200"/>
            <a:ext cx="16637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5724525" y="5868988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 i="0">
                <a:solidFill>
                  <a:schemeClr val="accent2"/>
                </a:solidFill>
                <a:effectLst/>
                <a:ea typeface="굴림" panose="020B0600000101010101" pitchFamily="50" charset="-127"/>
              </a:rPr>
              <a:t>사실상 선형시간임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2387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272389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/>
              <a:t>연결 리스트를 이용한 상호 배타적 집합의 처리 방법을 이해한다</a:t>
            </a:r>
            <a:r>
              <a:rPr lang="en-US" altLang="ko-KR" sz="280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800"/>
              <a:t>연결 리스트를 이용해 집합을 처리하는 연산들의 수행 시간을 분석할 수 있도록 한다</a:t>
            </a:r>
            <a:r>
              <a:rPr lang="en-US" altLang="ko-KR" sz="280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800"/>
              <a:t>트리를 이용한 상호 배타적 집합의 처리 방법을 이해한다</a:t>
            </a:r>
            <a:r>
              <a:rPr lang="en-US" altLang="ko-KR" sz="280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800"/>
              <a:t>트리를 이용해 집합을 처리하는 연산들의 수행 시간을 기본적인 수준에서 분석할 수 있도록 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집합의 처리</a:t>
            </a:r>
            <a:endParaRPr lang="en-US" altLang="ko-KR" sz="36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754623"/>
            <a:ext cx="8305800" cy="4394200"/>
          </a:xfrm>
        </p:spPr>
        <p:txBody>
          <a:bodyPr/>
          <a:lstStyle/>
          <a:p>
            <a:r>
              <a:rPr lang="ko-KR" altLang="en-US" sz="2800" dirty="0"/>
              <a:t>이 장에서는 </a:t>
            </a:r>
            <a:r>
              <a:rPr lang="ko-KR" altLang="en-US" sz="2800" dirty="0" err="1"/>
              <a:t>상호배타적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집합만을</a:t>
            </a:r>
            <a:r>
              <a:rPr lang="ko-KR" altLang="en-US" sz="2800" dirty="0"/>
              <a:t> 대상으로 한다</a:t>
            </a:r>
          </a:p>
          <a:p>
            <a:r>
              <a:rPr lang="ko-KR" altLang="en-US" sz="2800" dirty="0"/>
              <a:t>그러므로 교집합은 없다</a:t>
            </a:r>
          </a:p>
          <a:p>
            <a:r>
              <a:rPr lang="ko-KR" altLang="en-US" sz="2800" dirty="0"/>
              <a:t>지원할 연산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</a:rPr>
              <a:t>Make-Set(</a:t>
            </a:r>
            <a:r>
              <a:rPr lang="en-US" altLang="ko-KR" sz="2400" i="1" dirty="0">
                <a:latin typeface="Times New Roman" panose="02020603050405020304" pitchFamily="18" charset="0"/>
              </a:rPr>
              <a:t>x</a:t>
            </a:r>
            <a:r>
              <a:rPr lang="en-US" altLang="ko-KR" sz="2400" dirty="0">
                <a:latin typeface="Times New Roman" panose="02020603050405020304" pitchFamily="18" charset="0"/>
              </a:rPr>
              <a:t>):</a:t>
            </a:r>
            <a:r>
              <a:rPr lang="en-US" altLang="ko-KR" sz="2400" dirty="0"/>
              <a:t> </a:t>
            </a:r>
            <a:r>
              <a:rPr lang="ko-KR" altLang="en-US" sz="2400" dirty="0"/>
              <a:t>원소 </a:t>
            </a:r>
            <a:r>
              <a:rPr lang="en-US" altLang="ko-KR" sz="2400" i="1" dirty="0">
                <a:latin typeface="Times New Roman" panose="02020603050405020304" pitchFamily="18" charset="0"/>
              </a:rPr>
              <a:t>x</a:t>
            </a:r>
            <a:r>
              <a:rPr lang="ko-KR" altLang="en-US" sz="2400" dirty="0"/>
              <a:t>로만 이루어진 집합을 만든다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</a:rPr>
              <a:t>Find-Set(</a:t>
            </a:r>
            <a:r>
              <a:rPr lang="en-US" altLang="ko-KR" sz="2400" i="1" dirty="0">
                <a:latin typeface="Times New Roman" panose="02020603050405020304" pitchFamily="18" charset="0"/>
              </a:rPr>
              <a:t>x</a:t>
            </a:r>
            <a:r>
              <a:rPr lang="en-US" altLang="ko-KR" sz="2400" dirty="0">
                <a:latin typeface="Times New Roman" panose="02020603050405020304" pitchFamily="18" charset="0"/>
              </a:rPr>
              <a:t>):</a:t>
            </a:r>
            <a:r>
              <a:rPr lang="en-US" altLang="ko-KR" sz="2400" dirty="0"/>
              <a:t> </a:t>
            </a:r>
            <a:r>
              <a:rPr lang="ko-KR" altLang="en-US" sz="2400" dirty="0"/>
              <a:t>원소 </a:t>
            </a:r>
            <a:r>
              <a:rPr lang="en-US" altLang="ko-KR" sz="2400" i="1" dirty="0">
                <a:latin typeface="Times New Roman" panose="02020603050405020304" pitchFamily="18" charset="0"/>
              </a:rPr>
              <a:t>x</a:t>
            </a:r>
            <a:r>
              <a:rPr lang="ko-KR" altLang="en-US" sz="2400" dirty="0"/>
              <a:t>를 가지고 있는 집합을 알아낸다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</a:rPr>
              <a:t>Union(</a:t>
            </a:r>
            <a:r>
              <a:rPr lang="en-US" altLang="ko-KR" sz="2400" i="1" dirty="0">
                <a:latin typeface="Times New Roman" panose="02020603050405020304" pitchFamily="18" charset="0"/>
              </a:rPr>
              <a:t>x</a:t>
            </a:r>
            <a:r>
              <a:rPr lang="en-US" altLang="ko-KR" sz="2400" dirty="0">
                <a:latin typeface="Times New Roman" panose="02020603050405020304" pitchFamily="18" charset="0"/>
              </a:rPr>
              <a:t>, </a:t>
            </a:r>
            <a:r>
              <a:rPr lang="en-US" altLang="ko-KR" sz="2400" i="1" dirty="0">
                <a:latin typeface="Times New Roman" panose="02020603050405020304" pitchFamily="18" charset="0"/>
              </a:rPr>
              <a:t>y</a:t>
            </a:r>
            <a:r>
              <a:rPr lang="en-US" altLang="ko-KR" sz="2400" dirty="0">
                <a:latin typeface="Times New Roman" panose="02020603050405020304" pitchFamily="18" charset="0"/>
              </a:rPr>
              <a:t>):</a:t>
            </a:r>
            <a:r>
              <a:rPr lang="en-US" altLang="ko-KR" sz="2400" dirty="0"/>
              <a:t> </a:t>
            </a:r>
            <a:r>
              <a:rPr lang="ko-KR" altLang="en-US" sz="2400" dirty="0"/>
              <a:t>원소 </a:t>
            </a:r>
            <a:r>
              <a:rPr lang="en-US" altLang="ko-KR" sz="2400" i="1" dirty="0">
                <a:latin typeface="Times New Roman" panose="02020603050405020304" pitchFamily="18" charset="0"/>
              </a:rPr>
              <a:t>x</a:t>
            </a:r>
            <a:r>
              <a:rPr lang="ko-KR" altLang="en-US" sz="2400" dirty="0"/>
              <a:t>를 가진 집합과 원소 </a:t>
            </a:r>
            <a:r>
              <a:rPr lang="en-US" altLang="ko-KR" sz="2400" i="1" dirty="0">
                <a:latin typeface="Times New Roman" panose="02020603050405020304" pitchFamily="18" charset="0"/>
              </a:rPr>
              <a:t>y</a:t>
            </a:r>
            <a:r>
              <a:rPr lang="ko-KR" altLang="en-US" sz="2400" dirty="0"/>
              <a:t>를 가진 </a:t>
            </a:r>
          </a:p>
          <a:p>
            <a:pPr lvl="1">
              <a:buFontTx/>
              <a:buNone/>
            </a:pPr>
            <a:r>
              <a:rPr lang="ko-KR" altLang="en-US" sz="2400" dirty="0"/>
              <a:t>                  집합의 합집합</a:t>
            </a:r>
          </a:p>
          <a:p>
            <a:r>
              <a:rPr lang="ko-KR" altLang="en-US" sz="2800" dirty="0"/>
              <a:t>연결 리스트를 이용하는 방법과 트리를 이용하는 </a:t>
            </a:r>
            <a:r>
              <a:rPr lang="ko-KR" altLang="en-US" sz="2800" dirty="0" smtClean="0"/>
              <a:t>방법을 소개한다</a:t>
            </a:r>
            <a:endParaRPr lang="ko-KR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연결 리스트를 이용한 처리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5300" cy="4114800"/>
          </a:xfrm>
        </p:spPr>
        <p:txBody>
          <a:bodyPr/>
          <a:lstStyle/>
          <a:p>
            <a:r>
              <a:rPr lang="ko-KR" altLang="en-US" sz="2800"/>
              <a:t>같은 집합의 원소들은 하나의 연결 리스트로 관리한다</a:t>
            </a:r>
          </a:p>
          <a:p>
            <a:r>
              <a:rPr lang="ko-KR" altLang="en-US" sz="2800"/>
              <a:t>연결 리스트의 맨 앞의 원소를 집합의 대표 원소로 삼는다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8" name="Group 10"/>
          <p:cNvGrpSpPr>
            <a:grpSpLocks/>
          </p:cNvGrpSpPr>
          <p:nvPr/>
        </p:nvGrpSpPr>
        <p:grpSpPr bwMode="auto">
          <a:xfrm>
            <a:off x="3117850" y="3733800"/>
            <a:ext cx="863600" cy="355600"/>
            <a:chOff x="1964" y="2352"/>
            <a:chExt cx="544" cy="224"/>
          </a:xfrm>
        </p:grpSpPr>
        <p:sp>
          <p:nvSpPr>
            <p:cNvPr id="242691" name="Line 3"/>
            <p:cNvSpPr>
              <a:spLocks noChangeShapeType="1"/>
            </p:cNvSpPr>
            <p:nvPr/>
          </p:nvSpPr>
          <p:spPr bwMode="auto">
            <a:xfrm>
              <a:off x="1964" y="2352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692" name="Line 4"/>
            <p:cNvSpPr>
              <a:spLocks noChangeShapeType="1"/>
            </p:cNvSpPr>
            <p:nvPr/>
          </p:nvSpPr>
          <p:spPr bwMode="auto">
            <a:xfrm>
              <a:off x="1968" y="2576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2693" name="Line 5"/>
          <p:cNvSpPr>
            <a:spLocks noChangeShapeType="1"/>
          </p:cNvSpPr>
          <p:nvPr/>
        </p:nvSpPr>
        <p:spPr bwMode="auto">
          <a:xfrm flipH="1">
            <a:off x="3136900" y="4102100"/>
            <a:ext cx="8382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694" name="Freeform 6"/>
          <p:cNvSpPr>
            <a:spLocks/>
          </p:cNvSpPr>
          <p:nvPr/>
        </p:nvSpPr>
        <p:spPr bwMode="auto">
          <a:xfrm>
            <a:off x="2789238" y="3097213"/>
            <a:ext cx="703262" cy="514350"/>
          </a:xfrm>
          <a:custGeom>
            <a:avLst/>
            <a:gdLst>
              <a:gd name="T0" fmla="*/ 499 w 499"/>
              <a:gd name="T1" fmla="*/ 321 h 340"/>
              <a:gd name="T2" fmla="*/ 83 w 499"/>
              <a:gd name="T3" fmla="*/ 313 h 340"/>
              <a:gd name="T4" fmla="*/ 3 w 499"/>
              <a:gd name="T5" fmla="*/ 161 h 340"/>
              <a:gd name="T6" fmla="*/ 67 w 499"/>
              <a:gd name="T7" fmla="*/ 41 h 340"/>
              <a:gd name="T8" fmla="*/ 211 w 499"/>
              <a:gd name="T9" fmla="*/ 1 h 340"/>
              <a:gd name="T10" fmla="*/ 339 w 499"/>
              <a:gd name="T11" fmla="*/ 33 h 340"/>
              <a:gd name="T12" fmla="*/ 419 w 499"/>
              <a:gd name="T13" fmla="*/ 1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40">
                <a:moveTo>
                  <a:pt x="499" y="321"/>
                </a:moveTo>
                <a:cubicBezTo>
                  <a:pt x="332" y="330"/>
                  <a:pt x="166" y="340"/>
                  <a:pt x="83" y="313"/>
                </a:cubicBezTo>
                <a:cubicBezTo>
                  <a:pt x="0" y="286"/>
                  <a:pt x="6" y="206"/>
                  <a:pt x="3" y="161"/>
                </a:cubicBezTo>
                <a:cubicBezTo>
                  <a:pt x="0" y="116"/>
                  <a:pt x="32" y="68"/>
                  <a:pt x="67" y="41"/>
                </a:cubicBezTo>
                <a:cubicBezTo>
                  <a:pt x="102" y="14"/>
                  <a:pt x="166" y="2"/>
                  <a:pt x="211" y="1"/>
                </a:cubicBezTo>
                <a:cubicBezTo>
                  <a:pt x="256" y="0"/>
                  <a:pt x="304" y="2"/>
                  <a:pt x="339" y="33"/>
                </a:cubicBezTo>
                <a:cubicBezTo>
                  <a:pt x="374" y="64"/>
                  <a:pt x="396" y="124"/>
                  <a:pt x="419" y="1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4987925" y="37211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>
            <a:off x="4051300" y="39243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3114675" y="3427413"/>
            <a:ext cx="860425" cy="958850"/>
            <a:chOff x="1962" y="2159"/>
            <a:chExt cx="542" cy="604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1964" y="2159"/>
              <a:ext cx="540" cy="6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1962" y="2352"/>
              <a:ext cx="540" cy="22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3721100" y="395288"/>
            <a:ext cx="5422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하나의 원소로 이루어진 집합</a:t>
            </a:r>
            <a:endParaRPr lang="en-US" altLang="ko-KR" sz="32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1058863" y="2873375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51907" name="Line 3"/>
          <p:cNvSpPr>
            <a:spLocks noChangeShapeType="1"/>
          </p:cNvSpPr>
          <p:nvPr/>
        </p:nvSpPr>
        <p:spPr bwMode="auto">
          <a:xfrm>
            <a:off x="1058863" y="31797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1065213" y="3535363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2606675" y="2881313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>
            <a:off x="2606675" y="31877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>
            <a:off x="2613025" y="3543300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4146550" y="2881313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51913" name="Line 9"/>
          <p:cNvSpPr>
            <a:spLocks noChangeShapeType="1"/>
          </p:cNvSpPr>
          <p:nvPr/>
        </p:nvSpPr>
        <p:spPr bwMode="auto">
          <a:xfrm>
            <a:off x="4146550" y="31877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14" name="Line 10"/>
          <p:cNvSpPr>
            <a:spLocks noChangeShapeType="1"/>
          </p:cNvSpPr>
          <p:nvPr/>
        </p:nvSpPr>
        <p:spPr bwMode="auto">
          <a:xfrm>
            <a:off x="4152900" y="35433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1065213" y="4849813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>
            <a:off x="1065213" y="51482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1071563" y="551338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2605088" y="4851400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05088" y="515778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0" name="Line 16"/>
          <p:cNvSpPr>
            <a:spLocks noChangeShapeType="1"/>
          </p:cNvSpPr>
          <p:nvPr/>
        </p:nvSpPr>
        <p:spPr bwMode="auto">
          <a:xfrm>
            <a:off x="2611438" y="5513388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4157663" y="4846638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4157663" y="51562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4164013" y="5511800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5680075" y="4848225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>
            <a:off x="5680075" y="51562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6" name="Line 22"/>
          <p:cNvSpPr>
            <a:spLocks noChangeShapeType="1"/>
          </p:cNvSpPr>
          <p:nvPr/>
        </p:nvSpPr>
        <p:spPr bwMode="auto">
          <a:xfrm>
            <a:off x="5686425" y="5511800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7" name="Rectangle 23"/>
          <p:cNvSpPr>
            <a:spLocks noChangeArrowheads="1"/>
          </p:cNvSpPr>
          <p:nvPr/>
        </p:nvSpPr>
        <p:spPr bwMode="auto">
          <a:xfrm>
            <a:off x="7167563" y="4843463"/>
            <a:ext cx="857250" cy="95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>
            <a:off x="7167563" y="515937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7173913" y="5505450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1485900" y="36703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3035300" y="3695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 flipH="1">
            <a:off x="4165600" y="3556000"/>
            <a:ext cx="8382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3" name="Freeform 29"/>
          <p:cNvSpPr>
            <a:spLocks/>
          </p:cNvSpPr>
          <p:nvPr/>
        </p:nvSpPr>
        <p:spPr bwMode="auto">
          <a:xfrm>
            <a:off x="1562100" y="2624138"/>
            <a:ext cx="1473200" cy="423862"/>
          </a:xfrm>
          <a:custGeom>
            <a:avLst/>
            <a:gdLst>
              <a:gd name="T0" fmla="*/ 928 w 928"/>
              <a:gd name="T1" fmla="*/ 296 h 296"/>
              <a:gd name="T2" fmla="*/ 392 w 928"/>
              <a:gd name="T3" fmla="*/ 24 h 296"/>
              <a:gd name="T4" fmla="*/ 0 w 928"/>
              <a:gd name="T5" fmla="*/ 1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296">
                <a:moveTo>
                  <a:pt x="928" y="296"/>
                </a:moveTo>
                <a:cubicBezTo>
                  <a:pt x="737" y="172"/>
                  <a:pt x="547" y="48"/>
                  <a:pt x="392" y="24"/>
                </a:cubicBezTo>
                <a:cubicBezTo>
                  <a:pt x="237" y="0"/>
                  <a:pt x="118" y="76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4" name="Freeform 30"/>
          <p:cNvSpPr>
            <a:spLocks/>
          </p:cNvSpPr>
          <p:nvPr/>
        </p:nvSpPr>
        <p:spPr bwMode="auto">
          <a:xfrm>
            <a:off x="1485900" y="2451100"/>
            <a:ext cx="3073400" cy="584200"/>
          </a:xfrm>
          <a:custGeom>
            <a:avLst/>
            <a:gdLst>
              <a:gd name="T0" fmla="*/ 1936 w 1936"/>
              <a:gd name="T1" fmla="*/ 408 h 408"/>
              <a:gd name="T2" fmla="*/ 656 w 1936"/>
              <a:gd name="T3" fmla="*/ 24 h 408"/>
              <a:gd name="T4" fmla="*/ 0 w 1936"/>
              <a:gd name="T5" fmla="*/ 26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6" h="408">
                <a:moveTo>
                  <a:pt x="1936" y="408"/>
                </a:moveTo>
                <a:cubicBezTo>
                  <a:pt x="1457" y="228"/>
                  <a:pt x="979" y="48"/>
                  <a:pt x="656" y="24"/>
                </a:cubicBezTo>
                <a:cubicBezTo>
                  <a:pt x="333" y="0"/>
                  <a:pt x="166" y="132"/>
                  <a:pt x="0" y="2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5" name="Freeform 31"/>
          <p:cNvSpPr>
            <a:spLocks/>
          </p:cNvSpPr>
          <p:nvPr/>
        </p:nvSpPr>
        <p:spPr bwMode="auto">
          <a:xfrm>
            <a:off x="782638" y="2563813"/>
            <a:ext cx="703262" cy="514350"/>
          </a:xfrm>
          <a:custGeom>
            <a:avLst/>
            <a:gdLst>
              <a:gd name="T0" fmla="*/ 499 w 499"/>
              <a:gd name="T1" fmla="*/ 321 h 340"/>
              <a:gd name="T2" fmla="*/ 83 w 499"/>
              <a:gd name="T3" fmla="*/ 313 h 340"/>
              <a:gd name="T4" fmla="*/ 3 w 499"/>
              <a:gd name="T5" fmla="*/ 161 h 340"/>
              <a:gd name="T6" fmla="*/ 67 w 499"/>
              <a:gd name="T7" fmla="*/ 41 h 340"/>
              <a:gd name="T8" fmla="*/ 211 w 499"/>
              <a:gd name="T9" fmla="*/ 1 h 340"/>
              <a:gd name="T10" fmla="*/ 339 w 499"/>
              <a:gd name="T11" fmla="*/ 33 h 340"/>
              <a:gd name="T12" fmla="*/ 419 w 499"/>
              <a:gd name="T13" fmla="*/ 1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40">
                <a:moveTo>
                  <a:pt x="499" y="321"/>
                </a:moveTo>
                <a:cubicBezTo>
                  <a:pt x="332" y="330"/>
                  <a:pt x="166" y="340"/>
                  <a:pt x="83" y="313"/>
                </a:cubicBezTo>
                <a:cubicBezTo>
                  <a:pt x="0" y="286"/>
                  <a:pt x="6" y="206"/>
                  <a:pt x="3" y="161"/>
                </a:cubicBezTo>
                <a:cubicBezTo>
                  <a:pt x="0" y="116"/>
                  <a:pt x="32" y="68"/>
                  <a:pt x="67" y="41"/>
                </a:cubicBezTo>
                <a:cubicBezTo>
                  <a:pt x="102" y="14"/>
                  <a:pt x="166" y="2"/>
                  <a:pt x="211" y="1"/>
                </a:cubicBezTo>
                <a:cubicBezTo>
                  <a:pt x="256" y="0"/>
                  <a:pt x="304" y="2"/>
                  <a:pt x="339" y="33"/>
                </a:cubicBezTo>
                <a:cubicBezTo>
                  <a:pt x="374" y="64"/>
                  <a:pt x="396" y="124"/>
                  <a:pt x="419" y="1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6" name="Line 32"/>
          <p:cNvSpPr>
            <a:spLocks noChangeShapeType="1"/>
          </p:cNvSpPr>
          <p:nvPr/>
        </p:nvSpPr>
        <p:spPr bwMode="auto">
          <a:xfrm>
            <a:off x="1524000" y="5651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37" name="Line 33"/>
          <p:cNvSpPr>
            <a:spLocks noChangeShapeType="1"/>
          </p:cNvSpPr>
          <p:nvPr/>
        </p:nvSpPr>
        <p:spPr bwMode="auto">
          <a:xfrm>
            <a:off x="3073400" y="566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1938" name="Group 34"/>
          <p:cNvGrpSpPr>
            <a:grpSpLocks/>
          </p:cNvGrpSpPr>
          <p:nvPr/>
        </p:nvGrpSpPr>
        <p:grpSpPr bwMode="auto">
          <a:xfrm>
            <a:off x="1295400" y="4146550"/>
            <a:ext cx="6286500" cy="882650"/>
            <a:chOff x="1272" y="1204"/>
            <a:chExt cx="3960" cy="604"/>
          </a:xfrm>
        </p:grpSpPr>
        <p:sp>
          <p:nvSpPr>
            <p:cNvPr id="251939" name="Freeform 35"/>
            <p:cNvSpPr>
              <a:spLocks/>
            </p:cNvSpPr>
            <p:nvPr/>
          </p:nvSpPr>
          <p:spPr bwMode="auto">
            <a:xfrm>
              <a:off x="1464" y="1512"/>
              <a:ext cx="928" cy="296"/>
            </a:xfrm>
            <a:custGeom>
              <a:avLst/>
              <a:gdLst>
                <a:gd name="T0" fmla="*/ 928 w 928"/>
                <a:gd name="T1" fmla="*/ 296 h 296"/>
                <a:gd name="T2" fmla="*/ 392 w 928"/>
                <a:gd name="T3" fmla="*/ 24 h 296"/>
                <a:gd name="T4" fmla="*/ 0 w 928"/>
                <a:gd name="T5" fmla="*/ 15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8" h="296">
                  <a:moveTo>
                    <a:pt x="928" y="296"/>
                  </a:moveTo>
                  <a:cubicBezTo>
                    <a:pt x="737" y="172"/>
                    <a:pt x="547" y="48"/>
                    <a:pt x="392" y="24"/>
                  </a:cubicBezTo>
                  <a:cubicBezTo>
                    <a:pt x="237" y="0"/>
                    <a:pt x="118" y="76"/>
                    <a:pt x="0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940" name="Freeform 36"/>
            <p:cNvSpPr>
              <a:spLocks/>
            </p:cNvSpPr>
            <p:nvPr/>
          </p:nvSpPr>
          <p:spPr bwMode="auto">
            <a:xfrm>
              <a:off x="1416" y="1392"/>
              <a:ext cx="1936" cy="408"/>
            </a:xfrm>
            <a:custGeom>
              <a:avLst/>
              <a:gdLst>
                <a:gd name="T0" fmla="*/ 1936 w 1936"/>
                <a:gd name="T1" fmla="*/ 408 h 408"/>
                <a:gd name="T2" fmla="*/ 656 w 1936"/>
                <a:gd name="T3" fmla="*/ 24 h 408"/>
                <a:gd name="T4" fmla="*/ 0 w 1936"/>
                <a:gd name="T5" fmla="*/ 26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6" h="408">
                  <a:moveTo>
                    <a:pt x="1936" y="408"/>
                  </a:moveTo>
                  <a:cubicBezTo>
                    <a:pt x="1457" y="228"/>
                    <a:pt x="979" y="48"/>
                    <a:pt x="656" y="24"/>
                  </a:cubicBezTo>
                  <a:cubicBezTo>
                    <a:pt x="333" y="0"/>
                    <a:pt x="166" y="132"/>
                    <a:pt x="0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941" name="Freeform 37"/>
            <p:cNvSpPr>
              <a:spLocks/>
            </p:cNvSpPr>
            <p:nvPr/>
          </p:nvSpPr>
          <p:spPr bwMode="auto">
            <a:xfrm>
              <a:off x="1336" y="1283"/>
              <a:ext cx="2960" cy="509"/>
            </a:xfrm>
            <a:custGeom>
              <a:avLst/>
              <a:gdLst>
                <a:gd name="T0" fmla="*/ 3448 w 3448"/>
                <a:gd name="T1" fmla="*/ 509 h 509"/>
                <a:gd name="T2" fmla="*/ 1032 w 3448"/>
                <a:gd name="T3" fmla="*/ 21 h 509"/>
                <a:gd name="T4" fmla="*/ 0 w 3448"/>
                <a:gd name="T5" fmla="*/ 38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8" h="509">
                  <a:moveTo>
                    <a:pt x="3448" y="509"/>
                  </a:moveTo>
                  <a:cubicBezTo>
                    <a:pt x="2527" y="275"/>
                    <a:pt x="1607" y="42"/>
                    <a:pt x="1032" y="21"/>
                  </a:cubicBezTo>
                  <a:cubicBezTo>
                    <a:pt x="457" y="0"/>
                    <a:pt x="228" y="190"/>
                    <a:pt x="0" y="3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942" name="Freeform 38"/>
            <p:cNvSpPr>
              <a:spLocks/>
            </p:cNvSpPr>
            <p:nvPr/>
          </p:nvSpPr>
          <p:spPr bwMode="auto">
            <a:xfrm>
              <a:off x="1272" y="1204"/>
              <a:ext cx="3960" cy="580"/>
            </a:xfrm>
            <a:custGeom>
              <a:avLst/>
              <a:gdLst>
                <a:gd name="T0" fmla="*/ 4088 w 4088"/>
                <a:gd name="T1" fmla="*/ 580 h 580"/>
                <a:gd name="T2" fmla="*/ 1144 w 4088"/>
                <a:gd name="T3" fmla="*/ 20 h 580"/>
                <a:gd name="T4" fmla="*/ 0 w 4088"/>
                <a:gd name="T5" fmla="*/ 46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8" h="580">
                  <a:moveTo>
                    <a:pt x="4088" y="580"/>
                  </a:moveTo>
                  <a:cubicBezTo>
                    <a:pt x="2956" y="310"/>
                    <a:pt x="1825" y="40"/>
                    <a:pt x="1144" y="20"/>
                  </a:cubicBezTo>
                  <a:cubicBezTo>
                    <a:pt x="463" y="0"/>
                    <a:pt x="231" y="230"/>
                    <a:pt x="0" y="4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1943" name="Line 39"/>
          <p:cNvSpPr>
            <a:spLocks noChangeShapeType="1"/>
          </p:cNvSpPr>
          <p:nvPr/>
        </p:nvSpPr>
        <p:spPr bwMode="auto">
          <a:xfrm>
            <a:off x="4572000" y="566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44" name="Line 40"/>
          <p:cNvSpPr>
            <a:spLocks noChangeShapeType="1"/>
          </p:cNvSpPr>
          <p:nvPr/>
        </p:nvSpPr>
        <p:spPr bwMode="auto">
          <a:xfrm>
            <a:off x="6121400" y="56769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45" name="Line 41"/>
          <p:cNvSpPr>
            <a:spLocks noChangeShapeType="1"/>
          </p:cNvSpPr>
          <p:nvPr/>
        </p:nvSpPr>
        <p:spPr bwMode="auto">
          <a:xfrm flipH="1">
            <a:off x="7175500" y="5511800"/>
            <a:ext cx="8382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46" name="Freeform 42"/>
          <p:cNvSpPr>
            <a:spLocks/>
          </p:cNvSpPr>
          <p:nvPr/>
        </p:nvSpPr>
        <p:spPr bwMode="auto">
          <a:xfrm>
            <a:off x="604838" y="4497388"/>
            <a:ext cx="893762" cy="569912"/>
          </a:xfrm>
          <a:custGeom>
            <a:avLst/>
            <a:gdLst>
              <a:gd name="T0" fmla="*/ 595 w 595"/>
              <a:gd name="T1" fmla="*/ 367 h 407"/>
              <a:gd name="T2" fmla="*/ 115 w 595"/>
              <a:gd name="T3" fmla="*/ 375 h 407"/>
              <a:gd name="T4" fmla="*/ 3 w 595"/>
              <a:gd name="T5" fmla="*/ 175 h 407"/>
              <a:gd name="T6" fmla="*/ 131 w 595"/>
              <a:gd name="T7" fmla="*/ 23 h 407"/>
              <a:gd name="T8" fmla="*/ 347 w 595"/>
              <a:gd name="T9" fmla="*/ 39 h 407"/>
              <a:gd name="T10" fmla="*/ 427 w 595"/>
              <a:gd name="T11" fmla="*/ 22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7">
                <a:moveTo>
                  <a:pt x="595" y="367"/>
                </a:moveTo>
                <a:cubicBezTo>
                  <a:pt x="404" y="387"/>
                  <a:pt x="214" y="407"/>
                  <a:pt x="115" y="375"/>
                </a:cubicBezTo>
                <a:cubicBezTo>
                  <a:pt x="16" y="343"/>
                  <a:pt x="0" y="234"/>
                  <a:pt x="3" y="175"/>
                </a:cubicBezTo>
                <a:cubicBezTo>
                  <a:pt x="6" y="116"/>
                  <a:pt x="74" y="46"/>
                  <a:pt x="131" y="23"/>
                </a:cubicBezTo>
                <a:cubicBezTo>
                  <a:pt x="188" y="0"/>
                  <a:pt x="298" y="6"/>
                  <a:pt x="347" y="39"/>
                </a:cubicBezTo>
                <a:cubicBezTo>
                  <a:pt x="396" y="72"/>
                  <a:pt x="411" y="147"/>
                  <a:pt x="427" y="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47" name="Text Box 43"/>
          <p:cNvSpPr txBox="1">
            <a:spLocks noChangeArrowheads="1"/>
          </p:cNvSpPr>
          <p:nvPr/>
        </p:nvSpPr>
        <p:spPr bwMode="auto">
          <a:xfrm>
            <a:off x="6016625" y="3175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251948" name="Line 44"/>
          <p:cNvSpPr>
            <a:spLocks noChangeShapeType="1"/>
          </p:cNvSpPr>
          <p:nvPr/>
        </p:nvSpPr>
        <p:spPr bwMode="auto">
          <a:xfrm>
            <a:off x="5080000" y="33782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49" name="Text Box 45"/>
          <p:cNvSpPr txBox="1">
            <a:spLocks noChangeArrowheads="1"/>
          </p:cNvSpPr>
          <p:nvPr/>
        </p:nvSpPr>
        <p:spPr bwMode="auto">
          <a:xfrm>
            <a:off x="7312025" y="4064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251950" name="Line 46"/>
          <p:cNvSpPr>
            <a:spLocks noChangeShapeType="1"/>
          </p:cNvSpPr>
          <p:nvPr/>
        </p:nvSpPr>
        <p:spPr bwMode="auto">
          <a:xfrm>
            <a:off x="7556500" y="4381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1995" name="Rectangle 91"/>
          <p:cNvSpPr>
            <a:spLocks noChangeArrowheads="1"/>
          </p:cNvSpPr>
          <p:nvPr/>
        </p:nvSpPr>
        <p:spPr bwMode="auto">
          <a:xfrm>
            <a:off x="3721100" y="450850"/>
            <a:ext cx="5422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연결 리스트로 된 두 집합</a:t>
            </a:r>
            <a:endParaRPr lang="en-US" altLang="ko-KR" sz="32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219200" y="2071688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1667" name="Line 3"/>
          <p:cNvSpPr>
            <a:spLocks noChangeShapeType="1"/>
          </p:cNvSpPr>
          <p:nvPr/>
        </p:nvSpPr>
        <p:spPr bwMode="auto">
          <a:xfrm>
            <a:off x="1219200" y="2309813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68" name="Line 4"/>
          <p:cNvSpPr>
            <a:spLocks noChangeShapeType="1"/>
          </p:cNvSpPr>
          <p:nvPr/>
        </p:nvSpPr>
        <p:spPr bwMode="auto">
          <a:xfrm>
            <a:off x="1225550" y="2586038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570163" y="2076450"/>
            <a:ext cx="747712" cy="74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2570163" y="231616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2574925" y="2592388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913188" y="2076450"/>
            <a:ext cx="749300" cy="74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>
            <a:off x="3913188" y="2316163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>
            <a:off x="3919538" y="2592388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1225550" y="3611563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1225550" y="3849688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1230313" y="412591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2568575" y="3611563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2568575" y="3849688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2574925" y="4125913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3924300" y="3609975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>
            <a:off x="3924300" y="3848100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>
            <a:off x="3929063" y="4124325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5251450" y="3609975"/>
            <a:ext cx="749300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>
            <a:off x="5251450" y="3848100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6" name="Line 22"/>
          <p:cNvSpPr>
            <a:spLocks noChangeShapeType="1"/>
          </p:cNvSpPr>
          <p:nvPr/>
        </p:nvSpPr>
        <p:spPr bwMode="auto">
          <a:xfrm>
            <a:off x="5257800" y="4124325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7" name="Rectangle 23"/>
          <p:cNvSpPr>
            <a:spLocks noChangeArrowheads="1"/>
          </p:cNvSpPr>
          <p:nvPr/>
        </p:nvSpPr>
        <p:spPr bwMode="auto">
          <a:xfrm>
            <a:off x="6550025" y="3605213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1688" name="Line 24"/>
          <p:cNvSpPr>
            <a:spLocks noChangeShapeType="1"/>
          </p:cNvSpPr>
          <p:nvPr/>
        </p:nvSpPr>
        <p:spPr bwMode="auto">
          <a:xfrm>
            <a:off x="6550025" y="3843338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89" name="Line 25"/>
          <p:cNvSpPr>
            <a:spLocks noChangeShapeType="1"/>
          </p:cNvSpPr>
          <p:nvPr/>
        </p:nvSpPr>
        <p:spPr bwMode="auto">
          <a:xfrm>
            <a:off x="6556375" y="4119563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0" name="Line 26"/>
          <p:cNvSpPr>
            <a:spLocks noChangeShapeType="1"/>
          </p:cNvSpPr>
          <p:nvPr/>
        </p:nvSpPr>
        <p:spPr bwMode="auto">
          <a:xfrm>
            <a:off x="1592263" y="2690813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1" name="Line 27"/>
          <p:cNvSpPr>
            <a:spLocks noChangeShapeType="1"/>
          </p:cNvSpPr>
          <p:nvPr/>
        </p:nvSpPr>
        <p:spPr bwMode="auto">
          <a:xfrm>
            <a:off x="2944813" y="2711450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2" name="Line 28"/>
          <p:cNvSpPr>
            <a:spLocks noChangeShapeType="1"/>
          </p:cNvSpPr>
          <p:nvPr/>
        </p:nvSpPr>
        <p:spPr bwMode="auto">
          <a:xfrm flipH="1">
            <a:off x="3930650" y="2601913"/>
            <a:ext cx="731838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3" name="Freeform 29"/>
          <p:cNvSpPr>
            <a:spLocks/>
          </p:cNvSpPr>
          <p:nvPr/>
        </p:nvSpPr>
        <p:spPr bwMode="auto">
          <a:xfrm>
            <a:off x="1658938" y="1876425"/>
            <a:ext cx="1285875" cy="330200"/>
          </a:xfrm>
          <a:custGeom>
            <a:avLst/>
            <a:gdLst>
              <a:gd name="T0" fmla="*/ 928 w 928"/>
              <a:gd name="T1" fmla="*/ 296 h 296"/>
              <a:gd name="T2" fmla="*/ 392 w 928"/>
              <a:gd name="T3" fmla="*/ 24 h 296"/>
              <a:gd name="T4" fmla="*/ 0 w 928"/>
              <a:gd name="T5" fmla="*/ 1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296">
                <a:moveTo>
                  <a:pt x="928" y="296"/>
                </a:moveTo>
                <a:cubicBezTo>
                  <a:pt x="737" y="172"/>
                  <a:pt x="547" y="48"/>
                  <a:pt x="392" y="24"/>
                </a:cubicBezTo>
                <a:cubicBezTo>
                  <a:pt x="237" y="0"/>
                  <a:pt x="118" y="76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4" name="Freeform 30"/>
          <p:cNvSpPr>
            <a:spLocks/>
          </p:cNvSpPr>
          <p:nvPr/>
        </p:nvSpPr>
        <p:spPr bwMode="auto">
          <a:xfrm>
            <a:off x="1592263" y="1741488"/>
            <a:ext cx="2681287" cy="455612"/>
          </a:xfrm>
          <a:custGeom>
            <a:avLst/>
            <a:gdLst>
              <a:gd name="T0" fmla="*/ 1936 w 1936"/>
              <a:gd name="T1" fmla="*/ 408 h 408"/>
              <a:gd name="T2" fmla="*/ 656 w 1936"/>
              <a:gd name="T3" fmla="*/ 24 h 408"/>
              <a:gd name="T4" fmla="*/ 0 w 1936"/>
              <a:gd name="T5" fmla="*/ 26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6" h="408">
                <a:moveTo>
                  <a:pt x="1936" y="408"/>
                </a:moveTo>
                <a:cubicBezTo>
                  <a:pt x="1457" y="228"/>
                  <a:pt x="979" y="48"/>
                  <a:pt x="656" y="24"/>
                </a:cubicBezTo>
                <a:cubicBezTo>
                  <a:pt x="333" y="0"/>
                  <a:pt x="166" y="132"/>
                  <a:pt x="0" y="2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5" name="Freeform 31"/>
          <p:cNvSpPr>
            <a:spLocks/>
          </p:cNvSpPr>
          <p:nvPr/>
        </p:nvSpPr>
        <p:spPr bwMode="auto">
          <a:xfrm>
            <a:off x="977900" y="1830388"/>
            <a:ext cx="614363" cy="400050"/>
          </a:xfrm>
          <a:custGeom>
            <a:avLst/>
            <a:gdLst>
              <a:gd name="T0" fmla="*/ 499 w 499"/>
              <a:gd name="T1" fmla="*/ 321 h 340"/>
              <a:gd name="T2" fmla="*/ 83 w 499"/>
              <a:gd name="T3" fmla="*/ 313 h 340"/>
              <a:gd name="T4" fmla="*/ 3 w 499"/>
              <a:gd name="T5" fmla="*/ 161 h 340"/>
              <a:gd name="T6" fmla="*/ 67 w 499"/>
              <a:gd name="T7" fmla="*/ 41 h 340"/>
              <a:gd name="T8" fmla="*/ 211 w 499"/>
              <a:gd name="T9" fmla="*/ 1 h 340"/>
              <a:gd name="T10" fmla="*/ 339 w 499"/>
              <a:gd name="T11" fmla="*/ 33 h 340"/>
              <a:gd name="T12" fmla="*/ 419 w 499"/>
              <a:gd name="T13" fmla="*/ 1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40">
                <a:moveTo>
                  <a:pt x="499" y="321"/>
                </a:moveTo>
                <a:cubicBezTo>
                  <a:pt x="332" y="330"/>
                  <a:pt x="166" y="340"/>
                  <a:pt x="83" y="313"/>
                </a:cubicBezTo>
                <a:cubicBezTo>
                  <a:pt x="0" y="286"/>
                  <a:pt x="6" y="206"/>
                  <a:pt x="3" y="161"/>
                </a:cubicBezTo>
                <a:cubicBezTo>
                  <a:pt x="0" y="116"/>
                  <a:pt x="32" y="68"/>
                  <a:pt x="67" y="41"/>
                </a:cubicBezTo>
                <a:cubicBezTo>
                  <a:pt x="102" y="14"/>
                  <a:pt x="166" y="2"/>
                  <a:pt x="211" y="1"/>
                </a:cubicBezTo>
                <a:cubicBezTo>
                  <a:pt x="256" y="0"/>
                  <a:pt x="304" y="2"/>
                  <a:pt x="339" y="33"/>
                </a:cubicBezTo>
                <a:cubicBezTo>
                  <a:pt x="374" y="64"/>
                  <a:pt x="396" y="124"/>
                  <a:pt x="419" y="1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6" name="Line 32"/>
          <p:cNvSpPr>
            <a:spLocks noChangeShapeType="1"/>
          </p:cNvSpPr>
          <p:nvPr/>
        </p:nvSpPr>
        <p:spPr bwMode="auto">
          <a:xfrm>
            <a:off x="1625600" y="4233863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697" name="Line 33"/>
          <p:cNvSpPr>
            <a:spLocks noChangeShapeType="1"/>
          </p:cNvSpPr>
          <p:nvPr/>
        </p:nvSpPr>
        <p:spPr bwMode="auto">
          <a:xfrm>
            <a:off x="2976563" y="4243388"/>
            <a:ext cx="931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1698" name="Group 34"/>
          <p:cNvGrpSpPr>
            <a:grpSpLocks/>
          </p:cNvGrpSpPr>
          <p:nvPr/>
        </p:nvGrpSpPr>
        <p:grpSpPr bwMode="auto">
          <a:xfrm>
            <a:off x="1425575" y="3062288"/>
            <a:ext cx="5486400" cy="687387"/>
            <a:chOff x="1272" y="1204"/>
            <a:chExt cx="3960" cy="604"/>
          </a:xfrm>
        </p:grpSpPr>
        <p:sp>
          <p:nvSpPr>
            <p:cNvPr id="241699" name="Freeform 35"/>
            <p:cNvSpPr>
              <a:spLocks/>
            </p:cNvSpPr>
            <p:nvPr/>
          </p:nvSpPr>
          <p:spPr bwMode="auto">
            <a:xfrm>
              <a:off x="1464" y="1512"/>
              <a:ext cx="928" cy="296"/>
            </a:xfrm>
            <a:custGeom>
              <a:avLst/>
              <a:gdLst>
                <a:gd name="T0" fmla="*/ 928 w 928"/>
                <a:gd name="T1" fmla="*/ 296 h 296"/>
                <a:gd name="T2" fmla="*/ 392 w 928"/>
                <a:gd name="T3" fmla="*/ 24 h 296"/>
                <a:gd name="T4" fmla="*/ 0 w 928"/>
                <a:gd name="T5" fmla="*/ 15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8" h="296">
                  <a:moveTo>
                    <a:pt x="928" y="296"/>
                  </a:moveTo>
                  <a:cubicBezTo>
                    <a:pt x="737" y="172"/>
                    <a:pt x="547" y="48"/>
                    <a:pt x="392" y="24"/>
                  </a:cubicBezTo>
                  <a:cubicBezTo>
                    <a:pt x="237" y="0"/>
                    <a:pt x="118" y="76"/>
                    <a:pt x="0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0" name="Freeform 36"/>
            <p:cNvSpPr>
              <a:spLocks/>
            </p:cNvSpPr>
            <p:nvPr/>
          </p:nvSpPr>
          <p:spPr bwMode="auto">
            <a:xfrm>
              <a:off x="1416" y="1392"/>
              <a:ext cx="1936" cy="408"/>
            </a:xfrm>
            <a:custGeom>
              <a:avLst/>
              <a:gdLst>
                <a:gd name="T0" fmla="*/ 1936 w 1936"/>
                <a:gd name="T1" fmla="*/ 408 h 408"/>
                <a:gd name="T2" fmla="*/ 656 w 1936"/>
                <a:gd name="T3" fmla="*/ 24 h 408"/>
                <a:gd name="T4" fmla="*/ 0 w 1936"/>
                <a:gd name="T5" fmla="*/ 26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6" h="408">
                  <a:moveTo>
                    <a:pt x="1936" y="408"/>
                  </a:moveTo>
                  <a:cubicBezTo>
                    <a:pt x="1457" y="228"/>
                    <a:pt x="979" y="48"/>
                    <a:pt x="656" y="24"/>
                  </a:cubicBezTo>
                  <a:cubicBezTo>
                    <a:pt x="333" y="0"/>
                    <a:pt x="166" y="132"/>
                    <a:pt x="0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1" name="Freeform 37"/>
            <p:cNvSpPr>
              <a:spLocks/>
            </p:cNvSpPr>
            <p:nvPr/>
          </p:nvSpPr>
          <p:spPr bwMode="auto">
            <a:xfrm>
              <a:off x="1336" y="1283"/>
              <a:ext cx="2960" cy="509"/>
            </a:xfrm>
            <a:custGeom>
              <a:avLst/>
              <a:gdLst>
                <a:gd name="T0" fmla="*/ 3448 w 3448"/>
                <a:gd name="T1" fmla="*/ 509 h 509"/>
                <a:gd name="T2" fmla="*/ 1032 w 3448"/>
                <a:gd name="T3" fmla="*/ 21 h 509"/>
                <a:gd name="T4" fmla="*/ 0 w 3448"/>
                <a:gd name="T5" fmla="*/ 38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8" h="509">
                  <a:moveTo>
                    <a:pt x="3448" y="509"/>
                  </a:moveTo>
                  <a:cubicBezTo>
                    <a:pt x="2527" y="275"/>
                    <a:pt x="1607" y="42"/>
                    <a:pt x="1032" y="21"/>
                  </a:cubicBezTo>
                  <a:cubicBezTo>
                    <a:pt x="457" y="0"/>
                    <a:pt x="228" y="190"/>
                    <a:pt x="0" y="3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2" name="Freeform 38"/>
            <p:cNvSpPr>
              <a:spLocks/>
            </p:cNvSpPr>
            <p:nvPr/>
          </p:nvSpPr>
          <p:spPr bwMode="auto">
            <a:xfrm>
              <a:off x="1272" y="1204"/>
              <a:ext cx="3960" cy="580"/>
            </a:xfrm>
            <a:custGeom>
              <a:avLst/>
              <a:gdLst>
                <a:gd name="T0" fmla="*/ 4088 w 4088"/>
                <a:gd name="T1" fmla="*/ 580 h 580"/>
                <a:gd name="T2" fmla="*/ 1144 w 4088"/>
                <a:gd name="T3" fmla="*/ 20 h 580"/>
                <a:gd name="T4" fmla="*/ 0 w 4088"/>
                <a:gd name="T5" fmla="*/ 46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8" h="580">
                  <a:moveTo>
                    <a:pt x="4088" y="580"/>
                  </a:moveTo>
                  <a:cubicBezTo>
                    <a:pt x="2956" y="310"/>
                    <a:pt x="1825" y="40"/>
                    <a:pt x="1144" y="20"/>
                  </a:cubicBezTo>
                  <a:cubicBezTo>
                    <a:pt x="463" y="0"/>
                    <a:pt x="231" y="230"/>
                    <a:pt x="0" y="4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1703" name="Line 39"/>
          <p:cNvSpPr>
            <a:spLocks noChangeShapeType="1"/>
          </p:cNvSpPr>
          <p:nvPr/>
        </p:nvSpPr>
        <p:spPr bwMode="auto">
          <a:xfrm>
            <a:off x="4284663" y="4243388"/>
            <a:ext cx="931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04" name="Line 40"/>
          <p:cNvSpPr>
            <a:spLocks noChangeShapeType="1"/>
          </p:cNvSpPr>
          <p:nvPr/>
        </p:nvSpPr>
        <p:spPr bwMode="auto">
          <a:xfrm>
            <a:off x="5637213" y="4252913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05" name="Line 41"/>
          <p:cNvSpPr>
            <a:spLocks noChangeShapeType="1"/>
          </p:cNvSpPr>
          <p:nvPr/>
        </p:nvSpPr>
        <p:spPr bwMode="auto">
          <a:xfrm flipH="1">
            <a:off x="6556375" y="4124325"/>
            <a:ext cx="731838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06" name="Freeform 42"/>
          <p:cNvSpPr>
            <a:spLocks/>
          </p:cNvSpPr>
          <p:nvPr/>
        </p:nvSpPr>
        <p:spPr bwMode="auto">
          <a:xfrm>
            <a:off x="823913" y="3335338"/>
            <a:ext cx="779462" cy="442912"/>
          </a:xfrm>
          <a:custGeom>
            <a:avLst/>
            <a:gdLst>
              <a:gd name="T0" fmla="*/ 595 w 595"/>
              <a:gd name="T1" fmla="*/ 367 h 407"/>
              <a:gd name="T2" fmla="*/ 115 w 595"/>
              <a:gd name="T3" fmla="*/ 375 h 407"/>
              <a:gd name="T4" fmla="*/ 3 w 595"/>
              <a:gd name="T5" fmla="*/ 175 h 407"/>
              <a:gd name="T6" fmla="*/ 131 w 595"/>
              <a:gd name="T7" fmla="*/ 23 h 407"/>
              <a:gd name="T8" fmla="*/ 347 w 595"/>
              <a:gd name="T9" fmla="*/ 39 h 407"/>
              <a:gd name="T10" fmla="*/ 427 w 595"/>
              <a:gd name="T11" fmla="*/ 22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7">
                <a:moveTo>
                  <a:pt x="595" y="367"/>
                </a:moveTo>
                <a:cubicBezTo>
                  <a:pt x="404" y="387"/>
                  <a:pt x="214" y="407"/>
                  <a:pt x="115" y="375"/>
                </a:cubicBezTo>
                <a:cubicBezTo>
                  <a:pt x="16" y="343"/>
                  <a:pt x="0" y="234"/>
                  <a:pt x="3" y="175"/>
                </a:cubicBezTo>
                <a:cubicBezTo>
                  <a:pt x="6" y="116"/>
                  <a:pt x="74" y="46"/>
                  <a:pt x="131" y="23"/>
                </a:cubicBezTo>
                <a:cubicBezTo>
                  <a:pt x="188" y="0"/>
                  <a:pt x="298" y="6"/>
                  <a:pt x="347" y="39"/>
                </a:cubicBezTo>
                <a:cubicBezTo>
                  <a:pt x="396" y="72"/>
                  <a:pt x="411" y="147"/>
                  <a:pt x="427" y="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07" name="Text Box 43"/>
          <p:cNvSpPr txBox="1">
            <a:spLocks noChangeArrowheads="1"/>
          </p:cNvSpPr>
          <p:nvPr/>
        </p:nvSpPr>
        <p:spPr bwMode="auto">
          <a:xfrm>
            <a:off x="5545138" y="23050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241708" name="Line 44"/>
          <p:cNvSpPr>
            <a:spLocks noChangeShapeType="1"/>
          </p:cNvSpPr>
          <p:nvPr/>
        </p:nvSpPr>
        <p:spPr bwMode="auto">
          <a:xfrm>
            <a:off x="4729163" y="24638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09" name="Text Box 45"/>
          <p:cNvSpPr txBox="1">
            <a:spLocks noChangeArrowheads="1"/>
          </p:cNvSpPr>
          <p:nvPr/>
        </p:nvSpPr>
        <p:spPr bwMode="auto">
          <a:xfrm>
            <a:off x="6675438" y="29591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241710" name="Line 46"/>
          <p:cNvSpPr>
            <a:spLocks noChangeShapeType="1"/>
          </p:cNvSpPr>
          <p:nvPr/>
        </p:nvSpPr>
        <p:spPr bwMode="auto">
          <a:xfrm>
            <a:off x="6889750" y="324485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11" name="Rectangle 47"/>
          <p:cNvSpPr>
            <a:spLocks noChangeArrowheads="1"/>
          </p:cNvSpPr>
          <p:nvPr/>
        </p:nvSpPr>
        <p:spPr bwMode="auto">
          <a:xfrm>
            <a:off x="792163" y="5648325"/>
            <a:ext cx="749300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1712" name="Line 48"/>
          <p:cNvSpPr>
            <a:spLocks noChangeShapeType="1"/>
          </p:cNvSpPr>
          <p:nvPr/>
        </p:nvSpPr>
        <p:spPr bwMode="auto">
          <a:xfrm>
            <a:off x="792163" y="5886450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13" name="Line 49"/>
          <p:cNvSpPr>
            <a:spLocks noChangeShapeType="1"/>
          </p:cNvSpPr>
          <p:nvPr/>
        </p:nvSpPr>
        <p:spPr bwMode="auto">
          <a:xfrm>
            <a:off x="798513" y="6162675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14" name="Rectangle 50"/>
          <p:cNvSpPr>
            <a:spLocks noChangeArrowheads="1"/>
          </p:cNvSpPr>
          <p:nvPr/>
        </p:nvSpPr>
        <p:spPr bwMode="auto">
          <a:xfrm>
            <a:off x="1727200" y="5648325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1715" name="Line 51"/>
          <p:cNvSpPr>
            <a:spLocks noChangeShapeType="1"/>
          </p:cNvSpPr>
          <p:nvPr/>
        </p:nvSpPr>
        <p:spPr bwMode="auto">
          <a:xfrm>
            <a:off x="1727200" y="5886450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16" name="Line 52"/>
          <p:cNvSpPr>
            <a:spLocks noChangeShapeType="1"/>
          </p:cNvSpPr>
          <p:nvPr/>
        </p:nvSpPr>
        <p:spPr bwMode="auto">
          <a:xfrm>
            <a:off x="1731963" y="6162675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17" name="Rectangle 53"/>
          <p:cNvSpPr>
            <a:spLocks noChangeArrowheads="1"/>
          </p:cNvSpPr>
          <p:nvPr/>
        </p:nvSpPr>
        <p:spPr bwMode="auto">
          <a:xfrm>
            <a:off x="2693988" y="5646738"/>
            <a:ext cx="747712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41718" name="Line 54"/>
          <p:cNvSpPr>
            <a:spLocks noChangeShapeType="1"/>
          </p:cNvSpPr>
          <p:nvPr/>
        </p:nvSpPr>
        <p:spPr bwMode="auto">
          <a:xfrm>
            <a:off x="2693988" y="588486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19" name="Line 55"/>
          <p:cNvSpPr>
            <a:spLocks noChangeShapeType="1"/>
          </p:cNvSpPr>
          <p:nvPr/>
        </p:nvSpPr>
        <p:spPr bwMode="auto">
          <a:xfrm>
            <a:off x="2698750" y="6162675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0" name="Rectangle 56"/>
          <p:cNvSpPr>
            <a:spLocks noChangeArrowheads="1"/>
          </p:cNvSpPr>
          <p:nvPr/>
        </p:nvSpPr>
        <p:spPr bwMode="auto">
          <a:xfrm>
            <a:off x="3667125" y="5646738"/>
            <a:ext cx="7477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>
            <a:off x="3667125" y="5884863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2" name="Line 58"/>
          <p:cNvSpPr>
            <a:spLocks noChangeShapeType="1"/>
          </p:cNvSpPr>
          <p:nvPr/>
        </p:nvSpPr>
        <p:spPr bwMode="auto">
          <a:xfrm>
            <a:off x="3673475" y="6162675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3" name="Rectangle 59"/>
          <p:cNvSpPr>
            <a:spLocks noChangeArrowheads="1"/>
          </p:cNvSpPr>
          <p:nvPr/>
        </p:nvSpPr>
        <p:spPr bwMode="auto">
          <a:xfrm>
            <a:off x="4643438" y="5641975"/>
            <a:ext cx="747712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1724" name="Line 60"/>
          <p:cNvSpPr>
            <a:spLocks noChangeShapeType="1"/>
          </p:cNvSpPr>
          <p:nvPr/>
        </p:nvSpPr>
        <p:spPr bwMode="auto">
          <a:xfrm>
            <a:off x="4643438" y="5880100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5" name="Line 61"/>
          <p:cNvSpPr>
            <a:spLocks noChangeShapeType="1"/>
          </p:cNvSpPr>
          <p:nvPr/>
        </p:nvSpPr>
        <p:spPr bwMode="auto">
          <a:xfrm>
            <a:off x="4649788" y="6157913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6" name="Line 62"/>
          <p:cNvSpPr>
            <a:spLocks noChangeShapeType="1"/>
          </p:cNvSpPr>
          <p:nvPr/>
        </p:nvSpPr>
        <p:spPr bwMode="auto">
          <a:xfrm>
            <a:off x="1193800" y="6270625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7" name="Freeform 63"/>
          <p:cNvSpPr>
            <a:spLocks/>
          </p:cNvSpPr>
          <p:nvPr/>
        </p:nvSpPr>
        <p:spPr bwMode="auto">
          <a:xfrm>
            <a:off x="523875" y="5372100"/>
            <a:ext cx="603250" cy="444500"/>
          </a:xfrm>
          <a:custGeom>
            <a:avLst/>
            <a:gdLst>
              <a:gd name="T0" fmla="*/ 595 w 595"/>
              <a:gd name="T1" fmla="*/ 367 h 407"/>
              <a:gd name="T2" fmla="*/ 115 w 595"/>
              <a:gd name="T3" fmla="*/ 375 h 407"/>
              <a:gd name="T4" fmla="*/ 3 w 595"/>
              <a:gd name="T5" fmla="*/ 175 h 407"/>
              <a:gd name="T6" fmla="*/ 131 w 595"/>
              <a:gd name="T7" fmla="*/ 23 h 407"/>
              <a:gd name="T8" fmla="*/ 347 w 595"/>
              <a:gd name="T9" fmla="*/ 39 h 407"/>
              <a:gd name="T10" fmla="*/ 427 w 595"/>
              <a:gd name="T11" fmla="*/ 22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7">
                <a:moveTo>
                  <a:pt x="595" y="367"/>
                </a:moveTo>
                <a:cubicBezTo>
                  <a:pt x="404" y="387"/>
                  <a:pt x="214" y="407"/>
                  <a:pt x="115" y="375"/>
                </a:cubicBezTo>
                <a:cubicBezTo>
                  <a:pt x="16" y="343"/>
                  <a:pt x="0" y="234"/>
                  <a:pt x="3" y="175"/>
                </a:cubicBezTo>
                <a:cubicBezTo>
                  <a:pt x="6" y="116"/>
                  <a:pt x="74" y="46"/>
                  <a:pt x="131" y="23"/>
                </a:cubicBezTo>
                <a:cubicBezTo>
                  <a:pt x="188" y="0"/>
                  <a:pt x="298" y="6"/>
                  <a:pt x="347" y="39"/>
                </a:cubicBezTo>
                <a:cubicBezTo>
                  <a:pt x="396" y="72"/>
                  <a:pt x="411" y="147"/>
                  <a:pt x="427" y="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28" name="Text Box 64"/>
          <p:cNvSpPr txBox="1">
            <a:spLocks noChangeArrowheads="1"/>
          </p:cNvSpPr>
          <p:nvPr/>
        </p:nvSpPr>
        <p:spPr bwMode="auto">
          <a:xfrm>
            <a:off x="7662863" y="49911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241729" name="Line 65"/>
          <p:cNvSpPr>
            <a:spLocks noChangeShapeType="1"/>
          </p:cNvSpPr>
          <p:nvPr/>
        </p:nvSpPr>
        <p:spPr bwMode="auto">
          <a:xfrm>
            <a:off x="7875588" y="528161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0" name="Rectangle 66"/>
          <p:cNvSpPr>
            <a:spLocks noChangeArrowheads="1"/>
          </p:cNvSpPr>
          <p:nvPr/>
        </p:nvSpPr>
        <p:spPr bwMode="auto">
          <a:xfrm>
            <a:off x="5586413" y="5630863"/>
            <a:ext cx="747712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41731" name="Line 67"/>
          <p:cNvSpPr>
            <a:spLocks noChangeShapeType="1"/>
          </p:cNvSpPr>
          <p:nvPr/>
        </p:nvSpPr>
        <p:spPr bwMode="auto">
          <a:xfrm>
            <a:off x="5586413" y="5868988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2" name="Line 68"/>
          <p:cNvSpPr>
            <a:spLocks noChangeShapeType="1"/>
          </p:cNvSpPr>
          <p:nvPr/>
        </p:nvSpPr>
        <p:spPr bwMode="auto">
          <a:xfrm>
            <a:off x="5591175" y="6146800"/>
            <a:ext cx="72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3" name="Rectangle 69"/>
          <p:cNvSpPr>
            <a:spLocks noChangeArrowheads="1"/>
          </p:cNvSpPr>
          <p:nvPr/>
        </p:nvSpPr>
        <p:spPr bwMode="auto">
          <a:xfrm>
            <a:off x="6526213" y="5637213"/>
            <a:ext cx="747712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41734" name="Line 70"/>
          <p:cNvSpPr>
            <a:spLocks noChangeShapeType="1"/>
          </p:cNvSpPr>
          <p:nvPr/>
        </p:nvSpPr>
        <p:spPr bwMode="auto">
          <a:xfrm>
            <a:off x="6526213" y="5875338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5" name="Line 71"/>
          <p:cNvSpPr>
            <a:spLocks noChangeShapeType="1"/>
          </p:cNvSpPr>
          <p:nvPr/>
        </p:nvSpPr>
        <p:spPr bwMode="auto">
          <a:xfrm>
            <a:off x="6532563" y="6151563"/>
            <a:ext cx="735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6" name="Rectangle 72"/>
          <p:cNvSpPr>
            <a:spLocks noChangeArrowheads="1"/>
          </p:cNvSpPr>
          <p:nvPr/>
        </p:nvSpPr>
        <p:spPr bwMode="auto">
          <a:xfrm>
            <a:off x="7481888" y="5637213"/>
            <a:ext cx="749300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41737" name="Line 73"/>
          <p:cNvSpPr>
            <a:spLocks noChangeShapeType="1"/>
          </p:cNvSpPr>
          <p:nvPr/>
        </p:nvSpPr>
        <p:spPr bwMode="auto">
          <a:xfrm>
            <a:off x="7481888" y="5875338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8" name="Line 74"/>
          <p:cNvSpPr>
            <a:spLocks noChangeShapeType="1"/>
          </p:cNvSpPr>
          <p:nvPr/>
        </p:nvSpPr>
        <p:spPr bwMode="auto">
          <a:xfrm>
            <a:off x="7488238" y="615156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39" name="Line 75"/>
          <p:cNvSpPr>
            <a:spLocks noChangeShapeType="1"/>
          </p:cNvSpPr>
          <p:nvPr/>
        </p:nvSpPr>
        <p:spPr bwMode="auto">
          <a:xfrm flipH="1">
            <a:off x="7499350" y="6162675"/>
            <a:ext cx="73183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0" name="Line 76"/>
          <p:cNvSpPr>
            <a:spLocks noChangeShapeType="1"/>
          </p:cNvSpPr>
          <p:nvPr/>
        </p:nvSpPr>
        <p:spPr bwMode="auto">
          <a:xfrm>
            <a:off x="5049838" y="6280150"/>
            <a:ext cx="498475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1" name="Line 77"/>
          <p:cNvSpPr>
            <a:spLocks noChangeShapeType="1"/>
          </p:cNvSpPr>
          <p:nvPr/>
        </p:nvSpPr>
        <p:spPr bwMode="auto">
          <a:xfrm>
            <a:off x="4119563" y="6280150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2" name="Line 78"/>
          <p:cNvSpPr>
            <a:spLocks noChangeShapeType="1"/>
          </p:cNvSpPr>
          <p:nvPr/>
        </p:nvSpPr>
        <p:spPr bwMode="auto">
          <a:xfrm>
            <a:off x="3098800" y="6291263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3" name="Line 79"/>
          <p:cNvSpPr>
            <a:spLocks noChangeShapeType="1"/>
          </p:cNvSpPr>
          <p:nvPr/>
        </p:nvSpPr>
        <p:spPr bwMode="auto">
          <a:xfrm>
            <a:off x="2146300" y="6280150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4" name="Line 80"/>
          <p:cNvSpPr>
            <a:spLocks noChangeShapeType="1"/>
          </p:cNvSpPr>
          <p:nvPr/>
        </p:nvSpPr>
        <p:spPr bwMode="auto">
          <a:xfrm>
            <a:off x="6956425" y="6280150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5" name="Line 81"/>
          <p:cNvSpPr>
            <a:spLocks noChangeShapeType="1"/>
          </p:cNvSpPr>
          <p:nvPr/>
        </p:nvSpPr>
        <p:spPr bwMode="auto">
          <a:xfrm>
            <a:off x="5991225" y="6280150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6" name="Freeform 82"/>
          <p:cNvSpPr>
            <a:spLocks/>
          </p:cNvSpPr>
          <p:nvPr/>
        </p:nvSpPr>
        <p:spPr bwMode="auto">
          <a:xfrm>
            <a:off x="993775" y="4924425"/>
            <a:ext cx="6881813" cy="822325"/>
          </a:xfrm>
          <a:custGeom>
            <a:avLst/>
            <a:gdLst>
              <a:gd name="T0" fmla="*/ 4968 w 4968"/>
              <a:gd name="T1" fmla="*/ 665 h 665"/>
              <a:gd name="T2" fmla="*/ 2168 w 4968"/>
              <a:gd name="T3" fmla="*/ 17 h 665"/>
              <a:gd name="T4" fmla="*/ 0 w 4968"/>
              <a:gd name="T5" fmla="*/ 561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8" h="665">
                <a:moveTo>
                  <a:pt x="4968" y="665"/>
                </a:moveTo>
                <a:cubicBezTo>
                  <a:pt x="3982" y="349"/>
                  <a:pt x="2996" y="34"/>
                  <a:pt x="2168" y="17"/>
                </a:cubicBezTo>
                <a:cubicBezTo>
                  <a:pt x="1340" y="0"/>
                  <a:pt x="670" y="280"/>
                  <a:pt x="0" y="561"/>
                </a:cubicBezTo>
              </a:path>
            </a:pathLst>
          </a:custGeom>
          <a:noFill/>
          <a:ln w="9525">
            <a:solidFill>
              <a:srgbClr val="0099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7" name="Freeform 83"/>
          <p:cNvSpPr>
            <a:spLocks/>
          </p:cNvSpPr>
          <p:nvPr/>
        </p:nvSpPr>
        <p:spPr bwMode="auto">
          <a:xfrm>
            <a:off x="1104900" y="4970463"/>
            <a:ext cx="5784850" cy="796925"/>
          </a:xfrm>
          <a:custGeom>
            <a:avLst/>
            <a:gdLst>
              <a:gd name="T0" fmla="*/ 4176 w 4176"/>
              <a:gd name="T1" fmla="*/ 644 h 644"/>
              <a:gd name="T2" fmla="*/ 2000 w 4176"/>
              <a:gd name="T3" fmla="*/ 20 h 644"/>
              <a:gd name="T4" fmla="*/ 0 w 4176"/>
              <a:gd name="T5" fmla="*/ 52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6" h="644">
                <a:moveTo>
                  <a:pt x="4176" y="644"/>
                </a:moveTo>
                <a:cubicBezTo>
                  <a:pt x="3436" y="342"/>
                  <a:pt x="2696" y="40"/>
                  <a:pt x="2000" y="20"/>
                </a:cubicBezTo>
                <a:cubicBezTo>
                  <a:pt x="1304" y="0"/>
                  <a:pt x="652" y="262"/>
                  <a:pt x="0" y="524"/>
                </a:cubicBezTo>
              </a:path>
            </a:pathLst>
          </a:custGeom>
          <a:noFill/>
          <a:ln w="9525">
            <a:solidFill>
              <a:srgbClr val="0099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8" name="Freeform 84"/>
          <p:cNvSpPr>
            <a:spLocks/>
          </p:cNvSpPr>
          <p:nvPr/>
        </p:nvSpPr>
        <p:spPr bwMode="auto">
          <a:xfrm>
            <a:off x="1204913" y="5070475"/>
            <a:ext cx="4752975" cy="685800"/>
          </a:xfrm>
          <a:custGeom>
            <a:avLst/>
            <a:gdLst>
              <a:gd name="T0" fmla="*/ 3432 w 3432"/>
              <a:gd name="T1" fmla="*/ 555 h 555"/>
              <a:gd name="T2" fmla="*/ 1704 w 3432"/>
              <a:gd name="T3" fmla="*/ 19 h 555"/>
              <a:gd name="T4" fmla="*/ 0 w 3432"/>
              <a:gd name="T5" fmla="*/ 44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32" h="555">
                <a:moveTo>
                  <a:pt x="3432" y="555"/>
                </a:moveTo>
                <a:cubicBezTo>
                  <a:pt x="2854" y="296"/>
                  <a:pt x="2276" y="38"/>
                  <a:pt x="1704" y="19"/>
                </a:cubicBezTo>
                <a:cubicBezTo>
                  <a:pt x="1132" y="0"/>
                  <a:pt x="566" y="221"/>
                  <a:pt x="0" y="443"/>
                </a:cubicBezTo>
              </a:path>
            </a:pathLst>
          </a:custGeom>
          <a:noFill/>
          <a:ln w="9525">
            <a:solidFill>
              <a:srgbClr val="0099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49" name="Freeform 85"/>
          <p:cNvSpPr>
            <a:spLocks/>
          </p:cNvSpPr>
          <p:nvPr/>
        </p:nvSpPr>
        <p:spPr bwMode="auto">
          <a:xfrm>
            <a:off x="1281113" y="5148263"/>
            <a:ext cx="3724275" cy="619125"/>
          </a:xfrm>
          <a:custGeom>
            <a:avLst/>
            <a:gdLst>
              <a:gd name="T0" fmla="*/ 2688 w 2688"/>
              <a:gd name="T1" fmla="*/ 500 h 500"/>
              <a:gd name="T2" fmla="*/ 1368 w 2688"/>
              <a:gd name="T3" fmla="*/ 20 h 500"/>
              <a:gd name="T4" fmla="*/ 0 w 2688"/>
              <a:gd name="T5" fmla="*/ 38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500">
                <a:moveTo>
                  <a:pt x="2688" y="500"/>
                </a:moveTo>
                <a:cubicBezTo>
                  <a:pt x="2252" y="270"/>
                  <a:pt x="1816" y="40"/>
                  <a:pt x="1368" y="20"/>
                </a:cubicBezTo>
                <a:cubicBezTo>
                  <a:pt x="920" y="0"/>
                  <a:pt x="460" y="190"/>
                  <a:pt x="0" y="3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50" name="Freeform 86"/>
          <p:cNvSpPr>
            <a:spLocks/>
          </p:cNvSpPr>
          <p:nvPr/>
        </p:nvSpPr>
        <p:spPr bwMode="auto">
          <a:xfrm>
            <a:off x="1303338" y="5248275"/>
            <a:ext cx="2738437" cy="519113"/>
          </a:xfrm>
          <a:custGeom>
            <a:avLst/>
            <a:gdLst>
              <a:gd name="T0" fmla="*/ 1976 w 1976"/>
              <a:gd name="T1" fmla="*/ 420 h 420"/>
              <a:gd name="T2" fmla="*/ 992 w 1976"/>
              <a:gd name="T3" fmla="*/ 20 h 420"/>
              <a:gd name="T4" fmla="*/ 0 w 1976"/>
              <a:gd name="T5" fmla="*/ 30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6" h="420">
                <a:moveTo>
                  <a:pt x="1976" y="420"/>
                </a:moveTo>
                <a:cubicBezTo>
                  <a:pt x="1648" y="230"/>
                  <a:pt x="1321" y="40"/>
                  <a:pt x="992" y="20"/>
                </a:cubicBezTo>
                <a:cubicBezTo>
                  <a:pt x="663" y="0"/>
                  <a:pt x="331" y="150"/>
                  <a:pt x="0" y="3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51" name="Freeform 87"/>
          <p:cNvSpPr>
            <a:spLocks/>
          </p:cNvSpPr>
          <p:nvPr/>
        </p:nvSpPr>
        <p:spPr bwMode="auto">
          <a:xfrm>
            <a:off x="1347788" y="5356225"/>
            <a:ext cx="1717675" cy="411163"/>
          </a:xfrm>
          <a:custGeom>
            <a:avLst/>
            <a:gdLst>
              <a:gd name="T0" fmla="*/ 1240 w 1240"/>
              <a:gd name="T1" fmla="*/ 332 h 332"/>
              <a:gd name="T2" fmla="*/ 656 w 1240"/>
              <a:gd name="T3" fmla="*/ 20 h 332"/>
              <a:gd name="T4" fmla="*/ 0 w 1240"/>
              <a:gd name="T5" fmla="*/ 21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0" h="332">
                <a:moveTo>
                  <a:pt x="1240" y="332"/>
                </a:moveTo>
                <a:cubicBezTo>
                  <a:pt x="1051" y="186"/>
                  <a:pt x="863" y="40"/>
                  <a:pt x="656" y="20"/>
                </a:cubicBezTo>
                <a:cubicBezTo>
                  <a:pt x="449" y="0"/>
                  <a:pt x="224" y="106"/>
                  <a:pt x="0" y="2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52" name="Freeform 88"/>
          <p:cNvSpPr>
            <a:spLocks/>
          </p:cNvSpPr>
          <p:nvPr/>
        </p:nvSpPr>
        <p:spPr bwMode="auto">
          <a:xfrm>
            <a:off x="1403350" y="5495925"/>
            <a:ext cx="698500" cy="271463"/>
          </a:xfrm>
          <a:custGeom>
            <a:avLst/>
            <a:gdLst>
              <a:gd name="T0" fmla="*/ 504 w 504"/>
              <a:gd name="T1" fmla="*/ 219 h 219"/>
              <a:gd name="T2" fmla="*/ 256 w 504"/>
              <a:gd name="T3" fmla="*/ 19 h 219"/>
              <a:gd name="T4" fmla="*/ 0 w 504"/>
              <a:gd name="T5" fmla="*/ 10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219">
                <a:moveTo>
                  <a:pt x="504" y="219"/>
                </a:moveTo>
                <a:cubicBezTo>
                  <a:pt x="422" y="128"/>
                  <a:pt x="340" y="38"/>
                  <a:pt x="256" y="19"/>
                </a:cubicBezTo>
                <a:cubicBezTo>
                  <a:pt x="172" y="0"/>
                  <a:pt x="86" y="53"/>
                  <a:pt x="0" y="1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523875" y="1317625"/>
            <a:ext cx="339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(a)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합치고자 하는 두 집합</a:t>
            </a: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536575" y="4710113"/>
            <a:ext cx="269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두 집합을 합친 결과</a:t>
            </a:r>
          </a:p>
        </p:txBody>
      </p:sp>
      <p:sp>
        <p:nvSpPr>
          <p:cNvPr id="241756" name="Rectangle 92"/>
          <p:cNvSpPr>
            <a:spLocks noChangeArrowheads="1"/>
          </p:cNvSpPr>
          <p:nvPr/>
        </p:nvSpPr>
        <p:spPr bwMode="auto">
          <a:xfrm>
            <a:off x="4826000" y="482600"/>
            <a:ext cx="43180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합집합을 만드는 예</a:t>
            </a:r>
            <a:endParaRPr lang="en-US" altLang="ko-KR" sz="32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무게를 고려한 </a:t>
            </a:r>
            <a:r>
              <a:rPr lang="en-US" altLang="ko-KR" sz="3200"/>
              <a:t>Union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184400"/>
            <a:ext cx="7772400" cy="3632200"/>
          </a:xfrm>
        </p:spPr>
        <p:txBody>
          <a:bodyPr/>
          <a:lstStyle/>
          <a:p>
            <a:r>
              <a:rPr lang="ko-KR" altLang="en-US" sz="2400">
                <a:latin typeface="Times New Roman" panose="02020603050405020304" pitchFamily="18" charset="0"/>
              </a:rPr>
              <a:t>연결 리스트로 된 두 집합을 합칠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때 작은 집합을 큰 집합의 뒤에 붙인다</a:t>
            </a:r>
          </a:p>
          <a:p>
            <a:pPr lvl="1"/>
            <a:r>
              <a:rPr lang="ko-KR" altLang="en-US" sz="2000">
                <a:latin typeface="Times New Roman" panose="02020603050405020304" pitchFamily="18" charset="0"/>
              </a:rPr>
              <a:t>대표 원소를 가리키는 포인터 갱신 작업을 최소화하기 위한 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632</Words>
  <Application>Microsoft Office PowerPoint</Application>
  <PresentationFormat>화면 슬라이드 쇼(4:3)</PresentationFormat>
  <Paragraphs>250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HY견명조</vt:lpstr>
      <vt:lpstr>굴림</vt:lpstr>
      <vt:lpstr>맑은 고딕</vt:lpstr>
      <vt:lpstr>Arial</vt:lpstr>
      <vt:lpstr>Times</vt:lpstr>
      <vt:lpstr>Times New Roman</vt:lpstr>
      <vt:lpstr>chapter_01.tmpl</vt:lpstr>
      <vt:lpstr>1_chapter_01.tmpl</vt:lpstr>
      <vt:lpstr>PowerPoint 프레젠테이션</vt:lpstr>
      <vt:lpstr>8장. 상호 배타적 집합의 처리</vt:lpstr>
      <vt:lpstr>학습목표</vt:lpstr>
      <vt:lpstr>집합의 처리</vt:lpstr>
      <vt:lpstr>연결 리스트를 이용한 처리</vt:lpstr>
      <vt:lpstr>PowerPoint 프레젠테이션</vt:lpstr>
      <vt:lpstr>PowerPoint 프레젠테이션</vt:lpstr>
      <vt:lpstr>PowerPoint 프레젠테이션</vt:lpstr>
      <vt:lpstr>무게를 고려한 Union</vt:lpstr>
      <vt:lpstr>PowerPoint 프레젠테이션</vt:lpstr>
      <vt:lpstr>트리를 이용한 집합의 처리</vt:lpstr>
      <vt:lpstr>PowerPoint 프레젠테이션</vt:lpstr>
      <vt:lpstr>PowerPoint 프레젠테이션</vt:lpstr>
      <vt:lpstr>PowerPoint 프레젠테이션</vt:lpstr>
      <vt:lpstr>트리를 이용한 집합 처리 알고리즘</vt:lpstr>
      <vt:lpstr>연산의 효율을 높이는 방법</vt:lpstr>
      <vt:lpstr>랭크를 이용한 Union의 예</vt:lpstr>
      <vt:lpstr>랭크를 이용한 Union에서 랭크가 증가하는 예</vt:lpstr>
      <vt:lpstr>PowerPoint 프레젠테이션</vt:lpstr>
      <vt:lpstr>랭크를 이용한 Union과 Make-Set</vt:lpstr>
      <vt:lpstr>경로압축을 이용한 Find-Set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Windows 사용자</cp:lastModifiedBy>
  <cp:revision>199</cp:revision>
  <cp:lastPrinted>2001-10-01T18:50:52Z</cp:lastPrinted>
  <dcterms:created xsi:type="dcterms:W3CDTF">2001-08-09T11:26:11Z</dcterms:created>
  <dcterms:modified xsi:type="dcterms:W3CDTF">2018-02-26T00:09:56Z</dcterms:modified>
</cp:coreProperties>
</file>