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49" r:id="rId2"/>
  </p:sldMasterIdLst>
  <p:notesMasterIdLst>
    <p:notesMasterId r:id="rId48"/>
  </p:notesMasterIdLst>
  <p:sldIdLst>
    <p:sldId id="379" r:id="rId3"/>
    <p:sldId id="382" r:id="rId4"/>
    <p:sldId id="381" r:id="rId5"/>
    <p:sldId id="313" r:id="rId6"/>
    <p:sldId id="319" r:id="rId7"/>
    <p:sldId id="359" r:id="rId8"/>
    <p:sldId id="357" r:id="rId9"/>
    <p:sldId id="321" r:id="rId10"/>
    <p:sldId id="358" r:id="rId11"/>
    <p:sldId id="318" r:id="rId12"/>
    <p:sldId id="384" r:id="rId13"/>
    <p:sldId id="385" r:id="rId14"/>
    <p:sldId id="386" r:id="rId15"/>
    <p:sldId id="387" r:id="rId16"/>
    <p:sldId id="388" r:id="rId17"/>
    <p:sldId id="389" r:id="rId18"/>
    <p:sldId id="322" r:id="rId19"/>
    <p:sldId id="324" r:id="rId20"/>
    <p:sldId id="328" r:id="rId21"/>
    <p:sldId id="325" r:id="rId22"/>
    <p:sldId id="326" r:id="rId23"/>
    <p:sldId id="330" r:id="rId24"/>
    <p:sldId id="329" r:id="rId25"/>
    <p:sldId id="333" r:id="rId26"/>
    <p:sldId id="327" r:id="rId27"/>
    <p:sldId id="331" r:id="rId28"/>
    <p:sldId id="332" r:id="rId29"/>
    <p:sldId id="334" r:id="rId30"/>
    <p:sldId id="343" r:id="rId31"/>
    <p:sldId id="344" r:id="rId32"/>
    <p:sldId id="345" r:id="rId33"/>
    <p:sldId id="341" r:id="rId34"/>
    <p:sldId id="342" r:id="rId35"/>
    <p:sldId id="373" r:id="rId36"/>
    <p:sldId id="374" r:id="rId37"/>
    <p:sldId id="376" r:id="rId38"/>
    <p:sldId id="378" r:id="rId39"/>
    <p:sldId id="377" r:id="rId40"/>
    <p:sldId id="367" r:id="rId41"/>
    <p:sldId id="368" r:id="rId42"/>
    <p:sldId id="369" r:id="rId43"/>
    <p:sldId id="370" r:id="rId44"/>
    <p:sldId id="371" r:id="rId45"/>
    <p:sldId id="372" r:id="rId46"/>
    <p:sldId id="383" r:id="rId4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C99"/>
    <a:srgbClr val="99FFCC"/>
    <a:srgbClr val="99FF99"/>
    <a:srgbClr val="CCFFCC"/>
    <a:srgbClr val="FF0000"/>
    <a:srgbClr val="33CC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fld id="{0583359A-24DF-49DA-AFD4-35A8620A70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034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59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403043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221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32695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05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21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103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784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9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9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동적 프로그래밍</a:t>
            </a:r>
            <a:r>
              <a:rPr lang="en-US" altLang="ko-KR" sz="1800"/>
              <a:t>Dynamic Programming (DP)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609600"/>
            <a:ext cx="8369300" cy="1143000"/>
          </a:xfrm>
        </p:spPr>
        <p:txBody>
          <a:bodyPr/>
          <a:lstStyle/>
          <a:p>
            <a:r>
              <a:rPr lang="ko-KR" altLang="en-US" sz="3600"/>
              <a:t>동적 프로그래밍의 적용 요건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84400"/>
            <a:ext cx="7772400" cy="3200400"/>
          </a:xfrm>
        </p:spPr>
        <p:txBody>
          <a:bodyPr/>
          <a:lstStyle/>
          <a:p>
            <a:r>
              <a:rPr lang="ko-KR" altLang="en-US" sz="2800">
                <a:solidFill>
                  <a:srgbClr val="FF0000"/>
                </a:solidFill>
              </a:rPr>
              <a:t>최적 부분구조</a:t>
            </a:r>
            <a:r>
              <a:rPr lang="en-US" altLang="ko-KR" sz="200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ko-KR" altLang="en-US" sz="2400"/>
              <a:t>큰 문제의 최적 솔루션에 작은 문제의 최적 솔루션이 포함됨</a:t>
            </a:r>
          </a:p>
          <a:p>
            <a:r>
              <a:rPr lang="ko-KR" altLang="en-US" sz="2800">
                <a:solidFill>
                  <a:srgbClr val="FF0000"/>
                </a:solidFill>
              </a:rPr>
              <a:t>재귀호출시 중복</a:t>
            </a:r>
            <a:r>
              <a:rPr lang="en-US" altLang="ko-KR" sz="2000">
                <a:solidFill>
                  <a:srgbClr val="FF0000"/>
                </a:solidFill>
              </a:rPr>
              <a:t>overlapping recursive calls</a:t>
            </a:r>
          </a:p>
          <a:p>
            <a:pPr lvl="1"/>
            <a:r>
              <a:rPr lang="ko-KR" altLang="en-US" sz="2400"/>
              <a:t>재귀적 해법으로 풀면 같은 문제에 대한 재귀호출이 심하게 중복됨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33525" y="5538788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4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동적 프로그래밍이 그 해결책</a:t>
            </a:r>
            <a:r>
              <a:rPr lang="en-US" altLang="ko-KR" sz="24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auto">
          <a:xfrm>
            <a:off x="1041400" y="5638800"/>
            <a:ext cx="330200" cy="279400"/>
          </a:xfrm>
          <a:prstGeom prst="rightArrow">
            <a:avLst>
              <a:gd name="adj1" fmla="val 50000"/>
              <a:gd name="adj2" fmla="val 29545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문제예 </a:t>
            </a:r>
            <a:r>
              <a:rPr lang="en-US" altLang="ko-KR">
                <a:solidFill>
                  <a:srgbClr val="FF0000"/>
                </a:solidFill>
              </a:rPr>
              <a:t>1: </a:t>
            </a:r>
            <a:r>
              <a:rPr lang="ko-KR" altLang="en-US">
                <a:solidFill>
                  <a:srgbClr val="FF0000"/>
                </a:solidFill>
              </a:rPr>
              <a:t>행렬 경로 문제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9300"/>
            <a:ext cx="7772400" cy="3797300"/>
          </a:xfrm>
        </p:spPr>
        <p:txBody>
          <a:bodyPr/>
          <a:lstStyle/>
          <a:p>
            <a:r>
              <a:rPr lang="ko-KR" altLang="en-US" sz="2400" dirty="0" smtClean="0"/>
              <a:t>양수 </a:t>
            </a:r>
            <a:r>
              <a:rPr lang="ko-KR" altLang="en-US" sz="2400" dirty="0"/>
              <a:t>원소들로 구성된 </a:t>
            </a:r>
            <a:r>
              <a:rPr lang="en-US" altLang="ko-KR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ko-KR" sz="2400" dirty="0" err="1"/>
              <a:t>×</a:t>
            </a:r>
            <a:r>
              <a:rPr lang="en-US" altLang="ko-KR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ko-KR" sz="2400" dirty="0"/>
              <a:t> </a:t>
            </a:r>
            <a:r>
              <a:rPr lang="ko-KR" altLang="en-US" sz="2400" dirty="0"/>
              <a:t>행렬이 주어지고</a:t>
            </a:r>
            <a:r>
              <a:rPr lang="en-US" altLang="ko-KR" sz="2400" dirty="0"/>
              <a:t>, </a:t>
            </a:r>
            <a:r>
              <a:rPr lang="ko-KR" altLang="en-US" sz="2400" dirty="0"/>
              <a:t>행렬의 </a:t>
            </a:r>
            <a:r>
              <a:rPr lang="ko-KR" altLang="en-US" sz="2400" dirty="0" err="1"/>
              <a:t>좌상단에서</a:t>
            </a:r>
            <a:r>
              <a:rPr lang="ko-KR" altLang="en-US" sz="2400" dirty="0"/>
              <a:t> 시작하여 </a:t>
            </a:r>
            <a:r>
              <a:rPr lang="ko-KR" altLang="en-US" sz="2400" dirty="0" err="1"/>
              <a:t>우하단까지</a:t>
            </a:r>
            <a:r>
              <a:rPr lang="ko-KR" altLang="en-US" sz="2400" dirty="0"/>
              <a:t> 이동한다</a:t>
            </a:r>
          </a:p>
          <a:p>
            <a:r>
              <a:rPr lang="ko-KR" altLang="en-US" sz="2400" dirty="0"/>
              <a:t>이동 방법 </a:t>
            </a:r>
            <a:r>
              <a:rPr lang="en-US" altLang="ko-KR" sz="2400" dirty="0"/>
              <a:t>(</a:t>
            </a:r>
            <a:r>
              <a:rPr lang="ko-KR" altLang="en-US" sz="2400" dirty="0"/>
              <a:t>제약조건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오른쪽이나 아래쪽으로만 이동할 수 있다</a:t>
            </a:r>
          </a:p>
          <a:p>
            <a:pPr lvl="1"/>
            <a:r>
              <a:rPr lang="ko-KR" altLang="en-US" sz="2000" dirty="0"/>
              <a:t>왼쪽</a:t>
            </a:r>
            <a:r>
              <a:rPr lang="en-US" altLang="ko-KR" sz="2000" dirty="0"/>
              <a:t>, </a:t>
            </a:r>
            <a:r>
              <a:rPr lang="ko-KR" altLang="en-US" sz="2000" dirty="0"/>
              <a:t>위쪽</a:t>
            </a:r>
            <a:r>
              <a:rPr lang="en-US" altLang="ko-KR" sz="2000" dirty="0"/>
              <a:t>, </a:t>
            </a:r>
            <a:r>
              <a:rPr lang="ko-KR" altLang="en-US" sz="2000" dirty="0"/>
              <a:t>대각선 이동은 허용하지 않는다</a:t>
            </a:r>
          </a:p>
          <a:p>
            <a:r>
              <a:rPr lang="ko-KR" altLang="en-US" sz="2400" dirty="0"/>
              <a:t>목표</a:t>
            </a:r>
            <a:r>
              <a:rPr lang="en-US" altLang="ko-KR" sz="2400" dirty="0"/>
              <a:t>: </a:t>
            </a:r>
            <a:r>
              <a:rPr lang="ko-KR" altLang="en-US" sz="2400" dirty="0"/>
              <a:t>행렬의 </a:t>
            </a:r>
            <a:r>
              <a:rPr lang="ko-KR" altLang="en-US" sz="2400" dirty="0" err="1"/>
              <a:t>좌상단에서</a:t>
            </a:r>
            <a:r>
              <a:rPr lang="ko-KR" altLang="en-US" sz="2400" dirty="0"/>
              <a:t> 시작하여 </a:t>
            </a:r>
            <a:r>
              <a:rPr lang="ko-KR" altLang="en-US" sz="2400" dirty="0" err="1"/>
              <a:t>우하단까지</a:t>
            </a:r>
            <a:r>
              <a:rPr lang="ko-KR" altLang="en-US" sz="2400" dirty="0"/>
              <a:t> 이동하되</a:t>
            </a:r>
            <a:r>
              <a:rPr lang="en-US" altLang="ko-KR" sz="2400" dirty="0"/>
              <a:t>, </a:t>
            </a:r>
            <a:r>
              <a:rPr lang="ko-KR" altLang="en-US" sz="2400" dirty="0"/>
              <a:t>방문한 칸에 있는 수들을 더한 값이 최소화되도록 한다</a:t>
            </a:r>
            <a:endParaRPr lang="en-US" altLang="ko-K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Freeform 2"/>
          <p:cNvSpPr>
            <a:spLocks/>
          </p:cNvSpPr>
          <p:nvPr/>
        </p:nvSpPr>
        <p:spPr bwMode="auto">
          <a:xfrm>
            <a:off x="5041900" y="3465513"/>
            <a:ext cx="2557463" cy="1789112"/>
          </a:xfrm>
          <a:custGeom>
            <a:avLst/>
            <a:gdLst>
              <a:gd name="T0" fmla="*/ 0 w 1611"/>
              <a:gd name="T1" fmla="*/ 0 h 1127"/>
              <a:gd name="T2" fmla="*/ 943 w 1611"/>
              <a:gd name="T3" fmla="*/ 0 h 1127"/>
              <a:gd name="T4" fmla="*/ 943 w 1611"/>
              <a:gd name="T5" fmla="*/ 384 h 1127"/>
              <a:gd name="T6" fmla="*/ 475 w 1611"/>
              <a:gd name="T7" fmla="*/ 384 h 1127"/>
              <a:gd name="T8" fmla="*/ 475 w 1611"/>
              <a:gd name="T9" fmla="*/ 1127 h 1127"/>
              <a:gd name="T10" fmla="*/ 1611 w 1611"/>
              <a:gd name="T11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943" y="0"/>
                </a:lnTo>
                <a:lnTo>
                  <a:pt x="943" y="384"/>
                </a:lnTo>
                <a:lnTo>
                  <a:pt x="475" y="384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4611" name="Freeform 3"/>
          <p:cNvSpPr>
            <a:spLocks/>
          </p:cNvSpPr>
          <p:nvPr/>
        </p:nvSpPr>
        <p:spPr bwMode="auto">
          <a:xfrm>
            <a:off x="1236663" y="3451225"/>
            <a:ext cx="2239962" cy="2081213"/>
          </a:xfrm>
          <a:custGeom>
            <a:avLst/>
            <a:gdLst>
              <a:gd name="T0" fmla="*/ 0 w 1411"/>
              <a:gd name="T1" fmla="*/ 0 h 1311"/>
              <a:gd name="T2" fmla="*/ 0 w 1411"/>
              <a:gd name="T3" fmla="*/ 743 h 1311"/>
              <a:gd name="T4" fmla="*/ 944 w 1411"/>
              <a:gd name="T5" fmla="*/ 743 h 1311"/>
              <a:gd name="T6" fmla="*/ 944 w 1411"/>
              <a:gd name="T7" fmla="*/ 368 h 1311"/>
              <a:gd name="T8" fmla="*/ 1411 w 1411"/>
              <a:gd name="T9" fmla="*/ 368 h 1311"/>
              <a:gd name="T10" fmla="*/ 1411 w 1411"/>
              <a:gd name="T11" fmla="*/ 1311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311">
                <a:moveTo>
                  <a:pt x="0" y="0"/>
                </a:moveTo>
                <a:lnTo>
                  <a:pt x="0" y="743"/>
                </a:lnTo>
                <a:lnTo>
                  <a:pt x="944" y="743"/>
                </a:lnTo>
                <a:lnTo>
                  <a:pt x="944" y="368"/>
                </a:lnTo>
                <a:lnTo>
                  <a:pt x="1411" y="368"/>
                </a:lnTo>
                <a:lnTo>
                  <a:pt x="1411" y="1311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24612" name="Group 4"/>
          <p:cNvGraphicFramePr>
            <a:graphicFrameLocks noGrp="1"/>
          </p:cNvGraphicFramePr>
          <p:nvPr/>
        </p:nvGraphicFramePr>
        <p:xfrm>
          <a:off x="865188" y="3216275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7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4639" name="Group 31"/>
          <p:cNvGraphicFramePr>
            <a:graphicFrameLocks noGrp="1"/>
          </p:cNvGraphicFramePr>
          <p:nvPr/>
        </p:nvGraphicFramePr>
        <p:xfrm>
          <a:off x="4681538" y="3201988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7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4666" name="Oval 58"/>
          <p:cNvSpPr>
            <a:spLocks noChangeArrowheads="1"/>
          </p:cNvSpPr>
          <p:nvPr/>
        </p:nvSpPr>
        <p:spPr bwMode="auto">
          <a:xfrm>
            <a:off x="5629275" y="3798888"/>
            <a:ext cx="1127125" cy="476250"/>
          </a:xfrm>
          <a:prstGeom prst="ellipse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67" name="Oval 59"/>
          <p:cNvSpPr>
            <a:spLocks noChangeArrowheads="1"/>
          </p:cNvSpPr>
          <p:nvPr/>
        </p:nvSpPr>
        <p:spPr bwMode="auto">
          <a:xfrm>
            <a:off x="2460625" y="3813175"/>
            <a:ext cx="544513" cy="1073150"/>
          </a:xfrm>
          <a:prstGeom prst="ellipse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4668" name="Text Box 60"/>
          <p:cNvSpPr txBox="1">
            <a:spLocks noChangeArrowheads="1"/>
          </p:cNvSpPr>
          <p:nvPr/>
        </p:nvSpPr>
        <p:spPr bwMode="auto">
          <a:xfrm>
            <a:off x="1273175" y="5737225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불법 이동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(</a:t>
            </a:r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상향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324669" name="Text Box 61"/>
          <p:cNvSpPr txBox="1">
            <a:spLocks noChangeArrowheads="1"/>
          </p:cNvSpPr>
          <p:nvPr/>
        </p:nvSpPr>
        <p:spPr bwMode="auto">
          <a:xfrm>
            <a:off x="5121275" y="5703888"/>
            <a:ext cx="206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불법 이동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(</a:t>
            </a:r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좌향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324670" name="Rectangle 62"/>
          <p:cNvSpPr>
            <a:spLocks noChangeArrowheads="1"/>
          </p:cNvSpPr>
          <p:nvPr/>
        </p:nvSpPr>
        <p:spPr bwMode="auto">
          <a:xfrm>
            <a:off x="6108700" y="368300"/>
            <a:ext cx="3035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불법 이동의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Freeform 2"/>
          <p:cNvSpPr>
            <a:spLocks/>
          </p:cNvSpPr>
          <p:nvPr/>
        </p:nvSpPr>
        <p:spPr bwMode="auto">
          <a:xfrm>
            <a:off x="5194300" y="3870325"/>
            <a:ext cx="2557463" cy="1789113"/>
          </a:xfrm>
          <a:custGeom>
            <a:avLst/>
            <a:gdLst>
              <a:gd name="T0" fmla="*/ 0 w 1611"/>
              <a:gd name="T1" fmla="*/ 0 h 1127"/>
              <a:gd name="T2" fmla="*/ 0 w 1611"/>
              <a:gd name="T3" fmla="*/ 768 h 1127"/>
              <a:gd name="T4" fmla="*/ 475 w 1611"/>
              <a:gd name="T5" fmla="*/ 768 h 1127"/>
              <a:gd name="T6" fmla="*/ 475 w 1611"/>
              <a:gd name="T7" fmla="*/ 1127 h 1127"/>
              <a:gd name="T8" fmla="*/ 1611 w 1611"/>
              <a:gd name="T9" fmla="*/ 11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127">
                <a:moveTo>
                  <a:pt x="0" y="0"/>
                </a:moveTo>
                <a:lnTo>
                  <a:pt x="0" y="768"/>
                </a:lnTo>
                <a:lnTo>
                  <a:pt x="475" y="768"/>
                </a:lnTo>
                <a:lnTo>
                  <a:pt x="475" y="1127"/>
                </a:lnTo>
                <a:lnTo>
                  <a:pt x="1611" y="1127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5635" name="Freeform 3"/>
          <p:cNvSpPr>
            <a:spLocks/>
          </p:cNvSpPr>
          <p:nvPr/>
        </p:nvSpPr>
        <p:spPr bwMode="auto">
          <a:xfrm>
            <a:off x="1365250" y="3883025"/>
            <a:ext cx="2266950" cy="2068513"/>
          </a:xfrm>
          <a:custGeom>
            <a:avLst/>
            <a:gdLst>
              <a:gd name="T0" fmla="*/ 0 w 1428"/>
              <a:gd name="T1" fmla="*/ 0 h 1303"/>
              <a:gd name="T2" fmla="*/ 484 w 1428"/>
              <a:gd name="T3" fmla="*/ 0 h 1303"/>
              <a:gd name="T4" fmla="*/ 960 w 1428"/>
              <a:gd name="T5" fmla="*/ 0 h 1303"/>
              <a:gd name="T6" fmla="*/ 960 w 1428"/>
              <a:gd name="T7" fmla="*/ 376 h 1303"/>
              <a:gd name="T8" fmla="*/ 1428 w 1428"/>
              <a:gd name="T9" fmla="*/ 376 h 1303"/>
              <a:gd name="T10" fmla="*/ 1428 w 1428"/>
              <a:gd name="T11" fmla="*/ 130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8" h="1303">
                <a:moveTo>
                  <a:pt x="0" y="0"/>
                </a:moveTo>
                <a:lnTo>
                  <a:pt x="484" y="0"/>
                </a:lnTo>
                <a:lnTo>
                  <a:pt x="960" y="0"/>
                </a:lnTo>
                <a:lnTo>
                  <a:pt x="960" y="376"/>
                </a:lnTo>
                <a:lnTo>
                  <a:pt x="1428" y="376"/>
                </a:lnTo>
                <a:lnTo>
                  <a:pt x="1428" y="1303"/>
                </a:lnTo>
              </a:path>
            </a:pathLst>
          </a:custGeom>
          <a:noFill/>
          <a:ln w="57150" cmpd="sng">
            <a:solidFill>
              <a:srgbClr val="B2B2B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25636" name="Group 4"/>
          <p:cNvGraphicFramePr>
            <a:graphicFrameLocks noGrp="1"/>
          </p:cNvGraphicFramePr>
          <p:nvPr/>
        </p:nvGraphicFramePr>
        <p:xfrm>
          <a:off x="4814888" y="3629025"/>
          <a:ext cx="2982912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7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25663" name="Group 31"/>
          <p:cNvGraphicFramePr>
            <a:graphicFrameLocks noGrp="1"/>
          </p:cNvGraphicFramePr>
          <p:nvPr/>
        </p:nvGraphicFramePr>
        <p:xfrm>
          <a:off x="1012825" y="3641725"/>
          <a:ext cx="2982913" cy="23495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7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5690" name="Rectangle 58"/>
          <p:cNvSpPr>
            <a:spLocks noChangeArrowheads="1"/>
          </p:cNvSpPr>
          <p:nvPr/>
        </p:nvSpPr>
        <p:spPr bwMode="auto">
          <a:xfrm>
            <a:off x="5727700" y="368300"/>
            <a:ext cx="3416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유효한 이동의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53100" y="393700"/>
            <a:ext cx="3390900" cy="876300"/>
          </a:xfrm>
        </p:spPr>
        <p:txBody>
          <a:bodyPr/>
          <a:lstStyle/>
          <a:p>
            <a:r>
              <a:rPr lang="ko-KR" altLang="en-US" sz="3200"/>
              <a:t>재귀 알고리즘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892300"/>
            <a:ext cx="7594600" cy="3467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 err="1"/>
              <a:t>matrixPath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j</a:t>
            </a:r>
            <a:r>
              <a:rPr lang="en-US" altLang="ko-KR" sz="2000" dirty="0"/>
              <a:t>) </a:t>
            </a:r>
          </a:p>
          <a:p>
            <a:pPr>
              <a:buFontTx/>
              <a:buNone/>
            </a:pPr>
            <a:r>
              <a:rPr lang="en-US" altLang="ko-KR" sz="1800" dirty="0"/>
              <a:t>▷</a:t>
            </a:r>
            <a:r>
              <a:rPr lang="en-US" altLang="ko-KR" sz="2000" dirty="0"/>
              <a:t> 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j</a:t>
            </a:r>
            <a:r>
              <a:rPr lang="en-US" altLang="ko-KR" sz="2000" dirty="0"/>
              <a:t>)</a:t>
            </a:r>
            <a:r>
              <a:rPr lang="ko-KR" altLang="en-US" sz="1800" dirty="0"/>
              <a:t>에 이르는 최고점수</a:t>
            </a:r>
            <a:r>
              <a:rPr lang="ko-KR" altLang="en-US" sz="2000" dirty="0"/>
              <a:t> </a:t>
            </a:r>
          </a:p>
          <a:p>
            <a:pPr>
              <a:buFontTx/>
              <a:buNone/>
            </a:pPr>
            <a:r>
              <a:rPr lang="en-US" altLang="ko-KR" sz="2000" dirty="0"/>
              <a:t>{ </a:t>
            </a:r>
          </a:p>
          <a:p>
            <a:pPr>
              <a:buFontTx/>
              <a:buNone/>
            </a:pPr>
            <a:r>
              <a:rPr lang="en-US" altLang="ko-KR" sz="2000" dirty="0"/>
              <a:t>        </a:t>
            </a:r>
            <a:r>
              <a:rPr lang="en-US" altLang="ko-KR" sz="2000" b="1" dirty="0">
                <a:solidFill>
                  <a:schemeClr val="accent2"/>
                </a:solidFill>
              </a:rPr>
              <a:t>if</a:t>
            </a:r>
            <a:r>
              <a:rPr lang="en-US" altLang="ko-KR" sz="2000" dirty="0"/>
              <a:t> 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= </a:t>
            </a:r>
            <a:r>
              <a:rPr lang="en-US" altLang="ko-KR" sz="2000" dirty="0" smtClean="0"/>
              <a:t>0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or</a:t>
            </a:r>
            <a:r>
              <a:rPr lang="en-US" altLang="ko-KR" sz="2000" dirty="0" smtClean="0"/>
              <a:t> </a:t>
            </a:r>
            <a:r>
              <a:rPr lang="en-US" altLang="ko-KR" sz="2000" i="1" dirty="0"/>
              <a:t>j</a:t>
            </a:r>
            <a:r>
              <a:rPr lang="en-US" altLang="ko-KR" sz="2000" dirty="0"/>
              <a:t> = </a:t>
            </a:r>
            <a:r>
              <a:rPr lang="en-US" altLang="ko-KR" sz="2000" dirty="0" smtClean="0"/>
              <a:t>0) </a:t>
            </a:r>
            <a:r>
              <a:rPr lang="en-US" altLang="ko-KR" sz="2000" b="1" dirty="0">
                <a:solidFill>
                  <a:schemeClr val="accent2"/>
                </a:solidFill>
              </a:rPr>
              <a:t>then return</a:t>
            </a:r>
            <a:r>
              <a:rPr lang="en-US" altLang="ko-KR" sz="2000" dirty="0"/>
              <a:t> 0</a:t>
            </a:r>
            <a:r>
              <a:rPr lang="en-US" altLang="ko-KR" sz="2000" dirty="0" smtClean="0"/>
              <a:t>; </a:t>
            </a: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        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else </a:t>
            </a:r>
            <a:r>
              <a:rPr lang="en-US" altLang="ko-KR" sz="2000" b="1" dirty="0">
                <a:solidFill>
                  <a:schemeClr val="accent2"/>
                </a:solidFill>
              </a:rPr>
              <a:t>return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</a:t>
            </a:r>
            <a:r>
              <a:rPr lang="en-US" altLang="ko-KR" sz="2000" i="1" baseline="-25000" dirty="0" err="1"/>
              <a:t>ij</a:t>
            </a:r>
            <a:r>
              <a:rPr lang="en-US" altLang="ko-KR" sz="2000" i="1" baseline="-25000" dirty="0"/>
              <a:t> </a:t>
            </a:r>
            <a:r>
              <a:rPr lang="en-US" altLang="ko-KR" sz="2000" dirty="0"/>
              <a:t>+ (max(</a:t>
            </a:r>
            <a:r>
              <a:rPr lang="en-US" altLang="ko-KR" sz="2000" dirty="0" err="1"/>
              <a:t>matrixPath</a:t>
            </a:r>
            <a:r>
              <a:rPr lang="en-US" altLang="ko-KR" sz="2000" dirty="0"/>
              <a:t>(</a:t>
            </a:r>
            <a:r>
              <a:rPr lang="en-US" altLang="ko-KR" sz="2000" i="1" dirty="0"/>
              <a:t>i</a:t>
            </a:r>
            <a:r>
              <a:rPr lang="en-US" altLang="ko-KR" sz="2000" dirty="0"/>
              <a:t>-1, </a:t>
            </a:r>
            <a:r>
              <a:rPr lang="en-US" altLang="ko-KR" sz="2000" i="1" dirty="0"/>
              <a:t>j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matrixPath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j</a:t>
            </a:r>
            <a:r>
              <a:rPr lang="en-US" altLang="ko-KR" sz="2000" dirty="0"/>
              <a:t>-1)))); </a:t>
            </a:r>
          </a:p>
          <a:p>
            <a:pPr>
              <a:buFontTx/>
              <a:buNone/>
            </a:pPr>
            <a:r>
              <a:rPr lang="en-US" altLang="ko-KR" sz="2000" dirty="0"/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456113" y="6731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</a:rPr>
              <a:t>mat</a:t>
            </a:r>
            <a:r>
              <a:rPr kumimoji="1" lang="en-US" altLang="ko-KR" sz="1200" i="0">
                <a:effectLst/>
              </a:rPr>
              <a:t>(4,3)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2203450" y="128270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 (4,2)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6656388" y="128270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mat(3,3)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3052763" y="18891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mat(3,2)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476375" y="18891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mat(4,1)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498600" y="2874963"/>
            <a:ext cx="750888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487488" y="24352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mat(3,1)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508125" y="32416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2449513" y="24225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mat(3,1)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3549650" y="24209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692" name="Freeform 12"/>
          <p:cNvSpPr>
            <a:spLocks/>
          </p:cNvSpPr>
          <p:nvPr/>
        </p:nvSpPr>
        <p:spPr bwMode="auto">
          <a:xfrm>
            <a:off x="2587625" y="1123950"/>
            <a:ext cx="4386263" cy="20478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3" name="Freeform 13"/>
          <p:cNvSpPr>
            <a:spLocks/>
          </p:cNvSpPr>
          <p:nvPr/>
        </p:nvSpPr>
        <p:spPr bwMode="auto">
          <a:xfrm>
            <a:off x="1808163" y="1722438"/>
            <a:ext cx="15605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4" name="Freeform 14"/>
          <p:cNvSpPr>
            <a:spLocks/>
          </p:cNvSpPr>
          <p:nvPr/>
        </p:nvSpPr>
        <p:spPr bwMode="auto">
          <a:xfrm>
            <a:off x="5616575" y="1722438"/>
            <a:ext cx="2514600" cy="1857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5" name="Freeform 15"/>
          <p:cNvSpPr>
            <a:spLocks/>
          </p:cNvSpPr>
          <p:nvPr/>
        </p:nvSpPr>
        <p:spPr bwMode="auto">
          <a:xfrm>
            <a:off x="2794000" y="2286000"/>
            <a:ext cx="1143000" cy="15716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3365500" y="21240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>
            <a:off x="1803400" y="213518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2606675" y="154305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>
            <a:off x="6981825" y="154305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2481263" y="841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mat(4,4)</a:t>
            </a:r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7808913" y="18891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mat(2,3)</a:t>
            </a:r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8299450" y="28749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03" name="Freeform 23"/>
          <p:cNvSpPr>
            <a:spLocks/>
          </p:cNvSpPr>
          <p:nvPr/>
        </p:nvSpPr>
        <p:spPr bwMode="auto">
          <a:xfrm>
            <a:off x="7546975" y="2260600"/>
            <a:ext cx="1127125" cy="1841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>
            <a:off x="8121650" y="21129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>
            <a:off x="4795838" y="908050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6" name="Freeform 26"/>
          <p:cNvSpPr>
            <a:spLocks/>
          </p:cNvSpPr>
          <p:nvPr/>
        </p:nvSpPr>
        <p:spPr bwMode="auto">
          <a:xfrm>
            <a:off x="2835275" y="331788"/>
            <a:ext cx="1962150" cy="390525"/>
          </a:xfrm>
          <a:custGeom>
            <a:avLst/>
            <a:gdLst>
              <a:gd name="T0" fmla="*/ 1754 w 1754"/>
              <a:gd name="T1" fmla="*/ 246 h 246"/>
              <a:gd name="T2" fmla="*/ 1754 w 1754"/>
              <a:gd name="T3" fmla="*/ 129 h 246"/>
              <a:gd name="T4" fmla="*/ 0 w 1754"/>
              <a:gd name="T5" fmla="*/ 129 h 246"/>
              <a:gd name="T6" fmla="*/ 0 w 1754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4" h="246">
                <a:moveTo>
                  <a:pt x="1754" y="246"/>
                </a:moveTo>
                <a:lnTo>
                  <a:pt x="1754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7" name="Line 27"/>
          <p:cNvSpPr>
            <a:spLocks noChangeShapeType="1"/>
          </p:cNvSpPr>
          <p:nvPr/>
        </p:nvSpPr>
        <p:spPr bwMode="auto">
          <a:xfrm>
            <a:off x="1816100" y="27352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8" name="Line 28"/>
          <p:cNvSpPr>
            <a:spLocks noChangeShapeType="1"/>
          </p:cNvSpPr>
          <p:nvPr/>
        </p:nvSpPr>
        <p:spPr bwMode="auto">
          <a:xfrm>
            <a:off x="1822450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09" name="Text Box 29"/>
          <p:cNvSpPr txBox="1">
            <a:spLocks noChangeArrowheads="1"/>
          </p:cNvSpPr>
          <p:nvPr/>
        </p:nvSpPr>
        <p:spPr bwMode="auto">
          <a:xfrm>
            <a:off x="2466975" y="2874963"/>
            <a:ext cx="750888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10" name="Text Box 30"/>
          <p:cNvSpPr txBox="1">
            <a:spLocks noChangeArrowheads="1"/>
          </p:cNvSpPr>
          <p:nvPr/>
        </p:nvSpPr>
        <p:spPr bwMode="auto">
          <a:xfrm>
            <a:off x="2476500" y="32416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11" name="Line 31"/>
          <p:cNvSpPr>
            <a:spLocks noChangeShapeType="1"/>
          </p:cNvSpPr>
          <p:nvPr/>
        </p:nvSpPr>
        <p:spPr bwMode="auto">
          <a:xfrm>
            <a:off x="2784475" y="27352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12" name="Line 32"/>
          <p:cNvSpPr>
            <a:spLocks noChangeShapeType="1"/>
          </p:cNvSpPr>
          <p:nvPr/>
        </p:nvSpPr>
        <p:spPr bwMode="auto">
          <a:xfrm>
            <a:off x="2790825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13" name="Text Box 33"/>
          <p:cNvSpPr txBox="1">
            <a:spLocks noChangeArrowheads="1"/>
          </p:cNvSpPr>
          <p:nvPr/>
        </p:nvSpPr>
        <p:spPr bwMode="auto">
          <a:xfrm>
            <a:off x="3276600" y="2876550"/>
            <a:ext cx="750888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14" name="Text Box 34"/>
          <p:cNvSpPr txBox="1">
            <a:spLocks noChangeArrowheads="1"/>
          </p:cNvSpPr>
          <p:nvPr/>
        </p:nvSpPr>
        <p:spPr bwMode="auto">
          <a:xfrm>
            <a:off x="3967163" y="28765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grpSp>
        <p:nvGrpSpPr>
          <p:cNvPr id="327820" name="Group 140"/>
          <p:cNvGrpSpPr>
            <a:grpSpLocks/>
          </p:cNvGrpSpPr>
          <p:nvPr/>
        </p:nvGrpSpPr>
        <p:grpSpPr bwMode="auto">
          <a:xfrm>
            <a:off x="3633788" y="2649538"/>
            <a:ext cx="687387" cy="239712"/>
            <a:chOff x="2289" y="1690"/>
            <a:chExt cx="433" cy="205"/>
          </a:xfrm>
        </p:grpSpPr>
        <p:sp>
          <p:nvSpPr>
            <p:cNvPr id="327715" name="Freeform 35"/>
            <p:cNvSpPr>
              <a:spLocks/>
            </p:cNvSpPr>
            <p:nvPr/>
          </p:nvSpPr>
          <p:spPr bwMode="auto">
            <a:xfrm>
              <a:off x="2289" y="1787"/>
              <a:ext cx="433" cy="108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16" name="Line 36"/>
            <p:cNvSpPr>
              <a:spLocks noChangeShapeType="1"/>
            </p:cNvSpPr>
            <p:nvPr/>
          </p:nvSpPr>
          <p:spPr bwMode="auto">
            <a:xfrm>
              <a:off x="2481" y="1690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717" name="Text Box 37"/>
          <p:cNvSpPr txBox="1">
            <a:spLocks noChangeArrowheads="1"/>
          </p:cNvSpPr>
          <p:nvPr/>
        </p:nvSpPr>
        <p:spPr bwMode="auto">
          <a:xfrm>
            <a:off x="3292475" y="32432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18" name="Line 38"/>
          <p:cNvSpPr>
            <a:spLocks noChangeShapeType="1"/>
          </p:cNvSpPr>
          <p:nvPr/>
        </p:nvSpPr>
        <p:spPr bwMode="auto">
          <a:xfrm>
            <a:off x="3632200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19" name="Text Box 39"/>
          <p:cNvSpPr txBox="1">
            <a:spLocks noChangeArrowheads="1"/>
          </p:cNvSpPr>
          <p:nvPr/>
        </p:nvSpPr>
        <p:spPr bwMode="auto">
          <a:xfrm>
            <a:off x="3967163" y="3243263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>
            <a:off x="4319588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1" name="Text Box 41"/>
          <p:cNvSpPr txBox="1">
            <a:spLocks noChangeArrowheads="1"/>
          </p:cNvSpPr>
          <p:nvPr/>
        </p:nvSpPr>
        <p:spPr bwMode="auto">
          <a:xfrm>
            <a:off x="8310563" y="32416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22" name="Line 42"/>
          <p:cNvSpPr>
            <a:spLocks noChangeShapeType="1"/>
          </p:cNvSpPr>
          <p:nvPr/>
        </p:nvSpPr>
        <p:spPr bwMode="auto">
          <a:xfrm>
            <a:off x="8675688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3" name="Text Box 43"/>
          <p:cNvSpPr txBox="1">
            <a:spLocks noChangeArrowheads="1"/>
          </p:cNvSpPr>
          <p:nvPr/>
        </p:nvSpPr>
        <p:spPr bwMode="auto">
          <a:xfrm>
            <a:off x="735013" y="365760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mat(3,4)</a:t>
            </a:r>
          </a:p>
        </p:txBody>
      </p:sp>
      <p:sp>
        <p:nvSpPr>
          <p:cNvPr id="327724" name="Text Box 44"/>
          <p:cNvSpPr txBox="1">
            <a:spLocks noChangeArrowheads="1"/>
          </p:cNvSpPr>
          <p:nvPr/>
        </p:nvSpPr>
        <p:spPr bwMode="auto">
          <a:xfrm>
            <a:off x="739775" y="42576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mat(2,4)</a:t>
            </a:r>
          </a:p>
        </p:txBody>
      </p:sp>
      <p:sp>
        <p:nvSpPr>
          <p:cNvPr id="327725" name="Text Box 45"/>
          <p:cNvSpPr txBox="1">
            <a:spLocks noChangeArrowheads="1"/>
          </p:cNvSpPr>
          <p:nvPr/>
        </p:nvSpPr>
        <p:spPr bwMode="auto">
          <a:xfrm>
            <a:off x="1906588" y="48593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mat(2,3)</a:t>
            </a:r>
          </a:p>
        </p:txBody>
      </p:sp>
      <p:sp>
        <p:nvSpPr>
          <p:cNvPr id="327726" name="Text Box 46"/>
          <p:cNvSpPr txBox="1">
            <a:spLocks noChangeArrowheads="1"/>
          </p:cNvSpPr>
          <p:nvPr/>
        </p:nvSpPr>
        <p:spPr bwMode="auto">
          <a:xfrm>
            <a:off x="111125" y="48593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mat(1,4)</a:t>
            </a:r>
          </a:p>
        </p:txBody>
      </p:sp>
      <p:sp>
        <p:nvSpPr>
          <p:cNvPr id="327727" name="Text Box 47"/>
          <p:cNvSpPr txBox="1">
            <a:spLocks noChangeArrowheads="1"/>
          </p:cNvSpPr>
          <p:nvPr/>
        </p:nvSpPr>
        <p:spPr bwMode="auto">
          <a:xfrm>
            <a:off x="2000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28" name="Text Box 48"/>
          <p:cNvSpPr txBox="1">
            <a:spLocks noChangeArrowheads="1"/>
          </p:cNvSpPr>
          <p:nvPr/>
        </p:nvSpPr>
        <p:spPr bwMode="auto">
          <a:xfrm>
            <a:off x="188913" y="5353050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mat(1,3)</a:t>
            </a:r>
          </a:p>
        </p:txBody>
      </p:sp>
      <p:sp>
        <p:nvSpPr>
          <p:cNvPr id="327729" name="Text Box 49"/>
          <p:cNvSpPr txBox="1">
            <a:spLocks noChangeArrowheads="1"/>
          </p:cNvSpPr>
          <p:nvPr/>
        </p:nvSpPr>
        <p:spPr bwMode="auto">
          <a:xfrm>
            <a:off x="209550" y="62563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30" name="Text Box 50"/>
          <p:cNvSpPr txBox="1">
            <a:spLocks noChangeArrowheads="1"/>
          </p:cNvSpPr>
          <p:nvPr/>
        </p:nvSpPr>
        <p:spPr bwMode="auto">
          <a:xfrm>
            <a:off x="1150938" y="53546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mat(1,3)</a:t>
            </a:r>
          </a:p>
        </p:txBody>
      </p:sp>
      <p:sp>
        <p:nvSpPr>
          <p:cNvPr id="327731" name="Text Box 51"/>
          <p:cNvSpPr txBox="1">
            <a:spLocks noChangeArrowheads="1"/>
          </p:cNvSpPr>
          <p:nvPr/>
        </p:nvSpPr>
        <p:spPr bwMode="auto">
          <a:xfrm>
            <a:off x="2251075" y="53546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732" name="Freeform 52"/>
          <p:cNvSpPr>
            <a:spLocks/>
          </p:cNvSpPr>
          <p:nvPr/>
        </p:nvSpPr>
        <p:spPr bwMode="auto">
          <a:xfrm>
            <a:off x="1128713" y="4111625"/>
            <a:ext cx="4343400" cy="163513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3" name="Freeform 53"/>
          <p:cNvSpPr>
            <a:spLocks/>
          </p:cNvSpPr>
          <p:nvPr/>
        </p:nvSpPr>
        <p:spPr bwMode="auto">
          <a:xfrm>
            <a:off x="509588" y="4659313"/>
            <a:ext cx="17891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4" name="Freeform 54"/>
          <p:cNvSpPr>
            <a:spLocks/>
          </p:cNvSpPr>
          <p:nvPr/>
        </p:nvSpPr>
        <p:spPr bwMode="auto">
          <a:xfrm>
            <a:off x="1476375" y="5273675"/>
            <a:ext cx="1143000" cy="142875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5" name="Line 55"/>
          <p:cNvSpPr>
            <a:spLocks noChangeShapeType="1"/>
          </p:cNvSpPr>
          <p:nvPr/>
        </p:nvSpPr>
        <p:spPr bwMode="auto">
          <a:xfrm>
            <a:off x="2276475" y="51101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6" name="Line 56"/>
          <p:cNvSpPr>
            <a:spLocks noChangeShapeType="1"/>
          </p:cNvSpPr>
          <p:nvPr/>
        </p:nvSpPr>
        <p:spPr bwMode="auto">
          <a:xfrm>
            <a:off x="485775" y="511016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7" name="Line 57"/>
          <p:cNvSpPr>
            <a:spLocks noChangeShapeType="1"/>
          </p:cNvSpPr>
          <p:nvPr/>
        </p:nvSpPr>
        <p:spPr bwMode="auto">
          <a:xfrm>
            <a:off x="1120775" y="448945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8" name="Line 58"/>
          <p:cNvSpPr>
            <a:spLocks noChangeShapeType="1"/>
          </p:cNvSpPr>
          <p:nvPr/>
        </p:nvSpPr>
        <p:spPr bwMode="auto">
          <a:xfrm>
            <a:off x="1125538" y="3902075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39" name="Line 59"/>
          <p:cNvSpPr>
            <a:spLocks noChangeShapeType="1"/>
          </p:cNvSpPr>
          <p:nvPr/>
        </p:nvSpPr>
        <p:spPr bwMode="auto">
          <a:xfrm>
            <a:off x="485775" y="559911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0" name="Line 60"/>
          <p:cNvSpPr>
            <a:spLocks noChangeShapeType="1"/>
          </p:cNvSpPr>
          <p:nvPr/>
        </p:nvSpPr>
        <p:spPr bwMode="auto">
          <a:xfrm>
            <a:off x="485775" y="61055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1" name="Text Box 61"/>
          <p:cNvSpPr txBox="1">
            <a:spLocks noChangeArrowheads="1"/>
          </p:cNvSpPr>
          <p:nvPr/>
        </p:nvSpPr>
        <p:spPr bwMode="auto">
          <a:xfrm>
            <a:off x="1150938" y="586898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42" name="Text Box 62"/>
          <p:cNvSpPr txBox="1">
            <a:spLocks noChangeArrowheads="1"/>
          </p:cNvSpPr>
          <p:nvPr/>
        </p:nvSpPr>
        <p:spPr bwMode="auto">
          <a:xfrm>
            <a:off x="1150938" y="62563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43" name="Line 63"/>
          <p:cNvSpPr>
            <a:spLocks noChangeShapeType="1"/>
          </p:cNvSpPr>
          <p:nvPr/>
        </p:nvSpPr>
        <p:spPr bwMode="auto">
          <a:xfrm>
            <a:off x="1466850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4" name="Line 64"/>
          <p:cNvSpPr>
            <a:spLocks noChangeShapeType="1"/>
          </p:cNvSpPr>
          <p:nvPr/>
        </p:nvSpPr>
        <p:spPr bwMode="auto">
          <a:xfrm>
            <a:off x="1492250" y="61483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5" name="Text Box 65"/>
          <p:cNvSpPr txBox="1">
            <a:spLocks noChangeArrowheads="1"/>
          </p:cNvSpPr>
          <p:nvPr/>
        </p:nvSpPr>
        <p:spPr bwMode="auto">
          <a:xfrm>
            <a:off x="19780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46" name="Text Box 66"/>
          <p:cNvSpPr txBox="1">
            <a:spLocks noChangeArrowheads="1"/>
          </p:cNvSpPr>
          <p:nvPr/>
        </p:nvSpPr>
        <p:spPr bwMode="auto">
          <a:xfrm>
            <a:off x="2643188" y="5868988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47" name="Freeform 67"/>
          <p:cNvSpPr>
            <a:spLocks/>
          </p:cNvSpPr>
          <p:nvPr/>
        </p:nvSpPr>
        <p:spPr bwMode="auto">
          <a:xfrm>
            <a:off x="2297113" y="5757863"/>
            <a:ext cx="647700" cy="10318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8" name="Line 68"/>
          <p:cNvSpPr>
            <a:spLocks noChangeShapeType="1"/>
          </p:cNvSpPr>
          <p:nvPr/>
        </p:nvSpPr>
        <p:spPr bwMode="auto">
          <a:xfrm>
            <a:off x="2620963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49" name="Text Box 69"/>
          <p:cNvSpPr txBox="1">
            <a:spLocks noChangeArrowheads="1"/>
          </p:cNvSpPr>
          <p:nvPr/>
        </p:nvSpPr>
        <p:spPr bwMode="auto">
          <a:xfrm>
            <a:off x="1993900" y="6257925"/>
            <a:ext cx="7508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2286000" y="61277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51" name="Text Box 71"/>
          <p:cNvSpPr txBox="1">
            <a:spLocks noChangeArrowheads="1"/>
          </p:cNvSpPr>
          <p:nvPr/>
        </p:nvSpPr>
        <p:spPr bwMode="auto">
          <a:xfrm>
            <a:off x="2668588" y="6257925"/>
            <a:ext cx="7508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>
            <a:off x="2947988" y="61277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53" name="Text Box 73"/>
          <p:cNvSpPr txBox="1">
            <a:spLocks noChangeArrowheads="1"/>
          </p:cNvSpPr>
          <p:nvPr/>
        </p:nvSpPr>
        <p:spPr bwMode="auto">
          <a:xfrm>
            <a:off x="8301038" y="242252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mat(1,3)</a:t>
            </a:r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>
            <a:off x="8667750" y="27352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55" name="Text Box 75"/>
          <p:cNvSpPr txBox="1">
            <a:spLocks noChangeArrowheads="1"/>
          </p:cNvSpPr>
          <p:nvPr/>
        </p:nvSpPr>
        <p:spPr bwMode="auto">
          <a:xfrm>
            <a:off x="5308600" y="18891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mat(3,2)</a:t>
            </a:r>
          </a:p>
        </p:txBody>
      </p:sp>
      <p:sp>
        <p:nvSpPr>
          <p:cNvPr id="327756" name="Text Box 76"/>
          <p:cNvSpPr txBox="1">
            <a:spLocks noChangeArrowheads="1"/>
          </p:cNvSpPr>
          <p:nvPr/>
        </p:nvSpPr>
        <p:spPr bwMode="auto">
          <a:xfrm>
            <a:off x="4683125" y="24050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mat(3,1)</a:t>
            </a:r>
          </a:p>
        </p:txBody>
      </p:sp>
      <p:sp>
        <p:nvSpPr>
          <p:cNvPr id="327757" name="Text Box 77"/>
          <p:cNvSpPr txBox="1">
            <a:spLocks noChangeArrowheads="1"/>
          </p:cNvSpPr>
          <p:nvPr/>
        </p:nvSpPr>
        <p:spPr bwMode="auto">
          <a:xfrm>
            <a:off x="5783263" y="24034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758" name="Freeform 78"/>
          <p:cNvSpPr>
            <a:spLocks/>
          </p:cNvSpPr>
          <p:nvPr/>
        </p:nvSpPr>
        <p:spPr bwMode="auto">
          <a:xfrm>
            <a:off x="5027613" y="2268538"/>
            <a:ext cx="1143000" cy="15716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59" name="Line 79"/>
          <p:cNvSpPr>
            <a:spLocks noChangeShapeType="1"/>
          </p:cNvSpPr>
          <p:nvPr/>
        </p:nvSpPr>
        <p:spPr bwMode="auto">
          <a:xfrm>
            <a:off x="5608638" y="2132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60" name="Text Box 80"/>
          <p:cNvSpPr txBox="1">
            <a:spLocks noChangeArrowheads="1"/>
          </p:cNvSpPr>
          <p:nvPr/>
        </p:nvSpPr>
        <p:spPr bwMode="auto">
          <a:xfrm>
            <a:off x="4700588" y="2874963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61" name="Text Box 81"/>
          <p:cNvSpPr txBox="1">
            <a:spLocks noChangeArrowheads="1"/>
          </p:cNvSpPr>
          <p:nvPr/>
        </p:nvSpPr>
        <p:spPr bwMode="auto">
          <a:xfrm>
            <a:off x="4710113" y="32416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62" name="Line 82"/>
          <p:cNvSpPr>
            <a:spLocks noChangeShapeType="1"/>
          </p:cNvSpPr>
          <p:nvPr/>
        </p:nvSpPr>
        <p:spPr bwMode="auto">
          <a:xfrm>
            <a:off x="5018088" y="27352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63" name="Line 83"/>
          <p:cNvSpPr>
            <a:spLocks noChangeShapeType="1"/>
          </p:cNvSpPr>
          <p:nvPr/>
        </p:nvSpPr>
        <p:spPr bwMode="auto">
          <a:xfrm>
            <a:off x="5024438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64" name="Text Box 84"/>
          <p:cNvSpPr txBox="1">
            <a:spLocks noChangeArrowheads="1"/>
          </p:cNvSpPr>
          <p:nvPr/>
        </p:nvSpPr>
        <p:spPr bwMode="auto">
          <a:xfrm>
            <a:off x="5510213" y="28765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65" name="Text Box 85"/>
          <p:cNvSpPr txBox="1">
            <a:spLocks noChangeArrowheads="1"/>
          </p:cNvSpPr>
          <p:nvPr/>
        </p:nvSpPr>
        <p:spPr bwMode="auto">
          <a:xfrm>
            <a:off x="6175375" y="287655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68" name="Text Box 88"/>
          <p:cNvSpPr txBox="1">
            <a:spLocks noChangeArrowheads="1"/>
          </p:cNvSpPr>
          <p:nvPr/>
        </p:nvSpPr>
        <p:spPr bwMode="auto">
          <a:xfrm>
            <a:off x="5526088" y="3243263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69" name="Line 89"/>
          <p:cNvSpPr>
            <a:spLocks noChangeShapeType="1"/>
          </p:cNvSpPr>
          <p:nvPr/>
        </p:nvSpPr>
        <p:spPr bwMode="auto">
          <a:xfrm>
            <a:off x="5865813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70" name="Text Box 90"/>
          <p:cNvSpPr txBox="1">
            <a:spLocks noChangeArrowheads="1"/>
          </p:cNvSpPr>
          <p:nvPr/>
        </p:nvSpPr>
        <p:spPr bwMode="auto">
          <a:xfrm>
            <a:off x="6200775" y="32432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71" name="Line 91"/>
          <p:cNvSpPr>
            <a:spLocks noChangeShapeType="1"/>
          </p:cNvSpPr>
          <p:nvPr/>
        </p:nvSpPr>
        <p:spPr bwMode="auto">
          <a:xfrm>
            <a:off x="6537325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72" name="Text Box 92"/>
          <p:cNvSpPr txBox="1">
            <a:spLocks noChangeArrowheads="1"/>
          </p:cNvSpPr>
          <p:nvPr/>
        </p:nvSpPr>
        <p:spPr bwMode="auto">
          <a:xfrm>
            <a:off x="7158038" y="2378075"/>
            <a:ext cx="750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773" name="Text Box 93"/>
          <p:cNvSpPr txBox="1">
            <a:spLocks noChangeArrowheads="1"/>
          </p:cNvSpPr>
          <p:nvPr/>
        </p:nvSpPr>
        <p:spPr bwMode="auto">
          <a:xfrm>
            <a:off x="6884988" y="2876550"/>
            <a:ext cx="7508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74" name="Text Box 94"/>
          <p:cNvSpPr txBox="1">
            <a:spLocks noChangeArrowheads="1"/>
          </p:cNvSpPr>
          <p:nvPr/>
        </p:nvSpPr>
        <p:spPr bwMode="auto">
          <a:xfrm>
            <a:off x="7550150" y="287655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77" name="Text Box 97"/>
          <p:cNvSpPr txBox="1">
            <a:spLocks noChangeArrowheads="1"/>
          </p:cNvSpPr>
          <p:nvPr/>
        </p:nvSpPr>
        <p:spPr bwMode="auto">
          <a:xfrm>
            <a:off x="6900863" y="3243263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78" name="Line 98"/>
          <p:cNvSpPr>
            <a:spLocks noChangeShapeType="1"/>
          </p:cNvSpPr>
          <p:nvPr/>
        </p:nvSpPr>
        <p:spPr bwMode="auto">
          <a:xfrm>
            <a:off x="7240588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79" name="Text Box 99"/>
          <p:cNvSpPr txBox="1">
            <a:spLocks noChangeArrowheads="1"/>
          </p:cNvSpPr>
          <p:nvPr/>
        </p:nvSpPr>
        <p:spPr bwMode="auto">
          <a:xfrm>
            <a:off x="7575550" y="3243263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80" name="Line 100"/>
          <p:cNvSpPr>
            <a:spLocks noChangeShapeType="1"/>
          </p:cNvSpPr>
          <p:nvPr/>
        </p:nvSpPr>
        <p:spPr bwMode="auto">
          <a:xfrm>
            <a:off x="7940675" y="31384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1" name="Text Box 101"/>
          <p:cNvSpPr txBox="1">
            <a:spLocks noChangeArrowheads="1"/>
          </p:cNvSpPr>
          <p:nvPr/>
        </p:nvSpPr>
        <p:spPr bwMode="auto">
          <a:xfrm>
            <a:off x="5089525" y="425767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mat(3,3)</a:t>
            </a:r>
          </a:p>
        </p:txBody>
      </p:sp>
      <p:sp>
        <p:nvSpPr>
          <p:cNvPr id="327782" name="Freeform 102"/>
          <p:cNvSpPr>
            <a:spLocks/>
          </p:cNvSpPr>
          <p:nvPr/>
        </p:nvSpPr>
        <p:spPr bwMode="auto">
          <a:xfrm>
            <a:off x="4683125" y="4691063"/>
            <a:ext cx="1835150" cy="17145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3" name="Line 103"/>
          <p:cNvSpPr>
            <a:spLocks noChangeShapeType="1"/>
          </p:cNvSpPr>
          <p:nvPr/>
        </p:nvSpPr>
        <p:spPr bwMode="auto">
          <a:xfrm>
            <a:off x="5472113" y="4491038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4" name="Text Box 104"/>
          <p:cNvSpPr txBox="1">
            <a:spLocks noChangeArrowheads="1"/>
          </p:cNvSpPr>
          <p:nvPr/>
        </p:nvSpPr>
        <p:spPr bwMode="auto">
          <a:xfrm>
            <a:off x="4300538" y="48593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mat(2,3)</a:t>
            </a:r>
          </a:p>
        </p:txBody>
      </p:sp>
      <p:sp>
        <p:nvSpPr>
          <p:cNvPr id="327785" name="Text Box 105"/>
          <p:cNvSpPr txBox="1">
            <a:spLocks noChangeArrowheads="1"/>
          </p:cNvSpPr>
          <p:nvPr/>
        </p:nvSpPr>
        <p:spPr bwMode="auto">
          <a:xfrm>
            <a:off x="48736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786" name="Freeform 106"/>
          <p:cNvSpPr>
            <a:spLocks/>
          </p:cNvSpPr>
          <p:nvPr/>
        </p:nvSpPr>
        <p:spPr bwMode="auto">
          <a:xfrm>
            <a:off x="4102100" y="5268913"/>
            <a:ext cx="1127125" cy="1270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7" name="Line 107"/>
          <p:cNvSpPr>
            <a:spLocks noChangeShapeType="1"/>
          </p:cNvSpPr>
          <p:nvPr/>
        </p:nvSpPr>
        <p:spPr bwMode="auto">
          <a:xfrm>
            <a:off x="4670425" y="51101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8" name="Text Box 108"/>
          <p:cNvSpPr txBox="1">
            <a:spLocks noChangeArrowheads="1"/>
          </p:cNvSpPr>
          <p:nvPr/>
        </p:nvSpPr>
        <p:spPr bwMode="auto">
          <a:xfrm>
            <a:off x="4873625" y="62563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89" name="Line 109"/>
          <p:cNvSpPr>
            <a:spLocks noChangeShapeType="1"/>
          </p:cNvSpPr>
          <p:nvPr/>
        </p:nvSpPr>
        <p:spPr bwMode="auto">
          <a:xfrm>
            <a:off x="5249863" y="61150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0" name="Text Box 110"/>
          <p:cNvSpPr txBox="1">
            <a:spLocks noChangeArrowheads="1"/>
          </p:cNvSpPr>
          <p:nvPr/>
        </p:nvSpPr>
        <p:spPr bwMode="auto">
          <a:xfrm>
            <a:off x="4873625" y="53546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mat(1,3)</a:t>
            </a:r>
          </a:p>
        </p:txBody>
      </p:sp>
      <p:sp>
        <p:nvSpPr>
          <p:cNvPr id="327791" name="Line 111"/>
          <p:cNvSpPr>
            <a:spLocks noChangeShapeType="1"/>
          </p:cNvSpPr>
          <p:nvPr/>
        </p:nvSpPr>
        <p:spPr bwMode="auto">
          <a:xfrm>
            <a:off x="5222875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2" name="Text Box 112"/>
          <p:cNvSpPr txBox="1">
            <a:spLocks noChangeArrowheads="1"/>
          </p:cNvSpPr>
          <p:nvPr/>
        </p:nvSpPr>
        <p:spPr bwMode="auto">
          <a:xfrm>
            <a:off x="6130925" y="48593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mat(3,2)</a:t>
            </a:r>
          </a:p>
        </p:txBody>
      </p:sp>
      <p:sp>
        <p:nvSpPr>
          <p:cNvPr id="327793" name="Text Box 113"/>
          <p:cNvSpPr txBox="1">
            <a:spLocks noChangeArrowheads="1"/>
          </p:cNvSpPr>
          <p:nvPr/>
        </p:nvSpPr>
        <p:spPr bwMode="auto">
          <a:xfrm>
            <a:off x="5629275" y="535463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mat(3,1)</a:t>
            </a:r>
          </a:p>
        </p:txBody>
      </p:sp>
      <p:sp>
        <p:nvSpPr>
          <p:cNvPr id="327794" name="Text Box 114"/>
          <p:cNvSpPr txBox="1">
            <a:spLocks noChangeArrowheads="1"/>
          </p:cNvSpPr>
          <p:nvPr/>
        </p:nvSpPr>
        <p:spPr bwMode="auto">
          <a:xfrm>
            <a:off x="6729413" y="53546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795" name="Freeform 115"/>
          <p:cNvSpPr>
            <a:spLocks/>
          </p:cNvSpPr>
          <p:nvPr/>
        </p:nvSpPr>
        <p:spPr bwMode="auto">
          <a:xfrm>
            <a:off x="5954713" y="5272088"/>
            <a:ext cx="1143000" cy="12858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6" name="Line 116"/>
          <p:cNvSpPr>
            <a:spLocks noChangeShapeType="1"/>
          </p:cNvSpPr>
          <p:nvPr/>
        </p:nvSpPr>
        <p:spPr bwMode="auto">
          <a:xfrm>
            <a:off x="6507163" y="51101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7" name="Text Box 117"/>
          <p:cNvSpPr txBox="1">
            <a:spLocks noChangeArrowheads="1"/>
          </p:cNvSpPr>
          <p:nvPr/>
        </p:nvSpPr>
        <p:spPr bwMode="auto">
          <a:xfrm>
            <a:off x="5646738" y="5868988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798" name="Text Box 118"/>
          <p:cNvSpPr txBox="1">
            <a:spLocks noChangeArrowheads="1"/>
          </p:cNvSpPr>
          <p:nvPr/>
        </p:nvSpPr>
        <p:spPr bwMode="auto">
          <a:xfrm>
            <a:off x="5656263" y="62563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799" name="Line 119"/>
          <p:cNvSpPr>
            <a:spLocks noChangeShapeType="1"/>
          </p:cNvSpPr>
          <p:nvPr/>
        </p:nvSpPr>
        <p:spPr bwMode="auto">
          <a:xfrm>
            <a:off x="5945188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0" name="Line 120"/>
          <p:cNvSpPr>
            <a:spLocks noChangeShapeType="1"/>
          </p:cNvSpPr>
          <p:nvPr/>
        </p:nvSpPr>
        <p:spPr bwMode="auto">
          <a:xfrm>
            <a:off x="5970588" y="61468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1" name="Text Box 121"/>
          <p:cNvSpPr txBox="1">
            <a:spLocks noChangeArrowheads="1"/>
          </p:cNvSpPr>
          <p:nvPr/>
        </p:nvSpPr>
        <p:spPr bwMode="auto">
          <a:xfrm>
            <a:off x="6456363" y="5868988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802" name="Text Box 122"/>
          <p:cNvSpPr txBox="1">
            <a:spLocks noChangeArrowheads="1"/>
          </p:cNvSpPr>
          <p:nvPr/>
        </p:nvSpPr>
        <p:spPr bwMode="auto">
          <a:xfrm>
            <a:off x="71215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803" name="Freeform 123"/>
          <p:cNvSpPr>
            <a:spLocks/>
          </p:cNvSpPr>
          <p:nvPr/>
        </p:nvSpPr>
        <p:spPr bwMode="auto">
          <a:xfrm>
            <a:off x="6775450" y="5756275"/>
            <a:ext cx="647700" cy="1222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4" name="Line 124"/>
          <p:cNvSpPr>
            <a:spLocks noChangeShapeType="1"/>
          </p:cNvSpPr>
          <p:nvPr/>
        </p:nvSpPr>
        <p:spPr bwMode="auto">
          <a:xfrm>
            <a:off x="7099300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5" name="Text Box 125"/>
          <p:cNvSpPr txBox="1">
            <a:spLocks noChangeArrowheads="1"/>
          </p:cNvSpPr>
          <p:nvPr/>
        </p:nvSpPr>
        <p:spPr bwMode="auto">
          <a:xfrm>
            <a:off x="6472238" y="6257925"/>
            <a:ext cx="7508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806" name="Line 126"/>
          <p:cNvSpPr>
            <a:spLocks noChangeShapeType="1"/>
          </p:cNvSpPr>
          <p:nvPr/>
        </p:nvSpPr>
        <p:spPr bwMode="auto">
          <a:xfrm>
            <a:off x="6764338" y="61277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7" name="Text Box 127"/>
          <p:cNvSpPr txBox="1">
            <a:spLocks noChangeArrowheads="1"/>
          </p:cNvSpPr>
          <p:nvPr/>
        </p:nvSpPr>
        <p:spPr bwMode="auto">
          <a:xfrm>
            <a:off x="7146925" y="6257925"/>
            <a:ext cx="7508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808" name="Line 128"/>
          <p:cNvSpPr>
            <a:spLocks noChangeShapeType="1"/>
          </p:cNvSpPr>
          <p:nvPr/>
        </p:nvSpPr>
        <p:spPr bwMode="auto">
          <a:xfrm>
            <a:off x="7426325" y="61277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9" name="Text Box 129"/>
          <p:cNvSpPr txBox="1">
            <a:spLocks noChangeArrowheads="1"/>
          </p:cNvSpPr>
          <p:nvPr/>
        </p:nvSpPr>
        <p:spPr bwMode="auto">
          <a:xfrm>
            <a:off x="3732213" y="5354638"/>
            <a:ext cx="750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mat(2,2)</a:t>
            </a:r>
          </a:p>
        </p:txBody>
      </p:sp>
      <p:sp>
        <p:nvSpPr>
          <p:cNvPr id="327810" name="Text Box 130"/>
          <p:cNvSpPr txBox="1">
            <a:spLocks noChangeArrowheads="1"/>
          </p:cNvSpPr>
          <p:nvPr/>
        </p:nvSpPr>
        <p:spPr bwMode="auto">
          <a:xfrm>
            <a:off x="3459163" y="5868988"/>
            <a:ext cx="750887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mat(2,1)</a:t>
            </a:r>
          </a:p>
        </p:txBody>
      </p:sp>
      <p:sp>
        <p:nvSpPr>
          <p:cNvPr id="327811" name="Text Box 131"/>
          <p:cNvSpPr txBox="1">
            <a:spLocks noChangeArrowheads="1"/>
          </p:cNvSpPr>
          <p:nvPr/>
        </p:nvSpPr>
        <p:spPr bwMode="auto">
          <a:xfrm>
            <a:off x="4124325" y="5868988"/>
            <a:ext cx="750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mat(1,2)</a:t>
            </a:r>
          </a:p>
        </p:txBody>
      </p:sp>
      <p:sp>
        <p:nvSpPr>
          <p:cNvPr id="327812" name="Freeform 132"/>
          <p:cNvSpPr>
            <a:spLocks/>
          </p:cNvSpPr>
          <p:nvPr/>
        </p:nvSpPr>
        <p:spPr bwMode="auto">
          <a:xfrm>
            <a:off x="3778250" y="5745163"/>
            <a:ext cx="647700" cy="11271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13" name="Line 133"/>
          <p:cNvSpPr>
            <a:spLocks noChangeShapeType="1"/>
          </p:cNvSpPr>
          <p:nvPr/>
        </p:nvSpPr>
        <p:spPr bwMode="auto">
          <a:xfrm>
            <a:off x="4102100" y="56086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14" name="Text Box 134"/>
          <p:cNvSpPr txBox="1">
            <a:spLocks noChangeArrowheads="1"/>
          </p:cNvSpPr>
          <p:nvPr/>
        </p:nvSpPr>
        <p:spPr bwMode="auto">
          <a:xfrm>
            <a:off x="3475038" y="6257925"/>
            <a:ext cx="7508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816" name="Text Box 136"/>
          <p:cNvSpPr txBox="1">
            <a:spLocks noChangeArrowheads="1"/>
          </p:cNvSpPr>
          <p:nvPr/>
        </p:nvSpPr>
        <p:spPr bwMode="auto">
          <a:xfrm>
            <a:off x="4149725" y="6257925"/>
            <a:ext cx="7508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mat(1,1)</a:t>
            </a:r>
          </a:p>
        </p:txBody>
      </p:sp>
      <p:sp>
        <p:nvSpPr>
          <p:cNvPr id="327817" name="Line 137"/>
          <p:cNvSpPr>
            <a:spLocks noChangeShapeType="1"/>
          </p:cNvSpPr>
          <p:nvPr/>
        </p:nvSpPr>
        <p:spPr bwMode="auto">
          <a:xfrm>
            <a:off x="4429125" y="612775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18" name="Freeform 138"/>
          <p:cNvSpPr>
            <a:spLocks/>
          </p:cNvSpPr>
          <p:nvPr/>
        </p:nvSpPr>
        <p:spPr bwMode="auto">
          <a:xfrm>
            <a:off x="1114425" y="539750"/>
            <a:ext cx="1735138" cy="3132138"/>
          </a:xfrm>
          <a:custGeom>
            <a:avLst/>
            <a:gdLst>
              <a:gd name="T0" fmla="*/ 1060 w 1060"/>
              <a:gd name="T1" fmla="*/ 0 h 2053"/>
              <a:gd name="T2" fmla="*/ 0 w 1060"/>
              <a:gd name="T3" fmla="*/ 0 h 2053"/>
              <a:gd name="T4" fmla="*/ 0 w 1060"/>
              <a:gd name="T5" fmla="*/ 2053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0" h="2053">
                <a:moveTo>
                  <a:pt x="1060" y="0"/>
                </a:moveTo>
                <a:lnTo>
                  <a:pt x="0" y="0"/>
                </a:lnTo>
                <a:lnTo>
                  <a:pt x="0" y="20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19" name="Rectangle 139"/>
          <p:cNvSpPr>
            <a:spLocks noChangeArrowheads="1"/>
          </p:cNvSpPr>
          <p:nvPr/>
        </p:nvSpPr>
        <p:spPr bwMode="auto">
          <a:xfrm>
            <a:off x="6477000" y="3924300"/>
            <a:ext cx="2667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호출 트리의 예</a:t>
            </a:r>
          </a:p>
        </p:txBody>
      </p:sp>
      <p:grpSp>
        <p:nvGrpSpPr>
          <p:cNvPr id="327821" name="Group 141"/>
          <p:cNvGrpSpPr>
            <a:grpSpLocks/>
          </p:cNvGrpSpPr>
          <p:nvPr/>
        </p:nvGrpSpPr>
        <p:grpSpPr bwMode="auto">
          <a:xfrm>
            <a:off x="5849938" y="2646363"/>
            <a:ext cx="687387" cy="239712"/>
            <a:chOff x="2289" y="1690"/>
            <a:chExt cx="433" cy="205"/>
          </a:xfrm>
        </p:grpSpPr>
        <p:sp>
          <p:nvSpPr>
            <p:cNvPr id="327822" name="Freeform 142"/>
            <p:cNvSpPr>
              <a:spLocks/>
            </p:cNvSpPr>
            <p:nvPr/>
          </p:nvSpPr>
          <p:spPr bwMode="auto">
            <a:xfrm>
              <a:off x="2289" y="1787"/>
              <a:ext cx="433" cy="108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23" name="Line 143"/>
            <p:cNvSpPr>
              <a:spLocks noChangeShapeType="1"/>
            </p:cNvSpPr>
            <p:nvPr/>
          </p:nvSpPr>
          <p:spPr bwMode="auto">
            <a:xfrm>
              <a:off x="2481" y="1690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824" name="Group 144"/>
          <p:cNvGrpSpPr>
            <a:grpSpLocks/>
          </p:cNvGrpSpPr>
          <p:nvPr/>
        </p:nvGrpSpPr>
        <p:grpSpPr bwMode="auto">
          <a:xfrm>
            <a:off x="7259638" y="2636838"/>
            <a:ext cx="687387" cy="239712"/>
            <a:chOff x="2289" y="1690"/>
            <a:chExt cx="433" cy="205"/>
          </a:xfrm>
        </p:grpSpPr>
        <p:sp>
          <p:nvSpPr>
            <p:cNvPr id="327825" name="Freeform 145"/>
            <p:cNvSpPr>
              <a:spLocks/>
            </p:cNvSpPr>
            <p:nvPr/>
          </p:nvSpPr>
          <p:spPr bwMode="auto">
            <a:xfrm>
              <a:off x="2289" y="1787"/>
              <a:ext cx="433" cy="108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826" name="Line 146"/>
            <p:cNvSpPr>
              <a:spLocks noChangeShapeType="1"/>
            </p:cNvSpPr>
            <p:nvPr/>
          </p:nvSpPr>
          <p:spPr bwMode="auto">
            <a:xfrm>
              <a:off x="2481" y="1690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7827" name="Line 147"/>
          <p:cNvSpPr>
            <a:spLocks noChangeShapeType="1"/>
          </p:cNvSpPr>
          <p:nvPr/>
        </p:nvSpPr>
        <p:spPr bwMode="auto">
          <a:xfrm>
            <a:off x="3792538" y="61341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8700" y="368300"/>
            <a:ext cx="3035300" cy="1028700"/>
          </a:xfrm>
        </p:spPr>
        <p:txBody>
          <a:bodyPr/>
          <a:lstStyle/>
          <a:p>
            <a:r>
              <a:rPr lang="en-US" altLang="ko-KR" sz="3200"/>
              <a:t>DP </a:t>
            </a:r>
            <a:r>
              <a:rPr lang="ko-KR" altLang="en-US" sz="3200"/>
              <a:t>알고리즘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62100"/>
            <a:ext cx="7499350" cy="40957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 err="1"/>
              <a:t>matrixPath</a:t>
            </a:r>
            <a:r>
              <a:rPr lang="en-US" altLang="ko-KR" sz="1800" dirty="0"/>
              <a:t>(</a:t>
            </a:r>
            <a:r>
              <a:rPr lang="en-US" altLang="ko-KR" sz="1800" i="1" dirty="0"/>
              <a:t>n</a:t>
            </a:r>
            <a:r>
              <a:rPr lang="en-US" altLang="ko-KR" sz="18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/>
              <a:t>▷</a:t>
            </a:r>
            <a:r>
              <a:rPr lang="en-US" altLang="ko-KR" sz="1800" dirty="0"/>
              <a:t> (</a:t>
            </a:r>
            <a:r>
              <a:rPr lang="en-US" altLang="ko-KR" sz="1800" i="1" dirty="0"/>
              <a:t>n</a:t>
            </a:r>
            <a:r>
              <a:rPr lang="en-US" altLang="ko-KR" sz="1800" dirty="0"/>
              <a:t>, </a:t>
            </a:r>
            <a:r>
              <a:rPr lang="en-US" altLang="ko-KR" sz="1800" i="1" dirty="0"/>
              <a:t>n</a:t>
            </a:r>
            <a:r>
              <a:rPr lang="en-US" altLang="ko-KR" sz="1800" dirty="0"/>
              <a:t>)</a:t>
            </a:r>
            <a:r>
              <a:rPr lang="ko-KR" altLang="en-US" sz="1600" dirty="0"/>
              <a:t>에 이르는 최고점수</a:t>
            </a:r>
            <a:r>
              <a:rPr lang="ko-KR" alt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</a:t>
            </a:r>
            <a:r>
              <a:rPr lang="en-US" altLang="ko-KR" sz="1800" b="1" dirty="0">
                <a:solidFill>
                  <a:schemeClr val="accent2"/>
                </a:solidFill>
              </a:rPr>
              <a:t>for</a:t>
            </a:r>
            <a:r>
              <a:rPr lang="en-US" altLang="ko-KR" sz="1800" dirty="0"/>
              <a:t>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← </a:t>
            </a:r>
            <a:r>
              <a:rPr lang="en-US" altLang="ko-KR" sz="1800" dirty="0" smtClean="0"/>
              <a:t>0 </a:t>
            </a:r>
            <a:r>
              <a:rPr lang="en-US" altLang="ko-KR" sz="1800" b="1" dirty="0">
                <a:solidFill>
                  <a:schemeClr val="accent2"/>
                </a:solidFill>
              </a:rPr>
              <a:t>to</a:t>
            </a:r>
            <a:r>
              <a:rPr lang="en-US" altLang="ko-KR" sz="1800" dirty="0"/>
              <a:t> </a:t>
            </a:r>
            <a:r>
              <a:rPr lang="en-US" altLang="ko-KR" sz="1800" i="1" dirty="0"/>
              <a:t>n</a:t>
            </a:r>
            <a:r>
              <a:rPr lang="en-US" altLang="ko-KR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        </a:t>
            </a:r>
            <a:r>
              <a:rPr lang="en-US" altLang="ko-KR" sz="1800" dirty="0" smtClean="0"/>
              <a:t> c[</a:t>
            </a:r>
            <a:r>
              <a:rPr lang="en-US" altLang="ko-KR" sz="1800" i="1" dirty="0" err="1" smtClean="0"/>
              <a:t>i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0] </a:t>
            </a:r>
            <a:r>
              <a:rPr lang="en-US" altLang="ko-KR" sz="1800" dirty="0"/>
              <a:t>← </a:t>
            </a:r>
            <a:r>
              <a:rPr lang="en-US" altLang="ko-KR" sz="1800" dirty="0" smtClean="0"/>
              <a:t>0; </a:t>
            </a: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</a:t>
            </a:r>
            <a:r>
              <a:rPr lang="en-US" altLang="ko-KR" sz="1800" b="1" dirty="0">
                <a:solidFill>
                  <a:schemeClr val="accent2"/>
                </a:solidFill>
              </a:rPr>
              <a:t>for</a:t>
            </a:r>
            <a:r>
              <a:rPr lang="en-US" altLang="ko-KR" sz="1800" dirty="0"/>
              <a:t> </a:t>
            </a:r>
            <a:r>
              <a:rPr lang="en-US" altLang="ko-KR" sz="1800" i="1" dirty="0"/>
              <a:t>j </a:t>
            </a:r>
            <a:r>
              <a:rPr lang="en-US" altLang="ko-KR" sz="1800" dirty="0"/>
              <a:t>← </a:t>
            </a:r>
            <a:r>
              <a:rPr lang="en-US" altLang="ko-KR" sz="1800" dirty="0" smtClean="0"/>
              <a:t>1 </a:t>
            </a:r>
            <a:r>
              <a:rPr lang="en-US" altLang="ko-KR" sz="1800" b="1" dirty="0">
                <a:solidFill>
                  <a:schemeClr val="accent2"/>
                </a:solidFill>
              </a:rPr>
              <a:t>to</a:t>
            </a:r>
            <a:r>
              <a:rPr lang="en-US" altLang="ko-KR" sz="1800" dirty="0"/>
              <a:t> </a:t>
            </a:r>
            <a:r>
              <a:rPr lang="en-US" altLang="ko-KR" sz="1800" i="1" dirty="0"/>
              <a:t>n</a:t>
            </a:r>
            <a:r>
              <a:rPr lang="en-US" altLang="ko-KR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                 </a:t>
            </a:r>
            <a:r>
              <a:rPr lang="en-US" altLang="ko-KR" sz="1800" dirty="0" smtClean="0"/>
              <a:t>c[0, </a:t>
            </a:r>
            <a:r>
              <a:rPr lang="en-US" altLang="ko-KR" sz="1800" i="1" dirty="0"/>
              <a:t>j</a:t>
            </a:r>
            <a:r>
              <a:rPr lang="en-US" altLang="ko-KR" sz="1800" dirty="0"/>
              <a:t>] </a:t>
            </a:r>
            <a:r>
              <a:rPr lang="en-US" altLang="ko-KR" sz="1800" dirty="0" smtClean="0"/>
              <a:t>← 0; </a:t>
            </a:r>
            <a:endParaRPr lang="en-US" altLang="ko-KR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       </a:t>
            </a:r>
            <a:r>
              <a:rPr lang="en-US" altLang="ko-KR" sz="1800" b="1" dirty="0">
                <a:solidFill>
                  <a:schemeClr val="accent2"/>
                </a:solidFill>
              </a:rPr>
              <a:t> for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← </a:t>
            </a:r>
            <a:r>
              <a:rPr lang="en-US" altLang="ko-KR" sz="1800" dirty="0" smtClean="0"/>
              <a:t>1 </a:t>
            </a:r>
            <a:r>
              <a:rPr lang="en-US" altLang="ko-KR" sz="1800" b="1" dirty="0">
                <a:solidFill>
                  <a:schemeClr val="accent2"/>
                </a:solidFill>
              </a:rPr>
              <a:t>to</a:t>
            </a:r>
            <a:r>
              <a:rPr lang="en-US" altLang="ko-KR" sz="1800" dirty="0"/>
              <a:t> </a:t>
            </a:r>
            <a:r>
              <a:rPr lang="en-US" altLang="ko-KR" sz="1800" i="1" dirty="0"/>
              <a:t>n</a:t>
            </a:r>
            <a:r>
              <a:rPr lang="en-US" altLang="ko-KR" sz="1800" dirty="0"/>
              <a:t>                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        </a:t>
            </a:r>
            <a:r>
              <a:rPr lang="en-US" altLang="ko-KR" sz="1800" b="1" dirty="0">
                <a:solidFill>
                  <a:schemeClr val="accent2"/>
                </a:solidFill>
              </a:rPr>
              <a:t>for</a:t>
            </a:r>
            <a:r>
              <a:rPr lang="en-US" altLang="ko-KR" sz="1800" dirty="0"/>
              <a:t> </a:t>
            </a:r>
            <a:r>
              <a:rPr lang="en-US" altLang="ko-KR" sz="1800" i="1" dirty="0"/>
              <a:t>j</a:t>
            </a:r>
            <a:r>
              <a:rPr lang="en-US" altLang="ko-KR" sz="1800" dirty="0"/>
              <a:t> ← </a:t>
            </a:r>
            <a:r>
              <a:rPr lang="en-US" altLang="ko-KR" sz="1800" dirty="0" smtClean="0"/>
              <a:t>1 </a:t>
            </a:r>
            <a:r>
              <a:rPr lang="en-US" altLang="ko-KR" sz="1800" b="1" dirty="0">
                <a:solidFill>
                  <a:schemeClr val="accent2"/>
                </a:solidFill>
              </a:rPr>
              <a:t>to</a:t>
            </a:r>
            <a:r>
              <a:rPr lang="en-US" altLang="ko-KR" sz="1800" dirty="0"/>
              <a:t> </a:t>
            </a:r>
            <a:r>
              <a:rPr lang="en-US" altLang="ko-KR" sz="1800" i="1" dirty="0"/>
              <a:t>n</a:t>
            </a:r>
            <a:r>
              <a:rPr lang="en-US" altLang="ko-KR" sz="1800" dirty="0"/>
              <a:t>                                      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                c[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i="1" dirty="0"/>
              <a:t>j</a:t>
            </a:r>
            <a:r>
              <a:rPr lang="en-US" altLang="ko-KR" sz="1800" dirty="0"/>
              <a:t>] ← </a:t>
            </a:r>
            <a:r>
              <a:rPr lang="en-US" altLang="ko-KR" sz="1800" dirty="0" err="1"/>
              <a:t>m</a:t>
            </a:r>
            <a:r>
              <a:rPr lang="en-US" altLang="ko-KR" sz="1800" i="1" baseline="-25000" dirty="0" err="1"/>
              <a:t>ij</a:t>
            </a:r>
            <a:r>
              <a:rPr lang="en-US" altLang="ko-KR" sz="2000" dirty="0"/>
              <a:t> </a:t>
            </a:r>
            <a:r>
              <a:rPr lang="en-US" altLang="ko-KR" sz="1800" dirty="0"/>
              <a:t>+ max(c[</a:t>
            </a:r>
            <a:r>
              <a:rPr lang="en-US" altLang="ko-KR" sz="1800" i="1" dirty="0"/>
              <a:t>i</a:t>
            </a:r>
            <a:r>
              <a:rPr lang="en-US" altLang="ko-KR" sz="1800" dirty="0"/>
              <a:t>-1,  </a:t>
            </a:r>
            <a:r>
              <a:rPr lang="en-US" altLang="ko-KR" sz="1800" i="1" dirty="0"/>
              <a:t>j</a:t>
            </a:r>
            <a:r>
              <a:rPr lang="en-US" altLang="ko-KR" sz="1800" dirty="0"/>
              <a:t>], c[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,  </a:t>
            </a:r>
            <a:r>
              <a:rPr lang="en-US" altLang="ko-KR" sz="1800" i="1" dirty="0"/>
              <a:t>j</a:t>
            </a:r>
            <a:r>
              <a:rPr lang="en-US" altLang="ko-KR" sz="1800" dirty="0"/>
              <a:t>-1]);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        </a:t>
            </a:r>
            <a:r>
              <a:rPr lang="en-US" altLang="ko-KR" sz="1800" b="1" dirty="0">
                <a:solidFill>
                  <a:schemeClr val="accent2"/>
                </a:solidFill>
              </a:rPr>
              <a:t>return</a:t>
            </a:r>
            <a:r>
              <a:rPr lang="en-US" altLang="ko-KR" sz="1800" dirty="0"/>
              <a:t> c[</a:t>
            </a:r>
            <a:r>
              <a:rPr lang="en-US" altLang="ko-KR" sz="1800" i="1" dirty="0"/>
              <a:t>n</a:t>
            </a:r>
            <a:r>
              <a:rPr lang="en-US" altLang="ko-KR" sz="1800" dirty="0"/>
              <a:t>, </a:t>
            </a:r>
            <a:r>
              <a:rPr lang="en-US" altLang="ko-KR" sz="1800" i="1" dirty="0"/>
              <a:t>n</a:t>
            </a:r>
            <a:r>
              <a:rPr lang="en-US" altLang="ko-KR" sz="1800" dirty="0"/>
              <a:t>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/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문제예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2: </a:t>
            </a:r>
            <a:r>
              <a:rPr lang="ko-KR" altLang="en-US" dirty="0" smtClean="0">
                <a:solidFill>
                  <a:srgbClr val="FF0000"/>
                </a:solidFill>
              </a:rPr>
              <a:t>돌 </a:t>
            </a:r>
            <a:r>
              <a:rPr lang="ko-KR" altLang="en-US" dirty="0">
                <a:solidFill>
                  <a:srgbClr val="FF0000"/>
                </a:solidFill>
              </a:rPr>
              <a:t>놓기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36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3×N </a:t>
            </a:r>
            <a:r>
              <a:rPr lang="ko-KR" altLang="en-US" sz="2400" dirty="0"/>
              <a:t>테이블의 각 칸에 양 또는 음의 정수가 기록되어 있다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조약돌을 놓는 방법 </a:t>
            </a:r>
            <a:r>
              <a:rPr lang="en-US" altLang="ko-KR" sz="2400" dirty="0"/>
              <a:t>(</a:t>
            </a:r>
            <a:r>
              <a:rPr lang="ko-KR" altLang="en-US" sz="2400" dirty="0"/>
              <a:t>제약조건</a:t>
            </a:r>
            <a:r>
              <a:rPr lang="en-US" altLang="ko-KR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가로나 세로로 인접한 두 칸에 동시에 조약돌을 놓을 수 없다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각 열에는 적어도 하나 이상의</a:t>
            </a:r>
            <a:r>
              <a:rPr lang="en-US" altLang="ko-KR" sz="2000" dirty="0"/>
              <a:t> </a:t>
            </a:r>
            <a:r>
              <a:rPr lang="ko-KR" altLang="en-US" sz="2000" dirty="0"/>
              <a:t>조약돌을 놓는다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목표</a:t>
            </a:r>
            <a:r>
              <a:rPr lang="en-US" altLang="ko-KR" sz="2400" dirty="0"/>
              <a:t>: </a:t>
            </a:r>
            <a:r>
              <a:rPr lang="ko-KR" altLang="en-US" sz="2400" dirty="0"/>
              <a:t>돌이 놓인 자리에 있는 수의 합을 최대가 되도록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400" dirty="0"/>
              <a:t>              조약돌 놓기</a:t>
            </a:r>
            <a:endParaRPr lang="en-US" altLang="ko-K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612" name="Group 140"/>
          <p:cNvGraphicFramePr>
            <a:graphicFrameLocks noGrp="1"/>
          </p:cNvGraphicFramePr>
          <p:nvPr/>
        </p:nvGraphicFramePr>
        <p:xfrm>
          <a:off x="1341438" y="1990725"/>
          <a:ext cx="5981700" cy="2476501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239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9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3611" name="Rectangle 139"/>
          <p:cNvSpPr>
            <a:spLocks noChangeArrowheads="1"/>
          </p:cNvSpPr>
          <p:nvPr/>
        </p:nvSpPr>
        <p:spPr bwMode="auto">
          <a:xfrm>
            <a:off x="6591300" y="381000"/>
            <a:ext cx="2552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테이블의 예</a:t>
            </a:r>
            <a:endParaRPr lang="en-US" altLang="ko-KR" sz="28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2" name="Oval 14"/>
          <p:cNvSpPr>
            <a:spLocks noChangeArrowheads="1"/>
          </p:cNvSpPr>
          <p:nvPr/>
        </p:nvSpPr>
        <p:spPr bwMode="auto">
          <a:xfrm>
            <a:off x="4398963" y="4297363"/>
            <a:ext cx="350837" cy="3413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3" name="Oval 15"/>
          <p:cNvSpPr>
            <a:spLocks noChangeArrowheads="1"/>
          </p:cNvSpPr>
          <p:nvPr/>
        </p:nvSpPr>
        <p:spPr bwMode="auto">
          <a:xfrm>
            <a:off x="2779713" y="4738688"/>
            <a:ext cx="350837" cy="341312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4" name="Oval 16"/>
          <p:cNvSpPr>
            <a:spLocks noChangeArrowheads="1"/>
          </p:cNvSpPr>
          <p:nvPr/>
        </p:nvSpPr>
        <p:spPr bwMode="auto">
          <a:xfrm>
            <a:off x="2251075" y="5194300"/>
            <a:ext cx="350838" cy="341313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5" name="Oval 17"/>
          <p:cNvSpPr>
            <a:spLocks noChangeArrowheads="1"/>
          </p:cNvSpPr>
          <p:nvPr/>
        </p:nvSpPr>
        <p:spPr bwMode="auto">
          <a:xfrm>
            <a:off x="3884613" y="5192713"/>
            <a:ext cx="350837" cy="341312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6" name="Oval 18"/>
          <p:cNvSpPr>
            <a:spLocks noChangeArrowheads="1"/>
          </p:cNvSpPr>
          <p:nvPr/>
        </p:nvSpPr>
        <p:spPr bwMode="auto">
          <a:xfrm>
            <a:off x="4956175" y="5195888"/>
            <a:ext cx="350838" cy="34131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7" name="Oval 19"/>
          <p:cNvSpPr>
            <a:spLocks noChangeArrowheads="1"/>
          </p:cNvSpPr>
          <p:nvPr/>
        </p:nvSpPr>
        <p:spPr bwMode="auto">
          <a:xfrm>
            <a:off x="4402138" y="4745038"/>
            <a:ext cx="350837" cy="3413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8" name="Oval 20"/>
          <p:cNvSpPr>
            <a:spLocks noChangeArrowheads="1"/>
          </p:cNvSpPr>
          <p:nvPr/>
        </p:nvSpPr>
        <p:spPr bwMode="auto">
          <a:xfrm>
            <a:off x="5465763" y="5199063"/>
            <a:ext cx="350837" cy="34131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89" name="Oval 21"/>
          <p:cNvSpPr>
            <a:spLocks noChangeArrowheads="1"/>
          </p:cNvSpPr>
          <p:nvPr/>
        </p:nvSpPr>
        <p:spPr bwMode="auto">
          <a:xfrm>
            <a:off x="5465763" y="4278313"/>
            <a:ext cx="350837" cy="341312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6008688" y="4746625"/>
            <a:ext cx="350837" cy="341313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3319463" y="4743450"/>
            <a:ext cx="350837" cy="341313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7673" name="Group 105"/>
          <p:cNvGrpSpPr>
            <a:grpSpLocks/>
          </p:cNvGrpSpPr>
          <p:nvPr/>
        </p:nvGrpSpPr>
        <p:grpSpPr bwMode="auto">
          <a:xfrm>
            <a:off x="2257425" y="1633538"/>
            <a:ext cx="4108450" cy="1262062"/>
            <a:chOff x="1422" y="1029"/>
            <a:chExt cx="2588" cy="795"/>
          </a:xfrm>
        </p:grpSpPr>
        <p:sp>
          <p:nvSpPr>
            <p:cNvPr id="237572" name="Oval 4"/>
            <p:cNvSpPr>
              <a:spLocks noChangeArrowheads="1"/>
            </p:cNvSpPr>
            <p:nvPr/>
          </p:nvSpPr>
          <p:spPr bwMode="auto">
            <a:xfrm>
              <a:off x="2775" y="1041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3" name="Oval 5"/>
            <p:cNvSpPr>
              <a:spLocks noChangeArrowheads="1"/>
            </p:cNvSpPr>
            <p:nvPr/>
          </p:nvSpPr>
          <p:spPr bwMode="auto">
            <a:xfrm>
              <a:off x="1755" y="131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4" name="Oval 6"/>
            <p:cNvSpPr>
              <a:spLocks noChangeArrowheads="1"/>
            </p:cNvSpPr>
            <p:nvPr/>
          </p:nvSpPr>
          <p:spPr bwMode="auto">
            <a:xfrm>
              <a:off x="1422" y="1606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5" name="Oval 7"/>
            <p:cNvSpPr>
              <a:spLocks noChangeArrowheads="1"/>
            </p:cNvSpPr>
            <p:nvPr/>
          </p:nvSpPr>
          <p:spPr bwMode="auto">
            <a:xfrm>
              <a:off x="2432" y="132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3120" y="1328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2100" y="103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3447" y="160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3447" y="1029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3789" y="1324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2089" y="1607"/>
              <a:ext cx="221" cy="215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37672" name="Group 104"/>
          <p:cNvGraphicFramePr>
            <a:graphicFrameLocks noGrp="1"/>
          </p:cNvGraphicFramePr>
          <p:nvPr/>
        </p:nvGraphicFramePr>
        <p:xfrm>
          <a:off x="2163763" y="1593850"/>
          <a:ext cx="4305300" cy="1327151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6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7670" name="Rectangle 102"/>
          <p:cNvSpPr>
            <a:spLocks noChangeArrowheads="1"/>
          </p:cNvSpPr>
          <p:nvPr/>
        </p:nvSpPr>
        <p:spPr bwMode="auto">
          <a:xfrm>
            <a:off x="190500" y="546100"/>
            <a:ext cx="2552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합법적인 예</a:t>
            </a:r>
            <a:endParaRPr lang="en-US" altLang="ko-KR" sz="2800" i="0">
              <a:effectLst/>
            </a:endParaRPr>
          </a:p>
        </p:txBody>
      </p:sp>
      <p:sp>
        <p:nvSpPr>
          <p:cNvPr id="237671" name="Rectangle 103"/>
          <p:cNvSpPr>
            <a:spLocks noChangeArrowheads="1"/>
          </p:cNvSpPr>
          <p:nvPr/>
        </p:nvSpPr>
        <p:spPr bwMode="auto">
          <a:xfrm>
            <a:off x="330200" y="3403600"/>
            <a:ext cx="3581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합법적이지 않은 예</a:t>
            </a:r>
            <a:endParaRPr lang="en-US" altLang="ko-KR" sz="2800" i="0">
              <a:effectLst/>
            </a:endParaRPr>
          </a:p>
        </p:txBody>
      </p:sp>
      <p:graphicFrame>
        <p:nvGraphicFramePr>
          <p:cNvPr id="237630" name="Group 62"/>
          <p:cNvGraphicFramePr>
            <a:graphicFrameLocks noGrp="1"/>
          </p:cNvGraphicFramePr>
          <p:nvPr/>
        </p:nvGraphicFramePr>
        <p:xfrm>
          <a:off x="2168525" y="4238625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7675" name="Text Box 107"/>
          <p:cNvSpPr txBox="1">
            <a:spLocks noChangeArrowheads="1"/>
          </p:cNvSpPr>
          <p:nvPr/>
        </p:nvSpPr>
        <p:spPr bwMode="auto">
          <a:xfrm>
            <a:off x="2828925" y="6034088"/>
            <a:ext cx="1649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Violation!</a:t>
            </a:r>
          </a:p>
        </p:txBody>
      </p:sp>
      <p:sp>
        <p:nvSpPr>
          <p:cNvPr id="237676" name="Line 108"/>
          <p:cNvSpPr>
            <a:spLocks noChangeShapeType="1"/>
          </p:cNvSpPr>
          <p:nvPr/>
        </p:nvSpPr>
        <p:spPr bwMode="auto">
          <a:xfrm flipH="1" flipV="1">
            <a:off x="3263900" y="5016500"/>
            <a:ext cx="304800" cy="1130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7677" name="Line 109"/>
          <p:cNvSpPr>
            <a:spLocks noChangeShapeType="1"/>
          </p:cNvSpPr>
          <p:nvPr/>
        </p:nvSpPr>
        <p:spPr bwMode="auto">
          <a:xfrm flipV="1">
            <a:off x="3632200" y="4686300"/>
            <a:ext cx="787400" cy="1460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7678" name="Line 110"/>
          <p:cNvSpPr>
            <a:spLocks noChangeShapeType="1"/>
          </p:cNvSpPr>
          <p:nvPr/>
        </p:nvSpPr>
        <p:spPr bwMode="auto">
          <a:xfrm flipV="1">
            <a:off x="3721100" y="5473700"/>
            <a:ext cx="1714500" cy="673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동적 프로그래밍</a:t>
            </a:r>
            <a:br>
              <a:rPr lang="ko-KR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ko-KR" sz="3200"/>
              <a:t>Dynamic Programming (DP)</a:t>
            </a:r>
            <a:endParaRPr kumimoji="0" lang="ko-KR" altLang="en-US" sz="3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56" y="3022786"/>
            <a:ext cx="5397857" cy="32106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06" name="Group 210"/>
          <p:cNvGrpSpPr>
            <a:grpSpLocks/>
          </p:cNvGrpSpPr>
          <p:nvPr/>
        </p:nvGrpSpPr>
        <p:grpSpPr bwMode="auto">
          <a:xfrm>
            <a:off x="3819525" y="461388"/>
            <a:ext cx="2833688" cy="6015037"/>
            <a:chOff x="2406" y="369"/>
            <a:chExt cx="1785" cy="3789"/>
          </a:xfrm>
        </p:grpSpPr>
        <p:sp>
          <p:nvSpPr>
            <p:cNvPr id="234498" name="Oval 2"/>
            <p:cNvSpPr>
              <a:spLocks noChangeArrowheads="1"/>
            </p:cNvSpPr>
            <p:nvPr/>
          </p:nvSpPr>
          <p:spPr bwMode="auto">
            <a:xfrm>
              <a:off x="3967" y="1636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499" name="Oval 3"/>
            <p:cNvSpPr>
              <a:spLocks noChangeArrowheads="1"/>
            </p:cNvSpPr>
            <p:nvPr/>
          </p:nvSpPr>
          <p:spPr bwMode="auto">
            <a:xfrm>
              <a:off x="3958" y="2948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76" name="Oval 80"/>
            <p:cNvSpPr>
              <a:spLocks noChangeArrowheads="1"/>
            </p:cNvSpPr>
            <p:nvPr/>
          </p:nvSpPr>
          <p:spPr bwMode="auto">
            <a:xfrm>
              <a:off x="3970" y="374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15" name="Oval 119"/>
            <p:cNvSpPr>
              <a:spLocks noChangeArrowheads="1"/>
            </p:cNvSpPr>
            <p:nvPr/>
          </p:nvSpPr>
          <p:spPr bwMode="auto">
            <a:xfrm>
              <a:off x="2414" y="3385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29" name="Oval 133"/>
            <p:cNvSpPr>
              <a:spLocks noChangeArrowheads="1"/>
            </p:cNvSpPr>
            <p:nvPr/>
          </p:nvSpPr>
          <p:spPr bwMode="auto">
            <a:xfrm>
              <a:off x="2407" y="369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30" name="Oval 134"/>
            <p:cNvSpPr>
              <a:spLocks noChangeArrowheads="1"/>
            </p:cNvSpPr>
            <p:nvPr/>
          </p:nvSpPr>
          <p:spPr bwMode="auto">
            <a:xfrm>
              <a:off x="3966" y="3381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41" name="Oval 145"/>
            <p:cNvSpPr>
              <a:spLocks noChangeArrowheads="1"/>
            </p:cNvSpPr>
            <p:nvPr/>
          </p:nvSpPr>
          <p:spPr bwMode="auto">
            <a:xfrm>
              <a:off x="2406" y="1647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52" name="Oval 156"/>
            <p:cNvSpPr>
              <a:spLocks noChangeArrowheads="1"/>
            </p:cNvSpPr>
            <p:nvPr/>
          </p:nvSpPr>
          <p:spPr bwMode="auto">
            <a:xfrm>
              <a:off x="2419" y="2947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653" name="Oval 157"/>
            <p:cNvSpPr>
              <a:spLocks noChangeArrowheads="1"/>
            </p:cNvSpPr>
            <p:nvPr/>
          </p:nvSpPr>
          <p:spPr bwMode="auto">
            <a:xfrm>
              <a:off x="3959" y="3943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703" name="Oval 207"/>
            <p:cNvSpPr>
              <a:spLocks noChangeArrowheads="1"/>
            </p:cNvSpPr>
            <p:nvPr/>
          </p:nvSpPr>
          <p:spPr bwMode="auto">
            <a:xfrm>
              <a:off x="2420" y="3942"/>
              <a:ext cx="221" cy="215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345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22885"/>
              </p:ext>
            </p:extLst>
          </p:nvPr>
        </p:nvGraphicFramePr>
        <p:xfrm>
          <a:off x="4592638" y="3603050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53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35556"/>
              </p:ext>
            </p:extLst>
          </p:nvPr>
        </p:nvGraphicFramePr>
        <p:xfrm>
          <a:off x="4603750" y="1971100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70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53713"/>
              </p:ext>
            </p:extLst>
          </p:nvPr>
        </p:nvGraphicFramePr>
        <p:xfrm>
          <a:off x="4602163" y="416938"/>
          <a:ext cx="4305300" cy="1350963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4616" name="Text Box 120"/>
          <p:cNvSpPr txBox="1">
            <a:spLocks noChangeArrowheads="1"/>
          </p:cNvSpPr>
          <p:nvPr/>
        </p:nvSpPr>
        <p:spPr bwMode="auto">
          <a:xfrm>
            <a:off x="2643188" y="88525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1:</a:t>
            </a:r>
          </a:p>
        </p:txBody>
      </p:sp>
      <p:sp>
        <p:nvSpPr>
          <p:cNvPr id="234617" name="Text Box 121"/>
          <p:cNvSpPr txBox="1">
            <a:spLocks noChangeArrowheads="1"/>
          </p:cNvSpPr>
          <p:nvPr/>
        </p:nvSpPr>
        <p:spPr bwMode="auto">
          <a:xfrm>
            <a:off x="2657475" y="2442588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2:</a:t>
            </a:r>
          </a:p>
        </p:txBody>
      </p:sp>
      <p:sp>
        <p:nvSpPr>
          <p:cNvPr id="234618" name="Text Box 122"/>
          <p:cNvSpPr txBox="1">
            <a:spLocks noChangeArrowheads="1"/>
          </p:cNvSpPr>
          <p:nvPr/>
        </p:nvSpPr>
        <p:spPr bwMode="auto">
          <a:xfrm>
            <a:off x="2670175" y="406501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3:</a:t>
            </a:r>
          </a:p>
        </p:txBody>
      </p:sp>
      <p:graphicFrame>
        <p:nvGraphicFramePr>
          <p:cNvPr id="23461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14790"/>
              </p:ext>
            </p:extLst>
          </p:nvPr>
        </p:nvGraphicFramePr>
        <p:xfrm>
          <a:off x="3736975" y="424875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57786"/>
              </p:ext>
            </p:extLst>
          </p:nvPr>
        </p:nvGraphicFramePr>
        <p:xfrm>
          <a:off x="3744913" y="1982213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64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1904"/>
              </p:ext>
            </p:extLst>
          </p:nvPr>
        </p:nvGraphicFramePr>
        <p:xfrm>
          <a:off x="3754438" y="3603050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465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98807"/>
              </p:ext>
            </p:extLst>
          </p:nvPr>
        </p:nvGraphicFramePr>
        <p:xfrm>
          <a:off x="4594225" y="5182613"/>
          <a:ext cx="4305300" cy="1358901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4692" name="Text Box 196"/>
          <p:cNvSpPr txBox="1">
            <a:spLocks noChangeArrowheads="1"/>
          </p:cNvSpPr>
          <p:nvPr/>
        </p:nvSpPr>
        <p:spPr bwMode="auto">
          <a:xfrm>
            <a:off x="2671763" y="5644575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4:</a:t>
            </a:r>
          </a:p>
        </p:txBody>
      </p:sp>
      <p:graphicFrame>
        <p:nvGraphicFramePr>
          <p:cNvPr id="234693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81487"/>
              </p:ext>
            </p:extLst>
          </p:nvPr>
        </p:nvGraphicFramePr>
        <p:xfrm>
          <a:off x="3756025" y="5182613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4704" name="Rectangle 208"/>
          <p:cNvSpPr>
            <a:spLocks noChangeArrowheads="1"/>
          </p:cNvSpPr>
          <p:nvPr/>
        </p:nvSpPr>
        <p:spPr bwMode="auto">
          <a:xfrm>
            <a:off x="63500" y="546100"/>
            <a:ext cx="226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 dirty="0">
                <a:effectLst/>
              </a:rPr>
              <a:t>가능한 패턴</a:t>
            </a:r>
            <a:endParaRPr lang="en-US" altLang="ko-KR" sz="2800" i="0" dirty="0">
              <a:effectLst/>
            </a:endParaRPr>
          </a:p>
        </p:txBody>
      </p:sp>
      <p:sp>
        <p:nvSpPr>
          <p:cNvPr id="234707" name="Text Box 211"/>
          <p:cNvSpPr txBox="1">
            <a:spLocks noChangeArrowheads="1"/>
          </p:cNvSpPr>
          <p:nvPr/>
        </p:nvSpPr>
        <p:spPr bwMode="auto">
          <a:xfrm>
            <a:off x="93785" y="5873462"/>
            <a:ext cx="25763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임의의 열을 채울 수 있는 </a:t>
            </a:r>
          </a:p>
          <a:p>
            <a:r>
              <a:rPr lang="ko-KR" altLang="en-US" sz="16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패턴은 </a:t>
            </a:r>
            <a:r>
              <a:rPr lang="en-US" altLang="ko-KR" sz="16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ko-KR" altLang="en-US" sz="16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가지뿐이다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11822"/>
              </p:ext>
            </p:extLst>
          </p:nvPr>
        </p:nvGraphicFramePr>
        <p:xfrm>
          <a:off x="5703888" y="5188961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3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10234"/>
              </p:ext>
            </p:extLst>
          </p:nvPr>
        </p:nvGraphicFramePr>
        <p:xfrm>
          <a:off x="7964488" y="1958398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5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47188"/>
              </p:ext>
            </p:extLst>
          </p:nvPr>
        </p:nvGraphicFramePr>
        <p:xfrm>
          <a:off x="5681663" y="377248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6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4170"/>
              </p:ext>
            </p:extLst>
          </p:nvPr>
        </p:nvGraphicFramePr>
        <p:xfrm>
          <a:off x="6813550" y="377248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7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73352"/>
              </p:ext>
            </p:extLst>
          </p:nvPr>
        </p:nvGraphicFramePr>
        <p:xfrm>
          <a:off x="6850063" y="3571298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59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70190"/>
              </p:ext>
            </p:extLst>
          </p:nvPr>
        </p:nvGraphicFramePr>
        <p:xfrm>
          <a:off x="5695950" y="3571298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60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8037"/>
              </p:ext>
            </p:extLst>
          </p:nvPr>
        </p:nvGraphicFramePr>
        <p:xfrm>
          <a:off x="5692775" y="1956811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562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64286"/>
              </p:ext>
            </p:extLst>
          </p:nvPr>
        </p:nvGraphicFramePr>
        <p:xfrm>
          <a:off x="6824663" y="1956811"/>
          <a:ext cx="1000125" cy="1362075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0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634" name="Oval 114"/>
          <p:cNvSpPr>
            <a:spLocks noChangeArrowheads="1"/>
          </p:cNvSpPr>
          <p:nvPr/>
        </p:nvSpPr>
        <p:spPr bwMode="auto">
          <a:xfrm>
            <a:off x="4645025" y="5263573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5" name="Text Box 115"/>
          <p:cNvSpPr txBox="1">
            <a:spLocks noChangeArrowheads="1"/>
          </p:cNvSpPr>
          <p:nvPr/>
        </p:nvSpPr>
        <p:spPr bwMode="auto">
          <a:xfrm>
            <a:off x="3455988" y="893186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1:</a:t>
            </a:r>
          </a:p>
        </p:txBody>
      </p:sp>
      <p:sp>
        <p:nvSpPr>
          <p:cNvPr id="235636" name="Text Box 116"/>
          <p:cNvSpPr txBox="1">
            <a:spLocks noChangeArrowheads="1"/>
          </p:cNvSpPr>
          <p:nvPr/>
        </p:nvSpPr>
        <p:spPr bwMode="auto">
          <a:xfrm>
            <a:off x="3470275" y="250767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2:</a:t>
            </a:r>
          </a:p>
        </p:txBody>
      </p:sp>
      <p:sp>
        <p:nvSpPr>
          <p:cNvPr id="235637" name="Text Box 117"/>
          <p:cNvSpPr txBox="1">
            <a:spLocks noChangeArrowheads="1"/>
          </p:cNvSpPr>
          <p:nvPr/>
        </p:nvSpPr>
        <p:spPr bwMode="auto">
          <a:xfrm>
            <a:off x="3482975" y="406342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3:</a:t>
            </a:r>
          </a:p>
        </p:txBody>
      </p:sp>
      <p:sp>
        <p:nvSpPr>
          <p:cNvPr id="235638" name="Oval 118"/>
          <p:cNvSpPr>
            <a:spLocks noChangeArrowheads="1"/>
          </p:cNvSpPr>
          <p:nvPr/>
        </p:nvSpPr>
        <p:spPr bwMode="auto">
          <a:xfrm>
            <a:off x="6246813" y="432811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563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16275"/>
              </p:ext>
            </p:extLst>
          </p:nvPr>
        </p:nvGraphicFramePr>
        <p:xfrm>
          <a:off x="4557713" y="1971098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649" name="Oval 129"/>
          <p:cNvSpPr>
            <a:spLocks noChangeArrowheads="1"/>
          </p:cNvSpPr>
          <p:nvPr/>
        </p:nvSpPr>
        <p:spPr bwMode="auto">
          <a:xfrm>
            <a:off x="4632325" y="2479098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5650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492"/>
              </p:ext>
            </p:extLst>
          </p:nvPr>
        </p:nvGraphicFramePr>
        <p:xfrm>
          <a:off x="4567238" y="3620511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660" name="Oval 140"/>
          <p:cNvSpPr>
            <a:spLocks noChangeArrowheads="1"/>
          </p:cNvSpPr>
          <p:nvPr/>
        </p:nvSpPr>
        <p:spPr bwMode="auto">
          <a:xfrm>
            <a:off x="4652963" y="4571423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1" name="Text Box 141"/>
          <p:cNvSpPr txBox="1">
            <a:spLocks noChangeArrowheads="1"/>
          </p:cNvSpPr>
          <p:nvPr/>
        </p:nvSpPr>
        <p:spPr bwMode="auto">
          <a:xfrm>
            <a:off x="3484563" y="5639811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000" i="0">
                <a:effectLst/>
                <a:latin typeface="굴림" panose="020B0600000101010101" pitchFamily="50" charset="-127"/>
              </a:rPr>
              <a:t>패턴 </a:t>
            </a:r>
            <a:r>
              <a:rPr kumimoji="1" lang="en-US" altLang="ko-KR" sz="2000" i="0">
                <a:effectLst/>
                <a:latin typeface="굴림" panose="020B0600000101010101" pitchFamily="50" charset="-127"/>
              </a:rPr>
              <a:t>4:</a:t>
            </a:r>
          </a:p>
        </p:txBody>
      </p:sp>
      <p:graphicFrame>
        <p:nvGraphicFramePr>
          <p:cNvPr id="23566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18277"/>
              </p:ext>
            </p:extLst>
          </p:nvPr>
        </p:nvGraphicFramePr>
        <p:xfrm>
          <a:off x="4568825" y="5196898"/>
          <a:ext cx="528638" cy="1352551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672" name="Oval 152"/>
          <p:cNvSpPr>
            <a:spLocks noChangeArrowheads="1"/>
          </p:cNvSpPr>
          <p:nvPr/>
        </p:nvSpPr>
        <p:spPr bwMode="auto">
          <a:xfrm>
            <a:off x="4654550" y="6147811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3" name="Oval 153"/>
          <p:cNvSpPr>
            <a:spLocks noChangeArrowheads="1"/>
          </p:cNvSpPr>
          <p:nvPr/>
        </p:nvSpPr>
        <p:spPr bwMode="auto">
          <a:xfrm>
            <a:off x="5746750" y="875723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4" name="Oval 154"/>
          <p:cNvSpPr>
            <a:spLocks noChangeArrowheads="1"/>
          </p:cNvSpPr>
          <p:nvPr/>
        </p:nvSpPr>
        <p:spPr bwMode="auto">
          <a:xfrm>
            <a:off x="8029575" y="2021898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5" name="Oval 155"/>
          <p:cNvSpPr>
            <a:spLocks noChangeArrowheads="1"/>
          </p:cNvSpPr>
          <p:nvPr/>
        </p:nvSpPr>
        <p:spPr bwMode="auto">
          <a:xfrm>
            <a:off x="6267450" y="5246111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6" name="Oval 156"/>
          <p:cNvSpPr>
            <a:spLocks noChangeArrowheads="1"/>
          </p:cNvSpPr>
          <p:nvPr/>
        </p:nvSpPr>
        <p:spPr bwMode="auto">
          <a:xfrm>
            <a:off x="7397750" y="434398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5677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64588"/>
              </p:ext>
            </p:extLst>
          </p:nvPr>
        </p:nvGraphicFramePr>
        <p:xfrm>
          <a:off x="4557713" y="386773"/>
          <a:ext cx="528637" cy="1352551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5687" name="Oval 167"/>
          <p:cNvSpPr>
            <a:spLocks noChangeArrowheads="1"/>
          </p:cNvSpPr>
          <p:nvPr/>
        </p:nvSpPr>
        <p:spPr bwMode="auto">
          <a:xfrm>
            <a:off x="6257925" y="2463223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8" name="Oval 168"/>
          <p:cNvSpPr>
            <a:spLocks noChangeArrowheads="1"/>
          </p:cNvSpPr>
          <p:nvPr/>
        </p:nvSpPr>
        <p:spPr bwMode="auto">
          <a:xfrm>
            <a:off x="5767388" y="2034598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9" name="Oval 169"/>
          <p:cNvSpPr>
            <a:spLocks noChangeArrowheads="1"/>
          </p:cNvSpPr>
          <p:nvPr/>
        </p:nvSpPr>
        <p:spPr bwMode="auto">
          <a:xfrm>
            <a:off x="7399338" y="2466398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0" name="Oval 170"/>
          <p:cNvSpPr>
            <a:spLocks noChangeArrowheads="1"/>
          </p:cNvSpPr>
          <p:nvPr/>
        </p:nvSpPr>
        <p:spPr bwMode="auto">
          <a:xfrm>
            <a:off x="8539163" y="2467986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1" name="Oval 171"/>
          <p:cNvSpPr>
            <a:spLocks noChangeArrowheads="1"/>
          </p:cNvSpPr>
          <p:nvPr/>
        </p:nvSpPr>
        <p:spPr bwMode="auto">
          <a:xfrm>
            <a:off x="6924675" y="4069773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2" name="Oval 172"/>
          <p:cNvSpPr>
            <a:spLocks noChangeArrowheads="1"/>
          </p:cNvSpPr>
          <p:nvPr/>
        </p:nvSpPr>
        <p:spPr bwMode="auto">
          <a:xfrm>
            <a:off x="5772150" y="3631623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3" name="Oval 173"/>
          <p:cNvSpPr>
            <a:spLocks noChangeArrowheads="1"/>
          </p:cNvSpPr>
          <p:nvPr/>
        </p:nvSpPr>
        <p:spPr bwMode="auto">
          <a:xfrm>
            <a:off x="5768975" y="5687436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4" name="Oval 174"/>
          <p:cNvSpPr>
            <a:spLocks noChangeArrowheads="1"/>
          </p:cNvSpPr>
          <p:nvPr/>
        </p:nvSpPr>
        <p:spPr bwMode="auto">
          <a:xfrm>
            <a:off x="4641850" y="453448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5" name="Oval 175"/>
          <p:cNvSpPr>
            <a:spLocks noChangeArrowheads="1"/>
          </p:cNvSpPr>
          <p:nvPr/>
        </p:nvSpPr>
        <p:spPr bwMode="auto">
          <a:xfrm>
            <a:off x="5759450" y="1598036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697" name="Oval 177"/>
          <p:cNvSpPr>
            <a:spLocks noChangeArrowheads="1"/>
          </p:cNvSpPr>
          <p:nvPr/>
        </p:nvSpPr>
        <p:spPr bwMode="auto">
          <a:xfrm>
            <a:off x="6896100" y="1601211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3</a:t>
            </a:r>
          </a:p>
        </p:txBody>
      </p:sp>
      <p:sp>
        <p:nvSpPr>
          <p:cNvPr id="235699" name="Oval 179"/>
          <p:cNvSpPr>
            <a:spLocks noChangeArrowheads="1"/>
          </p:cNvSpPr>
          <p:nvPr/>
        </p:nvSpPr>
        <p:spPr bwMode="auto">
          <a:xfrm>
            <a:off x="6889750" y="1331336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0" name="Oval 180"/>
          <p:cNvSpPr>
            <a:spLocks noChangeArrowheads="1"/>
          </p:cNvSpPr>
          <p:nvPr/>
        </p:nvSpPr>
        <p:spPr bwMode="auto">
          <a:xfrm>
            <a:off x="6935788" y="4796848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702" name="Oval 182"/>
          <p:cNvSpPr>
            <a:spLocks noChangeArrowheads="1"/>
          </p:cNvSpPr>
          <p:nvPr/>
        </p:nvSpPr>
        <p:spPr bwMode="auto">
          <a:xfrm>
            <a:off x="5786438" y="4800023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1</a:t>
            </a:r>
          </a:p>
        </p:txBody>
      </p:sp>
      <p:sp>
        <p:nvSpPr>
          <p:cNvPr id="235706" name="Oval 186"/>
          <p:cNvSpPr>
            <a:spLocks noChangeArrowheads="1"/>
          </p:cNvSpPr>
          <p:nvPr/>
        </p:nvSpPr>
        <p:spPr bwMode="auto">
          <a:xfrm>
            <a:off x="5772150" y="3166486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1</a:t>
            </a:r>
          </a:p>
        </p:txBody>
      </p:sp>
      <p:sp>
        <p:nvSpPr>
          <p:cNvPr id="235708" name="Oval 188"/>
          <p:cNvSpPr>
            <a:spLocks noChangeArrowheads="1"/>
          </p:cNvSpPr>
          <p:nvPr/>
        </p:nvSpPr>
        <p:spPr bwMode="auto">
          <a:xfrm>
            <a:off x="6908800" y="3169661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3</a:t>
            </a:r>
          </a:p>
        </p:txBody>
      </p:sp>
      <p:sp>
        <p:nvSpPr>
          <p:cNvPr id="235710" name="Oval 190"/>
          <p:cNvSpPr>
            <a:spLocks noChangeArrowheads="1"/>
          </p:cNvSpPr>
          <p:nvPr/>
        </p:nvSpPr>
        <p:spPr bwMode="auto">
          <a:xfrm>
            <a:off x="6910388" y="2910898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1" name="Oval 191"/>
          <p:cNvSpPr>
            <a:spLocks noChangeArrowheads="1"/>
          </p:cNvSpPr>
          <p:nvPr/>
        </p:nvSpPr>
        <p:spPr bwMode="auto">
          <a:xfrm>
            <a:off x="8066088" y="3172836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4</a:t>
            </a:r>
          </a:p>
        </p:txBody>
      </p:sp>
      <p:sp>
        <p:nvSpPr>
          <p:cNvPr id="235713" name="Oval 193"/>
          <p:cNvSpPr>
            <a:spLocks noChangeArrowheads="1"/>
          </p:cNvSpPr>
          <p:nvPr/>
        </p:nvSpPr>
        <p:spPr bwMode="auto">
          <a:xfrm>
            <a:off x="8050213" y="2912486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4" name="Oval 194"/>
          <p:cNvSpPr>
            <a:spLocks noChangeArrowheads="1"/>
          </p:cNvSpPr>
          <p:nvPr/>
        </p:nvSpPr>
        <p:spPr bwMode="auto">
          <a:xfrm>
            <a:off x="5800725" y="6428798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696" name="Oval 176"/>
          <p:cNvSpPr>
            <a:spLocks noChangeArrowheads="1"/>
          </p:cNvSpPr>
          <p:nvPr/>
        </p:nvSpPr>
        <p:spPr bwMode="auto">
          <a:xfrm>
            <a:off x="6232525" y="1599623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1</a:t>
            </a:r>
          </a:p>
        </p:txBody>
      </p:sp>
      <p:sp>
        <p:nvSpPr>
          <p:cNvPr id="235698" name="Oval 178"/>
          <p:cNvSpPr>
            <a:spLocks noChangeArrowheads="1"/>
          </p:cNvSpPr>
          <p:nvPr/>
        </p:nvSpPr>
        <p:spPr bwMode="auto">
          <a:xfrm>
            <a:off x="7369175" y="1602798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1</a:t>
            </a:r>
          </a:p>
        </p:txBody>
      </p:sp>
      <p:sp>
        <p:nvSpPr>
          <p:cNvPr id="235701" name="Oval 181"/>
          <p:cNvSpPr>
            <a:spLocks noChangeArrowheads="1"/>
          </p:cNvSpPr>
          <p:nvPr/>
        </p:nvSpPr>
        <p:spPr bwMode="auto">
          <a:xfrm>
            <a:off x="7421563" y="4798436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3</a:t>
            </a:r>
          </a:p>
        </p:txBody>
      </p:sp>
      <p:sp>
        <p:nvSpPr>
          <p:cNvPr id="235703" name="Oval 183"/>
          <p:cNvSpPr>
            <a:spLocks noChangeArrowheads="1"/>
          </p:cNvSpPr>
          <p:nvPr/>
        </p:nvSpPr>
        <p:spPr bwMode="auto">
          <a:xfrm>
            <a:off x="6259513" y="4801611"/>
            <a:ext cx="350837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3</a:t>
            </a:r>
          </a:p>
        </p:txBody>
      </p:sp>
      <p:sp>
        <p:nvSpPr>
          <p:cNvPr id="235707" name="Oval 187"/>
          <p:cNvSpPr>
            <a:spLocks noChangeArrowheads="1"/>
          </p:cNvSpPr>
          <p:nvPr/>
        </p:nvSpPr>
        <p:spPr bwMode="auto">
          <a:xfrm>
            <a:off x="6245225" y="3168073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709" name="Oval 189"/>
          <p:cNvSpPr>
            <a:spLocks noChangeArrowheads="1"/>
          </p:cNvSpPr>
          <p:nvPr/>
        </p:nvSpPr>
        <p:spPr bwMode="auto">
          <a:xfrm>
            <a:off x="7381875" y="3171248"/>
            <a:ext cx="350838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712" name="Oval 192"/>
          <p:cNvSpPr>
            <a:spLocks noChangeArrowheads="1"/>
          </p:cNvSpPr>
          <p:nvPr/>
        </p:nvSpPr>
        <p:spPr bwMode="auto">
          <a:xfrm>
            <a:off x="8539163" y="3174423"/>
            <a:ext cx="350837" cy="341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2</a:t>
            </a:r>
          </a:p>
        </p:txBody>
      </p:sp>
      <p:sp>
        <p:nvSpPr>
          <p:cNvPr id="235715" name="Oval 195"/>
          <p:cNvSpPr>
            <a:spLocks noChangeArrowheads="1"/>
          </p:cNvSpPr>
          <p:nvPr/>
        </p:nvSpPr>
        <p:spPr bwMode="auto">
          <a:xfrm>
            <a:off x="6273800" y="6430386"/>
            <a:ext cx="350838" cy="3413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 i="0">
                <a:solidFill>
                  <a:srgbClr val="FF3300"/>
                </a:solidFill>
                <a:effectLst/>
                <a:latin typeface="Bookman" pitchFamily="18" charset="0"/>
              </a:rPr>
              <a:t>4</a:t>
            </a:r>
          </a:p>
        </p:txBody>
      </p:sp>
      <p:sp>
        <p:nvSpPr>
          <p:cNvPr id="235716" name="Oval 196"/>
          <p:cNvSpPr>
            <a:spLocks noChangeArrowheads="1"/>
          </p:cNvSpPr>
          <p:nvPr/>
        </p:nvSpPr>
        <p:spPr bwMode="auto">
          <a:xfrm>
            <a:off x="6269038" y="6147811"/>
            <a:ext cx="350837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7" name="Rectangle 197"/>
          <p:cNvSpPr>
            <a:spLocks noChangeArrowheads="1"/>
          </p:cNvSpPr>
          <p:nvPr/>
        </p:nvSpPr>
        <p:spPr bwMode="auto">
          <a:xfrm>
            <a:off x="63500" y="546100"/>
            <a:ext cx="3733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서로 양립할 수 있는 </a:t>
            </a:r>
            <a:br>
              <a:rPr lang="ko-KR" altLang="en-US" sz="2800" i="0">
                <a:effectLst/>
              </a:rPr>
            </a:br>
            <a:r>
              <a:rPr lang="ko-KR" altLang="en-US" sz="2800" i="0">
                <a:effectLst/>
              </a:rPr>
              <a:t>패턴들</a:t>
            </a:r>
            <a:endParaRPr lang="en-US" altLang="ko-KR" sz="2800" i="0">
              <a:effectLst/>
            </a:endParaRPr>
          </a:p>
        </p:txBody>
      </p:sp>
      <p:sp>
        <p:nvSpPr>
          <p:cNvPr id="235704" name="Oval 184"/>
          <p:cNvSpPr>
            <a:spLocks noChangeArrowheads="1"/>
          </p:cNvSpPr>
          <p:nvPr/>
        </p:nvSpPr>
        <p:spPr bwMode="auto">
          <a:xfrm>
            <a:off x="7405688" y="4530148"/>
            <a:ext cx="350837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5" name="Oval 185"/>
          <p:cNvSpPr>
            <a:spLocks noChangeArrowheads="1"/>
          </p:cNvSpPr>
          <p:nvPr/>
        </p:nvSpPr>
        <p:spPr bwMode="auto">
          <a:xfrm>
            <a:off x="6261100" y="4523798"/>
            <a:ext cx="350838" cy="341313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9" name="Text Box 199"/>
          <p:cNvSpPr txBox="1">
            <a:spLocks noChangeArrowheads="1"/>
          </p:cNvSpPr>
          <p:nvPr/>
        </p:nvSpPr>
        <p:spPr bwMode="auto">
          <a:xfrm>
            <a:off x="142386" y="5370514"/>
            <a:ext cx="30853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은 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2, 3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과</a:t>
            </a:r>
          </a:p>
          <a:p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는 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1, 3, 4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와 </a:t>
            </a:r>
          </a:p>
          <a:p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은 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1, 2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와</a:t>
            </a:r>
          </a:p>
          <a:p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는 패턴 </a:t>
            </a:r>
            <a:r>
              <a:rPr lang="en-US" altLang="ko-KR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ko-KR" altLang="en-US" sz="1400" i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와 양립할 수 있다</a:t>
            </a:r>
          </a:p>
        </p:txBody>
      </p:sp>
      <p:sp>
        <p:nvSpPr>
          <p:cNvPr id="59" name="Oval 152"/>
          <p:cNvSpPr>
            <a:spLocks noChangeArrowheads="1"/>
          </p:cNvSpPr>
          <p:nvPr/>
        </p:nvSpPr>
        <p:spPr bwMode="auto">
          <a:xfrm>
            <a:off x="4652963" y="5263573"/>
            <a:ext cx="350838" cy="341312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58" name="Oval 42"/>
          <p:cNvSpPr>
            <a:spLocks noChangeArrowheads="1"/>
          </p:cNvSpPr>
          <p:nvPr/>
        </p:nvSpPr>
        <p:spPr bwMode="auto">
          <a:xfrm>
            <a:off x="4470400" y="2908300"/>
            <a:ext cx="495300" cy="520700"/>
          </a:xfrm>
          <a:prstGeom prst="ellipse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39620" name="Group 4"/>
          <p:cNvGraphicFramePr>
            <a:graphicFrameLocks noGrp="1"/>
          </p:cNvGraphicFramePr>
          <p:nvPr/>
        </p:nvGraphicFramePr>
        <p:xfrm>
          <a:off x="1341438" y="1990725"/>
          <a:ext cx="5981700" cy="2476501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239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9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9681" name="Text Box 65"/>
          <p:cNvSpPr txBox="1">
            <a:spLocks noChangeArrowheads="1"/>
          </p:cNvSpPr>
          <p:nvPr/>
        </p:nvSpPr>
        <p:spPr bwMode="auto">
          <a:xfrm>
            <a:off x="4556125" y="1487488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682" name="Text Box 66"/>
          <p:cNvSpPr txBox="1">
            <a:spLocks noChangeArrowheads="1"/>
          </p:cNvSpPr>
          <p:nvPr/>
        </p:nvSpPr>
        <p:spPr bwMode="auto">
          <a:xfrm>
            <a:off x="3692525" y="1487488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Rectangle 208"/>
          <p:cNvSpPr>
            <a:spLocks noChangeArrowheads="1"/>
          </p:cNvSpPr>
          <p:nvPr/>
        </p:nvSpPr>
        <p:spPr bwMode="auto">
          <a:xfrm>
            <a:off x="5511282" y="328386"/>
            <a:ext cx="363271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dirty="0">
                <a:effectLst/>
              </a:rPr>
              <a:t>i</a:t>
            </a:r>
            <a:r>
              <a:rPr lang="ko-KR" altLang="en-US" sz="2800" i="0" dirty="0" smtClean="0">
                <a:effectLst/>
              </a:rPr>
              <a:t>열과 </a:t>
            </a:r>
            <a:r>
              <a:rPr lang="en-US" altLang="ko-KR" sz="2800" dirty="0" smtClean="0">
                <a:effectLst/>
              </a:rPr>
              <a:t>i</a:t>
            </a:r>
            <a:r>
              <a:rPr lang="en-US" altLang="ko-KR" sz="2800" i="0" dirty="0" smtClean="0">
                <a:effectLst/>
              </a:rPr>
              <a:t>-1</a:t>
            </a:r>
            <a:r>
              <a:rPr lang="ko-KR" altLang="en-US" sz="2800" i="0" dirty="0" smtClean="0">
                <a:effectLst/>
              </a:rPr>
              <a:t>열의 관계</a:t>
            </a:r>
            <a:endParaRPr lang="en-US" altLang="ko-KR" sz="2800" i="0" dirty="0">
              <a:effectLst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54998" y="1988918"/>
            <a:ext cx="4084548" cy="3243845"/>
            <a:chOff x="1346200" y="1993900"/>
            <a:chExt cx="4084548" cy="3243845"/>
          </a:xfrm>
        </p:grpSpPr>
        <p:grpSp>
          <p:nvGrpSpPr>
            <p:cNvPr id="239666" name="Group 50"/>
            <p:cNvGrpSpPr>
              <a:grpSpLocks/>
            </p:cNvGrpSpPr>
            <p:nvPr/>
          </p:nvGrpSpPr>
          <p:grpSpPr bwMode="auto">
            <a:xfrm>
              <a:off x="1346200" y="1993900"/>
              <a:ext cx="2870200" cy="2463800"/>
              <a:chOff x="848" y="1256"/>
              <a:chExt cx="1808" cy="1552"/>
            </a:xfrm>
          </p:grpSpPr>
          <p:sp>
            <p:nvSpPr>
              <p:cNvPr id="239659" name="Oval 43"/>
              <p:cNvSpPr>
                <a:spLocks noChangeArrowheads="1"/>
              </p:cNvSpPr>
              <p:nvPr/>
            </p:nvSpPr>
            <p:spPr bwMode="auto">
              <a:xfrm>
                <a:off x="2344" y="1336"/>
                <a:ext cx="312" cy="32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39661" name="Rectangle 45"/>
              <p:cNvSpPr>
                <a:spLocks noChangeArrowheads="1"/>
              </p:cNvSpPr>
              <p:nvPr/>
            </p:nvSpPr>
            <p:spPr bwMode="auto">
              <a:xfrm>
                <a:off x="848" y="1256"/>
                <a:ext cx="1400" cy="155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ko-KR" sz="4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</a:p>
            </p:txBody>
          </p:sp>
          <p:sp>
            <p:nvSpPr>
              <p:cNvPr id="239665" name="Text Box 49"/>
              <p:cNvSpPr txBox="1">
                <a:spLocks noChangeArrowheads="1"/>
              </p:cNvSpPr>
              <p:nvPr/>
            </p:nvSpPr>
            <p:spPr bwMode="auto">
              <a:xfrm>
                <a:off x="2342" y="13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 i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 panose="02020603050405020304" pitchFamily="18" charset="0"/>
                  </a:rPr>
                  <a:t>-5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706652" y="4776080"/>
              <a:ext cx="372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2400" i="0" dirty="0" smtClean="0">
                  <a:effectLst/>
                </a:rPr>
                <a:t>-1</a:t>
              </a:r>
              <a:r>
                <a:rPr lang="ko-KR" altLang="en-US" sz="2400" i="0" dirty="0" smtClean="0">
                  <a:effectLst/>
                </a:rPr>
                <a:t>열이 패턴 </a:t>
              </a:r>
              <a:r>
                <a:rPr lang="en-US" altLang="ko-KR" sz="2400" i="0" dirty="0" smtClean="0">
                  <a:effectLst/>
                </a:rPr>
                <a:t>1</a:t>
              </a:r>
              <a:r>
                <a:rPr lang="ko-KR" altLang="en-US" sz="2400" i="0" dirty="0" smtClean="0">
                  <a:effectLst/>
                </a:rPr>
                <a:t>로 끝나거나</a:t>
              </a:r>
              <a:endParaRPr lang="ko-KR" altLang="en-US" sz="2400" i="0" dirty="0">
                <a:effectLst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54998" y="1998057"/>
            <a:ext cx="4417880" cy="3655235"/>
            <a:chOff x="1354998" y="1990725"/>
            <a:chExt cx="4417880" cy="3655235"/>
          </a:xfrm>
        </p:grpSpPr>
        <p:grpSp>
          <p:nvGrpSpPr>
            <p:cNvPr id="6" name="그룹 5"/>
            <p:cNvGrpSpPr/>
            <p:nvPr/>
          </p:nvGrpSpPr>
          <p:grpSpPr>
            <a:xfrm>
              <a:off x="1354998" y="1990725"/>
              <a:ext cx="4417880" cy="3655235"/>
              <a:chOff x="1336675" y="1986834"/>
              <a:chExt cx="4417880" cy="3655235"/>
            </a:xfrm>
          </p:grpSpPr>
          <p:grpSp>
            <p:nvGrpSpPr>
              <p:cNvPr id="239671" name="Group 55"/>
              <p:cNvGrpSpPr>
                <a:grpSpLocks/>
              </p:cNvGrpSpPr>
              <p:nvPr/>
            </p:nvGrpSpPr>
            <p:grpSpPr bwMode="auto">
              <a:xfrm>
                <a:off x="1336675" y="1986834"/>
                <a:ext cx="2870200" cy="2463800"/>
                <a:chOff x="848" y="1256"/>
                <a:chExt cx="1808" cy="1552"/>
              </a:xfrm>
            </p:grpSpPr>
            <p:sp>
              <p:nvSpPr>
                <p:cNvPr id="239668" name="Oval 52"/>
                <p:cNvSpPr>
                  <a:spLocks noChangeArrowheads="1"/>
                </p:cNvSpPr>
                <p:nvPr/>
              </p:nvSpPr>
              <p:spPr bwMode="auto">
                <a:xfrm>
                  <a:off x="2344" y="2368"/>
                  <a:ext cx="312" cy="328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ko-KR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39669" name="Rectangle 53"/>
                <p:cNvSpPr>
                  <a:spLocks noChangeArrowheads="1"/>
                </p:cNvSpPr>
                <p:nvPr/>
              </p:nvSpPr>
              <p:spPr bwMode="auto">
                <a:xfrm>
                  <a:off x="848" y="1256"/>
                  <a:ext cx="1400" cy="1552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ko-KR" sz="44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…</a:t>
                  </a:r>
                </a:p>
              </p:txBody>
            </p:sp>
            <p:sp>
              <p:nvSpPr>
                <p:cNvPr id="2396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382" y="237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i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706652" y="5180404"/>
                <a:ext cx="404790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2400" i="0" dirty="0" smtClean="0">
                    <a:effectLst/>
                  </a:rPr>
                  <a:t>-1</a:t>
                </a:r>
                <a:r>
                  <a:rPr lang="ko-KR" altLang="en-US" sz="2400" i="0" dirty="0" smtClean="0">
                    <a:effectLst/>
                  </a:rPr>
                  <a:t>열이 패턴 </a:t>
                </a:r>
                <a:r>
                  <a:rPr lang="en-US" altLang="ko-KR" sz="2400" i="0" dirty="0" smtClean="0">
                    <a:effectLst/>
                  </a:rPr>
                  <a:t>3</a:t>
                </a:r>
                <a:r>
                  <a:rPr lang="ko-KR" altLang="en-US" sz="2400" i="0" dirty="0" smtClean="0">
                    <a:effectLst/>
                  </a:rPr>
                  <a:t>으로 끝나거나</a:t>
                </a:r>
                <a:endParaRPr lang="ko-KR" altLang="en-US" sz="2400" i="0" dirty="0">
                  <a:effectLst/>
                </a:endParaRPr>
              </a:p>
            </p:txBody>
          </p:sp>
        </p:grpSp>
        <p:sp>
          <p:nvSpPr>
            <p:cNvPr id="31" name="Oval 43"/>
            <p:cNvSpPr>
              <a:spLocks noChangeArrowheads="1"/>
            </p:cNvSpPr>
            <p:nvPr/>
          </p:nvSpPr>
          <p:spPr bwMode="auto">
            <a:xfrm>
              <a:off x="3704964" y="2117205"/>
              <a:ext cx="547904" cy="53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2400" i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-5</a:t>
              </a:r>
              <a:endParaRPr lang="en-US" altLang="ko-KR" sz="24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54998" y="1998057"/>
            <a:ext cx="4401190" cy="4114985"/>
            <a:chOff x="1353364" y="1990725"/>
            <a:chExt cx="4401190" cy="4114985"/>
          </a:xfrm>
        </p:grpSpPr>
        <p:grpSp>
          <p:nvGrpSpPr>
            <p:cNvPr id="239680" name="Group 64"/>
            <p:cNvGrpSpPr>
              <a:grpSpLocks/>
            </p:cNvGrpSpPr>
            <p:nvPr/>
          </p:nvGrpSpPr>
          <p:grpSpPr bwMode="auto">
            <a:xfrm>
              <a:off x="1353364" y="1990725"/>
              <a:ext cx="2882900" cy="2463800"/>
              <a:chOff x="912" y="2992"/>
              <a:chExt cx="1816" cy="1552"/>
            </a:xfrm>
          </p:grpSpPr>
          <p:sp>
            <p:nvSpPr>
              <p:cNvPr id="239673" name="Oval 57"/>
              <p:cNvSpPr>
                <a:spLocks noChangeArrowheads="1"/>
              </p:cNvSpPr>
              <p:nvPr/>
            </p:nvSpPr>
            <p:spPr bwMode="auto">
              <a:xfrm>
                <a:off x="2416" y="3080"/>
                <a:ext cx="312" cy="328"/>
              </a:xfrm>
              <a:prstGeom prst="ellipse">
                <a:avLst/>
              </a:prstGeom>
              <a:solidFill>
                <a:srgbClr val="33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39675" name="Text Box 59"/>
              <p:cNvSpPr txBox="1">
                <a:spLocks noChangeArrowheads="1"/>
              </p:cNvSpPr>
              <p:nvPr/>
            </p:nvSpPr>
            <p:spPr bwMode="auto">
              <a:xfrm>
                <a:off x="2414" y="309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 i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 panose="02020603050405020304" pitchFamily="18" charset="0"/>
                  </a:rPr>
                  <a:t>-5</a:t>
                </a:r>
              </a:p>
            </p:txBody>
          </p:sp>
          <p:grpSp>
            <p:nvGrpSpPr>
              <p:cNvPr id="239676" name="Group 60"/>
              <p:cNvGrpSpPr>
                <a:grpSpLocks/>
              </p:cNvGrpSpPr>
              <p:nvPr/>
            </p:nvGrpSpPr>
            <p:grpSpPr bwMode="auto">
              <a:xfrm>
                <a:off x="912" y="2992"/>
                <a:ext cx="1808" cy="1552"/>
                <a:chOff x="848" y="1256"/>
                <a:chExt cx="1808" cy="1552"/>
              </a:xfrm>
            </p:grpSpPr>
            <p:sp>
              <p:nvSpPr>
                <p:cNvPr id="239677" name="Oval 61"/>
                <p:cNvSpPr>
                  <a:spLocks noChangeArrowheads="1"/>
                </p:cNvSpPr>
                <p:nvPr/>
              </p:nvSpPr>
              <p:spPr bwMode="auto">
                <a:xfrm>
                  <a:off x="2344" y="2368"/>
                  <a:ext cx="312" cy="328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ko-KR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39678" name="Rectangle 62"/>
                <p:cNvSpPr>
                  <a:spLocks noChangeArrowheads="1"/>
                </p:cNvSpPr>
                <p:nvPr/>
              </p:nvSpPr>
              <p:spPr bwMode="auto">
                <a:xfrm>
                  <a:off x="848" y="1256"/>
                  <a:ext cx="1400" cy="1552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ko-KR" sz="44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…</a:t>
                  </a:r>
                </a:p>
              </p:txBody>
            </p:sp>
            <p:sp>
              <p:nvSpPr>
                <p:cNvPr id="23967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382" y="237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i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" panose="02020603050405020304" pitchFamily="18" charset="0"/>
                    </a:rPr>
                    <a:t>4</a:t>
                  </a: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706651" y="5644045"/>
              <a:ext cx="404790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2400" i="0" dirty="0" smtClean="0">
                  <a:effectLst/>
                </a:rPr>
                <a:t>-1</a:t>
              </a:r>
              <a:r>
                <a:rPr lang="ko-KR" altLang="en-US" sz="2400" i="0" dirty="0" smtClean="0">
                  <a:effectLst/>
                </a:rPr>
                <a:t>열이 패턴 </a:t>
              </a:r>
              <a:r>
                <a:rPr lang="en-US" altLang="ko-KR" sz="2400" i="0" dirty="0">
                  <a:effectLst/>
                </a:rPr>
                <a:t>4</a:t>
              </a:r>
              <a:r>
                <a:rPr lang="ko-KR" altLang="en-US" sz="2400" i="0" dirty="0" smtClean="0">
                  <a:effectLst/>
                </a:rPr>
                <a:t>로 끝나거나</a:t>
              </a:r>
              <a:endParaRPr lang="ko-KR" altLang="en-US" sz="2400" i="0" dirty="0"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3100" y="393700"/>
            <a:ext cx="3390900" cy="876300"/>
          </a:xfrm>
        </p:spPr>
        <p:txBody>
          <a:bodyPr/>
          <a:lstStyle/>
          <a:p>
            <a:r>
              <a:rPr lang="ko-KR" altLang="en-US" sz="3200"/>
              <a:t>재귀 알고리즘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854" y="1270000"/>
            <a:ext cx="8356600" cy="50196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solidFill>
                  <a:srgbClr val="FF3300"/>
                </a:solidFill>
              </a:rPr>
              <a:t>pebble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p</a:t>
            </a:r>
            <a:r>
              <a:rPr lang="en-US" altLang="ko-KR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▷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 </a:t>
            </a:r>
            <a:r>
              <a:rPr lang="ko-KR" altLang="en-US" sz="1600" dirty="0"/>
              <a:t>열이 패턴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p</a:t>
            </a:r>
            <a:r>
              <a:rPr lang="ko-KR" altLang="en-US" sz="1600" dirty="0"/>
              <a:t>로 놓일 때의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 </a:t>
            </a:r>
            <a:r>
              <a:rPr lang="ko-KR" altLang="en-US" sz="1600" dirty="0"/>
              <a:t>열까지의 최대 점수 합 구하기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▷ </a:t>
            </a:r>
            <a:r>
              <a:rPr lang="en-US" altLang="ko-KR" sz="1600" dirty="0"/>
              <a:t>w[</a:t>
            </a:r>
            <a:r>
              <a:rPr lang="en-US" altLang="ko-KR" sz="1600" i="1" dirty="0" err="1"/>
              <a:t>i</a:t>
            </a:r>
            <a:r>
              <a:rPr lang="en-US" altLang="ko-KR" sz="1600" dirty="0"/>
              <a:t>, </a:t>
            </a:r>
            <a:r>
              <a:rPr lang="en-US" altLang="ko-KR" sz="1600" i="1" dirty="0"/>
              <a:t>p</a:t>
            </a:r>
            <a:r>
              <a:rPr lang="en-US" altLang="ko-KR" sz="1600" dirty="0"/>
              <a:t>] :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 </a:t>
            </a:r>
            <a:r>
              <a:rPr lang="ko-KR" altLang="en-US" sz="1600" dirty="0"/>
              <a:t>열이 패턴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p</a:t>
            </a:r>
            <a:r>
              <a:rPr lang="ko-KR" altLang="en-US" sz="1600" dirty="0"/>
              <a:t>로 놓일 때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 </a:t>
            </a:r>
            <a:r>
              <a:rPr lang="ko-KR" altLang="en-US" sz="1600" dirty="0"/>
              <a:t>열에 돌이 놓인 곳의 점수 합</a:t>
            </a:r>
            <a:r>
              <a:rPr lang="en-US" altLang="ko-KR" sz="1600" dirty="0"/>
              <a:t>.  </a:t>
            </a:r>
            <a:r>
              <a:rPr lang="en-US" altLang="ko-KR" sz="1600" i="1" dirty="0"/>
              <a:t>p</a:t>
            </a:r>
            <a:r>
              <a:rPr lang="en-US" altLang="ko-KR" sz="1600" dirty="0"/>
              <a:t>    {1, 2, 3, 4}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0066CC"/>
                </a:solidFill>
              </a:rPr>
              <a:t>if</a:t>
            </a:r>
            <a:r>
              <a:rPr lang="en-US" altLang="ko-KR" sz="1800" dirty="0"/>
              <a:t> (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 </a:t>
            </a:r>
            <a:r>
              <a:rPr lang="en-US" altLang="ko-KR" sz="1800" dirty="0"/>
              <a:t>=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b="1" dirty="0">
                <a:solidFill>
                  <a:srgbClr val="0066CC"/>
                </a:solidFill>
              </a:rPr>
              <a:t>then</a:t>
            </a:r>
            <a:r>
              <a:rPr lang="en-US" altLang="ko-KR" sz="1800" dirty="0"/>
              <a:t> </a:t>
            </a:r>
            <a:r>
              <a:rPr lang="en-US" altLang="ko-KR" sz="1800" b="1" dirty="0">
                <a:solidFill>
                  <a:srgbClr val="0066CC"/>
                </a:solidFill>
              </a:rPr>
              <a:t>return</a:t>
            </a:r>
            <a:r>
              <a:rPr lang="en-US" altLang="ko-KR" sz="1800" dirty="0"/>
              <a:t> w[1, </a:t>
            </a:r>
            <a:r>
              <a:rPr lang="en-US" altLang="ko-KR" sz="1800" i="1" dirty="0"/>
              <a:t>p</a:t>
            </a:r>
            <a:r>
              <a:rPr lang="en-US" altLang="ko-KR" sz="1800" dirty="0"/>
              <a:t>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b="1" dirty="0">
                <a:solidFill>
                  <a:srgbClr val="0066CC"/>
                </a:solidFill>
              </a:rPr>
              <a:t>else</a:t>
            </a:r>
            <a:r>
              <a:rPr lang="en-US" altLang="ko-KR" sz="18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max ←  </a:t>
            </a:r>
            <a:r>
              <a:rPr lang="en-US" altLang="ko-KR" sz="1800" dirty="0" smtClean="0"/>
              <a:t>-∞ 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>
                <a:solidFill>
                  <a:srgbClr val="0066CC"/>
                </a:solidFill>
              </a:rPr>
              <a:t>for</a:t>
            </a:r>
            <a:r>
              <a:rPr lang="en-US" altLang="ko-KR" sz="1800" dirty="0"/>
              <a:t> </a:t>
            </a:r>
            <a:r>
              <a:rPr lang="en-US" altLang="ko-KR" sz="1800" i="1" dirty="0"/>
              <a:t>q</a:t>
            </a:r>
            <a:r>
              <a:rPr lang="en-US" altLang="ko-KR" sz="1800" dirty="0"/>
              <a:t> ← 1 </a:t>
            </a:r>
            <a:r>
              <a:rPr lang="en-US" altLang="ko-KR" sz="1800" b="1" dirty="0">
                <a:solidFill>
                  <a:srgbClr val="0066CC"/>
                </a:solidFill>
              </a:rPr>
              <a:t>to</a:t>
            </a:r>
            <a:r>
              <a:rPr lang="en-US" altLang="ko-KR" sz="1800" dirty="0"/>
              <a:t> 4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	</a:t>
            </a:r>
            <a:r>
              <a:rPr lang="en-US" altLang="ko-KR" sz="1800" b="1" dirty="0">
                <a:solidFill>
                  <a:srgbClr val="0066CC"/>
                </a:solidFill>
              </a:rPr>
              <a:t>if </a:t>
            </a:r>
            <a:r>
              <a:rPr lang="en-US" altLang="ko-KR" sz="1800" dirty="0"/>
              <a:t>(</a:t>
            </a:r>
            <a:r>
              <a:rPr lang="ko-KR" altLang="en-US" sz="1800" dirty="0"/>
              <a:t>패턴 </a:t>
            </a:r>
            <a:r>
              <a:rPr lang="en-US" altLang="ko-KR" sz="1800" i="1" dirty="0"/>
              <a:t>q</a:t>
            </a:r>
            <a:r>
              <a:rPr lang="ko-KR" altLang="en-US" sz="1800" dirty="0"/>
              <a:t>가 패턴 </a:t>
            </a:r>
            <a:r>
              <a:rPr lang="en-US" altLang="ko-KR" sz="1800" i="1" dirty="0"/>
              <a:t>p</a:t>
            </a:r>
            <a:r>
              <a:rPr lang="ko-KR" altLang="en-US" sz="1800" dirty="0"/>
              <a:t>와 양립</a:t>
            </a:r>
            <a:r>
              <a:rPr lang="en-US" altLang="ko-KR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	</a:t>
            </a:r>
            <a:r>
              <a:rPr lang="en-US" altLang="ko-KR" sz="1800" b="1" dirty="0">
                <a:solidFill>
                  <a:srgbClr val="0066CC"/>
                </a:solidFill>
              </a:rPr>
              <a:t>then</a:t>
            </a:r>
            <a:r>
              <a:rPr lang="en-US" altLang="ko-KR" sz="1800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	       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 ←  </a:t>
            </a:r>
            <a:r>
              <a:rPr lang="en-US" altLang="ko-KR" sz="1800" dirty="0">
                <a:solidFill>
                  <a:srgbClr val="FF3300"/>
                </a:solidFill>
              </a:rPr>
              <a:t>pebble</a:t>
            </a:r>
            <a:r>
              <a:rPr lang="en-US" altLang="ko-KR" sz="1800" dirty="0"/>
              <a:t>(</a:t>
            </a:r>
            <a:r>
              <a:rPr lang="en-US" altLang="ko-KR" sz="1800" i="1" dirty="0"/>
              <a:t>i―</a:t>
            </a:r>
            <a:r>
              <a:rPr lang="en-US" altLang="ko-KR" sz="1800" dirty="0"/>
              <a:t>1, </a:t>
            </a:r>
            <a:r>
              <a:rPr lang="en-US" altLang="ko-KR" sz="1800" i="1" dirty="0"/>
              <a:t>q</a:t>
            </a:r>
            <a:r>
              <a:rPr lang="en-US" altLang="ko-KR" sz="1800" dirty="0"/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	       </a:t>
            </a:r>
            <a:r>
              <a:rPr lang="en-US" altLang="ko-KR" sz="1800" b="1" dirty="0">
                <a:solidFill>
                  <a:srgbClr val="0066CC"/>
                </a:solidFill>
              </a:rPr>
              <a:t>if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 &gt; max)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rgbClr val="0066CC"/>
                </a:solidFill>
              </a:rPr>
              <a:t>then</a:t>
            </a:r>
            <a:r>
              <a:rPr lang="en-US" altLang="ko-KR" sz="1800" dirty="0"/>
              <a:t> max ← 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>
                <a:solidFill>
                  <a:srgbClr val="0066CC"/>
                </a:solidFill>
              </a:rPr>
              <a:t>return</a:t>
            </a:r>
            <a:r>
              <a:rPr lang="en-US" altLang="ko-KR" sz="1800" dirty="0"/>
              <a:t> (max + w[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i="1" dirty="0"/>
              <a:t>p</a:t>
            </a:r>
            <a:r>
              <a:rPr lang="en-US" altLang="ko-KR" sz="1800" dirty="0"/>
              <a:t>])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/>
              <a:t>}</a:t>
            </a:r>
          </a:p>
        </p:txBody>
      </p:sp>
      <p:grpSp>
        <p:nvGrpSpPr>
          <p:cNvPr id="238601" name="Group 9"/>
          <p:cNvGrpSpPr>
            <a:grpSpLocks/>
          </p:cNvGrpSpPr>
          <p:nvPr/>
        </p:nvGrpSpPr>
        <p:grpSpPr bwMode="auto">
          <a:xfrm>
            <a:off x="6523038" y="2070100"/>
            <a:ext cx="106362" cy="139700"/>
            <a:chOff x="4821" y="1848"/>
            <a:chExt cx="795" cy="1152"/>
          </a:xfrm>
        </p:grpSpPr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>
              <a:off x="4840" y="2432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8600" name="Freeform 8"/>
            <p:cNvSpPr>
              <a:spLocks/>
            </p:cNvSpPr>
            <p:nvPr/>
          </p:nvSpPr>
          <p:spPr bwMode="auto">
            <a:xfrm>
              <a:off x="4821" y="1848"/>
              <a:ext cx="795" cy="1152"/>
            </a:xfrm>
            <a:custGeom>
              <a:avLst/>
              <a:gdLst>
                <a:gd name="T0" fmla="*/ 739 w 795"/>
                <a:gd name="T1" fmla="*/ 0 h 1152"/>
                <a:gd name="T2" fmla="*/ 243 w 795"/>
                <a:gd name="T3" fmla="*/ 128 h 1152"/>
                <a:gd name="T4" fmla="*/ 11 w 795"/>
                <a:gd name="T5" fmla="*/ 576 h 1152"/>
                <a:gd name="T6" fmla="*/ 307 w 795"/>
                <a:gd name="T7" fmla="*/ 1048 h 1152"/>
                <a:gd name="T8" fmla="*/ 795 w 795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1152">
                  <a:moveTo>
                    <a:pt x="739" y="0"/>
                  </a:moveTo>
                  <a:cubicBezTo>
                    <a:pt x="551" y="16"/>
                    <a:pt x="364" y="32"/>
                    <a:pt x="243" y="128"/>
                  </a:cubicBezTo>
                  <a:cubicBezTo>
                    <a:pt x="122" y="224"/>
                    <a:pt x="0" y="423"/>
                    <a:pt x="11" y="576"/>
                  </a:cubicBezTo>
                  <a:cubicBezTo>
                    <a:pt x="22" y="729"/>
                    <a:pt x="176" y="952"/>
                    <a:pt x="307" y="1048"/>
                  </a:cubicBezTo>
                  <a:cubicBezTo>
                    <a:pt x="438" y="1144"/>
                    <a:pt x="616" y="1148"/>
                    <a:pt x="795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739900"/>
            <a:ext cx="8356600" cy="23749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solidFill>
                  <a:srgbClr val="FF3300"/>
                </a:solidFill>
              </a:rPr>
              <a:t>pebbleSum</a:t>
            </a:r>
            <a:r>
              <a:rPr lang="en-US" altLang="ko-KR" sz="2000"/>
              <a:t>(</a:t>
            </a:r>
            <a:r>
              <a:rPr lang="en-US" altLang="ko-KR" sz="2000" i="1"/>
              <a:t>n</a:t>
            </a:r>
            <a:r>
              <a:rPr lang="en-US" altLang="ko-KR" sz="2000"/>
              <a:t>)</a:t>
            </a:r>
          </a:p>
          <a:p>
            <a:pPr>
              <a:buFontTx/>
              <a:buNone/>
            </a:pPr>
            <a:r>
              <a:rPr lang="en-US" altLang="ko-KR" sz="1800">
                <a:latin typeface="바탕" panose="02030600000101010101" pitchFamily="18" charset="-127"/>
                <a:ea typeface="바탕" panose="02030600000101010101" pitchFamily="18" charset="-127"/>
              </a:rPr>
              <a:t>▷ </a:t>
            </a:r>
            <a:r>
              <a:rPr lang="en-US" altLang="ko-KR" sz="1800" i="1"/>
              <a:t>n </a:t>
            </a:r>
            <a:r>
              <a:rPr lang="ko-KR" altLang="en-US" sz="1800"/>
              <a:t>열까지 조약돌을 놓은 방법 중 최대 점수 합 구하기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return</a:t>
            </a:r>
            <a:r>
              <a:rPr lang="en-US" altLang="ko-KR" sz="2000"/>
              <a:t>  max { </a:t>
            </a:r>
            <a:r>
              <a:rPr lang="en-US" altLang="ko-KR" sz="2000">
                <a:solidFill>
                  <a:srgbClr val="FF3300"/>
                </a:solidFill>
              </a:rPr>
              <a:t>pebble</a:t>
            </a:r>
            <a:r>
              <a:rPr lang="en-US" altLang="ko-KR" sz="2000"/>
              <a:t>(</a:t>
            </a:r>
            <a:r>
              <a:rPr lang="en-US" altLang="ko-KR" sz="2000" i="1"/>
              <a:t>n</a:t>
            </a:r>
            <a:r>
              <a:rPr lang="en-US" altLang="ko-KR" sz="2000"/>
              <a:t>, </a:t>
            </a:r>
            <a:r>
              <a:rPr lang="en-US" altLang="ko-KR" sz="2000" i="1"/>
              <a:t>p</a:t>
            </a:r>
            <a:r>
              <a:rPr lang="en-US" altLang="ko-KR" sz="2000"/>
              <a:t>) } 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488950" y="4030663"/>
            <a:ext cx="573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i="0">
                <a:solidFill>
                  <a:srgbClr val="FF3300"/>
                </a:solidFill>
                <a:effectLst/>
              </a:rPr>
              <a:t> pebble</a:t>
            </a:r>
            <a:r>
              <a:rPr lang="en-US" altLang="ko-KR" sz="1800" i="0">
                <a:effectLst/>
              </a:rPr>
              <a:t>(</a:t>
            </a:r>
            <a:r>
              <a:rPr lang="en-US" altLang="ko-KR" sz="1800">
                <a:effectLst/>
              </a:rPr>
              <a:t>i</a:t>
            </a:r>
            <a:r>
              <a:rPr lang="en-US" altLang="ko-KR" sz="1800" i="0">
                <a:effectLst/>
              </a:rPr>
              <a:t>, </a:t>
            </a:r>
            <a:r>
              <a:rPr lang="en-US" altLang="ko-KR" sz="1800">
                <a:effectLst/>
              </a:rPr>
              <a:t>1</a:t>
            </a:r>
            <a:r>
              <a:rPr lang="en-US" altLang="ko-KR" sz="1800" i="0">
                <a:effectLst/>
              </a:rPr>
              <a:t>), …, </a:t>
            </a:r>
            <a:r>
              <a:rPr lang="en-US" altLang="ko-KR" sz="1800" i="0">
                <a:solidFill>
                  <a:srgbClr val="FF3300"/>
                </a:solidFill>
                <a:effectLst/>
              </a:rPr>
              <a:t>pebble</a:t>
            </a:r>
            <a:r>
              <a:rPr lang="en-US" altLang="ko-KR" sz="1800" i="0">
                <a:effectLst/>
              </a:rPr>
              <a:t>(</a:t>
            </a:r>
            <a:r>
              <a:rPr lang="en-US" altLang="ko-KR" sz="1800">
                <a:effectLst/>
              </a:rPr>
              <a:t>i</a:t>
            </a:r>
            <a:r>
              <a:rPr lang="en-US" altLang="ko-KR" sz="1800" i="0">
                <a:effectLst/>
              </a:rPr>
              <a:t>, </a:t>
            </a:r>
            <a:r>
              <a:rPr lang="en-US" altLang="ko-KR" sz="1800">
                <a:effectLst/>
              </a:rPr>
              <a:t>4</a:t>
            </a:r>
            <a:r>
              <a:rPr lang="en-US" altLang="ko-KR" sz="1800" i="0">
                <a:effectLst/>
              </a:rPr>
              <a:t>) </a:t>
            </a:r>
            <a:r>
              <a:rPr lang="ko-KR" altLang="en-US" sz="1800" i="0">
                <a:effectLst/>
              </a:rPr>
              <a:t>중 최대값이 최종적인 답</a:t>
            </a:r>
          </a:p>
          <a:p>
            <a:endParaRPr lang="ko-KR" altLang="en-US" sz="1400" i="0">
              <a:effectLst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2032000" y="2892425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/>
              </a:rPr>
              <a:t>p</a:t>
            </a:r>
            <a:r>
              <a:rPr lang="en-US" altLang="ko-KR" sz="1400" i="0">
                <a:effectLst/>
              </a:rPr>
              <a:t> =1,2,3,4</a:t>
            </a:r>
            <a:endParaRPr lang="ko-KR" altLang="en-US" sz="1400" i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316538" y="13271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peb(4,3)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3749675" y="1955800"/>
            <a:ext cx="811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 (3,1)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6811963" y="19558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peb(3,2)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4551363" y="25606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peb(2,3)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5992813" y="25558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peb(2,1)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2159000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2757488" y="31337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3373438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peb(1,4)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4202113" y="31337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4819650" y="31321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5680075" y="312896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6345238" y="31273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sp>
        <p:nvSpPr>
          <p:cNvPr id="236559" name="Freeform 15"/>
          <p:cNvSpPr>
            <a:spLocks/>
          </p:cNvSpPr>
          <p:nvPr/>
        </p:nvSpPr>
        <p:spPr bwMode="auto">
          <a:xfrm>
            <a:off x="4097338" y="1797050"/>
            <a:ext cx="3041650" cy="20478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0" name="Freeform 16"/>
          <p:cNvSpPr>
            <a:spLocks/>
          </p:cNvSpPr>
          <p:nvPr/>
        </p:nvSpPr>
        <p:spPr bwMode="auto">
          <a:xfrm>
            <a:off x="3078163" y="2395538"/>
            <a:ext cx="1789112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1" name="Freeform 17"/>
          <p:cNvSpPr>
            <a:spLocks/>
          </p:cNvSpPr>
          <p:nvPr/>
        </p:nvSpPr>
        <p:spPr bwMode="auto">
          <a:xfrm>
            <a:off x="6332538" y="2382838"/>
            <a:ext cx="2405062" cy="22701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2495550" y="2971800"/>
            <a:ext cx="1233488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3" name="Freeform 19"/>
          <p:cNvSpPr>
            <a:spLocks/>
          </p:cNvSpPr>
          <p:nvPr/>
        </p:nvSpPr>
        <p:spPr bwMode="auto">
          <a:xfrm>
            <a:off x="4529138" y="2970213"/>
            <a:ext cx="677862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>
            <a:off x="4864100" y="28225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3073400" y="28305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6" name="Freeform 22"/>
          <p:cNvSpPr>
            <a:spLocks/>
          </p:cNvSpPr>
          <p:nvPr/>
        </p:nvSpPr>
        <p:spPr bwMode="auto">
          <a:xfrm>
            <a:off x="6037263" y="2957513"/>
            <a:ext cx="647700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7" name="Line 23"/>
          <p:cNvSpPr>
            <a:spLocks noChangeShapeType="1"/>
          </p:cNvSpPr>
          <p:nvPr/>
        </p:nvSpPr>
        <p:spPr bwMode="auto">
          <a:xfrm>
            <a:off x="6342063" y="28098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8" name="Line 24"/>
          <p:cNvSpPr>
            <a:spLocks noChangeShapeType="1"/>
          </p:cNvSpPr>
          <p:nvPr/>
        </p:nvSpPr>
        <p:spPr bwMode="auto">
          <a:xfrm>
            <a:off x="4095750" y="221615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69" name="Line 25"/>
          <p:cNvSpPr>
            <a:spLocks noChangeShapeType="1"/>
          </p:cNvSpPr>
          <p:nvPr/>
        </p:nvSpPr>
        <p:spPr bwMode="auto">
          <a:xfrm>
            <a:off x="7137400" y="221615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2532063" y="6810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peb(5,1)</a:t>
            </a:r>
          </a:p>
        </p:txBody>
      </p:sp>
      <p:sp>
        <p:nvSpPr>
          <p:cNvPr id="236571" name="Text Box 27"/>
          <p:cNvSpPr txBox="1">
            <a:spLocks noChangeArrowheads="1"/>
          </p:cNvSpPr>
          <p:nvPr/>
        </p:nvSpPr>
        <p:spPr bwMode="auto">
          <a:xfrm>
            <a:off x="4637088" y="62087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72" name="Text Box 28"/>
          <p:cNvSpPr txBox="1">
            <a:spLocks noChangeArrowheads="1"/>
          </p:cNvSpPr>
          <p:nvPr/>
        </p:nvSpPr>
        <p:spPr bwMode="auto">
          <a:xfrm>
            <a:off x="4189413" y="44291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peb(4,2)</a:t>
            </a:r>
          </a:p>
        </p:txBody>
      </p:sp>
      <p:sp>
        <p:nvSpPr>
          <p:cNvPr id="236573" name="Text Box 29"/>
          <p:cNvSpPr txBox="1">
            <a:spLocks noChangeArrowheads="1"/>
          </p:cNvSpPr>
          <p:nvPr/>
        </p:nvSpPr>
        <p:spPr bwMode="auto">
          <a:xfrm>
            <a:off x="1457325" y="5027613"/>
            <a:ext cx="811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 (3,1)</a:t>
            </a:r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4205288" y="50276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peb(3,3)</a:t>
            </a:r>
          </a:p>
        </p:txBody>
      </p:sp>
      <p:sp>
        <p:nvSpPr>
          <p:cNvPr id="236575" name="Text Box 31"/>
          <p:cNvSpPr txBox="1">
            <a:spLocks noChangeArrowheads="1"/>
          </p:cNvSpPr>
          <p:nvPr/>
        </p:nvSpPr>
        <p:spPr bwMode="auto">
          <a:xfrm>
            <a:off x="7061200" y="504348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peb(3,4)</a:t>
            </a:r>
          </a:p>
        </p:txBody>
      </p:sp>
      <p:sp>
        <p:nvSpPr>
          <p:cNvPr id="236576" name="Text Box 32"/>
          <p:cNvSpPr txBox="1">
            <a:spLocks noChangeArrowheads="1"/>
          </p:cNvSpPr>
          <p:nvPr/>
        </p:nvSpPr>
        <p:spPr bwMode="auto">
          <a:xfrm>
            <a:off x="2249488" y="56324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peb(2,3)</a:t>
            </a:r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3538538" y="562768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peb(2,1)</a:t>
            </a:r>
          </a:p>
        </p:txBody>
      </p:sp>
      <p:sp>
        <p:nvSpPr>
          <p:cNvPr id="236579" name="Text Box 35"/>
          <p:cNvSpPr txBox="1">
            <a:spLocks noChangeArrowheads="1"/>
          </p:cNvSpPr>
          <p:nvPr/>
        </p:nvSpPr>
        <p:spPr bwMode="auto">
          <a:xfrm>
            <a:off x="19050" y="62071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617538" y="62055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1233488" y="62071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peb(1,4)</a:t>
            </a:r>
          </a:p>
        </p:txBody>
      </p:sp>
      <p:sp>
        <p:nvSpPr>
          <p:cNvPr id="236582" name="Text Box 38"/>
          <p:cNvSpPr txBox="1">
            <a:spLocks noChangeArrowheads="1"/>
          </p:cNvSpPr>
          <p:nvPr/>
        </p:nvSpPr>
        <p:spPr bwMode="auto">
          <a:xfrm>
            <a:off x="1900238" y="620553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2517775" y="62039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585" name="Text Box 41"/>
          <p:cNvSpPr txBox="1">
            <a:spLocks noChangeArrowheads="1"/>
          </p:cNvSpPr>
          <p:nvPr/>
        </p:nvSpPr>
        <p:spPr bwMode="auto">
          <a:xfrm>
            <a:off x="5245100" y="62071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sp>
        <p:nvSpPr>
          <p:cNvPr id="236586" name="Text Box 42"/>
          <p:cNvSpPr txBox="1">
            <a:spLocks noChangeArrowheads="1"/>
          </p:cNvSpPr>
          <p:nvPr/>
        </p:nvSpPr>
        <p:spPr bwMode="auto">
          <a:xfrm>
            <a:off x="5870575" y="62087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peb(1,4)</a:t>
            </a:r>
          </a:p>
        </p:txBody>
      </p:sp>
      <p:sp>
        <p:nvSpPr>
          <p:cNvPr id="236587" name="Text Box 43"/>
          <p:cNvSpPr txBox="1">
            <a:spLocks noChangeArrowheads="1"/>
          </p:cNvSpPr>
          <p:nvPr/>
        </p:nvSpPr>
        <p:spPr bwMode="auto">
          <a:xfrm>
            <a:off x="3225800" y="620077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588" name="Text Box 44"/>
          <p:cNvSpPr txBox="1">
            <a:spLocks noChangeArrowheads="1"/>
          </p:cNvSpPr>
          <p:nvPr/>
        </p:nvSpPr>
        <p:spPr bwMode="auto">
          <a:xfrm>
            <a:off x="3890963" y="619918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grpSp>
        <p:nvGrpSpPr>
          <p:cNvPr id="236623" name="Group 79"/>
          <p:cNvGrpSpPr>
            <a:grpSpLocks/>
          </p:cNvGrpSpPr>
          <p:nvPr/>
        </p:nvGrpSpPr>
        <p:grpSpPr bwMode="auto">
          <a:xfrm>
            <a:off x="644525" y="2552700"/>
            <a:ext cx="7350125" cy="3360738"/>
            <a:chOff x="406" y="1614"/>
            <a:chExt cx="4630" cy="2117"/>
          </a:xfrm>
        </p:grpSpPr>
        <p:sp>
          <p:nvSpPr>
            <p:cNvPr id="236550" name="Text Box 6"/>
            <p:cNvSpPr txBox="1">
              <a:spLocks noChangeArrowheads="1"/>
            </p:cNvSpPr>
            <p:nvPr/>
          </p:nvSpPr>
          <p:spPr bwMode="auto">
            <a:xfrm>
              <a:off x="1754" y="1614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b="1" i="0">
                  <a:effectLst/>
                </a:rPr>
                <a:t>peb(2,2)</a:t>
              </a:r>
            </a:p>
          </p:txBody>
        </p:sp>
        <p:sp>
          <p:nvSpPr>
            <p:cNvPr id="236577" name="Text Box 33"/>
            <p:cNvSpPr txBox="1">
              <a:spLocks noChangeArrowheads="1"/>
            </p:cNvSpPr>
            <p:nvPr/>
          </p:nvSpPr>
          <p:spPr bwMode="auto">
            <a:xfrm>
              <a:off x="406" y="3555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b="1" i="0">
                  <a:effectLst/>
                </a:rPr>
                <a:t>peb(2,2)</a:t>
              </a:r>
            </a:p>
          </p:txBody>
        </p:sp>
        <p:sp>
          <p:nvSpPr>
            <p:cNvPr id="236584" name="Text Box 40"/>
            <p:cNvSpPr txBox="1">
              <a:spLocks noChangeArrowheads="1"/>
            </p:cNvSpPr>
            <p:nvPr/>
          </p:nvSpPr>
          <p:spPr bwMode="auto">
            <a:xfrm>
              <a:off x="3285" y="3556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b="1" i="0">
                  <a:effectLst/>
                </a:rPr>
                <a:t>peb(2,2)</a:t>
              </a:r>
            </a:p>
          </p:txBody>
        </p:sp>
        <p:sp>
          <p:nvSpPr>
            <p:cNvPr id="236589" name="Text Box 45"/>
            <p:cNvSpPr txBox="1">
              <a:spLocks noChangeArrowheads="1"/>
            </p:cNvSpPr>
            <p:nvPr/>
          </p:nvSpPr>
          <p:spPr bwMode="auto">
            <a:xfrm>
              <a:off x="4552" y="3558"/>
              <a:ext cx="48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b="1" i="0">
                  <a:effectLst/>
                </a:rPr>
                <a:t>peb(2,2)</a:t>
              </a:r>
            </a:p>
          </p:txBody>
        </p:sp>
      </p:grpSp>
      <p:sp>
        <p:nvSpPr>
          <p:cNvPr id="236590" name="Text Box 46"/>
          <p:cNvSpPr txBox="1">
            <a:spLocks noChangeArrowheads="1"/>
          </p:cNvSpPr>
          <p:nvPr/>
        </p:nvSpPr>
        <p:spPr bwMode="auto">
          <a:xfrm>
            <a:off x="6600825" y="621188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591" name="Text Box 47"/>
          <p:cNvSpPr txBox="1">
            <a:spLocks noChangeArrowheads="1"/>
          </p:cNvSpPr>
          <p:nvPr/>
        </p:nvSpPr>
        <p:spPr bwMode="auto">
          <a:xfrm>
            <a:off x="7208838" y="621030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peb(1,3)</a:t>
            </a:r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7824788" y="6211888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peb(1,4)</a:t>
            </a:r>
          </a:p>
        </p:txBody>
      </p:sp>
      <p:sp>
        <p:nvSpPr>
          <p:cNvPr id="236593" name="Freeform 49"/>
          <p:cNvSpPr>
            <a:spLocks/>
          </p:cNvSpPr>
          <p:nvPr/>
        </p:nvSpPr>
        <p:spPr bwMode="auto">
          <a:xfrm>
            <a:off x="1804988" y="4868863"/>
            <a:ext cx="5734050" cy="20478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4" name="Line 50"/>
          <p:cNvSpPr>
            <a:spLocks noChangeShapeType="1"/>
          </p:cNvSpPr>
          <p:nvPr/>
        </p:nvSpPr>
        <p:spPr bwMode="auto">
          <a:xfrm>
            <a:off x="4541838" y="4703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5" name="Freeform 51"/>
          <p:cNvSpPr>
            <a:spLocks/>
          </p:cNvSpPr>
          <p:nvPr/>
        </p:nvSpPr>
        <p:spPr bwMode="auto">
          <a:xfrm>
            <a:off x="938213" y="5467350"/>
            <a:ext cx="1635125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6" name="Freeform 52"/>
          <p:cNvSpPr>
            <a:spLocks/>
          </p:cNvSpPr>
          <p:nvPr/>
        </p:nvSpPr>
        <p:spPr bwMode="auto">
          <a:xfrm>
            <a:off x="3878263" y="5465763"/>
            <a:ext cx="1697037" cy="215900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7" name="Freeform 53"/>
          <p:cNvSpPr>
            <a:spLocks/>
          </p:cNvSpPr>
          <p:nvPr/>
        </p:nvSpPr>
        <p:spPr bwMode="auto">
          <a:xfrm>
            <a:off x="355600" y="6043613"/>
            <a:ext cx="1233488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8" name="Freeform 54"/>
          <p:cNvSpPr>
            <a:spLocks/>
          </p:cNvSpPr>
          <p:nvPr/>
        </p:nvSpPr>
        <p:spPr bwMode="auto">
          <a:xfrm>
            <a:off x="2227263" y="6042025"/>
            <a:ext cx="677862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599" name="Freeform 55"/>
          <p:cNvSpPr>
            <a:spLocks/>
          </p:cNvSpPr>
          <p:nvPr/>
        </p:nvSpPr>
        <p:spPr bwMode="auto">
          <a:xfrm>
            <a:off x="5005388" y="6040438"/>
            <a:ext cx="1173162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0" name="Freeform 56"/>
          <p:cNvSpPr>
            <a:spLocks/>
          </p:cNvSpPr>
          <p:nvPr/>
        </p:nvSpPr>
        <p:spPr bwMode="auto">
          <a:xfrm>
            <a:off x="6950075" y="6043613"/>
            <a:ext cx="1173163" cy="2365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2562225" y="58943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>
            <a:off x="933450" y="59023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3" name="Freeform 59"/>
          <p:cNvSpPr>
            <a:spLocks/>
          </p:cNvSpPr>
          <p:nvPr/>
        </p:nvSpPr>
        <p:spPr bwMode="auto">
          <a:xfrm>
            <a:off x="3582988" y="6029325"/>
            <a:ext cx="647700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4" name="Line 60"/>
          <p:cNvSpPr>
            <a:spLocks noChangeShapeType="1"/>
          </p:cNvSpPr>
          <p:nvPr/>
        </p:nvSpPr>
        <p:spPr bwMode="auto">
          <a:xfrm>
            <a:off x="3887788" y="58816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5" name="Line 61"/>
          <p:cNvSpPr>
            <a:spLocks noChangeShapeType="1"/>
          </p:cNvSpPr>
          <p:nvPr/>
        </p:nvSpPr>
        <p:spPr bwMode="auto">
          <a:xfrm>
            <a:off x="5575300" y="5921375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6" name="Line 62"/>
          <p:cNvSpPr>
            <a:spLocks noChangeShapeType="1"/>
          </p:cNvSpPr>
          <p:nvPr/>
        </p:nvSpPr>
        <p:spPr bwMode="auto">
          <a:xfrm>
            <a:off x="7548563" y="5938838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7539038" y="5318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1803400" y="5287963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>
            <a:off x="4530725" y="5287963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10" name="Text Box 66"/>
          <p:cNvSpPr txBox="1">
            <a:spLocks noChangeArrowheads="1"/>
          </p:cNvSpPr>
          <p:nvPr/>
        </p:nvSpPr>
        <p:spPr bwMode="auto">
          <a:xfrm>
            <a:off x="7421563" y="25622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peb(2,3)</a:t>
            </a:r>
          </a:p>
        </p:txBody>
      </p:sp>
      <p:sp>
        <p:nvSpPr>
          <p:cNvPr id="236611" name="Text Box 67"/>
          <p:cNvSpPr txBox="1">
            <a:spLocks noChangeArrowheads="1"/>
          </p:cNvSpPr>
          <p:nvPr/>
        </p:nvSpPr>
        <p:spPr bwMode="auto">
          <a:xfrm>
            <a:off x="7072313" y="313531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peb(1,1)</a:t>
            </a:r>
          </a:p>
        </p:txBody>
      </p:sp>
      <p:sp>
        <p:nvSpPr>
          <p:cNvPr id="236612" name="Text Box 68"/>
          <p:cNvSpPr txBox="1">
            <a:spLocks noChangeArrowheads="1"/>
          </p:cNvSpPr>
          <p:nvPr/>
        </p:nvSpPr>
        <p:spPr bwMode="auto">
          <a:xfrm>
            <a:off x="7689850" y="3133725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613" name="Freeform 69"/>
          <p:cNvSpPr>
            <a:spLocks/>
          </p:cNvSpPr>
          <p:nvPr/>
        </p:nvSpPr>
        <p:spPr bwMode="auto">
          <a:xfrm>
            <a:off x="7399338" y="2971800"/>
            <a:ext cx="677862" cy="236538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14" name="Line 70"/>
          <p:cNvSpPr>
            <a:spLocks noChangeShapeType="1"/>
          </p:cNvSpPr>
          <p:nvPr/>
        </p:nvSpPr>
        <p:spPr bwMode="auto">
          <a:xfrm>
            <a:off x="7734300" y="28241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15" name="Text Box 71"/>
          <p:cNvSpPr txBox="1">
            <a:spLocks noChangeArrowheads="1"/>
          </p:cNvSpPr>
          <p:nvPr/>
        </p:nvSpPr>
        <p:spPr bwMode="auto">
          <a:xfrm>
            <a:off x="8420100" y="2533650"/>
            <a:ext cx="768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peb(2,4)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8432800" y="3128963"/>
            <a:ext cx="768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</a:rPr>
              <a:t>peb(1,2)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8745538" y="28082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 flipV="1">
            <a:off x="7737475" y="239077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>
            <a:off x="5662613" y="1590675"/>
            <a:ext cx="0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20" name="Freeform 76"/>
          <p:cNvSpPr>
            <a:spLocks/>
          </p:cNvSpPr>
          <p:nvPr/>
        </p:nvSpPr>
        <p:spPr bwMode="auto">
          <a:xfrm>
            <a:off x="2873375" y="941388"/>
            <a:ext cx="2784475" cy="390525"/>
          </a:xfrm>
          <a:custGeom>
            <a:avLst/>
            <a:gdLst>
              <a:gd name="T0" fmla="*/ 1754 w 1754"/>
              <a:gd name="T1" fmla="*/ 246 h 246"/>
              <a:gd name="T2" fmla="*/ 1754 w 1754"/>
              <a:gd name="T3" fmla="*/ 129 h 246"/>
              <a:gd name="T4" fmla="*/ 0 w 1754"/>
              <a:gd name="T5" fmla="*/ 129 h 246"/>
              <a:gd name="T6" fmla="*/ 0 w 1754"/>
              <a:gd name="T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54" h="246">
                <a:moveTo>
                  <a:pt x="1754" y="246"/>
                </a:moveTo>
                <a:lnTo>
                  <a:pt x="1754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21" name="Freeform 77"/>
          <p:cNvSpPr>
            <a:spLocks/>
          </p:cNvSpPr>
          <p:nvPr/>
        </p:nvSpPr>
        <p:spPr bwMode="auto">
          <a:xfrm>
            <a:off x="1454150" y="1149350"/>
            <a:ext cx="3092450" cy="3211513"/>
          </a:xfrm>
          <a:custGeom>
            <a:avLst/>
            <a:gdLst>
              <a:gd name="T0" fmla="*/ 900 w 1948"/>
              <a:gd name="T1" fmla="*/ 0 h 2071"/>
              <a:gd name="T2" fmla="*/ 0 w 1948"/>
              <a:gd name="T3" fmla="*/ 0 h 2071"/>
              <a:gd name="T4" fmla="*/ 0 w 1948"/>
              <a:gd name="T5" fmla="*/ 1864 h 2071"/>
              <a:gd name="T6" fmla="*/ 1948 w 1948"/>
              <a:gd name="T7" fmla="*/ 1864 h 2071"/>
              <a:gd name="T8" fmla="*/ 1948 w 1948"/>
              <a:gd name="T9" fmla="*/ 2071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8" h="2071">
                <a:moveTo>
                  <a:pt x="900" y="0"/>
                </a:moveTo>
                <a:lnTo>
                  <a:pt x="0" y="0"/>
                </a:lnTo>
                <a:lnTo>
                  <a:pt x="0" y="1864"/>
                </a:lnTo>
                <a:lnTo>
                  <a:pt x="1948" y="1864"/>
                </a:lnTo>
                <a:lnTo>
                  <a:pt x="1948" y="20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622" name="Rectangle 78"/>
          <p:cNvSpPr>
            <a:spLocks noChangeArrowheads="1"/>
          </p:cNvSpPr>
          <p:nvPr/>
        </p:nvSpPr>
        <p:spPr bwMode="auto">
          <a:xfrm>
            <a:off x="6921500" y="558800"/>
            <a:ext cx="195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호출 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381000"/>
            <a:ext cx="2362200" cy="863600"/>
          </a:xfrm>
        </p:spPr>
        <p:txBody>
          <a:bodyPr/>
          <a:lstStyle/>
          <a:p>
            <a:r>
              <a:rPr lang="en-US" altLang="ko-KR" sz="3200"/>
              <a:t>DP</a:t>
            </a:r>
            <a:r>
              <a:rPr lang="ko-KR" altLang="en-US" sz="3200"/>
              <a:t> 적용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01900"/>
            <a:ext cx="77724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DP</a:t>
            </a:r>
            <a:r>
              <a:rPr lang="ko-KR" altLang="en-US" sz="2800"/>
              <a:t>의 요건 만족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solidFill>
                  <a:srgbClr val="FF0000"/>
                </a:solidFill>
              </a:rPr>
              <a:t>최적 부분구조</a:t>
            </a:r>
          </a:p>
          <a:p>
            <a:pPr lvl="2">
              <a:lnSpc>
                <a:spcPct val="90000"/>
              </a:lnSpc>
            </a:pPr>
            <a:r>
              <a:rPr lang="en-US" altLang="ko-KR" sz="2000"/>
              <a:t>pebble(</a:t>
            </a:r>
            <a:r>
              <a:rPr lang="en-US" altLang="ko-KR" sz="2000" i="1"/>
              <a:t>i</a:t>
            </a:r>
            <a:r>
              <a:rPr lang="en-US" altLang="ko-KR" sz="2000"/>
              <a:t>, .)</a:t>
            </a:r>
            <a:r>
              <a:rPr lang="ko-KR" altLang="en-US" sz="2000"/>
              <a:t>에 </a:t>
            </a:r>
            <a:r>
              <a:rPr lang="en-US" altLang="ko-KR" sz="2000"/>
              <a:t>pebble(</a:t>
            </a:r>
            <a:r>
              <a:rPr lang="en-US" altLang="ko-KR" sz="2000" i="1"/>
              <a:t>i-</a:t>
            </a:r>
            <a:r>
              <a:rPr lang="en-US" altLang="ko-KR" sz="2000"/>
              <a:t>1, .)</a:t>
            </a:r>
            <a:r>
              <a:rPr lang="ko-KR" altLang="en-US" sz="2000"/>
              <a:t>이 포함됨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/>
              <a:t>큰 문제의 최적 솔루션에 작은 문제의 최적 솔루션이 포함됨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solidFill>
                  <a:srgbClr val="FF0000"/>
                </a:solidFill>
              </a:rPr>
              <a:t>재귀호출시 중복</a:t>
            </a:r>
          </a:p>
          <a:p>
            <a:pPr lvl="2">
              <a:lnSpc>
                <a:spcPct val="90000"/>
              </a:lnSpc>
            </a:pPr>
            <a:r>
              <a:rPr lang="ko-KR" altLang="en-US" sz="2000"/>
              <a:t>재귀적 알고리즘에 중복 호출 심함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8700" y="368300"/>
            <a:ext cx="3035300" cy="1028700"/>
          </a:xfrm>
        </p:spPr>
        <p:txBody>
          <a:bodyPr/>
          <a:lstStyle/>
          <a:p>
            <a:r>
              <a:rPr lang="en-US" altLang="ko-KR" sz="3200"/>
              <a:t>DP </a:t>
            </a:r>
            <a:r>
              <a:rPr lang="ko-KR" altLang="en-US" sz="3200"/>
              <a:t>알고리즘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32" y="1623786"/>
            <a:ext cx="8356600" cy="35623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>
                <a:solidFill>
                  <a:srgbClr val="FF3300"/>
                </a:solidFill>
              </a:rPr>
              <a:t>pebble 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FF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/>
              <a:t>p</a:t>
            </a:r>
            <a:r>
              <a:rPr lang="en-US" altLang="ko-KR" sz="2400" dirty="0"/>
              <a:t> ← 1 </a:t>
            </a:r>
            <a:r>
              <a:rPr lang="en-US" altLang="ko-KR" sz="2400" b="1" dirty="0">
                <a:solidFill>
                  <a:srgbClr val="0066FF"/>
                </a:solidFill>
              </a:rPr>
              <a:t>to</a:t>
            </a:r>
            <a:r>
              <a:rPr lang="en-US" altLang="ko-KR" sz="2400" dirty="0"/>
              <a:t> 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			</a:t>
            </a:r>
            <a:r>
              <a:rPr lang="en-US" altLang="ko-KR" sz="2400" dirty="0" err="1"/>
              <a:t>peb</a:t>
            </a:r>
            <a:r>
              <a:rPr lang="en-US" altLang="ko-KR" sz="2400" dirty="0"/>
              <a:t>[1, </a:t>
            </a:r>
            <a:r>
              <a:rPr lang="en-US" altLang="ko-KR" sz="2400" i="1" dirty="0"/>
              <a:t>p</a:t>
            </a:r>
            <a:r>
              <a:rPr lang="en-US" altLang="ko-KR" sz="2400" dirty="0"/>
              <a:t>] ← w[1, </a:t>
            </a:r>
            <a:r>
              <a:rPr lang="en-US" altLang="ko-KR" sz="2400" i="1" dirty="0"/>
              <a:t>p</a:t>
            </a:r>
            <a:r>
              <a:rPr lang="en-US" altLang="ko-KR" sz="2400" dirty="0"/>
              <a:t>] </a:t>
            </a:r>
            <a:r>
              <a:rPr lang="en-US" altLang="ko-KR" sz="24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FF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 ← 2 </a:t>
            </a:r>
            <a:r>
              <a:rPr lang="en-US" altLang="ko-KR" sz="2400" b="1" dirty="0">
                <a:solidFill>
                  <a:srgbClr val="0066FF"/>
                </a:solidFill>
              </a:rPr>
              <a:t>to</a:t>
            </a:r>
            <a:r>
              <a:rPr lang="en-US" altLang="ko-KR" sz="2400" dirty="0"/>
              <a:t> </a:t>
            </a:r>
            <a:r>
              <a:rPr lang="en-US" altLang="ko-KR" sz="2400" i="1" dirty="0"/>
              <a:t>n</a:t>
            </a:r>
            <a:endParaRPr lang="en-US" altLang="ko-K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			</a:t>
            </a:r>
            <a:r>
              <a:rPr lang="en-US" altLang="ko-KR" sz="2400" b="1" dirty="0">
                <a:solidFill>
                  <a:srgbClr val="0066FF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/>
              <a:t>p</a:t>
            </a:r>
            <a:r>
              <a:rPr lang="en-US" altLang="ko-KR" sz="2400" dirty="0"/>
              <a:t> ← 1 </a:t>
            </a:r>
            <a:r>
              <a:rPr lang="en-US" altLang="ko-KR" sz="2400" b="1" dirty="0">
                <a:solidFill>
                  <a:srgbClr val="0066FF"/>
                </a:solidFill>
              </a:rPr>
              <a:t>to</a:t>
            </a:r>
            <a:r>
              <a:rPr lang="en-US" altLang="ko-KR" sz="2400" dirty="0"/>
              <a:t> 4</a:t>
            </a:r>
          </a:p>
          <a:p>
            <a:pPr>
              <a:lnSpc>
                <a:spcPct val="80000"/>
              </a:lnSpc>
              <a:spcAft>
                <a:spcPts val="1000"/>
              </a:spcAft>
              <a:buFontTx/>
              <a:buNone/>
            </a:pPr>
            <a:r>
              <a:rPr lang="en-US" altLang="ko-KR" sz="2400" dirty="0"/>
              <a:t>				</a:t>
            </a:r>
            <a:r>
              <a:rPr lang="en-US" altLang="ko-KR" sz="2400" dirty="0" err="1"/>
              <a:t>peb</a:t>
            </a:r>
            <a:r>
              <a:rPr lang="en-US" altLang="ko-KR" sz="2400" dirty="0"/>
              <a:t>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i="1" dirty="0"/>
              <a:t>p</a:t>
            </a:r>
            <a:r>
              <a:rPr lang="en-US" altLang="ko-KR" sz="2400" dirty="0"/>
              <a:t>] ← max</a:t>
            </a:r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  <a:r>
              <a:rPr lang="en-US" altLang="ko-KR" sz="2400" dirty="0" err="1"/>
              <a:t>peb</a:t>
            </a:r>
            <a:r>
              <a:rPr lang="en-US" altLang="ko-KR" sz="2400" dirty="0"/>
              <a:t>[</a:t>
            </a:r>
            <a:r>
              <a:rPr lang="en-US" altLang="ko-KR" sz="2400" i="1" dirty="0"/>
              <a:t>i</a:t>
            </a:r>
            <a:r>
              <a:rPr lang="en-US" altLang="ko-KR" sz="2400" dirty="0"/>
              <a:t>-1, </a:t>
            </a:r>
            <a:r>
              <a:rPr lang="en-US" altLang="ko-KR" sz="2400" i="1" dirty="0"/>
              <a:t>q</a:t>
            </a:r>
            <a:r>
              <a:rPr lang="en-US" altLang="ko-KR" sz="2400" dirty="0"/>
              <a:t>]} + w[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i="1" dirty="0"/>
              <a:t>p</a:t>
            </a:r>
            <a:r>
              <a:rPr lang="en-US" altLang="ko-KR" sz="2400" dirty="0"/>
              <a:t>] </a:t>
            </a:r>
            <a:r>
              <a:rPr lang="en-US" altLang="ko-KR" sz="24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FF"/>
                </a:solidFill>
              </a:rPr>
              <a:t>return</a:t>
            </a:r>
            <a:r>
              <a:rPr lang="en-US" altLang="ko-KR" sz="2400" dirty="0"/>
              <a:t>  max { </a:t>
            </a:r>
            <a:r>
              <a:rPr lang="en-US" altLang="ko-KR" sz="2400" dirty="0" err="1">
                <a:solidFill>
                  <a:srgbClr val="FF3300"/>
                </a:solidFill>
              </a:rPr>
              <a:t>peb</a:t>
            </a:r>
            <a:r>
              <a:rPr lang="en-US" altLang="ko-KR" sz="2400" dirty="0"/>
              <a:t>[</a:t>
            </a:r>
            <a:r>
              <a:rPr lang="en-US" altLang="ko-KR" sz="2400" i="1" dirty="0"/>
              <a:t>n</a:t>
            </a:r>
            <a:r>
              <a:rPr lang="en-US" altLang="ko-KR" sz="2400" dirty="0"/>
              <a:t>, </a:t>
            </a:r>
            <a:r>
              <a:rPr lang="en-US" altLang="ko-KR" sz="2400" i="1" dirty="0"/>
              <a:t>p</a:t>
            </a:r>
            <a:r>
              <a:rPr lang="en-US" altLang="ko-KR" sz="2400" dirty="0"/>
              <a:t>] }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/>
              <a:t>} 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718795" y="4149499"/>
            <a:ext cx="1322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>
                <a:effectLst/>
              </a:rPr>
              <a:t>p</a:t>
            </a:r>
            <a:r>
              <a:rPr lang="ko-KR" altLang="en-US" sz="1000" b="1" i="0">
                <a:effectLst/>
              </a:rPr>
              <a:t>와 양립하는 패턴 </a:t>
            </a:r>
            <a:r>
              <a:rPr lang="en-US" altLang="ko-KR" sz="1000" b="1">
                <a:effectLst/>
              </a:rPr>
              <a:t>q</a:t>
            </a:r>
            <a:endParaRPr lang="ko-KR" altLang="en-US" sz="1000" b="1" i="0">
              <a:effectLst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428032" y="4586061"/>
            <a:ext cx="874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effectLst/>
              </a:rPr>
              <a:t>p</a:t>
            </a:r>
            <a:r>
              <a:rPr lang="en-US" altLang="ko-KR" sz="1200" b="1" i="0">
                <a:effectLst/>
              </a:rPr>
              <a:t> =1,2,3,4</a:t>
            </a:r>
            <a:endParaRPr lang="ko-KR" altLang="en-US" sz="1200" b="1" i="0">
              <a:effectLst/>
            </a:endParaRP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507157" y="5248049"/>
            <a:ext cx="2222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</a:rPr>
              <a:t>복잡도 </a:t>
            </a:r>
            <a:r>
              <a:rPr lang="en-US" altLang="ko-KR" sz="24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</a:rPr>
              <a:t>:</a:t>
            </a:r>
            <a:r>
              <a:rPr lang="en-US" altLang="ko-K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ko-KR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Θ</a:t>
            </a:r>
            <a:r>
              <a:rPr lang="en-US" altLang="ko-KR" sz="2400" i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(</a:t>
            </a:r>
            <a:r>
              <a:rPr lang="en-US" altLang="ko-KR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altLang="ko-KR" sz="24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  <a:endParaRPr lang="ko-KR" altLang="en-US" sz="2400" i="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59" name="Group 23"/>
          <p:cNvGrpSpPr>
            <a:grpSpLocks/>
          </p:cNvGrpSpPr>
          <p:nvPr/>
        </p:nvGrpSpPr>
        <p:grpSpPr bwMode="auto">
          <a:xfrm>
            <a:off x="5194300" y="4140200"/>
            <a:ext cx="2709863" cy="1208088"/>
            <a:chOff x="3312" y="2616"/>
            <a:chExt cx="1707" cy="761"/>
          </a:xfrm>
        </p:grpSpPr>
        <p:sp>
          <p:nvSpPr>
            <p:cNvPr id="244756" name="Oval 20"/>
            <p:cNvSpPr>
              <a:spLocks noChangeArrowheads="1"/>
            </p:cNvSpPr>
            <p:nvPr/>
          </p:nvSpPr>
          <p:spPr bwMode="auto">
            <a:xfrm>
              <a:off x="3312" y="2616"/>
              <a:ext cx="1400" cy="232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H="1" flipV="1">
              <a:off x="4280" y="2840"/>
              <a:ext cx="29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4086" y="3127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기껏 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가지</a:t>
              </a:r>
            </a:p>
          </p:txBody>
        </p:sp>
      </p:grpSp>
      <p:grpSp>
        <p:nvGrpSpPr>
          <p:cNvPr id="244751" name="Group 15"/>
          <p:cNvGrpSpPr>
            <a:grpSpLocks/>
          </p:cNvGrpSpPr>
          <p:nvPr/>
        </p:nvGrpSpPr>
        <p:grpSpPr bwMode="auto">
          <a:xfrm>
            <a:off x="1485900" y="2208213"/>
            <a:ext cx="7378700" cy="1335087"/>
            <a:chOff x="936" y="1391"/>
            <a:chExt cx="4648" cy="841"/>
          </a:xfrm>
        </p:grpSpPr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936" y="2000"/>
              <a:ext cx="4648" cy="2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4326" y="1391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기껏 </a:t>
              </a:r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바퀴</a:t>
              </a:r>
            </a:p>
          </p:txBody>
        </p: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 flipH="1">
              <a:off x="4064" y="1624"/>
              <a:ext cx="74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4755" name="Group 19"/>
          <p:cNvGrpSpPr>
            <a:grpSpLocks/>
          </p:cNvGrpSpPr>
          <p:nvPr/>
        </p:nvGrpSpPr>
        <p:grpSpPr bwMode="auto">
          <a:xfrm>
            <a:off x="2400300" y="1166813"/>
            <a:ext cx="6451600" cy="2732087"/>
            <a:chOff x="1512" y="735"/>
            <a:chExt cx="4064" cy="1721"/>
          </a:xfrm>
        </p:grpSpPr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1512" y="2240"/>
              <a:ext cx="4064" cy="2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3448" y="968"/>
              <a:ext cx="856" cy="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754" name="Text Box 18"/>
            <p:cNvSpPr txBox="1">
              <a:spLocks noChangeArrowheads="1"/>
            </p:cNvSpPr>
            <p:nvPr/>
          </p:nvSpPr>
          <p:spPr bwMode="auto">
            <a:xfrm>
              <a:off x="3838" y="735"/>
              <a:ext cx="9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기껏 </a:t>
              </a:r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</a:t>
              </a:r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바퀴</a:t>
              </a:r>
            </a:p>
          </p:txBody>
        </p:sp>
      </p:grpSp>
      <p:grpSp>
        <p:nvGrpSpPr>
          <p:cNvPr id="244747" name="Group 11"/>
          <p:cNvGrpSpPr>
            <a:grpSpLocks/>
          </p:cNvGrpSpPr>
          <p:nvPr/>
        </p:nvGrpSpPr>
        <p:grpSpPr bwMode="auto">
          <a:xfrm>
            <a:off x="1485900" y="1751013"/>
            <a:ext cx="4257675" cy="1423987"/>
            <a:chOff x="936" y="1103"/>
            <a:chExt cx="2682" cy="897"/>
          </a:xfrm>
        </p:grpSpPr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936" y="1504"/>
              <a:ext cx="2352" cy="4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3182" y="110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무시</a:t>
              </a:r>
            </a:p>
          </p:txBody>
        </p:sp>
        <p:sp>
          <p:nvSpPr>
            <p:cNvPr id="244746" name="Line 10"/>
            <p:cNvSpPr>
              <a:spLocks noChangeShapeType="1"/>
            </p:cNvSpPr>
            <p:nvPr/>
          </p:nvSpPr>
          <p:spPr bwMode="auto">
            <a:xfrm flipH="1">
              <a:off x="2912" y="1304"/>
              <a:ext cx="3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3700"/>
            <a:ext cx="2489200" cy="812800"/>
          </a:xfrm>
        </p:spPr>
        <p:txBody>
          <a:bodyPr/>
          <a:lstStyle/>
          <a:p>
            <a:r>
              <a:rPr lang="ko-KR" altLang="en-US" sz="3200"/>
              <a:t>복잡도 분석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65300"/>
            <a:ext cx="7924800" cy="378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>
                <a:solidFill>
                  <a:srgbClr val="FF3300"/>
                </a:solidFill>
              </a:rPr>
              <a:t>pebble</a:t>
            </a:r>
            <a:r>
              <a:rPr lang="en-US" altLang="ko-KR" sz="2400"/>
              <a:t>(</a:t>
            </a:r>
            <a:r>
              <a:rPr lang="en-US" altLang="ko-KR" sz="2400" i="1"/>
              <a:t>n</a:t>
            </a:r>
            <a:r>
              <a:rPr lang="en-US" altLang="ko-KR" sz="240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		</a:t>
            </a:r>
            <a:r>
              <a:rPr lang="en-US" altLang="ko-KR" sz="2400" b="1">
                <a:solidFill>
                  <a:srgbClr val="0066FF"/>
                </a:solidFill>
              </a:rPr>
              <a:t>for</a:t>
            </a:r>
            <a:r>
              <a:rPr lang="en-US" altLang="ko-KR" sz="2400"/>
              <a:t> </a:t>
            </a:r>
            <a:r>
              <a:rPr lang="en-US" altLang="ko-KR" sz="2400" i="1"/>
              <a:t>p</a:t>
            </a:r>
            <a:r>
              <a:rPr lang="en-US" altLang="ko-KR" sz="2400"/>
              <a:t> ← 1 </a:t>
            </a:r>
            <a:r>
              <a:rPr lang="en-US" altLang="ko-KR" sz="2400" b="1">
                <a:solidFill>
                  <a:srgbClr val="0066FF"/>
                </a:solidFill>
              </a:rPr>
              <a:t>to</a:t>
            </a:r>
            <a:r>
              <a:rPr lang="en-US" altLang="ko-KR" sz="2400"/>
              <a:t> 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	peb[1, </a:t>
            </a:r>
            <a:r>
              <a:rPr lang="en-US" altLang="ko-KR" sz="2400" i="1"/>
              <a:t>p</a:t>
            </a:r>
            <a:r>
              <a:rPr lang="en-US" altLang="ko-KR" sz="2400"/>
              <a:t>] ← w[1, </a:t>
            </a:r>
            <a:r>
              <a:rPr lang="en-US" altLang="ko-KR" sz="2400" i="1"/>
              <a:t>p</a:t>
            </a:r>
            <a:r>
              <a:rPr lang="en-US" altLang="ko-KR" sz="2400"/>
              <a:t>] </a:t>
            </a:r>
            <a:r>
              <a:rPr lang="en-US" altLang="ko-KR" sz="240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</a:t>
            </a:r>
            <a:r>
              <a:rPr lang="en-US" altLang="ko-KR" sz="2400" b="1">
                <a:solidFill>
                  <a:srgbClr val="0066FF"/>
                </a:solidFill>
              </a:rPr>
              <a:t>for</a:t>
            </a:r>
            <a:r>
              <a:rPr lang="en-US" altLang="ko-KR" sz="2400"/>
              <a:t> </a:t>
            </a:r>
            <a:r>
              <a:rPr lang="en-US" altLang="ko-KR" sz="2400" i="1"/>
              <a:t>i</a:t>
            </a:r>
            <a:r>
              <a:rPr lang="en-US" altLang="ko-KR" sz="2400"/>
              <a:t> ← 2 </a:t>
            </a:r>
            <a:r>
              <a:rPr lang="en-US" altLang="ko-KR" sz="2400" b="1">
                <a:solidFill>
                  <a:srgbClr val="0066FF"/>
                </a:solidFill>
              </a:rPr>
              <a:t>to</a:t>
            </a:r>
            <a:r>
              <a:rPr lang="en-US" altLang="ko-KR" sz="2400"/>
              <a:t> </a:t>
            </a:r>
            <a:r>
              <a:rPr lang="en-US" altLang="ko-KR" sz="2400" i="1"/>
              <a:t>n</a:t>
            </a:r>
            <a:r>
              <a:rPr lang="en-US" altLang="ko-KR" sz="2400"/>
              <a:t>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	</a:t>
            </a:r>
            <a:r>
              <a:rPr lang="en-US" altLang="ko-KR" sz="2400" b="1">
                <a:solidFill>
                  <a:srgbClr val="0066FF"/>
                </a:solidFill>
              </a:rPr>
              <a:t>for</a:t>
            </a:r>
            <a:r>
              <a:rPr lang="en-US" altLang="ko-KR" sz="2400"/>
              <a:t> </a:t>
            </a:r>
            <a:r>
              <a:rPr lang="en-US" altLang="ko-KR" sz="2400" i="1"/>
              <a:t>p</a:t>
            </a:r>
            <a:r>
              <a:rPr lang="en-US" altLang="ko-KR" sz="2400"/>
              <a:t> ← 1 </a:t>
            </a:r>
            <a:r>
              <a:rPr lang="en-US" altLang="ko-KR" sz="2400" b="1">
                <a:solidFill>
                  <a:srgbClr val="0066FF"/>
                </a:solidFill>
              </a:rPr>
              <a:t>to</a:t>
            </a:r>
            <a:r>
              <a:rPr lang="en-US" altLang="ko-KR" sz="2400"/>
              <a:t> 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		peb[</a:t>
            </a:r>
            <a:r>
              <a:rPr lang="en-US" altLang="ko-KR" sz="2400" i="1"/>
              <a:t>i</a:t>
            </a:r>
            <a:r>
              <a:rPr lang="en-US" altLang="ko-KR" sz="2400"/>
              <a:t>, </a:t>
            </a:r>
            <a:r>
              <a:rPr lang="en-US" altLang="ko-KR" sz="2400" i="1"/>
              <a:t>p</a:t>
            </a:r>
            <a:r>
              <a:rPr lang="en-US" altLang="ko-KR" sz="2400"/>
              <a:t>] ← max</a:t>
            </a:r>
            <a:r>
              <a:rPr lang="ko-KR" altLang="en-US" sz="2400"/>
              <a:t> </a:t>
            </a:r>
            <a:r>
              <a:rPr lang="en-US" altLang="ko-KR" sz="2400"/>
              <a:t>{peb[</a:t>
            </a:r>
            <a:r>
              <a:rPr lang="en-US" altLang="ko-KR" sz="2400" i="1"/>
              <a:t>i</a:t>
            </a:r>
            <a:r>
              <a:rPr lang="en-US" altLang="ko-KR" sz="2400"/>
              <a:t>-1, </a:t>
            </a:r>
            <a:r>
              <a:rPr lang="en-US" altLang="ko-KR" sz="2400" i="1"/>
              <a:t>q</a:t>
            </a:r>
            <a:r>
              <a:rPr lang="en-US" altLang="ko-KR" sz="2400"/>
              <a:t>]}+w[</a:t>
            </a:r>
            <a:r>
              <a:rPr lang="en-US" altLang="ko-KR" sz="2400" i="1"/>
              <a:t>i</a:t>
            </a:r>
            <a:r>
              <a:rPr lang="en-US" altLang="ko-KR" sz="2400"/>
              <a:t>, </a:t>
            </a:r>
            <a:r>
              <a:rPr lang="en-US" altLang="ko-KR" sz="2400" i="1"/>
              <a:t>p</a:t>
            </a:r>
            <a:r>
              <a:rPr lang="en-US" altLang="ko-KR" sz="2400"/>
              <a:t>] </a:t>
            </a:r>
            <a:r>
              <a:rPr lang="en-US" altLang="ko-KR" sz="240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		</a:t>
            </a:r>
            <a:r>
              <a:rPr lang="en-US" altLang="ko-KR" sz="2400" b="1">
                <a:solidFill>
                  <a:srgbClr val="0066FF"/>
                </a:solidFill>
              </a:rPr>
              <a:t>return</a:t>
            </a:r>
            <a:r>
              <a:rPr lang="en-US" altLang="ko-KR" sz="2400"/>
              <a:t>  max { </a:t>
            </a:r>
            <a:r>
              <a:rPr lang="en-US" altLang="ko-KR" sz="2400">
                <a:solidFill>
                  <a:srgbClr val="FF3300"/>
                </a:solidFill>
              </a:rPr>
              <a:t>peb</a:t>
            </a:r>
            <a:r>
              <a:rPr lang="en-US" altLang="ko-KR" sz="2400"/>
              <a:t>[</a:t>
            </a:r>
            <a:r>
              <a:rPr lang="en-US" altLang="ko-KR" sz="2400" i="1"/>
              <a:t>n</a:t>
            </a:r>
            <a:r>
              <a:rPr lang="en-US" altLang="ko-KR" sz="2400"/>
              <a:t>, </a:t>
            </a:r>
            <a:r>
              <a:rPr lang="en-US" altLang="ko-KR" sz="2400" i="1"/>
              <a:t>p</a:t>
            </a:r>
            <a:r>
              <a:rPr lang="en-US" altLang="ko-KR" sz="2400"/>
              <a:t>] }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5329238" y="4176713"/>
            <a:ext cx="188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400">
                <a:effectLst/>
              </a:rPr>
              <a:t>p</a:t>
            </a:r>
            <a:r>
              <a:rPr lang="ko-KR" altLang="en-US" sz="1400" i="0">
                <a:effectLst/>
              </a:rPr>
              <a:t>와 양립하는 패턴 </a:t>
            </a:r>
            <a:r>
              <a:rPr lang="en-US" altLang="ko-KR" sz="1400">
                <a:effectLst/>
              </a:rPr>
              <a:t>q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476500" y="4848225"/>
            <a:ext cx="976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/>
              </a:rPr>
              <a:t>p</a:t>
            </a:r>
            <a:r>
              <a:rPr lang="en-US" altLang="ko-KR" sz="1400" i="0">
                <a:effectLst/>
              </a:rPr>
              <a:t> =1,2,3,4</a:t>
            </a:r>
            <a:endParaRPr lang="ko-KR" altLang="en-US" sz="1400" i="0">
              <a:effectLst/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619125" y="5721350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</a:rPr>
              <a:t>복잡도 </a:t>
            </a: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Θ</a:t>
            </a:r>
            <a:r>
              <a:rPr lang="en-US" altLang="ko-KR" i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(</a:t>
            </a:r>
            <a:r>
              <a:rPr lang="en-US" altLang="ko-KR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  <a:endParaRPr lang="ko-KR" altLang="en-US" i="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>
            <a:off x="4721225" y="5653088"/>
            <a:ext cx="280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</a:rPr>
              <a:t>n * 4 * 3 = </a:t>
            </a:r>
            <a:r>
              <a:rPr lang="el-GR" altLang="ko-KR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Θ</a:t>
            </a:r>
            <a:r>
              <a:rPr lang="en-US" altLang="ko-KR" i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ko-KR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문제 예 </a:t>
            </a:r>
            <a:r>
              <a:rPr lang="en-US" altLang="ko-KR">
                <a:solidFill>
                  <a:srgbClr val="FF0000"/>
                </a:solidFill>
              </a:rPr>
              <a:t>3: </a:t>
            </a:r>
            <a:r>
              <a:rPr lang="ko-KR" altLang="en-US">
                <a:solidFill>
                  <a:srgbClr val="FF0000"/>
                </a:solidFill>
              </a:rPr>
              <a:t>행렬 곱셈 순서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57575"/>
          </a:xfrm>
        </p:spPr>
        <p:txBody>
          <a:bodyPr/>
          <a:lstStyle/>
          <a:p>
            <a:r>
              <a:rPr lang="ko-KR" altLang="en-US" sz="2800" dirty="0"/>
              <a:t>행렬 </a:t>
            </a:r>
            <a:r>
              <a:rPr lang="en-US" altLang="ko-KR" sz="2800" dirty="0"/>
              <a:t>A, B, C</a:t>
            </a:r>
          </a:p>
          <a:p>
            <a:pPr lvl="1"/>
            <a:r>
              <a:rPr lang="en-US" altLang="ko-KR" sz="2400" dirty="0"/>
              <a:t>(AB)C = A(BC)</a:t>
            </a:r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: A:10</a:t>
            </a:r>
            <a:r>
              <a:rPr lang="en-US" altLang="ko-KR" sz="2800" dirty="0">
                <a:latin typeface="Arial" panose="020B0604020202020204" pitchFamily="34" charset="0"/>
              </a:rPr>
              <a:t>ⅹ</a:t>
            </a:r>
            <a:r>
              <a:rPr lang="en-US" altLang="ko-KR" sz="2800" dirty="0"/>
              <a:t>100, B:100</a:t>
            </a:r>
            <a:r>
              <a:rPr lang="en-US" altLang="ko-KR" sz="2800" dirty="0">
                <a:latin typeface="Arial" panose="020B0604020202020204" pitchFamily="34" charset="0"/>
              </a:rPr>
              <a:t>ⅹ</a:t>
            </a:r>
            <a:r>
              <a:rPr lang="en-US" altLang="ko-KR" sz="2800" dirty="0"/>
              <a:t>5, C:5</a:t>
            </a:r>
            <a:r>
              <a:rPr lang="en-US" altLang="ko-KR" sz="2800" dirty="0">
                <a:latin typeface="Arial" panose="020B0604020202020204" pitchFamily="34" charset="0"/>
              </a:rPr>
              <a:t>ⅹ</a:t>
            </a:r>
            <a:r>
              <a:rPr lang="en-US" altLang="ko-KR" sz="2800" dirty="0"/>
              <a:t>50</a:t>
            </a:r>
          </a:p>
          <a:p>
            <a:pPr lvl="1"/>
            <a:r>
              <a:rPr lang="en-US" altLang="ko-KR" sz="2400" dirty="0"/>
              <a:t>(AB)C: 7,500</a:t>
            </a:r>
            <a:r>
              <a:rPr lang="ko-KR" altLang="en-US" sz="2400" dirty="0"/>
              <a:t>번의 곱셈 필요</a:t>
            </a:r>
          </a:p>
          <a:p>
            <a:pPr lvl="1"/>
            <a:r>
              <a:rPr lang="en-US" altLang="ko-KR" sz="2400" dirty="0"/>
              <a:t>A(BC): 75,000</a:t>
            </a:r>
            <a:r>
              <a:rPr lang="ko-KR" altLang="en-US" sz="2400" dirty="0"/>
              <a:t>번의 곱셈 필요</a:t>
            </a:r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en-US" altLang="ko-KR" sz="2800" baseline="-25000" dirty="0"/>
              <a:t>1</a:t>
            </a:r>
            <a:r>
              <a:rPr lang="en-US" altLang="ko-KR" sz="2800" dirty="0"/>
              <a:t>, A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, A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, …, A</a:t>
            </a:r>
            <a:r>
              <a:rPr lang="en-US" altLang="ko-KR" sz="2800" baseline="-25000" dirty="0"/>
              <a:t>n</a:t>
            </a:r>
            <a:r>
              <a:rPr lang="ko-KR" altLang="en-US" sz="2800" dirty="0"/>
              <a:t>을 곱하는 최적의 순서는</a:t>
            </a:r>
            <a:r>
              <a:rPr lang="en-US" altLang="ko-KR" sz="2800" dirty="0" smtClean="0"/>
              <a:t>?</a:t>
            </a:r>
          </a:p>
          <a:p>
            <a:pPr lvl="1"/>
            <a:r>
              <a:rPr lang="ko-KR" altLang="en-US" sz="2400" dirty="0" smtClean="0"/>
              <a:t>총 </a:t>
            </a:r>
            <a:r>
              <a:rPr lang="en-US" altLang="ko-KR" sz="2400" dirty="0" smtClean="0"/>
              <a:t>n-1</a:t>
            </a:r>
            <a:r>
              <a:rPr lang="ko-KR" altLang="en-US" sz="2400" dirty="0" smtClean="0"/>
              <a:t>회의 행렬 곱셈을 어떤 순서로 할 것인가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/>
              <a:t>동적 프로그래밍이 무엇인지 이해한다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어떤 특성을 가진 문제가 동적 프로그래밍의 적용 대상인지 감지할 수 있도록 한다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기본적인 몇 가지 문제를 동적 프로그래밍으로 해결할 수 있도록 한다</a:t>
            </a:r>
            <a:r>
              <a:rPr lang="en-US" altLang="ko-KR" sz="2800"/>
              <a:t>.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재귀적 관계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2044700"/>
            <a:ext cx="8293100" cy="3949700"/>
          </a:xfrm>
        </p:spPr>
        <p:txBody>
          <a:bodyPr/>
          <a:lstStyle/>
          <a:p>
            <a:r>
              <a:rPr lang="ko-KR" altLang="en-US" sz="2800" dirty="0"/>
              <a:t>마지막 행렬 곱셈이 수행되는 상황 </a:t>
            </a:r>
          </a:p>
          <a:p>
            <a:pPr lvl="1"/>
            <a:r>
              <a:rPr lang="en-US" altLang="ko-KR" sz="2400" i="1" dirty="0">
                <a:latin typeface="Times New Roman" panose="02020603050405020304" pitchFamily="18" charset="0"/>
              </a:rPr>
              <a:t>n</a:t>
            </a:r>
            <a:r>
              <a:rPr lang="en-US" altLang="ko-KR" sz="2400" dirty="0"/>
              <a:t>-1</a:t>
            </a:r>
            <a:r>
              <a:rPr lang="ko-KR" altLang="en-US" sz="2400" dirty="0"/>
              <a:t>가지 가능성</a:t>
            </a:r>
            <a:endParaRPr lang="en-US" altLang="ko-KR" sz="2400" dirty="0"/>
          </a:p>
          <a:p>
            <a:pPr lvl="2"/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(A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… A</a:t>
            </a:r>
            <a:r>
              <a:rPr lang="en-US" altLang="ko-KR" sz="2000" baseline="-25000" dirty="0"/>
              <a:t>n </a:t>
            </a:r>
            <a:r>
              <a:rPr lang="en-US" altLang="ko-KR" sz="2000" dirty="0"/>
              <a:t>)</a:t>
            </a:r>
            <a:endParaRPr lang="en-US" altLang="ko-KR" sz="2000" baseline="-25000" dirty="0"/>
          </a:p>
          <a:p>
            <a:pPr lvl="2"/>
            <a:r>
              <a:rPr lang="en-US" altLang="ko-KR" sz="2000" dirty="0"/>
              <a:t>(A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)(A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 … A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(A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2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)(A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 … A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baseline="-25000" dirty="0"/>
              <a:t>∙ ∙ ∙</a:t>
            </a:r>
          </a:p>
          <a:p>
            <a:pPr lvl="2"/>
            <a:r>
              <a:rPr lang="en-US" altLang="ko-KR" sz="2000" dirty="0"/>
              <a:t>(A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… A</a:t>
            </a:r>
            <a:r>
              <a:rPr lang="en-US" altLang="ko-KR" sz="2000" baseline="-25000" dirty="0"/>
              <a:t>n-2</a:t>
            </a:r>
            <a:r>
              <a:rPr lang="en-US" altLang="ko-KR" sz="2000" dirty="0"/>
              <a:t>) (A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)</a:t>
            </a:r>
            <a:endParaRPr lang="en-US" altLang="ko-KR" sz="2000" baseline="-25000" dirty="0"/>
          </a:p>
          <a:p>
            <a:pPr lvl="2"/>
            <a:r>
              <a:rPr lang="en-US" altLang="ko-KR" sz="2000" dirty="0"/>
              <a:t>(A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… A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)A</a:t>
            </a:r>
            <a:r>
              <a:rPr lang="en-US" altLang="ko-KR" sz="2000" baseline="-25000" dirty="0"/>
              <a:t>n</a:t>
            </a:r>
          </a:p>
          <a:p>
            <a:pPr lvl="1"/>
            <a:r>
              <a:rPr lang="ko-KR" altLang="en-US" sz="2400" dirty="0"/>
              <a:t>어느 경우가 가장 매력적인가</a:t>
            </a:r>
            <a:r>
              <a:rPr lang="en-US" altLang="ko-KR" sz="2400" dirty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1193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i="1">
                <a:latin typeface="Times New Roman" panose="02020603050405020304" pitchFamily="18" charset="0"/>
              </a:rPr>
              <a:t>c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ij</a:t>
            </a:r>
            <a:r>
              <a:rPr lang="en-US" altLang="ko-KR" sz="2000">
                <a:latin typeface="Times New Roman" panose="02020603050405020304" pitchFamily="18" charset="0"/>
              </a:rPr>
              <a:t>:</a:t>
            </a: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행렬 </a:t>
            </a:r>
            <a:r>
              <a:rPr lang="en-US" altLang="ko-KR" sz="2000">
                <a:latin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</a:rPr>
              <a:t>, …, A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j</a:t>
            </a:r>
            <a:r>
              <a:rPr lang="ko-KR" altLang="en-US" sz="2000"/>
              <a:t>의 곱 </a:t>
            </a:r>
            <a:r>
              <a:rPr lang="en-US" altLang="ko-KR" sz="2000">
                <a:latin typeface="Times New Roman" panose="02020603050405020304" pitchFamily="18" charset="0"/>
              </a:rPr>
              <a:t>A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ko-KR" sz="2000">
                <a:latin typeface="Times New Roman" panose="02020603050405020304" pitchFamily="18" charset="0"/>
              </a:rPr>
              <a:t>…A</a:t>
            </a:r>
            <a:r>
              <a:rPr lang="en-US" altLang="ko-KR" sz="2000" i="1" baseline="-25000">
                <a:latin typeface="Times New Roman" panose="02020603050405020304" pitchFamily="18" charset="0"/>
              </a:rPr>
              <a:t>j</a:t>
            </a:r>
            <a:r>
              <a:rPr lang="ko-KR" altLang="en-US" sz="2000"/>
              <a:t>를 계산하는 최소 비용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/>
              <a:t>A</a:t>
            </a:r>
            <a:r>
              <a:rPr lang="en-US" altLang="ko-KR" sz="2000" i="1" baseline="-25000"/>
              <a:t>k</a:t>
            </a:r>
            <a:r>
              <a:rPr lang="ko-KR" altLang="en-US" sz="2000"/>
              <a:t>의 차원</a:t>
            </a:r>
            <a:r>
              <a:rPr lang="en-US" altLang="ko-KR" sz="2000"/>
              <a:t>: </a:t>
            </a:r>
            <a:r>
              <a:rPr lang="en-US" altLang="ko-KR" sz="2400" i="1"/>
              <a:t>p</a:t>
            </a:r>
            <a:r>
              <a:rPr lang="en-US" altLang="ko-KR" sz="2400" i="1" baseline="-25000"/>
              <a:t>k-</a:t>
            </a:r>
            <a:r>
              <a:rPr lang="en-US" altLang="ko-KR" sz="2400" baseline="-25000"/>
              <a:t>1</a:t>
            </a:r>
            <a:r>
              <a:rPr lang="en-US" altLang="ko-KR" sz="2400" i="1"/>
              <a:t>p</a:t>
            </a:r>
            <a:r>
              <a:rPr lang="en-US" altLang="ko-KR" sz="2400" i="1" baseline="-25000"/>
              <a:t>k</a:t>
            </a:r>
          </a:p>
          <a:p>
            <a:pPr>
              <a:buFontTx/>
              <a:buNone/>
            </a:pPr>
            <a:endParaRPr lang="ko-KR" altLang="en-US" sz="2800"/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695450" y="3967163"/>
            <a:ext cx="655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400" i="0">
                <a:effectLst/>
                <a:latin typeface="Times New Roman" panose="02020603050405020304" pitchFamily="18" charset="0"/>
              </a:rPr>
              <a:t>0 			       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if 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=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j</a:t>
            </a:r>
            <a:endParaRPr lang="ko-KR" altLang="en-US" sz="2000">
              <a:effectLst/>
              <a:latin typeface="Times New Roman" panose="02020603050405020304" pitchFamily="18" charset="0"/>
            </a:endParaRPr>
          </a:p>
          <a:p>
            <a:r>
              <a:rPr lang="en-US" altLang="ko-KR" sz="2400" i="0">
                <a:effectLst/>
                <a:latin typeface="Times New Roman" panose="02020603050405020304" pitchFamily="18" charset="0"/>
              </a:rPr>
              <a:t>min {</a:t>
            </a:r>
            <a:r>
              <a:rPr kumimoji="1" lang="en-US" altLang="ko-KR" sz="2400"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ko-KR" sz="2400" baseline="-25000">
                <a:effectLst/>
                <a:latin typeface="Times New Roman" panose="02020603050405020304" pitchFamily="18" charset="0"/>
              </a:rPr>
              <a:t>ik</a:t>
            </a:r>
            <a:r>
              <a:rPr lang="en-US" altLang="ko-KR" sz="2400" i="0">
                <a:effectLst/>
                <a:latin typeface="Times New Roman" panose="02020603050405020304" pitchFamily="18" charset="0"/>
              </a:rPr>
              <a:t> + </a:t>
            </a:r>
            <a:r>
              <a:rPr kumimoji="1" lang="en-US" altLang="ko-KR" sz="2400"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ko-KR" sz="2400" baseline="-25000">
                <a:effectLst/>
                <a:latin typeface="Times New Roman" panose="02020603050405020304" pitchFamily="18" charset="0"/>
              </a:rPr>
              <a:t>k+1,j</a:t>
            </a:r>
            <a:r>
              <a:rPr lang="en-US" altLang="ko-KR" sz="2400" i="0">
                <a:effectLst/>
                <a:latin typeface="Times New Roman" panose="02020603050405020304" pitchFamily="18" charset="0"/>
              </a:rPr>
              <a:t> + </a:t>
            </a:r>
            <a:r>
              <a:rPr lang="en-US" altLang="ko-KR" sz="2400">
                <a:effectLst/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effectLst/>
                <a:latin typeface="Times New Roman" panose="02020603050405020304" pitchFamily="18" charset="0"/>
              </a:rPr>
              <a:t>i-</a:t>
            </a:r>
            <a:r>
              <a:rPr lang="en-US" altLang="ko-KR" sz="2400" i="0" baseline="-25000">
                <a:effectLst/>
                <a:latin typeface="Times New Roman" panose="02020603050405020304" pitchFamily="18" charset="0"/>
              </a:rPr>
              <a:t>1</a:t>
            </a:r>
            <a:r>
              <a:rPr lang="en-US" altLang="ko-KR" sz="2400">
                <a:effectLst/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effectLst/>
                <a:latin typeface="Times New Roman" panose="02020603050405020304" pitchFamily="18" charset="0"/>
              </a:rPr>
              <a:t>k</a:t>
            </a:r>
            <a:r>
              <a:rPr lang="en-US" altLang="ko-KR" sz="2400">
                <a:effectLst/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effectLst/>
                <a:latin typeface="Times New Roman" panose="02020603050405020304" pitchFamily="18" charset="0"/>
              </a:rPr>
              <a:t>j</a:t>
            </a:r>
            <a:r>
              <a:rPr lang="en-US" altLang="ko-KR" sz="2400" i="0">
                <a:effectLst/>
                <a:latin typeface="Times New Roman" panose="02020603050405020304" pitchFamily="18" charset="0"/>
              </a:rPr>
              <a:t>} 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if 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&lt;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j</a:t>
            </a:r>
            <a:endParaRPr lang="ko-KR" altLang="en-US" sz="20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703388" y="4681538"/>
            <a:ext cx="8715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/>
                <a:latin typeface="Times New Roman" panose="02020603050405020304" pitchFamily="18" charset="0"/>
              </a:rPr>
              <a:t>i </a:t>
            </a:r>
            <a:r>
              <a:rPr lang="en-US" altLang="ko-KR" sz="12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ko-KR" sz="120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altLang="ko-KR" sz="12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ko-KR" sz="120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en-US" altLang="ko-KR" sz="12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60102" name="AutoShape 6"/>
          <p:cNvSpPr>
            <a:spLocks/>
          </p:cNvSpPr>
          <p:nvPr/>
        </p:nvSpPr>
        <p:spPr bwMode="auto">
          <a:xfrm>
            <a:off x="1447800" y="4156075"/>
            <a:ext cx="241300" cy="4826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711200" y="4167188"/>
            <a:ext cx="6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ko-KR" sz="2400">
                <a:effectLst/>
                <a:latin typeface="Times New Roman" panose="02020603050405020304" pitchFamily="18" charset="0"/>
              </a:rPr>
              <a:t>c</a:t>
            </a:r>
            <a:r>
              <a:rPr kumimoji="1" lang="en-US" altLang="ko-KR" sz="2400" baseline="-25000">
                <a:effectLst/>
                <a:latin typeface="Times New Roman" panose="02020603050405020304" pitchFamily="18" charset="0"/>
              </a:rPr>
              <a:t>ij</a:t>
            </a:r>
            <a:r>
              <a:rPr lang="en-US" altLang="ko-KR" sz="2400" i="0">
                <a:effectLst/>
                <a:latin typeface="Times New Roman" panose="02020603050405020304" pitchFamily="18" charset="0"/>
              </a:rPr>
              <a:t> =</a:t>
            </a:r>
            <a:endParaRPr lang="ko-KR" altLang="en-US" sz="2400" i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3749" y="5470495"/>
            <a:ext cx="4444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ko-KR" altLang="en-US" sz="2000" i="0" dirty="0" smtClean="0"/>
              <a:t>일반형</a:t>
            </a:r>
            <a:r>
              <a:rPr lang="en-US" altLang="ko-KR" sz="2000" i="0" dirty="0" smtClean="0"/>
              <a:t>: (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… </a:t>
            </a:r>
            <a:r>
              <a:rPr lang="en-US" altLang="ko-KR" sz="2000" dirty="0" err="1" smtClean="0"/>
              <a:t>A</a:t>
            </a:r>
            <a:r>
              <a:rPr lang="en-US" altLang="ko-KR" sz="2000" baseline="-25000" dirty="0" err="1" smtClean="0"/>
              <a:t>k</a:t>
            </a:r>
            <a:r>
              <a:rPr lang="en-US" altLang="ko-KR" sz="2000" i="0" dirty="0" smtClean="0"/>
              <a:t>)</a:t>
            </a:r>
            <a:r>
              <a:rPr lang="en-US" altLang="ko-KR" sz="2000" dirty="0" smtClean="0"/>
              <a:t> </a:t>
            </a:r>
            <a:r>
              <a:rPr lang="en-US" altLang="ko-KR" sz="2000" i="0" dirty="0"/>
              <a:t>(</a:t>
            </a:r>
            <a:r>
              <a:rPr lang="en-US" altLang="ko-KR" sz="2000" dirty="0" smtClean="0"/>
              <a:t>A</a:t>
            </a:r>
            <a:r>
              <a:rPr lang="en-US" altLang="ko-KR" sz="2000" baseline="-25000" dirty="0" smtClean="0"/>
              <a:t>k+1</a:t>
            </a:r>
            <a:r>
              <a:rPr lang="en-US" altLang="ko-KR" sz="2000" dirty="0" smtClean="0"/>
              <a:t> … A</a:t>
            </a:r>
            <a:r>
              <a:rPr lang="en-US" altLang="ko-KR" sz="2000" baseline="-25000" dirty="0" smtClean="0"/>
              <a:t>n</a:t>
            </a:r>
            <a:r>
              <a:rPr lang="en-US" altLang="ko-KR" sz="2000" i="0" dirty="0"/>
              <a:t>)</a:t>
            </a:r>
            <a:endParaRPr lang="en-US" altLang="ko-KR" sz="2000" i="0" baseline="-25000" dirty="0"/>
          </a:p>
        </p:txBody>
      </p:sp>
      <p:sp>
        <p:nvSpPr>
          <p:cNvPr id="10" name="AutoShape 38"/>
          <p:cNvSpPr>
            <a:spLocks/>
          </p:cNvSpPr>
          <p:nvPr/>
        </p:nvSpPr>
        <p:spPr bwMode="auto">
          <a:xfrm rot="-5400000">
            <a:off x="3556518" y="3746792"/>
            <a:ext cx="190500" cy="2275891"/>
          </a:xfrm>
          <a:prstGeom prst="leftBrace">
            <a:avLst>
              <a:gd name="adj1" fmla="val 7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8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 flipV="1">
            <a:off x="3727969" y="5034741"/>
            <a:ext cx="844031" cy="490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재귀적 구현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968500"/>
            <a:ext cx="8242300" cy="3771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rMatrixChain(</a:t>
            </a:r>
            <a:r>
              <a:rPr lang="en-US" altLang="ko-KR" sz="2000" i="1"/>
              <a:t>i</a:t>
            </a:r>
            <a:r>
              <a:rPr lang="en-US" altLang="ko-KR" sz="2000"/>
              <a:t>, </a:t>
            </a:r>
            <a:r>
              <a:rPr lang="en-US" altLang="ko-KR" sz="2000" i="1"/>
              <a:t>j</a:t>
            </a:r>
            <a:r>
              <a:rPr lang="en-US" altLang="ko-KR" sz="200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/>
              <a:t>▷</a:t>
            </a:r>
            <a:r>
              <a:rPr lang="en-US" altLang="ko-KR" sz="2000"/>
              <a:t> </a:t>
            </a:r>
            <a:r>
              <a:rPr lang="ko-KR" altLang="en-US" sz="1800"/>
              <a:t>행렬곱 </a:t>
            </a:r>
            <a:r>
              <a:rPr lang="en-US" altLang="ko-KR" sz="1800">
                <a:latin typeface="Times New Roman" panose="02020603050405020304" pitchFamily="18" charset="0"/>
              </a:rPr>
              <a:t>A</a:t>
            </a:r>
            <a:r>
              <a:rPr lang="en-US" altLang="ko-KR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ko-KR" sz="1800">
                <a:latin typeface="Times New Roman" panose="02020603050405020304" pitchFamily="18" charset="0"/>
              </a:rPr>
              <a:t>…A</a:t>
            </a:r>
            <a:r>
              <a:rPr lang="en-US" altLang="ko-KR" sz="1800" i="1" baseline="-25000">
                <a:latin typeface="Times New Roman" panose="02020603050405020304" pitchFamily="18" charset="0"/>
              </a:rPr>
              <a:t>j</a:t>
            </a:r>
            <a:r>
              <a:rPr lang="ko-KR" altLang="en-US" sz="1800"/>
              <a:t>를 구하는 최소 비용 구하기</a:t>
            </a:r>
            <a:r>
              <a:rPr lang="ko-KR" altLang="en-US" sz="20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>
                <a:latin typeface="Times New Roman" panose="02020603050405020304" pitchFamily="18" charset="0"/>
              </a:rPr>
              <a:t>i </a:t>
            </a:r>
            <a:r>
              <a:rPr lang="en-US" altLang="ko-KR" sz="2000"/>
              <a:t>= </a:t>
            </a:r>
            <a:r>
              <a:rPr lang="en-US" altLang="ko-KR" sz="2000" i="1">
                <a:latin typeface="Times New Roman" panose="02020603050405020304" pitchFamily="18" charset="0"/>
              </a:rPr>
              <a:t>j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 return</a:t>
            </a:r>
            <a:r>
              <a:rPr lang="en-US" altLang="ko-KR" sz="2000"/>
              <a:t> 0;    </a:t>
            </a:r>
            <a:r>
              <a:rPr lang="en-US" altLang="ko-KR" sz="1800"/>
              <a:t>▷ </a:t>
            </a:r>
            <a:r>
              <a:rPr lang="ko-KR" altLang="en-US" sz="1800"/>
              <a:t>행렬이 하나뿐인 경우의 비용은 </a:t>
            </a:r>
            <a:r>
              <a:rPr lang="en-US" altLang="ko-KR" sz="1800"/>
              <a:t>0</a:t>
            </a: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min ← ∞;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for</a:t>
            </a:r>
            <a:r>
              <a:rPr lang="en-US" altLang="ko-KR" sz="2000"/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k</a:t>
            </a:r>
            <a:r>
              <a:rPr lang="en-US" altLang="ko-KR" sz="2000"/>
              <a:t> ← </a:t>
            </a:r>
            <a:r>
              <a:rPr lang="en-US" altLang="ko-KR" sz="2000" i="1"/>
              <a:t>i</a:t>
            </a:r>
            <a:r>
              <a:rPr lang="en-US" altLang="ko-KR" sz="2000"/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to</a:t>
            </a:r>
            <a:r>
              <a:rPr lang="en-US" altLang="ko-KR" sz="2000"/>
              <a:t> </a:t>
            </a:r>
            <a:r>
              <a:rPr lang="en-US" altLang="ko-KR" sz="2000" i="1"/>
              <a:t>j</a:t>
            </a:r>
            <a:r>
              <a:rPr lang="en-US" altLang="ko-KR" sz="2000"/>
              <a:t>-1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      	</a:t>
            </a:r>
            <a:r>
              <a:rPr lang="en-US" altLang="ko-KR" sz="2000" i="1">
                <a:latin typeface="Times New Roman" panose="02020603050405020304" pitchFamily="18" charset="0"/>
              </a:rPr>
              <a:t>q</a:t>
            </a:r>
            <a:r>
              <a:rPr lang="en-US" altLang="ko-KR" sz="2000"/>
              <a:t> ← rMatrixChain(</a:t>
            </a:r>
            <a:r>
              <a:rPr lang="en-US" altLang="ko-KR" sz="2000" i="1"/>
              <a:t>i</a:t>
            </a:r>
            <a:r>
              <a:rPr lang="en-US" altLang="ko-KR" sz="2000"/>
              <a:t>, </a:t>
            </a:r>
            <a:r>
              <a:rPr lang="en-US" altLang="ko-KR" sz="2000" i="1"/>
              <a:t>k</a:t>
            </a:r>
            <a:r>
              <a:rPr lang="en-US" altLang="ko-KR" sz="2000"/>
              <a:t>) + rMatrixChain(</a:t>
            </a:r>
            <a:r>
              <a:rPr lang="en-US" altLang="ko-KR" sz="2000" i="1"/>
              <a:t>k</a:t>
            </a:r>
            <a:r>
              <a:rPr lang="en-US" altLang="ko-KR" sz="2000"/>
              <a:t>+1,</a:t>
            </a:r>
            <a:r>
              <a:rPr lang="en-US" altLang="ko-KR" sz="2000" i="1"/>
              <a:t> j</a:t>
            </a:r>
            <a:r>
              <a:rPr lang="en-US" altLang="ko-KR" sz="2000"/>
              <a:t>) + </a:t>
            </a:r>
            <a:r>
              <a:rPr lang="en-US" altLang="ko-KR" sz="2000" i="1"/>
              <a:t>p</a:t>
            </a:r>
            <a:r>
              <a:rPr lang="en-US" altLang="ko-KR" sz="2000" i="1" baseline="-25000"/>
              <a:t>i-</a:t>
            </a:r>
            <a:r>
              <a:rPr lang="en-US" altLang="ko-KR" sz="2000" baseline="-25000"/>
              <a:t>1</a:t>
            </a:r>
            <a:r>
              <a:rPr lang="en-US" altLang="ko-KR" sz="2000" i="1"/>
              <a:t>p</a:t>
            </a:r>
            <a:r>
              <a:rPr lang="en-US" altLang="ko-KR" sz="2000" i="1" baseline="-25000"/>
              <a:t>k</a:t>
            </a:r>
            <a:r>
              <a:rPr lang="en-US" altLang="ko-KR" sz="2000" i="1"/>
              <a:t>p</a:t>
            </a:r>
            <a:r>
              <a:rPr lang="en-US" altLang="ko-KR" sz="2000" i="1" baseline="-25000"/>
              <a:t>j</a:t>
            </a:r>
            <a:r>
              <a:rPr lang="en-US" altLang="ko-KR" sz="2000"/>
              <a:t>; </a:t>
            </a:r>
            <a:endParaRPr lang="en-US" altLang="ko-KR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/>
              <a:t>		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q </a:t>
            </a:r>
            <a:r>
              <a:rPr lang="en-US" altLang="ko-KR" sz="2000"/>
              <a:t>&lt; min)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/>
              <a:t> min ← </a:t>
            </a:r>
            <a:r>
              <a:rPr lang="en-US" altLang="ko-KR" sz="2000" i="1"/>
              <a:t>q</a:t>
            </a:r>
            <a:r>
              <a:rPr lang="en-US" altLang="ko-KR" sz="2000"/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/>
              <a:t>	</a:t>
            </a:r>
            <a:r>
              <a:rPr lang="en-US" altLang="ko-KR" sz="2000" b="1">
                <a:solidFill>
                  <a:schemeClr val="accent2"/>
                </a:solidFill>
              </a:rPr>
              <a:t>return</a:t>
            </a:r>
            <a:r>
              <a:rPr lang="en-US" altLang="ko-KR" sz="2000"/>
              <a:t> min;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641725" y="5789613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 엄청난 중복 호출이 발생한다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동적 프로그래밍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968500"/>
            <a:ext cx="8547100" cy="375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err="1"/>
              <a:t>matrixChain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 </a:t>
            </a:r>
            <a:r>
              <a:rPr lang="en-US" altLang="ko-KR" sz="2000" i="1" dirty="0"/>
              <a:t>j</a:t>
            </a:r>
            <a:r>
              <a:rPr lang="en-US" altLang="ko-KR" sz="20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		</a:t>
            </a:r>
            <a:r>
              <a:rPr lang="en-US" altLang="ko-KR" sz="2000" b="1" dirty="0">
                <a:solidFill>
                  <a:schemeClr val="accent2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1 </a:t>
            </a:r>
            <a:r>
              <a:rPr lang="en-US" altLang="ko-KR" sz="2000" b="1" dirty="0">
                <a:solidFill>
                  <a:schemeClr val="accent2"/>
                </a:solidFill>
              </a:rPr>
              <a:t>to</a:t>
            </a:r>
            <a:r>
              <a:rPr lang="en-US" altLang="ko-KR" sz="2000" dirty="0"/>
              <a:t> </a:t>
            </a:r>
            <a:r>
              <a:rPr lang="en-US" altLang="ko-KR" sz="2000" i="1" dirty="0"/>
              <a:t>n</a:t>
            </a:r>
            <a:r>
              <a:rPr lang="en-US" altLang="ko-KR" sz="2000" dirty="0"/>
              <a:t>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			m[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] ← 0;   </a:t>
            </a:r>
            <a:r>
              <a:rPr lang="en-US" altLang="ko-KR" sz="1800" dirty="0"/>
              <a:t>▷ </a:t>
            </a:r>
            <a:r>
              <a:rPr lang="ko-KR" altLang="en-US" sz="1800" dirty="0"/>
              <a:t>행렬이 하나뿐인 경우의 비용은 </a:t>
            </a:r>
            <a:r>
              <a:rPr lang="en-US" altLang="ko-KR" sz="1800" dirty="0"/>
              <a:t>0 </a:t>
            </a:r>
            <a:endParaRPr lang="en-US" altLang="ko-KR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		</a:t>
            </a:r>
            <a:r>
              <a:rPr lang="en-US" altLang="ko-KR" sz="2000" b="1" dirty="0">
                <a:solidFill>
                  <a:schemeClr val="accent2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/>
              <a:t>r</a:t>
            </a:r>
            <a:r>
              <a:rPr lang="en-US" altLang="ko-KR" sz="2000" dirty="0"/>
              <a:t> ← 1 </a:t>
            </a:r>
            <a:r>
              <a:rPr lang="en-US" altLang="ko-KR" sz="2000" b="1" dirty="0">
                <a:solidFill>
                  <a:schemeClr val="accent2"/>
                </a:solidFill>
              </a:rPr>
              <a:t>to</a:t>
            </a:r>
            <a:r>
              <a:rPr lang="en-US" altLang="ko-KR" sz="2000" dirty="0"/>
              <a:t> </a:t>
            </a:r>
            <a:r>
              <a:rPr lang="en-US" altLang="ko-KR" sz="2000" i="1" dirty="0"/>
              <a:t>n</a:t>
            </a:r>
            <a:r>
              <a:rPr lang="en-US" altLang="ko-KR" sz="2000" dirty="0"/>
              <a:t>-1	        </a:t>
            </a:r>
            <a:r>
              <a:rPr lang="en-US" altLang="ko-KR" sz="1800" dirty="0"/>
              <a:t>▷ </a:t>
            </a:r>
            <a:r>
              <a:rPr lang="en-US" altLang="ko-KR" sz="1800" i="1" dirty="0"/>
              <a:t>r: </a:t>
            </a:r>
            <a:r>
              <a:rPr lang="ko-KR" altLang="en-US" sz="1800" dirty="0"/>
              <a:t>문제 크기를 결정하는 변수</a:t>
            </a:r>
            <a:r>
              <a:rPr lang="en-US" altLang="ko-KR" sz="1800" dirty="0"/>
              <a:t>, </a:t>
            </a:r>
            <a:r>
              <a:rPr lang="ko-KR" altLang="en-US" sz="1800" dirty="0"/>
              <a:t>문제의 크기 </a:t>
            </a:r>
            <a:r>
              <a:rPr lang="en-US" altLang="ko-KR" sz="1800" dirty="0"/>
              <a:t>= </a:t>
            </a:r>
            <a:r>
              <a:rPr lang="en-US" altLang="ko-KR" sz="1800" i="1" dirty="0"/>
              <a:t>r</a:t>
            </a:r>
            <a:r>
              <a:rPr lang="en-US" altLang="ko-KR" sz="1800" dirty="0"/>
              <a:t>+1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			</a:t>
            </a:r>
            <a:r>
              <a:rPr lang="en-US" altLang="ko-KR" sz="2000" b="1" dirty="0">
                <a:solidFill>
                  <a:schemeClr val="accent2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1 </a:t>
            </a:r>
            <a:r>
              <a:rPr lang="en-US" altLang="ko-KR" sz="2000" b="1" dirty="0">
                <a:solidFill>
                  <a:schemeClr val="accent2"/>
                </a:solidFill>
              </a:rPr>
              <a:t>to</a:t>
            </a:r>
            <a:r>
              <a:rPr lang="en-US" altLang="ko-KR" sz="2000" dirty="0"/>
              <a:t> </a:t>
            </a:r>
            <a:r>
              <a:rPr lang="en-US" altLang="ko-KR" sz="2000" i="1" dirty="0"/>
              <a:t>n</a:t>
            </a:r>
            <a:r>
              <a:rPr lang="en-US" altLang="ko-KR" sz="2000" dirty="0"/>
              <a:t>-</a:t>
            </a:r>
            <a:r>
              <a:rPr lang="en-US" altLang="ko-KR" sz="2000" i="1" dirty="0"/>
              <a:t>r </a:t>
            </a:r>
            <a:r>
              <a:rPr lang="en-US" altLang="ko-KR" sz="2000" dirty="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				</a:t>
            </a:r>
            <a:r>
              <a:rPr lang="en-US" altLang="ko-KR" sz="2000" i="1" dirty="0"/>
              <a:t>j</a:t>
            </a:r>
            <a:r>
              <a:rPr lang="en-US" altLang="ko-KR" sz="2000" dirty="0"/>
              <a:t> ← </a:t>
            </a:r>
            <a:r>
              <a:rPr lang="en-US" altLang="ko-KR" sz="2000" i="1" dirty="0" err="1"/>
              <a:t>i</a:t>
            </a:r>
            <a:r>
              <a:rPr lang="en-US" altLang="ko-KR" sz="2000" dirty="0" err="1"/>
              <a:t>+</a:t>
            </a:r>
            <a:r>
              <a:rPr lang="en-US" altLang="ko-KR" sz="2000" i="1" dirty="0" err="1"/>
              <a:t>r</a:t>
            </a:r>
            <a:r>
              <a:rPr lang="en-US" altLang="ko-KR" sz="2000" dirty="0"/>
              <a:t>; </a:t>
            </a:r>
          </a:p>
          <a:p>
            <a:pPr>
              <a:lnSpc>
                <a:spcPct val="80000"/>
              </a:lnSpc>
              <a:spcAft>
                <a:spcPts val="700"/>
              </a:spcAft>
              <a:buFontTx/>
              <a:buNone/>
            </a:pPr>
            <a:r>
              <a:rPr lang="en-US" altLang="ko-KR" sz="2000" dirty="0"/>
              <a:t>				m[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j</a:t>
            </a:r>
            <a:r>
              <a:rPr lang="en-US" altLang="ko-KR" sz="2000" dirty="0"/>
              <a:t>] ← min{m[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k</a:t>
            </a:r>
            <a:r>
              <a:rPr lang="en-US" altLang="ko-KR" sz="2000" dirty="0"/>
              <a:t>] + m[</a:t>
            </a:r>
            <a:r>
              <a:rPr lang="en-US" altLang="ko-KR" sz="2000" i="1" dirty="0"/>
              <a:t>k</a:t>
            </a:r>
            <a:r>
              <a:rPr lang="en-US" altLang="ko-KR" sz="2000" dirty="0"/>
              <a:t>+1, </a:t>
            </a:r>
            <a:r>
              <a:rPr lang="en-US" altLang="ko-KR" sz="2000" i="1" dirty="0"/>
              <a:t>j</a:t>
            </a:r>
            <a:r>
              <a:rPr lang="en-US" altLang="ko-KR" sz="2000" dirty="0"/>
              <a:t>] + </a:t>
            </a:r>
            <a:r>
              <a:rPr lang="en-US" altLang="ko-KR" sz="2000" i="1" dirty="0">
                <a:latin typeface="Times New Roman" panose="02020603050405020304" pitchFamily="18" charset="0"/>
              </a:rPr>
              <a:t>p</a:t>
            </a:r>
            <a:r>
              <a:rPr lang="en-US" altLang="ko-KR" sz="2000" i="1" baseline="-25000" dirty="0">
                <a:latin typeface="Times New Roman" panose="02020603050405020304" pitchFamily="18" charset="0"/>
              </a:rPr>
              <a:t>i-</a:t>
            </a:r>
            <a:r>
              <a:rPr lang="en-US" altLang="ko-KR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ko-KR" sz="2000" i="1" dirty="0">
                <a:latin typeface="Times New Roman" panose="02020603050405020304" pitchFamily="18" charset="0"/>
              </a:rPr>
              <a:t>p</a:t>
            </a:r>
            <a:r>
              <a:rPr lang="en-US" altLang="ko-KR" sz="20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ko-KR" sz="2000" i="1" dirty="0">
                <a:latin typeface="Times New Roman" panose="02020603050405020304" pitchFamily="18" charset="0"/>
              </a:rPr>
              <a:t>p</a:t>
            </a:r>
            <a:r>
              <a:rPr lang="en-US" altLang="ko-KR" sz="20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ko-KR" sz="2000" dirty="0">
                <a:latin typeface="Times New Roman" panose="02020603050405020304" pitchFamily="18" charset="0"/>
              </a:rPr>
              <a:t>}</a:t>
            </a:r>
            <a:r>
              <a:rPr lang="en-US" altLang="ko-KR" sz="2000" dirty="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	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		</a:t>
            </a:r>
            <a:r>
              <a:rPr lang="en-US" altLang="ko-KR" sz="2000" b="1" dirty="0">
                <a:solidFill>
                  <a:schemeClr val="accent2"/>
                </a:solidFill>
              </a:rPr>
              <a:t>return</a:t>
            </a:r>
            <a:r>
              <a:rPr lang="en-US" altLang="ko-KR" sz="2000" dirty="0"/>
              <a:t> m[1, </a:t>
            </a:r>
            <a:r>
              <a:rPr lang="en-US" altLang="ko-KR" sz="2000" i="1" dirty="0"/>
              <a:t>n</a:t>
            </a:r>
            <a:r>
              <a:rPr lang="en-US" altLang="ko-KR" sz="2000" dirty="0"/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129088" y="4322763"/>
            <a:ext cx="982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/>
                <a:latin typeface="Times New Roman" panose="02020603050405020304" pitchFamily="18" charset="0"/>
              </a:rPr>
              <a:t>i </a:t>
            </a:r>
            <a:r>
              <a:rPr lang="en-US" altLang="ko-KR" sz="14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ko-KR" sz="140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altLang="ko-KR" sz="14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ko-KR" sz="140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en-US" altLang="ko-KR" sz="1400" i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67325" y="5756275"/>
            <a:ext cx="228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ko-KR" alt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복잡도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ko-KR" sz="2400" i="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ko-KR" altLang="el-GR" sz="2400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문제 예 </a:t>
            </a:r>
            <a:r>
              <a:rPr lang="en-US" altLang="ko-KR">
                <a:solidFill>
                  <a:srgbClr val="FF0000"/>
                </a:solidFill>
              </a:rPr>
              <a:t>4: </a:t>
            </a:r>
            <a:r>
              <a:rPr lang="ko-KR" altLang="en-US">
                <a:solidFill>
                  <a:srgbClr val="FF0000"/>
                </a:solidFill>
              </a:rPr>
              <a:t>최장 공통 부분순서</a:t>
            </a:r>
            <a:r>
              <a:rPr lang="en-US" altLang="ko-KR" sz="2800">
                <a:solidFill>
                  <a:srgbClr val="FF0000"/>
                </a:solidFill>
              </a:rPr>
              <a:t>LCS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두 문자열에 공통적으로 들어있는 공통 부분순서 중 가장 긴 것을 찾는다</a:t>
            </a:r>
          </a:p>
          <a:p>
            <a:r>
              <a:rPr lang="ko-KR" altLang="en-US" sz="2400"/>
              <a:t>부분순서의 예</a:t>
            </a:r>
          </a:p>
          <a:p>
            <a:pPr lvl="1"/>
            <a:r>
              <a:rPr lang="en-US" altLang="ko-KR" sz="2000"/>
              <a:t>&lt;bcdb&gt;</a:t>
            </a:r>
            <a:r>
              <a:rPr lang="ko-KR" altLang="en-US" sz="2000"/>
              <a:t>는 문자열 </a:t>
            </a:r>
            <a:r>
              <a:rPr lang="en-US" altLang="ko-KR" sz="2000"/>
              <a:t>&lt;a</a:t>
            </a:r>
            <a:r>
              <a:rPr lang="en-US" altLang="ko-KR" sz="2000">
                <a:solidFill>
                  <a:srgbClr val="FF0000"/>
                </a:solidFill>
              </a:rPr>
              <a:t>bc</a:t>
            </a:r>
            <a:r>
              <a:rPr lang="en-US" altLang="ko-KR" sz="2000"/>
              <a:t>b</a:t>
            </a:r>
            <a:r>
              <a:rPr lang="en-US" altLang="ko-KR" sz="2000">
                <a:solidFill>
                  <a:srgbClr val="FF0000"/>
                </a:solidFill>
              </a:rPr>
              <a:t>d</a:t>
            </a:r>
            <a:r>
              <a:rPr lang="en-US" altLang="ko-KR" sz="2000"/>
              <a:t>a</a:t>
            </a:r>
            <a:r>
              <a:rPr lang="en-US" altLang="ko-KR" sz="2000">
                <a:solidFill>
                  <a:srgbClr val="FF0000"/>
                </a:solidFill>
              </a:rPr>
              <a:t>b</a:t>
            </a:r>
            <a:r>
              <a:rPr lang="en-US" altLang="ko-KR" sz="2000"/>
              <a:t>&gt;</a:t>
            </a:r>
            <a:r>
              <a:rPr lang="ko-KR" altLang="en-US" sz="2000"/>
              <a:t>의 부분순서다</a:t>
            </a:r>
          </a:p>
          <a:p>
            <a:r>
              <a:rPr lang="ko-KR" altLang="en-US" sz="2400"/>
              <a:t>공통 부분순서의 예</a:t>
            </a:r>
          </a:p>
          <a:p>
            <a:pPr lvl="1"/>
            <a:r>
              <a:rPr lang="en-US" altLang="ko-KR" sz="2000"/>
              <a:t>&lt;bca&gt;</a:t>
            </a:r>
            <a:r>
              <a:rPr lang="ko-KR" altLang="en-US" sz="2000"/>
              <a:t>는 문자열 </a:t>
            </a:r>
            <a:r>
              <a:rPr lang="en-US" altLang="ko-KR" sz="2000"/>
              <a:t>&lt;a</a:t>
            </a:r>
            <a:r>
              <a:rPr lang="en-US" altLang="ko-KR" sz="2000">
                <a:solidFill>
                  <a:srgbClr val="FF0000"/>
                </a:solidFill>
              </a:rPr>
              <a:t>bc</a:t>
            </a:r>
            <a:r>
              <a:rPr lang="en-US" altLang="ko-KR" sz="2000"/>
              <a:t>bd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en-US" altLang="ko-KR" sz="2000"/>
              <a:t>b&gt;</a:t>
            </a:r>
            <a:r>
              <a:rPr lang="ko-KR" altLang="en-US" sz="2000"/>
              <a:t>와 </a:t>
            </a:r>
            <a:r>
              <a:rPr lang="en-US" altLang="ko-KR" sz="2000"/>
              <a:t>&lt;</a:t>
            </a:r>
            <a:r>
              <a:rPr lang="en-US" altLang="ko-KR" sz="2000">
                <a:solidFill>
                  <a:srgbClr val="FF0000"/>
                </a:solidFill>
              </a:rPr>
              <a:t>b</a:t>
            </a:r>
            <a:r>
              <a:rPr lang="en-US" altLang="ko-KR" sz="2000"/>
              <a:t>d</a:t>
            </a:r>
            <a:r>
              <a:rPr lang="en-US" altLang="ko-KR" sz="2000">
                <a:solidFill>
                  <a:srgbClr val="FF0000"/>
                </a:solidFill>
              </a:rPr>
              <a:t>ca</a:t>
            </a:r>
            <a:r>
              <a:rPr lang="en-US" altLang="ko-KR" sz="2000"/>
              <a:t>ba&gt;</a:t>
            </a:r>
            <a:r>
              <a:rPr lang="ko-KR" altLang="en-US" sz="2000"/>
              <a:t>의 공통 부분순서다</a:t>
            </a:r>
          </a:p>
          <a:p>
            <a:r>
              <a:rPr lang="ko-KR" altLang="en-US" sz="2400"/>
              <a:t>최장 공통 부분순서</a:t>
            </a:r>
            <a:r>
              <a:rPr lang="en-US" altLang="ko-KR" sz="1600"/>
              <a:t>longest common subsequence(LCS)</a:t>
            </a:r>
          </a:p>
          <a:p>
            <a:pPr lvl="1"/>
            <a:r>
              <a:rPr lang="ko-KR" altLang="en-US" sz="2000"/>
              <a:t>공통 부분순서들 중 가장 긴 것</a:t>
            </a:r>
          </a:p>
          <a:p>
            <a:pPr lvl="1"/>
            <a:r>
              <a:rPr lang="ko-KR" altLang="en-US" sz="2000"/>
              <a:t>예</a:t>
            </a:r>
            <a:r>
              <a:rPr lang="en-US" altLang="ko-KR" sz="2000"/>
              <a:t>: &lt;bcba&gt;</a:t>
            </a:r>
            <a:r>
              <a:rPr lang="ko-KR" altLang="en-US" sz="2000"/>
              <a:t>는 문자열 </a:t>
            </a:r>
            <a:r>
              <a:rPr lang="en-US" altLang="ko-KR" sz="2000"/>
              <a:t>&lt;a</a:t>
            </a:r>
            <a:r>
              <a:rPr lang="en-US" altLang="ko-KR" sz="2000">
                <a:solidFill>
                  <a:srgbClr val="FF0000"/>
                </a:solidFill>
              </a:rPr>
              <a:t>bcb</a:t>
            </a:r>
            <a:r>
              <a:rPr lang="en-US" altLang="ko-KR" sz="2000"/>
              <a:t>d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en-US" altLang="ko-KR" sz="2000"/>
              <a:t>b&gt;</a:t>
            </a:r>
            <a:r>
              <a:rPr lang="ko-KR" altLang="en-US" sz="2000"/>
              <a:t>와 </a:t>
            </a:r>
            <a:r>
              <a:rPr lang="en-US" altLang="ko-KR" sz="2000"/>
              <a:t>&lt;</a:t>
            </a:r>
            <a:r>
              <a:rPr lang="en-US" altLang="ko-KR" sz="2000">
                <a:solidFill>
                  <a:srgbClr val="FF0000"/>
                </a:solidFill>
              </a:rPr>
              <a:t>b</a:t>
            </a:r>
            <a:r>
              <a:rPr lang="en-US" altLang="ko-KR" sz="2000"/>
              <a:t>d</a:t>
            </a:r>
            <a:r>
              <a:rPr lang="en-US" altLang="ko-KR" sz="2000">
                <a:solidFill>
                  <a:srgbClr val="FF0000"/>
                </a:solidFill>
              </a:rPr>
              <a:t>c</a:t>
            </a:r>
            <a:r>
              <a:rPr lang="en-US" altLang="ko-KR" sz="2000"/>
              <a:t>a</a:t>
            </a:r>
            <a:r>
              <a:rPr lang="en-US" altLang="ko-KR" sz="2000">
                <a:solidFill>
                  <a:srgbClr val="FF0000"/>
                </a:solidFill>
              </a:rPr>
              <a:t>ba</a:t>
            </a:r>
            <a:r>
              <a:rPr lang="en-US" altLang="ko-KR" sz="2000"/>
              <a:t>&gt;</a:t>
            </a:r>
            <a:r>
              <a:rPr lang="ko-KR" altLang="en-US" sz="2000"/>
              <a:t>의 최장 공통 부분순서다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최적 부분구조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419581"/>
            <a:ext cx="8416925" cy="2408237"/>
          </a:xfrm>
        </p:spPr>
        <p:txBody>
          <a:bodyPr/>
          <a:lstStyle/>
          <a:p>
            <a:r>
              <a:rPr lang="ko-KR" altLang="en-US" sz="2400" dirty="0"/>
              <a:t>두 문자열  </a:t>
            </a:r>
            <a:r>
              <a:rPr lang="en-US" altLang="ko-KR" sz="2400" i="1" dirty="0" err="1"/>
              <a:t>X</a:t>
            </a:r>
            <a:r>
              <a:rPr lang="en-US" altLang="ko-KR" sz="2400" i="1" baseline="-25000" dirty="0" err="1"/>
              <a:t>m</a:t>
            </a:r>
            <a:r>
              <a:rPr lang="en-US" altLang="ko-KR" sz="2400" dirty="0"/>
              <a:t> = &lt;</a:t>
            </a:r>
            <a:r>
              <a:rPr lang="en-US" altLang="ko-KR" sz="2400" i="1" dirty="0"/>
              <a:t>x</a:t>
            </a:r>
            <a:r>
              <a:rPr lang="en-US" altLang="ko-KR" sz="2400" baseline="-25000" dirty="0"/>
              <a:t>1</a:t>
            </a:r>
            <a:r>
              <a:rPr lang="en-US" altLang="ko-KR" sz="2400" i="1" dirty="0"/>
              <a:t>x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… </a:t>
            </a:r>
            <a:r>
              <a:rPr lang="en-US" altLang="ko-KR" sz="2400" i="1" dirty="0" err="1"/>
              <a:t>x</a:t>
            </a:r>
            <a:r>
              <a:rPr lang="en-US" altLang="ko-KR" sz="2400" i="1" baseline="-25000" dirty="0" err="1"/>
              <a:t>m</a:t>
            </a:r>
            <a:r>
              <a:rPr lang="en-US" altLang="ko-KR" sz="2400" dirty="0"/>
              <a:t>&gt;</a:t>
            </a:r>
            <a:r>
              <a:rPr lang="ko-KR" altLang="en-US" sz="2400" dirty="0"/>
              <a:t>과 </a:t>
            </a:r>
            <a:r>
              <a:rPr lang="en-US" altLang="ko-KR" sz="2400" i="1" dirty="0" err="1"/>
              <a:t>Y</a:t>
            </a:r>
            <a:r>
              <a:rPr lang="en-US" altLang="ko-KR" sz="2400" i="1" baseline="-25000" dirty="0" err="1"/>
              <a:t>n</a:t>
            </a:r>
            <a:r>
              <a:rPr lang="en-US" altLang="ko-KR" sz="2400" dirty="0"/>
              <a:t> = &lt;</a:t>
            </a:r>
            <a:r>
              <a:rPr lang="en-US" altLang="ko-KR" sz="2400" i="1" dirty="0"/>
              <a:t>y</a:t>
            </a:r>
            <a:r>
              <a:rPr lang="en-US" altLang="ko-KR" sz="2400" baseline="-25000" dirty="0"/>
              <a:t>1</a:t>
            </a:r>
            <a:r>
              <a:rPr lang="en-US" altLang="ko-KR" sz="2400" i="1" dirty="0"/>
              <a:t>y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… </a:t>
            </a:r>
            <a:r>
              <a:rPr lang="en-US" altLang="ko-KR" sz="2400" i="1" dirty="0" err="1"/>
              <a:t>y</a:t>
            </a:r>
            <a:r>
              <a:rPr lang="en-US" altLang="ko-KR" sz="2400" i="1" baseline="-25000" dirty="0" err="1"/>
              <a:t>n</a:t>
            </a:r>
            <a:r>
              <a:rPr lang="en-US" altLang="ko-KR" sz="2400" dirty="0"/>
              <a:t>&gt;</a:t>
            </a:r>
            <a:r>
              <a:rPr lang="ko-KR" altLang="en-US" sz="2400" dirty="0"/>
              <a:t>에 대해</a:t>
            </a:r>
          </a:p>
          <a:p>
            <a:pPr lvl="1"/>
            <a:r>
              <a:rPr lang="en-US" altLang="ko-KR" sz="2000" i="1" dirty="0" err="1"/>
              <a:t>x</a:t>
            </a:r>
            <a:r>
              <a:rPr lang="en-US" altLang="ko-KR" sz="2000" i="1" baseline="-25000" dirty="0" err="1"/>
              <a:t>m</a:t>
            </a:r>
            <a:r>
              <a:rPr lang="en-US" altLang="ko-KR" sz="2000" i="1" dirty="0"/>
              <a:t>=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n</a:t>
            </a:r>
            <a:r>
              <a:rPr lang="ko-KR" altLang="en-US" sz="2000" dirty="0"/>
              <a:t>이면</a:t>
            </a:r>
            <a:r>
              <a:rPr lang="ko-KR" altLang="en-US" sz="2000" i="1" dirty="0"/>
              <a:t> </a:t>
            </a:r>
            <a:endParaRPr lang="en-US" altLang="ko-KR" sz="2000" i="1" dirty="0" smtClean="0"/>
          </a:p>
          <a:p>
            <a:pPr marL="457200" lvl="1" indent="0">
              <a:buNone/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 </a:t>
            </a:r>
            <a:r>
              <a:rPr lang="en-US" altLang="ko-KR" sz="2000" i="1" dirty="0" err="1" smtClean="0"/>
              <a:t>X</a:t>
            </a:r>
            <a:r>
              <a:rPr lang="en-US" altLang="ko-KR" sz="2000" i="1" baseline="-25000" dirty="0" err="1" smtClean="0"/>
              <a:t>m</a:t>
            </a:r>
            <a:r>
              <a:rPr lang="ko-KR" altLang="en-US" sz="2000" dirty="0"/>
              <a:t>과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n</a:t>
            </a:r>
            <a:r>
              <a:rPr lang="ko-KR" altLang="en-US" sz="2000" dirty="0"/>
              <a:t>의</a:t>
            </a:r>
            <a:r>
              <a:rPr lang="ko-KR" altLang="en-US" sz="2000" i="1" dirty="0"/>
              <a:t> </a:t>
            </a:r>
            <a:r>
              <a:rPr lang="en-US" altLang="ko-KR" sz="2000" dirty="0"/>
              <a:t>LCS</a:t>
            </a:r>
            <a:r>
              <a:rPr lang="ko-KR" altLang="en-US" sz="2000" dirty="0"/>
              <a:t>의 길이는 </a:t>
            </a:r>
            <a:r>
              <a:rPr lang="en-US" altLang="ko-KR" sz="2000" i="1" dirty="0"/>
              <a:t>X</a:t>
            </a:r>
            <a:r>
              <a:rPr lang="en-US" altLang="ko-KR" sz="2000" i="1" baseline="-25000" dirty="0"/>
              <a:t>m-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i="1" dirty="0"/>
              <a:t>Y</a:t>
            </a:r>
            <a:r>
              <a:rPr lang="en-US" altLang="ko-KR" sz="2000" i="1" baseline="-25000" dirty="0"/>
              <a:t>n-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의 </a:t>
            </a:r>
            <a:r>
              <a:rPr lang="en-US" altLang="ko-KR" sz="2000" dirty="0"/>
              <a:t>LCS</a:t>
            </a:r>
            <a:r>
              <a:rPr lang="ko-KR" altLang="en-US" sz="2000" dirty="0"/>
              <a:t>의 길이보다 </a:t>
            </a:r>
            <a:r>
              <a:rPr lang="en-US" altLang="ko-KR" sz="2000" dirty="0"/>
              <a:t>1</a:t>
            </a:r>
            <a:r>
              <a:rPr lang="ko-KR" altLang="en-US" sz="2000" dirty="0"/>
              <a:t>이 크다</a:t>
            </a:r>
          </a:p>
          <a:p>
            <a:pPr lvl="1"/>
            <a:r>
              <a:rPr lang="en-US" altLang="ko-KR" sz="2000" i="1" dirty="0" err="1"/>
              <a:t>x</a:t>
            </a:r>
            <a:r>
              <a:rPr lang="en-US" altLang="ko-KR" sz="2000" i="1" baseline="-25000" dirty="0" err="1"/>
              <a:t>m</a:t>
            </a:r>
            <a:r>
              <a:rPr lang="en-US" altLang="ko-KR" sz="2000" dirty="0"/>
              <a:t>≠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n</a:t>
            </a:r>
            <a:r>
              <a:rPr lang="ko-KR" altLang="en-US" sz="2000" dirty="0"/>
              <a:t>이면</a:t>
            </a:r>
            <a:r>
              <a:rPr lang="ko-KR" altLang="en-US" sz="2000" i="1" dirty="0"/>
              <a:t> </a:t>
            </a:r>
            <a:endParaRPr lang="en-US" altLang="ko-KR" sz="2000" i="1" dirty="0" smtClean="0"/>
          </a:p>
          <a:p>
            <a:pPr marL="457200" lvl="1" indent="0">
              <a:buNone/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 </a:t>
            </a:r>
            <a:r>
              <a:rPr lang="en-US" altLang="ko-KR" sz="2000" i="1" dirty="0" err="1" smtClean="0"/>
              <a:t>X</a:t>
            </a:r>
            <a:r>
              <a:rPr lang="en-US" altLang="ko-KR" sz="2000" i="1" baseline="-25000" dirty="0" err="1" smtClean="0"/>
              <a:t>m</a:t>
            </a:r>
            <a:r>
              <a:rPr lang="ko-KR" altLang="en-US" sz="2000" dirty="0"/>
              <a:t>과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n</a:t>
            </a:r>
            <a:r>
              <a:rPr lang="ko-KR" altLang="en-US" sz="2000" dirty="0"/>
              <a:t>의</a:t>
            </a:r>
            <a:r>
              <a:rPr lang="ko-KR" altLang="en-US" sz="2000" i="1" dirty="0"/>
              <a:t> </a:t>
            </a:r>
            <a:r>
              <a:rPr lang="en-US" altLang="ko-KR" sz="2000" dirty="0"/>
              <a:t>LCS</a:t>
            </a:r>
            <a:r>
              <a:rPr lang="ko-KR" altLang="en-US" sz="2000" dirty="0"/>
              <a:t>의 길이는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i="1" dirty="0"/>
              <a:t> </a:t>
            </a:r>
            <a:r>
              <a:rPr lang="en-US" altLang="ko-KR" sz="2000" i="1" dirty="0" smtClean="0"/>
              <a:t>   </a:t>
            </a:r>
            <a:r>
              <a:rPr lang="en-US" altLang="ko-KR" sz="2000" i="1" dirty="0" err="1" smtClean="0"/>
              <a:t>X</a:t>
            </a:r>
            <a:r>
              <a:rPr lang="en-US" altLang="ko-KR" sz="2000" i="1" baseline="-25000" dirty="0" err="1" smtClean="0"/>
              <a:t>m</a:t>
            </a:r>
            <a:r>
              <a:rPr lang="ko-KR" altLang="en-US" sz="2000" dirty="0"/>
              <a:t>과 </a:t>
            </a:r>
            <a:r>
              <a:rPr lang="en-US" altLang="ko-KR" sz="2000" i="1" dirty="0"/>
              <a:t>Y</a:t>
            </a:r>
            <a:r>
              <a:rPr lang="en-US" altLang="ko-KR" sz="2000" i="1" baseline="-25000" dirty="0"/>
              <a:t>n-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의 </a:t>
            </a:r>
            <a:r>
              <a:rPr lang="en-US" altLang="ko-KR" sz="2000" dirty="0"/>
              <a:t>LCS</a:t>
            </a:r>
            <a:r>
              <a:rPr lang="ko-KR" altLang="en-US" sz="2000" dirty="0"/>
              <a:t>의 길이와 </a:t>
            </a:r>
            <a:r>
              <a:rPr lang="en-US" altLang="ko-KR" sz="2000" i="1" dirty="0"/>
              <a:t>X</a:t>
            </a:r>
            <a:r>
              <a:rPr lang="en-US" altLang="ko-KR" sz="2000" i="1" baseline="-25000" dirty="0"/>
              <a:t>m-</a:t>
            </a:r>
            <a:r>
              <a:rPr lang="en-US" altLang="ko-KR" sz="2000" baseline="-25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n</a:t>
            </a:r>
            <a:r>
              <a:rPr lang="ko-KR" altLang="en-US" sz="2000" dirty="0"/>
              <a:t>의 </a:t>
            </a:r>
            <a:r>
              <a:rPr lang="en-US" altLang="ko-KR" sz="2000" dirty="0"/>
              <a:t>LCS</a:t>
            </a:r>
            <a:r>
              <a:rPr lang="ko-KR" altLang="en-US" sz="2000" dirty="0"/>
              <a:t>의 길이 중 큰 것과 같다 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533400" y="4518025"/>
            <a:ext cx="24257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>
                <a:effectLst/>
              </a:rPr>
              <a:t>c</a:t>
            </a:r>
            <a:r>
              <a:rPr lang="en-US" altLang="ko-KR" sz="2400" baseline="-25000">
                <a:effectLst/>
              </a:rPr>
              <a:t>ij</a:t>
            </a:r>
            <a:r>
              <a:rPr lang="en-US" altLang="ko-KR" sz="2400" i="0">
                <a:effectLst/>
              </a:rPr>
              <a:t> = 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1825625" y="4105275"/>
            <a:ext cx="53213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i="0">
                <a:effectLst/>
              </a:rPr>
              <a:t>0				if  </a:t>
            </a:r>
            <a:r>
              <a:rPr lang="en-US" altLang="ko-KR" sz="2000">
                <a:effectLst/>
              </a:rPr>
              <a:t>i</a:t>
            </a:r>
            <a:r>
              <a:rPr lang="en-US" altLang="ko-KR" sz="2000" i="0">
                <a:effectLst/>
              </a:rPr>
              <a:t> = 0 or </a:t>
            </a:r>
            <a:r>
              <a:rPr lang="en-US" altLang="ko-KR" sz="2000">
                <a:effectLst/>
              </a:rPr>
              <a:t>j</a:t>
            </a:r>
            <a:r>
              <a:rPr lang="en-US" altLang="ko-KR" sz="2000" i="0">
                <a:effectLst/>
              </a:rPr>
              <a:t> = 0 </a:t>
            </a:r>
          </a:p>
          <a:p>
            <a:pPr eaLnBrk="1" hangingPunct="1">
              <a:buFontTx/>
              <a:buNone/>
            </a:pPr>
            <a:r>
              <a:rPr lang="en-US" altLang="ko-KR" sz="2000">
                <a:effectLst/>
              </a:rPr>
              <a:t>c</a:t>
            </a:r>
            <a:r>
              <a:rPr lang="en-US" altLang="ko-KR" sz="2000" baseline="-25000">
                <a:effectLst/>
              </a:rPr>
              <a:t>i</a:t>
            </a:r>
            <a:r>
              <a:rPr lang="en-US" altLang="ko-KR" sz="2000" i="0" baseline="-25000">
                <a:effectLst/>
              </a:rPr>
              <a:t>-1, </a:t>
            </a:r>
            <a:r>
              <a:rPr lang="en-US" altLang="ko-KR" sz="2000" baseline="-25000">
                <a:effectLst/>
              </a:rPr>
              <a:t>j</a:t>
            </a:r>
            <a:r>
              <a:rPr lang="en-US" altLang="ko-KR" sz="2000" i="0" baseline="-25000">
                <a:effectLst/>
              </a:rPr>
              <a:t>-1 </a:t>
            </a:r>
            <a:r>
              <a:rPr lang="en-US" altLang="ko-KR" sz="2000" i="0">
                <a:effectLst/>
              </a:rPr>
              <a:t>+ 1		if  </a:t>
            </a:r>
            <a:r>
              <a:rPr lang="en-US" altLang="ko-KR" sz="2000">
                <a:effectLst/>
              </a:rPr>
              <a:t>i</a:t>
            </a:r>
            <a:r>
              <a:rPr lang="en-US" altLang="ko-KR" sz="2000" i="0">
                <a:effectLst/>
              </a:rPr>
              <a:t>, </a:t>
            </a:r>
            <a:r>
              <a:rPr lang="en-US" altLang="ko-KR" sz="2000">
                <a:effectLst/>
              </a:rPr>
              <a:t>j</a:t>
            </a:r>
            <a:r>
              <a:rPr lang="en-US" altLang="ko-KR" sz="2000" i="0">
                <a:effectLst/>
              </a:rPr>
              <a:t> &gt; 0 and </a:t>
            </a:r>
            <a:r>
              <a:rPr lang="en-US" altLang="ko-KR" sz="2400">
                <a:effectLst/>
              </a:rPr>
              <a:t>x</a:t>
            </a:r>
            <a:r>
              <a:rPr lang="en-US" altLang="ko-KR" sz="2400" baseline="-25000">
                <a:effectLst/>
              </a:rPr>
              <a:t>i</a:t>
            </a:r>
            <a:r>
              <a:rPr lang="en-US" altLang="ko-KR" sz="2400">
                <a:effectLst/>
              </a:rPr>
              <a:t>= y</a:t>
            </a:r>
            <a:r>
              <a:rPr lang="en-US" altLang="ko-KR" sz="2400" baseline="-25000">
                <a:effectLst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ko-KR" sz="2400" i="0">
                <a:effectLst/>
              </a:rPr>
              <a:t>max{</a:t>
            </a:r>
            <a:r>
              <a:rPr lang="en-US" altLang="ko-KR" sz="2000">
                <a:effectLst/>
              </a:rPr>
              <a:t>c</a:t>
            </a:r>
            <a:r>
              <a:rPr lang="en-US" altLang="ko-KR" sz="2000" baseline="-25000">
                <a:effectLst/>
              </a:rPr>
              <a:t>i</a:t>
            </a:r>
            <a:r>
              <a:rPr lang="en-US" altLang="ko-KR" sz="2000" i="0" baseline="-25000">
                <a:effectLst/>
              </a:rPr>
              <a:t>-1, </a:t>
            </a:r>
            <a:r>
              <a:rPr lang="en-US" altLang="ko-KR" sz="2000" baseline="-25000">
                <a:effectLst/>
              </a:rPr>
              <a:t>j</a:t>
            </a:r>
            <a:r>
              <a:rPr lang="en-US" altLang="ko-KR" sz="2000" i="0">
                <a:effectLst/>
              </a:rPr>
              <a:t>,</a:t>
            </a:r>
            <a:r>
              <a:rPr lang="en-US" altLang="ko-KR" sz="2000" i="0" baseline="-25000">
                <a:effectLst/>
              </a:rPr>
              <a:t> </a:t>
            </a:r>
            <a:r>
              <a:rPr lang="en-US" altLang="ko-KR" sz="2000" baseline="-25000">
                <a:effectLst/>
              </a:rPr>
              <a:t> </a:t>
            </a:r>
            <a:r>
              <a:rPr lang="en-US" altLang="ko-KR" sz="2000">
                <a:effectLst/>
              </a:rPr>
              <a:t>c</a:t>
            </a:r>
            <a:r>
              <a:rPr lang="en-US" altLang="ko-KR" sz="2000" baseline="-25000">
                <a:effectLst/>
              </a:rPr>
              <a:t>i</a:t>
            </a:r>
            <a:r>
              <a:rPr lang="en-US" altLang="ko-KR" sz="2000" i="0" baseline="-25000">
                <a:effectLst/>
              </a:rPr>
              <a:t>, </a:t>
            </a:r>
            <a:r>
              <a:rPr lang="en-US" altLang="ko-KR" sz="2000" baseline="-25000">
                <a:effectLst/>
              </a:rPr>
              <a:t>j</a:t>
            </a:r>
            <a:r>
              <a:rPr lang="en-US" altLang="ko-KR" sz="2000" i="0" baseline="-25000">
                <a:effectLst/>
              </a:rPr>
              <a:t>-1</a:t>
            </a:r>
            <a:r>
              <a:rPr lang="en-US" altLang="ko-KR" sz="2000" i="0">
                <a:effectLst/>
              </a:rPr>
              <a:t>}		if  </a:t>
            </a:r>
            <a:r>
              <a:rPr lang="en-US" altLang="ko-KR" sz="2000">
                <a:effectLst/>
              </a:rPr>
              <a:t>i</a:t>
            </a:r>
            <a:r>
              <a:rPr lang="en-US" altLang="ko-KR" sz="2000" i="0">
                <a:effectLst/>
              </a:rPr>
              <a:t>, </a:t>
            </a:r>
            <a:r>
              <a:rPr lang="en-US" altLang="ko-KR" sz="2000">
                <a:effectLst/>
              </a:rPr>
              <a:t>j</a:t>
            </a:r>
            <a:r>
              <a:rPr lang="en-US" altLang="ko-KR" sz="2000" i="0">
                <a:effectLst/>
              </a:rPr>
              <a:t> &gt; 0 and </a:t>
            </a:r>
            <a:r>
              <a:rPr lang="en-US" altLang="ko-KR" sz="2400">
                <a:effectLst/>
              </a:rPr>
              <a:t>x</a:t>
            </a:r>
            <a:r>
              <a:rPr lang="en-US" altLang="ko-KR" sz="2400" baseline="-25000">
                <a:effectLst/>
              </a:rPr>
              <a:t>i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≠</a:t>
            </a:r>
            <a:r>
              <a:rPr lang="en-US" altLang="ko-KR" sz="2400" baseline="-25000">
                <a:effectLst/>
              </a:rPr>
              <a:t> </a:t>
            </a:r>
            <a:r>
              <a:rPr lang="en-US" altLang="ko-KR" sz="2400">
                <a:effectLst/>
              </a:rPr>
              <a:t>y</a:t>
            </a:r>
            <a:r>
              <a:rPr lang="en-US" altLang="ko-KR" sz="2400" baseline="-25000">
                <a:effectLst/>
              </a:rPr>
              <a:t>j</a:t>
            </a:r>
          </a:p>
          <a:p>
            <a:pPr eaLnBrk="1" hangingPunct="1">
              <a:buFontTx/>
              <a:buNone/>
            </a:pPr>
            <a:endParaRPr lang="en-US" altLang="ko-KR" sz="2000" i="0">
              <a:effectLst/>
            </a:endParaRPr>
          </a:p>
        </p:txBody>
      </p:sp>
      <p:sp>
        <p:nvSpPr>
          <p:cNvPr id="293894" name="AutoShape 6"/>
          <p:cNvSpPr>
            <a:spLocks/>
          </p:cNvSpPr>
          <p:nvPr/>
        </p:nvSpPr>
        <p:spPr bwMode="auto">
          <a:xfrm>
            <a:off x="1565275" y="4327525"/>
            <a:ext cx="241300" cy="84455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558800" y="5772150"/>
            <a:ext cx="76073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400">
                <a:effectLst/>
              </a:rPr>
              <a:t>c</a:t>
            </a:r>
            <a:r>
              <a:rPr lang="en-US" altLang="ko-KR" sz="2400" baseline="-25000">
                <a:effectLst/>
              </a:rPr>
              <a:t>ij</a:t>
            </a:r>
            <a:r>
              <a:rPr lang="en-US" altLang="ko-KR" sz="2400" i="0">
                <a:effectLst/>
              </a:rPr>
              <a:t> </a:t>
            </a:r>
            <a:r>
              <a:rPr lang="en-US" altLang="ko-KR" sz="2000" i="0">
                <a:effectLst/>
              </a:rPr>
              <a:t>: </a:t>
            </a:r>
            <a:r>
              <a:rPr lang="ko-KR" altLang="en-US" sz="2000" i="0">
                <a:effectLst/>
              </a:rPr>
              <a:t>두 문자열  </a:t>
            </a:r>
            <a:r>
              <a:rPr lang="en-US" altLang="ko-KR" sz="2000">
                <a:effectLst/>
              </a:rPr>
              <a:t>X</a:t>
            </a:r>
            <a:r>
              <a:rPr lang="en-US" altLang="ko-KR" sz="2000" baseline="-25000">
                <a:effectLst/>
              </a:rPr>
              <a:t>i</a:t>
            </a:r>
            <a:r>
              <a:rPr lang="en-US" altLang="ko-KR" sz="2000" i="0">
                <a:effectLst/>
              </a:rPr>
              <a:t> = &lt;</a:t>
            </a:r>
            <a:r>
              <a:rPr lang="en-US" altLang="ko-KR" sz="2000">
                <a:effectLst/>
              </a:rPr>
              <a:t>x</a:t>
            </a:r>
            <a:r>
              <a:rPr lang="en-US" altLang="ko-KR" sz="2000" i="0" baseline="-25000">
                <a:effectLst/>
              </a:rPr>
              <a:t>1</a:t>
            </a:r>
            <a:r>
              <a:rPr lang="en-US" altLang="ko-KR" sz="2000">
                <a:effectLst/>
              </a:rPr>
              <a:t>x</a:t>
            </a:r>
            <a:r>
              <a:rPr lang="en-US" altLang="ko-KR" sz="2000" i="0" baseline="-25000">
                <a:effectLst/>
              </a:rPr>
              <a:t>2</a:t>
            </a:r>
            <a:r>
              <a:rPr lang="en-US" altLang="ko-KR" sz="2000" i="0">
                <a:effectLst/>
              </a:rPr>
              <a:t> … </a:t>
            </a:r>
            <a:r>
              <a:rPr lang="en-US" altLang="ko-KR" sz="2000">
                <a:effectLst/>
              </a:rPr>
              <a:t>x</a:t>
            </a:r>
            <a:r>
              <a:rPr lang="en-US" altLang="ko-KR" sz="2000" baseline="-25000">
                <a:effectLst/>
              </a:rPr>
              <a:t>i</a:t>
            </a:r>
            <a:r>
              <a:rPr lang="en-US" altLang="ko-KR" sz="2000" i="0">
                <a:effectLst/>
              </a:rPr>
              <a:t>&gt;</a:t>
            </a:r>
            <a:r>
              <a:rPr lang="ko-KR" altLang="en-US" sz="2000" i="0">
                <a:effectLst/>
              </a:rPr>
              <a:t>과 </a:t>
            </a:r>
            <a:r>
              <a:rPr lang="en-US" altLang="ko-KR" sz="2000">
                <a:effectLst/>
              </a:rPr>
              <a:t>Y</a:t>
            </a:r>
            <a:r>
              <a:rPr lang="en-US" altLang="ko-KR" sz="2000" baseline="-25000">
                <a:effectLst/>
              </a:rPr>
              <a:t>j</a:t>
            </a:r>
            <a:r>
              <a:rPr lang="en-US" altLang="ko-KR" sz="2000" i="0">
                <a:effectLst/>
              </a:rPr>
              <a:t> = &lt;</a:t>
            </a:r>
            <a:r>
              <a:rPr lang="en-US" altLang="ko-KR" sz="2000">
                <a:effectLst/>
              </a:rPr>
              <a:t>y</a:t>
            </a:r>
            <a:r>
              <a:rPr lang="en-US" altLang="ko-KR" sz="2000" i="0" baseline="-25000">
                <a:effectLst/>
              </a:rPr>
              <a:t>1</a:t>
            </a:r>
            <a:r>
              <a:rPr lang="en-US" altLang="ko-KR" sz="2000">
                <a:effectLst/>
              </a:rPr>
              <a:t>y</a:t>
            </a:r>
            <a:r>
              <a:rPr lang="en-US" altLang="ko-KR" sz="2000" i="0" baseline="-25000">
                <a:effectLst/>
              </a:rPr>
              <a:t>2</a:t>
            </a:r>
            <a:r>
              <a:rPr lang="en-US" altLang="ko-KR" sz="2000" i="0">
                <a:effectLst/>
              </a:rPr>
              <a:t> … </a:t>
            </a:r>
            <a:r>
              <a:rPr lang="en-US" altLang="ko-KR" sz="2000">
                <a:effectLst/>
              </a:rPr>
              <a:t>y</a:t>
            </a:r>
            <a:r>
              <a:rPr lang="en-US" altLang="ko-KR" sz="2000" baseline="-25000">
                <a:effectLst/>
              </a:rPr>
              <a:t>j</a:t>
            </a:r>
            <a:r>
              <a:rPr lang="en-US" altLang="ko-KR" sz="2000" i="0">
                <a:effectLst/>
              </a:rPr>
              <a:t>&gt;</a:t>
            </a:r>
            <a:r>
              <a:rPr lang="ko-KR" altLang="en-US" sz="2000" i="0">
                <a:effectLst/>
              </a:rPr>
              <a:t>의 </a:t>
            </a:r>
            <a:r>
              <a:rPr lang="en-US" altLang="ko-KR" sz="2000" i="0">
                <a:effectLst/>
              </a:rPr>
              <a:t>LCS </a:t>
            </a:r>
            <a:r>
              <a:rPr lang="ko-KR" altLang="en-US" sz="2000" i="0">
                <a:effectLst/>
              </a:rPr>
              <a:t>길이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재귀적 구현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406650"/>
            <a:ext cx="8242300" cy="2609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LCS(</a:t>
            </a:r>
            <a:r>
              <a:rPr lang="en-US" altLang="ko-KR" sz="2000" i="1"/>
              <a:t>m</a:t>
            </a:r>
            <a:r>
              <a:rPr lang="en-US" altLang="ko-KR" sz="2000"/>
              <a:t>, </a:t>
            </a:r>
            <a:r>
              <a:rPr lang="en-US" altLang="ko-KR" sz="2000" i="1"/>
              <a:t>n</a:t>
            </a:r>
            <a:r>
              <a:rPr lang="en-US" altLang="ko-KR" sz="200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▷ </a:t>
            </a:r>
            <a:r>
              <a:rPr lang="ko-KR" altLang="en-US" sz="2000"/>
              <a:t>두 문자열 </a:t>
            </a:r>
            <a:r>
              <a:rPr lang="en-US" altLang="ko-KR" sz="2000" i="1"/>
              <a:t>X</a:t>
            </a:r>
            <a:r>
              <a:rPr lang="en-US" altLang="ko-KR" sz="2000" i="1" baseline="-25000"/>
              <a:t>m</a:t>
            </a:r>
            <a:r>
              <a:rPr lang="ko-KR" altLang="en-US" sz="2000"/>
              <a:t>과 </a:t>
            </a:r>
            <a:r>
              <a:rPr lang="en-US" altLang="ko-KR" sz="2000" i="1"/>
              <a:t>Y</a:t>
            </a:r>
            <a:r>
              <a:rPr lang="en-US" altLang="ko-KR" sz="2000" i="1" baseline="-25000"/>
              <a:t>n</a:t>
            </a:r>
            <a:r>
              <a:rPr lang="ko-KR" altLang="en-US" sz="2000"/>
              <a:t>의</a:t>
            </a:r>
            <a:r>
              <a:rPr lang="ko-KR" altLang="en-US" sz="1600" i="1"/>
              <a:t> </a:t>
            </a:r>
            <a:r>
              <a:rPr lang="en-US" altLang="ko-KR" sz="2000"/>
              <a:t>LCS</a:t>
            </a:r>
            <a:r>
              <a:rPr lang="ko-KR" altLang="en-US" sz="2000"/>
              <a:t> 길이 구하기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        </a:t>
            </a:r>
            <a:r>
              <a:rPr lang="en-US" altLang="ko-KR" sz="2000" b="1">
                <a:solidFill>
                  <a:schemeClr val="accent2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m</a:t>
            </a:r>
            <a:r>
              <a:rPr lang="en-US" altLang="ko-KR" sz="2000"/>
              <a:t> = 0 </a:t>
            </a:r>
            <a:r>
              <a:rPr lang="en-US" altLang="ko-KR" sz="2000" b="1">
                <a:solidFill>
                  <a:schemeClr val="accent2"/>
                </a:solidFill>
              </a:rPr>
              <a:t>or</a:t>
            </a:r>
            <a:r>
              <a:rPr lang="en-US" altLang="ko-KR" sz="2000"/>
              <a:t> </a:t>
            </a:r>
            <a:r>
              <a:rPr lang="en-US" altLang="ko-KR" sz="2000" i="1"/>
              <a:t>n</a:t>
            </a:r>
            <a:r>
              <a:rPr lang="en-US" altLang="ko-KR" sz="2000"/>
              <a:t> = 0) </a:t>
            </a:r>
            <a:r>
              <a:rPr lang="en-US" altLang="ko-KR" sz="2000" b="1">
                <a:solidFill>
                  <a:schemeClr val="accent2"/>
                </a:solidFill>
              </a:rPr>
              <a:t>then</a:t>
            </a:r>
            <a:r>
              <a:rPr lang="en-US" altLang="ko-KR" sz="2000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return</a:t>
            </a:r>
            <a:r>
              <a:rPr lang="en-US" altLang="ko-KR" sz="2000"/>
              <a:t>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        </a:t>
            </a:r>
            <a:r>
              <a:rPr lang="en-US" altLang="ko-KR" sz="2000" b="1">
                <a:solidFill>
                  <a:schemeClr val="accent2"/>
                </a:solidFill>
              </a:rPr>
              <a:t>else if</a:t>
            </a:r>
            <a:r>
              <a:rPr lang="en-US" altLang="ko-KR" sz="2000"/>
              <a:t> (</a:t>
            </a:r>
            <a:r>
              <a:rPr lang="en-US" altLang="ko-KR" sz="2000" i="1"/>
              <a:t>x</a:t>
            </a:r>
            <a:r>
              <a:rPr lang="en-US" altLang="ko-KR" sz="2000" i="1" baseline="-25000"/>
              <a:t>m</a:t>
            </a:r>
            <a:r>
              <a:rPr lang="en-US" altLang="ko-KR" sz="2000" i="1"/>
              <a:t>= y</a:t>
            </a:r>
            <a:r>
              <a:rPr lang="en-US" altLang="ko-KR" sz="2000" i="1" baseline="-25000"/>
              <a:t>n</a:t>
            </a:r>
            <a:r>
              <a:rPr lang="en-US" altLang="ko-KR" sz="2000"/>
              <a:t>) </a:t>
            </a:r>
            <a:r>
              <a:rPr lang="en-US" altLang="ko-KR" sz="2000" b="1">
                <a:solidFill>
                  <a:schemeClr val="accent2"/>
                </a:solidFill>
              </a:rPr>
              <a:t>then return</a:t>
            </a:r>
            <a:r>
              <a:rPr lang="en-US" altLang="ko-KR" sz="2000"/>
              <a:t> LCS(</a:t>
            </a:r>
            <a:r>
              <a:rPr lang="en-US" altLang="ko-KR" sz="2000" i="1"/>
              <a:t>m</a:t>
            </a:r>
            <a:r>
              <a:rPr lang="en-US" altLang="ko-KR" sz="2000"/>
              <a:t>-1, </a:t>
            </a:r>
            <a:r>
              <a:rPr lang="en-US" altLang="ko-KR" sz="2000" i="1"/>
              <a:t>n</a:t>
            </a:r>
            <a:r>
              <a:rPr lang="en-US" altLang="ko-KR" sz="2000"/>
              <a:t>-1) + 1;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        </a:t>
            </a:r>
            <a:r>
              <a:rPr lang="en-US" altLang="ko-KR" sz="2000" b="1">
                <a:solidFill>
                  <a:schemeClr val="accent2"/>
                </a:solidFill>
              </a:rPr>
              <a:t>else return</a:t>
            </a:r>
            <a:r>
              <a:rPr lang="en-US" altLang="ko-KR" sz="2000"/>
              <a:t> max(LCS(</a:t>
            </a:r>
            <a:r>
              <a:rPr lang="en-US" altLang="ko-KR" sz="2000" i="1"/>
              <a:t>m</a:t>
            </a:r>
            <a:r>
              <a:rPr lang="en-US" altLang="ko-KR" sz="2000"/>
              <a:t>-1, </a:t>
            </a:r>
            <a:r>
              <a:rPr lang="en-US" altLang="ko-KR" sz="2000" i="1"/>
              <a:t>n</a:t>
            </a:r>
            <a:r>
              <a:rPr lang="en-US" altLang="ko-KR" sz="2000"/>
              <a:t>), LCS(</a:t>
            </a:r>
            <a:r>
              <a:rPr lang="en-US" altLang="ko-KR" sz="2000" i="1"/>
              <a:t>m</a:t>
            </a:r>
            <a:r>
              <a:rPr lang="en-US" altLang="ko-KR" sz="2000"/>
              <a:t>, </a:t>
            </a:r>
            <a:r>
              <a:rPr lang="en-US" altLang="ko-KR" sz="2000" i="1"/>
              <a:t>n</a:t>
            </a:r>
            <a:r>
              <a:rPr lang="en-US" altLang="ko-KR" sz="2000"/>
              <a:t>-1));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/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1400"/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3336925" y="5627688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 엄청난 중복 호출이 발생한다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2357438" y="33020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LCS(3,4)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4805363" y="90805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LCS(3,3)</a:t>
            </a:r>
          </a:p>
        </p:txBody>
      </p:sp>
      <p:sp>
        <p:nvSpPr>
          <p:cNvPr id="297988" name="Freeform 4"/>
          <p:cNvSpPr>
            <a:spLocks/>
          </p:cNvSpPr>
          <p:nvPr/>
        </p:nvSpPr>
        <p:spPr bwMode="auto">
          <a:xfrm>
            <a:off x="3048000" y="1338263"/>
            <a:ext cx="4314825" cy="185737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5111750" y="1155700"/>
            <a:ext cx="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1981200" y="3908425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LCS(2,4)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1054100" y="44386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LCS(1,4)</a:t>
            </a: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1166813" y="494665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LCS(1,3)</a:t>
            </a:r>
          </a:p>
        </p:txBody>
      </p:sp>
      <p:sp>
        <p:nvSpPr>
          <p:cNvPr id="297994" name="Freeform 10"/>
          <p:cNvSpPr>
            <a:spLocks/>
          </p:cNvSpPr>
          <p:nvPr/>
        </p:nvSpPr>
        <p:spPr bwMode="auto">
          <a:xfrm>
            <a:off x="1387475" y="4297363"/>
            <a:ext cx="2574925" cy="176212"/>
          </a:xfrm>
          <a:custGeom>
            <a:avLst/>
            <a:gdLst>
              <a:gd name="T0" fmla="*/ 0 w 3780"/>
              <a:gd name="T1" fmla="*/ 91 h 97"/>
              <a:gd name="T2" fmla="*/ 0 w 3780"/>
              <a:gd name="T3" fmla="*/ 0 h 97"/>
              <a:gd name="T4" fmla="*/ 3780 w 3780"/>
              <a:gd name="T5" fmla="*/ 0 h 97"/>
              <a:gd name="T6" fmla="*/ 3780 w 3780"/>
              <a:gd name="T7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0" h="97">
                <a:moveTo>
                  <a:pt x="0" y="91"/>
                </a:moveTo>
                <a:lnTo>
                  <a:pt x="0" y="0"/>
                </a:lnTo>
                <a:lnTo>
                  <a:pt x="3780" y="0"/>
                </a:lnTo>
                <a:lnTo>
                  <a:pt x="3780" y="9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995" name="Line 11"/>
          <p:cNvSpPr>
            <a:spLocks noChangeShapeType="1"/>
          </p:cNvSpPr>
          <p:nvPr/>
        </p:nvSpPr>
        <p:spPr bwMode="auto">
          <a:xfrm flipH="1">
            <a:off x="2311400" y="414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476250" y="49530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LCS(0,4)</a:t>
            </a:r>
          </a:p>
        </p:txBody>
      </p:sp>
      <p:grpSp>
        <p:nvGrpSpPr>
          <p:cNvPr id="297997" name="Group 13"/>
          <p:cNvGrpSpPr>
            <a:grpSpLocks/>
          </p:cNvGrpSpPr>
          <p:nvPr/>
        </p:nvGrpSpPr>
        <p:grpSpPr bwMode="auto">
          <a:xfrm>
            <a:off x="906463" y="4683125"/>
            <a:ext cx="692150" cy="277813"/>
            <a:chOff x="411" y="3294"/>
            <a:chExt cx="436" cy="175"/>
          </a:xfrm>
        </p:grpSpPr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999" name="Freeform 1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1179513" y="540385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LCS(1,2)</a:t>
            </a:r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488950" y="54102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LCS(0,3)</a:t>
            </a:r>
          </a:p>
        </p:txBody>
      </p:sp>
      <p:sp>
        <p:nvSpPr>
          <p:cNvPr id="298002" name="Text Box 18"/>
          <p:cNvSpPr txBox="1">
            <a:spLocks noChangeArrowheads="1"/>
          </p:cNvSpPr>
          <p:nvPr/>
        </p:nvSpPr>
        <p:spPr bwMode="auto">
          <a:xfrm>
            <a:off x="1192213" y="5861050"/>
            <a:ext cx="792162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LCS(1,1)</a:t>
            </a:r>
          </a:p>
        </p:txBody>
      </p:sp>
      <p:sp>
        <p:nvSpPr>
          <p:cNvPr id="298003" name="Text Box 19"/>
          <p:cNvSpPr txBox="1">
            <a:spLocks noChangeArrowheads="1"/>
          </p:cNvSpPr>
          <p:nvPr/>
        </p:nvSpPr>
        <p:spPr bwMode="auto">
          <a:xfrm>
            <a:off x="501650" y="58674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LCS(0,2)</a:t>
            </a:r>
          </a:p>
        </p:txBody>
      </p:sp>
      <p:grpSp>
        <p:nvGrpSpPr>
          <p:cNvPr id="298004" name="Group 20"/>
          <p:cNvGrpSpPr>
            <a:grpSpLocks/>
          </p:cNvGrpSpPr>
          <p:nvPr/>
        </p:nvGrpSpPr>
        <p:grpSpPr bwMode="auto">
          <a:xfrm>
            <a:off x="906463" y="5178425"/>
            <a:ext cx="692150" cy="277813"/>
            <a:chOff x="411" y="3294"/>
            <a:chExt cx="436" cy="175"/>
          </a:xfrm>
        </p:grpSpPr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06" name="Freeform 22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007" name="Group 23"/>
          <p:cNvGrpSpPr>
            <a:grpSpLocks/>
          </p:cNvGrpSpPr>
          <p:nvPr/>
        </p:nvGrpSpPr>
        <p:grpSpPr bwMode="auto">
          <a:xfrm>
            <a:off x="906463" y="5622925"/>
            <a:ext cx="692150" cy="277813"/>
            <a:chOff x="411" y="3294"/>
            <a:chExt cx="436" cy="175"/>
          </a:xfrm>
        </p:grpSpPr>
        <p:sp>
          <p:nvSpPr>
            <p:cNvPr id="298008" name="Line 2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09" name="Freeform 2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8010" name="Text Box 26"/>
          <p:cNvSpPr txBox="1">
            <a:spLocks noChangeArrowheads="1"/>
          </p:cNvSpPr>
          <p:nvPr/>
        </p:nvSpPr>
        <p:spPr bwMode="auto">
          <a:xfrm>
            <a:off x="522288" y="6329363"/>
            <a:ext cx="7921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LCS(0,1)</a:t>
            </a:r>
          </a:p>
        </p:txBody>
      </p:sp>
      <p:sp>
        <p:nvSpPr>
          <p:cNvPr id="298011" name="Text Box 27"/>
          <p:cNvSpPr txBox="1">
            <a:spLocks noChangeArrowheads="1"/>
          </p:cNvSpPr>
          <p:nvPr/>
        </p:nvSpPr>
        <p:spPr bwMode="auto">
          <a:xfrm>
            <a:off x="1225550" y="6329363"/>
            <a:ext cx="7921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LCS(1,0)</a:t>
            </a:r>
          </a:p>
        </p:txBody>
      </p:sp>
      <p:grpSp>
        <p:nvGrpSpPr>
          <p:cNvPr id="298012" name="Group 28"/>
          <p:cNvGrpSpPr>
            <a:grpSpLocks/>
          </p:cNvGrpSpPr>
          <p:nvPr/>
        </p:nvGrpSpPr>
        <p:grpSpPr bwMode="auto">
          <a:xfrm>
            <a:off x="919163" y="6092825"/>
            <a:ext cx="692150" cy="277813"/>
            <a:chOff x="411" y="3294"/>
            <a:chExt cx="436" cy="175"/>
          </a:xfrm>
        </p:grpSpPr>
        <p:sp>
          <p:nvSpPr>
            <p:cNvPr id="298013" name="Line 29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14" name="Freeform 30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3563938" y="443706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LCS(2,3)</a:t>
            </a:r>
          </a:p>
        </p:txBody>
      </p:sp>
      <p:sp>
        <p:nvSpPr>
          <p:cNvPr id="298017" name="Text Box 33"/>
          <p:cNvSpPr txBox="1">
            <a:spLocks noChangeArrowheads="1"/>
          </p:cNvSpPr>
          <p:nvPr/>
        </p:nvSpPr>
        <p:spPr bwMode="auto">
          <a:xfrm>
            <a:off x="4714875" y="491966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LCS(2,2)</a:t>
            </a:r>
          </a:p>
        </p:txBody>
      </p:sp>
      <p:sp>
        <p:nvSpPr>
          <p:cNvPr id="298018" name="Text Box 34"/>
          <p:cNvSpPr txBox="1">
            <a:spLocks noChangeArrowheads="1"/>
          </p:cNvSpPr>
          <p:nvPr/>
        </p:nvSpPr>
        <p:spPr bwMode="auto">
          <a:xfrm>
            <a:off x="5145088" y="5403850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LCS(2,1)</a:t>
            </a:r>
          </a:p>
        </p:txBody>
      </p: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2574925" y="49418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LCS(1,3)</a:t>
            </a:r>
          </a:p>
        </p:txBody>
      </p:sp>
      <p:grpSp>
        <p:nvGrpSpPr>
          <p:cNvPr id="298023" name="Group 39"/>
          <p:cNvGrpSpPr>
            <a:grpSpLocks/>
          </p:cNvGrpSpPr>
          <p:nvPr/>
        </p:nvGrpSpPr>
        <p:grpSpPr bwMode="auto">
          <a:xfrm>
            <a:off x="2314575" y="5173663"/>
            <a:ext cx="692150" cy="277812"/>
            <a:chOff x="411" y="3294"/>
            <a:chExt cx="436" cy="175"/>
          </a:xfrm>
        </p:grpSpPr>
        <p:sp>
          <p:nvSpPr>
            <p:cNvPr id="298024" name="Line 40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25" name="Freeform 41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026" name="Group 42"/>
          <p:cNvGrpSpPr>
            <a:grpSpLocks/>
          </p:cNvGrpSpPr>
          <p:nvPr/>
        </p:nvGrpSpPr>
        <p:grpSpPr bwMode="auto">
          <a:xfrm>
            <a:off x="1897063" y="5399088"/>
            <a:ext cx="1528762" cy="1200150"/>
            <a:chOff x="987" y="3425"/>
            <a:chExt cx="963" cy="756"/>
          </a:xfrm>
        </p:grpSpPr>
        <p:sp>
          <p:nvSpPr>
            <p:cNvPr id="298027" name="Text Box 43"/>
            <p:cNvSpPr txBox="1">
              <a:spLocks noChangeArrowheads="1"/>
            </p:cNvSpPr>
            <p:nvPr/>
          </p:nvSpPr>
          <p:spPr bwMode="auto">
            <a:xfrm>
              <a:off x="1422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LCS(1,2)</a:t>
              </a:r>
            </a:p>
          </p:txBody>
        </p:sp>
        <p:sp>
          <p:nvSpPr>
            <p:cNvPr id="298028" name="Text Box 44"/>
            <p:cNvSpPr txBox="1">
              <a:spLocks noChangeArrowheads="1"/>
            </p:cNvSpPr>
            <p:nvPr/>
          </p:nvSpPr>
          <p:spPr bwMode="auto">
            <a:xfrm>
              <a:off x="987" y="342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LCS(0,3)</a:t>
              </a:r>
            </a:p>
          </p:txBody>
        </p:sp>
        <p:sp>
          <p:nvSpPr>
            <p:cNvPr id="298029" name="Text Box 45"/>
            <p:cNvSpPr txBox="1">
              <a:spLocks noChangeArrowheads="1"/>
            </p:cNvSpPr>
            <p:nvPr/>
          </p:nvSpPr>
          <p:spPr bwMode="auto">
            <a:xfrm>
              <a:off x="1430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LCS(1,1)</a:t>
              </a:r>
            </a:p>
          </p:txBody>
        </p:sp>
        <p:sp>
          <p:nvSpPr>
            <p:cNvPr id="298030" name="Text Box 46"/>
            <p:cNvSpPr txBox="1">
              <a:spLocks noChangeArrowheads="1"/>
            </p:cNvSpPr>
            <p:nvPr/>
          </p:nvSpPr>
          <p:spPr bwMode="auto">
            <a:xfrm>
              <a:off x="995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LCS(0,2)</a:t>
              </a:r>
            </a:p>
          </p:txBody>
        </p:sp>
        <p:grpSp>
          <p:nvGrpSpPr>
            <p:cNvPr id="298031" name="Group 47"/>
            <p:cNvGrpSpPr>
              <a:grpSpLocks/>
            </p:cNvGrpSpPr>
            <p:nvPr/>
          </p:nvGrpSpPr>
          <p:grpSpPr bwMode="auto">
            <a:xfrm>
              <a:off x="1250" y="3563"/>
              <a:ext cx="436" cy="175"/>
              <a:chOff x="411" y="3294"/>
              <a:chExt cx="436" cy="175"/>
            </a:xfrm>
          </p:grpSpPr>
          <p:sp>
            <p:nvSpPr>
              <p:cNvPr id="298032" name="Line 48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33" name="Freeform 49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034" name="Text Box 50"/>
            <p:cNvSpPr txBox="1">
              <a:spLocks noChangeArrowheads="1"/>
            </p:cNvSpPr>
            <p:nvPr/>
          </p:nvSpPr>
          <p:spPr bwMode="auto">
            <a:xfrm>
              <a:off x="1008" y="4008"/>
              <a:ext cx="49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LCS(0,1)</a:t>
              </a:r>
            </a:p>
          </p:txBody>
        </p:sp>
        <p:sp>
          <p:nvSpPr>
            <p:cNvPr id="298035" name="Text Box 51"/>
            <p:cNvSpPr txBox="1">
              <a:spLocks noChangeArrowheads="1"/>
            </p:cNvSpPr>
            <p:nvPr/>
          </p:nvSpPr>
          <p:spPr bwMode="auto">
            <a:xfrm>
              <a:off x="1451" y="4008"/>
              <a:ext cx="499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LCS(1,0)</a:t>
              </a:r>
            </a:p>
          </p:txBody>
        </p:sp>
        <p:grpSp>
          <p:nvGrpSpPr>
            <p:cNvPr id="298036" name="Group 52"/>
            <p:cNvGrpSpPr>
              <a:grpSpLocks/>
            </p:cNvGrpSpPr>
            <p:nvPr/>
          </p:nvGrpSpPr>
          <p:grpSpPr bwMode="auto">
            <a:xfrm>
              <a:off x="1258" y="3859"/>
              <a:ext cx="436" cy="175"/>
              <a:chOff x="411" y="3294"/>
              <a:chExt cx="436" cy="175"/>
            </a:xfrm>
          </p:grpSpPr>
          <p:sp>
            <p:nvSpPr>
              <p:cNvPr id="298037" name="Line 53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38" name="Freeform 54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98039" name="Text Box 55"/>
          <p:cNvSpPr txBox="1">
            <a:spLocks noChangeArrowheads="1"/>
          </p:cNvSpPr>
          <p:nvPr/>
        </p:nvSpPr>
        <p:spPr bwMode="auto">
          <a:xfrm>
            <a:off x="3819525" y="53990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LCS(1,2)</a:t>
            </a:r>
          </a:p>
        </p:txBody>
      </p:sp>
      <p:sp>
        <p:nvSpPr>
          <p:cNvPr id="298040" name="Text Box 56"/>
          <p:cNvSpPr txBox="1">
            <a:spLocks noChangeArrowheads="1"/>
          </p:cNvSpPr>
          <p:nvPr/>
        </p:nvSpPr>
        <p:spPr bwMode="auto">
          <a:xfrm>
            <a:off x="3984625" y="5856288"/>
            <a:ext cx="792163" cy="2746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LCS(1,1)</a:t>
            </a:r>
          </a:p>
        </p:txBody>
      </p:sp>
      <p:sp>
        <p:nvSpPr>
          <p:cNvPr id="298041" name="Text Box 57"/>
          <p:cNvSpPr txBox="1">
            <a:spLocks noChangeArrowheads="1"/>
          </p:cNvSpPr>
          <p:nvPr/>
        </p:nvSpPr>
        <p:spPr bwMode="auto">
          <a:xfrm>
            <a:off x="3294063" y="586263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LCS(0,2)</a:t>
            </a:r>
          </a:p>
        </p:txBody>
      </p:sp>
      <p:grpSp>
        <p:nvGrpSpPr>
          <p:cNvPr id="298042" name="Group 58"/>
          <p:cNvGrpSpPr>
            <a:grpSpLocks/>
          </p:cNvGrpSpPr>
          <p:nvPr/>
        </p:nvGrpSpPr>
        <p:grpSpPr bwMode="auto">
          <a:xfrm>
            <a:off x="3698875" y="5618163"/>
            <a:ext cx="692150" cy="277812"/>
            <a:chOff x="411" y="3294"/>
            <a:chExt cx="436" cy="175"/>
          </a:xfrm>
        </p:grpSpPr>
        <p:sp>
          <p:nvSpPr>
            <p:cNvPr id="298043" name="Line 59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44" name="Freeform 60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8045" name="Text Box 61"/>
          <p:cNvSpPr txBox="1">
            <a:spLocks noChangeArrowheads="1"/>
          </p:cNvSpPr>
          <p:nvPr/>
        </p:nvSpPr>
        <p:spPr bwMode="auto">
          <a:xfrm>
            <a:off x="3314700" y="6324600"/>
            <a:ext cx="79216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LCS(0,1)</a:t>
            </a:r>
          </a:p>
        </p:txBody>
      </p:sp>
      <p:sp>
        <p:nvSpPr>
          <p:cNvPr id="298046" name="Text Box 62"/>
          <p:cNvSpPr txBox="1">
            <a:spLocks noChangeArrowheads="1"/>
          </p:cNvSpPr>
          <p:nvPr/>
        </p:nvSpPr>
        <p:spPr bwMode="auto">
          <a:xfrm>
            <a:off x="4017963" y="6324600"/>
            <a:ext cx="7921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LCS(1,0)</a:t>
            </a:r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3711575" y="6088063"/>
            <a:ext cx="692150" cy="277812"/>
            <a:chOff x="411" y="3294"/>
            <a:chExt cx="436" cy="175"/>
          </a:xfrm>
        </p:grpSpPr>
        <p:sp>
          <p:nvSpPr>
            <p:cNvPr id="298048" name="Line 6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49" name="Freeform 6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050" name="Group 66"/>
          <p:cNvGrpSpPr>
            <a:grpSpLocks/>
          </p:cNvGrpSpPr>
          <p:nvPr/>
        </p:nvGrpSpPr>
        <p:grpSpPr bwMode="auto">
          <a:xfrm>
            <a:off x="4160838" y="5173663"/>
            <a:ext cx="1395412" cy="290512"/>
            <a:chOff x="411" y="3294"/>
            <a:chExt cx="436" cy="175"/>
          </a:xfrm>
        </p:grpSpPr>
        <p:sp>
          <p:nvSpPr>
            <p:cNvPr id="298051" name="Line 67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52" name="Freeform 68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98053" name="Text Box 69"/>
          <p:cNvSpPr txBox="1">
            <a:spLocks noChangeArrowheads="1"/>
          </p:cNvSpPr>
          <p:nvPr/>
        </p:nvSpPr>
        <p:spPr bwMode="auto">
          <a:xfrm>
            <a:off x="5365750" y="5851525"/>
            <a:ext cx="792163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LCS(1,1)</a:t>
            </a:r>
          </a:p>
        </p:txBody>
      </p:sp>
      <p:sp>
        <p:nvSpPr>
          <p:cNvPr id="298054" name="Text Box 70"/>
          <p:cNvSpPr txBox="1">
            <a:spLocks noChangeArrowheads="1"/>
          </p:cNvSpPr>
          <p:nvPr/>
        </p:nvSpPr>
        <p:spPr bwMode="auto">
          <a:xfrm>
            <a:off x="4675188" y="5857875"/>
            <a:ext cx="792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LCS(2,0)</a:t>
            </a:r>
          </a:p>
        </p:txBody>
      </p:sp>
      <p:sp>
        <p:nvSpPr>
          <p:cNvPr id="298055" name="Text Box 71"/>
          <p:cNvSpPr txBox="1">
            <a:spLocks noChangeArrowheads="1"/>
          </p:cNvSpPr>
          <p:nvPr/>
        </p:nvSpPr>
        <p:spPr bwMode="auto">
          <a:xfrm>
            <a:off x="4695825" y="6319838"/>
            <a:ext cx="79216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LCS(0,1)</a:t>
            </a:r>
          </a:p>
        </p:txBody>
      </p:sp>
      <p:sp>
        <p:nvSpPr>
          <p:cNvPr id="298056" name="Text Box 72"/>
          <p:cNvSpPr txBox="1">
            <a:spLocks noChangeArrowheads="1"/>
          </p:cNvSpPr>
          <p:nvPr/>
        </p:nvSpPr>
        <p:spPr bwMode="auto">
          <a:xfrm>
            <a:off x="5399088" y="6319838"/>
            <a:ext cx="7921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</a:rPr>
              <a:t>LCS(1,0)</a:t>
            </a:r>
          </a:p>
        </p:txBody>
      </p:sp>
      <p:grpSp>
        <p:nvGrpSpPr>
          <p:cNvPr id="298057" name="Group 73"/>
          <p:cNvGrpSpPr>
            <a:grpSpLocks/>
          </p:cNvGrpSpPr>
          <p:nvPr/>
        </p:nvGrpSpPr>
        <p:grpSpPr bwMode="auto">
          <a:xfrm>
            <a:off x="5092700" y="6083300"/>
            <a:ext cx="692150" cy="277813"/>
            <a:chOff x="411" y="3294"/>
            <a:chExt cx="436" cy="175"/>
          </a:xfrm>
        </p:grpSpPr>
        <p:sp>
          <p:nvSpPr>
            <p:cNvPr id="298058" name="Line 74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59" name="Freeform 75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060" name="Group 76"/>
          <p:cNvGrpSpPr>
            <a:grpSpLocks/>
          </p:cNvGrpSpPr>
          <p:nvPr/>
        </p:nvGrpSpPr>
        <p:grpSpPr bwMode="auto">
          <a:xfrm>
            <a:off x="5083175" y="5618163"/>
            <a:ext cx="692150" cy="277812"/>
            <a:chOff x="411" y="3294"/>
            <a:chExt cx="436" cy="175"/>
          </a:xfrm>
        </p:grpSpPr>
        <p:sp>
          <p:nvSpPr>
            <p:cNvPr id="298061" name="Line 77"/>
            <p:cNvSpPr>
              <a:spLocks noChangeShapeType="1"/>
            </p:cNvSpPr>
            <p:nvPr/>
          </p:nvSpPr>
          <p:spPr bwMode="auto">
            <a:xfrm>
              <a:off x="708" y="3294"/>
              <a:ext cx="2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062" name="Freeform 78"/>
            <p:cNvSpPr>
              <a:spLocks/>
            </p:cNvSpPr>
            <p:nvPr/>
          </p:nvSpPr>
          <p:spPr bwMode="auto">
            <a:xfrm>
              <a:off x="411" y="3378"/>
              <a:ext cx="436" cy="91"/>
            </a:xfrm>
            <a:custGeom>
              <a:avLst/>
              <a:gdLst>
                <a:gd name="T0" fmla="*/ 0 w 3780"/>
                <a:gd name="T1" fmla="*/ 91 h 97"/>
                <a:gd name="T2" fmla="*/ 0 w 3780"/>
                <a:gd name="T3" fmla="*/ 0 h 97"/>
                <a:gd name="T4" fmla="*/ 3780 w 3780"/>
                <a:gd name="T5" fmla="*/ 0 h 97"/>
                <a:gd name="T6" fmla="*/ 3780 w 3780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0" h="97">
                  <a:moveTo>
                    <a:pt x="0" y="91"/>
                  </a:moveTo>
                  <a:lnTo>
                    <a:pt x="0" y="0"/>
                  </a:lnTo>
                  <a:lnTo>
                    <a:pt x="3780" y="0"/>
                  </a:lnTo>
                  <a:lnTo>
                    <a:pt x="3780" y="9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063" name="Group 79"/>
          <p:cNvGrpSpPr>
            <a:grpSpLocks/>
          </p:cNvGrpSpPr>
          <p:nvPr/>
        </p:nvGrpSpPr>
        <p:grpSpPr bwMode="auto">
          <a:xfrm>
            <a:off x="4849813" y="1482725"/>
            <a:ext cx="4294187" cy="2162175"/>
            <a:chOff x="987" y="2819"/>
            <a:chExt cx="2705" cy="1362"/>
          </a:xfrm>
        </p:grpSpPr>
        <p:sp>
          <p:nvSpPr>
            <p:cNvPr id="298064" name="Text Box 80"/>
            <p:cNvSpPr txBox="1">
              <a:spLocks noChangeArrowheads="1"/>
            </p:cNvSpPr>
            <p:nvPr/>
          </p:nvSpPr>
          <p:spPr bwMode="auto">
            <a:xfrm>
              <a:off x="2313" y="281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LCS(3,2)</a:t>
              </a:r>
            </a:p>
          </p:txBody>
        </p:sp>
        <p:sp>
          <p:nvSpPr>
            <p:cNvPr id="298065" name="Text Box 81"/>
            <p:cNvSpPr txBox="1">
              <a:spLocks noChangeArrowheads="1"/>
            </p:cNvSpPr>
            <p:nvPr/>
          </p:nvSpPr>
          <p:spPr bwMode="auto">
            <a:xfrm>
              <a:off x="2762" y="31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LCS(2,2)</a:t>
              </a:r>
            </a:p>
          </p:txBody>
        </p:sp>
        <p:sp>
          <p:nvSpPr>
            <p:cNvPr id="298066" name="Text Box 82"/>
            <p:cNvSpPr txBox="1">
              <a:spLocks noChangeArrowheads="1"/>
            </p:cNvSpPr>
            <p:nvPr/>
          </p:nvSpPr>
          <p:spPr bwMode="auto">
            <a:xfrm>
              <a:off x="3033" y="342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LCS(2,1)</a:t>
              </a:r>
            </a:p>
          </p:txBody>
        </p:sp>
        <p:grpSp>
          <p:nvGrpSpPr>
            <p:cNvPr id="298067" name="Group 83"/>
            <p:cNvGrpSpPr>
              <a:grpSpLocks/>
            </p:cNvGrpSpPr>
            <p:nvPr/>
          </p:nvGrpSpPr>
          <p:grpSpPr bwMode="auto">
            <a:xfrm>
              <a:off x="1644" y="2970"/>
              <a:ext cx="1355" cy="166"/>
              <a:chOff x="411" y="3294"/>
              <a:chExt cx="436" cy="175"/>
            </a:xfrm>
          </p:grpSpPr>
          <p:sp>
            <p:nvSpPr>
              <p:cNvPr id="298068" name="Line 84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69" name="Freeform 85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070" name="Text Box 86"/>
            <p:cNvSpPr txBox="1">
              <a:spLocks noChangeArrowheads="1"/>
            </p:cNvSpPr>
            <p:nvPr/>
          </p:nvSpPr>
          <p:spPr bwMode="auto">
            <a:xfrm>
              <a:off x="1414" y="313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LCS(3,1)</a:t>
              </a:r>
            </a:p>
          </p:txBody>
        </p:sp>
        <p:grpSp>
          <p:nvGrpSpPr>
            <p:cNvPr id="298071" name="Group 87"/>
            <p:cNvGrpSpPr>
              <a:grpSpLocks/>
            </p:cNvGrpSpPr>
            <p:nvPr/>
          </p:nvGrpSpPr>
          <p:grpSpPr bwMode="auto">
            <a:xfrm>
              <a:off x="1250" y="3283"/>
              <a:ext cx="436" cy="175"/>
              <a:chOff x="411" y="3294"/>
              <a:chExt cx="436" cy="175"/>
            </a:xfrm>
          </p:grpSpPr>
          <p:sp>
            <p:nvSpPr>
              <p:cNvPr id="298072" name="Line 88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73" name="Freeform 89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074" name="Group 90"/>
            <p:cNvGrpSpPr>
              <a:grpSpLocks/>
            </p:cNvGrpSpPr>
            <p:nvPr/>
          </p:nvGrpSpPr>
          <p:grpSpPr bwMode="auto">
            <a:xfrm>
              <a:off x="987" y="3425"/>
              <a:ext cx="963" cy="756"/>
              <a:chOff x="987" y="3425"/>
              <a:chExt cx="963" cy="756"/>
            </a:xfrm>
          </p:grpSpPr>
          <p:sp>
            <p:nvSpPr>
              <p:cNvPr id="298075" name="Text Box 91"/>
              <p:cNvSpPr txBox="1">
                <a:spLocks noChangeArrowheads="1"/>
              </p:cNvSpPr>
              <p:nvPr/>
            </p:nvSpPr>
            <p:spPr bwMode="auto">
              <a:xfrm>
                <a:off x="1422" y="3425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LCS(2,1)</a:t>
                </a:r>
              </a:p>
            </p:txBody>
          </p:sp>
          <p:sp>
            <p:nvSpPr>
              <p:cNvPr id="298076" name="Text Box 92"/>
              <p:cNvSpPr txBox="1">
                <a:spLocks noChangeArrowheads="1"/>
              </p:cNvSpPr>
              <p:nvPr/>
            </p:nvSpPr>
            <p:spPr bwMode="auto">
              <a:xfrm>
                <a:off x="987" y="3429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LCS(3,0)</a:t>
                </a:r>
              </a:p>
            </p:txBody>
          </p:sp>
          <p:sp>
            <p:nvSpPr>
              <p:cNvPr id="298077" name="Text Box 93"/>
              <p:cNvSpPr txBox="1">
                <a:spLocks noChangeArrowheads="1"/>
              </p:cNvSpPr>
              <p:nvPr/>
            </p:nvSpPr>
            <p:spPr bwMode="auto">
              <a:xfrm>
                <a:off x="1430" y="3713"/>
                <a:ext cx="499" cy="17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LCS(1,1)</a:t>
                </a:r>
              </a:p>
            </p:txBody>
          </p:sp>
          <p:sp>
            <p:nvSpPr>
              <p:cNvPr id="298078" name="Text Box 94"/>
              <p:cNvSpPr txBox="1">
                <a:spLocks noChangeArrowheads="1"/>
              </p:cNvSpPr>
              <p:nvPr/>
            </p:nvSpPr>
            <p:spPr bwMode="auto">
              <a:xfrm>
                <a:off x="995" y="3717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LCS(2,0)</a:t>
                </a:r>
              </a:p>
            </p:txBody>
          </p:sp>
          <p:grpSp>
            <p:nvGrpSpPr>
              <p:cNvPr id="298079" name="Group 95"/>
              <p:cNvGrpSpPr>
                <a:grpSpLocks/>
              </p:cNvGrpSpPr>
              <p:nvPr/>
            </p:nvGrpSpPr>
            <p:grpSpPr bwMode="auto">
              <a:xfrm>
                <a:off x="1250" y="3563"/>
                <a:ext cx="436" cy="175"/>
                <a:chOff x="411" y="3294"/>
                <a:chExt cx="436" cy="175"/>
              </a:xfrm>
            </p:grpSpPr>
            <p:sp>
              <p:nvSpPr>
                <p:cNvPr id="298080" name="Line 96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081" name="Freeform 97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082" name="Text Box 98"/>
              <p:cNvSpPr txBox="1">
                <a:spLocks noChangeArrowheads="1"/>
              </p:cNvSpPr>
              <p:nvPr/>
            </p:nvSpPr>
            <p:spPr bwMode="auto">
              <a:xfrm>
                <a:off x="1008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LCS(1,0)</a:t>
                </a:r>
              </a:p>
            </p:txBody>
          </p:sp>
          <p:sp>
            <p:nvSpPr>
              <p:cNvPr id="298083" name="Text Box 99"/>
              <p:cNvSpPr txBox="1">
                <a:spLocks noChangeArrowheads="1"/>
              </p:cNvSpPr>
              <p:nvPr/>
            </p:nvSpPr>
            <p:spPr bwMode="auto">
              <a:xfrm>
                <a:off x="1451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LCS(0,1)</a:t>
                </a:r>
              </a:p>
            </p:txBody>
          </p:sp>
          <p:grpSp>
            <p:nvGrpSpPr>
              <p:cNvPr id="298084" name="Group 100"/>
              <p:cNvGrpSpPr>
                <a:grpSpLocks/>
              </p:cNvGrpSpPr>
              <p:nvPr/>
            </p:nvGrpSpPr>
            <p:grpSpPr bwMode="auto">
              <a:xfrm>
                <a:off x="1258" y="3859"/>
                <a:ext cx="436" cy="175"/>
                <a:chOff x="411" y="3294"/>
                <a:chExt cx="436" cy="175"/>
              </a:xfrm>
            </p:grpSpPr>
            <p:sp>
              <p:nvSpPr>
                <p:cNvPr id="298085" name="Line 101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086" name="Freeform 102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98087" name="Text Box 103"/>
            <p:cNvSpPr txBox="1">
              <a:spLocks noChangeArrowheads="1"/>
            </p:cNvSpPr>
            <p:nvPr/>
          </p:nvSpPr>
          <p:spPr bwMode="auto">
            <a:xfrm>
              <a:off x="2198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LCS(1,2)</a:t>
              </a:r>
            </a:p>
          </p:txBody>
        </p:sp>
        <p:sp>
          <p:nvSpPr>
            <p:cNvPr id="298088" name="Text Box 104"/>
            <p:cNvSpPr txBox="1">
              <a:spLocks noChangeArrowheads="1"/>
            </p:cNvSpPr>
            <p:nvPr/>
          </p:nvSpPr>
          <p:spPr bwMode="auto">
            <a:xfrm>
              <a:off x="2302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LCS(1,1)</a:t>
              </a:r>
            </a:p>
          </p:txBody>
        </p:sp>
        <p:sp>
          <p:nvSpPr>
            <p:cNvPr id="298089" name="Text Box 105"/>
            <p:cNvSpPr txBox="1">
              <a:spLocks noChangeArrowheads="1"/>
            </p:cNvSpPr>
            <p:nvPr/>
          </p:nvSpPr>
          <p:spPr bwMode="auto">
            <a:xfrm>
              <a:off x="1867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LCS(0,2)</a:t>
              </a:r>
            </a:p>
          </p:txBody>
        </p:sp>
        <p:grpSp>
          <p:nvGrpSpPr>
            <p:cNvPr id="298090" name="Group 106"/>
            <p:cNvGrpSpPr>
              <a:grpSpLocks/>
            </p:cNvGrpSpPr>
            <p:nvPr/>
          </p:nvGrpSpPr>
          <p:grpSpPr bwMode="auto">
            <a:xfrm>
              <a:off x="2122" y="3563"/>
              <a:ext cx="436" cy="175"/>
              <a:chOff x="411" y="3294"/>
              <a:chExt cx="436" cy="175"/>
            </a:xfrm>
          </p:grpSpPr>
          <p:sp>
            <p:nvSpPr>
              <p:cNvPr id="298091" name="Line 107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92" name="Freeform 108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093" name="Text Box 109"/>
            <p:cNvSpPr txBox="1">
              <a:spLocks noChangeArrowheads="1"/>
            </p:cNvSpPr>
            <p:nvPr/>
          </p:nvSpPr>
          <p:spPr bwMode="auto">
            <a:xfrm>
              <a:off x="1880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LCS(0,1)</a:t>
              </a:r>
            </a:p>
          </p:txBody>
        </p:sp>
        <p:sp>
          <p:nvSpPr>
            <p:cNvPr id="298094" name="Text Box 110"/>
            <p:cNvSpPr txBox="1">
              <a:spLocks noChangeArrowheads="1"/>
            </p:cNvSpPr>
            <p:nvPr/>
          </p:nvSpPr>
          <p:spPr bwMode="auto">
            <a:xfrm>
              <a:off x="2323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LCS(1,0)</a:t>
              </a:r>
            </a:p>
          </p:txBody>
        </p:sp>
        <p:grpSp>
          <p:nvGrpSpPr>
            <p:cNvPr id="298095" name="Group 111"/>
            <p:cNvGrpSpPr>
              <a:grpSpLocks/>
            </p:cNvGrpSpPr>
            <p:nvPr/>
          </p:nvGrpSpPr>
          <p:grpSpPr bwMode="auto">
            <a:xfrm>
              <a:off x="2130" y="3859"/>
              <a:ext cx="436" cy="175"/>
              <a:chOff x="411" y="3294"/>
              <a:chExt cx="436" cy="175"/>
            </a:xfrm>
          </p:grpSpPr>
          <p:sp>
            <p:nvSpPr>
              <p:cNvPr id="298096" name="Line 11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097" name="Freeform 11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098" name="Group 114"/>
            <p:cNvGrpSpPr>
              <a:grpSpLocks/>
            </p:cNvGrpSpPr>
            <p:nvPr/>
          </p:nvGrpSpPr>
          <p:grpSpPr bwMode="auto">
            <a:xfrm>
              <a:off x="2413" y="3283"/>
              <a:ext cx="879" cy="183"/>
              <a:chOff x="411" y="3294"/>
              <a:chExt cx="436" cy="175"/>
            </a:xfrm>
          </p:grpSpPr>
          <p:sp>
            <p:nvSpPr>
              <p:cNvPr id="298099" name="Line 11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00" name="Freeform 11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01" name="Text Box 117"/>
            <p:cNvSpPr txBox="1">
              <a:spLocks noChangeArrowheads="1"/>
            </p:cNvSpPr>
            <p:nvPr/>
          </p:nvSpPr>
          <p:spPr bwMode="auto">
            <a:xfrm>
              <a:off x="3172" y="3710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LCS(1,1)</a:t>
              </a:r>
            </a:p>
          </p:txBody>
        </p:sp>
        <p:sp>
          <p:nvSpPr>
            <p:cNvPr id="298102" name="Text Box 118"/>
            <p:cNvSpPr txBox="1">
              <a:spLocks noChangeArrowheads="1"/>
            </p:cNvSpPr>
            <p:nvPr/>
          </p:nvSpPr>
          <p:spPr bwMode="auto">
            <a:xfrm>
              <a:off x="2737" y="3714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LCS(2,0)</a:t>
              </a:r>
            </a:p>
          </p:txBody>
        </p:sp>
        <p:sp>
          <p:nvSpPr>
            <p:cNvPr id="298103" name="Text Box 119"/>
            <p:cNvSpPr txBox="1">
              <a:spLocks noChangeArrowheads="1"/>
            </p:cNvSpPr>
            <p:nvPr/>
          </p:nvSpPr>
          <p:spPr bwMode="auto">
            <a:xfrm>
              <a:off x="2750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LCS(0,1)</a:t>
              </a:r>
            </a:p>
          </p:txBody>
        </p:sp>
        <p:sp>
          <p:nvSpPr>
            <p:cNvPr id="298104" name="Text Box 120"/>
            <p:cNvSpPr txBox="1">
              <a:spLocks noChangeArrowheads="1"/>
            </p:cNvSpPr>
            <p:nvPr/>
          </p:nvSpPr>
          <p:spPr bwMode="auto">
            <a:xfrm>
              <a:off x="3193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LCS(1,0)</a:t>
              </a:r>
            </a:p>
          </p:txBody>
        </p:sp>
        <p:grpSp>
          <p:nvGrpSpPr>
            <p:cNvPr id="298105" name="Group 121"/>
            <p:cNvGrpSpPr>
              <a:grpSpLocks/>
            </p:cNvGrpSpPr>
            <p:nvPr/>
          </p:nvGrpSpPr>
          <p:grpSpPr bwMode="auto">
            <a:xfrm>
              <a:off x="3000" y="3856"/>
              <a:ext cx="436" cy="175"/>
              <a:chOff x="411" y="3294"/>
              <a:chExt cx="436" cy="175"/>
            </a:xfrm>
          </p:grpSpPr>
          <p:sp>
            <p:nvSpPr>
              <p:cNvPr id="298106" name="Line 12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07" name="Freeform 12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108" name="Group 124"/>
            <p:cNvGrpSpPr>
              <a:grpSpLocks/>
            </p:cNvGrpSpPr>
            <p:nvPr/>
          </p:nvGrpSpPr>
          <p:grpSpPr bwMode="auto">
            <a:xfrm>
              <a:off x="2994" y="3563"/>
              <a:ext cx="436" cy="175"/>
              <a:chOff x="411" y="3294"/>
              <a:chExt cx="436" cy="175"/>
            </a:xfrm>
          </p:grpSpPr>
          <p:sp>
            <p:nvSpPr>
              <p:cNvPr id="298109" name="Line 12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10" name="Freeform 12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8111" name="Group 127"/>
          <p:cNvGrpSpPr>
            <a:grpSpLocks/>
          </p:cNvGrpSpPr>
          <p:nvPr/>
        </p:nvGrpSpPr>
        <p:grpSpPr bwMode="auto">
          <a:xfrm>
            <a:off x="549275" y="1492250"/>
            <a:ext cx="4294188" cy="2162175"/>
            <a:chOff x="987" y="2819"/>
            <a:chExt cx="2705" cy="1362"/>
          </a:xfrm>
        </p:grpSpPr>
        <p:sp>
          <p:nvSpPr>
            <p:cNvPr id="298112" name="Text Box 128"/>
            <p:cNvSpPr txBox="1">
              <a:spLocks noChangeArrowheads="1"/>
            </p:cNvSpPr>
            <p:nvPr/>
          </p:nvSpPr>
          <p:spPr bwMode="auto">
            <a:xfrm>
              <a:off x="2313" y="281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LCS(2,3)</a:t>
              </a:r>
            </a:p>
          </p:txBody>
        </p:sp>
        <p:sp>
          <p:nvSpPr>
            <p:cNvPr id="298113" name="Text Box 129"/>
            <p:cNvSpPr txBox="1">
              <a:spLocks noChangeArrowheads="1"/>
            </p:cNvSpPr>
            <p:nvPr/>
          </p:nvSpPr>
          <p:spPr bwMode="auto">
            <a:xfrm>
              <a:off x="2762" y="31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LCS(2,2)</a:t>
              </a:r>
            </a:p>
          </p:txBody>
        </p:sp>
        <p:sp>
          <p:nvSpPr>
            <p:cNvPr id="298114" name="Text Box 130"/>
            <p:cNvSpPr txBox="1">
              <a:spLocks noChangeArrowheads="1"/>
            </p:cNvSpPr>
            <p:nvPr/>
          </p:nvSpPr>
          <p:spPr bwMode="auto">
            <a:xfrm>
              <a:off x="3033" y="342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LCS(2,1)</a:t>
              </a:r>
            </a:p>
          </p:txBody>
        </p:sp>
        <p:grpSp>
          <p:nvGrpSpPr>
            <p:cNvPr id="298115" name="Group 131"/>
            <p:cNvGrpSpPr>
              <a:grpSpLocks/>
            </p:cNvGrpSpPr>
            <p:nvPr/>
          </p:nvGrpSpPr>
          <p:grpSpPr bwMode="auto">
            <a:xfrm>
              <a:off x="1644" y="2970"/>
              <a:ext cx="1355" cy="166"/>
              <a:chOff x="411" y="3294"/>
              <a:chExt cx="436" cy="175"/>
            </a:xfrm>
          </p:grpSpPr>
          <p:sp>
            <p:nvSpPr>
              <p:cNvPr id="298116" name="Line 132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17" name="Freeform 133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18" name="Text Box 134"/>
            <p:cNvSpPr txBox="1">
              <a:spLocks noChangeArrowheads="1"/>
            </p:cNvSpPr>
            <p:nvPr/>
          </p:nvSpPr>
          <p:spPr bwMode="auto">
            <a:xfrm>
              <a:off x="1414" y="313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LCS(1,3)</a:t>
              </a:r>
            </a:p>
          </p:txBody>
        </p:sp>
        <p:grpSp>
          <p:nvGrpSpPr>
            <p:cNvPr id="298119" name="Group 135"/>
            <p:cNvGrpSpPr>
              <a:grpSpLocks/>
            </p:cNvGrpSpPr>
            <p:nvPr/>
          </p:nvGrpSpPr>
          <p:grpSpPr bwMode="auto">
            <a:xfrm>
              <a:off x="1250" y="3283"/>
              <a:ext cx="436" cy="175"/>
              <a:chOff x="411" y="3294"/>
              <a:chExt cx="436" cy="175"/>
            </a:xfrm>
          </p:grpSpPr>
          <p:sp>
            <p:nvSpPr>
              <p:cNvPr id="298120" name="Line 136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21" name="Freeform 137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122" name="Group 138"/>
            <p:cNvGrpSpPr>
              <a:grpSpLocks/>
            </p:cNvGrpSpPr>
            <p:nvPr/>
          </p:nvGrpSpPr>
          <p:grpSpPr bwMode="auto">
            <a:xfrm>
              <a:off x="987" y="3425"/>
              <a:ext cx="963" cy="756"/>
              <a:chOff x="987" y="3425"/>
              <a:chExt cx="963" cy="756"/>
            </a:xfrm>
          </p:grpSpPr>
          <p:sp>
            <p:nvSpPr>
              <p:cNvPr id="298123" name="Text Box 139"/>
              <p:cNvSpPr txBox="1">
                <a:spLocks noChangeArrowheads="1"/>
              </p:cNvSpPr>
              <p:nvPr/>
            </p:nvSpPr>
            <p:spPr bwMode="auto">
              <a:xfrm>
                <a:off x="1422" y="3425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LCS(1,2)</a:t>
                </a:r>
              </a:p>
            </p:txBody>
          </p:sp>
          <p:sp>
            <p:nvSpPr>
              <p:cNvPr id="298124" name="Text Box 140"/>
              <p:cNvSpPr txBox="1">
                <a:spLocks noChangeArrowheads="1"/>
              </p:cNvSpPr>
              <p:nvPr/>
            </p:nvSpPr>
            <p:spPr bwMode="auto">
              <a:xfrm>
                <a:off x="987" y="3429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LCS(0,3)</a:t>
                </a:r>
              </a:p>
            </p:txBody>
          </p:sp>
          <p:sp>
            <p:nvSpPr>
              <p:cNvPr id="298125" name="Text Box 141"/>
              <p:cNvSpPr txBox="1">
                <a:spLocks noChangeArrowheads="1"/>
              </p:cNvSpPr>
              <p:nvPr/>
            </p:nvSpPr>
            <p:spPr bwMode="auto">
              <a:xfrm>
                <a:off x="1430" y="3713"/>
                <a:ext cx="499" cy="17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LCS(1,1)</a:t>
                </a:r>
              </a:p>
            </p:txBody>
          </p:sp>
          <p:sp>
            <p:nvSpPr>
              <p:cNvPr id="298126" name="Text Box 142"/>
              <p:cNvSpPr txBox="1">
                <a:spLocks noChangeArrowheads="1"/>
              </p:cNvSpPr>
              <p:nvPr/>
            </p:nvSpPr>
            <p:spPr bwMode="auto">
              <a:xfrm>
                <a:off x="995" y="3717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LCS(0,2)</a:t>
                </a:r>
              </a:p>
            </p:txBody>
          </p:sp>
          <p:grpSp>
            <p:nvGrpSpPr>
              <p:cNvPr id="298127" name="Group 143"/>
              <p:cNvGrpSpPr>
                <a:grpSpLocks/>
              </p:cNvGrpSpPr>
              <p:nvPr/>
            </p:nvGrpSpPr>
            <p:grpSpPr bwMode="auto">
              <a:xfrm>
                <a:off x="1250" y="3563"/>
                <a:ext cx="436" cy="175"/>
                <a:chOff x="411" y="3294"/>
                <a:chExt cx="436" cy="175"/>
              </a:xfrm>
            </p:grpSpPr>
            <p:sp>
              <p:nvSpPr>
                <p:cNvPr id="298128" name="Line 144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129" name="Freeform 145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8130" name="Text Box 146"/>
              <p:cNvSpPr txBox="1">
                <a:spLocks noChangeArrowheads="1"/>
              </p:cNvSpPr>
              <p:nvPr/>
            </p:nvSpPr>
            <p:spPr bwMode="auto">
              <a:xfrm>
                <a:off x="1008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LCS(0,1)</a:t>
                </a:r>
              </a:p>
            </p:txBody>
          </p:sp>
          <p:sp>
            <p:nvSpPr>
              <p:cNvPr id="298131" name="Text Box 147"/>
              <p:cNvSpPr txBox="1">
                <a:spLocks noChangeArrowheads="1"/>
              </p:cNvSpPr>
              <p:nvPr/>
            </p:nvSpPr>
            <p:spPr bwMode="auto">
              <a:xfrm>
                <a:off x="1451" y="4008"/>
                <a:ext cx="4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</a:rPr>
                  <a:t>LCS(1,0)</a:t>
                </a:r>
              </a:p>
            </p:txBody>
          </p:sp>
          <p:grpSp>
            <p:nvGrpSpPr>
              <p:cNvPr id="298132" name="Group 148"/>
              <p:cNvGrpSpPr>
                <a:grpSpLocks/>
              </p:cNvGrpSpPr>
              <p:nvPr/>
            </p:nvGrpSpPr>
            <p:grpSpPr bwMode="auto">
              <a:xfrm>
                <a:off x="1258" y="3859"/>
                <a:ext cx="436" cy="175"/>
                <a:chOff x="411" y="3294"/>
                <a:chExt cx="436" cy="175"/>
              </a:xfrm>
            </p:grpSpPr>
            <p:sp>
              <p:nvSpPr>
                <p:cNvPr id="298133" name="Line 149"/>
                <p:cNvSpPr>
                  <a:spLocks noChangeShapeType="1"/>
                </p:cNvSpPr>
                <p:nvPr/>
              </p:nvSpPr>
              <p:spPr bwMode="auto">
                <a:xfrm>
                  <a:off x="708" y="3294"/>
                  <a:ext cx="2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8134" name="Freeform 150"/>
                <p:cNvSpPr>
                  <a:spLocks/>
                </p:cNvSpPr>
                <p:nvPr/>
              </p:nvSpPr>
              <p:spPr bwMode="auto">
                <a:xfrm>
                  <a:off x="411" y="3378"/>
                  <a:ext cx="436" cy="91"/>
                </a:xfrm>
                <a:custGeom>
                  <a:avLst/>
                  <a:gdLst>
                    <a:gd name="T0" fmla="*/ 0 w 3780"/>
                    <a:gd name="T1" fmla="*/ 91 h 97"/>
                    <a:gd name="T2" fmla="*/ 0 w 3780"/>
                    <a:gd name="T3" fmla="*/ 0 h 97"/>
                    <a:gd name="T4" fmla="*/ 3780 w 3780"/>
                    <a:gd name="T5" fmla="*/ 0 h 97"/>
                    <a:gd name="T6" fmla="*/ 3780 w 3780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80" h="97">
                      <a:moveTo>
                        <a:pt x="0" y="91"/>
                      </a:moveTo>
                      <a:lnTo>
                        <a:pt x="0" y="0"/>
                      </a:lnTo>
                      <a:lnTo>
                        <a:pt x="3780" y="0"/>
                      </a:lnTo>
                      <a:lnTo>
                        <a:pt x="3780" y="97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98135" name="Text Box 151"/>
            <p:cNvSpPr txBox="1">
              <a:spLocks noChangeArrowheads="1"/>
            </p:cNvSpPr>
            <p:nvPr/>
          </p:nvSpPr>
          <p:spPr bwMode="auto">
            <a:xfrm>
              <a:off x="2198" y="342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LCS(1,2)</a:t>
              </a:r>
            </a:p>
          </p:txBody>
        </p:sp>
        <p:sp>
          <p:nvSpPr>
            <p:cNvPr id="298136" name="Text Box 152"/>
            <p:cNvSpPr txBox="1">
              <a:spLocks noChangeArrowheads="1"/>
            </p:cNvSpPr>
            <p:nvPr/>
          </p:nvSpPr>
          <p:spPr bwMode="auto">
            <a:xfrm>
              <a:off x="2302" y="3713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LCS(1,1)</a:t>
              </a:r>
            </a:p>
          </p:txBody>
        </p:sp>
        <p:sp>
          <p:nvSpPr>
            <p:cNvPr id="298137" name="Text Box 153"/>
            <p:cNvSpPr txBox="1">
              <a:spLocks noChangeArrowheads="1"/>
            </p:cNvSpPr>
            <p:nvPr/>
          </p:nvSpPr>
          <p:spPr bwMode="auto">
            <a:xfrm>
              <a:off x="1867" y="3717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LCS(0,2)</a:t>
              </a:r>
            </a:p>
          </p:txBody>
        </p:sp>
        <p:grpSp>
          <p:nvGrpSpPr>
            <p:cNvPr id="298138" name="Group 154"/>
            <p:cNvGrpSpPr>
              <a:grpSpLocks/>
            </p:cNvGrpSpPr>
            <p:nvPr/>
          </p:nvGrpSpPr>
          <p:grpSpPr bwMode="auto">
            <a:xfrm>
              <a:off x="2122" y="3563"/>
              <a:ext cx="436" cy="175"/>
              <a:chOff x="411" y="3294"/>
              <a:chExt cx="436" cy="175"/>
            </a:xfrm>
          </p:grpSpPr>
          <p:sp>
            <p:nvSpPr>
              <p:cNvPr id="298139" name="Line 155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40" name="Freeform 156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41" name="Text Box 157"/>
            <p:cNvSpPr txBox="1">
              <a:spLocks noChangeArrowheads="1"/>
            </p:cNvSpPr>
            <p:nvPr/>
          </p:nvSpPr>
          <p:spPr bwMode="auto">
            <a:xfrm>
              <a:off x="1880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LCS(0,1)</a:t>
              </a:r>
            </a:p>
          </p:txBody>
        </p:sp>
        <p:sp>
          <p:nvSpPr>
            <p:cNvPr id="298142" name="Text Box 158"/>
            <p:cNvSpPr txBox="1">
              <a:spLocks noChangeArrowheads="1"/>
            </p:cNvSpPr>
            <p:nvPr/>
          </p:nvSpPr>
          <p:spPr bwMode="auto">
            <a:xfrm>
              <a:off x="2323" y="4008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LCS(1,0)</a:t>
              </a:r>
            </a:p>
          </p:txBody>
        </p:sp>
        <p:grpSp>
          <p:nvGrpSpPr>
            <p:cNvPr id="298143" name="Group 159"/>
            <p:cNvGrpSpPr>
              <a:grpSpLocks/>
            </p:cNvGrpSpPr>
            <p:nvPr/>
          </p:nvGrpSpPr>
          <p:grpSpPr bwMode="auto">
            <a:xfrm>
              <a:off x="2130" y="3859"/>
              <a:ext cx="436" cy="175"/>
              <a:chOff x="411" y="3294"/>
              <a:chExt cx="436" cy="175"/>
            </a:xfrm>
          </p:grpSpPr>
          <p:sp>
            <p:nvSpPr>
              <p:cNvPr id="298144" name="Line 160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45" name="Freeform 161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146" name="Group 162"/>
            <p:cNvGrpSpPr>
              <a:grpSpLocks/>
            </p:cNvGrpSpPr>
            <p:nvPr/>
          </p:nvGrpSpPr>
          <p:grpSpPr bwMode="auto">
            <a:xfrm>
              <a:off x="2413" y="3283"/>
              <a:ext cx="879" cy="183"/>
              <a:chOff x="411" y="3294"/>
              <a:chExt cx="436" cy="175"/>
            </a:xfrm>
          </p:grpSpPr>
          <p:sp>
            <p:nvSpPr>
              <p:cNvPr id="298147" name="Line 163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48" name="Freeform 164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49" name="Text Box 165"/>
            <p:cNvSpPr txBox="1">
              <a:spLocks noChangeArrowheads="1"/>
            </p:cNvSpPr>
            <p:nvPr/>
          </p:nvSpPr>
          <p:spPr bwMode="auto">
            <a:xfrm>
              <a:off x="3172" y="3710"/>
              <a:ext cx="499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LCS(1,1)</a:t>
              </a:r>
            </a:p>
          </p:txBody>
        </p:sp>
        <p:sp>
          <p:nvSpPr>
            <p:cNvPr id="298150" name="Text Box 166"/>
            <p:cNvSpPr txBox="1">
              <a:spLocks noChangeArrowheads="1"/>
            </p:cNvSpPr>
            <p:nvPr/>
          </p:nvSpPr>
          <p:spPr bwMode="auto">
            <a:xfrm>
              <a:off x="2737" y="3714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LCS(2,0)</a:t>
              </a:r>
            </a:p>
          </p:txBody>
        </p:sp>
        <p:sp>
          <p:nvSpPr>
            <p:cNvPr id="298151" name="Text Box 167"/>
            <p:cNvSpPr txBox="1">
              <a:spLocks noChangeArrowheads="1"/>
            </p:cNvSpPr>
            <p:nvPr/>
          </p:nvSpPr>
          <p:spPr bwMode="auto">
            <a:xfrm>
              <a:off x="2750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LCS(0,1)</a:t>
              </a:r>
            </a:p>
          </p:txBody>
        </p:sp>
        <p:sp>
          <p:nvSpPr>
            <p:cNvPr id="298152" name="Text Box 168"/>
            <p:cNvSpPr txBox="1">
              <a:spLocks noChangeArrowheads="1"/>
            </p:cNvSpPr>
            <p:nvPr/>
          </p:nvSpPr>
          <p:spPr bwMode="auto">
            <a:xfrm>
              <a:off x="3193" y="4005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</a:rPr>
                <a:t>LCS(1,0)</a:t>
              </a:r>
            </a:p>
          </p:txBody>
        </p:sp>
        <p:grpSp>
          <p:nvGrpSpPr>
            <p:cNvPr id="298153" name="Group 169"/>
            <p:cNvGrpSpPr>
              <a:grpSpLocks/>
            </p:cNvGrpSpPr>
            <p:nvPr/>
          </p:nvGrpSpPr>
          <p:grpSpPr bwMode="auto">
            <a:xfrm>
              <a:off x="3000" y="3856"/>
              <a:ext cx="436" cy="175"/>
              <a:chOff x="411" y="3294"/>
              <a:chExt cx="436" cy="175"/>
            </a:xfrm>
          </p:grpSpPr>
          <p:sp>
            <p:nvSpPr>
              <p:cNvPr id="298154" name="Line 170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55" name="Freeform 171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8156" name="Group 172"/>
            <p:cNvGrpSpPr>
              <a:grpSpLocks/>
            </p:cNvGrpSpPr>
            <p:nvPr/>
          </p:nvGrpSpPr>
          <p:grpSpPr bwMode="auto">
            <a:xfrm>
              <a:off x="2994" y="3563"/>
              <a:ext cx="436" cy="175"/>
              <a:chOff x="411" y="3294"/>
              <a:chExt cx="436" cy="175"/>
            </a:xfrm>
          </p:grpSpPr>
          <p:sp>
            <p:nvSpPr>
              <p:cNvPr id="298157" name="Line 173"/>
              <p:cNvSpPr>
                <a:spLocks noChangeShapeType="1"/>
              </p:cNvSpPr>
              <p:nvPr/>
            </p:nvSpPr>
            <p:spPr bwMode="auto">
              <a:xfrm>
                <a:off x="708" y="3294"/>
                <a:ext cx="2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58" name="Freeform 174"/>
              <p:cNvSpPr>
                <a:spLocks/>
              </p:cNvSpPr>
              <p:nvPr/>
            </p:nvSpPr>
            <p:spPr bwMode="auto">
              <a:xfrm>
                <a:off x="411" y="3378"/>
                <a:ext cx="436" cy="91"/>
              </a:xfrm>
              <a:custGeom>
                <a:avLst/>
                <a:gdLst>
                  <a:gd name="T0" fmla="*/ 0 w 3780"/>
                  <a:gd name="T1" fmla="*/ 91 h 97"/>
                  <a:gd name="T2" fmla="*/ 0 w 3780"/>
                  <a:gd name="T3" fmla="*/ 0 h 97"/>
                  <a:gd name="T4" fmla="*/ 3780 w 3780"/>
                  <a:gd name="T5" fmla="*/ 0 h 97"/>
                  <a:gd name="T6" fmla="*/ 3780 w 3780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0" h="97">
                    <a:moveTo>
                      <a:pt x="0" y="91"/>
                    </a:moveTo>
                    <a:lnTo>
                      <a:pt x="0" y="0"/>
                    </a:lnTo>
                    <a:lnTo>
                      <a:pt x="3780" y="0"/>
                    </a:lnTo>
                    <a:lnTo>
                      <a:pt x="3780" y="9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98160" name="Rectangle 176"/>
          <p:cNvSpPr>
            <a:spLocks noChangeArrowheads="1"/>
          </p:cNvSpPr>
          <p:nvPr/>
        </p:nvSpPr>
        <p:spPr bwMode="auto">
          <a:xfrm>
            <a:off x="6353175" y="4029075"/>
            <a:ext cx="2667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호출 트리의 예</a:t>
            </a:r>
          </a:p>
        </p:txBody>
      </p:sp>
      <p:grpSp>
        <p:nvGrpSpPr>
          <p:cNvPr id="298169" name="Group 185"/>
          <p:cNvGrpSpPr>
            <a:grpSpLocks/>
          </p:cNvGrpSpPr>
          <p:nvPr/>
        </p:nvGrpSpPr>
        <p:grpSpPr bwMode="auto">
          <a:xfrm>
            <a:off x="304800" y="566738"/>
            <a:ext cx="4806950" cy="3417887"/>
            <a:chOff x="192" y="357"/>
            <a:chExt cx="3028" cy="2153"/>
          </a:xfrm>
        </p:grpSpPr>
        <p:grpSp>
          <p:nvGrpSpPr>
            <p:cNvPr id="298167" name="Group 183"/>
            <p:cNvGrpSpPr>
              <a:grpSpLocks/>
            </p:cNvGrpSpPr>
            <p:nvPr/>
          </p:nvGrpSpPr>
          <p:grpSpPr bwMode="auto">
            <a:xfrm>
              <a:off x="192" y="357"/>
              <a:ext cx="3028" cy="2153"/>
              <a:chOff x="192" y="357"/>
              <a:chExt cx="3028" cy="2153"/>
            </a:xfrm>
          </p:grpSpPr>
          <p:sp>
            <p:nvSpPr>
              <p:cNvPr id="297990" name="Line 6"/>
              <p:cNvSpPr>
                <a:spLocks noChangeShapeType="1"/>
              </p:cNvSpPr>
              <p:nvPr/>
            </p:nvSpPr>
            <p:spPr bwMode="auto">
              <a:xfrm>
                <a:off x="1713" y="357"/>
                <a:ext cx="0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62" name="Line 178"/>
              <p:cNvSpPr>
                <a:spLocks noChangeShapeType="1"/>
              </p:cNvSpPr>
              <p:nvPr/>
            </p:nvSpPr>
            <p:spPr bwMode="auto">
              <a:xfrm flipH="1">
                <a:off x="196" y="482"/>
                <a:ext cx="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63" name="Line 179"/>
              <p:cNvSpPr>
                <a:spLocks noChangeShapeType="1"/>
              </p:cNvSpPr>
              <p:nvPr/>
            </p:nvSpPr>
            <p:spPr bwMode="auto">
              <a:xfrm>
                <a:off x="192" y="480"/>
                <a:ext cx="0" cy="19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64" name="Line 180"/>
              <p:cNvSpPr>
                <a:spLocks noChangeShapeType="1"/>
              </p:cNvSpPr>
              <p:nvPr/>
            </p:nvSpPr>
            <p:spPr bwMode="auto">
              <a:xfrm>
                <a:off x="198" y="239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65" name="Line 181"/>
              <p:cNvSpPr>
                <a:spLocks noChangeShapeType="1"/>
              </p:cNvSpPr>
              <p:nvPr/>
            </p:nvSpPr>
            <p:spPr bwMode="auto">
              <a:xfrm>
                <a:off x="1496" y="2396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68" name="Line 184"/>
            <p:cNvSpPr>
              <a:spLocks noChangeShapeType="1"/>
            </p:cNvSpPr>
            <p:nvPr/>
          </p:nvSpPr>
          <p:spPr bwMode="auto">
            <a:xfrm>
              <a:off x="3216" y="488"/>
              <a:ext cx="0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8176" name="Group 192"/>
          <p:cNvGrpSpPr>
            <a:grpSpLocks/>
          </p:cNvGrpSpPr>
          <p:nvPr/>
        </p:nvGrpSpPr>
        <p:grpSpPr bwMode="auto">
          <a:xfrm>
            <a:off x="2933700" y="4654550"/>
            <a:ext cx="2159000" cy="336550"/>
            <a:chOff x="1848" y="2932"/>
            <a:chExt cx="1360" cy="212"/>
          </a:xfrm>
        </p:grpSpPr>
        <p:grpSp>
          <p:nvGrpSpPr>
            <p:cNvPr id="298173" name="Group 189"/>
            <p:cNvGrpSpPr>
              <a:grpSpLocks/>
            </p:cNvGrpSpPr>
            <p:nvPr/>
          </p:nvGrpSpPr>
          <p:grpSpPr bwMode="auto">
            <a:xfrm>
              <a:off x="1848" y="3060"/>
              <a:ext cx="1360" cy="84"/>
              <a:chOff x="1848" y="3020"/>
              <a:chExt cx="1360" cy="84"/>
            </a:xfrm>
          </p:grpSpPr>
          <p:sp>
            <p:nvSpPr>
              <p:cNvPr id="298170" name="Line 186"/>
              <p:cNvSpPr>
                <a:spLocks noChangeShapeType="1"/>
              </p:cNvSpPr>
              <p:nvPr/>
            </p:nvSpPr>
            <p:spPr bwMode="auto">
              <a:xfrm>
                <a:off x="1848" y="3020"/>
                <a:ext cx="1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71" name="Line 187"/>
              <p:cNvSpPr>
                <a:spLocks noChangeShapeType="1"/>
              </p:cNvSpPr>
              <p:nvPr/>
            </p:nvSpPr>
            <p:spPr bwMode="auto">
              <a:xfrm>
                <a:off x="1852" y="302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8172" name="Line 188"/>
              <p:cNvSpPr>
                <a:spLocks noChangeShapeType="1"/>
              </p:cNvSpPr>
              <p:nvPr/>
            </p:nvSpPr>
            <p:spPr bwMode="auto">
              <a:xfrm>
                <a:off x="3208" y="3024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98175" name="Line 191"/>
            <p:cNvSpPr>
              <a:spLocks noChangeShapeType="1"/>
            </p:cNvSpPr>
            <p:nvPr/>
          </p:nvSpPr>
          <p:spPr bwMode="auto">
            <a:xfrm>
              <a:off x="2484" y="2932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동적 프로그래밍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911350"/>
            <a:ext cx="7870825" cy="375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LCS(</a:t>
            </a:r>
            <a:r>
              <a:rPr lang="en-US" altLang="ko-KR" sz="1800" i="1"/>
              <a:t>m</a:t>
            </a:r>
            <a:r>
              <a:rPr lang="en-US" altLang="ko-KR" sz="1800"/>
              <a:t>, </a:t>
            </a:r>
            <a:r>
              <a:rPr lang="en-US" altLang="ko-KR" sz="1800" i="1"/>
              <a:t>n</a:t>
            </a:r>
            <a:r>
              <a:rPr lang="en-US" altLang="ko-KR" sz="180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▷ </a:t>
            </a:r>
            <a:r>
              <a:rPr lang="ko-KR" altLang="en-US" sz="1800"/>
              <a:t>두 문자열 </a:t>
            </a:r>
            <a:r>
              <a:rPr lang="en-US" altLang="ko-KR" sz="2000" i="1"/>
              <a:t>X</a:t>
            </a:r>
            <a:r>
              <a:rPr lang="en-US" altLang="ko-KR" sz="2000" i="1" baseline="-25000"/>
              <a:t>m</a:t>
            </a:r>
            <a:r>
              <a:rPr lang="ko-KR" altLang="en-US" sz="2000"/>
              <a:t>과 </a:t>
            </a:r>
            <a:r>
              <a:rPr lang="en-US" altLang="ko-KR" sz="2000" i="1"/>
              <a:t>Y</a:t>
            </a:r>
            <a:r>
              <a:rPr lang="en-US" altLang="ko-KR" sz="2000" i="1" baseline="-25000"/>
              <a:t>n</a:t>
            </a:r>
            <a:r>
              <a:rPr lang="ko-KR" altLang="en-US" sz="1800"/>
              <a:t>의 </a:t>
            </a:r>
            <a:r>
              <a:rPr lang="en-US" altLang="ko-KR" sz="1800">
                <a:latin typeface="Times New Roman" panose="02020603050405020304" pitchFamily="18" charset="0"/>
              </a:rPr>
              <a:t>LCS </a:t>
            </a:r>
            <a:r>
              <a:rPr lang="ko-KR" altLang="en-US" sz="1800"/>
              <a:t>길이 구하기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b="1">
                <a:solidFill>
                  <a:schemeClr val="accent2"/>
                </a:solidFill>
              </a:rPr>
              <a:t>for</a:t>
            </a:r>
            <a:r>
              <a:rPr lang="en-US" altLang="ko-KR" sz="1800"/>
              <a:t> </a:t>
            </a:r>
            <a:r>
              <a:rPr lang="en-US" altLang="ko-KR" sz="1800" i="1"/>
              <a:t>i</a:t>
            </a:r>
            <a:r>
              <a:rPr lang="en-US" altLang="ko-KR" sz="1800"/>
              <a:t> ← 0 </a:t>
            </a:r>
            <a:r>
              <a:rPr lang="en-US" altLang="ko-KR" sz="1800" b="1">
                <a:solidFill>
                  <a:schemeClr val="accent2"/>
                </a:solidFill>
              </a:rPr>
              <a:t>to</a:t>
            </a:r>
            <a:r>
              <a:rPr lang="en-US" altLang="ko-KR" sz="1800"/>
              <a:t> </a:t>
            </a:r>
            <a:r>
              <a:rPr lang="en-US" altLang="ko-KR" sz="1800" i="1"/>
              <a:t>m</a:t>
            </a:r>
            <a:r>
              <a:rPr lang="en-US" altLang="ko-KR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C[</a:t>
            </a:r>
            <a:r>
              <a:rPr lang="en-US" altLang="ko-KR" sz="1800" i="1"/>
              <a:t>i</a:t>
            </a:r>
            <a:r>
              <a:rPr lang="en-US" altLang="ko-KR" sz="1800"/>
              <a:t>,  0] ←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/>
              <a:t>        </a:t>
            </a:r>
            <a:r>
              <a:rPr lang="en-US" altLang="ko-KR" sz="1800" b="1">
                <a:solidFill>
                  <a:schemeClr val="accent2"/>
                </a:solidFill>
              </a:rPr>
              <a:t>for</a:t>
            </a:r>
            <a:r>
              <a:rPr lang="en-US" altLang="ko-KR" sz="1800"/>
              <a:t> </a:t>
            </a:r>
            <a:r>
              <a:rPr lang="en-US" altLang="ko-KR" sz="1800" i="1"/>
              <a:t>j</a:t>
            </a:r>
            <a:r>
              <a:rPr lang="en-US" altLang="ko-KR" sz="1800"/>
              <a:t> ← 0 </a:t>
            </a:r>
            <a:r>
              <a:rPr lang="en-US" altLang="ko-KR" sz="1800" b="1">
                <a:solidFill>
                  <a:schemeClr val="accent2"/>
                </a:solidFill>
              </a:rPr>
              <a:t>to</a:t>
            </a:r>
            <a:r>
              <a:rPr lang="en-US" altLang="ko-KR" sz="1800"/>
              <a:t> </a:t>
            </a:r>
            <a:r>
              <a:rPr lang="en-US" altLang="ko-KR" sz="1800" i="1"/>
              <a:t>n</a:t>
            </a:r>
            <a:r>
              <a:rPr lang="en-US" altLang="ko-KR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                 C[0,  </a:t>
            </a:r>
            <a:r>
              <a:rPr lang="en-US" altLang="ko-KR" sz="1800" i="1"/>
              <a:t>j</a:t>
            </a:r>
            <a:r>
              <a:rPr lang="en-US" altLang="ko-KR" sz="1800"/>
              <a:t>] ←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/>
              <a:t>        </a:t>
            </a:r>
            <a:r>
              <a:rPr lang="en-US" altLang="ko-KR" sz="1800" b="1">
                <a:solidFill>
                  <a:schemeClr val="accent2"/>
                </a:solidFill>
              </a:rPr>
              <a:t>for</a:t>
            </a:r>
            <a:r>
              <a:rPr lang="en-US" altLang="ko-KR" sz="1800"/>
              <a:t> </a:t>
            </a:r>
            <a:r>
              <a:rPr lang="en-US" altLang="ko-KR" sz="1800" i="1"/>
              <a:t>i</a:t>
            </a:r>
            <a:r>
              <a:rPr lang="en-US" altLang="ko-KR" sz="1800"/>
              <a:t> ← 1 </a:t>
            </a:r>
            <a:r>
              <a:rPr lang="en-US" altLang="ko-KR" sz="1800" b="1">
                <a:solidFill>
                  <a:schemeClr val="accent2"/>
                </a:solidFill>
              </a:rPr>
              <a:t>to</a:t>
            </a:r>
            <a:r>
              <a:rPr lang="en-US" altLang="ko-KR" sz="1800"/>
              <a:t> </a:t>
            </a:r>
            <a:r>
              <a:rPr lang="en-US" altLang="ko-KR" sz="1800" i="1"/>
              <a:t>m</a:t>
            </a:r>
            <a:r>
              <a:rPr lang="en-US" altLang="ko-KR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/>
              <a:t>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for</a:t>
            </a:r>
            <a:r>
              <a:rPr lang="en-US" altLang="ko-KR" sz="1800"/>
              <a:t> </a:t>
            </a:r>
            <a:r>
              <a:rPr lang="en-US" altLang="ko-KR" sz="1800" i="1"/>
              <a:t>j </a:t>
            </a:r>
            <a:r>
              <a:rPr lang="en-US" altLang="ko-KR" sz="1800"/>
              <a:t>← 1 </a:t>
            </a:r>
            <a:r>
              <a:rPr lang="en-US" altLang="ko-KR" sz="1800" b="1">
                <a:solidFill>
                  <a:schemeClr val="accent2"/>
                </a:solidFill>
              </a:rPr>
              <a:t>to</a:t>
            </a:r>
            <a:r>
              <a:rPr lang="en-US" altLang="ko-KR" sz="1800"/>
              <a:t> </a:t>
            </a:r>
            <a:r>
              <a:rPr lang="en-US" altLang="ko-KR" sz="1800" i="1"/>
              <a:t>n</a:t>
            </a:r>
            <a:r>
              <a:rPr lang="en-US" altLang="ko-KR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if</a:t>
            </a:r>
            <a:r>
              <a:rPr lang="en-US" altLang="ko-KR" sz="1800"/>
              <a:t> (</a:t>
            </a:r>
            <a:r>
              <a:rPr lang="en-US" altLang="ko-KR" sz="2000" i="1"/>
              <a:t>x</a:t>
            </a:r>
            <a:r>
              <a:rPr lang="en-US" altLang="ko-KR" sz="2000" i="1" baseline="-25000"/>
              <a:t>i</a:t>
            </a:r>
            <a:r>
              <a:rPr lang="en-US" altLang="ko-KR" sz="2000" i="1"/>
              <a:t>= y</a:t>
            </a:r>
            <a:r>
              <a:rPr lang="en-US" altLang="ko-KR" sz="2000" i="1" baseline="-25000"/>
              <a:t>j</a:t>
            </a:r>
            <a:r>
              <a:rPr lang="en-US" altLang="ko-KR" sz="1800"/>
              <a:t>) </a:t>
            </a:r>
            <a:r>
              <a:rPr lang="en-US" altLang="ko-KR" sz="1800" b="1">
                <a:solidFill>
                  <a:schemeClr val="accent2"/>
                </a:solidFill>
              </a:rPr>
              <a:t>then</a:t>
            </a:r>
            <a:r>
              <a:rPr lang="en-US" altLang="ko-KR" sz="1800"/>
              <a:t> C[</a:t>
            </a:r>
            <a:r>
              <a:rPr lang="en-US" altLang="ko-KR" sz="1800" i="1"/>
              <a:t>i</a:t>
            </a:r>
            <a:r>
              <a:rPr lang="en-US" altLang="ko-KR" sz="1800"/>
              <a:t>,  </a:t>
            </a:r>
            <a:r>
              <a:rPr lang="en-US" altLang="ko-KR" sz="1800" i="1"/>
              <a:t>j</a:t>
            </a:r>
            <a:r>
              <a:rPr lang="en-US" altLang="ko-KR" sz="1800"/>
              <a:t>] ← C[</a:t>
            </a:r>
            <a:r>
              <a:rPr lang="en-US" altLang="ko-KR" sz="1800" i="1"/>
              <a:t>i</a:t>
            </a:r>
            <a:r>
              <a:rPr lang="en-US" altLang="ko-KR" sz="1800"/>
              <a:t>-1,  </a:t>
            </a:r>
            <a:r>
              <a:rPr lang="en-US" altLang="ko-KR" sz="1800" i="1"/>
              <a:t>j</a:t>
            </a:r>
            <a:r>
              <a:rPr lang="en-US" altLang="ko-KR" sz="1800"/>
              <a:t>-1] + 1;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                </a:t>
            </a:r>
            <a:r>
              <a:rPr lang="en-US" altLang="ko-KR" sz="1800" b="1">
                <a:solidFill>
                  <a:schemeClr val="accent2"/>
                </a:solidFill>
              </a:rPr>
              <a:t>else</a:t>
            </a:r>
            <a:r>
              <a:rPr lang="en-US" altLang="ko-KR" sz="1800"/>
              <a:t> C[</a:t>
            </a:r>
            <a:r>
              <a:rPr lang="en-US" altLang="ko-KR" sz="1800" i="1"/>
              <a:t>i</a:t>
            </a:r>
            <a:r>
              <a:rPr lang="en-US" altLang="ko-KR" sz="1800"/>
              <a:t>,</a:t>
            </a:r>
            <a:r>
              <a:rPr lang="en-US" altLang="ko-KR" sz="1800" i="1"/>
              <a:t>  j</a:t>
            </a:r>
            <a:r>
              <a:rPr lang="en-US" altLang="ko-KR" sz="1800"/>
              <a:t>] ← max(C[</a:t>
            </a:r>
            <a:r>
              <a:rPr lang="en-US" altLang="ko-KR" sz="1800" i="1"/>
              <a:t>i</a:t>
            </a:r>
            <a:r>
              <a:rPr lang="en-US" altLang="ko-KR" sz="1800"/>
              <a:t>-1,  </a:t>
            </a:r>
            <a:r>
              <a:rPr lang="en-US" altLang="ko-KR" sz="1800" i="1"/>
              <a:t>j</a:t>
            </a:r>
            <a:r>
              <a:rPr lang="en-US" altLang="ko-KR" sz="1800"/>
              <a:t>], C[</a:t>
            </a:r>
            <a:r>
              <a:rPr lang="en-US" altLang="ko-KR" sz="1800" i="1"/>
              <a:t>i</a:t>
            </a:r>
            <a:r>
              <a:rPr lang="en-US" altLang="ko-KR" sz="1800"/>
              <a:t>,  </a:t>
            </a:r>
            <a:r>
              <a:rPr lang="en-US" altLang="ko-KR" sz="1800" i="1"/>
              <a:t>j</a:t>
            </a:r>
            <a:r>
              <a:rPr lang="en-US" altLang="ko-KR" sz="1800"/>
              <a:t>-1]);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        </a:t>
            </a:r>
            <a:r>
              <a:rPr lang="en-US" altLang="ko-KR" sz="1800" b="1">
                <a:solidFill>
                  <a:schemeClr val="accent2"/>
                </a:solidFill>
              </a:rPr>
              <a:t>return</a:t>
            </a:r>
            <a:r>
              <a:rPr lang="en-US" altLang="ko-KR" sz="1800"/>
              <a:t> C[</a:t>
            </a:r>
            <a:r>
              <a:rPr lang="en-US" altLang="ko-KR" sz="1800" i="1"/>
              <a:t>m</a:t>
            </a:r>
            <a:r>
              <a:rPr lang="en-US" altLang="ko-KR" sz="1800"/>
              <a:t>, </a:t>
            </a:r>
            <a:r>
              <a:rPr lang="en-US" altLang="ko-KR" sz="1800" i="1"/>
              <a:t>n</a:t>
            </a:r>
            <a:r>
              <a:rPr lang="en-US" altLang="ko-KR" sz="1800"/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/>
              <a:t>} </a:t>
            </a:r>
            <a:endParaRPr lang="ko-KR" altLang="en-US" sz="1200"/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5267325" y="5756275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복잡도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mn</a:t>
            </a:r>
            <a:r>
              <a:rPr lang="en-US" altLang="ko-KR" sz="24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ko-KR" altLang="el-GR" sz="2400" i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문제 예 </a:t>
            </a:r>
            <a:r>
              <a:rPr lang="en-US" altLang="ko-KR">
                <a:solidFill>
                  <a:srgbClr val="FF0000"/>
                </a:solidFill>
              </a:rPr>
              <a:t>5: </a:t>
            </a:r>
            <a:r>
              <a:rPr lang="ko-KR" altLang="en-US">
                <a:solidFill>
                  <a:srgbClr val="FF0000"/>
                </a:solidFill>
              </a:rPr>
              <a:t>최단경로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14700"/>
          </a:xfrm>
        </p:spPr>
        <p:txBody>
          <a:bodyPr/>
          <a:lstStyle/>
          <a:p>
            <a:r>
              <a:rPr lang="en-US" altLang="ko-KR" sz="2800" dirty="0"/>
              <a:t>Weighted digraph </a:t>
            </a:r>
            <a:r>
              <a:rPr lang="en-US" altLang="ko-KR" sz="2800" i="1" dirty="0"/>
              <a:t>G</a:t>
            </a:r>
            <a:r>
              <a:rPr lang="en-US" altLang="ko-KR" sz="2800" dirty="0"/>
              <a:t>=(</a:t>
            </a:r>
            <a:r>
              <a:rPr lang="en-US" altLang="ko-KR" sz="2800" i="1" dirty="0"/>
              <a:t>V</a:t>
            </a:r>
            <a:r>
              <a:rPr lang="en-US" altLang="ko-KR" sz="2800" dirty="0"/>
              <a:t>, </a:t>
            </a:r>
            <a:r>
              <a:rPr lang="en-US" altLang="ko-KR" sz="2800" i="1" dirty="0"/>
              <a:t>E</a:t>
            </a:r>
            <a:r>
              <a:rPr lang="en-US" altLang="ko-KR" sz="2800" dirty="0"/>
              <a:t>)</a:t>
            </a:r>
          </a:p>
          <a:p>
            <a:pPr lvl="1"/>
            <a:r>
              <a:rPr lang="en-US" altLang="ko-KR" sz="2400" i="1" dirty="0" err="1" smtClean="0"/>
              <a:t>w</a:t>
            </a:r>
            <a:r>
              <a:rPr lang="en-US" altLang="ko-KR" sz="2400" i="1" baseline="-25000" dirty="0" err="1" smtClean="0"/>
              <a:t>ij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/>
              <a:t>: vertex </a:t>
            </a:r>
            <a:r>
              <a:rPr lang="en-US" altLang="ko-KR" sz="2400" i="1" dirty="0" err="1"/>
              <a:t>i</a:t>
            </a:r>
            <a:r>
              <a:rPr lang="ko-KR" altLang="en-US" sz="2400" dirty="0"/>
              <a:t>에서 </a:t>
            </a:r>
            <a:r>
              <a:rPr lang="en-US" altLang="ko-KR" sz="2400" dirty="0"/>
              <a:t>vertex </a:t>
            </a:r>
            <a:r>
              <a:rPr lang="en-US" altLang="ko-KR" sz="2400" i="1" dirty="0"/>
              <a:t>j</a:t>
            </a:r>
            <a:r>
              <a:rPr lang="ko-KR" altLang="en-US" sz="2400" dirty="0"/>
              <a:t>에 이르는 </a:t>
            </a:r>
            <a:r>
              <a:rPr lang="en-US" altLang="ko-KR" sz="2400" dirty="0"/>
              <a:t>edge</a:t>
            </a:r>
            <a:r>
              <a:rPr lang="ko-KR" altLang="en-US" sz="2400" dirty="0"/>
              <a:t>의 길이</a:t>
            </a:r>
          </a:p>
          <a:p>
            <a:pPr lvl="2"/>
            <a:r>
              <a:rPr lang="ko-KR" altLang="en-US" sz="2000" dirty="0"/>
              <a:t> </a:t>
            </a:r>
            <a:r>
              <a:rPr lang="en-US" altLang="ko-KR" sz="2000" dirty="0"/>
              <a:t>Edge</a:t>
            </a:r>
            <a:r>
              <a:rPr lang="ko-KR" altLang="en-US" sz="2000" dirty="0"/>
              <a:t>가 없으면 ∞</a:t>
            </a:r>
          </a:p>
          <a:p>
            <a:r>
              <a:rPr lang="ko-KR" altLang="en-US" sz="2800" dirty="0"/>
              <a:t>목표</a:t>
            </a:r>
          </a:p>
          <a:p>
            <a:pPr lvl="1"/>
            <a:r>
              <a:rPr lang="ko-KR" altLang="en-US" sz="2400" dirty="0"/>
              <a:t>시작점 </a:t>
            </a:r>
            <a:r>
              <a:rPr lang="en-US" altLang="ko-KR" sz="2400" i="1" dirty="0"/>
              <a:t>s</a:t>
            </a:r>
            <a:r>
              <a:rPr lang="ko-KR" altLang="en-US" sz="2400" dirty="0"/>
              <a:t>에서 다른 각 정점</a:t>
            </a:r>
            <a:r>
              <a:rPr lang="en-US" altLang="ko-KR" sz="2400" dirty="0"/>
              <a:t>vertex</a:t>
            </a:r>
            <a:r>
              <a:rPr lang="ko-KR" altLang="en-US" sz="2400" dirty="0"/>
              <a:t>에 이르는 최단거리를 모두 구한다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7710488" y="381000"/>
            <a:ext cx="143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optional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배경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197100"/>
            <a:ext cx="7772400" cy="3086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재귀적 해법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큰 문제에 닮음꼴의 작은 문제가 깃든다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잘쓰면 보약</a:t>
            </a:r>
            <a:r>
              <a:rPr lang="en-US" altLang="ko-KR"/>
              <a:t>, </a:t>
            </a:r>
            <a:r>
              <a:rPr lang="ko-KR" altLang="en-US"/>
              <a:t>잘못쓰면 맹독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관계중심으로 파악함으로써 문제를 간명하게 볼 수 있다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재귀적 해법을 사용하면 심한 중복 호출이 일어나는 경우가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05200"/>
          </a:xfrm>
        </p:spPr>
        <p:txBody>
          <a:bodyPr/>
          <a:lstStyle/>
          <a:p>
            <a:r>
              <a:rPr lang="en-US" altLang="ko-KR" sz="2800" dirty="0" err="1"/>
              <a:t>d</a:t>
            </a:r>
            <a:r>
              <a:rPr lang="en-US" altLang="ko-KR" sz="2800" baseline="-25000" dirty="0" err="1"/>
              <a:t>t</a:t>
            </a:r>
            <a:r>
              <a:rPr lang="en-US" altLang="ko-KR" sz="2800" baseline="30000" dirty="0" err="1"/>
              <a:t>k</a:t>
            </a:r>
            <a:r>
              <a:rPr lang="en-US" altLang="ko-KR" sz="2800" baseline="30000" dirty="0"/>
              <a:t> </a:t>
            </a:r>
            <a:r>
              <a:rPr lang="en-US" altLang="ko-KR" sz="2800" dirty="0"/>
              <a:t>:</a:t>
            </a:r>
            <a:r>
              <a:rPr lang="en-US" altLang="ko-KR" sz="2800" baseline="30000" dirty="0"/>
              <a:t> </a:t>
            </a:r>
            <a:r>
              <a:rPr lang="ko-KR" altLang="en-US" sz="2800" dirty="0"/>
              <a:t>중간에 최대 </a:t>
            </a:r>
            <a:r>
              <a:rPr lang="en-US" altLang="ko-KR" sz="2800" i="1" dirty="0"/>
              <a:t>k</a:t>
            </a:r>
            <a:r>
              <a:rPr lang="en-US" altLang="ko-KR" sz="2800" dirty="0"/>
              <a:t> </a:t>
            </a:r>
            <a:r>
              <a:rPr lang="ko-KR" altLang="en-US" sz="2800" dirty="0"/>
              <a:t>개의 </a:t>
            </a:r>
            <a:r>
              <a:rPr lang="en-US" altLang="ko-KR" sz="2800" dirty="0"/>
              <a:t>edge</a:t>
            </a:r>
            <a:r>
              <a:rPr lang="ko-KR" altLang="en-US" sz="2800" dirty="0"/>
              <a:t>를 거쳐 </a:t>
            </a:r>
          </a:p>
          <a:p>
            <a:pPr>
              <a:buFontTx/>
              <a:buNone/>
            </a:pPr>
            <a:r>
              <a:rPr lang="en-US" altLang="ko-KR" sz="2800" i="1" dirty="0"/>
              <a:t>          s</a:t>
            </a:r>
            <a:r>
              <a:rPr lang="ko-KR" altLang="en-US" sz="2800" dirty="0"/>
              <a:t>로부터 </a:t>
            </a:r>
            <a:r>
              <a:rPr lang="en-US" altLang="ko-KR" sz="2800" dirty="0"/>
              <a:t>vertex </a:t>
            </a:r>
            <a:r>
              <a:rPr lang="en-US" altLang="ko-KR" sz="2800" i="1" dirty="0"/>
              <a:t>t</a:t>
            </a:r>
            <a:r>
              <a:rPr lang="ko-KR" altLang="en-US" sz="2800" dirty="0"/>
              <a:t>에 이르는 최단거리</a:t>
            </a:r>
          </a:p>
          <a:p>
            <a:r>
              <a:rPr lang="ko-KR" altLang="en-US" sz="2800" dirty="0"/>
              <a:t>목표</a:t>
            </a:r>
            <a:r>
              <a:rPr lang="en-US" altLang="ko-KR" sz="2800" dirty="0"/>
              <a:t>: d</a:t>
            </a:r>
            <a:r>
              <a:rPr lang="en-US" altLang="ko-KR" sz="2800" baseline="-25000" dirty="0"/>
              <a:t>t</a:t>
            </a:r>
            <a:r>
              <a:rPr lang="en-US" altLang="ko-KR" sz="2800" baseline="30000" dirty="0"/>
              <a:t>n-1</a:t>
            </a:r>
          </a:p>
          <a:p>
            <a:r>
              <a:rPr lang="en-US" altLang="ko-KR" sz="2800" dirty="0"/>
              <a:t>Note! For </a:t>
            </a:r>
            <a:r>
              <a:rPr lang="en-US" altLang="ko-KR" sz="2800" i="1" dirty="0" err="1"/>
              <a:t>i</a:t>
            </a:r>
            <a:r>
              <a:rPr lang="en-US" altLang="ko-KR" sz="2800" dirty="0" err="1"/>
              <a:t>≠</a:t>
            </a:r>
            <a:r>
              <a:rPr lang="en-US" altLang="ko-KR" sz="2800" i="1" dirty="0" err="1"/>
              <a:t>s</a:t>
            </a:r>
            <a:r>
              <a:rPr lang="en-US" altLang="ko-KR" sz="2800" dirty="0"/>
              <a:t>,</a:t>
            </a:r>
          </a:p>
          <a:p>
            <a:pPr lvl="1"/>
            <a:r>
              <a:rPr lang="en-US" altLang="ko-KR" sz="2400" dirty="0"/>
              <a:t>d</a:t>
            </a:r>
            <a:r>
              <a:rPr lang="en-US" altLang="ko-KR" sz="2400" baseline="-25000" dirty="0"/>
              <a:t>t</a:t>
            </a:r>
            <a:r>
              <a:rPr lang="en-US" altLang="ko-KR" sz="2400" baseline="30000" dirty="0"/>
              <a:t>0 </a:t>
            </a:r>
            <a:r>
              <a:rPr lang="en-US" altLang="ko-KR" sz="2400" dirty="0"/>
              <a:t>= ∞</a:t>
            </a:r>
          </a:p>
          <a:p>
            <a:pPr lvl="1"/>
            <a:r>
              <a:rPr lang="en-US" altLang="ko-KR" sz="2400" dirty="0"/>
              <a:t>d</a:t>
            </a:r>
            <a:r>
              <a:rPr lang="en-US" altLang="ko-KR" sz="2400" baseline="-25000" dirty="0"/>
              <a:t>t</a:t>
            </a:r>
            <a:r>
              <a:rPr lang="en-US" altLang="ko-KR" sz="2400" baseline="30000" dirty="0"/>
              <a:t>1 </a:t>
            </a:r>
            <a:r>
              <a:rPr lang="en-US" altLang="ko-KR" sz="2400" dirty="0"/>
              <a:t>= </a:t>
            </a:r>
            <a:r>
              <a:rPr lang="en-US" altLang="ko-KR" sz="2400" i="1" dirty="0" err="1"/>
              <a:t>w</a:t>
            </a:r>
            <a:r>
              <a:rPr lang="en-US" altLang="ko-KR" sz="2400" i="1" baseline="-25000" dirty="0" err="1"/>
              <a:t>s,t</a:t>
            </a:r>
            <a:endParaRPr lang="en-US" altLang="ko-KR" sz="2400" i="1" baseline="-25000" dirty="0"/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6372225" y="5894388"/>
            <a:ext cx="25320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다음 페이지로 넘어가기 전에 </a:t>
            </a:r>
          </a:p>
          <a:p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무엇을 중심으로 관계를 파악할 지 </a:t>
            </a:r>
          </a:p>
          <a:p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</a:rPr>
              <a:t>스스로 생각해보자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4300" y="393700"/>
            <a:ext cx="2679700" cy="838200"/>
          </a:xfrm>
        </p:spPr>
        <p:txBody>
          <a:bodyPr/>
          <a:lstStyle/>
          <a:p>
            <a:r>
              <a:rPr lang="ko-KR" altLang="en-US" sz="3200"/>
              <a:t>재귀적 관계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8200" y="2019300"/>
            <a:ext cx="464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3600" dirty="0" err="1">
                <a:solidFill>
                  <a:srgbClr val="FF0000"/>
                </a:solidFill>
              </a:rPr>
              <a:t>d</a:t>
            </a:r>
            <a:r>
              <a:rPr lang="en-US" altLang="ko-KR" sz="3600" baseline="-25000" dirty="0" err="1"/>
              <a:t>t</a:t>
            </a:r>
            <a:r>
              <a:rPr lang="en-US" altLang="ko-KR" sz="3600" baseline="30000" dirty="0" err="1">
                <a:solidFill>
                  <a:srgbClr val="FF0000"/>
                </a:solidFill>
              </a:rPr>
              <a:t>k</a:t>
            </a:r>
            <a:r>
              <a:rPr lang="en-US" altLang="ko-KR" sz="3600" baseline="30000" dirty="0"/>
              <a:t> </a:t>
            </a:r>
            <a:r>
              <a:rPr lang="en-US" altLang="ko-KR" sz="3600" dirty="0"/>
              <a:t>= min     {</a:t>
            </a:r>
            <a:r>
              <a:rPr lang="en-US" altLang="ko-KR" sz="3600" dirty="0">
                <a:solidFill>
                  <a:srgbClr val="FF0000"/>
                </a:solidFill>
              </a:rPr>
              <a:t>d</a:t>
            </a:r>
            <a:r>
              <a:rPr lang="en-US" altLang="ko-KR" sz="3600" baseline="-25000" dirty="0"/>
              <a:t>r</a:t>
            </a:r>
            <a:r>
              <a:rPr lang="en-US" altLang="ko-KR" sz="3600" baseline="30000" dirty="0">
                <a:solidFill>
                  <a:srgbClr val="FF0000"/>
                </a:solidFill>
              </a:rPr>
              <a:t>k-1</a:t>
            </a:r>
            <a:r>
              <a:rPr lang="en-US" altLang="ko-KR" sz="3600" dirty="0"/>
              <a:t>+</a:t>
            </a:r>
            <a:r>
              <a:rPr lang="en-US" altLang="ko-KR" sz="3600" baseline="30000" dirty="0"/>
              <a:t> </a:t>
            </a:r>
            <a:r>
              <a:rPr lang="en-US" altLang="ko-KR" sz="3600" i="1" dirty="0" err="1" smtClean="0"/>
              <a:t>w</a:t>
            </a:r>
            <a:r>
              <a:rPr lang="en-US" altLang="ko-KR" sz="3600" i="1" baseline="-25000" dirty="0" err="1" smtClean="0"/>
              <a:t>rt</a:t>
            </a:r>
            <a:r>
              <a:rPr lang="en-US" altLang="ko-KR" sz="3600" dirty="0"/>
              <a:t>}</a:t>
            </a:r>
          </a:p>
          <a:p>
            <a:pPr>
              <a:buFontTx/>
              <a:buNone/>
            </a:pPr>
            <a:endParaRPr lang="ko-KR" altLang="en-US" sz="3600" dirty="0"/>
          </a:p>
          <a:p>
            <a:pPr>
              <a:buFontTx/>
              <a:buNone/>
            </a:pPr>
            <a:r>
              <a:rPr lang="en-US" altLang="ko-KR" dirty="0"/>
              <a:t>d</a:t>
            </a:r>
            <a:r>
              <a:rPr lang="en-US" altLang="ko-KR" baseline="-25000" dirty="0"/>
              <a:t>s</a:t>
            </a:r>
            <a:r>
              <a:rPr lang="en-US" altLang="ko-KR" baseline="30000" dirty="0"/>
              <a:t>0 </a:t>
            </a:r>
            <a:r>
              <a:rPr lang="en-US" altLang="ko-KR" dirty="0"/>
              <a:t>= 0;</a:t>
            </a:r>
            <a:endParaRPr lang="en-US" altLang="ko-KR" sz="3600" baseline="30000" dirty="0"/>
          </a:p>
          <a:p>
            <a:pPr>
              <a:buFontTx/>
              <a:buNone/>
            </a:pPr>
            <a:r>
              <a:rPr lang="en-US" altLang="ko-KR" dirty="0"/>
              <a:t>d</a:t>
            </a:r>
            <a:r>
              <a:rPr lang="en-US" altLang="ko-KR" baseline="-25000" dirty="0"/>
              <a:t>t</a:t>
            </a:r>
            <a:r>
              <a:rPr lang="en-US" altLang="ko-KR" baseline="30000" dirty="0"/>
              <a:t>0 </a:t>
            </a:r>
            <a:r>
              <a:rPr lang="en-US" altLang="ko-KR" dirty="0"/>
              <a:t>= ∞;</a:t>
            </a:r>
            <a:endParaRPr lang="ko-KR" altLang="en-US" dirty="0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2917825" y="2513013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for all edges (r, t)</a:t>
            </a:r>
          </a:p>
        </p:txBody>
      </p:sp>
      <p:sp>
        <p:nvSpPr>
          <p:cNvPr id="288773" name="AutoShape 5"/>
          <p:cNvSpPr>
            <a:spLocks/>
          </p:cNvSpPr>
          <p:nvPr/>
        </p:nvSpPr>
        <p:spPr bwMode="auto">
          <a:xfrm>
            <a:off x="1866900" y="23622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100" y="355600"/>
            <a:ext cx="3009900" cy="850900"/>
          </a:xfrm>
        </p:spPr>
        <p:txBody>
          <a:bodyPr/>
          <a:lstStyle/>
          <a:p>
            <a:r>
              <a:rPr lang="en-US" altLang="ko-KR" sz="3200"/>
              <a:t>DP </a:t>
            </a:r>
            <a:r>
              <a:rPr lang="ko-KR" altLang="en-US" sz="3200"/>
              <a:t>알고리즘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2009775"/>
            <a:ext cx="7219950" cy="33623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err="1">
                <a:latin typeface="Arial" panose="020B0604020202020204" pitchFamily="34" charset="0"/>
              </a:rPr>
              <a:t>Ballman</a:t>
            </a:r>
            <a:r>
              <a:rPr lang="en-US" altLang="ko-KR" sz="1800" dirty="0">
                <a:latin typeface="Arial" panose="020B0604020202020204" pitchFamily="34" charset="0"/>
              </a:rPr>
              <a:t>-Ford(</a:t>
            </a:r>
            <a:r>
              <a:rPr lang="en-US" altLang="ko-KR" sz="1800" i="1" dirty="0">
                <a:latin typeface="Arial" panose="020B0604020202020204" pitchFamily="34" charset="0"/>
              </a:rPr>
              <a:t>G, s</a:t>
            </a:r>
            <a:r>
              <a:rPr lang="en-US" altLang="ko-KR" sz="1800" dirty="0">
                <a:latin typeface="Arial" panose="020B0604020202020204" pitchFamily="34" charset="0"/>
              </a:rPr>
              <a:t>)</a:t>
            </a:r>
            <a:endParaRPr lang="ko-KR" altLang="en-US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d</a:t>
            </a:r>
            <a:r>
              <a:rPr lang="en-US" altLang="ko-KR" sz="1800" baseline="-25000" dirty="0">
                <a:latin typeface="Arial" panose="020B0604020202020204" pitchFamily="34" charset="0"/>
              </a:rPr>
              <a:t>s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ko-KR" sz="1800" dirty="0">
                <a:latin typeface="Arial" panose="020B0604020202020204" pitchFamily="34" charset="0"/>
              </a:rPr>
              <a:t>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b="1" dirty="0">
                <a:solidFill>
                  <a:srgbClr val="0066FF"/>
                </a:solidFill>
                <a:latin typeface="Arial" panose="020B0604020202020204" pitchFamily="34" charset="0"/>
              </a:rPr>
              <a:t>for</a:t>
            </a:r>
            <a:r>
              <a:rPr lang="en-US" altLang="ko-KR" sz="1800" dirty="0">
                <a:latin typeface="Arial" panose="020B0604020202020204" pitchFamily="34" charset="0"/>
              </a:rPr>
              <a:t> all vertices </a:t>
            </a:r>
            <a:r>
              <a:rPr lang="en-US" altLang="ko-KR" sz="1800" i="1" dirty="0" err="1">
                <a:latin typeface="Arial" panose="020B0604020202020204" pitchFamily="34" charset="0"/>
              </a:rPr>
              <a:t>i</a:t>
            </a:r>
            <a:r>
              <a:rPr lang="en-US" altLang="ko-KR" sz="1800" i="1" dirty="0">
                <a:latin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</a:rPr>
              <a:t>≠ </a:t>
            </a:r>
            <a:r>
              <a:rPr lang="en-US" altLang="ko-KR" sz="1800" i="1" dirty="0">
                <a:latin typeface="Arial" panose="020B0604020202020204" pitchFamily="34" charset="0"/>
              </a:rPr>
              <a:t>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	 d</a:t>
            </a:r>
            <a:r>
              <a:rPr lang="en-US" altLang="ko-KR" sz="1800" i="1" baseline="-25000" dirty="0">
                <a:latin typeface="Arial" panose="020B0604020202020204" pitchFamily="34" charset="0"/>
              </a:rPr>
              <a:t>i</a:t>
            </a:r>
            <a:r>
              <a:rPr lang="en-US" altLang="ko-KR" sz="1800" baseline="300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← ∞;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</a:t>
            </a:r>
            <a:r>
              <a:rPr lang="en-US" altLang="ko-KR" sz="1800" b="1" dirty="0">
                <a:solidFill>
                  <a:srgbClr val="0066CC"/>
                </a:solidFill>
                <a:latin typeface="Arial" panose="020B0604020202020204" pitchFamily="34" charset="0"/>
              </a:rPr>
              <a:t>for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i="1" dirty="0">
                <a:latin typeface="Arial" panose="020B0604020202020204" pitchFamily="34" charset="0"/>
              </a:rPr>
              <a:t>k</a:t>
            </a:r>
            <a:r>
              <a:rPr lang="en-US" altLang="ko-KR" sz="1800" dirty="0">
                <a:latin typeface="Arial" panose="020B0604020202020204" pitchFamily="34" charset="0"/>
              </a:rPr>
              <a:t> ← 1 </a:t>
            </a:r>
            <a:r>
              <a:rPr lang="en-US" altLang="ko-KR" sz="1800" b="1" dirty="0">
                <a:solidFill>
                  <a:srgbClr val="0066CC"/>
                </a:solidFill>
                <a:latin typeface="Arial" panose="020B0604020202020204" pitchFamily="34" charset="0"/>
              </a:rPr>
              <a:t>to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i="1" dirty="0">
                <a:latin typeface="Arial" panose="020B0604020202020204" pitchFamily="34" charset="0"/>
              </a:rPr>
              <a:t>n</a:t>
            </a:r>
            <a:r>
              <a:rPr lang="en-US" altLang="ko-KR" sz="1800" dirty="0">
                <a:latin typeface="Arial" panose="020B0604020202020204" pitchFamily="34" charset="0"/>
              </a:rPr>
              <a:t>-1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	 </a:t>
            </a:r>
            <a:r>
              <a:rPr lang="en-US" altLang="ko-KR" sz="1800" b="1" dirty="0">
                <a:solidFill>
                  <a:srgbClr val="0066FF"/>
                </a:solidFill>
                <a:latin typeface="Arial" panose="020B0604020202020204" pitchFamily="34" charset="0"/>
              </a:rPr>
              <a:t>for</a:t>
            </a:r>
            <a:r>
              <a:rPr lang="en-US" altLang="ko-KR" sz="1800" dirty="0">
                <a:latin typeface="Arial" panose="020B0604020202020204" pitchFamily="34" charset="0"/>
              </a:rPr>
              <a:t> all edges (</a:t>
            </a:r>
            <a:r>
              <a:rPr lang="en-US" altLang="ko-KR" sz="1800" i="1" dirty="0">
                <a:latin typeface="Arial" panose="020B0604020202020204" pitchFamily="34" charset="0"/>
              </a:rPr>
              <a:t>a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en-US" altLang="ko-KR" sz="1800" i="1" dirty="0">
                <a:latin typeface="Arial" panose="020B0604020202020204" pitchFamily="34" charset="0"/>
              </a:rPr>
              <a:t>b</a:t>
            </a:r>
            <a:r>
              <a:rPr lang="en-US" altLang="ko-KR" sz="1800" dirty="0">
                <a:latin typeface="Arial" panose="020B0604020202020204" pitchFamily="34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		</a:t>
            </a:r>
            <a:r>
              <a:rPr lang="en-US" altLang="ko-KR" sz="1800" b="1" dirty="0">
                <a:solidFill>
                  <a:srgbClr val="0066FF"/>
                </a:solidFill>
                <a:latin typeface="Arial" panose="020B0604020202020204" pitchFamily="34" charset="0"/>
              </a:rPr>
              <a:t>if</a:t>
            </a:r>
            <a:r>
              <a:rPr lang="en-US" altLang="ko-KR" sz="1800" dirty="0">
                <a:latin typeface="Arial" panose="020B0604020202020204" pitchFamily="34" charset="0"/>
              </a:rPr>
              <a:t> (d</a:t>
            </a:r>
            <a:r>
              <a:rPr lang="en-US" altLang="ko-KR" sz="1800" i="1" baseline="-25000" dirty="0">
                <a:latin typeface="Arial" panose="020B0604020202020204" pitchFamily="34" charset="0"/>
              </a:rPr>
              <a:t>a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+ </a:t>
            </a:r>
            <a:r>
              <a:rPr lang="en-US" altLang="ko-KR" sz="1800" dirty="0" err="1" smtClean="0"/>
              <a:t>w</a:t>
            </a:r>
            <a:r>
              <a:rPr lang="en-US" altLang="ko-KR" sz="1800" i="1" baseline="-25000" dirty="0" err="1" smtClean="0"/>
              <a:t>ab</a:t>
            </a:r>
            <a:r>
              <a:rPr lang="en-US" altLang="ko-KR" sz="1800" baseline="-25000" dirty="0" smtClean="0"/>
              <a:t> </a:t>
            </a:r>
            <a:r>
              <a:rPr lang="en-US" altLang="ko-KR" sz="1800" dirty="0"/>
              <a:t>&lt;</a:t>
            </a:r>
            <a:r>
              <a:rPr lang="en-US" altLang="ko-KR" sz="2400" baseline="-25000" dirty="0"/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d</a:t>
            </a:r>
            <a:r>
              <a:rPr lang="en-US" altLang="ko-KR" sz="18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ko-KR" sz="1800" i="1" baseline="-250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)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rgbClr val="0066FF"/>
                </a:solidFill>
                <a:latin typeface="Arial" panose="020B0604020202020204" pitchFamily="34" charset="0"/>
              </a:rPr>
              <a:t>then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d</a:t>
            </a:r>
            <a:r>
              <a:rPr lang="en-US" altLang="ko-KR" sz="1800" i="1" baseline="-25000" dirty="0" err="1">
                <a:latin typeface="Arial" panose="020B0604020202020204" pitchFamily="34" charset="0"/>
              </a:rPr>
              <a:t>b</a:t>
            </a:r>
            <a:r>
              <a:rPr lang="en-US" altLang="ko-KR" sz="1800" i="1" baseline="-25000" dirty="0">
                <a:latin typeface="Arial" panose="020B0604020202020204" pitchFamily="34" charset="0"/>
              </a:rPr>
              <a:t> </a:t>
            </a:r>
            <a:r>
              <a:rPr lang="en-US" altLang="ko-KR" sz="1800" i="1" dirty="0">
                <a:latin typeface="Arial" panose="020B0604020202020204" pitchFamily="34" charset="0"/>
              </a:rPr>
              <a:t>← </a:t>
            </a:r>
            <a:r>
              <a:rPr lang="en-US" altLang="ko-KR" sz="1800" dirty="0">
                <a:latin typeface="Arial" panose="020B0604020202020204" pitchFamily="34" charset="0"/>
              </a:rPr>
              <a:t>d</a:t>
            </a:r>
            <a:r>
              <a:rPr lang="en-US" altLang="ko-KR" sz="1800" i="1" baseline="-25000" dirty="0">
                <a:latin typeface="Arial" panose="020B0604020202020204" pitchFamily="34" charset="0"/>
              </a:rPr>
              <a:t>a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+ </a:t>
            </a:r>
            <a:r>
              <a:rPr lang="en-US" altLang="ko-KR" sz="1800" dirty="0" err="1" smtClean="0"/>
              <a:t>w</a:t>
            </a:r>
            <a:r>
              <a:rPr lang="en-US" altLang="ko-KR" sz="1800" i="1" baseline="-25000" dirty="0" err="1" smtClean="0"/>
              <a:t>ab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;</a:t>
            </a:r>
            <a:endParaRPr lang="ko-KR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Arial" panose="020B0604020202020204" pitchFamily="34" charset="0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46175" y="5764213"/>
            <a:ext cx="586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 Propagation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되는 모습이 떠오르면 잘 이해한 것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  <p:grpSp>
        <p:nvGrpSpPr>
          <p:cNvPr id="289797" name="Group 5"/>
          <p:cNvGrpSpPr>
            <a:grpSpLocks/>
          </p:cNvGrpSpPr>
          <p:nvPr/>
        </p:nvGrpSpPr>
        <p:grpSpPr bwMode="auto">
          <a:xfrm>
            <a:off x="6565900" y="4252913"/>
            <a:ext cx="2138363" cy="1081087"/>
            <a:chOff x="4304" y="2943"/>
            <a:chExt cx="1347" cy="681"/>
          </a:xfrm>
        </p:grpSpPr>
        <p:sp>
          <p:nvSpPr>
            <p:cNvPr id="289798" name="Oval 6"/>
            <p:cNvSpPr>
              <a:spLocks noChangeArrowheads="1"/>
            </p:cNvSpPr>
            <p:nvPr/>
          </p:nvSpPr>
          <p:spPr bwMode="auto">
            <a:xfrm>
              <a:off x="5336" y="3128"/>
              <a:ext cx="200" cy="20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799" name="Oval 7"/>
            <p:cNvSpPr>
              <a:spLocks noChangeArrowheads="1"/>
            </p:cNvSpPr>
            <p:nvPr/>
          </p:nvSpPr>
          <p:spPr bwMode="auto">
            <a:xfrm>
              <a:off x="4776" y="3128"/>
              <a:ext cx="200" cy="20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9800" name="Line 8"/>
            <p:cNvSpPr>
              <a:spLocks noChangeShapeType="1"/>
            </p:cNvSpPr>
            <p:nvPr/>
          </p:nvSpPr>
          <p:spPr bwMode="auto">
            <a:xfrm>
              <a:off x="4992" y="3232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801" name="Freeform 9"/>
            <p:cNvSpPr>
              <a:spLocks/>
            </p:cNvSpPr>
            <p:nvPr/>
          </p:nvSpPr>
          <p:spPr bwMode="auto">
            <a:xfrm>
              <a:off x="4304" y="3184"/>
              <a:ext cx="464" cy="96"/>
            </a:xfrm>
            <a:custGeom>
              <a:avLst/>
              <a:gdLst>
                <a:gd name="T0" fmla="*/ 0 w 464"/>
                <a:gd name="T1" fmla="*/ 56 h 96"/>
                <a:gd name="T2" fmla="*/ 48 w 464"/>
                <a:gd name="T3" fmla="*/ 72 h 96"/>
                <a:gd name="T4" fmla="*/ 72 w 464"/>
                <a:gd name="T5" fmla="*/ 80 h 96"/>
                <a:gd name="T6" fmla="*/ 184 w 464"/>
                <a:gd name="T7" fmla="*/ 64 h 96"/>
                <a:gd name="T8" fmla="*/ 224 w 464"/>
                <a:gd name="T9" fmla="*/ 24 h 96"/>
                <a:gd name="T10" fmla="*/ 272 w 464"/>
                <a:gd name="T11" fmla="*/ 0 h 96"/>
                <a:gd name="T12" fmla="*/ 368 w 464"/>
                <a:gd name="T13" fmla="*/ 96 h 96"/>
                <a:gd name="T14" fmla="*/ 408 w 464"/>
                <a:gd name="T15" fmla="*/ 80 h 96"/>
                <a:gd name="T16" fmla="*/ 464 w 464"/>
                <a:gd name="T17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6">
                  <a:moveTo>
                    <a:pt x="0" y="56"/>
                  </a:moveTo>
                  <a:cubicBezTo>
                    <a:pt x="16" y="61"/>
                    <a:pt x="32" y="67"/>
                    <a:pt x="48" y="72"/>
                  </a:cubicBezTo>
                  <a:cubicBezTo>
                    <a:pt x="56" y="75"/>
                    <a:pt x="72" y="80"/>
                    <a:pt x="72" y="80"/>
                  </a:cubicBezTo>
                  <a:cubicBezTo>
                    <a:pt x="109" y="75"/>
                    <a:pt x="147" y="73"/>
                    <a:pt x="184" y="64"/>
                  </a:cubicBezTo>
                  <a:cubicBezTo>
                    <a:pt x="212" y="57"/>
                    <a:pt x="207" y="41"/>
                    <a:pt x="224" y="24"/>
                  </a:cubicBezTo>
                  <a:cubicBezTo>
                    <a:pt x="240" y="8"/>
                    <a:pt x="252" y="7"/>
                    <a:pt x="272" y="0"/>
                  </a:cubicBezTo>
                  <a:cubicBezTo>
                    <a:pt x="304" y="48"/>
                    <a:pt x="314" y="78"/>
                    <a:pt x="368" y="96"/>
                  </a:cubicBezTo>
                  <a:cubicBezTo>
                    <a:pt x="381" y="91"/>
                    <a:pt x="396" y="88"/>
                    <a:pt x="408" y="80"/>
                  </a:cubicBezTo>
                  <a:cubicBezTo>
                    <a:pt x="457" y="45"/>
                    <a:pt x="379" y="56"/>
                    <a:pt x="46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5446" y="29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4862" y="294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auto">
            <a:xfrm>
              <a:off x="4744" y="3304"/>
              <a:ext cx="592" cy="320"/>
            </a:xfrm>
            <a:custGeom>
              <a:avLst/>
              <a:gdLst>
                <a:gd name="T0" fmla="*/ 0 w 592"/>
                <a:gd name="T1" fmla="*/ 320 h 320"/>
                <a:gd name="T2" fmla="*/ 32 w 592"/>
                <a:gd name="T3" fmla="*/ 216 h 320"/>
                <a:gd name="T4" fmla="*/ 80 w 592"/>
                <a:gd name="T5" fmla="*/ 192 h 320"/>
                <a:gd name="T6" fmla="*/ 296 w 592"/>
                <a:gd name="T7" fmla="*/ 168 h 320"/>
                <a:gd name="T8" fmla="*/ 376 w 592"/>
                <a:gd name="T9" fmla="*/ 96 h 320"/>
                <a:gd name="T10" fmla="*/ 480 w 592"/>
                <a:gd name="T11" fmla="*/ 88 h 320"/>
                <a:gd name="T12" fmla="*/ 528 w 592"/>
                <a:gd name="T13" fmla="*/ 16 h 320"/>
                <a:gd name="T14" fmla="*/ 592 w 592"/>
                <a:gd name="T1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320">
                  <a:moveTo>
                    <a:pt x="0" y="320"/>
                  </a:moveTo>
                  <a:cubicBezTo>
                    <a:pt x="23" y="285"/>
                    <a:pt x="11" y="242"/>
                    <a:pt x="32" y="216"/>
                  </a:cubicBezTo>
                  <a:cubicBezTo>
                    <a:pt x="43" y="202"/>
                    <a:pt x="64" y="197"/>
                    <a:pt x="80" y="192"/>
                  </a:cubicBezTo>
                  <a:cubicBezTo>
                    <a:pt x="153" y="207"/>
                    <a:pt x="232" y="210"/>
                    <a:pt x="296" y="168"/>
                  </a:cubicBezTo>
                  <a:cubicBezTo>
                    <a:pt x="313" y="142"/>
                    <a:pt x="347" y="106"/>
                    <a:pt x="376" y="96"/>
                  </a:cubicBezTo>
                  <a:cubicBezTo>
                    <a:pt x="415" y="109"/>
                    <a:pt x="428" y="118"/>
                    <a:pt x="480" y="88"/>
                  </a:cubicBezTo>
                  <a:cubicBezTo>
                    <a:pt x="505" y="74"/>
                    <a:pt x="501" y="25"/>
                    <a:pt x="528" y="16"/>
                  </a:cubicBezTo>
                  <a:cubicBezTo>
                    <a:pt x="549" y="9"/>
                    <a:pt x="592" y="0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2"/>
          <p:cNvGrpSpPr>
            <a:grpSpLocks/>
          </p:cNvGrpSpPr>
          <p:nvPr/>
        </p:nvGrpSpPr>
        <p:grpSpPr bwMode="auto">
          <a:xfrm>
            <a:off x="146050" y="1096963"/>
            <a:ext cx="2747963" cy="1887537"/>
            <a:chOff x="92" y="147"/>
            <a:chExt cx="1731" cy="1189"/>
          </a:xfrm>
        </p:grpSpPr>
        <p:sp>
          <p:nvSpPr>
            <p:cNvPr id="290819" name="Text Box 3"/>
            <p:cNvSpPr txBox="1">
              <a:spLocks noChangeArrowheads="1"/>
            </p:cNvSpPr>
            <p:nvPr/>
          </p:nvSpPr>
          <p:spPr bwMode="auto">
            <a:xfrm>
              <a:off x="390" y="166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393" y="552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90821" name="Text Box 5"/>
            <p:cNvSpPr txBox="1">
              <a:spLocks noChangeArrowheads="1"/>
            </p:cNvSpPr>
            <p:nvPr/>
          </p:nvSpPr>
          <p:spPr bwMode="auto">
            <a:xfrm>
              <a:off x="408" y="1064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90822" name="Text Box 6"/>
            <p:cNvSpPr txBox="1">
              <a:spLocks noChangeArrowheads="1"/>
            </p:cNvSpPr>
            <p:nvPr/>
          </p:nvSpPr>
          <p:spPr bwMode="auto">
            <a:xfrm>
              <a:off x="956" y="160"/>
              <a:ext cx="22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10</a:t>
              </a:r>
            </a:p>
          </p:txBody>
        </p:sp>
        <p:sp>
          <p:nvSpPr>
            <p:cNvPr id="290823" name="Text Box 7"/>
            <p:cNvSpPr txBox="1">
              <a:spLocks noChangeArrowheads="1"/>
            </p:cNvSpPr>
            <p:nvPr/>
          </p:nvSpPr>
          <p:spPr bwMode="auto">
            <a:xfrm>
              <a:off x="974" y="548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90824" name="Text Box 8"/>
            <p:cNvSpPr txBox="1">
              <a:spLocks noChangeArrowheads="1"/>
            </p:cNvSpPr>
            <p:nvPr/>
          </p:nvSpPr>
          <p:spPr bwMode="auto">
            <a:xfrm>
              <a:off x="394" y="727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3</a:t>
              </a:r>
            </a:p>
          </p:txBody>
        </p:sp>
        <p:sp>
          <p:nvSpPr>
            <p:cNvPr id="290825" name="Text Box 9"/>
            <p:cNvSpPr txBox="1">
              <a:spLocks noChangeArrowheads="1"/>
            </p:cNvSpPr>
            <p:nvPr/>
          </p:nvSpPr>
          <p:spPr bwMode="auto">
            <a:xfrm>
              <a:off x="953" y="714"/>
              <a:ext cx="28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-12</a:t>
              </a:r>
            </a:p>
          </p:txBody>
        </p:sp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964" y="1055"/>
              <a:ext cx="2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-7</a:t>
              </a:r>
            </a:p>
          </p:txBody>
        </p:sp>
        <p:sp>
          <p:nvSpPr>
            <p:cNvPr id="290827" name="Text Box 11"/>
            <p:cNvSpPr txBox="1">
              <a:spLocks noChangeArrowheads="1"/>
            </p:cNvSpPr>
            <p:nvPr/>
          </p:nvSpPr>
          <p:spPr bwMode="auto">
            <a:xfrm>
              <a:off x="92" y="627"/>
              <a:ext cx="22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11</a:t>
              </a:r>
            </a:p>
          </p:txBody>
        </p:sp>
        <p:sp>
          <p:nvSpPr>
            <p:cNvPr id="290828" name="Text Box 12"/>
            <p:cNvSpPr txBox="1">
              <a:spLocks noChangeArrowheads="1"/>
            </p:cNvSpPr>
            <p:nvPr/>
          </p:nvSpPr>
          <p:spPr bwMode="auto">
            <a:xfrm>
              <a:off x="760" y="933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90829" name="Text Box 13"/>
            <p:cNvSpPr txBox="1">
              <a:spLocks noChangeArrowheads="1"/>
            </p:cNvSpPr>
            <p:nvPr/>
          </p:nvSpPr>
          <p:spPr bwMode="auto">
            <a:xfrm>
              <a:off x="1416" y="431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2</a:t>
              </a:r>
            </a:p>
          </p:txBody>
        </p:sp>
        <p:sp>
          <p:nvSpPr>
            <p:cNvPr id="290830" name="Text Box 14"/>
            <p:cNvSpPr txBox="1">
              <a:spLocks noChangeArrowheads="1"/>
            </p:cNvSpPr>
            <p:nvPr/>
          </p:nvSpPr>
          <p:spPr bwMode="auto">
            <a:xfrm>
              <a:off x="1305" y="1079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4</a:t>
              </a:r>
            </a:p>
          </p:txBody>
        </p:sp>
        <p:sp>
          <p:nvSpPr>
            <p:cNvPr id="290831" name="Text Box 15"/>
            <p:cNvSpPr txBox="1">
              <a:spLocks noChangeArrowheads="1"/>
            </p:cNvSpPr>
            <p:nvPr/>
          </p:nvSpPr>
          <p:spPr bwMode="auto">
            <a:xfrm>
              <a:off x="1352" y="697"/>
              <a:ext cx="17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5</a:t>
              </a:r>
            </a:p>
          </p:txBody>
        </p:sp>
        <p:sp>
          <p:nvSpPr>
            <p:cNvPr id="290832" name="Text Box 16"/>
            <p:cNvSpPr txBox="1">
              <a:spLocks noChangeArrowheads="1"/>
            </p:cNvSpPr>
            <p:nvPr/>
          </p:nvSpPr>
          <p:spPr bwMode="auto">
            <a:xfrm>
              <a:off x="728" y="382"/>
              <a:ext cx="28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-15</a:t>
              </a:r>
            </a:p>
          </p:txBody>
        </p:sp>
        <p:sp>
          <p:nvSpPr>
            <p:cNvPr id="290833" name="Oval 17"/>
            <p:cNvSpPr>
              <a:spLocks noChangeArrowheads="1"/>
            </p:cNvSpPr>
            <p:nvPr/>
          </p:nvSpPr>
          <p:spPr bwMode="auto">
            <a:xfrm>
              <a:off x="199" y="402"/>
              <a:ext cx="176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 i="0">
                  <a:effectLst/>
                  <a:latin typeface="굴림" panose="020B0600000101010101" pitchFamily="50" charset="-127"/>
                </a:rPr>
                <a:t>0</a:t>
              </a:r>
            </a:p>
          </p:txBody>
        </p:sp>
        <p:sp>
          <p:nvSpPr>
            <p:cNvPr id="290834" name="Oval 18"/>
            <p:cNvSpPr>
              <a:spLocks noChangeArrowheads="1"/>
            </p:cNvSpPr>
            <p:nvPr/>
          </p:nvSpPr>
          <p:spPr bwMode="auto">
            <a:xfrm>
              <a:off x="684" y="116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35" name="Oval 19"/>
            <p:cNvSpPr>
              <a:spLocks noChangeArrowheads="1"/>
            </p:cNvSpPr>
            <p:nvPr/>
          </p:nvSpPr>
          <p:spPr bwMode="auto">
            <a:xfrm>
              <a:off x="199" y="911"/>
              <a:ext cx="176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36" name="Oval 20"/>
            <p:cNvSpPr>
              <a:spLocks noChangeArrowheads="1"/>
            </p:cNvSpPr>
            <p:nvPr/>
          </p:nvSpPr>
          <p:spPr bwMode="auto">
            <a:xfrm>
              <a:off x="684" y="656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37" name="Oval 21"/>
            <p:cNvSpPr>
              <a:spLocks noChangeArrowheads="1"/>
            </p:cNvSpPr>
            <p:nvPr/>
          </p:nvSpPr>
          <p:spPr bwMode="auto">
            <a:xfrm>
              <a:off x="1170" y="869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38" name="Oval 22"/>
            <p:cNvSpPr>
              <a:spLocks noChangeArrowheads="1"/>
            </p:cNvSpPr>
            <p:nvPr/>
          </p:nvSpPr>
          <p:spPr bwMode="auto">
            <a:xfrm>
              <a:off x="1170" y="380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39" name="Oval 23"/>
            <p:cNvSpPr>
              <a:spLocks noChangeArrowheads="1"/>
            </p:cNvSpPr>
            <p:nvPr/>
          </p:nvSpPr>
          <p:spPr bwMode="auto">
            <a:xfrm>
              <a:off x="684" y="147"/>
              <a:ext cx="177" cy="17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40" name="Line 24"/>
            <p:cNvSpPr>
              <a:spLocks noChangeShapeType="1"/>
            </p:cNvSpPr>
            <p:nvPr/>
          </p:nvSpPr>
          <p:spPr bwMode="auto">
            <a:xfrm>
              <a:off x="364" y="529"/>
              <a:ext cx="335" cy="1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1" name="Line 25"/>
            <p:cNvSpPr>
              <a:spLocks noChangeShapeType="1"/>
            </p:cNvSpPr>
            <p:nvPr/>
          </p:nvSpPr>
          <p:spPr bwMode="auto">
            <a:xfrm flipV="1">
              <a:off x="375" y="778"/>
              <a:ext cx="319" cy="1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2" name="Line 26"/>
            <p:cNvSpPr>
              <a:spLocks noChangeShapeType="1"/>
            </p:cNvSpPr>
            <p:nvPr/>
          </p:nvSpPr>
          <p:spPr bwMode="auto">
            <a:xfrm flipV="1">
              <a:off x="331" y="232"/>
              <a:ext cx="353" cy="1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3" name="Line 27"/>
            <p:cNvSpPr>
              <a:spLocks noChangeShapeType="1"/>
            </p:cNvSpPr>
            <p:nvPr/>
          </p:nvSpPr>
          <p:spPr bwMode="auto">
            <a:xfrm>
              <a:off x="862" y="228"/>
              <a:ext cx="336" cy="1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4" name="Line 28"/>
            <p:cNvSpPr>
              <a:spLocks noChangeShapeType="1"/>
            </p:cNvSpPr>
            <p:nvPr/>
          </p:nvSpPr>
          <p:spPr bwMode="auto">
            <a:xfrm flipV="1">
              <a:off x="851" y="514"/>
              <a:ext cx="336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5" name="Line 29"/>
            <p:cNvSpPr>
              <a:spLocks noChangeShapeType="1"/>
            </p:cNvSpPr>
            <p:nvPr/>
          </p:nvSpPr>
          <p:spPr bwMode="auto">
            <a:xfrm>
              <a:off x="855" y="778"/>
              <a:ext cx="325" cy="1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6" name="Line 30"/>
            <p:cNvSpPr>
              <a:spLocks noChangeShapeType="1"/>
            </p:cNvSpPr>
            <p:nvPr/>
          </p:nvSpPr>
          <p:spPr bwMode="auto">
            <a:xfrm>
              <a:off x="371" y="1034"/>
              <a:ext cx="318" cy="1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7" name="Line 31"/>
            <p:cNvSpPr>
              <a:spLocks noChangeShapeType="1"/>
            </p:cNvSpPr>
            <p:nvPr/>
          </p:nvSpPr>
          <p:spPr bwMode="auto">
            <a:xfrm flipV="1">
              <a:off x="855" y="1013"/>
              <a:ext cx="332" cy="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8" name="Line 32"/>
            <p:cNvSpPr>
              <a:spLocks noChangeShapeType="1"/>
            </p:cNvSpPr>
            <p:nvPr/>
          </p:nvSpPr>
          <p:spPr bwMode="auto">
            <a:xfrm>
              <a:off x="276" y="566"/>
              <a:ext cx="5" cy="34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49" name="Line 33"/>
            <p:cNvSpPr>
              <a:spLocks noChangeShapeType="1"/>
            </p:cNvSpPr>
            <p:nvPr/>
          </p:nvSpPr>
          <p:spPr bwMode="auto">
            <a:xfrm flipV="1">
              <a:off x="373" y="973"/>
              <a:ext cx="798" cy="1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50" name="Oval 34"/>
            <p:cNvSpPr>
              <a:spLocks noChangeArrowheads="1"/>
            </p:cNvSpPr>
            <p:nvPr/>
          </p:nvSpPr>
          <p:spPr bwMode="auto">
            <a:xfrm>
              <a:off x="1646" y="654"/>
              <a:ext cx="177" cy="1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DBB5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ko-KR" altLang="en-US" sz="1200" i="0">
                  <a:effectLst/>
                  <a:latin typeface="굴림" panose="020B0600000101010101" pitchFamily="50" charset="-127"/>
                </a:rPr>
                <a:t>∞</a:t>
              </a:r>
            </a:p>
          </p:txBody>
        </p:sp>
        <p:sp>
          <p:nvSpPr>
            <p:cNvPr id="290851" name="Line 35"/>
            <p:cNvSpPr>
              <a:spLocks noChangeShapeType="1"/>
            </p:cNvSpPr>
            <p:nvPr/>
          </p:nvSpPr>
          <p:spPr bwMode="auto">
            <a:xfrm>
              <a:off x="1344" y="503"/>
              <a:ext cx="319" cy="1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52" name="Line 36"/>
            <p:cNvSpPr>
              <a:spLocks noChangeShapeType="1"/>
            </p:cNvSpPr>
            <p:nvPr/>
          </p:nvSpPr>
          <p:spPr bwMode="auto">
            <a:xfrm flipV="1">
              <a:off x="1343" y="764"/>
              <a:ext cx="308" cy="1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53" name="Freeform 37"/>
            <p:cNvSpPr>
              <a:spLocks/>
            </p:cNvSpPr>
            <p:nvPr/>
          </p:nvSpPr>
          <p:spPr bwMode="auto">
            <a:xfrm>
              <a:off x="862" y="815"/>
              <a:ext cx="841" cy="472"/>
            </a:xfrm>
            <a:custGeom>
              <a:avLst/>
              <a:gdLst>
                <a:gd name="T0" fmla="*/ 841 w 841"/>
                <a:gd name="T1" fmla="*/ 0 h 472"/>
                <a:gd name="T2" fmla="*/ 628 w 841"/>
                <a:gd name="T3" fmla="*/ 242 h 472"/>
                <a:gd name="T4" fmla="*/ 248 w 841"/>
                <a:gd name="T5" fmla="*/ 466 h 472"/>
                <a:gd name="T6" fmla="*/ 0 w 84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31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  <p:sp>
          <p:nvSpPr>
            <p:cNvPr id="290854" name="Line 38"/>
            <p:cNvSpPr>
              <a:spLocks noChangeShapeType="1"/>
            </p:cNvSpPr>
            <p:nvPr/>
          </p:nvSpPr>
          <p:spPr bwMode="auto">
            <a:xfrm flipV="1">
              <a:off x="766" y="322"/>
              <a:ext cx="0" cy="32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</p:grpSp>
      <p:sp>
        <p:nvSpPr>
          <p:cNvPr id="290855" name="Text Box 39"/>
          <p:cNvSpPr txBox="1">
            <a:spLocks noChangeArrowheads="1"/>
          </p:cNvSpPr>
          <p:nvPr/>
        </p:nvSpPr>
        <p:spPr bwMode="auto">
          <a:xfrm>
            <a:off x="212725" y="1033463"/>
            <a:ext cx="4154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 dirty="0">
                <a:effectLst/>
                <a:latin typeface="굴림" panose="020B0600000101010101" pitchFamily="50" charset="-127"/>
              </a:rPr>
              <a:t>(a)</a:t>
            </a:r>
          </a:p>
        </p:txBody>
      </p:sp>
      <p:grpSp>
        <p:nvGrpSpPr>
          <p:cNvPr id="290856" name="Group 40"/>
          <p:cNvGrpSpPr>
            <a:grpSpLocks/>
          </p:cNvGrpSpPr>
          <p:nvPr/>
        </p:nvGrpSpPr>
        <p:grpSpPr bwMode="auto">
          <a:xfrm>
            <a:off x="2786063" y="1027113"/>
            <a:ext cx="3103562" cy="1887537"/>
            <a:chOff x="1755" y="647"/>
            <a:chExt cx="1955" cy="1189"/>
          </a:xfrm>
        </p:grpSpPr>
        <p:sp>
          <p:nvSpPr>
            <p:cNvPr id="290857" name="AutoShape 41"/>
            <p:cNvSpPr>
              <a:spLocks noChangeArrowheads="1"/>
            </p:cNvSpPr>
            <p:nvPr/>
          </p:nvSpPr>
          <p:spPr bwMode="auto">
            <a:xfrm>
              <a:off x="1826" y="1577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grpSp>
          <p:nvGrpSpPr>
            <p:cNvPr id="290858" name="Group 42"/>
            <p:cNvGrpSpPr>
              <a:grpSpLocks/>
            </p:cNvGrpSpPr>
            <p:nvPr/>
          </p:nvGrpSpPr>
          <p:grpSpPr bwMode="auto">
            <a:xfrm>
              <a:off x="1979" y="647"/>
              <a:ext cx="1731" cy="1189"/>
              <a:chOff x="92" y="147"/>
              <a:chExt cx="1731" cy="1189"/>
            </a:xfrm>
          </p:grpSpPr>
          <p:sp>
            <p:nvSpPr>
              <p:cNvPr id="290859" name="Text Box 43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860" name="Text Box 44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861" name="Text Box 45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862" name="Text Box 46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0863" name="Text Box 47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0864" name="Text Box 48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0865" name="Text Box 49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8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0866" name="Text Box 50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3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0867" name="Text Box 51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868" name="Text Box 52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869" name="Text Box 53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0870" name="Text Box 54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871" name="Text Box 55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7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0872" name="Text Box 56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8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0873" name="Oval 57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b="1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0874" name="Oval 58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200" b="1" i="0">
                    <a:effectLst/>
                    <a:latin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290875" name="Oval 59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876" name="Oval 60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877" name="Oval 61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200" b="1" i="0">
                    <a:effectLst/>
                    <a:latin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290878" name="Oval 62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200" b="1" i="0">
                    <a:effectLst/>
                    <a:latin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290879" name="Oval 63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 dirty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880" name="Line 64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1" name="Line 65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2" name="Line 66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3" name="Line 67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4" name="Line 68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5" name="Line 69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6" name="Line 70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7" name="Line 71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8" name="Line 72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89" name="Line 73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90" name="Oval 74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200" b="1" i="0">
                    <a:effectLst/>
                    <a:latin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290891" name="Line 75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92" name="Line 76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93" name="Freeform 77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894" name="Line 78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290895" name="Text Box 79"/>
            <p:cNvSpPr txBox="1">
              <a:spLocks noChangeArrowheads="1"/>
            </p:cNvSpPr>
            <p:nvPr/>
          </p:nvSpPr>
          <p:spPr bwMode="auto">
            <a:xfrm>
              <a:off x="1755" y="654"/>
              <a:ext cx="50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(b) </a:t>
              </a:r>
              <a:r>
                <a:rPr kumimoji="1" lang="en-US" altLang="ko-KR" sz="1400" b="1">
                  <a:effectLst/>
                  <a:latin typeface="굴림" panose="020B0600000101010101" pitchFamily="50" charset="-127"/>
                </a:rPr>
                <a:t>i </a:t>
              </a:r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=1</a:t>
              </a:r>
            </a:p>
          </p:txBody>
        </p:sp>
      </p:grpSp>
      <p:grpSp>
        <p:nvGrpSpPr>
          <p:cNvPr id="290896" name="Group 80"/>
          <p:cNvGrpSpPr>
            <a:grpSpLocks/>
          </p:cNvGrpSpPr>
          <p:nvPr/>
        </p:nvGrpSpPr>
        <p:grpSpPr bwMode="auto">
          <a:xfrm>
            <a:off x="5856288" y="1044575"/>
            <a:ext cx="3121025" cy="1895475"/>
            <a:chOff x="3689" y="658"/>
            <a:chExt cx="1966" cy="1194"/>
          </a:xfrm>
        </p:grpSpPr>
        <p:sp>
          <p:nvSpPr>
            <p:cNvPr id="290897" name="AutoShape 81"/>
            <p:cNvSpPr>
              <a:spLocks noChangeArrowheads="1"/>
            </p:cNvSpPr>
            <p:nvPr/>
          </p:nvSpPr>
          <p:spPr bwMode="auto">
            <a:xfrm>
              <a:off x="3792" y="1608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grpSp>
          <p:nvGrpSpPr>
            <p:cNvPr id="290898" name="Group 82"/>
            <p:cNvGrpSpPr>
              <a:grpSpLocks/>
            </p:cNvGrpSpPr>
            <p:nvPr/>
          </p:nvGrpSpPr>
          <p:grpSpPr bwMode="auto">
            <a:xfrm>
              <a:off x="3924" y="663"/>
              <a:ext cx="1731" cy="1189"/>
              <a:chOff x="92" y="147"/>
              <a:chExt cx="1731" cy="1189"/>
            </a:xfrm>
          </p:grpSpPr>
          <p:sp>
            <p:nvSpPr>
              <p:cNvPr id="290899" name="Text Box 83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00" name="Text Box 84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901" name="Text Box 85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02" name="Text Box 86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0903" name="Text Box 87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0904" name="Text Box 88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0905" name="Text Box 89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0906" name="Text Box 90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3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0907" name="Text Box 91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08" name="Text Box 92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09" name="Text Box 93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0910" name="Text Box 94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911" name="Text Box 95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0912" name="Text Box 96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0913" name="Oval 97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0914" name="Oval 98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290915" name="Oval 99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16" name="Oval 100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917" name="Oval 101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290918" name="Oval 102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0919" name="Oval 103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-6</a:t>
                </a:r>
              </a:p>
            </p:txBody>
          </p:sp>
          <p:sp>
            <p:nvSpPr>
              <p:cNvPr id="290920" name="Line 104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1" name="Line 105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2" name="Line 106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3" name="Line 107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4" name="Line 108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5" name="Line 109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6" name="Line 110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7" name="Line 111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8" name="Line 112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29" name="Line 113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30" name="Oval 114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BB5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200" i="0">
                    <a:effectLst/>
                    <a:latin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290931" name="Line 115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32" name="Line 116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33" name="Freeform 117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34" name="Line 118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290935" name="Text Box 119"/>
            <p:cNvSpPr txBox="1">
              <a:spLocks noChangeArrowheads="1"/>
            </p:cNvSpPr>
            <p:nvPr/>
          </p:nvSpPr>
          <p:spPr bwMode="auto">
            <a:xfrm>
              <a:off x="3689" y="658"/>
              <a:ext cx="4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(c) </a:t>
              </a:r>
              <a:r>
                <a:rPr kumimoji="1" lang="en-US" altLang="ko-KR" sz="1400" b="1">
                  <a:effectLst/>
                  <a:latin typeface="굴림" panose="020B0600000101010101" pitchFamily="50" charset="-127"/>
                </a:rPr>
                <a:t>i </a:t>
              </a:r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=2</a:t>
              </a:r>
            </a:p>
          </p:txBody>
        </p:sp>
      </p:grpSp>
      <p:grpSp>
        <p:nvGrpSpPr>
          <p:cNvPr id="290936" name="Group 120"/>
          <p:cNvGrpSpPr>
            <a:grpSpLocks/>
          </p:cNvGrpSpPr>
          <p:nvPr/>
        </p:nvGrpSpPr>
        <p:grpSpPr bwMode="auto">
          <a:xfrm>
            <a:off x="5927725" y="3476625"/>
            <a:ext cx="3054350" cy="2014538"/>
            <a:chOff x="3734" y="2190"/>
            <a:chExt cx="1924" cy="1269"/>
          </a:xfrm>
        </p:grpSpPr>
        <p:grpSp>
          <p:nvGrpSpPr>
            <p:cNvPr id="290937" name="Group 121"/>
            <p:cNvGrpSpPr>
              <a:grpSpLocks/>
            </p:cNvGrpSpPr>
            <p:nvPr/>
          </p:nvGrpSpPr>
          <p:grpSpPr bwMode="auto">
            <a:xfrm>
              <a:off x="3927" y="2270"/>
              <a:ext cx="1731" cy="1189"/>
              <a:chOff x="92" y="147"/>
              <a:chExt cx="1731" cy="1189"/>
            </a:xfrm>
          </p:grpSpPr>
          <p:sp>
            <p:nvSpPr>
              <p:cNvPr id="290938" name="Text Box 12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39" name="Text Box 12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940" name="Text Box 12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41" name="Text Box 12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0942" name="Text Box 12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0943" name="Text Box 12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0944" name="Text Box 12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0945" name="Text Box 12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3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0946" name="Text Box 13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47" name="Text Box 13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48" name="Text Box 13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0949" name="Text Box 13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950" name="Text Box 13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0951" name="Text Box 13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0952" name="Oval 13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0953" name="Oval 13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290954" name="Oval 13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55" name="Oval 13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7</a:t>
                </a:r>
              </a:p>
            </p:txBody>
          </p:sp>
          <p:sp>
            <p:nvSpPr>
              <p:cNvPr id="290956" name="Oval 14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12</a:t>
                </a:r>
              </a:p>
            </p:txBody>
          </p:sp>
          <p:sp>
            <p:nvSpPr>
              <p:cNvPr id="290957" name="Oval 14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958" name="Oval 14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-6</a:t>
                </a:r>
              </a:p>
            </p:txBody>
          </p:sp>
          <p:sp>
            <p:nvSpPr>
              <p:cNvPr id="290959" name="Line 14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0" name="Line 14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1" name="Line 14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2" name="Line 14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3" name="Line 14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4" name="Line 14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5" name="Line 14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6" name="Line 15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7" name="Line 15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8" name="Line 15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69" name="Oval 15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12</a:t>
                </a:r>
              </a:p>
            </p:txBody>
          </p:sp>
          <p:sp>
            <p:nvSpPr>
              <p:cNvPr id="290970" name="Line 15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71" name="Line 15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72" name="Freeform 15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0973" name="Line 15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290974" name="Text Box 158"/>
            <p:cNvSpPr txBox="1">
              <a:spLocks noChangeArrowheads="1"/>
            </p:cNvSpPr>
            <p:nvPr/>
          </p:nvSpPr>
          <p:spPr bwMode="auto">
            <a:xfrm>
              <a:off x="3734" y="2203"/>
              <a:ext cx="50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(d) </a:t>
              </a:r>
              <a:r>
                <a:rPr kumimoji="1" lang="en-US" altLang="ko-KR" sz="1400" b="1">
                  <a:effectLst/>
                  <a:latin typeface="굴림" panose="020B0600000101010101" pitchFamily="50" charset="-127"/>
                </a:rPr>
                <a:t>i </a:t>
              </a:r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=3</a:t>
              </a:r>
            </a:p>
          </p:txBody>
        </p:sp>
        <p:sp>
          <p:nvSpPr>
            <p:cNvPr id="290975" name="AutoShape 159"/>
            <p:cNvSpPr>
              <a:spLocks noChangeArrowheads="1"/>
            </p:cNvSpPr>
            <p:nvPr/>
          </p:nvSpPr>
          <p:spPr bwMode="auto">
            <a:xfrm rot="5400000">
              <a:off x="5191" y="2216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</p:grpSp>
      <p:grpSp>
        <p:nvGrpSpPr>
          <p:cNvPr id="290976" name="Group 160"/>
          <p:cNvGrpSpPr>
            <a:grpSpLocks/>
          </p:cNvGrpSpPr>
          <p:nvPr/>
        </p:nvGrpSpPr>
        <p:grpSpPr bwMode="auto">
          <a:xfrm>
            <a:off x="3027363" y="3521075"/>
            <a:ext cx="3054350" cy="1993900"/>
            <a:chOff x="1907" y="2218"/>
            <a:chExt cx="1924" cy="1256"/>
          </a:xfrm>
        </p:grpSpPr>
        <p:grpSp>
          <p:nvGrpSpPr>
            <p:cNvPr id="290977" name="Group 161"/>
            <p:cNvGrpSpPr>
              <a:grpSpLocks/>
            </p:cNvGrpSpPr>
            <p:nvPr/>
          </p:nvGrpSpPr>
          <p:grpSpPr bwMode="auto">
            <a:xfrm>
              <a:off x="2100" y="2285"/>
              <a:ext cx="1731" cy="1189"/>
              <a:chOff x="92" y="147"/>
              <a:chExt cx="1731" cy="1189"/>
            </a:xfrm>
          </p:grpSpPr>
          <p:sp>
            <p:nvSpPr>
              <p:cNvPr id="290978" name="Text Box 16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79" name="Text Box 16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0980" name="Text Box 16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81" name="Text Box 16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0982" name="Text Box 16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0983" name="Text Box 16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0984" name="Text Box 16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0985" name="Text Box 16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3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0986" name="Text Box 17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87" name="Text Box 17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0988" name="Text Box 17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0989" name="Text Box 17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990" name="Text Box 17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0991" name="Text Box 17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0992" name="Oval 17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0993" name="Oval 17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290994" name="Oval 17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0995" name="Oval 17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0996" name="Oval 18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12</a:t>
                </a:r>
              </a:p>
            </p:txBody>
          </p:sp>
          <p:sp>
            <p:nvSpPr>
              <p:cNvPr id="290997" name="Oval 18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0998" name="Oval 18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-8</a:t>
                </a:r>
              </a:p>
            </p:txBody>
          </p:sp>
          <p:sp>
            <p:nvSpPr>
              <p:cNvPr id="290999" name="Line 18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0" name="Line 18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1" name="Line 18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2" name="Line 18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3" name="Line 18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4" name="Line 18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5" name="Line 18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6" name="Line 19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7" name="Line 19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8" name="Line 19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09" name="Oval 19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291010" name="Line 19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11" name="Line 19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12" name="Freeform 19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13" name="Line 19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291014" name="Text Box 198"/>
            <p:cNvSpPr txBox="1">
              <a:spLocks noChangeArrowheads="1"/>
            </p:cNvSpPr>
            <p:nvPr/>
          </p:nvSpPr>
          <p:spPr bwMode="auto">
            <a:xfrm>
              <a:off x="1907" y="2218"/>
              <a:ext cx="49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(e) </a:t>
              </a:r>
              <a:r>
                <a:rPr kumimoji="1" lang="en-US" altLang="ko-KR" sz="1400" b="1">
                  <a:effectLst/>
                  <a:latin typeface="굴림" panose="020B0600000101010101" pitchFamily="50" charset="-127"/>
                </a:rPr>
                <a:t>i </a:t>
              </a:r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=4</a:t>
              </a:r>
            </a:p>
          </p:txBody>
        </p:sp>
        <p:sp>
          <p:nvSpPr>
            <p:cNvPr id="291015" name="AutoShape 199"/>
            <p:cNvSpPr>
              <a:spLocks noChangeArrowheads="1"/>
            </p:cNvSpPr>
            <p:nvPr/>
          </p:nvSpPr>
          <p:spPr bwMode="auto">
            <a:xfrm flipH="1">
              <a:off x="3542" y="3255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</p:grpSp>
      <p:grpSp>
        <p:nvGrpSpPr>
          <p:cNvPr id="291016" name="Group 200"/>
          <p:cNvGrpSpPr>
            <a:grpSpLocks/>
          </p:cNvGrpSpPr>
          <p:nvPr/>
        </p:nvGrpSpPr>
        <p:grpSpPr bwMode="auto">
          <a:xfrm>
            <a:off x="115888" y="3554413"/>
            <a:ext cx="3054350" cy="1984375"/>
            <a:chOff x="73" y="2239"/>
            <a:chExt cx="1924" cy="1250"/>
          </a:xfrm>
        </p:grpSpPr>
        <p:grpSp>
          <p:nvGrpSpPr>
            <p:cNvPr id="291017" name="Group 201"/>
            <p:cNvGrpSpPr>
              <a:grpSpLocks/>
            </p:cNvGrpSpPr>
            <p:nvPr/>
          </p:nvGrpSpPr>
          <p:grpSpPr bwMode="auto">
            <a:xfrm>
              <a:off x="266" y="2300"/>
              <a:ext cx="1731" cy="1189"/>
              <a:chOff x="92" y="147"/>
              <a:chExt cx="1731" cy="1189"/>
            </a:xfrm>
          </p:grpSpPr>
          <p:sp>
            <p:nvSpPr>
              <p:cNvPr id="291018" name="Text Box 20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019" name="Text Box 20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020" name="Text Box 20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021" name="Text Box 20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022" name="Text Box 20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023" name="Text Box 20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024" name="Text Box 20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1025" name="Text Box 20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3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1026" name="Text Box 21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2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027" name="Text Box 21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028" name="Text Box 21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1029" name="Text Box 21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1030" name="Text Box 21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1031" name="Text Box 21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032" name="Oval 21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033" name="Oval 21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034" name="Oval 21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035" name="Oval 21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036" name="Oval 22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037" name="Oval 22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038" name="Oval 22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039" name="Line 22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0" name="Line 22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1" name="Line 22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2" name="Line 22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3" name="Line 22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4" name="Line 22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5" name="Line 22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6" name="Line 23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7" name="Line 23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8" name="Line 23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49" name="Oval 23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200" i="0">
                    <a:effectLst/>
                    <a:latin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291050" name="Line 23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51" name="Line 23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52" name="Freeform 23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291053" name="Line 23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291054" name="Text Box 238"/>
            <p:cNvSpPr txBox="1">
              <a:spLocks noChangeArrowheads="1"/>
            </p:cNvSpPr>
            <p:nvPr/>
          </p:nvSpPr>
          <p:spPr bwMode="auto">
            <a:xfrm>
              <a:off x="73" y="2239"/>
              <a:ext cx="4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(f) </a:t>
              </a:r>
              <a:r>
                <a:rPr kumimoji="1" lang="en-US" altLang="ko-KR" sz="1400" b="1">
                  <a:effectLst/>
                  <a:latin typeface="굴림" panose="020B0600000101010101" pitchFamily="50" charset="-127"/>
                </a:rPr>
                <a:t>i </a:t>
              </a:r>
              <a:r>
                <a:rPr kumimoji="1" lang="en-US" altLang="ko-KR" sz="1400" b="1" i="0">
                  <a:effectLst/>
                  <a:latin typeface="굴림" panose="020B0600000101010101" pitchFamily="50" charset="-127"/>
                </a:rPr>
                <a:t>=5</a:t>
              </a:r>
            </a:p>
          </p:txBody>
        </p:sp>
        <p:sp>
          <p:nvSpPr>
            <p:cNvPr id="291055" name="AutoShape 239"/>
            <p:cNvSpPr>
              <a:spLocks noChangeArrowheads="1"/>
            </p:cNvSpPr>
            <p:nvPr/>
          </p:nvSpPr>
          <p:spPr bwMode="auto">
            <a:xfrm flipH="1">
              <a:off x="1727" y="3255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Group 2"/>
          <p:cNvGrpSpPr>
            <a:grpSpLocks/>
          </p:cNvGrpSpPr>
          <p:nvPr/>
        </p:nvGrpSpPr>
        <p:grpSpPr bwMode="auto">
          <a:xfrm>
            <a:off x="39688" y="1395413"/>
            <a:ext cx="3054350" cy="1984375"/>
            <a:chOff x="25" y="879"/>
            <a:chExt cx="1924" cy="1250"/>
          </a:xfrm>
        </p:grpSpPr>
        <p:grpSp>
          <p:nvGrpSpPr>
            <p:cNvPr id="291843" name="Group 3"/>
            <p:cNvGrpSpPr>
              <a:grpSpLocks/>
            </p:cNvGrpSpPr>
            <p:nvPr/>
          </p:nvGrpSpPr>
          <p:grpSpPr bwMode="auto">
            <a:xfrm>
              <a:off x="218" y="940"/>
              <a:ext cx="1731" cy="1189"/>
              <a:chOff x="92" y="147"/>
              <a:chExt cx="1731" cy="1189"/>
            </a:xfrm>
          </p:grpSpPr>
          <p:sp>
            <p:nvSpPr>
              <p:cNvPr id="291844" name="Text Box 4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45" name="Text Box 5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846" name="Text Box 6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47" name="Text Box 7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848" name="Text Box 8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849" name="Text Box 9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850" name="Text Box 10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1851" name="Text Box 11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2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1852" name="Text Box 12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853" name="Text Box 13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54" name="Text Box 14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1855" name="Text Box 15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1856" name="Text Box 16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1857" name="Text Box 17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858" name="Oval 18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859" name="Oval 19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860" name="Oval 20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861" name="Oval 21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862" name="Oval 22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863" name="Oval 23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864" name="Oval 24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 dirty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865" name="Line 25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66" name="Line 26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67" name="Line 27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68" name="Line 28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69" name="Line 29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0" name="Line 30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1" name="Line 31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2" name="Line 32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3" name="Line 33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4" name="Line 34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5" name="Oval 35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291876" name="Line 36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7" name="Line 37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8" name="Freeform 38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879" name="Line 39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</p:grpSp>
        <p:sp>
          <p:nvSpPr>
            <p:cNvPr id="291880" name="Text Box 40"/>
            <p:cNvSpPr txBox="1">
              <a:spLocks noChangeArrowheads="1"/>
            </p:cNvSpPr>
            <p:nvPr/>
          </p:nvSpPr>
          <p:spPr bwMode="auto">
            <a:xfrm>
              <a:off x="25" y="879"/>
              <a:ext cx="5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(f) </a:t>
              </a:r>
              <a:r>
                <a:rPr kumimoji="1" lang="en-US" altLang="ko-KR" sz="1600" b="1" dirty="0" err="1">
                  <a:effectLst/>
                  <a:latin typeface="굴림" panose="020B0600000101010101" pitchFamily="50" charset="-127"/>
                </a:rPr>
                <a:t>i</a:t>
              </a:r>
              <a:r>
                <a:rPr kumimoji="1" lang="en-US" altLang="ko-KR" sz="1600" b="1" dirty="0">
                  <a:effectLst/>
                  <a:latin typeface="굴림" panose="020B0600000101010101" pitchFamily="50" charset="-127"/>
                </a:rPr>
                <a:t> </a:t>
              </a:r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=5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84863" y="4113213"/>
            <a:ext cx="3054350" cy="1974850"/>
            <a:chOff x="5884863" y="4113213"/>
            <a:chExt cx="3054350" cy="1974850"/>
          </a:xfrm>
        </p:grpSpPr>
        <p:grpSp>
          <p:nvGrpSpPr>
            <p:cNvPr id="291881" name="Group 41"/>
            <p:cNvGrpSpPr>
              <a:grpSpLocks/>
            </p:cNvGrpSpPr>
            <p:nvPr/>
          </p:nvGrpSpPr>
          <p:grpSpPr bwMode="auto">
            <a:xfrm>
              <a:off x="6191250" y="4200525"/>
              <a:ext cx="2747963" cy="1887538"/>
              <a:chOff x="92" y="147"/>
              <a:chExt cx="1731" cy="1189"/>
            </a:xfrm>
          </p:grpSpPr>
          <p:sp>
            <p:nvSpPr>
              <p:cNvPr id="291882" name="Text Box 4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83" name="Text Box 4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 dirty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884" name="Text Box 4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85" name="Text Box 4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886" name="Text Box 4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887" name="Text Box 4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888" name="Text Box 4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1889" name="Text Box 4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2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1890" name="Text Box 5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891" name="Text Box 5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892" name="Text Box 5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1893" name="Text Box 5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1894" name="Text Box 5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1895" name="Text Box 5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896" name="Oval 5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897" name="Oval 5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7</a:t>
                </a:r>
              </a:p>
            </p:txBody>
          </p:sp>
          <p:sp>
            <p:nvSpPr>
              <p:cNvPr id="291898" name="Oval 5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899" name="Oval 5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900" name="Oval 6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901" name="Oval 6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-5</a:t>
                </a:r>
              </a:p>
            </p:txBody>
          </p:sp>
          <p:sp>
            <p:nvSpPr>
              <p:cNvPr id="291902" name="Oval 6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-18</a:t>
                </a:r>
              </a:p>
            </p:txBody>
          </p:sp>
          <p:sp>
            <p:nvSpPr>
              <p:cNvPr id="291903" name="Line 6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4" name="Line 6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5" name="Line 6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6" name="Line 6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7" name="Line 6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8" name="Line 6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09" name="Line 6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0" name="Line 7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1" name="Line 7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2" name="Line 7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3" name="Oval 7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291914" name="Line 7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5" name="Line 7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6" name="Freeform 7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8100" cmpd="sng">
                <a:solidFill>
                  <a:srgbClr val="D4431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17" name="Line 7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8100">
                <a:solidFill>
                  <a:srgbClr val="D4431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</p:grpSp>
        <p:sp>
          <p:nvSpPr>
            <p:cNvPr id="291918" name="Text Box 78"/>
            <p:cNvSpPr txBox="1">
              <a:spLocks noChangeArrowheads="1"/>
            </p:cNvSpPr>
            <p:nvPr/>
          </p:nvSpPr>
          <p:spPr bwMode="auto">
            <a:xfrm>
              <a:off x="5884863" y="4113213"/>
              <a:ext cx="383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(</a:t>
              </a:r>
              <a:r>
                <a:rPr kumimoji="1" lang="en-US" altLang="ko-KR" sz="1600" b="1" i="0" dirty="0" err="1">
                  <a:effectLst/>
                  <a:latin typeface="굴림" panose="020B0600000101010101" pitchFamily="50" charset="-127"/>
                </a:rPr>
                <a:t>i</a:t>
              </a:r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)</a:t>
              </a:r>
            </a:p>
          </p:txBody>
        </p:sp>
      </p:grpSp>
      <p:grpSp>
        <p:nvGrpSpPr>
          <p:cNvPr id="291919" name="Group 79"/>
          <p:cNvGrpSpPr>
            <a:grpSpLocks/>
          </p:cNvGrpSpPr>
          <p:nvPr/>
        </p:nvGrpSpPr>
        <p:grpSpPr bwMode="auto">
          <a:xfrm>
            <a:off x="2997200" y="4127500"/>
            <a:ext cx="3054350" cy="1984375"/>
            <a:chOff x="1888" y="2600"/>
            <a:chExt cx="1924" cy="1250"/>
          </a:xfrm>
        </p:grpSpPr>
        <p:sp>
          <p:nvSpPr>
            <p:cNvPr id="291920" name="Text Box 80"/>
            <p:cNvSpPr txBox="1">
              <a:spLocks noChangeArrowheads="1"/>
            </p:cNvSpPr>
            <p:nvPr/>
          </p:nvSpPr>
          <p:spPr bwMode="auto">
            <a:xfrm>
              <a:off x="1888" y="2600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(h) </a:t>
              </a:r>
              <a:r>
                <a:rPr kumimoji="1" lang="en-US" altLang="ko-KR" sz="1600" b="1" dirty="0" err="1">
                  <a:effectLst/>
                  <a:latin typeface="굴림" panose="020B0600000101010101" pitchFamily="50" charset="-127"/>
                </a:rPr>
                <a:t>i</a:t>
              </a:r>
              <a:r>
                <a:rPr kumimoji="1" lang="en-US" altLang="ko-KR" sz="1600" b="1" dirty="0">
                  <a:effectLst/>
                  <a:latin typeface="굴림" panose="020B0600000101010101" pitchFamily="50" charset="-127"/>
                </a:rPr>
                <a:t> </a:t>
              </a:r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=7</a:t>
              </a:r>
            </a:p>
          </p:txBody>
        </p:sp>
        <p:grpSp>
          <p:nvGrpSpPr>
            <p:cNvPr id="291921" name="Group 81"/>
            <p:cNvGrpSpPr>
              <a:grpSpLocks/>
            </p:cNvGrpSpPr>
            <p:nvPr/>
          </p:nvGrpSpPr>
          <p:grpSpPr bwMode="auto">
            <a:xfrm>
              <a:off x="1911" y="2661"/>
              <a:ext cx="1901" cy="1189"/>
              <a:chOff x="1911" y="2661"/>
              <a:chExt cx="1901" cy="1189"/>
            </a:xfrm>
          </p:grpSpPr>
          <p:grpSp>
            <p:nvGrpSpPr>
              <p:cNvPr id="291922" name="Group 82"/>
              <p:cNvGrpSpPr>
                <a:grpSpLocks/>
              </p:cNvGrpSpPr>
              <p:nvPr/>
            </p:nvGrpSpPr>
            <p:grpSpPr bwMode="auto">
              <a:xfrm>
                <a:off x="2081" y="2661"/>
                <a:ext cx="1731" cy="1189"/>
                <a:chOff x="92" y="147"/>
                <a:chExt cx="1731" cy="1189"/>
              </a:xfrm>
            </p:grpSpPr>
            <p:sp>
              <p:nvSpPr>
                <p:cNvPr id="291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0" y="166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8</a:t>
                  </a:r>
                </a:p>
              </p:txBody>
            </p:sp>
            <p:sp>
              <p:nvSpPr>
                <p:cNvPr id="291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3" y="552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9</a:t>
                  </a:r>
                </a:p>
              </p:txBody>
            </p:sp>
            <p:sp>
              <p:nvSpPr>
                <p:cNvPr id="29192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08" y="1064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8</a:t>
                  </a:r>
                </a:p>
              </p:txBody>
            </p:sp>
            <p:sp>
              <p:nvSpPr>
                <p:cNvPr id="29192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956" y="160"/>
                  <a:ext cx="219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10</a:t>
                  </a:r>
                </a:p>
              </p:txBody>
            </p:sp>
            <p:sp>
              <p:nvSpPr>
                <p:cNvPr id="29192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974" y="548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1</a:t>
                  </a:r>
                </a:p>
              </p:txBody>
            </p:sp>
            <p:sp>
              <p:nvSpPr>
                <p:cNvPr id="291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94" y="727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3</a:t>
                  </a:r>
                </a:p>
              </p:txBody>
            </p:sp>
            <p:sp>
              <p:nvSpPr>
                <p:cNvPr id="291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53" y="714"/>
                  <a:ext cx="275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-12</a:t>
                  </a:r>
                </a:p>
              </p:txBody>
            </p:sp>
            <p:sp>
              <p:nvSpPr>
                <p:cNvPr id="29193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64" y="1055"/>
                  <a:ext cx="223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-7</a:t>
                  </a:r>
                </a:p>
              </p:txBody>
            </p:sp>
            <p:sp>
              <p:nvSpPr>
                <p:cNvPr id="29193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92" y="627"/>
                  <a:ext cx="219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11</a:t>
                  </a:r>
                </a:p>
              </p:txBody>
            </p:sp>
            <p:sp>
              <p:nvSpPr>
                <p:cNvPr id="29193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760" y="933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8</a:t>
                  </a:r>
                </a:p>
              </p:txBody>
            </p:sp>
            <p:sp>
              <p:nvSpPr>
                <p:cNvPr id="29193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16" y="431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2</a:t>
                  </a:r>
                </a:p>
              </p:txBody>
            </p:sp>
            <p:sp>
              <p:nvSpPr>
                <p:cNvPr id="29193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305" y="1079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4</a:t>
                  </a:r>
                </a:p>
              </p:txBody>
            </p:sp>
            <p:sp>
              <p:nvSpPr>
                <p:cNvPr id="29193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52" y="697"/>
                  <a:ext cx="168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5</a:t>
                  </a:r>
                </a:p>
              </p:txBody>
            </p:sp>
            <p:sp>
              <p:nvSpPr>
                <p:cNvPr id="29193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28" y="382"/>
                  <a:ext cx="275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-15</a:t>
                  </a:r>
                </a:p>
              </p:txBody>
            </p:sp>
            <p:sp>
              <p:nvSpPr>
                <p:cNvPr id="291937" name="Oval 97"/>
                <p:cNvSpPr>
                  <a:spLocks noChangeArrowheads="1"/>
                </p:cNvSpPr>
                <p:nvPr/>
              </p:nvSpPr>
              <p:spPr bwMode="auto">
                <a:xfrm>
                  <a:off x="199" y="402"/>
                  <a:ext cx="176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291938" name="Oval 98"/>
                <p:cNvSpPr>
                  <a:spLocks noChangeArrowheads="1"/>
                </p:cNvSpPr>
                <p:nvPr/>
              </p:nvSpPr>
              <p:spPr bwMode="auto">
                <a:xfrm>
                  <a:off x="684" y="1166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7</a:t>
                  </a:r>
                </a:p>
              </p:txBody>
            </p:sp>
            <p:sp>
              <p:nvSpPr>
                <p:cNvPr id="291939" name="Oval 99"/>
                <p:cNvSpPr>
                  <a:spLocks noChangeArrowheads="1"/>
                </p:cNvSpPr>
                <p:nvPr/>
              </p:nvSpPr>
              <p:spPr bwMode="auto">
                <a:xfrm>
                  <a:off x="199" y="911"/>
                  <a:ext cx="176" cy="17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11</a:t>
                  </a:r>
                </a:p>
              </p:txBody>
            </p:sp>
            <p:sp>
              <p:nvSpPr>
                <p:cNvPr id="291940" name="Oval 100"/>
                <p:cNvSpPr>
                  <a:spLocks noChangeArrowheads="1"/>
                </p:cNvSpPr>
                <p:nvPr/>
              </p:nvSpPr>
              <p:spPr bwMode="auto">
                <a:xfrm>
                  <a:off x="684" y="656"/>
                  <a:ext cx="177" cy="17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9</a:t>
                  </a:r>
                </a:p>
              </p:txBody>
            </p:sp>
            <p:sp>
              <p:nvSpPr>
                <p:cNvPr id="291941" name="Oval 101"/>
                <p:cNvSpPr>
                  <a:spLocks noChangeArrowheads="1"/>
                </p:cNvSpPr>
                <p:nvPr/>
              </p:nvSpPr>
              <p:spPr bwMode="auto">
                <a:xfrm>
                  <a:off x="1170" y="869"/>
                  <a:ext cx="177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3</a:t>
                  </a:r>
                </a:p>
              </p:txBody>
            </p:sp>
            <p:sp>
              <p:nvSpPr>
                <p:cNvPr id="291942" name="Oval 102"/>
                <p:cNvSpPr>
                  <a:spLocks noChangeArrowheads="1"/>
                </p:cNvSpPr>
                <p:nvPr/>
              </p:nvSpPr>
              <p:spPr bwMode="auto">
                <a:xfrm>
                  <a:off x="1170" y="380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-5</a:t>
                  </a:r>
                </a:p>
              </p:txBody>
            </p:sp>
            <p:sp>
              <p:nvSpPr>
                <p:cNvPr id="291943" name="Oval 103"/>
                <p:cNvSpPr>
                  <a:spLocks noChangeArrowheads="1"/>
                </p:cNvSpPr>
                <p:nvPr/>
              </p:nvSpPr>
              <p:spPr bwMode="auto">
                <a:xfrm>
                  <a:off x="684" y="147"/>
                  <a:ext cx="177" cy="170"/>
                </a:xfrm>
                <a:prstGeom prst="ellipse">
                  <a:avLst/>
                </a:prstGeom>
                <a:solidFill>
                  <a:srgbClr val="E0C9BE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 dirty="0">
                      <a:effectLst/>
                      <a:latin typeface="굴림" panose="020B0600000101010101" pitchFamily="50" charset="-127"/>
                    </a:rPr>
                    <a:t>-18</a:t>
                  </a:r>
                </a:p>
              </p:txBody>
            </p:sp>
            <p:sp>
              <p:nvSpPr>
                <p:cNvPr id="291944" name="Line 104"/>
                <p:cNvSpPr>
                  <a:spLocks noChangeShapeType="1"/>
                </p:cNvSpPr>
                <p:nvPr/>
              </p:nvSpPr>
              <p:spPr bwMode="auto">
                <a:xfrm>
                  <a:off x="364" y="529"/>
                  <a:ext cx="335" cy="16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4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75" y="778"/>
                  <a:ext cx="319" cy="1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4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31" y="232"/>
                  <a:ext cx="353" cy="1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47" name="Line 107"/>
                <p:cNvSpPr>
                  <a:spLocks noChangeShapeType="1"/>
                </p:cNvSpPr>
                <p:nvPr/>
              </p:nvSpPr>
              <p:spPr bwMode="auto">
                <a:xfrm>
                  <a:off x="862" y="228"/>
                  <a:ext cx="336" cy="17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4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851" y="514"/>
                  <a:ext cx="336" cy="18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49" name="Line 109"/>
                <p:cNvSpPr>
                  <a:spLocks noChangeShapeType="1"/>
                </p:cNvSpPr>
                <p:nvPr/>
              </p:nvSpPr>
              <p:spPr bwMode="auto">
                <a:xfrm>
                  <a:off x="855" y="778"/>
                  <a:ext cx="325" cy="13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0" name="Line 110"/>
                <p:cNvSpPr>
                  <a:spLocks noChangeShapeType="1"/>
                </p:cNvSpPr>
                <p:nvPr/>
              </p:nvSpPr>
              <p:spPr bwMode="auto">
                <a:xfrm>
                  <a:off x="371" y="1034"/>
                  <a:ext cx="318" cy="1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855" y="1013"/>
                  <a:ext cx="332" cy="20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2" name="Line 112"/>
                <p:cNvSpPr>
                  <a:spLocks noChangeShapeType="1"/>
                </p:cNvSpPr>
                <p:nvPr/>
              </p:nvSpPr>
              <p:spPr bwMode="auto">
                <a:xfrm>
                  <a:off x="276" y="566"/>
                  <a:ext cx="5" cy="34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373" y="973"/>
                  <a:ext cx="798" cy="1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4" name="Oval 114"/>
                <p:cNvSpPr>
                  <a:spLocks noChangeArrowheads="1"/>
                </p:cNvSpPr>
                <p:nvPr/>
              </p:nvSpPr>
              <p:spPr bwMode="auto">
                <a:xfrm>
                  <a:off x="1646" y="654"/>
                  <a:ext cx="177" cy="16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0C9BE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100" i="0">
                      <a:effectLst/>
                      <a:latin typeface="굴림" panose="020B0600000101010101" pitchFamily="50" charset="-127"/>
                    </a:rPr>
                    <a:t>6</a:t>
                  </a:r>
                </a:p>
              </p:txBody>
            </p:sp>
            <p:sp>
              <p:nvSpPr>
                <p:cNvPr id="291955" name="Line 115"/>
                <p:cNvSpPr>
                  <a:spLocks noChangeShapeType="1"/>
                </p:cNvSpPr>
                <p:nvPr/>
              </p:nvSpPr>
              <p:spPr bwMode="auto">
                <a:xfrm>
                  <a:off x="1344" y="503"/>
                  <a:ext cx="319" cy="18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343" y="764"/>
                  <a:ext cx="308" cy="14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7" name="Freeform 117"/>
                <p:cNvSpPr>
                  <a:spLocks/>
                </p:cNvSpPr>
                <p:nvPr/>
              </p:nvSpPr>
              <p:spPr bwMode="auto">
                <a:xfrm>
                  <a:off x="862" y="815"/>
                  <a:ext cx="841" cy="472"/>
                </a:xfrm>
                <a:custGeom>
                  <a:avLst/>
                  <a:gdLst>
                    <a:gd name="T0" fmla="*/ 841 w 841"/>
                    <a:gd name="T1" fmla="*/ 0 h 472"/>
                    <a:gd name="T2" fmla="*/ 628 w 841"/>
                    <a:gd name="T3" fmla="*/ 242 h 472"/>
                    <a:gd name="T4" fmla="*/ 248 w 841"/>
                    <a:gd name="T5" fmla="*/ 466 h 472"/>
                    <a:gd name="T6" fmla="*/ 0 w 841"/>
                    <a:gd name="T7" fmla="*/ 472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1" h="472">
                      <a:moveTo>
                        <a:pt x="841" y="0"/>
                      </a:moveTo>
                      <a:lnTo>
                        <a:pt x="628" y="242"/>
                      </a:lnTo>
                      <a:lnTo>
                        <a:pt x="248" y="466"/>
                      </a:lnTo>
                      <a:lnTo>
                        <a:pt x="0" y="472"/>
                      </a:ln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  <p:sp>
              <p:nvSpPr>
                <p:cNvPr id="29195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66" y="322"/>
                  <a:ext cx="0" cy="32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2000"/>
                </a:p>
              </p:txBody>
            </p:sp>
          </p:grpSp>
          <p:sp>
            <p:nvSpPr>
              <p:cNvPr id="291959" name="AutoShape 119"/>
              <p:cNvSpPr>
                <a:spLocks noChangeArrowheads="1"/>
              </p:cNvSpPr>
              <p:nvPr/>
            </p:nvSpPr>
            <p:spPr bwMode="auto">
              <a:xfrm>
                <a:off x="1911" y="3558"/>
                <a:ext cx="213" cy="161"/>
              </a:xfrm>
              <a:prstGeom prst="rightArrow">
                <a:avLst>
                  <a:gd name="adj1" fmla="val 50000"/>
                  <a:gd name="adj2" fmla="val 33075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2000"/>
              </a:p>
            </p:txBody>
          </p:sp>
        </p:grpSp>
      </p:grpSp>
      <p:grpSp>
        <p:nvGrpSpPr>
          <p:cNvPr id="291960" name="Group 120"/>
          <p:cNvGrpSpPr>
            <a:grpSpLocks/>
          </p:cNvGrpSpPr>
          <p:nvPr/>
        </p:nvGrpSpPr>
        <p:grpSpPr bwMode="auto">
          <a:xfrm>
            <a:off x="0" y="3770313"/>
            <a:ext cx="3054350" cy="2363787"/>
            <a:chOff x="0" y="2375"/>
            <a:chExt cx="1924" cy="1489"/>
          </a:xfrm>
        </p:grpSpPr>
        <p:grpSp>
          <p:nvGrpSpPr>
            <p:cNvPr id="291961" name="Group 121"/>
            <p:cNvGrpSpPr>
              <a:grpSpLocks/>
            </p:cNvGrpSpPr>
            <p:nvPr/>
          </p:nvGrpSpPr>
          <p:grpSpPr bwMode="auto">
            <a:xfrm>
              <a:off x="193" y="2675"/>
              <a:ext cx="1731" cy="1189"/>
              <a:chOff x="92" y="147"/>
              <a:chExt cx="1731" cy="1189"/>
            </a:xfrm>
          </p:grpSpPr>
          <p:sp>
            <p:nvSpPr>
              <p:cNvPr id="291962" name="Text Box 122"/>
              <p:cNvSpPr txBox="1">
                <a:spLocks noChangeArrowheads="1"/>
              </p:cNvSpPr>
              <p:nvPr/>
            </p:nvSpPr>
            <p:spPr bwMode="auto">
              <a:xfrm>
                <a:off x="390" y="166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963" name="Text Box 123"/>
              <p:cNvSpPr txBox="1">
                <a:spLocks noChangeArrowheads="1"/>
              </p:cNvSpPr>
              <p:nvPr/>
            </p:nvSpPr>
            <p:spPr bwMode="auto">
              <a:xfrm>
                <a:off x="393" y="552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9</a:t>
                </a:r>
              </a:p>
            </p:txBody>
          </p:sp>
          <p:sp>
            <p:nvSpPr>
              <p:cNvPr id="291964" name="Text Box 124"/>
              <p:cNvSpPr txBox="1">
                <a:spLocks noChangeArrowheads="1"/>
              </p:cNvSpPr>
              <p:nvPr/>
            </p:nvSpPr>
            <p:spPr bwMode="auto">
              <a:xfrm>
                <a:off x="408" y="1064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965" name="Text Box 125"/>
              <p:cNvSpPr txBox="1">
                <a:spLocks noChangeArrowheads="1"/>
              </p:cNvSpPr>
              <p:nvPr/>
            </p:nvSpPr>
            <p:spPr bwMode="auto">
              <a:xfrm>
                <a:off x="956" y="160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966" name="Text Box 126"/>
              <p:cNvSpPr txBox="1">
                <a:spLocks noChangeArrowheads="1"/>
              </p:cNvSpPr>
              <p:nvPr/>
            </p:nvSpPr>
            <p:spPr bwMode="auto">
              <a:xfrm>
                <a:off x="974" y="548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967" name="Text Box 127"/>
              <p:cNvSpPr txBox="1">
                <a:spLocks noChangeArrowheads="1"/>
              </p:cNvSpPr>
              <p:nvPr/>
            </p:nvSpPr>
            <p:spPr bwMode="auto">
              <a:xfrm>
                <a:off x="394" y="72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968" name="Text Box 128"/>
              <p:cNvSpPr txBox="1">
                <a:spLocks noChangeArrowheads="1"/>
              </p:cNvSpPr>
              <p:nvPr/>
            </p:nvSpPr>
            <p:spPr bwMode="auto">
              <a:xfrm>
                <a:off x="953" y="714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-12</a:t>
                </a:r>
              </a:p>
            </p:txBody>
          </p:sp>
          <p:sp>
            <p:nvSpPr>
              <p:cNvPr id="291969" name="Text Box 129"/>
              <p:cNvSpPr txBox="1">
                <a:spLocks noChangeArrowheads="1"/>
              </p:cNvSpPr>
              <p:nvPr/>
            </p:nvSpPr>
            <p:spPr bwMode="auto">
              <a:xfrm>
                <a:off x="964" y="1055"/>
                <a:ext cx="22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-7</a:t>
                </a:r>
              </a:p>
            </p:txBody>
          </p:sp>
          <p:sp>
            <p:nvSpPr>
              <p:cNvPr id="291970" name="Text Box 130"/>
              <p:cNvSpPr txBox="1">
                <a:spLocks noChangeArrowheads="1"/>
              </p:cNvSpPr>
              <p:nvPr/>
            </p:nvSpPr>
            <p:spPr bwMode="auto">
              <a:xfrm>
                <a:off x="92" y="627"/>
                <a:ext cx="219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971" name="Text Box 131"/>
              <p:cNvSpPr txBox="1">
                <a:spLocks noChangeArrowheads="1"/>
              </p:cNvSpPr>
              <p:nvPr/>
            </p:nvSpPr>
            <p:spPr bwMode="auto">
              <a:xfrm>
                <a:off x="760" y="933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91972" name="Text Box 132"/>
              <p:cNvSpPr txBox="1">
                <a:spLocks noChangeArrowheads="1"/>
              </p:cNvSpPr>
              <p:nvPr/>
            </p:nvSpPr>
            <p:spPr bwMode="auto">
              <a:xfrm>
                <a:off x="1416" y="431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91973" name="Text Box 133"/>
              <p:cNvSpPr txBox="1">
                <a:spLocks noChangeArrowheads="1"/>
              </p:cNvSpPr>
              <p:nvPr/>
            </p:nvSpPr>
            <p:spPr bwMode="auto">
              <a:xfrm>
                <a:off x="1305" y="1079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91974" name="Text Box 134"/>
              <p:cNvSpPr txBox="1">
                <a:spLocks noChangeArrowheads="1"/>
              </p:cNvSpPr>
              <p:nvPr/>
            </p:nvSpPr>
            <p:spPr bwMode="auto">
              <a:xfrm>
                <a:off x="1352" y="697"/>
                <a:ext cx="168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91975" name="Text Box 135"/>
              <p:cNvSpPr txBox="1">
                <a:spLocks noChangeArrowheads="1"/>
              </p:cNvSpPr>
              <p:nvPr/>
            </p:nvSpPr>
            <p:spPr bwMode="auto">
              <a:xfrm>
                <a:off x="728" y="382"/>
                <a:ext cx="275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976" name="Oval 136"/>
              <p:cNvSpPr>
                <a:spLocks noChangeArrowheads="1"/>
              </p:cNvSpPr>
              <p:nvPr/>
            </p:nvSpPr>
            <p:spPr bwMode="auto">
              <a:xfrm>
                <a:off x="199" y="402"/>
                <a:ext cx="176" cy="16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91977" name="Oval 137"/>
              <p:cNvSpPr>
                <a:spLocks noChangeArrowheads="1"/>
              </p:cNvSpPr>
              <p:nvPr/>
            </p:nvSpPr>
            <p:spPr bwMode="auto">
              <a:xfrm>
                <a:off x="684" y="1166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291978" name="Oval 138"/>
              <p:cNvSpPr>
                <a:spLocks noChangeArrowheads="1"/>
              </p:cNvSpPr>
              <p:nvPr/>
            </p:nvSpPr>
            <p:spPr bwMode="auto">
              <a:xfrm>
                <a:off x="199" y="911"/>
                <a:ext cx="176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11</a:t>
                </a:r>
              </a:p>
            </p:txBody>
          </p:sp>
          <p:sp>
            <p:nvSpPr>
              <p:cNvPr id="291979" name="Oval 139"/>
              <p:cNvSpPr>
                <a:spLocks noChangeArrowheads="1"/>
              </p:cNvSpPr>
              <p:nvPr/>
            </p:nvSpPr>
            <p:spPr bwMode="auto">
              <a:xfrm>
                <a:off x="684" y="656"/>
                <a:ext cx="177" cy="170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-3</a:t>
                </a:r>
              </a:p>
            </p:txBody>
          </p:sp>
          <p:sp>
            <p:nvSpPr>
              <p:cNvPr id="291980" name="Oval 140"/>
              <p:cNvSpPr>
                <a:spLocks noChangeArrowheads="1"/>
              </p:cNvSpPr>
              <p:nvPr/>
            </p:nvSpPr>
            <p:spPr bwMode="auto">
              <a:xfrm>
                <a:off x="1170" y="869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981" name="Oval 141"/>
              <p:cNvSpPr>
                <a:spLocks noChangeArrowheads="1"/>
              </p:cNvSpPr>
              <p:nvPr/>
            </p:nvSpPr>
            <p:spPr bwMode="auto">
              <a:xfrm>
                <a:off x="1170" y="380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91982" name="Oval 142"/>
              <p:cNvSpPr>
                <a:spLocks noChangeArrowheads="1"/>
              </p:cNvSpPr>
              <p:nvPr/>
            </p:nvSpPr>
            <p:spPr bwMode="auto">
              <a:xfrm>
                <a:off x="684" y="147"/>
                <a:ext cx="177" cy="17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C9BE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-15</a:t>
                </a:r>
              </a:p>
            </p:txBody>
          </p:sp>
          <p:sp>
            <p:nvSpPr>
              <p:cNvPr id="291983" name="Line 143"/>
              <p:cNvSpPr>
                <a:spLocks noChangeShapeType="1"/>
              </p:cNvSpPr>
              <p:nvPr/>
            </p:nvSpPr>
            <p:spPr bwMode="auto">
              <a:xfrm>
                <a:off x="364" y="529"/>
                <a:ext cx="335" cy="1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4" name="Line 144"/>
              <p:cNvSpPr>
                <a:spLocks noChangeShapeType="1"/>
              </p:cNvSpPr>
              <p:nvPr/>
            </p:nvSpPr>
            <p:spPr bwMode="auto">
              <a:xfrm flipV="1">
                <a:off x="375" y="778"/>
                <a:ext cx="319" cy="1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5" name="Line 145"/>
              <p:cNvSpPr>
                <a:spLocks noChangeShapeType="1"/>
              </p:cNvSpPr>
              <p:nvPr/>
            </p:nvSpPr>
            <p:spPr bwMode="auto">
              <a:xfrm flipV="1">
                <a:off x="331" y="232"/>
                <a:ext cx="353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6" name="Line 146"/>
              <p:cNvSpPr>
                <a:spLocks noChangeShapeType="1"/>
              </p:cNvSpPr>
              <p:nvPr/>
            </p:nvSpPr>
            <p:spPr bwMode="auto">
              <a:xfrm>
                <a:off x="862" y="228"/>
                <a:ext cx="336" cy="17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7" name="Line 147"/>
              <p:cNvSpPr>
                <a:spLocks noChangeShapeType="1"/>
              </p:cNvSpPr>
              <p:nvPr/>
            </p:nvSpPr>
            <p:spPr bwMode="auto">
              <a:xfrm flipV="1">
                <a:off x="851" y="514"/>
                <a:ext cx="336" cy="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8" name="Line 148"/>
              <p:cNvSpPr>
                <a:spLocks noChangeShapeType="1"/>
              </p:cNvSpPr>
              <p:nvPr/>
            </p:nvSpPr>
            <p:spPr bwMode="auto">
              <a:xfrm>
                <a:off x="855" y="778"/>
                <a:ext cx="325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89" name="Line 149"/>
              <p:cNvSpPr>
                <a:spLocks noChangeShapeType="1"/>
              </p:cNvSpPr>
              <p:nvPr/>
            </p:nvSpPr>
            <p:spPr bwMode="auto">
              <a:xfrm>
                <a:off x="371" y="1034"/>
                <a:ext cx="318" cy="1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0" name="Line 150"/>
              <p:cNvSpPr>
                <a:spLocks noChangeShapeType="1"/>
              </p:cNvSpPr>
              <p:nvPr/>
            </p:nvSpPr>
            <p:spPr bwMode="auto">
              <a:xfrm flipV="1">
                <a:off x="855" y="1013"/>
                <a:ext cx="33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1" name="Line 151"/>
              <p:cNvSpPr>
                <a:spLocks noChangeShapeType="1"/>
              </p:cNvSpPr>
              <p:nvPr/>
            </p:nvSpPr>
            <p:spPr bwMode="auto">
              <a:xfrm>
                <a:off x="276" y="566"/>
                <a:ext cx="5" cy="343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2" name="Line 152"/>
              <p:cNvSpPr>
                <a:spLocks noChangeShapeType="1"/>
              </p:cNvSpPr>
              <p:nvPr/>
            </p:nvSpPr>
            <p:spPr bwMode="auto">
              <a:xfrm flipV="1">
                <a:off x="373" y="973"/>
                <a:ext cx="798" cy="15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3" name="Oval 153"/>
              <p:cNvSpPr>
                <a:spLocks noChangeArrowheads="1"/>
              </p:cNvSpPr>
              <p:nvPr/>
            </p:nvSpPr>
            <p:spPr bwMode="auto">
              <a:xfrm>
                <a:off x="1646" y="654"/>
                <a:ext cx="177" cy="169"/>
              </a:xfrm>
              <a:prstGeom prst="ellipse">
                <a:avLst/>
              </a:prstGeom>
              <a:solidFill>
                <a:srgbClr val="E0C9BE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100" i="0">
                    <a:effectLst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91994" name="Line 154"/>
              <p:cNvSpPr>
                <a:spLocks noChangeShapeType="1"/>
              </p:cNvSpPr>
              <p:nvPr/>
            </p:nvSpPr>
            <p:spPr bwMode="auto">
              <a:xfrm>
                <a:off x="1344" y="503"/>
                <a:ext cx="319" cy="18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5" name="Line 155"/>
              <p:cNvSpPr>
                <a:spLocks noChangeShapeType="1"/>
              </p:cNvSpPr>
              <p:nvPr/>
            </p:nvSpPr>
            <p:spPr bwMode="auto">
              <a:xfrm flipV="1">
                <a:off x="1343" y="764"/>
                <a:ext cx="308" cy="14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6" name="Freeform 156"/>
              <p:cNvSpPr>
                <a:spLocks/>
              </p:cNvSpPr>
              <p:nvPr/>
            </p:nvSpPr>
            <p:spPr bwMode="auto">
              <a:xfrm>
                <a:off x="862" y="815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  <p:sp>
            <p:nvSpPr>
              <p:cNvPr id="291997" name="Line 157"/>
              <p:cNvSpPr>
                <a:spLocks noChangeShapeType="1"/>
              </p:cNvSpPr>
              <p:nvPr/>
            </p:nvSpPr>
            <p:spPr bwMode="auto">
              <a:xfrm flipV="1">
                <a:off x="766" y="322"/>
                <a:ext cx="0" cy="32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000"/>
              </a:p>
            </p:txBody>
          </p:sp>
        </p:grpSp>
        <p:sp>
          <p:nvSpPr>
            <p:cNvPr id="291998" name="Text Box 158"/>
            <p:cNvSpPr txBox="1">
              <a:spLocks noChangeArrowheads="1"/>
            </p:cNvSpPr>
            <p:nvPr/>
          </p:nvSpPr>
          <p:spPr bwMode="auto">
            <a:xfrm>
              <a:off x="0" y="2614"/>
              <a:ext cx="55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(g) </a:t>
              </a:r>
              <a:r>
                <a:rPr kumimoji="1" lang="en-US" altLang="ko-KR" sz="1600" b="1" dirty="0" err="1">
                  <a:effectLst/>
                  <a:latin typeface="굴림" panose="020B0600000101010101" pitchFamily="50" charset="-127"/>
                </a:rPr>
                <a:t>i</a:t>
              </a:r>
              <a:r>
                <a:rPr kumimoji="1" lang="en-US" altLang="ko-KR" sz="1600" b="1" dirty="0">
                  <a:effectLst/>
                  <a:latin typeface="굴림" panose="020B0600000101010101" pitchFamily="50" charset="-127"/>
                </a:rPr>
                <a:t> </a:t>
              </a:r>
              <a:r>
                <a:rPr kumimoji="1" lang="en-US" altLang="ko-KR" sz="1600" b="1" i="0" dirty="0">
                  <a:effectLst/>
                  <a:latin typeface="굴림" panose="020B0600000101010101" pitchFamily="50" charset="-127"/>
                </a:rPr>
                <a:t>=6</a:t>
              </a:r>
            </a:p>
          </p:txBody>
        </p:sp>
        <p:sp>
          <p:nvSpPr>
            <p:cNvPr id="291999" name="AutoShape 159"/>
            <p:cNvSpPr>
              <a:spLocks noChangeArrowheads="1"/>
            </p:cNvSpPr>
            <p:nvPr/>
          </p:nvSpPr>
          <p:spPr bwMode="auto">
            <a:xfrm rot="5400000">
              <a:off x="313" y="2401"/>
              <a:ext cx="213" cy="161"/>
            </a:xfrm>
            <a:prstGeom prst="rightArrow">
              <a:avLst>
                <a:gd name="adj1" fmla="val 50000"/>
                <a:gd name="adj2" fmla="val 330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27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재귀적 해법의 빛과 그림자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/>
              <a:t>재귀적 해법이 바람직한 예</a:t>
            </a:r>
          </a:p>
          <a:p>
            <a:pPr lvl="1"/>
            <a:r>
              <a:rPr lang="ko-KR" altLang="en-US" sz="2400"/>
              <a:t>퀵정렬</a:t>
            </a:r>
            <a:r>
              <a:rPr lang="en-US" altLang="ko-KR" sz="2400"/>
              <a:t>, </a:t>
            </a:r>
            <a:r>
              <a:rPr lang="ko-KR" altLang="en-US" sz="2400"/>
              <a:t>병합정렬 등의 정렬 알고리즘</a:t>
            </a:r>
          </a:p>
          <a:p>
            <a:pPr lvl="1"/>
            <a:r>
              <a:rPr lang="ko-KR" altLang="en-US" sz="2400"/>
              <a:t>계승</a:t>
            </a:r>
            <a:r>
              <a:rPr lang="en-US" altLang="ko-KR" sz="2400"/>
              <a:t>(factorial) </a:t>
            </a:r>
            <a:r>
              <a:rPr lang="ko-KR" altLang="en-US" sz="2400"/>
              <a:t>구하기</a:t>
            </a:r>
          </a:p>
          <a:p>
            <a:pPr lvl="1"/>
            <a:r>
              <a:rPr lang="ko-KR" altLang="en-US" sz="2400"/>
              <a:t>그래프의 </a:t>
            </a:r>
            <a:r>
              <a:rPr lang="en-US" altLang="ko-KR" sz="2400"/>
              <a:t>DFS</a:t>
            </a:r>
          </a:p>
          <a:p>
            <a:pPr lvl="1"/>
            <a:r>
              <a:rPr lang="en-US" altLang="ko-KR" sz="2400"/>
              <a:t>…</a:t>
            </a:r>
          </a:p>
          <a:p>
            <a:r>
              <a:rPr lang="ko-KR" altLang="en-US" sz="2800"/>
              <a:t>재귀적 해법이 치명적인 예</a:t>
            </a:r>
          </a:p>
          <a:p>
            <a:pPr lvl="1"/>
            <a:r>
              <a:rPr lang="ko-KR" altLang="en-US" sz="2400"/>
              <a:t>피보나치수 구하기</a:t>
            </a:r>
          </a:p>
          <a:p>
            <a:pPr lvl="1"/>
            <a:r>
              <a:rPr lang="ko-KR" altLang="en-US" sz="2400"/>
              <a:t>행렬곱셈 최적순서 구하기</a:t>
            </a:r>
          </a:p>
          <a:p>
            <a:pPr lvl="1"/>
            <a:r>
              <a:rPr lang="en-US" altLang="ko-KR" sz="240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도입문제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피보나치수 구하기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/>
              <a:t>f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)</a:t>
            </a:r>
            <a:r>
              <a:rPr lang="en-US" altLang="ko-KR" i="1"/>
              <a:t> = f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-1)</a:t>
            </a:r>
            <a:r>
              <a:rPr lang="en-US" altLang="ko-KR" i="1"/>
              <a:t> + f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-2)</a:t>
            </a:r>
            <a:r>
              <a:rPr lang="en-US" altLang="ko-KR" i="1"/>
              <a:t> </a:t>
            </a:r>
          </a:p>
          <a:p>
            <a:pPr>
              <a:buFontTx/>
              <a:buNone/>
            </a:pPr>
            <a:r>
              <a:rPr lang="en-US" altLang="ko-KR" i="1"/>
              <a:t>   f</a:t>
            </a:r>
            <a:r>
              <a:rPr lang="en-US" altLang="ko-KR"/>
              <a:t>(1)</a:t>
            </a:r>
            <a:r>
              <a:rPr lang="en-US" altLang="ko-KR" i="1"/>
              <a:t> = f</a:t>
            </a:r>
            <a:r>
              <a:rPr lang="en-US" altLang="ko-KR"/>
              <a:t>(2)</a:t>
            </a:r>
            <a:r>
              <a:rPr lang="en-US" altLang="ko-KR" i="1"/>
              <a:t> = </a:t>
            </a:r>
            <a:r>
              <a:rPr lang="en-US" altLang="ko-KR"/>
              <a:t>1</a:t>
            </a:r>
            <a:endParaRPr lang="ko-KR" altLang="en-US" baseline="-25000"/>
          </a:p>
          <a:p>
            <a:r>
              <a:rPr lang="ko-KR" altLang="en-US"/>
              <a:t>아주 간단한 문제지만</a:t>
            </a:r>
          </a:p>
          <a:p>
            <a:pPr lvl="1"/>
            <a:r>
              <a:rPr lang="ko-KR" altLang="en-US"/>
              <a:t>동적 프로그래밍의 동기와 구현이 다 포함되어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00" y="393700"/>
            <a:ext cx="7035800" cy="876300"/>
          </a:xfrm>
        </p:spPr>
        <p:txBody>
          <a:bodyPr/>
          <a:lstStyle/>
          <a:p>
            <a:r>
              <a:rPr lang="ko-KR" altLang="en-US" sz="3200"/>
              <a:t>피보나치수를 구하는 재귀 알고리즘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778000"/>
            <a:ext cx="8356600" cy="27051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>
                <a:solidFill>
                  <a:srgbClr val="FF0000"/>
                </a:solidFill>
              </a:rPr>
              <a:t>fib</a:t>
            </a:r>
            <a:r>
              <a:rPr lang="en-US" altLang="ko-KR" sz="2400"/>
              <a:t>(</a:t>
            </a:r>
            <a:r>
              <a:rPr lang="en-US" altLang="ko-KR" sz="2400" i="1"/>
              <a:t>n</a:t>
            </a:r>
            <a:r>
              <a:rPr lang="en-US" altLang="ko-KR" sz="240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/>
              <a:t>        </a:t>
            </a:r>
            <a:r>
              <a:rPr lang="en-US" altLang="ko-KR" sz="2400" b="1">
                <a:solidFill>
                  <a:schemeClr val="accent2"/>
                </a:solidFill>
              </a:rPr>
              <a:t>if</a:t>
            </a:r>
            <a:r>
              <a:rPr lang="en-US" altLang="ko-KR" sz="2400"/>
              <a:t> (</a:t>
            </a:r>
            <a:r>
              <a:rPr lang="en-US" altLang="ko-KR" sz="2400" i="1"/>
              <a:t>n </a:t>
            </a:r>
            <a:r>
              <a:rPr lang="en-US" altLang="ko-KR" sz="2400"/>
              <a:t>= 1 </a:t>
            </a:r>
            <a:r>
              <a:rPr lang="en-US" altLang="ko-KR" sz="2400" b="1">
                <a:solidFill>
                  <a:schemeClr val="accent2"/>
                </a:solidFill>
              </a:rPr>
              <a:t>or</a:t>
            </a:r>
            <a:r>
              <a:rPr lang="en-US" altLang="ko-KR" sz="2400"/>
              <a:t> </a:t>
            </a:r>
            <a:r>
              <a:rPr lang="en-US" altLang="ko-KR" sz="2400" i="1"/>
              <a:t>n </a:t>
            </a:r>
            <a:r>
              <a:rPr lang="en-US" altLang="ko-KR" sz="2400"/>
              <a:t>= 2) </a:t>
            </a:r>
            <a:endParaRPr lang="en-US" altLang="ko-KR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b="1"/>
              <a:t>                </a:t>
            </a:r>
            <a:r>
              <a:rPr lang="en-US" altLang="ko-KR" sz="2400" b="1">
                <a:solidFill>
                  <a:schemeClr val="accent2"/>
                </a:solidFill>
              </a:rPr>
              <a:t>then</a:t>
            </a:r>
            <a:r>
              <a:rPr lang="en-US" altLang="ko-KR" sz="2400">
                <a:solidFill>
                  <a:schemeClr val="accent2"/>
                </a:solidFill>
              </a:rPr>
              <a:t> </a:t>
            </a:r>
            <a:r>
              <a:rPr lang="en-US" altLang="ko-KR" sz="2400" b="1">
                <a:solidFill>
                  <a:schemeClr val="accent2"/>
                </a:solidFill>
              </a:rPr>
              <a:t>return</a:t>
            </a:r>
            <a:r>
              <a:rPr lang="en-US" altLang="ko-KR" sz="2400"/>
              <a:t> 1;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/>
              <a:t>                </a:t>
            </a:r>
            <a:r>
              <a:rPr lang="en-US" altLang="ko-KR" sz="2400" b="1">
                <a:solidFill>
                  <a:schemeClr val="accent2"/>
                </a:solidFill>
              </a:rPr>
              <a:t>else return</a:t>
            </a:r>
            <a:r>
              <a:rPr lang="en-US" altLang="ko-KR" sz="2400"/>
              <a:t> (</a:t>
            </a:r>
            <a:r>
              <a:rPr lang="en-US" altLang="ko-KR" sz="2400">
                <a:solidFill>
                  <a:srgbClr val="FF0000"/>
                </a:solidFill>
              </a:rPr>
              <a:t>fib</a:t>
            </a:r>
            <a:r>
              <a:rPr lang="en-US" altLang="ko-KR" sz="2400"/>
              <a:t>(</a:t>
            </a:r>
            <a:r>
              <a:rPr lang="en-US" altLang="ko-KR" sz="2400" i="1"/>
              <a:t>n</a:t>
            </a:r>
            <a:r>
              <a:rPr lang="en-US" altLang="ko-KR" sz="2400"/>
              <a:t>-1) +</a:t>
            </a:r>
            <a:r>
              <a:rPr lang="en-US" altLang="ko-KR" sz="2400">
                <a:solidFill>
                  <a:srgbClr val="FF0000"/>
                </a:solidFill>
              </a:rPr>
              <a:t>fib</a:t>
            </a:r>
            <a:r>
              <a:rPr lang="en-US" altLang="ko-KR" sz="2400"/>
              <a:t>(n-2));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542925" y="4751388"/>
            <a:ext cx="441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엄청난 중복 호출이 존재한다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231775" y="4332288"/>
            <a:ext cx="8039100" cy="311150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744663" y="267493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fib(5)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403475" y="3811588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fib(3)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11263" y="32178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fib(4)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482725" y="4316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fib(2)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766763" y="381000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fib(3)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695575" y="477520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fib(1)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2032000" y="4316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fib(2)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016000" y="4775200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(1)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374650" y="4316413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(2)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4222750" y="32178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fib(4)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4568825" y="4316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fib(2)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3779838" y="3808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fib(3)</a:t>
            </a:r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4049713" y="4775200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(1)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3386138" y="4316413"/>
            <a:ext cx="665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(2)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2986088" y="210185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fib(6)</a:t>
            </a: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3195638" y="2403475"/>
            <a:ext cx="1225550" cy="80327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1981200" y="2532063"/>
            <a:ext cx="12144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0" name="Freeform 20"/>
          <p:cNvSpPr>
            <a:spLocks/>
          </p:cNvSpPr>
          <p:nvPr/>
        </p:nvSpPr>
        <p:spPr bwMode="auto">
          <a:xfrm>
            <a:off x="2003425" y="2979738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1" name="Freeform 21"/>
          <p:cNvSpPr>
            <a:spLocks/>
          </p:cNvSpPr>
          <p:nvPr/>
        </p:nvSpPr>
        <p:spPr bwMode="auto">
          <a:xfrm>
            <a:off x="1457325" y="3100388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2" name="Freeform 22"/>
          <p:cNvSpPr>
            <a:spLocks/>
          </p:cNvSpPr>
          <p:nvPr/>
        </p:nvSpPr>
        <p:spPr bwMode="auto">
          <a:xfrm>
            <a:off x="4449763" y="3529013"/>
            <a:ext cx="398462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3" name="Freeform 23"/>
          <p:cNvSpPr>
            <a:spLocks/>
          </p:cNvSpPr>
          <p:nvPr/>
        </p:nvSpPr>
        <p:spPr bwMode="auto">
          <a:xfrm>
            <a:off x="4022725" y="3649663"/>
            <a:ext cx="4270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4" name="Freeform 24"/>
          <p:cNvSpPr>
            <a:spLocks/>
          </p:cNvSpPr>
          <p:nvPr/>
        </p:nvSpPr>
        <p:spPr bwMode="auto">
          <a:xfrm>
            <a:off x="1455738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5" name="Freeform 25"/>
          <p:cNvSpPr>
            <a:spLocks/>
          </p:cNvSpPr>
          <p:nvPr/>
        </p:nvSpPr>
        <p:spPr bwMode="auto">
          <a:xfrm>
            <a:off x="1028700" y="3635375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611438" y="4070350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7" name="Freeform 27"/>
          <p:cNvSpPr>
            <a:spLocks/>
          </p:cNvSpPr>
          <p:nvPr/>
        </p:nvSpPr>
        <p:spPr bwMode="auto">
          <a:xfrm>
            <a:off x="2295525" y="41989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8" name="Freeform 28"/>
          <p:cNvSpPr>
            <a:spLocks/>
          </p:cNvSpPr>
          <p:nvPr/>
        </p:nvSpPr>
        <p:spPr bwMode="auto">
          <a:xfrm>
            <a:off x="4019550" y="4056063"/>
            <a:ext cx="279400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29" name="Freeform 29"/>
          <p:cNvSpPr>
            <a:spLocks/>
          </p:cNvSpPr>
          <p:nvPr/>
        </p:nvSpPr>
        <p:spPr bwMode="auto">
          <a:xfrm>
            <a:off x="3656013" y="4175125"/>
            <a:ext cx="363537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30" name="Freeform 30"/>
          <p:cNvSpPr>
            <a:spLocks/>
          </p:cNvSpPr>
          <p:nvPr/>
        </p:nvSpPr>
        <p:spPr bwMode="auto">
          <a:xfrm>
            <a:off x="1022350" y="4086225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31" name="Freeform 31"/>
          <p:cNvSpPr>
            <a:spLocks/>
          </p:cNvSpPr>
          <p:nvPr/>
        </p:nvSpPr>
        <p:spPr bwMode="auto">
          <a:xfrm>
            <a:off x="693738" y="4206875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6783388" y="26717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fib(5)</a:t>
            </a:r>
          </a:p>
        </p:txBody>
      </p:sp>
      <p:sp>
        <p:nvSpPr>
          <p:cNvPr id="230433" name="Text Box 33"/>
          <p:cNvSpPr txBox="1">
            <a:spLocks noChangeArrowheads="1"/>
          </p:cNvSpPr>
          <p:nvPr/>
        </p:nvSpPr>
        <p:spPr bwMode="auto">
          <a:xfrm>
            <a:off x="7442200" y="3808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fib(3)</a:t>
            </a:r>
          </a:p>
        </p:txBody>
      </p:sp>
      <p:sp>
        <p:nvSpPr>
          <p:cNvPr id="230434" name="Text Box 34"/>
          <p:cNvSpPr txBox="1">
            <a:spLocks noChangeArrowheads="1"/>
          </p:cNvSpPr>
          <p:nvPr/>
        </p:nvSpPr>
        <p:spPr bwMode="auto">
          <a:xfrm>
            <a:off x="6249988" y="32178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fib(4)</a:t>
            </a:r>
          </a:p>
        </p:txBody>
      </p: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6521450" y="4316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fib(2)</a:t>
            </a:r>
          </a:p>
        </p:txBody>
      </p:sp>
      <p:sp>
        <p:nvSpPr>
          <p:cNvPr id="230436" name="Text Box 36"/>
          <p:cNvSpPr txBox="1">
            <a:spLocks noChangeArrowheads="1"/>
          </p:cNvSpPr>
          <p:nvPr/>
        </p:nvSpPr>
        <p:spPr bwMode="auto">
          <a:xfrm>
            <a:off x="5805488" y="3806825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fib(3)</a:t>
            </a:r>
          </a:p>
        </p:txBody>
      </p: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7734300" y="4775200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fib(1)</a:t>
            </a:r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7070725" y="431641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fib(2)</a:t>
            </a:r>
          </a:p>
        </p:txBody>
      </p:sp>
      <p:sp>
        <p:nvSpPr>
          <p:cNvPr id="230439" name="Text Box 39"/>
          <p:cNvSpPr txBox="1">
            <a:spLocks noChangeArrowheads="1"/>
          </p:cNvSpPr>
          <p:nvPr/>
        </p:nvSpPr>
        <p:spPr bwMode="auto">
          <a:xfrm>
            <a:off x="6054725" y="4775200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(1)</a:t>
            </a:r>
          </a:p>
        </p:txBody>
      </p:sp>
      <p:sp>
        <p:nvSpPr>
          <p:cNvPr id="230440" name="Text Box 40"/>
          <p:cNvSpPr txBox="1">
            <a:spLocks noChangeArrowheads="1"/>
          </p:cNvSpPr>
          <p:nvPr/>
        </p:nvSpPr>
        <p:spPr bwMode="auto">
          <a:xfrm>
            <a:off x="5413375" y="4316413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 (2)</a:t>
            </a:r>
          </a:p>
        </p:txBody>
      </p:sp>
      <p:sp>
        <p:nvSpPr>
          <p:cNvPr id="230441" name="Freeform 41"/>
          <p:cNvSpPr>
            <a:spLocks/>
          </p:cNvSpPr>
          <p:nvPr/>
        </p:nvSpPr>
        <p:spPr bwMode="auto">
          <a:xfrm>
            <a:off x="7042150" y="2976563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2" name="Freeform 42"/>
          <p:cNvSpPr>
            <a:spLocks/>
          </p:cNvSpPr>
          <p:nvPr/>
        </p:nvSpPr>
        <p:spPr bwMode="auto">
          <a:xfrm>
            <a:off x="6496050" y="3097213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3" name="Freeform 43"/>
          <p:cNvSpPr>
            <a:spLocks/>
          </p:cNvSpPr>
          <p:nvPr/>
        </p:nvSpPr>
        <p:spPr bwMode="auto">
          <a:xfrm>
            <a:off x="6494463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4" name="Freeform 44"/>
          <p:cNvSpPr>
            <a:spLocks/>
          </p:cNvSpPr>
          <p:nvPr/>
        </p:nvSpPr>
        <p:spPr bwMode="auto">
          <a:xfrm>
            <a:off x="6067425" y="3632200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5" name="Freeform 45"/>
          <p:cNvSpPr>
            <a:spLocks/>
          </p:cNvSpPr>
          <p:nvPr/>
        </p:nvSpPr>
        <p:spPr bwMode="auto">
          <a:xfrm>
            <a:off x="7650163" y="4067175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6" name="Freeform 46"/>
          <p:cNvSpPr>
            <a:spLocks/>
          </p:cNvSpPr>
          <p:nvPr/>
        </p:nvSpPr>
        <p:spPr bwMode="auto">
          <a:xfrm>
            <a:off x="7334250" y="41862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7" name="Freeform 47"/>
          <p:cNvSpPr>
            <a:spLocks/>
          </p:cNvSpPr>
          <p:nvPr/>
        </p:nvSpPr>
        <p:spPr bwMode="auto">
          <a:xfrm>
            <a:off x="6061075" y="4083050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8" name="Freeform 48"/>
          <p:cNvSpPr>
            <a:spLocks/>
          </p:cNvSpPr>
          <p:nvPr/>
        </p:nvSpPr>
        <p:spPr bwMode="auto">
          <a:xfrm>
            <a:off x="5732463" y="4203700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49" name="Text Box 49"/>
          <p:cNvSpPr txBox="1">
            <a:spLocks noChangeArrowheads="1"/>
          </p:cNvSpPr>
          <p:nvPr/>
        </p:nvSpPr>
        <p:spPr bwMode="auto">
          <a:xfrm>
            <a:off x="4775200" y="1528763"/>
            <a:ext cx="61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b="1" i="0">
                <a:effectLst/>
              </a:rPr>
              <a:t>fib(7)</a:t>
            </a:r>
          </a:p>
        </p:txBody>
      </p:sp>
      <p:sp>
        <p:nvSpPr>
          <p:cNvPr id="230450" name="Freeform 50"/>
          <p:cNvSpPr>
            <a:spLocks/>
          </p:cNvSpPr>
          <p:nvPr/>
        </p:nvSpPr>
        <p:spPr bwMode="auto">
          <a:xfrm>
            <a:off x="4991100" y="1790700"/>
            <a:ext cx="2051050" cy="884238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51" name="Freeform 51"/>
          <p:cNvSpPr>
            <a:spLocks/>
          </p:cNvSpPr>
          <p:nvPr/>
        </p:nvSpPr>
        <p:spPr bwMode="auto">
          <a:xfrm>
            <a:off x="3248025" y="1941513"/>
            <a:ext cx="17399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52" name="Text Box 52"/>
          <p:cNvSpPr txBox="1">
            <a:spLocks noChangeArrowheads="1"/>
          </p:cNvSpPr>
          <p:nvPr/>
        </p:nvSpPr>
        <p:spPr bwMode="auto">
          <a:xfrm>
            <a:off x="4757738" y="5208588"/>
            <a:ext cx="227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400" b="1" i="0">
                <a:solidFill>
                  <a:srgbClr val="FF3300"/>
                </a:solidFill>
                <a:effectLst/>
                <a:latin typeface="굴림" panose="020B0600000101010101" pitchFamily="50" charset="-127"/>
              </a:rPr>
              <a:t>중복 호출의 예</a:t>
            </a:r>
            <a:r>
              <a:rPr kumimoji="1" lang="en-US" altLang="ko-KR" sz="2400" b="1" i="0">
                <a:solidFill>
                  <a:srgbClr val="FF3300"/>
                </a:solidFill>
                <a:effectLst/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230453" name="Line 53"/>
          <p:cNvSpPr>
            <a:spLocks noChangeShapeType="1"/>
          </p:cNvSpPr>
          <p:nvPr/>
        </p:nvSpPr>
        <p:spPr bwMode="auto">
          <a:xfrm flipH="1" flipV="1">
            <a:off x="5297488" y="4643438"/>
            <a:ext cx="239712" cy="612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0454" name="Rectangle 54"/>
          <p:cNvSpPr>
            <a:spLocks noChangeArrowheads="1"/>
          </p:cNvSpPr>
          <p:nvPr/>
        </p:nvSpPr>
        <p:spPr bwMode="auto">
          <a:xfrm>
            <a:off x="4686300" y="381000"/>
            <a:ext cx="4457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피보나치 수열의 호출 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93700"/>
            <a:ext cx="8775700" cy="876300"/>
          </a:xfrm>
        </p:spPr>
        <p:txBody>
          <a:bodyPr/>
          <a:lstStyle/>
          <a:p>
            <a:r>
              <a:rPr lang="ko-KR" altLang="en-US" sz="3200"/>
              <a:t>피보나치수를 구하는 동적 프로그래밍 알고리즘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879600"/>
            <a:ext cx="8356600" cy="27051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fibonacci(</a:t>
            </a:r>
            <a:r>
              <a:rPr lang="en-US" altLang="ko-KR" sz="2400" i="1"/>
              <a:t>n</a:t>
            </a:r>
            <a:r>
              <a:rPr lang="en-US" altLang="ko-KR" sz="240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        f[1] ← f[2] ←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        </a:t>
            </a:r>
            <a:r>
              <a:rPr lang="en-US" altLang="ko-KR" sz="2400" b="1">
                <a:solidFill>
                  <a:schemeClr val="accent2"/>
                </a:solidFill>
              </a:rPr>
              <a:t>for</a:t>
            </a:r>
            <a:r>
              <a:rPr lang="en-US" altLang="ko-KR" sz="2400"/>
              <a:t> </a:t>
            </a:r>
            <a:r>
              <a:rPr lang="en-US" altLang="ko-KR" sz="2400" i="1"/>
              <a:t>i</a:t>
            </a:r>
            <a:r>
              <a:rPr lang="en-US" altLang="ko-KR" sz="2400"/>
              <a:t> ← 3 </a:t>
            </a:r>
            <a:r>
              <a:rPr lang="en-US" altLang="ko-KR" sz="2400" b="1">
                <a:solidFill>
                  <a:schemeClr val="accent2"/>
                </a:solidFill>
              </a:rPr>
              <a:t>to</a:t>
            </a:r>
            <a:r>
              <a:rPr lang="en-US" altLang="ko-KR" sz="2400"/>
              <a:t> </a:t>
            </a:r>
            <a:r>
              <a:rPr lang="en-US" altLang="ko-KR" sz="2400" i="1"/>
              <a:t>n</a:t>
            </a:r>
            <a:r>
              <a:rPr lang="en-US" altLang="ko-KR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                f[</a:t>
            </a:r>
            <a:r>
              <a:rPr lang="en-US" altLang="ko-KR" sz="2400" i="1"/>
              <a:t>i</a:t>
            </a:r>
            <a:r>
              <a:rPr lang="en-US" altLang="ko-KR" sz="2400"/>
              <a:t>] ← f[</a:t>
            </a:r>
            <a:r>
              <a:rPr lang="en-US" altLang="ko-KR" sz="2400" i="1"/>
              <a:t>i</a:t>
            </a:r>
            <a:r>
              <a:rPr lang="en-US" altLang="ko-KR" sz="2400"/>
              <a:t>-1] +f[</a:t>
            </a:r>
            <a:r>
              <a:rPr lang="en-US" altLang="ko-KR" sz="2400" i="1"/>
              <a:t>i</a:t>
            </a:r>
            <a:r>
              <a:rPr lang="en-US" altLang="ko-KR" sz="2400"/>
              <a:t>-2];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        </a:t>
            </a:r>
            <a:r>
              <a:rPr lang="en-US" altLang="ko-KR" sz="2400" b="1">
                <a:solidFill>
                  <a:schemeClr val="accent2"/>
                </a:solidFill>
              </a:rPr>
              <a:t>return</a:t>
            </a:r>
            <a:r>
              <a:rPr lang="en-US" altLang="ko-KR" sz="2400"/>
              <a:t> f[</a:t>
            </a:r>
            <a:r>
              <a:rPr lang="en-US" altLang="ko-KR" sz="2400" i="1"/>
              <a:t>n</a:t>
            </a:r>
            <a:r>
              <a:rPr lang="en-US" altLang="ko-KR" sz="2400"/>
              <a:t>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/>
              <a:t>} 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30225" y="4751388"/>
            <a:ext cx="303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 선형시간에 끝난다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2238</Words>
  <Application>Microsoft Office PowerPoint</Application>
  <PresentationFormat>화면 슬라이드 쇼(4:3)</PresentationFormat>
  <Paragraphs>1032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Arial Unicode MS</vt:lpstr>
      <vt:lpstr>Bookman</vt:lpstr>
      <vt:lpstr>HY견명조</vt:lpstr>
      <vt:lpstr>굴림</vt:lpstr>
      <vt:lpstr>맑은 고딕</vt:lpstr>
      <vt:lpstr>바탕</vt:lpstr>
      <vt:lpstr>Arial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9장. 동적 프로그래밍  Dynamic Programming (DP)</vt:lpstr>
      <vt:lpstr>학습목표</vt:lpstr>
      <vt:lpstr>배경</vt:lpstr>
      <vt:lpstr>재귀적 해법의 빛과 그림자</vt:lpstr>
      <vt:lpstr>도입문제: 피보나치수 구하기</vt:lpstr>
      <vt:lpstr>피보나치수를 구하는 재귀 알고리즘</vt:lpstr>
      <vt:lpstr>PowerPoint 프레젠테이션</vt:lpstr>
      <vt:lpstr>피보나치수를 구하는 동적 프로그래밍 알고리즘</vt:lpstr>
      <vt:lpstr>동적 프로그래밍의 적용 요건</vt:lpstr>
      <vt:lpstr>문제예 1: 행렬 경로 문제</vt:lpstr>
      <vt:lpstr>PowerPoint 프레젠테이션</vt:lpstr>
      <vt:lpstr>PowerPoint 프레젠테이션</vt:lpstr>
      <vt:lpstr>재귀 알고리즘</vt:lpstr>
      <vt:lpstr>PowerPoint 프레젠테이션</vt:lpstr>
      <vt:lpstr>DP 알고리즘</vt:lpstr>
      <vt:lpstr>문제예 2: 돌 놓기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재귀 알고리즘</vt:lpstr>
      <vt:lpstr>PowerPoint 프레젠테이션</vt:lpstr>
      <vt:lpstr>PowerPoint 프레젠테이션</vt:lpstr>
      <vt:lpstr>DP 적용</vt:lpstr>
      <vt:lpstr>DP 알고리즘</vt:lpstr>
      <vt:lpstr>복잡도 분석</vt:lpstr>
      <vt:lpstr>문제 예 3: 행렬 곱셈 순서</vt:lpstr>
      <vt:lpstr>재귀적 관계</vt:lpstr>
      <vt:lpstr>PowerPoint 프레젠테이션</vt:lpstr>
      <vt:lpstr>재귀적 구현</vt:lpstr>
      <vt:lpstr>동적 프로그래밍</vt:lpstr>
      <vt:lpstr>문제 예 4: 최장 공통 부분순서LCS</vt:lpstr>
      <vt:lpstr>최적 부분구조</vt:lpstr>
      <vt:lpstr>재귀적 구현</vt:lpstr>
      <vt:lpstr>PowerPoint 프레젠테이션</vt:lpstr>
      <vt:lpstr>동적 프로그래밍</vt:lpstr>
      <vt:lpstr>문제 예 5: 최단경로</vt:lpstr>
      <vt:lpstr>PowerPoint 프레젠테이션</vt:lpstr>
      <vt:lpstr>재귀적 관계</vt:lpstr>
      <vt:lpstr>DP 알고리즘</vt:lpstr>
      <vt:lpstr>PowerPoint 프레젠테이션</vt:lpstr>
      <vt:lpstr>PowerPoint 프레젠테이션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214</cp:revision>
  <cp:lastPrinted>2001-10-01T18:50:52Z</cp:lastPrinted>
  <dcterms:created xsi:type="dcterms:W3CDTF">2001-08-09T11:26:11Z</dcterms:created>
  <dcterms:modified xsi:type="dcterms:W3CDTF">2018-02-26T00:10:18Z</dcterms:modified>
</cp:coreProperties>
</file>