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49" r:id="rId2"/>
  </p:sldMasterIdLst>
  <p:notesMasterIdLst>
    <p:notesMasterId r:id="rId73"/>
  </p:notesMasterIdLst>
  <p:sldIdLst>
    <p:sldId id="464" r:id="rId3"/>
    <p:sldId id="467" r:id="rId4"/>
    <p:sldId id="466" r:id="rId5"/>
    <p:sldId id="353" r:id="rId6"/>
    <p:sldId id="395" r:id="rId7"/>
    <p:sldId id="398" r:id="rId8"/>
    <p:sldId id="396" r:id="rId9"/>
    <p:sldId id="397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71" r:id="rId21"/>
    <p:sldId id="469" r:id="rId22"/>
    <p:sldId id="470" r:id="rId23"/>
    <p:sldId id="411" r:id="rId24"/>
    <p:sldId id="413" r:id="rId25"/>
    <p:sldId id="412" r:id="rId26"/>
    <p:sldId id="414" r:id="rId27"/>
    <p:sldId id="416" r:id="rId28"/>
    <p:sldId id="417" r:id="rId29"/>
    <p:sldId id="418" r:id="rId30"/>
    <p:sldId id="419" r:id="rId31"/>
    <p:sldId id="439" r:id="rId32"/>
    <p:sldId id="435" r:id="rId33"/>
    <p:sldId id="437" r:id="rId34"/>
    <p:sldId id="472" r:id="rId35"/>
    <p:sldId id="473" r:id="rId36"/>
    <p:sldId id="474" r:id="rId37"/>
    <p:sldId id="436" r:id="rId38"/>
    <p:sldId id="438" r:id="rId39"/>
    <p:sldId id="475" r:id="rId40"/>
    <p:sldId id="363" r:id="rId41"/>
    <p:sldId id="463" r:id="rId42"/>
    <p:sldId id="441" r:id="rId43"/>
    <p:sldId id="443" r:id="rId44"/>
    <p:sldId id="444" r:id="rId45"/>
    <p:sldId id="442" r:id="rId46"/>
    <p:sldId id="445" r:id="rId47"/>
    <p:sldId id="446" r:id="rId48"/>
    <p:sldId id="447" r:id="rId49"/>
    <p:sldId id="370" r:id="rId50"/>
    <p:sldId id="448" r:id="rId51"/>
    <p:sldId id="371" r:id="rId52"/>
    <p:sldId id="377" r:id="rId53"/>
    <p:sldId id="378" r:id="rId54"/>
    <p:sldId id="393" r:id="rId55"/>
    <p:sldId id="380" r:id="rId56"/>
    <p:sldId id="381" r:id="rId57"/>
    <p:sldId id="449" r:id="rId58"/>
    <p:sldId id="477" r:id="rId59"/>
    <p:sldId id="478" r:id="rId60"/>
    <p:sldId id="479" r:id="rId61"/>
    <p:sldId id="456" r:id="rId62"/>
    <p:sldId id="480" r:id="rId63"/>
    <p:sldId id="481" r:id="rId64"/>
    <p:sldId id="482" r:id="rId65"/>
    <p:sldId id="483" r:id="rId66"/>
    <p:sldId id="457" r:id="rId67"/>
    <p:sldId id="458" r:id="rId68"/>
    <p:sldId id="462" r:id="rId69"/>
    <p:sldId id="461" r:id="rId70"/>
    <p:sldId id="484" r:id="rId71"/>
    <p:sldId id="468" r:id="rId7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" lastIdx="3" clrIdx="0"/>
  <p:cmAuthor id="2" name="brmo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99FF"/>
    <a:srgbClr val="0066FF"/>
    <a:srgbClr val="6699FF"/>
    <a:srgbClr val="9999FF"/>
    <a:srgbClr val="FFFF99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6" autoAdjust="0"/>
    <p:restoredTop sz="94590" autoAdjust="0"/>
  </p:normalViewPr>
  <p:slideViewPr>
    <p:cSldViewPr snapToGrid="0">
      <p:cViewPr varScale="1">
        <p:scale>
          <a:sx n="160" d="100"/>
          <a:sy n="160" d="100"/>
        </p:scale>
        <p:origin x="49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F15248BF-10FE-4697-95D6-F1F2000FE3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332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60135-19E3-4320-B7CA-8ED548DCEF5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Mention observations.</a:t>
            </a:r>
          </a:p>
        </p:txBody>
      </p:sp>
    </p:spTree>
    <p:extLst>
      <p:ext uri="{BB962C8B-B14F-4D97-AF65-F5344CB8AC3E}">
        <p14:creationId xmlns:p14="http://schemas.microsoft.com/office/powerpoint/2010/main" val="63930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8081BD9-8971-4D97-9A0C-66CFF1D277F6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59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45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C2A85AA-98B2-4618-8CA0-3E1C13245AE9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61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~10/31/2007</a:t>
            </a:r>
          </a:p>
        </p:txBody>
      </p:sp>
    </p:spTree>
    <p:extLst>
      <p:ext uri="{BB962C8B-B14F-4D97-AF65-F5344CB8AC3E}">
        <p14:creationId xmlns:p14="http://schemas.microsoft.com/office/powerpoint/2010/main" val="2506985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F2C9EAE-CD62-4AEE-99F0-DB89745871FA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62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5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81EAEFE-637A-4FDC-A853-C6912029C9FE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63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5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5286325-D833-4929-B722-60ABF0F650C3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64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09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6FDBAD3-4860-46F0-91C9-28A2854B6004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69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6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8C595-551A-4A81-B24E-784E1FC5AA10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11/13 </a:t>
            </a:r>
            <a:r>
              <a:rPr lang="ko-KR" altLang="en-US">
                <a:ea typeface="굴림" panose="020B0600000101010101" pitchFamily="50" charset="-127"/>
              </a:rPr>
              <a:t>수정됨</a:t>
            </a:r>
          </a:p>
        </p:txBody>
      </p:sp>
    </p:spTree>
    <p:extLst>
      <p:ext uri="{BB962C8B-B14F-4D97-AF65-F5344CB8AC3E}">
        <p14:creationId xmlns:p14="http://schemas.microsoft.com/office/powerpoint/2010/main" val="401015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C44B8-1B74-4516-8488-4F590A2BA6BC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11/13 </a:t>
            </a:r>
            <a:r>
              <a:rPr lang="ko-KR" altLang="en-US">
                <a:ea typeface="굴림" panose="020B0600000101010101" pitchFamily="50" charset="-127"/>
              </a:rPr>
              <a:t>수정됨</a:t>
            </a:r>
          </a:p>
        </p:txBody>
      </p:sp>
    </p:spTree>
    <p:extLst>
      <p:ext uri="{BB962C8B-B14F-4D97-AF65-F5344CB8AC3E}">
        <p14:creationId xmlns:p14="http://schemas.microsoft.com/office/powerpoint/2010/main" val="323076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6D16072-DF96-4979-9D64-E0F815505382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33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0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EF99D7B-01F3-4D6B-8999-3F575EE9C6D3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34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278BB55-8D1C-475E-BF0F-1EB46856E90C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35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96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B5C1EB6-5C7D-4A71-A2DC-3C6E1F5AF522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38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69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791D343-B023-4BA2-830F-48C9D56CF9F7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57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16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4D6BA41-4F6E-46E3-AFA5-9AD65B3F57DC}" type="slidenum">
              <a:rPr lang="en-US" altLang="ko-KR" sz="1200" smtClean="0">
                <a:latin typeface="Times" panose="02020603050405020304" pitchFamily="18" charset="0"/>
                <a:ea typeface="맑은 고딕" panose="020B0503020000020004" pitchFamily="50" charset="-127"/>
              </a:rPr>
              <a:pPr/>
              <a:t>58</a:t>
            </a:fld>
            <a:endParaRPr lang="en-US" altLang="ko-KR" sz="1200" smtClean="0">
              <a:latin typeface="Times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1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23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522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24319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75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6967666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36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177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16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677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0785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9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61" r:id="rId4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그래프 알고리즘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458" name="Group 2"/>
          <p:cNvGrpSpPr>
            <a:grpSpLocks/>
          </p:cNvGrpSpPr>
          <p:nvPr/>
        </p:nvGrpSpPr>
        <p:grpSpPr bwMode="auto">
          <a:xfrm>
            <a:off x="671513" y="1909763"/>
            <a:ext cx="4060825" cy="2898775"/>
            <a:chOff x="538" y="259"/>
            <a:chExt cx="4896" cy="3462"/>
          </a:xfrm>
        </p:grpSpPr>
        <p:sp>
          <p:nvSpPr>
            <p:cNvPr id="531459" name="Oval 3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65" name="Line 9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31467" name="Oval 11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31468" name="Oval 12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31469" name="Oval 13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31470" name="Oval 14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31471" name="Line 15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1472" name="Line 16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531473" name="Group 17"/>
          <p:cNvGraphicFramePr>
            <a:graphicFrameLocks noGrp="1"/>
          </p:cNvGraphicFramePr>
          <p:nvPr/>
        </p:nvGraphicFramePr>
        <p:xfrm>
          <a:off x="5702300" y="2282825"/>
          <a:ext cx="3116263" cy="2895602"/>
        </p:xfrm>
        <a:graphic>
          <a:graphicData uri="http://schemas.openxmlformats.org/drawingml/2006/table">
            <a:tbl>
              <a:tblPr/>
              <a:tblGrid>
                <a:gridCol w="519113"/>
                <a:gridCol w="519112"/>
                <a:gridCol w="520700"/>
                <a:gridCol w="519113"/>
                <a:gridCol w="519112"/>
                <a:gridCol w="519113"/>
              </a:tblGrid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1524" name="Text Box 68"/>
          <p:cNvSpPr txBox="1">
            <a:spLocks noChangeArrowheads="1"/>
          </p:cNvSpPr>
          <p:nvPr/>
        </p:nvSpPr>
        <p:spPr bwMode="auto">
          <a:xfrm>
            <a:off x="5305425" y="2351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1525" name="Text Box 69"/>
          <p:cNvSpPr txBox="1">
            <a:spLocks noChangeArrowheads="1"/>
          </p:cNvSpPr>
          <p:nvPr/>
        </p:nvSpPr>
        <p:spPr bwMode="auto">
          <a:xfrm>
            <a:off x="5302250" y="4940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1526" name="Text Box 70"/>
          <p:cNvSpPr txBox="1">
            <a:spLocks noChangeArrowheads="1"/>
          </p:cNvSpPr>
          <p:nvPr/>
        </p:nvSpPr>
        <p:spPr bwMode="auto">
          <a:xfrm>
            <a:off x="5307013" y="44037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1527" name="Text Box 71"/>
          <p:cNvSpPr txBox="1">
            <a:spLocks noChangeArrowheads="1"/>
          </p:cNvSpPr>
          <p:nvPr/>
        </p:nvSpPr>
        <p:spPr bwMode="auto">
          <a:xfrm>
            <a:off x="5300663" y="38957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1528" name="Text Box 72"/>
          <p:cNvSpPr txBox="1">
            <a:spLocks noChangeArrowheads="1"/>
          </p:cNvSpPr>
          <p:nvPr/>
        </p:nvSpPr>
        <p:spPr bwMode="auto">
          <a:xfrm>
            <a:off x="5295900" y="3386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1529" name="Text Box 73"/>
          <p:cNvSpPr txBox="1">
            <a:spLocks noChangeArrowheads="1"/>
          </p:cNvSpPr>
          <p:nvPr/>
        </p:nvSpPr>
        <p:spPr bwMode="auto">
          <a:xfrm>
            <a:off x="5300663" y="2857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1530" name="Text Box 74"/>
          <p:cNvSpPr txBox="1">
            <a:spLocks noChangeArrowheads="1"/>
          </p:cNvSpPr>
          <p:nvPr/>
        </p:nvSpPr>
        <p:spPr bwMode="auto">
          <a:xfrm>
            <a:off x="5802313" y="1895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1531" name="Text Box 75"/>
          <p:cNvSpPr txBox="1">
            <a:spLocks noChangeArrowheads="1"/>
          </p:cNvSpPr>
          <p:nvPr/>
        </p:nvSpPr>
        <p:spPr bwMode="auto">
          <a:xfrm>
            <a:off x="6326188" y="1897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1532" name="Text Box 76"/>
          <p:cNvSpPr txBox="1">
            <a:spLocks noChangeArrowheads="1"/>
          </p:cNvSpPr>
          <p:nvPr/>
        </p:nvSpPr>
        <p:spPr bwMode="auto">
          <a:xfrm>
            <a:off x="6840538" y="1897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1533" name="Text Box 77"/>
          <p:cNvSpPr txBox="1">
            <a:spLocks noChangeArrowheads="1"/>
          </p:cNvSpPr>
          <p:nvPr/>
        </p:nvSpPr>
        <p:spPr bwMode="auto">
          <a:xfrm>
            <a:off x="7361238" y="1889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1534" name="Text Box 78"/>
          <p:cNvSpPr txBox="1">
            <a:spLocks noChangeArrowheads="1"/>
          </p:cNvSpPr>
          <p:nvPr/>
        </p:nvSpPr>
        <p:spPr bwMode="auto">
          <a:xfrm>
            <a:off x="7883525" y="189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1535" name="Text Box 79"/>
          <p:cNvSpPr txBox="1">
            <a:spLocks noChangeArrowheads="1"/>
          </p:cNvSpPr>
          <p:nvPr/>
        </p:nvSpPr>
        <p:spPr bwMode="auto">
          <a:xfrm>
            <a:off x="8396288" y="188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1536" name="Text Box 80"/>
          <p:cNvSpPr txBox="1">
            <a:spLocks noChangeArrowheads="1"/>
          </p:cNvSpPr>
          <p:nvPr/>
        </p:nvSpPr>
        <p:spPr bwMode="auto">
          <a:xfrm>
            <a:off x="1714500" y="186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1537" name="Text Box 81"/>
          <p:cNvSpPr txBox="1">
            <a:spLocks noChangeArrowheads="1"/>
          </p:cNvSpPr>
          <p:nvPr/>
        </p:nvSpPr>
        <p:spPr bwMode="auto">
          <a:xfrm>
            <a:off x="887413" y="2844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1538" name="Text Box 82"/>
          <p:cNvSpPr txBox="1">
            <a:spLocks noChangeArrowheads="1"/>
          </p:cNvSpPr>
          <p:nvPr/>
        </p:nvSpPr>
        <p:spPr bwMode="auto">
          <a:xfrm>
            <a:off x="882650" y="406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1539" name="Text Box 83"/>
          <p:cNvSpPr txBox="1">
            <a:spLocks noChangeArrowheads="1"/>
          </p:cNvSpPr>
          <p:nvPr/>
        </p:nvSpPr>
        <p:spPr bwMode="auto">
          <a:xfrm>
            <a:off x="2663825" y="28495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1540" name="Text Box 84"/>
          <p:cNvSpPr txBox="1">
            <a:spLocks noChangeArrowheads="1"/>
          </p:cNvSpPr>
          <p:nvPr/>
        </p:nvSpPr>
        <p:spPr bwMode="auto">
          <a:xfrm>
            <a:off x="2708275" y="4084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1541" name="Text Box 85"/>
          <p:cNvSpPr txBox="1">
            <a:spLocks noChangeArrowheads="1"/>
          </p:cNvSpPr>
          <p:nvPr/>
        </p:nvSpPr>
        <p:spPr bwMode="auto">
          <a:xfrm>
            <a:off x="4202113" y="2860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1542" name="Text Box 86"/>
          <p:cNvSpPr txBox="1">
            <a:spLocks noChangeArrowheads="1"/>
          </p:cNvSpPr>
          <p:nvPr/>
        </p:nvSpPr>
        <p:spPr bwMode="auto">
          <a:xfrm>
            <a:off x="2613025" y="5665788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무향 그래프의 예</a:t>
            </a:r>
          </a:p>
        </p:txBody>
      </p:sp>
      <p:sp>
        <p:nvSpPr>
          <p:cNvPr id="531543" name="Rectangle 87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인접행렬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82" name="Group 2"/>
          <p:cNvGrpSpPr>
            <a:grpSpLocks/>
          </p:cNvGrpSpPr>
          <p:nvPr/>
        </p:nvGrpSpPr>
        <p:grpSpPr bwMode="auto">
          <a:xfrm>
            <a:off x="493713" y="1617663"/>
            <a:ext cx="4060825" cy="2898775"/>
            <a:chOff x="538" y="259"/>
            <a:chExt cx="4896" cy="3462"/>
          </a:xfrm>
        </p:grpSpPr>
        <p:sp>
          <p:nvSpPr>
            <p:cNvPr id="532483" name="Oval 3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32484" name="Line 4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85" name="Line 5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86" name="Line 6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87" name="Line 7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88" name="Line 8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89" name="Line 9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90" name="Oval 10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32491" name="Oval 11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32492" name="Oval 12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32493" name="Oval 13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32494" name="Oval 14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32495" name="Line 15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496" name="Line 16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532497" name="Group 17"/>
          <p:cNvGraphicFramePr>
            <a:graphicFrameLocks noGrp="1"/>
          </p:cNvGraphicFramePr>
          <p:nvPr/>
        </p:nvGraphicFramePr>
        <p:xfrm>
          <a:off x="5524500" y="1990725"/>
          <a:ext cx="3116263" cy="2895602"/>
        </p:xfrm>
        <a:graphic>
          <a:graphicData uri="http://schemas.openxmlformats.org/drawingml/2006/table">
            <a:tbl>
              <a:tblPr/>
              <a:tblGrid>
                <a:gridCol w="519113"/>
                <a:gridCol w="519112"/>
                <a:gridCol w="520700"/>
                <a:gridCol w="519113"/>
                <a:gridCol w="519112"/>
                <a:gridCol w="519113"/>
              </a:tblGrid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548" name="Text Box 68"/>
          <p:cNvSpPr txBox="1">
            <a:spLocks noChangeArrowheads="1"/>
          </p:cNvSpPr>
          <p:nvPr/>
        </p:nvSpPr>
        <p:spPr bwMode="auto">
          <a:xfrm>
            <a:off x="5127625" y="2058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2549" name="Text Box 69"/>
          <p:cNvSpPr txBox="1">
            <a:spLocks noChangeArrowheads="1"/>
          </p:cNvSpPr>
          <p:nvPr/>
        </p:nvSpPr>
        <p:spPr bwMode="auto">
          <a:xfrm>
            <a:off x="5124450" y="464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2550" name="Text Box 70"/>
          <p:cNvSpPr txBox="1">
            <a:spLocks noChangeArrowheads="1"/>
          </p:cNvSpPr>
          <p:nvPr/>
        </p:nvSpPr>
        <p:spPr bwMode="auto">
          <a:xfrm>
            <a:off x="5129213" y="4111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2551" name="Text Box 71"/>
          <p:cNvSpPr txBox="1">
            <a:spLocks noChangeArrowheads="1"/>
          </p:cNvSpPr>
          <p:nvPr/>
        </p:nvSpPr>
        <p:spPr bwMode="auto">
          <a:xfrm>
            <a:off x="5122863" y="3603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2552" name="Text Box 72"/>
          <p:cNvSpPr txBox="1">
            <a:spLocks noChangeArrowheads="1"/>
          </p:cNvSpPr>
          <p:nvPr/>
        </p:nvSpPr>
        <p:spPr bwMode="auto">
          <a:xfrm>
            <a:off x="5118100" y="309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2553" name="Text Box 73"/>
          <p:cNvSpPr txBox="1">
            <a:spLocks noChangeArrowheads="1"/>
          </p:cNvSpPr>
          <p:nvPr/>
        </p:nvSpPr>
        <p:spPr bwMode="auto">
          <a:xfrm>
            <a:off x="5122863" y="2565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2554" name="Text Box 74"/>
          <p:cNvSpPr txBox="1">
            <a:spLocks noChangeArrowheads="1"/>
          </p:cNvSpPr>
          <p:nvPr/>
        </p:nvSpPr>
        <p:spPr bwMode="auto">
          <a:xfrm>
            <a:off x="5624513" y="1603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2555" name="Text Box 75"/>
          <p:cNvSpPr txBox="1">
            <a:spLocks noChangeArrowheads="1"/>
          </p:cNvSpPr>
          <p:nvPr/>
        </p:nvSpPr>
        <p:spPr bwMode="auto">
          <a:xfrm>
            <a:off x="6148388" y="160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2556" name="Text Box 76"/>
          <p:cNvSpPr txBox="1">
            <a:spLocks noChangeArrowheads="1"/>
          </p:cNvSpPr>
          <p:nvPr/>
        </p:nvSpPr>
        <p:spPr bwMode="auto">
          <a:xfrm>
            <a:off x="6662738" y="160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2557" name="Text Box 77"/>
          <p:cNvSpPr txBox="1">
            <a:spLocks noChangeArrowheads="1"/>
          </p:cNvSpPr>
          <p:nvPr/>
        </p:nvSpPr>
        <p:spPr bwMode="auto">
          <a:xfrm>
            <a:off x="7183438" y="1597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2558" name="Text Box 78"/>
          <p:cNvSpPr txBox="1">
            <a:spLocks noChangeArrowheads="1"/>
          </p:cNvSpPr>
          <p:nvPr/>
        </p:nvSpPr>
        <p:spPr bwMode="auto">
          <a:xfrm>
            <a:off x="7705725" y="160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2559" name="Text Box 79"/>
          <p:cNvSpPr txBox="1">
            <a:spLocks noChangeArrowheads="1"/>
          </p:cNvSpPr>
          <p:nvPr/>
        </p:nvSpPr>
        <p:spPr bwMode="auto">
          <a:xfrm>
            <a:off x="8218488" y="1595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2560" name="Text Box 80"/>
          <p:cNvSpPr txBox="1">
            <a:spLocks noChangeArrowheads="1"/>
          </p:cNvSpPr>
          <p:nvPr/>
        </p:nvSpPr>
        <p:spPr bwMode="auto">
          <a:xfrm>
            <a:off x="1535113" y="1570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2561" name="Text Box 81"/>
          <p:cNvSpPr txBox="1">
            <a:spLocks noChangeArrowheads="1"/>
          </p:cNvSpPr>
          <p:nvPr/>
        </p:nvSpPr>
        <p:spPr bwMode="auto">
          <a:xfrm>
            <a:off x="708025" y="2525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2562" name="Text Box 82"/>
          <p:cNvSpPr txBox="1">
            <a:spLocks noChangeArrowheads="1"/>
          </p:cNvSpPr>
          <p:nvPr/>
        </p:nvSpPr>
        <p:spPr bwMode="auto">
          <a:xfrm>
            <a:off x="693738" y="37861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2563" name="Text Box 83"/>
          <p:cNvSpPr txBox="1">
            <a:spLocks noChangeArrowheads="1"/>
          </p:cNvSpPr>
          <p:nvPr/>
        </p:nvSpPr>
        <p:spPr bwMode="auto">
          <a:xfrm>
            <a:off x="2513013" y="2544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2564" name="Text Box 84"/>
          <p:cNvSpPr txBox="1">
            <a:spLocks noChangeArrowheads="1"/>
          </p:cNvSpPr>
          <p:nvPr/>
        </p:nvSpPr>
        <p:spPr bwMode="auto">
          <a:xfrm>
            <a:off x="2528888" y="3792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2565" name="Text Box 85"/>
          <p:cNvSpPr txBox="1">
            <a:spLocks noChangeArrowheads="1"/>
          </p:cNvSpPr>
          <p:nvPr/>
        </p:nvSpPr>
        <p:spPr bwMode="auto">
          <a:xfrm>
            <a:off x="4024313" y="25701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2566" name="Text Box 86"/>
          <p:cNvSpPr txBox="1">
            <a:spLocks noChangeArrowheads="1"/>
          </p:cNvSpPr>
          <p:nvPr/>
        </p:nvSpPr>
        <p:spPr bwMode="auto">
          <a:xfrm>
            <a:off x="960438" y="208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32567" name="Text Box 87"/>
          <p:cNvSpPr txBox="1">
            <a:spLocks noChangeArrowheads="1"/>
          </p:cNvSpPr>
          <p:nvPr/>
        </p:nvSpPr>
        <p:spPr bwMode="auto">
          <a:xfrm>
            <a:off x="1323975" y="2809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32568" name="Text Box 88"/>
          <p:cNvSpPr txBox="1">
            <a:spLocks noChangeArrowheads="1"/>
          </p:cNvSpPr>
          <p:nvPr/>
        </p:nvSpPr>
        <p:spPr bwMode="auto">
          <a:xfrm>
            <a:off x="1917700" y="2320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2569" name="Text Box 89"/>
          <p:cNvSpPr txBox="1">
            <a:spLocks noChangeArrowheads="1"/>
          </p:cNvSpPr>
          <p:nvPr/>
        </p:nvSpPr>
        <p:spPr bwMode="auto">
          <a:xfrm>
            <a:off x="2909888" y="2076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2570" name="Text Box 90"/>
          <p:cNvSpPr txBox="1">
            <a:spLocks noChangeArrowheads="1"/>
          </p:cNvSpPr>
          <p:nvPr/>
        </p:nvSpPr>
        <p:spPr bwMode="auto">
          <a:xfrm>
            <a:off x="588963" y="3357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32571" name="Text Box 91"/>
          <p:cNvSpPr txBox="1">
            <a:spLocks noChangeArrowheads="1"/>
          </p:cNvSpPr>
          <p:nvPr/>
        </p:nvSpPr>
        <p:spPr bwMode="auto">
          <a:xfrm>
            <a:off x="3306763" y="2628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2572" name="Text Box 92"/>
          <p:cNvSpPr txBox="1">
            <a:spLocks noChangeArrowheads="1"/>
          </p:cNvSpPr>
          <p:nvPr/>
        </p:nvSpPr>
        <p:spPr bwMode="auto">
          <a:xfrm>
            <a:off x="3416300" y="3467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2573" name="Text Box 93"/>
          <p:cNvSpPr txBox="1">
            <a:spLocks noChangeArrowheads="1"/>
          </p:cNvSpPr>
          <p:nvPr/>
        </p:nvSpPr>
        <p:spPr bwMode="auto">
          <a:xfrm>
            <a:off x="1670050" y="3784600"/>
            <a:ext cx="29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2574" name="Text Box 94"/>
          <p:cNvSpPr txBox="1">
            <a:spLocks noChangeArrowheads="1"/>
          </p:cNvSpPr>
          <p:nvPr/>
        </p:nvSpPr>
        <p:spPr bwMode="auto">
          <a:xfrm>
            <a:off x="1978025" y="5716588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가중치 있는 무향 그래프의 예</a:t>
            </a:r>
          </a:p>
        </p:txBody>
      </p:sp>
      <p:sp>
        <p:nvSpPr>
          <p:cNvPr id="532575" name="Rectangle 95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인접행렬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506" name="Group 2"/>
          <p:cNvGraphicFramePr>
            <a:graphicFrameLocks noGrp="1"/>
          </p:cNvGraphicFramePr>
          <p:nvPr/>
        </p:nvGraphicFramePr>
        <p:xfrm>
          <a:off x="5549900" y="1990725"/>
          <a:ext cx="3116263" cy="2895602"/>
        </p:xfrm>
        <a:graphic>
          <a:graphicData uri="http://schemas.openxmlformats.org/drawingml/2006/table">
            <a:tbl>
              <a:tblPr/>
              <a:tblGrid>
                <a:gridCol w="519113"/>
                <a:gridCol w="519112"/>
                <a:gridCol w="520700"/>
                <a:gridCol w="519113"/>
                <a:gridCol w="519112"/>
                <a:gridCol w="519113"/>
              </a:tblGrid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557" name="Text Box 53"/>
          <p:cNvSpPr txBox="1">
            <a:spLocks noChangeArrowheads="1"/>
          </p:cNvSpPr>
          <p:nvPr/>
        </p:nvSpPr>
        <p:spPr bwMode="auto">
          <a:xfrm>
            <a:off x="5153025" y="2058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3558" name="Text Box 54"/>
          <p:cNvSpPr txBox="1">
            <a:spLocks noChangeArrowheads="1"/>
          </p:cNvSpPr>
          <p:nvPr/>
        </p:nvSpPr>
        <p:spPr bwMode="auto">
          <a:xfrm>
            <a:off x="5149850" y="464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3559" name="Text Box 55"/>
          <p:cNvSpPr txBox="1">
            <a:spLocks noChangeArrowheads="1"/>
          </p:cNvSpPr>
          <p:nvPr/>
        </p:nvSpPr>
        <p:spPr bwMode="auto">
          <a:xfrm>
            <a:off x="5154613" y="4111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3560" name="Text Box 56"/>
          <p:cNvSpPr txBox="1">
            <a:spLocks noChangeArrowheads="1"/>
          </p:cNvSpPr>
          <p:nvPr/>
        </p:nvSpPr>
        <p:spPr bwMode="auto">
          <a:xfrm>
            <a:off x="5148263" y="3603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3561" name="Text Box 57"/>
          <p:cNvSpPr txBox="1">
            <a:spLocks noChangeArrowheads="1"/>
          </p:cNvSpPr>
          <p:nvPr/>
        </p:nvSpPr>
        <p:spPr bwMode="auto">
          <a:xfrm>
            <a:off x="5143500" y="309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3562" name="Text Box 58"/>
          <p:cNvSpPr txBox="1">
            <a:spLocks noChangeArrowheads="1"/>
          </p:cNvSpPr>
          <p:nvPr/>
        </p:nvSpPr>
        <p:spPr bwMode="auto">
          <a:xfrm>
            <a:off x="5148263" y="2565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3563" name="Text Box 59"/>
          <p:cNvSpPr txBox="1">
            <a:spLocks noChangeArrowheads="1"/>
          </p:cNvSpPr>
          <p:nvPr/>
        </p:nvSpPr>
        <p:spPr bwMode="auto">
          <a:xfrm>
            <a:off x="5649913" y="1603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3564" name="Text Box 60"/>
          <p:cNvSpPr txBox="1">
            <a:spLocks noChangeArrowheads="1"/>
          </p:cNvSpPr>
          <p:nvPr/>
        </p:nvSpPr>
        <p:spPr bwMode="auto">
          <a:xfrm>
            <a:off x="6173788" y="160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3565" name="Text Box 61"/>
          <p:cNvSpPr txBox="1">
            <a:spLocks noChangeArrowheads="1"/>
          </p:cNvSpPr>
          <p:nvPr/>
        </p:nvSpPr>
        <p:spPr bwMode="auto">
          <a:xfrm>
            <a:off x="6688138" y="160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3566" name="Text Box 62"/>
          <p:cNvSpPr txBox="1">
            <a:spLocks noChangeArrowheads="1"/>
          </p:cNvSpPr>
          <p:nvPr/>
        </p:nvSpPr>
        <p:spPr bwMode="auto">
          <a:xfrm>
            <a:off x="7208838" y="1597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3567" name="Text Box 63"/>
          <p:cNvSpPr txBox="1">
            <a:spLocks noChangeArrowheads="1"/>
          </p:cNvSpPr>
          <p:nvPr/>
        </p:nvSpPr>
        <p:spPr bwMode="auto">
          <a:xfrm>
            <a:off x="7731125" y="160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3568" name="Text Box 64"/>
          <p:cNvSpPr txBox="1">
            <a:spLocks noChangeArrowheads="1"/>
          </p:cNvSpPr>
          <p:nvPr/>
        </p:nvSpPr>
        <p:spPr bwMode="auto">
          <a:xfrm>
            <a:off x="8243888" y="1595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3569" name="Text Box 65"/>
          <p:cNvSpPr txBox="1">
            <a:spLocks noChangeArrowheads="1"/>
          </p:cNvSpPr>
          <p:nvPr/>
        </p:nvSpPr>
        <p:spPr bwMode="auto">
          <a:xfrm>
            <a:off x="1562100" y="1570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3570" name="Text Box 66"/>
          <p:cNvSpPr txBox="1">
            <a:spLocks noChangeArrowheads="1"/>
          </p:cNvSpPr>
          <p:nvPr/>
        </p:nvSpPr>
        <p:spPr bwMode="auto">
          <a:xfrm>
            <a:off x="735013" y="2552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3571" name="Text Box 67"/>
          <p:cNvSpPr txBox="1">
            <a:spLocks noChangeArrowheads="1"/>
          </p:cNvSpPr>
          <p:nvPr/>
        </p:nvSpPr>
        <p:spPr bwMode="auto">
          <a:xfrm>
            <a:off x="730250" y="3771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3572" name="Text Box 68"/>
          <p:cNvSpPr txBox="1">
            <a:spLocks noChangeArrowheads="1"/>
          </p:cNvSpPr>
          <p:nvPr/>
        </p:nvSpPr>
        <p:spPr bwMode="auto">
          <a:xfrm>
            <a:off x="2511425" y="2557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3573" name="Text Box 69"/>
          <p:cNvSpPr txBox="1">
            <a:spLocks noChangeArrowheads="1"/>
          </p:cNvSpPr>
          <p:nvPr/>
        </p:nvSpPr>
        <p:spPr bwMode="auto">
          <a:xfrm>
            <a:off x="2555875" y="3792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3574" name="Text Box 70"/>
          <p:cNvSpPr txBox="1">
            <a:spLocks noChangeArrowheads="1"/>
          </p:cNvSpPr>
          <p:nvPr/>
        </p:nvSpPr>
        <p:spPr bwMode="auto">
          <a:xfrm>
            <a:off x="4049713" y="2568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grpSp>
        <p:nvGrpSpPr>
          <p:cNvPr id="533575" name="Group 71"/>
          <p:cNvGrpSpPr>
            <a:grpSpLocks/>
          </p:cNvGrpSpPr>
          <p:nvPr/>
        </p:nvGrpSpPr>
        <p:grpSpPr bwMode="auto">
          <a:xfrm>
            <a:off x="539750" y="1617663"/>
            <a:ext cx="3984625" cy="2911475"/>
            <a:chOff x="538" y="259"/>
            <a:chExt cx="4896" cy="3462"/>
          </a:xfrm>
        </p:grpSpPr>
        <p:sp>
          <p:nvSpPr>
            <p:cNvPr id="533576" name="Oval 72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33577" name="Line 73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78" name="Line 74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79" name="Line 75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0" name="Line 76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1" name="Line 77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2" name="Line 78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3" name="Oval 79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33584" name="Oval 80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33585" name="Oval 81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33586" name="Oval 82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33587" name="Oval 83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33588" name="Line 84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89" name="Line 85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90" name="Line 86"/>
            <p:cNvSpPr>
              <a:spLocks noChangeShapeType="1"/>
            </p:cNvSpPr>
            <p:nvPr/>
          </p:nvSpPr>
          <p:spPr bwMode="auto">
            <a:xfrm flipH="1">
              <a:off x="1219" y="1002"/>
              <a:ext cx="501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91" name="Line 87"/>
            <p:cNvSpPr>
              <a:spLocks noChangeShapeType="1"/>
            </p:cNvSpPr>
            <p:nvPr/>
          </p:nvSpPr>
          <p:spPr bwMode="auto">
            <a:xfrm flipH="1" flipV="1">
              <a:off x="860" y="2271"/>
              <a:ext cx="8" cy="6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92" name="Line 88"/>
            <p:cNvSpPr>
              <a:spLocks noChangeShapeType="1"/>
            </p:cNvSpPr>
            <p:nvPr/>
          </p:nvSpPr>
          <p:spPr bwMode="auto">
            <a:xfrm flipH="1">
              <a:off x="3606" y="2221"/>
              <a:ext cx="1169" cy="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3593" name="Line 89"/>
            <p:cNvSpPr>
              <a:spLocks noChangeShapeType="1"/>
            </p:cNvSpPr>
            <p:nvPr/>
          </p:nvSpPr>
          <p:spPr bwMode="auto">
            <a:xfrm flipH="1" flipV="1">
              <a:off x="2396" y="910"/>
              <a:ext cx="526" cy="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3594" name="Text Box 90"/>
          <p:cNvSpPr txBox="1">
            <a:spLocks noChangeArrowheads="1"/>
          </p:cNvSpPr>
          <p:nvPr/>
        </p:nvSpPr>
        <p:spPr bwMode="auto">
          <a:xfrm>
            <a:off x="2066925" y="5576888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유향 그래프의 예</a:t>
            </a:r>
          </a:p>
        </p:txBody>
      </p:sp>
      <p:sp>
        <p:nvSpPr>
          <p:cNvPr id="533595" name="Rectangle 91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인접행렬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530" name="Group 2"/>
          <p:cNvGraphicFramePr>
            <a:graphicFrameLocks noGrp="1"/>
          </p:cNvGraphicFramePr>
          <p:nvPr/>
        </p:nvGraphicFramePr>
        <p:xfrm>
          <a:off x="5537200" y="2244725"/>
          <a:ext cx="3116263" cy="2895602"/>
        </p:xfrm>
        <a:graphic>
          <a:graphicData uri="http://schemas.openxmlformats.org/drawingml/2006/table">
            <a:tbl>
              <a:tblPr/>
              <a:tblGrid>
                <a:gridCol w="519113"/>
                <a:gridCol w="519112"/>
                <a:gridCol w="520700"/>
                <a:gridCol w="519113"/>
                <a:gridCol w="519112"/>
                <a:gridCol w="519113"/>
              </a:tblGrid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4581" name="Text Box 53"/>
          <p:cNvSpPr txBox="1">
            <a:spLocks noChangeArrowheads="1"/>
          </p:cNvSpPr>
          <p:nvPr/>
        </p:nvSpPr>
        <p:spPr bwMode="auto">
          <a:xfrm>
            <a:off x="5140325" y="2312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5137150" y="490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4583" name="Text Box 55"/>
          <p:cNvSpPr txBox="1">
            <a:spLocks noChangeArrowheads="1"/>
          </p:cNvSpPr>
          <p:nvPr/>
        </p:nvSpPr>
        <p:spPr bwMode="auto">
          <a:xfrm>
            <a:off x="5141913" y="436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5135563" y="3857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4585" name="Text Box 57"/>
          <p:cNvSpPr txBox="1">
            <a:spLocks noChangeArrowheads="1"/>
          </p:cNvSpPr>
          <p:nvPr/>
        </p:nvSpPr>
        <p:spPr bwMode="auto">
          <a:xfrm>
            <a:off x="5130800" y="3348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5135563" y="2819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4587" name="Text Box 59"/>
          <p:cNvSpPr txBox="1">
            <a:spLocks noChangeArrowheads="1"/>
          </p:cNvSpPr>
          <p:nvPr/>
        </p:nvSpPr>
        <p:spPr bwMode="auto">
          <a:xfrm>
            <a:off x="5637213" y="1857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4588" name="Text Box 60"/>
          <p:cNvSpPr txBox="1">
            <a:spLocks noChangeArrowheads="1"/>
          </p:cNvSpPr>
          <p:nvPr/>
        </p:nvSpPr>
        <p:spPr bwMode="auto">
          <a:xfrm>
            <a:off x="6161088" y="1858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4589" name="Text Box 61"/>
          <p:cNvSpPr txBox="1">
            <a:spLocks noChangeArrowheads="1"/>
          </p:cNvSpPr>
          <p:nvPr/>
        </p:nvSpPr>
        <p:spPr bwMode="auto">
          <a:xfrm>
            <a:off x="6675438" y="1858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7196138" y="1851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7718425" y="185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8231188" y="1849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1549400" y="182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722313" y="2806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4595" name="Text Box 67"/>
          <p:cNvSpPr txBox="1">
            <a:spLocks noChangeArrowheads="1"/>
          </p:cNvSpPr>
          <p:nvPr/>
        </p:nvSpPr>
        <p:spPr bwMode="auto">
          <a:xfrm>
            <a:off x="717550" y="4025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4596" name="Text Box 68"/>
          <p:cNvSpPr txBox="1">
            <a:spLocks noChangeArrowheads="1"/>
          </p:cNvSpPr>
          <p:nvPr/>
        </p:nvSpPr>
        <p:spPr bwMode="auto">
          <a:xfrm>
            <a:off x="2498725" y="2811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4597" name="Text Box 69"/>
          <p:cNvSpPr txBox="1">
            <a:spLocks noChangeArrowheads="1"/>
          </p:cNvSpPr>
          <p:nvPr/>
        </p:nvSpPr>
        <p:spPr bwMode="auto">
          <a:xfrm>
            <a:off x="2543175" y="4046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4598" name="Text Box 70"/>
          <p:cNvSpPr txBox="1">
            <a:spLocks noChangeArrowheads="1"/>
          </p:cNvSpPr>
          <p:nvPr/>
        </p:nvSpPr>
        <p:spPr bwMode="auto">
          <a:xfrm>
            <a:off x="4037013" y="2822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grpSp>
        <p:nvGrpSpPr>
          <p:cNvPr id="534599" name="Group 71"/>
          <p:cNvGrpSpPr>
            <a:grpSpLocks/>
          </p:cNvGrpSpPr>
          <p:nvPr/>
        </p:nvGrpSpPr>
        <p:grpSpPr bwMode="auto">
          <a:xfrm>
            <a:off x="527050" y="1871663"/>
            <a:ext cx="3984625" cy="2911475"/>
            <a:chOff x="538" y="259"/>
            <a:chExt cx="4896" cy="3462"/>
          </a:xfrm>
        </p:grpSpPr>
        <p:sp>
          <p:nvSpPr>
            <p:cNvPr id="534600" name="Oval 72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34601" name="Line 73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02" name="Line 74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03" name="Line 75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04" name="Line 76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05" name="Line 77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06" name="Line 78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07" name="Oval 79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34608" name="Oval 80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34609" name="Oval 81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34610" name="Oval 82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34611" name="Oval 83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34612" name="Line 84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13" name="Line 85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14" name="Line 86"/>
            <p:cNvSpPr>
              <a:spLocks noChangeShapeType="1"/>
            </p:cNvSpPr>
            <p:nvPr/>
          </p:nvSpPr>
          <p:spPr bwMode="auto">
            <a:xfrm flipH="1">
              <a:off x="1219" y="1002"/>
              <a:ext cx="501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15" name="Line 87"/>
            <p:cNvSpPr>
              <a:spLocks noChangeShapeType="1"/>
            </p:cNvSpPr>
            <p:nvPr/>
          </p:nvSpPr>
          <p:spPr bwMode="auto">
            <a:xfrm flipH="1" flipV="1">
              <a:off x="860" y="2271"/>
              <a:ext cx="8" cy="6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16" name="Line 88"/>
            <p:cNvSpPr>
              <a:spLocks noChangeShapeType="1"/>
            </p:cNvSpPr>
            <p:nvPr/>
          </p:nvSpPr>
          <p:spPr bwMode="auto">
            <a:xfrm flipH="1">
              <a:off x="3606" y="2221"/>
              <a:ext cx="1169" cy="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617" name="Line 89"/>
            <p:cNvSpPr>
              <a:spLocks noChangeShapeType="1"/>
            </p:cNvSpPr>
            <p:nvPr/>
          </p:nvSpPr>
          <p:spPr bwMode="auto">
            <a:xfrm flipH="1" flipV="1">
              <a:off x="2396" y="910"/>
              <a:ext cx="526" cy="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4618" name="Text Box 90"/>
          <p:cNvSpPr txBox="1">
            <a:spLocks noChangeArrowheads="1"/>
          </p:cNvSpPr>
          <p:nvPr/>
        </p:nvSpPr>
        <p:spPr bwMode="auto">
          <a:xfrm>
            <a:off x="976313" y="23701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34619" name="Text Box 91"/>
          <p:cNvSpPr txBox="1">
            <a:spLocks noChangeArrowheads="1"/>
          </p:cNvSpPr>
          <p:nvPr/>
        </p:nvSpPr>
        <p:spPr bwMode="auto">
          <a:xfrm>
            <a:off x="1319213" y="31178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34620" name="Text Box 92"/>
          <p:cNvSpPr txBox="1">
            <a:spLocks noChangeArrowheads="1"/>
          </p:cNvSpPr>
          <p:nvPr/>
        </p:nvSpPr>
        <p:spPr bwMode="auto">
          <a:xfrm>
            <a:off x="1922463" y="2574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4621" name="Text Box 93"/>
          <p:cNvSpPr txBox="1">
            <a:spLocks noChangeArrowheads="1"/>
          </p:cNvSpPr>
          <p:nvPr/>
        </p:nvSpPr>
        <p:spPr bwMode="auto">
          <a:xfrm>
            <a:off x="2868613" y="2327275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4622" name="Text Box 94"/>
          <p:cNvSpPr txBox="1">
            <a:spLocks noChangeArrowheads="1"/>
          </p:cNvSpPr>
          <p:nvPr/>
        </p:nvSpPr>
        <p:spPr bwMode="auto">
          <a:xfrm>
            <a:off x="533400" y="3578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34623" name="Text Box 95"/>
          <p:cNvSpPr txBox="1">
            <a:spLocks noChangeArrowheads="1"/>
          </p:cNvSpPr>
          <p:nvPr/>
        </p:nvSpPr>
        <p:spPr bwMode="auto">
          <a:xfrm>
            <a:off x="3279775" y="28940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4624" name="Text Box 96"/>
          <p:cNvSpPr txBox="1">
            <a:spLocks noChangeArrowheads="1"/>
          </p:cNvSpPr>
          <p:nvPr/>
        </p:nvSpPr>
        <p:spPr bwMode="auto">
          <a:xfrm>
            <a:off x="3478213" y="3789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4625" name="Text Box 97"/>
          <p:cNvSpPr txBox="1">
            <a:spLocks noChangeArrowheads="1"/>
          </p:cNvSpPr>
          <p:nvPr/>
        </p:nvSpPr>
        <p:spPr bwMode="auto">
          <a:xfrm>
            <a:off x="1657350" y="4035425"/>
            <a:ext cx="311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4626" name="Text Box 98"/>
          <p:cNvSpPr txBox="1">
            <a:spLocks noChangeArrowheads="1"/>
          </p:cNvSpPr>
          <p:nvPr/>
        </p:nvSpPr>
        <p:spPr bwMode="auto">
          <a:xfrm>
            <a:off x="1217613" y="2571750"/>
            <a:ext cx="312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34627" name="Text Box 99"/>
          <p:cNvSpPr txBox="1">
            <a:spLocks noChangeArrowheads="1"/>
          </p:cNvSpPr>
          <p:nvPr/>
        </p:nvSpPr>
        <p:spPr bwMode="auto">
          <a:xfrm>
            <a:off x="2246313" y="2424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34628" name="Text Box 100"/>
          <p:cNvSpPr txBox="1">
            <a:spLocks noChangeArrowheads="1"/>
          </p:cNvSpPr>
          <p:nvPr/>
        </p:nvSpPr>
        <p:spPr bwMode="auto">
          <a:xfrm>
            <a:off x="3227388" y="3524250"/>
            <a:ext cx="3111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34629" name="Text Box 101"/>
          <p:cNvSpPr txBox="1">
            <a:spLocks noChangeArrowheads="1"/>
          </p:cNvSpPr>
          <p:nvPr/>
        </p:nvSpPr>
        <p:spPr bwMode="auto">
          <a:xfrm>
            <a:off x="828675" y="3576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4630" name="Text Box 102"/>
          <p:cNvSpPr txBox="1">
            <a:spLocks noChangeArrowheads="1"/>
          </p:cNvSpPr>
          <p:nvPr/>
        </p:nvSpPr>
        <p:spPr bwMode="auto">
          <a:xfrm>
            <a:off x="2130425" y="5564188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가중치 있는 유향 그래프의 예</a:t>
            </a:r>
          </a:p>
        </p:txBody>
      </p:sp>
      <p:sp>
        <p:nvSpPr>
          <p:cNvPr id="534631" name="Rectangle 103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인접행렬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561" name="Group 9"/>
          <p:cNvGrpSpPr>
            <a:grpSpLocks/>
          </p:cNvGrpSpPr>
          <p:nvPr/>
        </p:nvGrpSpPr>
        <p:grpSpPr bwMode="auto">
          <a:xfrm>
            <a:off x="495300" y="1244600"/>
            <a:ext cx="7378700" cy="4826000"/>
            <a:chOff x="312" y="784"/>
            <a:chExt cx="4648" cy="3040"/>
          </a:xfrm>
        </p:grpSpPr>
        <p:pic>
          <p:nvPicPr>
            <p:cNvPr id="5355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833"/>
              <a:ext cx="4608" cy="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5559" name="Rectangle 7"/>
            <p:cNvSpPr>
              <a:spLocks noChangeArrowheads="1"/>
            </p:cNvSpPr>
            <p:nvPr/>
          </p:nvSpPr>
          <p:spPr bwMode="auto">
            <a:xfrm>
              <a:off x="312" y="808"/>
              <a:ext cx="192" cy="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5560" name="Rectangle 8"/>
            <p:cNvSpPr>
              <a:spLocks noChangeArrowheads="1"/>
            </p:cNvSpPr>
            <p:nvPr/>
          </p:nvSpPr>
          <p:spPr bwMode="auto">
            <a:xfrm>
              <a:off x="2456" y="784"/>
              <a:ext cx="192" cy="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546100" y="901700"/>
            <a:ext cx="2159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3057525" y="5729288"/>
            <a:ext cx="33258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유향 그래프의 다른 예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924300" y="863600"/>
            <a:ext cx="2159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인접행렬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2155825" y="5272088"/>
            <a:ext cx="44053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가중치 있는 그래프의 다른 예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558800" y="1727200"/>
            <a:ext cx="2159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4914900" y="1689100"/>
            <a:ext cx="2667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인접행렬</a:t>
            </a:r>
          </a:p>
        </p:txBody>
      </p:sp>
      <p:grpSp>
        <p:nvGrpSpPr>
          <p:cNvPr id="536585" name="Group 9"/>
          <p:cNvGrpSpPr>
            <a:grpSpLocks/>
          </p:cNvGrpSpPr>
          <p:nvPr/>
        </p:nvGrpSpPr>
        <p:grpSpPr bwMode="auto">
          <a:xfrm>
            <a:off x="457200" y="2057400"/>
            <a:ext cx="7569200" cy="2719388"/>
            <a:chOff x="288" y="1296"/>
            <a:chExt cx="4768" cy="1713"/>
          </a:xfrm>
        </p:grpSpPr>
        <p:pic>
          <p:nvPicPr>
            <p:cNvPr id="536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330"/>
              <a:ext cx="4704" cy="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288" y="1296"/>
              <a:ext cx="272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>
              <a:off x="3032" y="1304"/>
              <a:ext cx="272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568411" y="2076622"/>
            <a:ext cx="8198708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ko-KR" altLang="en-US" sz="2800" dirty="0">
                <a:ea typeface="굴림" panose="020B0600000101010101" pitchFamily="50" charset="-127"/>
              </a:rPr>
              <a:t>인접 리스트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개의 연결 리스트로 표현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i="1" dirty="0" err="1">
                <a:ea typeface="굴림" panose="020B0600000101010101" pitchFamily="50" charset="-127"/>
              </a:rPr>
              <a:t>i</a:t>
            </a:r>
            <a:r>
              <a:rPr lang="en-US" altLang="ko-KR" sz="900" i="1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번째 리스트는 정점 </a:t>
            </a:r>
            <a:r>
              <a:rPr lang="en-US" altLang="ko-KR" sz="2000" i="1" dirty="0" err="1">
                <a:ea typeface="굴림" panose="020B0600000101010101" pitchFamily="50" charset="-127"/>
              </a:rPr>
              <a:t>i</a:t>
            </a:r>
            <a:r>
              <a:rPr lang="en-US" altLang="ko-KR" sz="900" i="1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에 인접한 정점들을 리스트로 연결해 놓음</a:t>
            </a:r>
            <a:endParaRPr lang="en-US" altLang="ko-KR" sz="2000" dirty="0">
              <a:ea typeface="HY견고딕" panose="02030600000101010101" pitchFamily="18" charset="-127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가중치 있는 그래프의 경우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ko-KR" sz="2000" i="1" dirty="0"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ea typeface="굴림" panose="020B0600000101010101" pitchFamily="50" charset="-127"/>
              </a:rPr>
              <a:t>리스트</a:t>
            </a:r>
            <a:r>
              <a:rPr lang="ko-KR" altLang="en-US" sz="2000" dirty="0">
                <a:ea typeface="굴림" panose="020B0600000101010101" pitchFamily="50" charset="-127"/>
              </a:rPr>
              <a:t>에</a:t>
            </a:r>
            <a:r>
              <a:rPr lang="ko-KR" altLang="en-US" sz="2000" dirty="0" smtClean="0"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가중치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도 보관한다</a:t>
            </a:r>
            <a:endParaRPr lang="en-US" altLang="ko-KR" sz="20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/>
              <a:t>그래프의 표현 </a:t>
            </a:r>
            <a:r>
              <a:rPr lang="en-US" altLang="ko-KR" sz="3600"/>
              <a:t>2: </a:t>
            </a:r>
            <a:r>
              <a:rPr lang="ko-KR" altLang="en-US" sz="3600"/>
              <a:t>인접리스트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626" name="Group 2"/>
          <p:cNvGrpSpPr>
            <a:grpSpLocks/>
          </p:cNvGrpSpPr>
          <p:nvPr/>
        </p:nvGrpSpPr>
        <p:grpSpPr bwMode="auto">
          <a:xfrm>
            <a:off x="504825" y="969963"/>
            <a:ext cx="4060825" cy="2898775"/>
            <a:chOff x="538" y="259"/>
            <a:chExt cx="4896" cy="3462"/>
          </a:xfrm>
        </p:grpSpPr>
        <p:sp>
          <p:nvSpPr>
            <p:cNvPr id="538627" name="Oval 3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38628" name="Line 4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29" name="Line 5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30" name="Line 6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31" name="Line 7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32" name="Line 8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33" name="Line 9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34" name="Oval 10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38635" name="Oval 11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38636" name="Oval 12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38637" name="Oval 13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38638" name="Oval 14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38639" name="Line 15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640" name="Line 16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3652243" y="312591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3649068" y="571513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8643" name="Text Box 19"/>
          <p:cNvSpPr txBox="1">
            <a:spLocks noChangeArrowheads="1"/>
          </p:cNvSpPr>
          <p:nvPr/>
        </p:nvSpPr>
        <p:spPr bwMode="auto">
          <a:xfrm>
            <a:off x="3653830" y="517855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8644" name="Text Box 20"/>
          <p:cNvSpPr txBox="1">
            <a:spLocks noChangeArrowheads="1"/>
          </p:cNvSpPr>
          <p:nvPr/>
        </p:nvSpPr>
        <p:spPr bwMode="auto">
          <a:xfrm>
            <a:off x="3647480" y="467055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8645" name="Text Box 21"/>
          <p:cNvSpPr txBox="1">
            <a:spLocks noChangeArrowheads="1"/>
          </p:cNvSpPr>
          <p:nvPr/>
        </p:nvSpPr>
        <p:spPr bwMode="auto">
          <a:xfrm>
            <a:off x="3642718" y="416096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8646" name="Text Box 22"/>
          <p:cNvSpPr txBox="1">
            <a:spLocks noChangeArrowheads="1"/>
          </p:cNvSpPr>
          <p:nvPr/>
        </p:nvSpPr>
        <p:spPr bwMode="auto">
          <a:xfrm>
            <a:off x="3647480" y="363233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538647" name="Group 23"/>
          <p:cNvGrpSpPr>
            <a:grpSpLocks/>
          </p:cNvGrpSpPr>
          <p:nvPr/>
        </p:nvGrpSpPr>
        <p:grpSpPr bwMode="auto">
          <a:xfrm>
            <a:off x="727075" y="923925"/>
            <a:ext cx="3617913" cy="2589213"/>
            <a:chOff x="548" y="317"/>
            <a:chExt cx="2279" cy="1631"/>
          </a:xfrm>
        </p:grpSpPr>
        <p:sp>
          <p:nvSpPr>
            <p:cNvPr id="538648" name="Text Box 24"/>
            <p:cNvSpPr txBox="1">
              <a:spLocks noChangeArrowheads="1"/>
            </p:cNvSpPr>
            <p:nvPr/>
          </p:nvSpPr>
          <p:spPr bwMode="auto">
            <a:xfrm>
              <a:off x="1072" y="3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38649" name="Text Box 25"/>
            <p:cNvSpPr txBox="1">
              <a:spLocks noChangeArrowheads="1"/>
            </p:cNvSpPr>
            <p:nvPr/>
          </p:nvSpPr>
          <p:spPr bwMode="auto">
            <a:xfrm>
              <a:off x="551" y="93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538650" name="Text Box 26"/>
            <p:cNvSpPr txBox="1">
              <a:spLocks noChangeArrowheads="1"/>
            </p:cNvSpPr>
            <p:nvPr/>
          </p:nvSpPr>
          <p:spPr bwMode="auto">
            <a:xfrm>
              <a:off x="548" y="17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38651" name="Text Box 27"/>
            <p:cNvSpPr txBox="1">
              <a:spLocks noChangeArrowheads="1"/>
            </p:cNvSpPr>
            <p:nvPr/>
          </p:nvSpPr>
          <p:spPr bwMode="auto">
            <a:xfrm>
              <a:off x="1670" y="9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538652" name="Text Box 28"/>
            <p:cNvSpPr txBox="1">
              <a:spLocks noChangeArrowheads="1"/>
            </p:cNvSpPr>
            <p:nvPr/>
          </p:nvSpPr>
          <p:spPr bwMode="auto">
            <a:xfrm>
              <a:off x="1698" y="17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538653" name="Text Box 29"/>
            <p:cNvSpPr txBox="1">
              <a:spLocks noChangeArrowheads="1"/>
            </p:cNvSpPr>
            <p:nvPr/>
          </p:nvSpPr>
          <p:spPr bwMode="auto">
            <a:xfrm>
              <a:off x="2639" y="9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6</a:t>
              </a:r>
            </a:p>
          </p:txBody>
        </p:sp>
      </p:grpSp>
      <p:graphicFrame>
        <p:nvGraphicFramePr>
          <p:cNvPr id="53865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67062"/>
              </p:ext>
            </p:extLst>
          </p:nvPr>
        </p:nvGraphicFramePr>
        <p:xfrm>
          <a:off x="3991968" y="3057656"/>
          <a:ext cx="503237" cy="3108960"/>
        </p:xfrm>
        <a:graphic>
          <a:graphicData uri="http://schemas.openxmlformats.org/drawingml/2006/table">
            <a:tbl>
              <a:tblPr/>
              <a:tblGrid>
                <a:gridCol w="503237"/>
              </a:tblGrid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67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20876"/>
              </p:ext>
            </p:extLst>
          </p:nvPr>
        </p:nvGraphicFramePr>
        <p:xfrm>
          <a:off x="4730155" y="3092581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67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63277"/>
              </p:ext>
            </p:extLst>
          </p:nvPr>
        </p:nvGraphicFramePr>
        <p:xfrm>
          <a:off x="5876330" y="3086231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686" name="Line 62"/>
          <p:cNvSpPr>
            <a:spLocks noChangeShapeType="1"/>
          </p:cNvSpPr>
          <p:nvPr/>
        </p:nvSpPr>
        <p:spPr bwMode="auto">
          <a:xfrm>
            <a:off x="4295180" y="3311656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687" name="Line 63"/>
          <p:cNvSpPr>
            <a:spLocks noChangeShapeType="1"/>
          </p:cNvSpPr>
          <p:nvPr/>
        </p:nvSpPr>
        <p:spPr bwMode="auto">
          <a:xfrm>
            <a:off x="5414368" y="3291018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68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31053"/>
              </p:ext>
            </p:extLst>
          </p:nvPr>
        </p:nvGraphicFramePr>
        <p:xfrm>
          <a:off x="7014568" y="3086231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5863"/>
              </p:ext>
            </p:extLst>
          </p:nvPr>
        </p:nvGraphicFramePr>
        <p:xfrm>
          <a:off x="8160743" y="3079881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704" name="Line 80"/>
          <p:cNvSpPr>
            <a:spLocks noChangeShapeType="1"/>
          </p:cNvSpPr>
          <p:nvPr/>
        </p:nvSpPr>
        <p:spPr bwMode="auto">
          <a:xfrm>
            <a:off x="6579593" y="3292606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05" name="Line 81"/>
          <p:cNvSpPr>
            <a:spLocks noChangeShapeType="1"/>
          </p:cNvSpPr>
          <p:nvPr/>
        </p:nvSpPr>
        <p:spPr bwMode="auto">
          <a:xfrm>
            <a:off x="7698780" y="3297368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06" name="Line 82"/>
          <p:cNvSpPr>
            <a:spLocks noChangeShapeType="1"/>
          </p:cNvSpPr>
          <p:nvPr/>
        </p:nvSpPr>
        <p:spPr bwMode="auto">
          <a:xfrm flipH="1">
            <a:off x="8586193" y="3086231"/>
            <a:ext cx="465137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70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65627"/>
              </p:ext>
            </p:extLst>
          </p:nvPr>
        </p:nvGraphicFramePr>
        <p:xfrm>
          <a:off x="4741268" y="3624393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7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21596"/>
              </p:ext>
            </p:extLst>
          </p:nvPr>
        </p:nvGraphicFramePr>
        <p:xfrm>
          <a:off x="5887443" y="3618043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723" name="Line 99"/>
          <p:cNvSpPr>
            <a:spLocks noChangeShapeType="1"/>
          </p:cNvSpPr>
          <p:nvPr/>
        </p:nvSpPr>
        <p:spPr bwMode="auto">
          <a:xfrm>
            <a:off x="4306293" y="3830768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24" name="Line 100"/>
          <p:cNvSpPr>
            <a:spLocks noChangeShapeType="1"/>
          </p:cNvSpPr>
          <p:nvPr/>
        </p:nvSpPr>
        <p:spPr bwMode="auto">
          <a:xfrm>
            <a:off x="5425480" y="3835531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25" name="Line 101"/>
          <p:cNvSpPr>
            <a:spLocks noChangeShapeType="1"/>
          </p:cNvSpPr>
          <p:nvPr/>
        </p:nvSpPr>
        <p:spPr bwMode="auto">
          <a:xfrm flipH="1">
            <a:off x="6312893" y="3624393"/>
            <a:ext cx="465137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726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67646"/>
              </p:ext>
            </p:extLst>
          </p:nvPr>
        </p:nvGraphicFramePr>
        <p:xfrm>
          <a:off x="4757143" y="4156206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734" name="Line 110"/>
          <p:cNvSpPr>
            <a:spLocks noChangeShapeType="1"/>
          </p:cNvSpPr>
          <p:nvPr/>
        </p:nvSpPr>
        <p:spPr bwMode="auto">
          <a:xfrm>
            <a:off x="4295180" y="4360993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07199"/>
              </p:ext>
            </p:extLst>
          </p:nvPr>
        </p:nvGraphicFramePr>
        <p:xfrm>
          <a:off x="5895380" y="4156206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743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8361"/>
              </p:ext>
            </p:extLst>
          </p:nvPr>
        </p:nvGraphicFramePr>
        <p:xfrm>
          <a:off x="7041555" y="4149856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751" name="Line 127"/>
          <p:cNvSpPr>
            <a:spLocks noChangeShapeType="1"/>
          </p:cNvSpPr>
          <p:nvPr/>
        </p:nvSpPr>
        <p:spPr bwMode="auto">
          <a:xfrm>
            <a:off x="5460405" y="4362581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52" name="Line 128"/>
          <p:cNvSpPr>
            <a:spLocks noChangeShapeType="1"/>
          </p:cNvSpPr>
          <p:nvPr/>
        </p:nvSpPr>
        <p:spPr bwMode="auto">
          <a:xfrm>
            <a:off x="6579593" y="4367343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53" name="Line 129"/>
          <p:cNvSpPr>
            <a:spLocks noChangeShapeType="1"/>
          </p:cNvSpPr>
          <p:nvPr/>
        </p:nvSpPr>
        <p:spPr bwMode="auto">
          <a:xfrm flipH="1">
            <a:off x="7467005" y="4156206"/>
            <a:ext cx="465138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754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5739"/>
              </p:ext>
            </p:extLst>
          </p:nvPr>
        </p:nvGraphicFramePr>
        <p:xfrm>
          <a:off x="4749205" y="4691193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76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84305"/>
              </p:ext>
            </p:extLst>
          </p:nvPr>
        </p:nvGraphicFramePr>
        <p:xfrm>
          <a:off x="5895380" y="4684843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770" name="Line 146"/>
          <p:cNvSpPr>
            <a:spLocks noChangeShapeType="1"/>
          </p:cNvSpPr>
          <p:nvPr/>
        </p:nvSpPr>
        <p:spPr bwMode="auto">
          <a:xfrm>
            <a:off x="4314230" y="4897568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71" name="Line 147"/>
          <p:cNvSpPr>
            <a:spLocks noChangeShapeType="1"/>
          </p:cNvSpPr>
          <p:nvPr/>
        </p:nvSpPr>
        <p:spPr bwMode="auto">
          <a:xfrm>
            <a:off x="5433418" y="4902331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72" name="Line 148"/>
          <p:cNvSpPr>
            <a:spLocks noChangeShapeType="1"/>
          </p:cNvSpPr>
          <p:nvPr/>
        </p:nvSpPr>
        <p:spPr bwMode="auto">
          <a:xfrm flipH="1">
            <a:off x="6320830" y="4691193"/>
            <a:ext cx="465138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773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16880"/>
              </p:ext>
            </p:extLst>
          </p:nvPr>
        </p:nvGraphicFramePr>
        <p:xfrm>
          <a:off x="4760318" y="5208718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781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97555"/>
              </p:ext>
            </p:extLst>
          </p:nvPr>
        </p:nvGraphicFramePr>
        <p:xfrm>
          <a:off x="5906493" y="5202368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789" name="Line 165"/>
          <p:cNvSpPr>
            <a:spLocks noChangeShapeType="1"/>
          </p:cNvSpPr>
          <p:nvPr/>
        </p:nvSpPr>
        <p:spPr bwMode="auto">
          <a:xfrm>
            <a:off x="4325343" y="5415093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90" name="Line 166"/>
          <p:cNvSpPr>
            <a:spLocks noChangeShapeType="1"/>
          </p:cNvSpPr>
          <p:nvPr/>
        </p:nvSpPr>
        <p:spPr bwMode="auto">
          <a:xfrm>
            <a:off x="5444530" y="5419856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791" name="Line 167"/>
          <p:cNvSpPr>
            <a:spLocks noChangeShapeType="1"/>
          </p:cNvSpPr>
          <p:nvPr/>
        </p:nvSpPr>
        <p:spPr bwMode="auto">
          <a:xfrm flipH="1">
            <a:off x="6331943" y="5208718"/>
            <a:ext cx="465137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792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82491"/>
              </p:ext>
            </p:extLst>
          </p:nvPr>
        </p:nvGraphicFramePr>
        <p:xfrm>
          <a:off x="4765080" y="5726243"/>
          <a:ext cx="887413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800" name="Line 176"/>
          <p:cNvSpPr>
            <a:spLocks noChangeShapeType="1"/>
          </p:cNvSpPr>
          <p:nvPr/>
        </p:nvSpPr>
        <p:spPr bwMode="auto">
          <a:xfrm>
            <a:off x="4303118" y="5931031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8801" name="Group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0999"/>
              </p:ext>
            </p:extLst>
          </p:nvPr>
        </p:nvGraphicFramePr>
        <p:xfrm>
          <a:off x="5903318" y="5726243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809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73325"/>
              </p:ext>
            </p:extLst>
          </p:nvPr>
        </p:nvGraphicFramePr>
        <p:xfrm>
          <a:off x="7049493" y="5719893"/>
          <a:ext cx="887412" cy="396240"/>
        </p:xfrm>
        <a:graphic>
          <a:graphicData uri="http://schemas.openxmlformats.org/drawingml/2006/table">
            <a:tbl>
              <a:tblPr/>
              <a:tblGrid>
                <a:gridCol w="444500"/>
                <a:gridCol w="442912"/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8817" name="Line 193"/>
          <p:cNvSpPr>
            <a:spLocks noChangeShapeType="1"/>
          </p:cNvSpPr>
          <p:nvPr/>
        </p:nvSpPr>
        <p:spPr bwMode="auto">
          <a:xfrm>
            <a:off x="5468343" y="5932618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818" name="Line 194"/>
          <p:cNvSpPr>
            <a:spLocks noChangeShapeType="1"/>
          </p:cNvSpPr>
          <p:nvPr/>
        </p:nvSpPr>
        <p:spPr bwMode="auto">
          <a:xfrm>
            <a:off x="6587530" y="5937381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819" name="Line 195"/>
          <p:cNvSpPr>
            <a:spLocks noChangeShapeType="1"/>
          </p:cNvSpPr>
          <p:nvPr/>
        </p:nvSpPr>
        <p:spPr bwMode="auto">
          <a:xfrm flipH="1">
            <a:off x="7474943" y="5726243"/>
            <a:ext cx="465137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8820" name="Rectangle 196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 smtClean="0"/>
              <a:t>인접 리스트</a:t>
            </a:r>
            <a:endParaRPr lang="ko-KR" altLang="en-US" sz="2800" dirty="0"/>
          </a:p>
        </p:txBody>
      </p:sp>
      <p:sp>
        <p:nvSpPr>
          <p:cNvPr id="538821" name="Text Box 197"/>
          <p:cNvSpPr txBox="1">
            <a:spLocks noChangeArrowheads="1"/>
          </p:cNvSpPr>
          <p:nvPr/>
        </p:nvSpPr>
        <p:spPr bwMode="auto">
          <a:xfrm>
            <a:off x="238125" y="5360988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무향 그래프의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0" name="Group 2"/>
          <p:cNvGrpSpPr>
            <a:grpSpLocks/>
          </p:cNvGrpSpPr>
          <p:nvPr/>
        </p:nvGrpSpPr>
        <p:grpSpPr bwMode="auto">
          <a:xfrm>
            <a:off x="252413" y="416058"/>
            <a:ext cx="4060825" cy="2946400"/>
            <a:chOff x="319" y="221"/>
            <a:chExt cx="2558" cy="1856"/>
          </a:xfrm>
        </p:grpSpPr>
        <p:grpSp>
          <p:nvGrpSpPr>
            <p:cNvPr id="539651" name="Group 3"/>
            <p:cNvGrpSpPr>
              <a:grpSpLocks/>
            </p:cNvGrpSpPr>
            <p:nvPr/>
          </p:nvGrpSpPr>
          <p:grpSpPr bwMode="auto">
            <a:xfrm>
              <a:off x="319" y="251"/>
              <a:ext cx="2558" cy="1826"/>
              <a:chOff x="538" y="259"/>
              <a:chExt cx="4896" cy="3462"/>
            </a:xfrm>
          </p:grpSpPr>
          <p:sp>
            <p:nvSpPr>
              <p:cNvPr id="539652" name="Oval 4"/>
              <p:cNvSpPr>
                <a:spLocks noChangeArrowheads="1"/>
              </p:cNvSpPr>
              <p:nvPr/>
            </p:nvSpPr>
            <p:spPr bwMode="auto">
              <a:xfrm>
                <a:off x="538" y="1420"/>
                <a:ext cx="859" cy="827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2000">
                    <a:latin typeface="굴림" panose="020B0600000101010101" pitchFamily="50" charset="-127"/>
                    <a:ea typeface="굴림" panose="020B0600000101010101" pitchFamily="50" charset="-127"/>
                  </a:rPr>
                  <a:t> 영희</a:t>
                </a:r>
              </a:p>
            </p:txBody>
          </p:sp>
          <p:sp>
            <p:nvSpPr>
              <p:cNvPr id="539653" name="Line 5"/>
              <p:cNvSpPr>
                <a:spLocks noChangeShapeType="1"/>
              </p:cNvSpPr>
              <p:nvPr/>
            </p:nvSpPr>
            <p:spPr bwMode="auto">
              <a:xfrm flipV="1">
                <a:off x="1084" y="913"/>
                <a:ext cx="54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54" name="Line 6"/>
              <p:cNvSpPr>
                <a:spLocks noChangeShapeType="1"/>
              </p:cNvSpPr>
              <p:nvPr/>
            </p:nvSpPr>
            <p:spPr bwMode="auto">
              <a:xfrm>
                <a:off x="2406" y="755"/>
                <a:ext cx="2235" cy="8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55" name="Line 7"/>
              <p:cNvSpPr>
                <a:spLocks noChangeShapeType="1"/>
              </p:cNvSpPr>
              <p:nvPr/>
            </p:nvSpPr>
            <p:spPr bwMode="auto">
              <a:xfrm>
                <a:off x="2296" y="959"/>
                <a:ext cx="55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56" name="Line 8"/>
              <p:cNvSpPr>
                <a:spLocks noChangeShapeType="1"/>
              </p:cNvSpPr>
              <p:nvPr/>
            </p:nvSpPr>
            <p:spPr bwMode="auto">
              <a:xfrm flipV="1">
                <a:off x="1391" y="3245"/>
                <a:ext cx="1345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57" name="Line 9"/>
              <p:cNvSpPr>
                <a:spLocks noChangeShapeType="1"/>
              </p:cNvSpPr>
              <p:nvPr/>
            </p:nvSpPr>
            <p:spPr bwMode="auto">
              <a:xfrm>
                <a:off x="3581" y="1873"/>
                <a:ext cx="990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58" name="Line 10"/>
              <p:cNvSpPr>
                <a:spLocks noChangeShapeType="1"/>
              </p:cNvSpPr>
              <p:nvPr/>
            </p:nvSpPr>
            <p:spPr bwMode="auto">
              <a:xfrm flipV="1">
                <a:off x="3527" y="2120"/>
                <a:ext cx="1162" cy="9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59" name="Oval 11"/>
              <p:cNvSpPr>
                <a:spLocks noChangeArrowheads="1"/>
              </p:cNvSpPr>
              <p:nvPr/>
            </p:nvSpPr>
            <p:spPr bwMode="auto">
              <a:xfrm>
                <a:off x="1561" y="259"/>
                <a:ext cx="859" cy="827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2000">
                    <a:latin typeface="굴림" panose="020B0600000101010101" pitchFamily="50" charset="-127"/>
                    <a:ea typeface="굴림" panose="020B0600000101010101" pitchFamily="50" charset="-127"/>
                  </a:rPr>
                  <a:t>철수</a:t>
                </a:r>
              </a:p>
            </p:txBody>
          </p:sp>
          <p:sp>
            <p:nvSpPr>
              <p:cNvPr id="539660" name="Oval 12"/>
              <p:cNvSpPr>
                <a:spLocks noChangeArrowheads="1"/>
              </p:cNvSpPr>
              <p:nvPr/>
            </p:nvSpPr>
            <p:spPr bwMode="auto">
              <a:xfrm>
                <a:off x="2714" y="1419"/>
                <a:ext cx="859" cy="827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2000">
                    <a:latin typeface="굴림" panose="020B0600000101010101" pitchFamily="50" charset="-127"/>
                    <a:ea typeface="굴림" panose="020B0600000101010101" pitchFamily="50" charset="-127"/>
                  </a:rPr>
                  <a:t>준호</a:t>
                </a:r>
              </a:p>
            </p:txBody>
          </p:sp>
          <p:sp>
            <p:nvSpPr>
              <p:cNvPr id="539661" name="Oval 13"/>
              <p:cNvSpPr>
                <a:spLocks noChangeArrowheads="1"/>
              </p:cNvSpPr>
              <p:nvPr/>
            </p:nvSpPr>
            <p:spPr bwMode="auto">
              <a:xfrm>
                <a:off x="543" y="2894"/>
                <a:ext cx="859" cy="827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2000">
                    <a:latin typeface="굴림" panose="020B0600000101010101" pitchFamily="50" charset="-127"/>
                    <a:ea typeface="굴림" panose="020B0600000101010101" pitchFamily="50" charset="-127"/>
                  </a:rPr>
                  <a:t>동건</a:t>
                </a:r>
              </a:p>
            </p:txBody>
          </p:sp>
          <p:sp>
            <p:nvSpPr>
              <p:cNvPr id="539662" name="Oval 14"/>
              <p:cNvSpPr>
                <a:spLocks noChangeArrowheads="1"/>
              </p:cNvSpPr>
              <p:nvPr/>
            </p:nvSpPr>
            <p:spPr bwMode="auto">
              <a:xfrm>
                <a:off x="4575" y="1421"/>
                <a:ext cx="859" cy="827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2000">
                    <a:latin typeface="굴림" panose="020B0600000101010101" pitchFamily="50" charset="-127"/>
                    <a:ea typeface="굴림" panose="020B0600000101010101" pitchFamily="50" charset="-127"/>
                  </a:rPr>
                  <a:t>승우</a:t>
                </a:r>
              </a:p>
            </p:txBody>
          </p:sp>
          <p:sp>
            <p:nvSpPr>
              <p:cNvPr id="539663" name="Oval 15"/>
              <p:cNvSpPr>
                <a:spLocks noChangeArrowheads="1"/>
              </p:cNvSpPr>
              <p:nvPr/>
            </p:nvSpPr>
            <p:spPr bwMode="auto">
              <a:xfrm>
                <a:off x="2744" y="2894"/>
                <a:ext cx="859" cy="827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2000">
                    <a:latin typeface="굴림" panose="020B0600000101010101" pitchFamily="50" charset="-127"/>
                    <a:ea typeface="굴림" panose="020B0600000101010101" pitchFamily="50" charset="-127"/>
                  </a:rPr>
                  <a:t>재상</a:t>
                </a:r>
              </a:p>
            </p:txBody>
          </p:sp>
          <p:sp>
            <p:nvSpPr>
              <p:cNvPr id="539664" name="Line 16"/>
              <p:cNvSpPr>
                <a:spLocks noChangeShapeType="1"/>
              </p:cNvSpPr>
              <p:nvPr/>
            </p:nvSpPr>
            <p:spPr bwMode="auto">
              <a:xfrm>
                <a:off x="968" y="2254"/>
                <a:ext cx="0" cy="6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9665" name="Line 17"/>
              <p:cNvSpPr>
                <a:spLocks noChangeShapeType="1"/>
              </p:cNvSpPr>
              <p:nvPr/>
            </p:nvSpPr>
            <p:spPr bwMode="auto">
              <a:xfrm flipH="1">
                <a:off x="1160" y="1085"/>
                <a:ext cx="752" cy="18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39666" name="Text Box 18"/>
            <p:cNvSpPr txBox="1">
              <a:spLocks noChangeArrowheads="1"/>
            </p:cNvSpPr>
            <p:nvPr/>
          </p:nvSpPr>
          <p:spPr bwMode="auto">
            <a:xfrm>
              <a:off x="975" y="2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39667" name="Text Box 19"/>
            <p:cNvSpPr txBox="1">
              <a:spLocks noChangeArrowheads="1"/>
            </p:cNvSpPr>
            <p:nvPr/>
          </p:nvSpPr>
          <p:spPr bwMode="auto">
            <a:xfrm>
              <a:off x="454" y="8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539668" name="Text Box 20"/>
            <p:cNvSpPr txBox="1">
              <a:spLocks noChangeArrowheads="1"/>
            </p:cNvSpPr>
            <p:nvPr/>
          </p:nvSpPr>
          <p:spPr bwMode="auto">
            <a:xfrm>
              <a:off x="445" y="1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39669" name="Text Box 21"/>
            <p:cNvSpPr txBox="1">
              <a:spLocks noChangeArrowheads="1"/>
            </p:cNvSpPr>
            <p:nvPr/>
          </p:nvSpPr>
          <p:spPr bwMode="auto">
            <a:xfrm>
              <a:off x="1591" y="8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539670" name="Text Box 22"/>
            <p:cNvSpPr txBox="1">
              <a:spLocks noChangeArrowheads="1"/>
            </p:cNvSpPr>
            <p:nvPr/>
          </p:nvSpPr>
          <p:spPr bwMode="auto">
            <a:xfrm>
              <a:off x="1601" y="16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539671" name="Text Box 23"/>
            <p:cNvSpPr txBox="1">
              <a:spLocks noChangeArrowheads="1"/>
            </p:cNvSpPr>
            <p:nvPr/>
          </p:nvSpPr>
          <p:spPr bwMode="auto">
            <a:xfrm>
              <a:off x="2543" y="8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Bookman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539672" name="Text Box 24"/>
            <p:cNvSpPr txBox="1">
              <a:spLocks noChangeArrowheads="1"/>
            </p:cNvSpPr>
            <p:nvPr/>
          </p:nvSpPr>
          <p:spPr bwMode="auto">
            <a:xfrm>
              <a:off x="613" y="54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539673" name="Text Box 25"/>
            <p:cNvSpPr txBox="1">
              <a:spLocks noChangeArrowheads="1"/>
            </p:cNvSpPr>
            <p:nvPr/>
          </p:nvSpPr>
          <p:spPr bwMode="auto">
            <a:xfrm>
              <a:off x="842" y="10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39674" name="Text Box 26"/>
            <p:cNvSpPr txBox="1">
              <a:spLocks noChangeArrowheads="1"/>
            </p:cNvSpPr>
            <p:nvPr/>
          </p:nvSpPr>
          <p:spPr bwMode="auto">
            <a:xfrm>
              <a:off x="1216" y="69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539675" name="Text Box 27"/>
            <p:cNvSpPr txBox="1">
              <a:spLocks noChangeArrowheads="1"/>
            </p:cNvSpPr>
            <p:nvPr/>
          </p:nvSpPr>
          <p:spPr bwMode="auto">
            <a:xfrm>
              <a:off x="1841" y="5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539676" name="Text Box 28"/>
            <p:cNvSpPr txBox="1">
              <a:spLocks noChangeArrowheads="1"/>
            </p:cNvSpPr>
            <p:nvPr/>
          </p:nvSpPr>
          <p:spPr bwMode="auto">
            <a:xfrm>
              <a:off x="379" y="13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539677" name="Text Box 29"/>
            <p:cNvSpPr txBox="1">
              <a:spLocks noChangeArrowheads="1"/>
            </p:cNvSpPr>
            <p:nvPr/>
          </p:nvSpPr>
          <p:spPr bwMode="auto">
            <a:xfrm>
              <a:off x="2091" y="8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539678" name="Text Box 30"/>
            <p:cNvSpPr txBox="1">
              <a:spLocks noChangeArrowheads="1"/>
            </p:cNvSpPr>
            <p:nvPr/>
          </p:nvSpPr>
          <p:spPr bwMode="auto">
            <a:xfrm>
              <a:off x="2160" y="14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39679" name="Text Box 31"/>
            <p:cNvSpPr txBox="1">
              <a:spLocks noChangeArrowheads="1"/>
            </p:cNvSpPr>
            <p:nvPr/>
          </p:nvSpPr>
          <p:spPr bwMode="auto">
            <a:xfrm>
              <a:off x="1060" y="1616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Bookman" pitchFamily="18" charset="0"/>
                  <a:ea typeface="굴림" panose="020B0600000101010101" pitchFamily="50" charset="-127"/>
                </a:rPr>
                <a:t>5</a:t>
              </a:r>
            </a:p>
          </p:txBody>
        </p:sp>
      </p:grp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354474" y="347036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2351299" y="605957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2356062" y="5523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2349712" y="50150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2344949" y="45054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2349712" y="397677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graphicFrame>
        <p:nvGraphicFramePr>
          <p:cNvPr id="53968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61611"/>
              </p:ext>
            </p:extLst>
          </p:nvPr>
        </p:nvGraphicFramePr>
        <p:xfrm>
          <a:off x="2694199" y="3402100"/>
          <a:ext cx="503238" cy="3108960"/>
        </p:xfrm>
        <a:graphic>
          <a:graphicData uri="http://schemas.openxmlformats.org/drawingml/2006/table">
            <a:tbl>
              <a:tblPr/>
              <a:tblGrid>
                <a:gridCol w="503238"/>
              </a:tblGrid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02" name="Line 54"/>
          <p:cNvSpPr>
            <a:spLocks noChangeShapeType="1"/>
          </p:cNvSpPr>
          <p:nvPr/>
        </p:nvSpPr>
        <p:spPr bwMode="auto">
          <a:xfrm>
            <a:off x="3008524" y="3681500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9703" name="Line 55"/>
          <p:cNvSpPr>
            <a:spLocks noChangeShapeType="1"/>
          </p:cNvSpPr>
          <p:nvPr/>
        </p:nvSpPr>
        <p:spPr bwMode="auto">
          <a:xfrm flipH="1">
            <a:off x="8604462" y="3457662"/>
            <a:ext cx="4127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0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61396"/>
              </p:ext>
            </p:extLst>
          </p:nvPr>
        </p:nvGraphicFramePr>
        <p:xfrm>
          <a:off x="3456199" y="3462425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14" name="Line 66"/>
          <p:cNvSpPr>
            <a:spLocks noChangeShapeType="1"/>
          </p:cNvSpPr>
          <p:nvPr/>
        </p:nvSpPr>
        <p:spPr bwMode="auto">
          <a:xfrm>
            <a:off x="4453149" y="365292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63649"/>
              </p:ext>
            </p:extLst>
          </p:nvPr>
        </p:nvGraphicFramePr>
        <p:xfrm>
          <a:off x="4916699" y="3454487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25" name="Line 77"/>
          <p:cNvSpPr>
            <a:spLocks noChangeShapeType="1"/>
          </p:cNvSpPr>
          <p:nvPr/>
        </p:nvSpPr>
        <p:spPr bwMode="auto">
          <a:xfrm>
            <a:off x="5913649" y="3644987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00311"/>
              </p:ext>
            </p:extLst>
          </p:nvPr>
        </p:nvGraphicFramePr>
        <p:xfrm>
          <a:off x="6369262" y="3457662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36" name="Line 88"/>
          <p:cNvSpPr>
            <a:spLocks noChangeShapeType="1"/>
          </p:cNvSpPr>
          <p:nvPr/>
        </p:nvSpPr>
        <p:spPr bwMode="auto">
          <a:xfrm>
            <a:off x="7366212" y="3648162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3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07675"/>
              </p:ext>
            </p:extLst>
          </p:nvPr>
        </p:nvGraphicFramePr>
        <p:xfrm>
          <a:off x="7829762" y="3449725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47" name="Line 99"/>
          <p:cNvSpPr>
            <a:spLocks noChangeShapeType="1"/>
          </p:cNvSpPr>
          <p:nvPr/>
        </p:nvSpPr>
        <p:spPr bwMode="auto">
          <a:xfrm flipH="1">
            <a:off x="5696162" y="3992650"/>
            <a:ext cx="4127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9748" name="Line 100"/>
          <p:cNvSpPr>
            <a:spLocks noChangeShapeType="1"/>
          </p:cNvSpPr>
          <p:nvPr/>
        </p:nvSpPr>
        <p:spPr bwMode="auto">
          <a:xfrm>
            <a:off x="3005349" y="417997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49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57111"/>
              </p:ext>
            </p:extLst>
          </p:nvPr>
        </p:nvGraphicFramePr>
        <p:xfrm>
          <a:off x="3460962" y="3992650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59" name="Line 111"/>
          <p:cNvSpPr>
            <a:spLocks noChangeShapeType="1"/>
          </p:cNvSpPr>
          <p:nvPr/>
        </p:nvSpPr>
        <p:spPr bwMode="auto">
          <a:xfrm>
            <a:off x="4457912" y="418315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6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27818"/>
              </p:ext>
            </p:extLst>
          </p:nvPr>
        </p:nvGraphicFramePr>
        <p:xfrm>
          <a:off x="4921462" y="3984712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70" name="Line 122"/>
          <p:cNvSpPr>
            <a:spLocks noChangeShapeType="1"/>
          </p:cNvSpPr>
          <p:nvPr/>
        </p:nvSpPr>
        <p:spPr bwMode="auto">
          <a:xfrm flipH="1">
            <a:off x="7155074" y="4511762"/>
            <a:ext cx="4127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9771" name="Line 123"/>
          <p:cNvSpPr>
            <a:spLocks noChangeShapeType="1"/>
          </p:cNvSpPr>
          <p:nvPr/>
        </p:nvSpPr>
        <p:spPr bwMode="auto">
          <a:xfrm>
            <a:off x="3016462" y="4707025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75516"/>
              </p:ext>
            </p:extLst>
          </p:nvPr>
        </p:nvGraphicFramePr>
        <p:xfrm>
          <a:off x="3467312" y="4508587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82" name="Line 134"/>
          <p:cNvSpPr>
            <a:spLocks noChangeShapeType="1"/>
          </p:cNvSpPr>
          <p:nvPr/>
        </p:nvSpPr>
        <p:spPr bwMode="auto">
          <a:xfrm>
            <a:off x="4464262" y="4699087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83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90782"/>
              </p:ext>
            </p:extLst>
          </p:nvPr>
        </p:nvGraphicFramePr>
        <p:xfrm>
          <a:off x="4919874" y="4511762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93" name="Line 145"/>
          <p:cNvSpPr>
            <a:spLocks noChangeShapeType="1"/>
          </p:cNvSpPr>
          <p:nvPr/>
        </p:nvSpPr>
        <p:spPr bwMode="auto">
          <a:xfrm>
            <a:off x="5916824" y="4702262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794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90750"/>
              </p:ext>
            </p:extLst>
          </p:nvPr>
        </p:nvGraphicFramePr>
        <p:xfrm>
          <a:off x="6380374" y="4503825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04" name="Line 156"/>
          <p:cNvSpPr>
            <a:spLocks noChangeShapeType="1"/>
          </p:cNvSpPr>
          <p:nvPr/>
        </p:nvSpPr>
        <p:spPr bwMode="auto">
          <a:xfrm flipH="1">
            <a:off x="5708862" y="5040400"/>
            <a:ext cx="4127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9805" name="Line 157"/>
          <p:cNvSpPr>
            <a:spLocks noChangeShapeType="1"/>
          </p:cNvSpPr>
          <p:nvPr/>
        </p:nvSpPr>
        <p:spPr bwMode="auto">
          <a:xfrm>
            <a:off x="3018049" y="522772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06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66003"/>
              </p:ext>
            </p:extLst>
          </p:nvPr>
        </p:nvGraphicFramePr>
        <p:xfrm>
          <a:off x="3473662" y="5040400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16" name="Line 168"/>
          <p:cNvSpPr>
            <a:spLocks noChangeShapeType="1"/>
          </p:cNvSpPr>
          <p:nvPr/>
        </p:nvSpPr>
        <p:spPr bwMode="auto">
          <a:xfrm>
            <a:off x="4470612" y="523090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17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31645"/>
              </p:ext>
            </p:extLst>
          </p:nvPr>
        </p:nvGraphicFramePr>
        <p:xfrm>
          <a:off x="4934162" y="5032462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27" name="Line 179"/>
          <p:cNvSpPr>
            <a:spLocks noChangeShapeType="1"/>
          </p:cNvSpPr>
          <p:nvPr/>
        </p:nvSpPr>
        <p:spPr bwMode="auto">
          <a:xfrm flipH="1">
            <a:off x="5704099" y="5578562"/>
            <a:ext cx="4127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9828" name="Line 180"/>
          <p:cNvSpPr>
            <a:spLocks noChangeShapeType="1"/>
          </p:cNvSpPr>
          <p:nvPr/>
        </p:nvSpPr>
        <p:spPr bwMode="auto">
          <a:xfrm>
            <a:off x="3013287" y="5765887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29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19134"/>
              </p:ext>
            </p:extLst>
          </p:nvPr>
        </p:nvGraphicFramePr>
        <p:xfrm>
          <a:off x="3468899" y="5578562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39" name="Line 191"/>
          <p:cNvSpPr>
            <a:spLocks noChangeShapeType="1"/>
          </p:cNvSpPr>
          <p:nvPr/>
        </p:nvSpPr>
        <p:spPr bwMode="auto">
          <a:xfrm>
            <a:off x="4465849" y="5769062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40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7054"/>
              </p:ext>
            </p:extLst>
          </p:nvPr>
        </p:nvGraphicFramePr>
        <p:xfrm>
          <a:off x="4929399" y="5570625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50" name="Line 202"/>
          <p:cNvSpPr>
            <a:spLocks noChangeShapeType="1"/>
          </p:cNvSpPr>
          <p:nvPr/>
        </p:nvSpPr>
        <p:spPr bwMode="auto">
          <a:xfrm flipH="1">
            <a:off x="7161424" y="6070687"/>
            <a:ext cx="41275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9851" name="Line 203"/>
          <p:cNvSpPr>
            <a:spLocks noChangeShapeType="1"/>
          </p:cNvSpPr>
          <p:nvPr/>
        </p:nvSpPr>
        <p:spPr bwMode="auto">
          <a:xfrm>
            <a:off x="3022812" y="626595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52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40794"/>
              </p:ext>
            </p:extLst>
          </p:nvPr>
        </p:nvGraphicFramePr>
        <p:xfrm>
          <a:off x="3473662" y="6067512"/>
          <a:ext cx="1190625" cy="396240"/>
        </p:xfrm>
        <a:graphic>
          <a:graphicData uri="http://schemas.openxmlformats.org/drawingml/2006/table">
            <a:tbl>
              <a:tblPr/>
              <a:tblGrid>
                <a:gridCol w="395287"/>
                <a:gridCol w="400050"/>
                <a:gridCol w="395288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62" name="Line 214"/>
          <p:cNvSpPr>
            <a:spLocks noChangeShapeType="1"/>
          </p:cNvSpPr>
          <p:nvPr/>
        </p:nvSpPr>
        <p:spPr bwMode="auto">
          <a:xfrm>
            <a:off x="4470612" y="6258012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63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71195"/>
              </p:ext>
            </p:extLst>
          </p:nvPr>
        </p:nvGraphicFramePr>
        <p:xfrm>
          <a:off x="4926224" y="6070687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73" name="Line 225"/>
          <p:cNvSpPr>
            <a:spLocks noChangeShapeType="1"/>
          </p:cNvSpPr>
          <p:nvPr/>
        </p:nvSpPr>
        <p:spPr bwMode="auto">
          <a:xfrm>
            <a:off x="5923174" y="6261187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9874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65611"/>
              </p:ext>
            </p:extLst>
          </p:nvPr>
        </p:nvGraphicFramePr>
        <p:xfrm>
          <a:off x="6386724" y="6062750"/>
          <a:ext cx="1190625" cy="396240"/>
        </p:xfrm>
        <a:graphic>
          <a:graphicData uri="http://schemas.openxmlformats.org/drawingml/2006/table">
            <a:tbl>
              <a:tblPr/>
              <a:tblGrid>
                <a:gridCol w="395288"/>
                <a:gridCol w="400050"/>
                <a:gridCol w="395287"/>
              </a:tblGrid>
              <a:tr h="3571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884" name="Rectangle 236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 smtClean="0"/>
              <a:t>인접 리스트</a:t>
            </a:r>
            <a:endParaRPr lang="ko-KR" altLang="en-US" sz="2800" dirty="0"/>
          </a:p>
        </p:txBody>
      </p:sp>
      <p:sp>
        <p:nvSpPr>
          <p:cNvPr id="539885" name="Text Box 237"/>
          <p:cNvSpPr txBox="1">
            <a:spLocks noChangeArrowheads="1"/>
          </p:cNvSpPr>
          <p:nvPr/>
        </p:nvSpPr>
        <p:spPr bwMode="auto">
          <a:xfrm>
            <a:off x="4721225" y="2325688"/>
            <a:ext cx="38084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400">
                <a:ea typeface="굴림" panose="020B0600000101010101" pitchFamily="50" charset="-127"/>
              </a:rPr>
              <a:t>가중치 있는 그래프의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568411" y="2076622"/>
            <a:ext cx="8198708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ko-KR" altLang="en-US" sz="2800" dirty="0">
                <a:ea typeface="굴림" panose="020B0600000101010101" pitchFamily="50" charset="-127"/>
              </a:rPr>
              <a:t>인접 </a:t>
            </a:r>
            <a:r>
              <a:rPr lang="ko-KR" altLang="en-US" sz="2800" dirty="0" smtClean="0">
                <a:ea typeface="굴림" panose="020B0600000101010101" pitchFamily="50" charset="-127"/>
              </a:rPr>
              <a:t>배열</a:t>
            </a:r>
            <a:endParaRPr lang="en-US" altLang="ko-KR" sz="2800" dirty="0" smtClean="0">
              <a:ea typeface="굴림" panose="020B0600000101010101" pitchFamily="50" charset="-127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개의 연결 </a:t>
            </a:r>
            <a:r>
              <a:rPr lang="ko-KR" altLang="en-US" sz="2000" dirty="0" smtClean="0">
                <a:ea typeface="굴림" panose="020B0600000101010101" pitchFamily="50" charset="-127"/>
              </a:rPr>
              <a:t>배열로 </a:t>
            </a:r>
            <a:r>
              <a:rPr lang="ko-KR" altLang="en-US" sz="2000" dirty="0">
                <a:ea typeface="굴림" panose="020B0600000101010101" pitchFamily="50" charset="-127"/>
              </a:rPr>
              <a:t>표현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i="1" dirty="0" err="1">
                <a:ea typeface="굴림" panose="020B0600000101010101" pitchFamily="50" charset="-127"/>
              </a:rPr>
              <a:t>i</a:t>
            </a:r>
            <a:r>
              <a:rPr lang="en-US" altLang="ko-KR" sz="900" i="1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번째 </a:t>
            </a:r>
            <a:r>
              <a:rPr lang="ko-KR" altLang="en-US" sz="2000" dirty="0" smtClean="0">
                <a:ea typeface="굴림" panose="020B0600000101010101" pitchFamily="50" charset="-127"/>
              </a:rPr>
              <a:t>배열은 </a:t>
            </a:r>
            <a:r>
              <a:rPr lang="ko-KR" altLang="en-US" sz="2000" dirty="0">
                <a:ea typeface="굴림" panose="020B0600000101010101" pitchFamily="50" charset="-127"/>
              </a:rPr>
              <a:t>정점 </a:t>
            </a:r>
            <a:r>
              <a:rPr lang="en-US" altLang="ko-KR" sz="2000" i="1" dirty="0" err="1">
                <a:ea typeface="굴림" panose="020B0600000101010101" pitchFamily="50" charset="-127"/>
              </a:rPr>
              <a:t>i</a:t>
            </a:r>
            <a:r>
              <a:rPr lang="en-US" altLang="ko-KR" sz="900" i="1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에 인접한 정점들을 </a:t>
            </a:r>
            <a:r>
              <a:rPr lang="ko-KR" altLang="en-US" sz="2000" dirty="0" smtClean="0">
                <a:ea typeface="굴림" panose="020B0600000101010101" pitchFamily="50" charset="-127"/>
              </a:rPr>
              <a:t>집합</a:t>
            </a:r>
            <a:endParaRPr lang="en-US" altLang="ko-KR" sz="2000" dirty="0">
              <a:ea typeface="HY견고딕" panose="02030600000101010101" pitchFamily="18" charset="-127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가중치 있는 그래프의 경우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ko-KR" sz="2000" i="1" dirty="0"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ea typeface="굴림" panose="020B0600000101010101" pitchFamily="50" charset="-127"/>
              </a:rPr>
              <a:t>리스트</a:t>
            </a:r>
            <a:r>
              <a:rPr lang="ko-KR" altLang="en-US" sz="2000" dirty="0">
                <a:ea typeface="굴림" panose="020B0600000101010101" pitchFamily="50" charset="-127"/>
              </a:rPr>
              <a:t>에</a:t>
            </a:r>
            <a:r>
              <a:rPr lang="ko-KR" altLang="en-US" sz="2000" dirty="0" smtClean="0"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가중치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도 보관한다</a:t>
            </a:r>
            <a:endParaRPr lang="en-US" altLang="ko-KR" sz="20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 dirty="0"/>
              <a:t>그래프의 표현 </a:t>
            </a:r>
            <a:r>
              <a:rPr lang="en-US" altLang="ko-KR" sz="3600" dirty="0"/>
              <a:t>3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인접 배열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9795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619" y="1048753"/>
            <a:ext cx="7772400" cy="1362075"/>
          </a:xfrm>
        </p:spPr>
        <p:txBody>
          <a:bodyPr/>
          <a:lstStyle/>
          <a:p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그래프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78" y="2617694"/>
            <a:ext cx="4672228" cy="33199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52769" y="460377"/>
            <a:ext cx="4060825" cy="2898775"/>
            <a:chOff x="538" y="259"/>
            <a:chExt cx="4896" cy="3462"/>
          </a:xfrm>
        </p:grpSpPr>
        <p:sp>
          <p:nvSpPr>
            <p:cNvPr id="13415" name="Oval 3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/>
                <a:t> </a:t>
              </a:r>
              <a:r>
                <a:rPr lang="ko-KR" altLang="en-US" sz="2000"/>
                <a:t>영희</a:t>
              </a:r>
            </a:p>
          </p:txBody>
        </p:sp>
        <p:sp>
          <p:nvSpPr>
            <p:cNvPr id="13416" name="Line 4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7" name="Line 5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8" name="Line 6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19" name="Line 7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20" name="Line 8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21" name="Line 9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22" name="Oval 10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철수</a:t>
              </a:r>
            </a:p>
          </p:txBody>
        </p:sp>
        <p:sp>
          <p:nvSpPr>
            <p:cNvPr id="13423" name="Oval 11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준호</a:t>
              </a:r>
            </a:p>
          </p:txBody>
        </p:sp>
        <p:sp>
          <p:nvSpPr>
            <p:cNvPr id="13424" name="Oval 12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동건</a:t>
              </a:r>
            </a:p>
          </p:txBody>
        </p:sp>
        <p:sp>
          <p:nvSpPr>
            <p:cNvPr id="13425" name="Oval 13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승우</a:t>
              </a:r>
            </a:p>
          </p:txBody>
        </p:sp>
        <p:sp>
          <p:nvSpPr>
            <p:cNvPr id="13426" name="Oval 14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재상</a:t>
              </a:r>
            </a:p>
          </p:txBody>
        </p:sp>
        <p:sp>
          <p:nvSpPr>
            <p:cNvPr id="13427" name="Line 15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28" name="Line 16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5" name="Text Box 68"/>
          <p:cNvSpPr txBox="1">
            <a:spLocks noChangeArrowheads="1"/>
          </p:cNvSpPr>
          <p:nvPr/>
        </p:nvSpPr>
        <p:spPr bwMode="auto">
          <a:xfrm>
            <a:off x="3719103" y="303193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316" name="Text Box 69"/>
          <p:cNvSpPr txBox="1">
            <a:spLocks noChangeArrowheads="1"/>
          </p:cNvSpPr>
          <p:nvPr/>
        </p:nvSpPr>
        <p:spPr bwMode="auto">
          <a:xfrm>
            <a:off x="3715928" y="562114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317" name="Text Box 70"/>
          <p:cNvSpPr txBox="1">
            <a:spLocks noChangeArrowheads="1"/>
          </p:cNvSpPr>
          <p:nvPr/>
        </p:nvSpPr>
        <p:spPr bwMode="auto">
          <a:xfrm>
            <a:off x="3720691" y="508457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318" name="Text Box 71"/>
          <p:cNvSpPr txBox="1">
            <a:spLocks noChangeArrowheads="1"/>
          </p:cNvSpPr>
          <p:nvPr/>
        </p:nvSpPr>
        <p:spPr bwMode="auto">
          <a:xfrm>
            <a:off x="3714341" y="457657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319" name="Text Box 72"/>
          <p:cNvSpPr txBox="1">
            <a:spLocks noChangeArrowheads="1"/>
          </p:cNvSpPr>
          <p:nvPr/>
        </p:nvSpPr>
        <p:spPr bwMode="auto">
          <a:xfrm>
            <a:off x="3709578" y="406698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320" name="Text Box 73"/>
          <p:cNvSpPr txBox="1">
            <a:spLocks noChangeArrowheads="1"/>
          </p:cNvSpPr>
          <p:nvPr/>
        </p:nvSpPr>
        <p:spPr bwMode="auto">
          <a:xfrm>
            <a:off x="3714341" y="353834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2</a:t>
            </a:r>
          </a:p>
        </p:txBody>
      </p:sp>
      <p:grpSp>
        <p:nvGrpSpPr>
          <p:cNvPr id="13321" name="Group 268"/>
          <p:cNvGrpSpPr>
            <a:grpSpLocks/>
          </p:cNvGrpSpPr>
          <p:nvPr/>
        </p:nvGrpSpPr>
        <p:grpSpPr bwMode="auto">
          <a:xfrm>
            <a:off x="575019" y="414339"/>
            <a:ext cx="3617913" cy="2589213"/>
            <a:chOff x="548" y="317"/>
            <a:chExt cx="2279" cy="1631"/>
          </a:xfrm>
        </p:grpSpPr>
        <p:sp>
          <p:nvSpPr>
            <p:cNvPr id="13409" name="Text Box 80"/>
            <p:cNvSpPr txBox="1">
              <a:spLocks noChangeArrowheads="1"/>
            </p:cNvSpPr>
            <p:nvPr/>
          </p:nvSpPr>
          <p:spPr bwMode="auto">
            <a:xfrm>
              <a:off x="1072" y="3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1</a:t>
              </a:r>
            </a:p>
          </p:txBody>
        </p:sp>
        <p:sp>
          <p:nvSpPr>
            <p:cNvPr id="13410" name="Text Box 81"/>
            <p:cNvSpPr txBox="1">
              <a:spLocks noChangeArrowheads="1"/>
            </p:cNvSpPr>
            <p:nvPr/>
          </p:nvSpPr>
          <p:spPr bwMode="auto">
            <a:xfrm>
              <a:off x="551" y="93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2</a:t>
              </a:r>
            </a:p>
          </p:txBody>
        </p:sp>
        <p:sp>
          <p:nvSpPr>
            <p:cNvPr id="13411" name="Text Box 82"/>
            <p:cNvSpPr txBox="1">
              <a:spLocks noChangeArrowheads="1"/>
            </p:cNvSpPr>
            <p:nvPr/>
          </p:nvSpPr>
          <p:spPr bwMode="auto">
            <a:xfrm>
              <a:off x="548" y="17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3</a:t>
              </a:r>
            </a:p>
          </p:txBody>
        </p:sp>
        <p:sp>
          <p:nvSpPr>
            <p:cNvPr id="13412" name="Text Box 83"/>
            <p:cNvSpPr txBox="1">
              <a:spLocks noChangeArrowheads="1"/>
            </p:cNvSpPr>
            <p:nvPr/>
          </p:nvSpPr>
          <p:spPr bwMode="auto">
            <a:xfrm>
              <a:off x="1670" y="9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4</a:t>
              </a:r>
            </a:p>
          </p:txBody>
        </p:sp>
        <p:sp>
          <p:nvSpPr>
            <p:cNvPr id="13413" name="Text Box 84"/>
            <p:cNvSpPr txBox="1">
              <a:spLocks noChangeArrowheads="1"/>
            </p:cNvSpPr>
            <p:nvPr/>
          </p:nvSpPr>
          <p:spPr bwMode="auto">
            <a:xfrm>
              <a:off x="1698" y="17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5</a:t>
              </a:r>
            </a:p>
          </p:txBody>
        </p:sp>
        <p:sp>
          <p:nvSpPr>
            <p:cNvPr id="13414" name="Text Box 85"/>
            <p:cNvSpPr txBox="1">
              <a:spLocks noChangeArrowheads="1"/>
            </p:cNvSpPr>
            <p:nvPr/>
          </p:nvSpPr>
          <p:spPr bwMode="auto">
            <a:xfrm>
              <a:off x="2639" y="9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6</a:t>
              </a:r>
            </a:p>
          </p:txBody>
        </p:sp>
      </p:grpSp>
      <p:sp>
        <p:nvSpPr>
          <p:cNvPr id="13322" name="Line 131"/>
          <p:cNvSpPr>
            <a:spLocks noChangeShapeType="1"/>
          </p:cNvSpPr>
          <p:nvPr/>
        </p:nvSpPr>
        <p:spPr bwMode="auto">
          <a:xfrm>
            <a:off x="4838291" y="321767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3" name="Line 171"/>
          <p:cNvSpPr>
            <a:spLocks noChangeShapeType="1"/>
          </p:cNvSpPr>
          <p:nvPr/>
        </p:nvSpPr>
        <p:spPr bwMode="auto">
          <a:xfrm>
            <a:off x="4849403" y="3736782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4" name="Line 182"/>
          <p:cNvSpPr>
            <a:spLocks noChangeShapeType="1"/>
          </p:cNvSpPr>
          <p:nvPr/>
        </p:nvSpPr>
        <p:spPr bwMode="auto">
          <a:xfrm>
            <a:off x="4838291" y="4267007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5" name="Line 218"/>
          <p:cNvSpPr>
            <a:spLocks noChangeShapeType="1"/>
          </p:cNvSpPr>
          <p:nvPr/>
        </p:nvSpPr>
        <p:spPr bwMode="auto">
          <a:xfrm>
            <a:off x="4857341" y="4803582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6" name="Line 237"/>
          <p:cNvSpPr>
            <a:spLocks noChangeShapeType="1"/>
          </p:cNvSpPr>
          <p:nvPr/>
        </p:nvSpPr>
        <p:spPr bwMode="auto">
          <a:xfrm>
            <a:off x="4862103" y="5321107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7" name="Line 248"/>
          <p:cNvSpPr>
            <a:spLocks noChangeShapeType="1"/>
          </p:cNvSpPr>
          <p:nvPr/>
        </p:nvSpPr>
        <p:spPr bwMode="auto">
          <a:xfrm>
            <a:off x="4846228" y="583704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51772"/>
              </p:ext>
            </p:extLst>
          </p:nvPr>
        </p:nvGraphicFramePr>
        <p:xfrm>
          <a:off x="4006441" y="2985895"/>
          <a:ext cx="1074737" cy="312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517524"/>
              </a:tblGrid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25160"/>
              </p:ext>
            </p:extLst>
          </p:nvPr>
        </p:nvGraphicFramePr>
        <p:xfrm>
          <a:off x="5287553" y="3019232"/>
          <a:ext cx="2062164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1"/>
                <a:gridCol w="515541"/>
                <a:gridCol w="515541"/>
                <a:gridCol w="515541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83812"/>
              </p:ext>
            </p:extLst>
          </p:nvPr>
        </p:nvGraphicFramePr>
        <p:xfrm>
          <a:off x="5281203" y="3579620"/>
          <a:ext cx="1030288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74714"/>
              </p:ext>
            </p:extLst>
          </p:nvPr>
        </p:nvGraphicFramePr>
        <p:xfrm>
          <a:off x="5274853" y="4086032"/>
          <a:ext cx="2060576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04568"/>
              </p:ext>
            </p:extLst>
          </p:nvPr>
        </p:nvGraphicFramePr>
        <p:xfrm>
          <a:off x="5285966" y="5133782"/>
          <a:ext cx="1030288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4329"/>
              </p:ext>
            </p:extLst>
          </p:nvPr>
        </p:nvGraphicFramePr>
        <p:xfrm>
          <a:off x="5281203" y="4619432"/>
          <a:ext cx="1030288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05847"/>
              </p:ext>
            </p:extLst>
          </p:nvPr>
        </p:nvGraphicFramePr>
        <p:xfrm>
          <a:off x="5292316" y="5651307"/>
          <a:ext cx="1544637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79"/>
                <a:gridCol w="514879"/>
                <a:gridCol w="514879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3" marR="9139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3" marR="9139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3" marR="9139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64907" y="1965072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 정점에 인접한 정점 수</a:t>
            </a: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4318686" y="2365182"/>
            <a:ext cx="816501" cy="578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236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 smtClean="0"/>
              <a:t>인접 배열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69958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334233" y="494721"/>
            <a:ext cx="4060825" cy="2898775"/>
            <a:chOff x="538" y="259"/>
            <a:chExt cx="4896" cy="3462"/>
          </a:xfrm>
        </p:grpSpPr>
        <p:sp>
          <p:nvSpPr>
            <p:cNvPr id="14439" name="Oval 3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/>
                <a:t> </a:t>
              </a:r>
              <a:r>
                <a:rPr lang="ko-KR" altLang="en-US" sz="2000"/>
                <a:t>영희</a:t>
              </a:r>
            </a:p>
          </p:txBody>
        </p:sp>
        <p:sp>
          <p:nvSpPr>
            <p:cNvPr id="14440" name="Line 4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1" name="Line 5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2" name="Line 6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3" name="Line 7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4" name="Line 8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5" name="Line 9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6" name="Oval 10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철수</a:t>
              </a:r>
            </a:p>
          </p:txBody>
        </p:sp>
        <p:sp>
          <p:nvSpPr>
            <p:cNvPr id="14447" name="Oval 11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준호</a:t>
              </a:r>
            </a:p>
          </p:txBody>
        </p:sp>
        <p:sp>
          <p:nvSpPr>
            <p:cNvPr id="14448" name="Oval 12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동건</a:t>
              </a:r>
            </a:p>
          </p:txBody>
        </p:sp>
        <p:sp>
          <p:nvSpPr>
            <p:cNvPr id="14449" name="Oval 13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승우</a:t>
              </a:r>
            </a:p>
          </p:txBody>
        </p:sp>
        <p:sp>
          <p:nvSpPr>
            <p:cNvPr id="14450" name="Oval 14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/>
                <a:t>재상</a:t>
              </a:r>
            </a:p>
          </p:txBody>
        </p:sp>
        <p:sp>
          <p:nvSpPr>
            <p:cNvPr id="14451" name="Line 15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2" name="Line 16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39" name="Text Box 68"/>
          <p:cNvSpPr txBox="1">
            <a:spLocks noChangeArrowheads="1"/>
          </p:cNvSpPr>
          <p:nvPr/>
        </p:nvSpPr>
        <p:spPr bwMode="auto">
          <a:xfrm>
            <a:off x="3691254" y="32347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4340" name="Text Box 69"/>
          <p:cNvSpPr txBox="1">
            <a:spLocks noChangeArrowheads="1"/>
          </p:cNvSpPr>
          <p:nvPr/>
        </p:nvSpPr>
        <p:spPr bwMode="auto">
          <a:xfrm>
            <a:off x="3688079" y="58239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4341" name="Text Box 70"/>
          <p:cNvSpPr txBox="1">
            <a:spLocks noChangeArrowheads="1"/>
          </p:cNvSpPr>
          <p:nvPr/>
        </p:nvSpPr>
        <p:spPr bwMode="auto">
          <a:xfrm>
            <a:off x="3692842" y="528735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4342" name="Text Box 71"/>
          <p:cNvSpPr txBox="1">
            <a:spLocks noChangeArrowheads="1"/>
          </p:cNvSpPr>
          <p:nvPr/>
        </p:nvSpPr>
        <p:spPr bwMode="auto">
          <a:xfrm>
            <a:off x="3686492" y="477935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4343" name="Text Box 72"/>
          <p:cNvSpPr txBox="1">
            <a:spLocks noChangeArrowheads="1"/>
          </p:cNvSpPr>
          <p:nvPr/>
        </p:nvSpPr>
        <p:spPr bwMode="auto">
          <a:xfrm>
            <a:off x="3681729" y="426976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4344" name="Text Box 73"/>
          <p:cNvSpPr txBox="1">
            <a:spLocks noChangeArrowheads="1"/>
          </p:cNvSpPr>
          <p:nvPr/>
        </p:nvSpPr>
        <p:spPr bwMode="auto">
          <a:xfrm>
            <a:off x="3686492" y="374112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Bookman" pitchFamily="18" charset="0"/>
              </a:rPr>
              <a:t>2</a:t>
            </a:r>
          </a:p>
        </p:txBody>
      </p:sp>
      <p:grpSp>
        <p:nvGrpSpPr>
          <p:cNvPr id="14345" name="Group 268"/>
          <p:cNvGrpSpPr>
            <a:grpSpLocks/>
          </p:cNvGrpSpPr>
          <p:nvPr/>
        </p:nvGrpSpPr>
        <p:grpSpPr bwMode="auto">
          <a:xfrm>
            <a:off x="556483" y="448683"/>
            <a:ext cx="3617913" cy="2589213"/>
            <a:chOff x="548" y="317"/>
            <a:chExt cx="2279" cy="1631"/>
          </a:xfrm>
        </p:grpSpPr>
        <p:sp>
          <p:nvSpPr>
            <p:cNvPr id="14433" name="Text Box 80"/>
            <p:cNvSpPr txBox="1">
              <a:spLocks noChangeArrowheads="1"/>
            </p:cNvSpPr>
            <p:nvPr/>
          </p:nvSpPr>
          <p:spPr bwMode="auto">
            <a:xfrm>
              <a:off x="1072" y="3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1</a:t>
              </a:r>
            </a:p>
          </p:txBody>
        </p:sp>
        <p:sp>
          <p:nvSpPr>
            <p:cNvPr id="14434" name="Text Box 81"/>
            <p:cNvSpPr txBox="1">
              <a:spLocks noChangeArrowheads="1"/>
            </p:cNvSpPr>
            <p:nvPr/>
          </p:nvSpPr>
          <p:spPr bwMode="auto">
            <a:xfrm>
              <a:off x="551" y="93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2</a:t>
              </a:r>
            </a:p>
          </p:txBody>
        </p:sp>
        <p:sp>
          <p:nvSpPr>
            <p:cNvPr id="14435" name="Text Box 82"/>
            <p:cNvSpPr txBox="1">
              <a:spLocks noChangeArrowheads="1"/>
            </p:cNvSpPr>
            <p:nvPr/>
          </p:nvSpPr>
          <p:spPr bwMode="auto">
            <a:xfrm>
              <a:off x="548" y="17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3</a:t>
              </a:r>
            </a:p>
          </p:txBody>
        </p:sp>
        <p:sp>
          <p:nvSpPr>
            <p:cNvPr id="14436" name="Text Box 83"/>
            <p:cNvSpPr txBox="1">
              <a:spLocks noChangeArrowheads="1"/>
            </p:cNvSpPr>
            <p:nvPr/>
          </p:nvSpPr>
          <p:spPr bwMode="auto">
            <a:xfrm>
              <a:off x="1670" y="9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4</a:t>
              </a:r>
            </a:p>
          </p:txBody>
        </p:sp>
        <p:sp>
          <p:nvSpPr>
            <p:cNvPr id="14437" name="Text Box 84"/>
            <p:cNvSpPr txBox="1">
              <a:spLocks noChangeArrowheads="1"/>
            </p:cNvSpPr>
            <p:nvPr/>
          </p:nvSpPr>
          <p:spPr bwMode="auto">
            <a:xfrm>
              <a:off x="1698" y="17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5</a:t>
              </a:r>
            </a:p>
          </p:txBody>
        </p:sp>
        <p:sp>
          <p:nvSpPr>
            <p:cNvPr id="14438" name="Text Box 85"/>
            <p:cNvSpPr txBox="1">
              <a:spLocks noChangeArrowheads="1"/>
            </p:cNvSpPr>
            <p:nvPr/>
          </p:nvSpPr>
          <p:spPr bwMode="auto">
            <a:xfrm>
              <a:off x="2639" y="9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Bookman" pitchFamily="18" charset="0"/>
                </a:rPr>
                <a:t>6</a:t>
              </a:r>
            </a:p>
          </p:txBody>
        </p:sp>
      </p:grpSp>
      <p:sp>
        <p:nvSpPr>
          <p:cNvPr id="14346" name="Line 131"/>
          <p:cNvSpPr>
            <a:spLocks noChangeShapeType="1"/>
          </p:cNvSpPr>
          <p:nvPr/>
        </p:nvSpPr>
        <p:spPr bwMode="auto">
          <a:xfrm>
            <a:off x="4810442" y="3420450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7" name="Line 171"/>
          <p:cNvSpPr>
            <a:spLocks noChangeShapeType="1"/>
          </p:cNvSpPr>
          <p:nvPr/>
        </p:nvSpPr>
        <p:spPr bwMode="auto">
          <a:xfrm>
            <a:off x="4821554" y="3939562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8" name="Line 182"/>
          <p:cNvSpPr>
            <a:spLocks noChangeShapeType="1"/>
          </p:cNvSpPr>
          <p:nvPr/>
        </p:nvSpPr>
        <p:spPr bwMode="auto">
          <a:xfrm>
            <a:off x="4810442" y="4469787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9" name="Line 218"/>
          <p:cNvSpPr>
            <a:spLocks noChangeShapeType="1"/>
          </p:cNvSpPr>
          <p:nvPr/>
        </p:nvSpPr>
        <p:spPr bwMode="auto">
          <a:xfrm>
            <a:off x="4829492" y="5006362"/>
            <a:ext cx="436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0" name="Line 237"/>
          <p:cNvSpPr>
            <a:spLocks noChangeShapeType="1"/>
          </p:cNvSpPr>
          <p:nvPr/>
        </p:nvSpPr>
        <p:spPr bwMode="auto">
          <a:xfrm>
            <a:off x="4834254" y="5523887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1" name="Line 248"/>
          <p:cNvSpPr>
            <a:spLocks noChangeShapeType="1"/>
          </p:cNvSpPr>
          <p:nvPr/>
        </p:nvSpPr>
        <p:spPr bwMode="auto">
          <a:xfrm>
            <a:off x="4818379" y="6039825"/>
            <a:ext cx="43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92735"/>
              </p:ext>
            </p:extLst>
          </p:nvPr>
        </p:nvGraphicFramePr>
        <p:xfrm>
          <a:off x="3978592" y="3188675"/>
          <a:ext cx="1074737" cy="312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3"/>
                <a:gridCol w="517524"/>
              </a:tblGrid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09129"/>
              </p:ext>
            </p:extLst>
          </p:nvPr>
        </p:nvGraphicFramePr>
        <p:xfrm>
          <a:off x="5259704" y="3222012"/>
          <a:ext cx="2062164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1"/>
                <a:gridCol w="515541"/>
                <a:gridCol w="515541"/>
                <a:gridCol w="515541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10" marR="9151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8034"/>
              </p:ext>
            </p:extLst>
          </p:nvPr>
        </p:nvGraphicFramePr>
        <p:xfrm>
          <a:off x="5253354" y="3782400"/>
          <a:ext cx="1030288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2100"/>
              </p:ext>
            </p:extLst>
          </p:nvPr>
        </p:nvGraphicFramePr>
        <p:xfrm>
          <a:off x="5247004" y="4288812"/>
          <a:ext cx="2060576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13176"/>
              </p:ext>
            </p:extLst>
          </p:nvPr>
        </p:nvGraphicFramePr>
        <p:xfrm>
          <a:off x="5258117" y="5336562"/>
          <a:ext cx="1030288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48008"/>
              </p:ext>
            </p:extLst>
          </p:nvPr>
        </p:nvGraphicFramePr>
        <p:xfrm>
          <a:off x="5253354" y="4822212"/>
          <a:ext cx="1030288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4"/>
                <a:gridCol w="515144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53851"/>
              </p:ext>
            </p:extLst>
          </p:nvPr>
        </p:nvGraphicFramePr>
        <p:xfrm>
          <a:off x="5264467" y="5854087"/>
          <a:ext cx="1544637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79"/>
                <a:gridCol w="514879"/>
                <a:gridCol w="514879"/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3" marR="9139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3" marR="9139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3" marR="9139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50562" y="1841175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배열에서 각 정점에 인접한 </a:t>
            </a:r>
            <a:endParaRPr lang="en-US" altLang="ko-KR" sz="2000" dirty="0" smtClean="0"/>
          </a:p>
          <a:p>
            <a:r>
              <a:rPr lang="ko-KR" altLang="en-US" sz="2000" dirty="0" smtClean="0"/>
              <a:t>정점 목록의 끝자리</a:t>
            </a:r>
            <a:endParaRPr lang="ko-KR" altLang="en-US" sz="2000" dirty="0"/>
          </a:p>
        </p:txBody>
      </p:sp>
      <p:cxnSp>
        <p:nvCxnSpPr>
          <p:cNvPr id="44" name="직선 화살표 연결선 43"/>
          <p:cNvCxnSpPr/>
          <p:nvPr/>
        </p:nvCxnSpPr>
        <p:spPr bwMode="auto">
          <a:xfrm flipH="1">
            <a:off x="4263084" y="2562890"/>
            <a:ext cx="816501" cy="578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236"/>
          <p:cNvSpPr>
            <a:spLocks noChangeArrowheads="1"/>
          </p:cNvSpPr>
          <p:nvPr/>
        </p:nvSpPr>
        <p:spPr bwMode="auto">
          <a:xfrm>
            <a:off x="6680200" y="381000"/>
            <a:ext cx="246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 smtClean="0"/>
              <a:t>인접 배열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944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그래프에서 모든 정점 방문하기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054" y="1917700"/>
            <a:ext cx="8136924" cy="402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대표적 </a:t>
            </a:r>
            <a:r>
              <a:rPr lang="ko-KR" altLang="en-US" sz="2800" dirty="0" err="1"/>
              <a:t>두가지</a:t>
            </a:r>
            <a:r>
              <a:rPr lang="ko-KR" altLang="en-US" sz="2800" dirty="0"/>
              <a:t> 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너비우선탐색</a:t>
            </a:r>
            <a:r>
              <a:rPr lang="en-US" altLang="ko-KR" sz="1800" dirty="0"/>
              <a:t>BFS (Breadth-First Search)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err="1"/>
              <a:t>깊이우선탐색</a:t>
            </a:r>
            <a:r>
              <a:rPr lang="en-US" altLang="ko-KR" sz="1800" dirty="0"/>
              <a:t>DFS (Depth-First Search)</a:t>
            </a:r>
          </a:p>
          <a:p>
            <a:pPr lvl="1"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너무나 중요함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그래프 알고리즘의 기본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DFS/BFS</a:t>
            </a:r>
            <a:r>
              <a:rPr lang="ko-KR" altLang="en-US" sz="2400" dirty="0"/>
              <a:t>는 </a:t>
            </a:r>
            <a:r>
              <a:rPr lang="ko-KR" altLang="en-US" sz="2400" dirty="0" smtClean="0"/>
              <a:t>다 아는 듯이 보이지만 이해의 수준은 큰 차이가 난다</a:t>
            </a:r>
            <a:endParaRPr lang="ko-KR" altLang="en-US" sz="2400" dirty="0"/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DFS/BFS</a:t>
            </a:r>
            <a:r>
              <a:rPr lang="ko-KR" altLang="en-US" sz="2400" dirty="0"/>
              <a:t>는 뼛속 깊이 이해해야 좋은 그래프 알고리즘을 만들 수 있음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BFS</a:t>
            </a:r>
            <a:r>
              <a:rPr lang="ko-KR" altLang="en-US" sz="2000"/>
              <a:t>너비우선탐색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34413"/>
            <a:ext cx="7905750" cy="47910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BFS(</a:t>
            </a:r>
            <a:r>
              <a:rPr lang="en-US" altLang="ko-KR" sz="1800" i="1" dirty="0"/>
              <a:t>G</a:t>
            </a:r>
            <a:r>
              <a:rPr lang="en-US" altLang="ko-KR" sz="1800" dirty="0"/>
              <a:t>, </a:t>
            </a:r>
            <a:r>
              <a:rPr lang="en-US" altLang="ko-KR" sz="1800" i="1" dirty="0"/>
              <a:t>v</a:t>
            </a:r>
            <a:r>
              <a:rPr lang="en-US" altLang="ko-KR" sz="1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{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b="1" dirty="0">
                <a:solidFill>
                  <a:schemeClr val="accent2"/>
                </a:solidFill>
              </a:rPr>
              <a:t>for each</a:t>
            </a:r>
            <a:r>
              <a:rPr lang="en-US" altLang="ko-KR" sz="1800" dirty="0"/>
              <a:t> </a:t>
            </a:r>
            <a:r>
              <a:rPr lang="en-US" altLang="ko-KR" sz="1800" i="1" dirty="0"/>
              <a:t>v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∈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anose="02020603050405020304" pitchFamily="18" charset="0"/>
              </a:rPr>
              <a:t>V </a:t>
            </a:r>
            <a:r>
              <a:rPr lang="en-US" altLang="ko-KR" sz="1800" dirty="0">
                <a:latin typeface="Times New Roman" panose="02020603050405020304" pitchFamily="18" charset="0"/>
              </a:rPr>
              <a:t>–{</a:t>
            </a:r>
            <a:r>
              <a:rPr lang="en-US" altLang="ko-KR" sz="1800" i="1" dirty="0">
                <a:latin typeface="Times New Roman" panose="02020603050405020304" pitchFamily="18" charset="0"/>
              </a:rPr>
              <a:t>s</a:t>
            </a:r>
            <a:r>
              <a:rPr lang="en-US" altLang="ko-KR" sz="18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i="1" dirty="0">
                <a:latin typeface="Times New Roman" panose="02020603050405020304" pitchFamily="18" charset="0"/>
              </a:rPr>
              <a:t>			</a:t>
            </a:r>
            <a:r>
              <a:rPr lang="en-US" altLang="ko-KR" sz="1800" dirty="0">
                <a:latin typeface="Times New Roman" panose="02020603050405020304" pitchFamily="18" charset="0"/>
              </a:rPr>
              <a:t>visited[</a:t>
            </a:r>
            <a:r>
              <a:rPr lang="en-US" altLang="ko-KR" sz="1800" i="1" dirty="0">
                <a:latin typeface="Times New Roman" panose="02020603050405020304" pitchFamily="18" charset="0"/>
              </a:rPr>
              <a:t>v</a:t>
            </a:r>
            <a:r>
              <a:rPr lang="en-US" altLang="ko-KR" sz="1800" dirty="0">
                <a:latin typeface="Times New Roman" panose="02020603050405020304" pitchFamily="18" charset="0"/>
              </a:rPr>
              <a:t>]</a:t>
            </a:r>
            <a:r>
              <a:rPr lang="en-US" altLang="ko-KR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ko-KR" sz="1800" dirty="0">
                <a:latin typeface="Times New Roman" panose="02020603050405020304" pitchFamily="18" charset="0"/>
              </a:rPr>
              <a:t>NO;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>
                <a:latin typeface="Times New Roman" panose="02020603050405020304" pitchFamily="18" charset="0"/>
              </a:rPr>
              <a:t>visited[</a:t>
            </a:r>
            <a:r>
              <a:rPr lang="en-US" altLang="ko-KR" sz="1800" i="1" dirty="0">
                <a:latin typeface="Times New Roman" panose="02020603050405020304" pitchFamily="18" charset="0"/>
              </a:rPr>
              <a:t>s</a:t>
            </a:r>
            <a:r>
              <a:rPr lang="en-US" altLang="ko-KR" sz="1800" dirty="0">
                <a:latin typeface="Times New Roman" panose="02020603050405020304" pitchFamily="18" charset="0"/>
              </a:rPr>
              <a:t>]</a:t>
            </a:r>
            <a:r>
              <a:rPr lang="en-US" altLang="ko-KR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ko-KR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YES;		 </a:t>
            </a:r>
            <a:r>
              <a:rPr lang="en-US" altLang="ko-KR" sz="1800" dirty="0"/>
              <a:t>▷ </a:t>
            </a:r>
            <a:r>
              <a:rPr lang="en-US" altLang="ko-KR" sz="1800" i="1" dirty="0">
                <a:latin typeface="Times New Roman" panose="02020603050405020304" pitchFamily="18" charset="0"/>
              </a:rPr>
              <a:t>s</a:t>
            </a:r>
            <a:r>
              <a:rPr lang="en-US" altLang="ko-KR" sz="1800" dirty="0"/>
              <a:t>: </a:t>
            </a:r>
            <a:r>
              <a:rPr lang="ko-KR" altLang="en-US" sz="1800" dirty="0"/>
              <a:t>시작 정점</a:t>
            </a:r>
            <a:endParaRPr lang="en-US" altLang="ko-KR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i="1" dirty="0">
                <a:solidFill>
                  <a:srgbClr val="FF3300"/>
                </a:solidFill>
              </a:rPr>
              <a:t>		</a:t>
            </a:r>
            <a:r>
              <a:rPr lang="en-US" altLang="ko-KR" sz="1800" dirty="0" err="1"/>
              <a:t>enqueue</a:t>
            </a:r>
            <a:r>
              <a:rPr lang="en-US" altLang="ko-KR" sz="1800" dirty="0"/>
              <a:t>(</a:t>
            </a:r>
            <a:r>
              <a:rPr lang="en-US" altLang="ko-KR" sz="1800" i="1" dirty="0"/>
              <a:t>Q</a:t>
            </a:r>
            <a:r>
              <a:rPr lang="en-US" altLang="ko-KR" sz="1800" dirty="0"/>
              <a:t>, </a:t>
            </a:r>
            <a:r>
              <a:rPr lang="en-US" altLang="ko-KR" sz="1800" i="1" dirty="0"/>
              <a:t>s</a:t>
            </a:r>
            <a:r>
              <a:rPr lang="ko-KR" altLang="en-US" sz="1800" dirty="0"/>
              <a:t>);		 </a:t>
            </a:r>
            <a:r>
              <a:rPr lang="en-US" altLang="ko-KR" sz="1800" dirty="0"/>
              <a:t>▷ </a:t>
            </a:r>
            <a:r>
              <a:rPr lang="en-US" altLang="ko-KR" sz="1800" i="1" dirty="0"/>
              <a:t>Q</a:t>
            </a:r>
            <a:r>
              <a:rPr lang="en-US" altLang="ko-KR" sz="1800" dirty="0"/>
              <a:t>: </a:t>
            </a:r>
            <a:r>
              <a:rPr lang="ko-KR" altLang="en-US" sz="1800" dirty="0"/>
              <a:t>큐</a:t>
            </a:r>
            <a:endParaRPr lang="en-US" altLang="ko-KR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800" dirty="0"/>
              <a:t>		</a:t>
            </a:r>
            <a:r>
              <a:rPr lang="en-US" altLang="ko-KR" sz="1800" b="1" dirty="0">
                <a:solidFill>
                  <a:schemeClr val="accent2"/>
                </a:solidFill>
              </a:rPr>
              <a:t>while</a:t>
            </a:r>
            <a:r>
              <a:rPr lang="en-US" altLang="ko-KR" sz="1800" dirty="0"/>
              <a:t> (</a:t>
            </a:r>
            <a:r>
              <a:rPr lang="en-US" altLang="ko-KR" sz="1800" i="1" dirty="0"/>
              <a:t>Q</a:t>
            </a:r>
            <a:r>
              <a:rPr lang="en-US" altLang="ko-KR" sz="1800" dirty="0"/>
              <a:t> ≠ </a:t>
            </a:r>
            <a:r>
              <a:rPr lang="el-GR" altLang="ko-KR" sz="1800" i="1" dirty="0" smtClean="0"/>
              <a:t>ϕ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	</a:t>
            </a:r>
            <a:r>
              <a:rPr lang="en-US" altLang="ko-KR" sz="1800" i="1" dirty="0"/>
              <a:t>u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dequeue</a:t>
            </a:r>
            <a:r>
              <a:rPr lang="en-US" altLang="ko-KR" sz="1800" dirty="0"/>
              <a:t>(</a:t>
            </a:r>
            <a:r>
              <a:rPr lang="en-US" altLang="ko-KR" sz="1800" i="1" dirty="0"/>
              <a:t>Q</a:t>
            </a:r>
            <a:r>
              <a:rPr lang="en-US" altLang="ko-KR" sz="18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	</a:t>
            </a:r>
            <a:r>
              <a:rPr lang="en-US" altLang="ko-KR" sz="1800" b="1" dirty="0">
                <a:solidFill>
                  <a:schemeClr val="accent2"/>
                </a:solidFill>
              </a:rPr>
              <a:t>for each</a:t>
            </a:r>
            <a:r>
              <a:rPr lang="en-US" altLang="ko-KR" sz="1800" dirty="0"/>
              <a:t> </a:t>
            </a:r>
            <a:r>
              <a:rPr lang="en-US" altLang="ko-KR" sz="1800" i="1" dirty="0"/>
              <a:t>v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∈ </a:t>
            </a:r>
            <a:r>
              <a:rPr lang="en-US" altLang="ko-KR" sz="1800" i="1" dirty="0">
                <a:latin typeface="Times New Roman" panose="02020603050405020304" pitchFamily="18" charset="0"/>
              </a:rPr>
              <a:t>L</a:t>
            </a:r>
            <a:r>
              <a:rPr lang="en-US" altLang="ko-KR" sz="1800" dirty="0">
                <a:latin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</a:rPr>
              <a:t>u</a:t>
            </a:r>
            <a:r>
              <a:rPr lang="en-US" altLang="ko-KR" sz="1800" dirty="0">
                <a:latin typeface="Times New Roman" panose="02020603050405020304" pitchFamily="18" charset="0"/>
              </a:rPr>
              <a:t>)	 </a:t>
            </a:r>
            <a:r>
              <a:rPr lang="en-US" altLang="ko-KR" sz="1800" dirty="0"/>
              <a:t>▷ </a:t>
            </a:r>
            <a:r>
              <a:rPr lang="en-US" altLang="ko-KR" sz="1800" i="1" dirty="0">
                <a:latin typeface="Times New Roman" panose="02020603050405020304" pitchFamily="18" charset="0"/>
              </a:rPr>
              <a:t>L</a:t>
            </a:r>
            <a:r>
              <a:rPr lang="en-US" altLang="ko-KR" sz="1800" dirty="0">
                <a:latin typeface="Times New Roman" panose="02020603050405020304" pitchFamily="18" charset="0"/>
              </a:rPr>
              <a:t>(</a:t>
            </a:r>
            <a:r>
              <a:rPr lang="en-US" altLang="ko-KR" sz="1800" i="1" dirty="0">
                <a:latin typeface="Times New Roman" panose="02020603050405020304" pitchFamily="18" charset="0"/>
              </a:rPr>
              <a:t>u</a:t>
            </a:r>
            <a:r>
              <a:rPr lang="en-US" altLang="ko-KR" sz="1800" dirty="0">
                <a:latin typeface="Times New Roman" panose="02020603050405020304" pitchFamily="18" charset="0"/>
              </a:rPr>
              <a:t>)</a:t>
            </a:r>
            <a:r>
              <a:rPr lang="en-US" altLang="ko-KR" sz="1800" dirty="0"/>
              <a:t>: </a:t>
            </a:r>
            <a:r>
              <a:rPr lang="ko-KR" altLang="en-US" sz="1800" dirty="0"/>
              <a:t>정점 </a:t>
            </a:r>
            <a:r>
              <a:rPr lang="en-US" altLang="ko-KR" sz="1800" i="1" dirty="0">
                <a:latin typeface="Times New Roman" panose="02020603050405020304" pitchFamily="18" charset="0"/>
              </a:rPr>
              <a:t>u</a:t>
            </a:r>
            <a:r>
              <a:rPr lang="ko-KR" altLang="en-US" sz="1800" dirty="0">
                <a:latin typeface="Times New Roman" panose="02020603050405020304" pitchFamily="18" charset="0"/>
              </a:rPr>
              <a:t>의 인접 리스트</a:t>
            </a:r>
            <a:endParaRPr lang="ko-KR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		</a:t>
            </a:r>
            <a:r>
              <a:rPr lang="en-US" altLang="ko-KR" sz="1800" b="1" dirty="0">
                <a:solidFill>
                  <a:schemeClr val="accent2"/>
                </a:solidFill>
              </a:rPr>
              <a:t>if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Times New Roman" panose="02020603050405020304" pitchFamily="18" charset="0"/>
              </a:rPr>
              <a:t>visited[</a:t>
            </a:r>
            <a:r>
              <a:rPr lang="en-US" altLang="ko-KR" sz="1800" i="1" dirty="0">
                <a:latin typeface="Times New Roman" panose="02020603050405020304" pitchFamily="18" charset="0"/>
              </a:rPr>
              <a:t>v</a:t>
            </a:r>
            <a:r>
              <a:rPr lang="en-US" altLang="ko-KR" sz="1800" dirty="0">
                <a:latin typeface="Times New Roman" panose="02020603050405020304" pitchFamily="18" charset="0"/>
              </a:rPr>
              <a:t>]</a:t>
            </a:r>
            <a:r>
              <a:rPr lang="en-US" altLang="ko-KR" sz="1800" i="1" dirty="0">
                <a:latin typeface="Times New Roman" panose="02020603050405020304" pitchFamily="18" charset="0"/>
              </a:rPr>
              <a:t> = </a:t>
            </a:r>
            <a:r>
              <a:rPr lang="en-US" altLang="ko-KR" sz="1800" dirty="0">
                <a:latin typeface="Times New Roman" panose="02020603050405020304" pitchFamily="18" charset="0"/>
              </a:rPr>
              <a:t>NO)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endParaRPr lang="en-US" altLang="ko-KR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			visited[</a:t>
            </a:r>
            <a:r>
              <a:rPr lang="en-US" altLang="ko-KR" sz="1800" i="1" dirty="0"/>
              <a:t>u</a:t>
            </a:r>
            <a:r>
              <a:rPr lang="en-US" altLang="ko-KR" sz="1800" dirty="0"/>
              <a:t>] </a:t>
            </a:r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ko-KR" sz="1800" dirty="0"/>
              <a:t> YES;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			</a:t>
            </a:r>
            <a:r>
              <a:rPr lang="en-US" altLang="ko-KR" sz="1800" dirty="0" err="1"/>
              <a:t>enqueue</a:t>
            </a:r>
            <a:r>
              <a:rPr lang="en-US" altLang="ko-KR" sz="1800" dirty="0"/>
              <a:t>(</a:t>
            </a:r>
            <a:r>
              <a:rPr lang="en-US" altLang="ko-KR" sz="1800" i="1" dirty="0"/>
              <a:t>Q, v</a:t>
            </a:r>
            <a:r>
              <a:rPr lang="en-US" altLang="ko-KR" sz="1800" dirty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	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5289550" y="5752413"/>
            <a:ext cx="3132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smtClean="0">
                <a:ea typeface="굴림" panose="020B0600000101010101" pitchFamily="50" charset="-127"/>
              </a:rPr>
              <a:t>수행 시간</a:t>
            </a:r>
            <a:r>
              <a:rPr lang="en-US" altLang="ko-KR" sz="2400" smtClean="0">
                <a:ea typeface="굴림" panose="020B0600000101010101" pitchFamily="50" charset="-127"/>
              </a:rPr>
              <a:t>: </a:t>
            </a:r>
            <a:r>
              <a:rPr lang="el-GR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|+|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DFS</a:t>
            </a:r>
            <a:r>
              <a:rPr lang="ko-KR" altLang="en-US" sz="2000"/>
              <a:t>깊이우선탐색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765300"/>
            <a:ext cx="7772400" cy="421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DFS(</a:t>
            </a:r>
            <a:r>
              <a:rPr lang="en-US" altLang="ko-KR" sz="2000" i="1"/>
              <a:t>G</a:t>
            </a:r>
            <a:r>
              <a:rPr lang="en-US" altLang="ko-KR" sz="20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for each</a:t>
            </a:r>
            <a:r>
              <a:rPr lang="en-US" altLang="ko-KR" sz="2000"/>
              <a:t> </a:t>
            </a:r>
            <a:r>
              <a:rPr lang="en-US" altLang="ko-KR" sz="2000" i="1"/>
              <a:t>v</a:t>
            </a:r>
            <a:r>
              <a:rPr lang="en-US" altLang="ko-KR" sz="2000"/>
              <a:t> </a:t>
            </a:r>
            <a:r>
              <a:rPr lang="en-US" altLang="ko-KR" sz="1800">
                <a:latin typeface="Times New Roman" panose="02020603050405020304" pitchFamily="18" charset="0"/>
              </a:rPr>
              <a:t>∈</a:t>
            </a:r>
            <a:r>
              <a:rPr lang="en-US" altLang="ko-KR" sz="2000"/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1">
                <a:latin typeface="Times New Roman" panose="02020603050405020304" pitchFamily="18" charset="0"/>
              </a:rPr>
              <a:t>			</a:t>
            </a:r>
            <a:r>
              <a:rPr lang="en-US" altLang="ko-KR" sz="2000">
                <a:latin typeface="Times New Roman" panose="02020603050405020304" pitchFamily="18" charset="0"/>
              </a:rPr>
              <a:t>visited[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en-US" altLang="ko-KR" sz="2000">
                <a:latin typeface="Times New Roman" panose="02020603050405020304" pitchFamily="18" charset="0"/>
              </a:rPr>
              <a:t>]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NO;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for each</a:t>
            </a:r>
            <a:r>
              <a:rPr lang="en-US" altLang="ko-KR" sz="2000"/>
              <a:t> </a:t>
            </a:r>
            <a:r>
              <a:rPr lang="en-US" altLang="ko-KR" sz="2000" i="1"/>
              <a:t>v</a:t>
            </a:r>
            <a:r>
              <a:rPr lang="en-US" altLang="ko-KR" sz="2000"/>
              <a:t> ∈ 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</a:rPr>
              <a:t> (visited[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en-US" altLang="ko-KR" sz="2000">
                <a:latin typeface="Times New Roman" panose="02020603050405020304" pitchFamily="18" charset="0"/>
              </a:rPr>
              <a:t>] = NO)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</a:rPr>
              <a:t> aDFS(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en-US" altLang="ko-KR" sz="200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solidFill>
                  <a:srgbClr val="FF0000"/>
                </a:solidFill>
              </a:rPr>
              <a:t>aDFS </a:t>
            </a:r>
            <a:r>
              <a:rPr lang="en-US" altLang="ko-KR" sz="2000"/>
              <a:t>(</a:t>
            </a:r>
            <a:r>
              <a:rPr lang="en-US" altLang="ko-KR" sz="2000" i="1"/>
              <a:t>v</a:t>
            </a:r>
            <a:r>
              <a:rPr lang="en-US" altLang="ko-KR" sz="20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		visited[</a:t>
            </a:r>
            <a:r>
              <a:rPr lang="en-US" altLang="ko-KR" sz="2000" i="1"/>
              <a:t>v</a:t>
            </a:r>
            <a:r>
              <a:rPr lang="en-US" altLang="ko-KR" sz="2000"/>
              <a:t>] ← YES;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for</a:t>
            </a:r>
            <a:r>
              <a:rPr lang="en-US" altLang="ko-KR" sz="2000"/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each</a:t>
            </a:r>
            <a:r>
              <a:rPr lang="en-US" altLang="ko-KR" sz="2000"/>
              <a:t> </a:t>
            </a:r>
            <a:r>
              <a:rPr lang="en-US" altLang="ko-KR" sz="2000" i="1"/>
              <a:t>x</a:t>
            </a:r>
            <a:r>
              <a:rPr lang="en-US" altLang="ko-KR" sz="2000"/>
              <a:t> </a:t>
            </a:r>
            <a:r>
              <a:rPr lang="en-US" altLang="ko-KR" sz="1800">
                <a:latin typeface="Times New Roman" panose="02020603050405020304" pitchFamily="18" charset="0"/>
              </a:rPr>
              <a:t>∈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L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en-US" altLang="ko-KR" sz="2000">
                <a:latin typeface="Times New Roman" panose="02020603050405020304" pitchFamily="18" charset="0"/>
              </a:rPr>
              <a:t>)</a:t>
            </a:r>
            <a:r>
              <a:rPr lang="en-US" altLang="ko-KR" sz="2000"/>
              <a:t>     ▷ </a:t>
            </a:r>
            <a:r>
              <a:rPr lang="en-US" altLang="ko-KR" sz="2000" i="1">
                <a:latin typeface="Times New Roman" panose="02020603050405020304" pitchFamily="18" charset="0"/>
              </a:rPr>
              <a:t>L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en-US" altLang="ko-KR" sz="2000">
                <a:latin typeface="Times New Roman" panose="02020603050405020304" pitchFamily="18" charset="0"/>
              </a:rPr>
              <a:t>)</a:t>
            </a:r>
            <a:r>
              <a:rPr lang="en-US" altLang="ko-KR" sz="2000"/>
              <a:t> : </a:t>
            </a:r>
            <a:r>
              <a:rPr lang="ko-KR" altLang="en-US" sz="2000"/>
              <a:t>정점 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ko-KR" altLang="en-US" sz="2000">
                <a:latin typeface="Times New Roman" panose="02020603050405020304" pitchFamily="18" charset="0"/>
              </a:rPr>
              <a:t>의 인접 리스트</a:t>
            </a:r>
            <a:endParaRPr lang="ko-KR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	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(visited[</a:t>
            </a:r>
            <a:r>
              <a:rPr lang="en-US" altLang="ko-KR" sz="2000" i="1"/>
              <a:t>x</a:t>
            </a:r>
            <a:r>
              <a:rPr lang="en-US" altLang="ko-KR" sz="2000"/>
              <a:t>] = NO)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FF0000"/>
                </a:solidFill>
              </a:rPr>
              <a:t>aDFS</a:t>
            </a:r>
            <a:r>
              <a:rPr lang="en-US" altLang="ko-KR" sz="2000"/>
              <a:t>(</a:t>
            </a:r>
            <a:r>
              <a:rPr lang="en-US" altLang="ko-KR" sz="2000" i="1"/>
              <a:t>x</a:t>
            </a:r>
            <a:r>
              <a:rPr lang="en-US" altLang="ko-KR" sz="200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5289550" y="5956300"/>
            <a:ext cx="3132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smtClean="0">
                <a:ea typeface="굴림" panose="020B0600000101010101" pitchFamily="50" charset="-127"/>
              </a:rPr>
              <a:t>수행 시간</a:t>
            </a:r>
            <a:r>
              <a:rPr lang="en-US" altLang="ko-KR" sz="2400" smtClean="0">
                <a:ea typeface="굴림" panose="020B0600000101010101" pitchFamily="50" charset="-127"/>
              </a:rPr>
              <a:t>: </a:t>
            </a:r>
            <a:r>
              <a:rPr lang="el-GR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|+|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814513"/>
            <a:ext cx="7270750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393700"/>
            <a:ext cx="7772400" cy="952500"/>
          </a:xfrm>
          <a:noFill/>
          <a:ln/>
        </p:spPr>
        <p:txBody>
          <a:bodyPr/>
          <a:lstStyle/>
          <a:p>
            <a:r>
              <a:rPr lang="ko-KR" altLang="en-US" sz="2800"/>
              <a:t>동일한 트리를 각각 </a:t>
            </a:r>
            <a:r>
              <a:rPr lang="en-US" altLang="ko-KR" sz="2800"/>
              <a:t>DFS/BFS</a:t>
            </a:r>
            <a:r>
              <a:rPr lang="ko-KR" altLang="en-US" sz="2800"/>
              <a:t>로 방문하기</a:t>
            </a:r>
            <a:endParaRPr lang="en-US" altLang="ko-KR" sz="2800"/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241425" y="1652588"/>
            <a:ext cx="8572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Times" panose="02020603050405020304" pitchFamily="18" charset="0"/>
                <a:ea typeface="굴림" panose="020B0600000101010101" pitchFamily="50" charset="-127"/>
              </a:rPr>
              <a:t>DFS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5267325" y="1614488"/>
            <a:ext cx="836613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Times" panose="02020603050405020304" pitchFamily="18" charset="0"/>
                <a:ea typeface="굴림" panose="020B0600000101010101" pitchFamily="50" charset="-127"/>
              </a:rPr>
              <a:t>BFS</a:t>
            </a:r>
          </a:p>
        </p:txBody>
      </p:sp>
      <p:sp>
        <p:nvSpPr>
          <p:cNvPr id="545798" name="Line 6"/>
          <p:cNvSpPr>
            <a:spLocks noChangeShapeType="1"/>
          </p:cNvSpPr>
          <p:nvPr/>
        </p:nvSpPr>
        <p:spPr bwMode="auto">
          <a:xfrm flipH="1">
            <a:off x="1003300" y="2222500"/>
            <a:ext cx="2184400" cy="322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1092200" y="4419600"/>
            <a:ext cx="1397000" cy="1041400"/>
          </a:xfrm>
          <a:custGeom>
            <a:avLst/>
            <a:gdLst>
              <a:gd name="T0" fmla="*/ 0 w 880"/>
              <a:gd name="T1" fmla="*/ 656 h 656"/>
              <a:gd name="T2" fmla="*/ 432 w 880"/>
              <a:gd name="T3" fmla="*/ 0 h 656"/>
              <a:gd name="T4" fmla="*/ 880 w 880"/>
              <a:gd name="T5" fmla="*/ 64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0" h="656">
                <a:moveTo>
                  <a:pt x="0" y="656"/>
                </a:moveTo>
                <a:lnTo>
                  <a:pt x="432" y="0"/>
                </a:lnTo>
                <a:lnTo>
                  <a:pt x="880" y="640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1854200" y="3314700"/>
            <a:ext cx="1384300" cy="2057400"/>
          </a:xfrm>
          <a:custGeom>
            <a:avLst/>
            <a:gdLst>
              <a:gd name="T0" fmla="*/ 448 w 872"/>
              <a:gd name="T1" fmla="*/ 1296 h 1296"/>
              <a:gd name="T2" fmla="*/ 0 w 872"/>
              <a:gd name="T3" fmla="*/ 656 h 1296"/>
              <a:gd name="T4" fmla="*/ 432 w 872"/>
              <a:gd name="T5" fmla="*/ 0 h 1296"/>
              <a:gd name="T6" fmla="*/ 872 w 872"/>
              <a:gd name="T7" fmla="*/ 672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1296">
                <a:moveTo>
                  <a:pt x="448" y="1296"/>
                </a:moveTo>
                <a:lnTo>
                  <a:pt x="0" y="656"/>
                </a:lnTo>
                <a:lnTo>
                  <a:pt x="432" y="0"/>
                </a:lnTo>
                <a:lnTo>
                  <a:pt x="872" y="672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603500" y="2286000"/>
            <a:ext cx="698500" cy="2019300"/>
          </a:xfrm>
          <a:custGeom>
            <a:avLst/>
            <a:gdLst>
              <a:gd name="T0" fmla="*/ 440 w 440"/>
              <a:gd name="T1" fmla="*/ 1272 h 1272"/>
              <a:gd name="T2" fmla="*/ 0 w 440"/>
              <a:gd name="T3" fmla="*/ 592 h 1272"/>
              <a:gd name="T4" fmla="*/ 376 w 440"/>
              <a:gd name="T5" fmla="*/ 0 h 1272"/>
              <a:gd name="T6" fmla="*/ 368 w 440"/>
              <a:gd name="T7" fmla="*/ 616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" h="1272">
                <a:moveTo>
                  <a:pt x="440" y="1272"/>
                </a:moveTo>
                <a:lnTo>
                  <a:pt x="0" y="592"/>
                </a:lnTo>
                <a:lnTo>
                  <a:pt x="376" y="0"/>
                </a:lnTo>
                <a:lnTo>
                  <a:pt x="368" y="616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2" name="Freeform 10"/>
          <p:cNvSpPr>
            <a:spLocks/>
          </p:cNvSpPr>
          <p:nvPr/>
        </p:nvSpPr>
        <p:spPr bwMode="auto">
          <a:xfrm>
            <a:off x="3302000" y="2286000"/>
            <a:ext cx="660400" cy="990600"/>
          </a:xfrm>
          <a:custGeom>
            <a:avLst/>
            <a:gdLst>
              <a:gd name="T0" fmla="*/ 0 w 416"/>
              <a:gd name="T1" fmla="*/ 624 h 624"/>
              <a:gd name="T2" fmla="*/ 0 w 416"/>
              <a:gd name="T3" fmla="*/ 0 h 624"/>
              <a:gd name="T4" fmla="*/ 416 w 416"/>
              <a:gd name="T5" fmla="*/ 60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" h="624">
                <a:moveTo>
                  <a:pt x="0" y="624"/>
                </a:moveTo>
                <a:lnTo>
                  <a:pt x="0" y="0"/>
                </a:lnTo>
                <a:lnTo>
                  <a:pt x="416" y="600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3" name="Line 11"/>
          <p:cNvSpPr>
            <a:spLocks noChangeShapeType="1"/>
          </p:cNvSpPr>
          <p:nvPr/>
        </p:nvSpPr>
        <p:spPr bwMode="auto">
          <a:xfrm>
            <a:off x="6578600" y="22098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4" name="Line 12"/>
          <p:cNvSpPr>
            <a:spLocks noChangeShapeType="1"/>
          </p:cNvSpPr>
          <p:nvPr/>
        </p:nvSpPr>
        <p:spPr bwMode="auto">
          <a:xfrm>
            <a:off x="5867400" y="3289300"/>
            <a:ext cx="2222500" cy="12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5" name="Line 13"/>
          <p:cNvSpPr>
            <a:spLocks noChangeShapeType="1"/>
          </p:cNvSpPr>
          <p:nvPr/>
        </p:nvSpPr>
        <p:spPr bwMode="auto">
          <a:xfrm>
            <a:off x="5118100" y="4381500"/>
            <a:ext cx="2235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5806" name="Line 14"/>
          <p:cNvSpPr>
            <a:spLocks noChangeShapeType="1"/>
          </p:cNvSpPr>
          <p:nvPr/>
        </p:nvSpPr>
        <p:spPr bwMode="auto">
          <a:xfrm>
            <a:off x="4508500" y="5435600"/>
            <a:ext cx="2120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5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 animBg="1"/>
      <p:bldP spid="545799" grpId="0" animBg="1"/>
      <p:bldP spid="545800" grpId="0" animBg="1"/>
      <p:bldP spid="545801" grpId="0" animBg="1"/>
      <p:bldP spid="545802" grpId="0" animBg="1"/>
      <p:bldP spid="545803" grpId="0" animBg="1"/>
      <p:bldP spid="545804" grpId="0" animBg="1"/>
      <p:bldP spid="545805" grpId="0" animBg="1"/>
      <p:bldP spid="5458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909" name="Line 69"/>
          <p:cNvSpPr>
            <a:spLocks noChangeShapeType="1"/>
          </p:cNvSpPr>
          <p:nvPr/>
        </p:nvSpPr>
        <p:spPr bwMode="auto">
          <a:xfrm flipV="1">
            <a:off x="3530600" y="4459288"/>
            <a:ext cx="627063" cy="29686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0" name="Line 50"/>
          <p:cNvSpPr>
            <a:spLocks noChangeShapeType="1"/>
          </p:cNvSpPr>
          <p:nvPr/>
        </p:nvSpPr>
        <p:spPr bwMode="auto">
          <a:xfrm flipV="1">
            <a:off x="6451600" y="2892425"/>
            <a:ext cx="608013" cy="287338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34" name="Line 94"/>
          <p:cNvSpPr>
            <a:spLocks noChangeShapeType="1"/>
          </p:cNvSpPr>
          <p:nvPr/>
        </p:nvSpPr>
        <p:spPr bwMode="auto">
          <a:xfrm flipV="1">
            <a:off x="342900" y="4459288"/>
            <a:ext cx="617538" cy="296862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1" name="Line 31"/>
          <p:cNvSpPr>
            <a:spLocks noChangeShapeType="1"/>
          </p:cNvSpPr>
          <p:nvPr/>
        </p:nvSpPr>
        <p:spPr bwMode="auto">
          <a:xfrm flipV="1">
            <a:off x="3524250" y="1758950"/>
            <a:ext cx="617538" cy="296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42" name="AutoShape 2"/>
          <p:cNvSpPr>
            <a:spLocks noChangeArrowheads="1"/>
          </p:cNvSpPr>
          <p:nvPr/>
        </p:nvSpPr>
        <p:spPr bwMode="auto">
          <a:xfrm>
            <a:off x="2706688" y="3124200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190500" y="1997075"/>
            <a:ext cx="279400" cy="268288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960438" y="320992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190500" y="2805113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960438" y="240030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1731963" y="2738438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1731963" y="196215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960438" y="159226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50" name="Line 10"/>
          <p:cNvSpPr>
            <a:spLocks noChangeShapeType="1"/>
          </p:cNvSpPr>
          <p:nvPr/>
        </p:nvSpPr>
        <p:spPr bwMode="auto">
          <a:xfrm>
            <a:off x="452438" y="2198688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1" name="Line 11"/>
          <p:cNvSpPr>
            <a:spLocks noChangeShapeType="1"/>
          </p:cNvSpPr>
          <p:nvPr/>
        </p:nvSpPr>
        <p:spPr bwMode="auto">
          <a:xfrm flipV="1">
            <a:off x="469900" y="2593975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2" name="Line 12"/>
          <p:cNvSpPr>
            <a:spLocks noChangeShapeType="1"/>
          </p:cNvSpPr>
          <p:nvPr/>
        </p:nvSpPr>
        <p:spPr bwMode="auto">
          <a:xfrm flipV="1">
            <a:off x="400050" y="1727200"/>
            <a:ext cx="560388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3" name="Line 13"/>
          <p:cNvSpPr>
            <a:spLocks noChangeShapeType="1"/>
          </p:cNvSpPr>
          <p:nvPr/>
        </p:nvSpPr>
        <p:spPr bwMode="auto">
          <a:xfrm flipV="1">
            <a:off x="1225550" y="2174875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4" name="Line 14"/>
          <p:cNvSpPr>
            <a:spLocks noChangeShapeType="1"/>
          </p:cNvSpPr>
          <p:nvPr/>
        </p:nvSpPr>
        <p:spPr bwMode="auto">
          <a:xfrm>
            <a:off x="463550" y="3000375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5" name="Line 15"/>
          <p:cNvSpPr>
            <a:spLocks noChangeShapeType="1"/>
          </p:cNvSpPr>
          <p:nvPr/>
        </p:nvSpPr>
        <p:spPr bwMode="auto">
          <a:xfrm flipV="1">
            <a:off x="1231900" y="2967038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>
            <a:off x="312738" y="2257425"/>
            <a:ext cx="7937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7" name="Line 17"/>
          <p:cNvSpPr>
            <a:spLocks noChangeShapeType="1"/>
          </p:cNvSpPr>
          <p:nvPr/>
        </p:nvSpPr>
        <p:spPr bwMode="auto">
          <a:xfrm flipV="1">
            <a:off x="466725" y="2903538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58" name="Oval 18"/>
          <p:cNvSpPr>
            <a:spLocks noChangeArrowheads="1"/>
          </p:cNvSpPr>
          <p:nvPr/>
        </p:nvSpPr>
        <p:spPr bwMode="auto">
          <a:xfrm>
            <a:off x="2487613" y="239712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59" name="Line 19"/>
          <p:cNvSpPr>
            <a:spLocks noChangeShapeType="1"/>
          </p:cNvSpPr>
          <p:nvPr/>
        </p:nvSpPr>
        <p:spPr bwMode="auto">
          <a:xfrm flipV="1">
            <a:off x="2006600" y="2571750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60" name="Freeform 20"/>
          <p:cNvSpPr>
            <a:spLocks/>
          </p:cNvSpPr>
          <p:nvPr/>
        </p:nvSpPr>
        <p:spPr bwMode="auto">
          <a:xfrm>
            <a:off x="1243013" y="2652713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61" name="Line 21"/>
          <p:cNvSpPr>
            <a:spLocks noChangeShapeType="1"/>
          </p:cNvSpPr>
          <p:nvPr/>
        </p:nvSpPr>
        <p:spPr bwMode="auto">
          <a:xfrm flipV="1">
            <a:off x="1090613" y="1870075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62" name="Oval 22"/>
          <p:cNvSpPr>
            <a:spLocks noChangeArrowheads="1"/>
          </p:cNvSpPr>
          <p:nvPr/>
        </p:nvSpPr>
        <p:spPr bwMode="auto">
          <a:xfrm>
            <a:off x="3371850" y="2028825"/>
            <a:ext cx="279400" cy="2682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7863" name="Oval 23"/>
          <p:cNvSpPr>
            <a:spLocks noChangeArrowheads="1"/>
          </p:cNvSpPr>
          <p:nvPr/>
        </p:nvSpPr>
        <p:spPr bwMode="auto">
          <a:xfrm>
            <a:off x="4141788" y="324167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64" name="Oval 24"/>
          <p:cNvSpPr>
            <a:spLocks noChangeArrowheads="1"/>
          </p:cNvSpPr>
          <p:nvPr/>
        </p:nvSpPr>
        <p:spPr bwMode="auto">
          <a:xfrm>
            <a:off x="3371850" y="2836863"/>
            <a:ext cx="279400" cy="269875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47865" name="Oval 25"/>
          <p:cNvSpPr>
            <a:spLocks noChangeArrowheads="1"/>
          </p:cNvSpPr>
          <p:nvPr/>
        </p:nvSpPr>
        <p:spPr bwMode="auto">
          <a:xfrm>
            <a:off x="4141788" y="2432050"/>
            <a:ext cx="280987" cy="269875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7866" name="Oval 26"/>
          <p:cNvSpPr>
            <a:spLocks noChangeArrowheads="1"/>
          </p:cNvSpPr>
          <p:nvPr/>
        </p:nvSpPr>
        <p:spPr bwMode="auto">
          <a:xfrm>
            <a:off x="4913313" y="2770188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67" name="Oval 27"/>
          <p:cNvSpPr>
            <a:spLocks noChangeArrowheads="1"/>
          </p:cNvSpPr>
          <p:nvPr/>
        </p:nvSpPr>
        <p:spPr bwMode="auto">
          <a:xfrm>
            <a:off x="4913313" y="199390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68" name="Oval 28"/>
          <p:cNvSpPr>
            <a:spLocks noChangeArrowheads="1"/>
          </p:cNvSpPr>
          <p:nvPr/>
        </p:nvSpPr>
        <p:spPr bwMode="auto">
          <a:xfrm>
            <a:off x="4141788" y="1624013"/>
            <a:ext cx="280987" cy="269875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7869" name="Line 29"/>
          <p:cNvSpPr>
            <a:spLocks noChangeShapeType="1"/>
          </p:cNvSpPr>
          <p:nvPr/>
        </p:nvSpPr>
        <p:spPr bwMode="auto">
          <a:xfrm>
            <a:off x="3633788" y="2230438"/>
            <a:ext cx="531812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0" name="Line 30"/>
          <p:cNvSpPr>
            <a:spLocks noChangeShapeType="1"/>
          </p:cNvSpPr>
          <p:nvPr/>
        </p:nvSpPr>
        <p:spPr bwMode="auto">
          <a:xfrm flipV="1">
            <a:off x="3651250" y="2625725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2" name="Line 32"/>
          <p:cNvSpPr>
            <a:spLocks noChangeShapeType="1"/>
          </p:cNvSpPr>
          <p:nvPr/>
        </p:nvSpPr>
        <p:spPr bwMode="auto">
          <a:xfrm flipV="1">
            <a:off x="4406900" y="2206625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3" name="Line 33"/>
          <p:cNvSpPr>
            <a:spLocks noChangeShapeType="1"/>
          </p:cNvSpPr>
          <p:nvPr/>
        </p:nvSpPr>
        <p:spPr bwMode="auto">
          <a:xfrm>
            <a:off x="3644900" y="3032125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4" name="Line 34"/>
          <p:cNvSpPr>
            <a:spLocks noChangeShapeType="1"/>
          </p:cNvSpPr>
          <p:nvPr/>
        </p:nvSpPr>
        <p:spPr bwMode="auto">
          <a:xfrm flipV="1">
            <a:off x="4413250" y="2998788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5" name="Line 35"/>
          <p:cNvSpPr>
            <a:spLocks noChangeShapeType="1"/>
          </p:cNvSpPr>
          <p:nvPr/>
        </p:nvSpPr>
        <p:spPr bwMode="auto">
          <a:xfrm>
            <a:off x="3494088" y="2289175"/>
            <a:ext cx="7937" cy="5445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6" name="Line 36"/>
          <p:cNvSpPr>
            <a:spLocks noChangeShapeType="1"/>
          </p:cNvSpPr>
          <p:nvPr/>
        </p:nvSpPr>
        <p:spPr bwMode="auto">
          <a:xfrm flipV="1">
            <a:off x="3648075" y="2935288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7" name="Oval 37"/>
          <p:cNvSpPr>
            <a:spLocks noChangeArrowheads="1"/>
          </p:cNvSpPr>
          <p:nvPr/>
        </p:nvSpPr>
        <p:spPr bwMode="auto">
          <a:xfrm>
            <a:off x="5668963" y="242887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78" name="Line 38"/>
          <p:cNvSpPr>
            <a:spLocks noChangeShapeType="1"/>
          </p:cNvSpPr>
          <p:nvPr/>
        </p:nvSpPr>
        <p:spPr bwMode="auto">
          <a:xfrm flipV="1">
            <a:off x="5187950" y="2603500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79" name="Freeform 39"/>
          <p:cNvSpPr>
            <a:spLocks/>
          </p:cNvSpPr>
          <p:nvPr/>
        </p:nvSpPr>
        <p:spPr bwMode="auto">
          <a:xfrm>
            <a:off x="4424363" y="2684463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80" name="Line 40"/>
          <p:cNvSpPr>
            <a:spLocks noChangeShapeType="1"/>
          </p:cNvSpPr>
          <p:nvPr/>
        </p:nvSpPr>
        <p:spPr bwMode="auto">
          <a:xfrm flipV="1">
            <a:off x="4271963" y="1901825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81" name="Oval 41"/>
          <p:cNvSpPr>
            <a:spLocks noChangeArrowheads="1"/>
          </p:cNvSpPr>
          <p:nvPr/>
        </p:nvSpPr>
        <p:spPr bwMode="auto">
          <a:xfrm>
            <a:off x="6289675" y="3162300"/>
            <a:ext cx="279400" cy="2682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7882" name="Oval 42"/>
          <p:cNvSpPr>
            <a:spLocks noChangeArrowheads="1"/>
          </p:cNvSpPr>
          <p:nvPr/>
        </p:nvSpPr>
        <p:spPr bwMode="auto">
          <a:xfrm>
            <a:off x="7059613" y="4375150"/>
            <a:ext cx="280987" cy="269875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47883" name="Oval 43"/>
          <p:cNvSpPr>
            <a:spLocks noChangeArrowheads="1"/>
          </p:cNvSpPr>
          <p:nvPr/>
        </p:nvSpPr>
        <p:spPr bwMode="auto">
          <a:xfrm>
            <a:off x="6289675" y="3970338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47884" name="Oval 44"/>
          <p:cNvSpPr>
            <a:spLocks noChangeArrowheads="1"/>
          </p:cNvSpPr>
          <p:nvPr/>
        </p:nvSpPr>
        <p:spPr bwMode="auto">
          <a:xfrm>
            <a:off x="7059613" y="356552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7885" name="Oval 45"/>
          <p:cNvSpPr>
            <a:spLocks noChangeArrowheads="1"/>
          </p:cNvSpPr>
          <p:nvPr/>
        </p:nvSpPr>
        <p:spPr bwMode="auto">
          <a:xfrm>
            <a:off x="7831138" y="3903663"/>
            <a:ext cx="280987" cy="268287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47886" name="Oval 46"/>
          <p:cNvSpPr>
            <a:spLocks noChangeArrowheads="1"/>
          </p:cNvSpPr>
          <p:nvPr/>
        </p:nvSpPr>
        <p:spPr bwMode="auto">
          <a:xfrm>
            <a:off x="7831138" y="3127375"/>
            <a:ext cx="280987" cy="269875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47887" name="Oval 47"/>
          <p:cNvSpPr>
            <a:spLocks noChangeArrowheads="1"/>
          </p:cNvSpPr>
          <p:nvPr/>
        </p:nvSpPr>
        <p:spPr bwMode="auto">
          <a:xfrm>
            <a:off x="7059613" y="275748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7888" name="Line 48"/>
          <p:cNvSpPr>
            <a:spLocks noChangeShapeType="1"/>
          </p:cNvSpPr>
          <p:nvPr/>
        </p:nvSpPr>
        <p:spPr bwMode="auto">
          <a:xfrm>
            <a:off x="6551613" y="3363913"/>
            <a:ext cx="531812" cy="2603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89" name="Line 49"/>
          <p:cNvSpPr>
            <a:spLocks noChangeShapeType="1"/>
          </p:cNvSpPr>
          <p:nvPr/>
        </p:nvSpPr>
        <p:spPr bwMode="auto">
          <a:xfrm flipV="1">
            <a:off x="6569075" y="3759200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1" name="Line 51"/>
          <p:cNvSpPr>
            <a:spLocks noChangeShapeType="1"/>
          </p:cNvSpPr>
          <p:nvPr/>
        </p:nvSpPr>
        <p:spPr bwMode="auto">
          <a:xfrm flipV="1">
            <a:off x="7324725" y="3340100"/>
            <a:ext cx="53340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2" name="Line 52"/>
          <p:cNvSpPr>
            <a:spLocks noChangeShapeType="1"/>
          </p:cNvSpPr>
          <p:nvPr/>
        </p:nvSpPr>
        <p:spPr bwMode="auto">
          <a:xfrm>
            <a:off x="6562725" y="4165600"/>
            <a:ext cx="504825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3" name="Line 53"/>
          <p:cNvSpPr>
            <a:spLocks noChangeShapeType="1"/>
          </p:cNvSpPr>
          <p:nvPr/>
        </p:nvSpPr>
        <p:spPr bwMode="auto">
          <a:xfrm flipV="1">
            <a:off x="7331075" y="4132263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4" name="Line 54"/>
          <p:cNvSpPr>
            <a:spLocks noChangeShapeType="1"/>
          </p:cNvSpPr>
          <p:nvPr/>
        </p:nvSpPr>
        <p:spPr bwMode="auto">
          <a:xfrm>
            <a:off x="6411913" y="3422650"/>
            <a:ext cx="7937" cy="54451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5" name="Line 55"/>
          <p:cNvSpPr>
            <a:spLocks noChangeShapeType="1"/>
          </p:cNvSpPr>
          <p:nvPr/>
        </p:nvSpPr>
        <p:spPr bwMode="auto">
          <a:xfrm flipV="1">
            <a:off x="6565900" y="4068763"/>
            <a:ext cx="1266825" cy="238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6" name="Oval 56"/>
          <p:cNvSpPr>
            <a:spLocks noChangeArrowheads="1"/>
          </p:cNvSpPr>
          <p:nvPr/>
        </p:nvSpPr>
        <p:spPr bwMode="auto">
          <a:xfrm>
            <a:off x="8586788" y="3562350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7897" name="Line 57"/>
          <p:cNvSpPr>
            <a:spLocks noChangeShapeType="1"/>
          </p:cNvSpPr>
          <p:nvPr/>
        </p:nvSpPr>
        <p:spPr bwMode="auto">
          <a:xfrm flipV="1">
            <a:off x="8105775" y="3736975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8" name="Freeform 58"/>
          <p:cNvSpPr>
            <a:spLocks/>
          </p:cNvSpPr>
          <p:nvPr/>
        </p:nvSpPr>
        <p:spPr bwMode="auto">
          <a:xfrm>
            <a:off x="7342188" y="3817938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899" name="Line 59"/>
          <p:cNvSpPr>
            <a:spLocks noChangeShapeType="1"/>
          </p:cNvSpPr>
          <p:nvPr/>
        </p:nvSpPr>
        <p:spPr bwMode="auto">
          <a:xfrm flipV="1">
            <a:off x="7189788" y="3035300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00" name="Oval 60"/>
          <p:cNvSpPr>
            <a:spLocks noChangeArrowheads="1"/>
          </p:cNvSpPr>
          <p:nvPr/>
        </p:nvSpPr>
        <p:spPr bwMode="auto">
          <a:xfrm>
            <a:off x="3387725" y="4729163"/>
            <a:ext cx="279400" cy="26828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7901" name="Oval 61"/>
          <p:cNvSpPr>
            <a:spLocks noChangeArrowheads="1"/>
          </p:cNvSpPr>
          <p:nvPr/>
        </p:nvSpPr>
        <p:spPr bwMode="auto">
          <a:xfrm>
            <a:off x="4157663" y="594201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47902" name="Oval 62"/>
          <p:cNvSpPr>
            <a:spLocks noChangeArrowheads="1"/>
          </p:cNvSpPr>
          <p:nvPr/>
        </p:nvSpPr>
        <p:spPr bwMode="auto">
          <a:xfrm>
            <a:off x="3387725" y="5537200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47903" name="Oval 63"/>
          <p:cNvSpPr>
            <a:spLocks noChangeArrowheads="1"/>
          </p:cNvSpPr>
          <p:nvPr/>
        </p:nvSpPr>
        <p:spPr bwMode="auto">
          <a:xfrm>
            <a:off x="4157663" y="513238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7904" name="Oval 64"/>
          <p:cNvSpPr>
            <a:spLocks noChangeArrowheads="1"/>
          </p:cNvSpPr>
          <p:nvPr/>
        </p:nvSpPr>
        <p:spPr bwMode="auto">
          <a:xfrm>
            <a:off x="4929188" y="547052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47905" name="Oval 65"/>
          <p:cNvSpPr>
            <a:spLocks noChangeArrowheads="1"/>
          </p:cNvSpPr>
          <p:nvPr/>
        </p:nvSpPr>
        <p:spPr bwMode="auto">
          <a:xfrm>
            <a:off x="4929188" y="469423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47906" name="Oval 66"/>
          <p:cNvSpPr>
            <a:spLocks noChangeArrowheads="1"/>
          </p:cNvSpPr>
          <p:nvPr/>
        </p:nvSpPr>
        <p:spPr bwMode="auto">
          <a:xfrm>
            <a:off x="4157663" y="432435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7907" name="Line 67"/>
          <p:cNvSpPr>
            <a:spLocks noChangeShapeType="1"/>
          </p:cNvSpPr>
          <p:nvPr/>
        </p:nvSpPr>
        <p:spPr bwMode="auto">
          <a:xfrm>
            <a:off x="3649663" y="4930775"/>
            <a:ext cx="531812" cy="2603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08" name="Line 68"/>
          <p:cNvSpPr>
            <a:spLocks noChangeShapeType="1"/>
          </p:cNvSpPr>
          <p:nvPr/>
        </p:nvSpPr>
        <p:spPr bwMode="auto">
          <a:xfrm flipV="1">
            <a:off x="3667125" y="5326063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0" name="Line 70"/>
          <p:cNvSpPr>
            <a:spLocks noChangeShapeType="1"/>
          </p:cNvSpPr>
          <p:nvPr/>
        </p:nvSpPr>
        <p:spPr bwMode="auto">
          <a:xfrm flipV="1">
            <a:off x="4422775" y="4906963"/>
            <a:ext cx="533400" cy="2857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1" name="Line 71"/>
          <p:cNvSpPr>
            <a:spLocks noChangeShapeType="1"/>
          </p:cNvSpPr>
          <p:nvPr/>
        </p:nvSpPr>
        <p:spPr bwMode="auto">
          <a:xfrm>
            <a:off x="3660775" y="5732463"/>
            <a:ext cx="504825" cy="292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2" name="Line 72"/>
          <p:cNvSpPr>
            <a:spLocks noChangeShapeType="1"/>
          </p:cNvSpPr>
          <p:nvPr/>
        </p:nvSpPr>
        <p:spPr bwMode="auto">
          <a:xfrm flipV="1">
            <a:off x="4429125" y="5699125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3" name="Line 73"/>
          <p:cNvSpPr>
            <a:spLocks noChangeShapeType="1"/>
          </p:cNvSpPr>
          <p:nvPr/>
        </p:nvSpPr>
        <p:spPr bwMode="auto">
          <a:xfrm>
            <a:off x="3509963" y="4989513"/>
            <a:ext cx="7937" cy="5445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4" name="Line 74"/>
          <p:cNvSpPr>
            <a:spLocks noChangeShapeType="1"/>
          </p:cNvSpPr>
          <p:nvPr/>
        </p:nvSpPr>
        <p:spPr bwMode="auto">
          <a:xfrm flipV="1">
            <a:off x="3663950" y="5635625"/>
            <a:ext cx="1266825" cy="2381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5" name="Oval 75"/>
          <p:cNvSpPr>
            <a:spLocks noChangeArrowheads="1"/>
          </p:cNvSpPr>
          <p:nvPr/>
        </p:nvSpPr>
        <p:spPr bwMode="auto">
          <a:xfrm>
            <a:off x="5684838" y="5129213"/>
            <a:ext cx="280987" cy="268287"/>
          </a:xfrm>
          <a:prstGeom prst="ellipse">
            <a:avLst/>
          </a:prstGeom>
          <a:solidFill>
            <a:srgbClr val="33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47916" name="Line 76"/>
          <p:cNvSpPr>
            <a:spLocks noChangeShapeType="1"/>
          </p:cNvSpPr>
          <p:nvPr/>
        </p:nvSpPr>
        <p:spPr bwMode="auto">
          <a:xfrm flipV="1">
            <a:off x="5203825" y="5303838"/>
            <a:ext cx="488950" cy="234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7" name="Freeform 77"/>
          <p:cNvSpPr>
            <a:spLocks/>
          </p:cNvSpPr>
          <p:nvPr/>
        </p:nvSpPr>
        <p:spPr bwMode="auto">
          <a:xfrm>
            <a:off x="4440238" y="5384800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8" name="Line 78"/>
          <p:cNvSpPr>
            <a:spLocks noChangeShapeType="1"/>
          </p:cNvSpPr>
          <p:nvPr/>
        </p:nvSpPr>
        <p:spPr bwMode="auto">
          <a:xfrm flipV="1">
            <a:off x="4287838" y="4602163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19" name="AutoShape 79"/>
          <p:cNvSpPr>
            <a:spLocks noChangeArrowheads="1"/>
          </p:cNvSpPr>
          <p:nvPr/>
        </p:nvSpPr>
        <p:spPr bwMode="auto">
          <a:xfrm rot="19270269" flipH="1">
            <a:off x="6191250" y="471963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920" name="AutoShape 80"/>
          <p:cNvSpPr>
            <a:spLocks noChangeArrowheads="1"/>
          </p:cNvSpPr>
          <p:nvPr/>
        </p:nvSpPr>
        <p:spPr bwMode="auto">
          <a:xfrm rot="-8769215" flipH="1" flipV="1">
            <a:off x="6183313" y="2603500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1900238" y="3338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47922" name="Text Box 82"/>
          <p:cNvSpPr txBox="1">
            <a:spLocks noChangeArrowheads="1"/>
          </p:cNvSpPr>
          <p:nvPr/>
        </p:nvSpPr>
        <p:spPr bwMode="auto">
          <a:xfrm>
            <a:off x="5172075" y="33416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47923" name="Text Box 83"/>
          <p:cNvSpPr txBox="1">
            <a:spLocks noChangeArrowheads="1"/>
          </p:cNvSpPr>
          <p:nvPr/>
        </p:nvSpPr>
        <p:spPr bwMode="auto">
          <a:xfrm>
            <a:off x="8194675" y="44545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47924" name="Text Box 84"/>
          <p:cNvSpPr txBox="1">
            <a:spLocks noChangeArrowheads="1"/>
          </p:cNvSpPr>
          <p:nvPr/>
        </p:nvSpPr>
        <p:spPr bwMode="auto">
          <a:xfrm>
            <a:off x="5172075" y="60182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47925" name="Oval 85"/>
          <p:cNvSpPr>
            <a:spLocks noChangeArrowheads="1"/>
          </p:cNvSpPr>
          <p:nvPr/>
        </p:nvSpPr>
        <p:spPr bwMode="auto">
          <a:xfrm>
            <a:off x="190500" y="4729163"/>
            <a:ext cx="279400" cy="26828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7926" name="Oval 86"/>
          <p:cNvSpPr>
            <a:spLocks noChangeArrowheads="1"/>
          </p:cNvSpPr>
          <p:nvPr/>
        </p:nvSpPr>
        <p:spPr bwMode="auto">
          <a:xfrm>
            <a:off x="960438" y="594201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47927" name="Oval 87"/>
          <p:cNvSpPr>
            <a:spLocks noChangeArrowheads="1"/>
          </p:cNvSpPr>
          <p:nvPr/>
        </p:nvSpPr>
        <p:spPr bwMode="auto">
          <a:xfrm>
            <a:off x="190500" y="5537200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47928" name="Oval 88"/>
          <p:cNvSpPr>
            <a:spLocks noChangeArrowheads="1"/>
          </p:cNvSpPr>
          <p:nvPr/>
        </p:nvSpPr>
        <p:spPr bwMode="auto">
          <a:xfrm>
            <a:off x="960438" y="513238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7929" name="Oval 89"/>
          <p:cNvSpPr>
            <a:spLocks noChangeArrowheads="1"/>
          </p:cNvSpPr>
          <p:nvPr/>
        </p:nvSpPr>
        <p:spPr bwMode="auto">
          <a:xfrm>
            <a:off x="1731963" y="547052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47930" name="Oval 90"/>
          <p:cNvSpPr>
            <a:spLocks noChangeArrowheads="1"/>
          </p:cNvSpPr>
          <p:nvPr/>
        </p:nvSpPr>
        <p:spPr bwMode="auto">
          <a:xfrm>
            <a:off x="1731963" y="469423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47931" name="Oval 91"/>
          <p:cNvSpPr>
            <a:spLocks noChangeArrowheads="1"/>
          </p:cNvSpPr>
          <p:nvPr/>
        </p:nvSpPr>
        <p:spPr bwMode="auto">
          <a:xfrm>
            <a:off x="960438" y="432435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7932" name="Line 92"/>
          <p:cNvSpPr>
            <a:spLocks noChangeShapeType="1"/>
          </p:cNvSpPr>
          <p:nvPr/>
        </p:nvSpPr>
        <p:spPr bwMode="auto">
          <a:xfrm>
            <a:off x="452438" y="4930775"/>
            <a:ext cx="531812" cy="26035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35" name="Line 95"/>
          <p:cNvSpPr>
            <a:spLocks noChangeShapeType="1"/>
          </p:cNvSpPr>
          <p:nvPr/>
        </p:nvSpPr>
        <p:spPr bwMode="auto">
          <a:xfrm flipV="1">
            <a:off x="1225550" y="4906963"/>
            <a:ext cx="533400" cy="28575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36" name="Line 96"/>
          <p:cNvSpPr>
            <a:spLocks noChangeShapeType="1"/>
          </p:cNvSpPr>
          <p:nvPr/>
        </p:nvSpPr>
        <p:spPr bwMode="auto">
          <a:xfrm>
            <a:off x="463550" y="5732463"/>
            <a:ext cx="504825" cy="2921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38" name="Line 98"/>
          <p:cNvSpPr>
            <a:spLocks noChangeShapeType="1"/>
          </p:cNvSpPr>
          <p:nvPr/>
        </p:nvSpPr>
        <p:spPr bwMode="auto">
          <a:xfrm>
            <a:off x="312738" y="4989513"/>
            <a:ext cx="7937" cy="544512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39" name="Line 99"/>
          <p:cNvSpPr>
            <a:spLocks noChangeShapeType="1"/>
          </p:cNvSpPr>
          <p:nvPr/>
        </p:nvSpPr>
        <p:spPr bwMode="auto">
          <a:xfrm flipV="1">
            <a:off x="466725" y="5635625"/>
            <a:ext cx="1266825" cy="23813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40" name="Oval 100"/>
          <p:cNvSpPr>
            <a:spLocks noChangeArrowheads="1"/>
          </p:cNvSpPr>
          <p:nvPr/>
        </p:nvSpPr>
        <p:spPr bwMode="auto">
          <a:xfrm>
            <a:off x="2487613" y="5129213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47941" name="Line 101"/>
          <p:cNvSpPr>
            <a:spLocks noChangeShapeType="1"/>
          </p:cNvSpPr>
          <p:nvPr/>
        </p:nvSpPr>
        <p:spPr bwMode="auto">
          <a:xfrm flipV="1">
            <a:off x="2006600" y="5303838"/>
            <a:ext cx="488950" cy="23495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7944" name="Text Box 104"/>
          <p:cNvSpPr txBox="1">
            <a:spLocks noChangeArrowheads="1"/>
          </p:cNvSpPr>
          <p:nvPr/>
        </p:nvSpPr>
        <p:spPr bwMode="auto">
          <a:xfrm>
            <a:off x="1900238" y="60182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47946" name="Rectangle 106"/>
          <p:cNvSpPr>
            <a:spLocks noChangeArrowheads="1"/>
          </p:cNvSpPr>
          <p:nvPr/>
        </p:nvSpPr>
        <p:spPr bwMode="auto">
          <a:xfrm>
            <a:off x="660400" y="393700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Times New Roman" panose="02020603050405020304" pitchFamily="18" charset="0"/>
              </a:rPr>
              <a:t>BFS</a:t>
            </a:r>
            <a:r>
              <a:rPr lang="ko-KR" altLang="en-US" sz="2800"/>
              <a:t>의 작동 예</a:t>
            </a:r>
          </a:p>
        </p:txBody>
      </p:sp>
      <p:sp>
        <p:nvSpPr>
          <p:cNvPr id="547949" name="Rectangle 109"/>
          <p:cNvSpPr>
            <a:spLocks noChangeArrowheads="1"/>
          </p:cNvSpPr>
          <p:nvPr/>
        </p:nvSpPr>
        <p:spPr bwMode="auto">
          <a:xfrm>
            <a:off x="95250" y="4143375"/>
            <a:ext cx="2743200" cy="2295525"/>
          </a:xfrm>
          <a:prstGeom prst="rect">
            <a:avLst/>
          </a:prstGeom>
          <a:noFill/>
          <a:ln w="3175">
            <a:solidFill>
              <a:srgbClr val="3366FF"/>
            </a:solidFill>
            <a:miter lim="800000"/>
            <a:headEnd/>
            <a:tailEnd/>
          </a:ln>
          <a:effectLst>
            <a:prstShdw prst="shdw17" dist="17961" dir="2700000">
              <a:srgbClr val="33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AutoShape 2"/>
          <p:cNvSpPr>
            <a:spLocks noChangeArrowheads="1"/>
          </p:cNvSpPr>
          <p:nvPr/>
        </p:nvSpPr>
        <p:spPr bwMode="auto">
          <a:xfrm>
            <a:off x="2739682" y="3114589"/>
            <a:ext cx="338138" cy="255588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439395" y="1987464"/>
            <a:ext cx="279400" cy="268288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1209332" y="3200314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439395" y="2795502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1209332" y="2390689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1980857" y="2728827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1980857" y="1952539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1209332" y="1582652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74" name="Line 10"/>
          <p:cNvSpPr>
            <a:spLocks noChangeShapeType="1"/>
          </p:cNvSpPr>
          <p:nvPr/>
        </p:nvSpPr>
        <p:spPr bwMode="auto">
          <a:xfrm>
            <a:off x="701332" y="2189077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75" name="Line 11"/>
          <p:cNvSpPr>
            <a:spLocks noChangeShapeType="1"/>
          </p:cNvSpPr>
          <p:nvPr/>
        </p:nvSpPr>
        <p:spPr bwMode="auto">
          <a:xfrm flipV="1">
            <a:off x="718795" y="2584364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76" name="Line 12"/>
          <p:cNvSpPr>
            <a:spLocks noChangeShapeType="1"/>
          </p:cNvSpPr>
          <p:nvPr/>
        </p:nvSpPr>
        <p:spPr bwMode="auto">
          <a:xfrm flipV="1">
            <a:off x="648945" y="1717589"/>
            <a:ext cx="560387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 flipV="1">
            <a:off x="1474445" y="2165264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78" name="Line 14"/>
          <p:cNvSpPr>
            <a:spLocks noChangeShapeType="1"/>
          </p:cNvSpPr>
          <p:nvPr/>
        </p:nvSpPr>
        <p:spPr bwMode="auto">
          <a:xfrm>
            <a:off x="712445" y="2990764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79" name="Line 15"/>
          <p:cNvSpPr>
            <a:spLocks noChangeShapeType="1"/>
          </p:cNvSpPr>
          <p:nvPr/>
        </p:nvSpPr>
        <p:spPr bwMode="auto">
          <a:xfrm flipV="1">
            <a:off x="1480795" y="2957427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80" name="Line 16"/>
          <p:cNvSpPr>
            <a:spLocks noChangeShapeType="1"/>
          </p:cNvSpPr>
          <p:nvPr/>
        </p:nvSpPr>
        <p:spPr bwMode="auto">
          <a:xfrm>
            <a:off x="561632" y="2247814"/>
            <a:ext cx="7938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81" name="Line 17"/>
          <p:cNvSpPr>
            <a:spLocks noChangeShapeType="1"/>
          </p:cNvSpPr>
          <p:nvPr/>
        </p:nvSpPr>
        <p:spPr bwMode="auto">
          <a:xfrm flipV="1">
            <a:off x="715620" y="2893927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82" name="Oval 18"/>
          <p:cNvSpPr>
            <a:spLocks noChangeArrowheads="1"/>
          </p:cNvSpPr>
          <p:nvPr/>
        </p:nvSpPr>
        <p:spPr bwMode="auto">
          <a:xfrm>
            <a:off x="2736507" y="2387514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83" name="Line 19"/>
          <p:cNvSpPr>
            <a:spLocks noChangeShapeType="1"/>
          </p:cNvSpPr>
          <p:nvPr/>
        </p:nvSpPr>
        <p:spPr bwMode="auto">
          <a:xfrm flipV="1">
            <a:off x="2255495" y="2562139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84" name="Freeform 20"/>
          <p:cNvSpPr>
            <a:spLocks/>
          </p:cNvSpPr>
          <p:nvPr/>
        </p:nvSpPr>
        <p:spPr bwMode="auto">
          <a:xfrm>
            <a:off x="1491907" y="2643102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85" name="Line 21"/>
          <p:cNvSpPr>
            <a:spLocks noChangeShapeType="1"/>
          </p:cNvSpPr>
          <p:nvPr/>
        </p:nvSpPr>
        <p:spPr bwMode="auto">
          <a:xfrm flipV="1">
            <a:off x="1339507" y="1860464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86" name="Oval 22"/>
          <p:cNvSpPr>
            <a:spLocks noChangeArrowheads="1"/>
          </p:cNvSpPr>
          <p:nvPr/>
        </p:nvSpPr>
        <p:spPr bwMode="auto">
          <a:xfrm>
            <a:off x="3338170" y="2019214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8887" name="Oval 23"/>
          <p:cNvSpPr>
            <a:spLocks noChangeArrowheads="1"/>
          </p:cNvSpPr>
          <p:nvPr/>
        </p:nvSpPr>
        <p:spPr bwMode="auto">
          <a:xfrm>
            <a:off x="4108107" y="3232064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88" name="Oval 24"/>
          <p:cNvSpPr>
            <a:spLocks noChangeArrowheads="1"/>
          </p:cNvSpPr>
          <p:nvPr/>
        </p:nvSpPr>
        <p:spPr bwMode="auto">
          <a:xfrm>
            <a:off x="3338170" y="2827252"/>
            <a:ext cx="279400" cy="269875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8889" name="Oval 25"/>
          <p:cNvSpPr>
            <a:spLocks noChangeArrowheads="1"/>
          </p:cNvSpPr>
          <p:nvPr/>
        </p:nvSpPr>
        <p:spPr bwMode="auto">
          <a:xfrm>
            <a:off x="4108107" y="2422439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890" name="Oval 26"/>
          <p:cNvSpPr>
            <a:spLocks noChangeArrowheads="1"/>
          </p:cNvSpPr>
          <p:nvPr/>
        </p:nvSpPr>
        <p:spPr bwMode="auto">
          <a:xfrm>
            <a:off x="4879632" y="2760577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91" name="Oval 27"/>
          <p:cNvSpPr>
            <a:spLocks noChangeArrowheads="1"/>
          </p:cNvSpPr>
          <p:nvPr/>
        </p:nvSpPr>
        <p:spPr bwMode="auto">
          <a:xfrm>
            <a:off x="4879632" y="1984289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892" name="Oval 28"/>
          <p:cNvSpPr>
            <a:spLocks noChangeArrowheads="1"/>
          </p:cNvSpPr>
          <p:nvPr/>
        </p:nvSpPr>
        <p:spPr bwMode="auto">
          <a:xfrm>
            <a:off x="4108107" y="1614402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893" name="Line 29"/>
          <p:cNvSpPr>
            <a:spLocks noChangeShapeType="1"/>
          </p:cNvSpPr>
          <p:nvPr/>
        </p:nvSpPr>
        <p:spPr bwMode="auto">
          <a:xfrm>
            <a:off x="3600107" y="2220827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94" name="Line 30"/>
          <p:cNvSpPr>
            <a:spLocks noChangeShapeType="1"/>
          </p:cNvSpPr>
          <p:nvPr/>
        </p:nvSpPr>
        <p:spPr bwMode="auto">
          <a:xfrm flipV="1">
            <a:off x="3617570" y="2616114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95" name="Line 31"/>
          <p:cNvSpPr>
            <a:spLocks noChangeShapeType="1"/>
          </p:cNvSpPr>
          <p:nvPr/>
        </p:nvSpPr>
        <p:spPr bwMode="auto">
          <a:xfrm flipV="1">
            <a:off x="3547720" y="1749339"/>
            <a:ext cx="560387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96" name="Line 32"/>
          <p:cNvSpPr>
            <a:spLocks noChangeShapeType="1"/>
          </p:cNvSpPr>
          <p:nvPr/>
        </p:nvSpPr>
        <p:spPr bwMode="auto">
          <a:xfrm flipV="1">
            <a:off x="4373220" y="2197014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97" name="Line 33"/>
          <p:cNvSpPr>
            <a:spLocks noChangeShapeType="1"/>
          </p:cNvSpPr>
          <p:nvPr/>
        </p:nvSpPr>
        <p:spPr bwMode="auto">
          <a:xfrm>
            <a:off x="3611220" y="3022514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98" name="Line 34"/>
          <p:cNvSpPr>
            <a:spLocks noChangeShapeType="1"/>
          </p:cNvSpPr>
          <p:nvPr/>
        </p:nvSpPr>
        <p:spPr bwMode="auto">
          <a:xfrm flipV="1">
            <a:off x="4379570" y="2989177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899" name="Line 35"/>
          <p:cNvSpPr>
            <a:spLocks noChangeShapeType="1"/>
          </p:cNvSpPr>
          <p:nvPr/>
        </p:nvSpPr>
        <p:spPr bwMode="auto">
          <a:xfrm>
            <a:off x="3460407" y="2279564"/>
            <a:ext cx="7938" cy="5445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00" name="Line 36"/>
          <p:cNvSpPr>
            <a:spLocks noChangeShapeType="1"/>
          </p:cNvSpPr>
          <p:nvPr/>
        </p:nvSpPr>
        <p:spPr bwMode="auto">
          <a:xfrm flipV="1">
            <a:off x="3614395" y="2925677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01" name="Oval 37"/>
          <p:cNvSpPr>
            <a:spLocks noChangeArrowheads="1"/>
          </p:cNvSpPr>
          <p:nvPr/>
        </p:nvSpPr>
        <p:spPr bwMode="auto">
          <a:xfrm>
            <a:off x="5635282" y="2419264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902" name="Line 38"/>
          <p:cNvSpPr>
            <a:spLocks noChangeShapeType="1"/>
          </p:cNvSpPr>
          <p:nvPr/>
        </p:nvSpPr>
        <p:spPr bwMode="auto">
          <a:xfrm flipV="1">
            <a:off x="5154270" y="2593889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03" name="Freeform 39"/>
          <p:cNvSpPr>
            <a:spLocks/>
          </p:cNvSpPr>
          <p:nvPr/>
        </p:nvSpPr>
        <p:spPr bwMode="auto">
          <a:xfrm>
            <a:off x="4390682" y="2674852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04" name="Line 40"/>
          <p:cNvSpPr>
            <a:spLocks noChangeShapeType="1"/>
          </p:cNvSpPr>
          <p:nvPr/>
        </p:nvSpPr>
        <p:spPr bwMode="auto">
          <a:xfrm flipV="1">
            <a:off x="4238282" y="1892214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05" name="Oval 41"/>
          <p:cNvSpPr>
            <a:spLocks noChangeArrowheads="1"/>
          </p:cNvSpPr>
          <p:nvPr/>
        </p:nvSpPr>
        <p:spPr bwMode="auto">
          <a:xfrm>
            <a:off x="6335370" y="3179677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8906" name="Oval 42"/>
          <p:cNvSpPr>
            <a:spLocks noChangeArrowheads="1"/>
          </p:cNvSpPr>
          <p:nvPr/>
        </p:nvSpPr>
        <p:spPr bwMode="auto">
          <a:xfrm>
            <a:off x="7105307" y="4392527"/>
            <a:ext cx="280988" cy="269875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8907" name="Oval 43"/>
          <p:cNvSpPr>
            <a:spLocks noChangeArrowheads="1"/>
          </p:cNvSpPr>
          <p:nvPr/>
        </p:nvSpPr>
        <p:spPr bwMode="auto">
          <a:xfrm>
            <a:off x="6335370" y="3987714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8908" name="Oval 44"/>
          <p:cNvSpPr>
            <a:spLocks noChangeArrowheads="1"/>
          </p:cNvSpPr>
          <p:nvPr/>
        </p:nvSpPr>
        <p:spPr bwMode="auto">
          <a:xfrm>
            <a:off x="7105307" y="3582902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09" name="Oval 45"/>
          <p:cNvSpPr>
            <a:spLocks noChangeArrowheads="1"/>
          </p:cNvSpPr>
          <p:nvPr/>
        </p:nvSpPr>
        <p:spPr bwMode="auto">
          <a:xfrm>
            <a:off x="7876832" y="3921039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10" name="Oval 46"/>
          <p:cNvSpPr>
            <a:spLocks noChangeArrowheads="1"/>
          </p:cNvSpPr>
          <p:nvPr/>
        </p:nvSpPr>
        <p:spPr bwMode="auto">
          <a:xfrm>
            <a:off x="7876832" y="3144752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11" name="Oval 47"/>
          <p:cNvSpPr>
            <a:spLocks noChangeArrowheads="1"/>
          </p:cNvSpPr>
          <p:nvPr/>
        </p:nvSpPr>
        <p:spPr bwMode="auto">
          <a:xfrm>
            <a:off x="7105307" y="2774864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12" name="Line 48"/>
          <p:cNvSpPr>
            <a:spLocks noChangeShapeType="1"/>
          </p:cNvSpPr>
          <p:nvPr/>
        </p:nvSpPr>
        <p:spPr bwMode="auto">
          <a:xfrm>
            <a:off x="6597307" y="3381289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3" name="Line 49"/>
          <p:cNvSpPr>
            <a:spLocks noChangeShapeType="1"/>
          </p:cNvSpPr>
          <p:nvPr/>
        </p:nvSpPr>
        <p:spPr bwMode="auto">
          <a:xfrm flipV="1">
            <a:off x="6614770" y="3776577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4" name="Line 50"/>
          <p:cNvSpPr>
            <a:spLocks noChangeShapeType="1"/>
          </p:cNvSpPr>
          <p:nvPr/>
        </p:nvSpPr>
        <p:spPr bwMode="auto">
          <a:xfrm flipV="1">
            <a:off x="6544920" y="2909802"/>
            <a:ext cx="560387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5" name="Line 51"/>
          <p:cNvSpPr>
            <a:spLocks noChangeShapeType="1"/>
          </p:cNvSpPr>
          <p:nvPr/>
        </p:nvSpPr>
        <p:spPr bwMode="auto">
          <a:xfrm flipV="1">
            <a:off x="7370420" y="3357477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6" name="Line 52"/>
          <p:cNvSpPr>
            <a:spLocks noChangeShapeType="1"/>
          </p:cNvSpPr>
          <p:nvPr/>
        </p:nvSpPr>
        <p:spPr bwMode="auto">
          <a:xfrm>
            <a:off x="6608420" y="4182977"/>
            <a:ext cx="504825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7" name="Line 53"/>
          <p:cNvSpPr>
            <a:spLocks noChangeShapeType="1"/>
          </p:cNvSpPr>
          <p:nvPr/>
        </p:nvSpPr>
        <p:spPr bwMode="auto">
          <a:xfrm flipV="1">
            <a:off x="7376770" y="4149639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8" name="Line 54"/>
          <p:cNvSpPr>
            <a:spLocks noChangeShapeType="1"/>
          </p:cNvSpPr>
          <p:nvPr/>
        </p:nvSpPr>
        <p:spPr bwMode="auto">
          <a:xfrm>
            <a:off x="6457607" y="3440027"/>
            <a:ext cx="7938" cy="5445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19" name="Line 55"/>
          <p:cNvSpPr>
            <a:spLocks noChangeShapeType="1"/>
          </p:cNvSpPr>
          <p:nvPr/>
        </p:nvSpPr>
        <p:spPr bwMode="auto">
          <a:xfrm flipV="1">
            <a:off x="6611595" y="4086139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20" name="Oval 56"/>
          <p:cNvSpPr>
            <a:spLocks noChangeArrowheads="1"/>
          </p:cNvSpPr>
          <p:nvPr/>
        </p:nvSpPr>
        <p:spPr bwMode="auto">
          <a:xfrm>
            <a:off x="8632482" y="3579727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8921" name="Line 57"/>
          <p:cNvSpPr>
            <a:spLocks noChangeShapeType="1"/>
          </p:cNvSpPr>
          <p:nvPr/>
        </p:nvSpPr>
        <p:spPr bwMode="auto">
          <a:xfrm flipV="1">
            <a:off x="8151470" y="3754352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22" name="Freeform 58"/>
          <p:cNvSpPr>
            <a:spLocks/>
          </p:cNvSpPr>
          <p:nvPr/>
        </p:nvSpPr>
        <p:spPr bwMode="auto">
          <a:xfrm>
            <a:off x="7387882" y="3835314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23" name="Line 59"/>
          <p:cNvSpPr>
            <a:spLocks noChangeShapeType="1"/>
          </p:cNvSpPr>
          <p:nvPr/>
        </p:nvSpPr>
        <p:spPr bwMode="auto">
          <a:xfrm flipV="1">
            <a:off x="7235482" y="3052677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24" name="Oval 60"/>
          <p:cNvSpPr>
            <a:spLocks noChangeArrowheads="1"/>
          </p:cNvSpPr>
          <p:nvPr/>
        </p:nvSpPr>
        <p:spPr bwMode="auto">
          <a:xfrm>
            <a:off x="409232" y="4495714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8925" name="Oval 61"/>
          <p:cNvSpPr>
            <a:spLocks noChangeArrowheads="1"/>
          </p:cNvSpPr>
          <p:nvPr/>
        </p:nvSpPr>
        <p:spPr bwMode="auto">
          <a:xfrm>
            <a:off x="1179170" y="5708564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8926" name="Oval 62"/>
          <p:cNvSpPr>
            <a:spLocks noChangeArrowheads="1"/>
          </p:cNvSpPr>
          <p:nvPr/>
        </p:nvSpPr>
        <p:spPr bwMode="auto">
          <a:xfrm>
            <a:off x="409232" y="5303752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8927" name="Oval 63"/>
          <p:cNvSpPr>
            <a:spLocks noChangeArrowheads="1"/>
          </p:cNvSpPr>
          <p:nvPr/>
        </p:nvSpPr>
        <p:spPr bwMode="auto">
          <a:xfrm>
            <a:off x="1179170" y="4898939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28" name="Oval 64"/>
          <p:cNvSpPr>
            <a:spLocks noChangeArrowheads="1"/>
          </p:cNvSpPr>
          <p:nvPr/>
        </p:nvSpPr>
        <p:spPr bwMode="auto">
          <a:xfrm>
            <a:off x="1950695" y="5237077"/>
            <a:ext cx="280987" cy="268287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48929" name="Oval 65"/>
          <p:cNvSpPr>
            <a:spLocks noChangeArrowheads="1"/>
          </p:cNvSpPr>
          <p:nvPr/>
        </p:nvSpPr>
        <p:spPr bwMode="auto">
          <a:xfrm>
            <a:off x="1950695" y="4460789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30" name="Oval 66"/>
          <p:cNvSpPr>
            <a:spLocks noChangeArrowheads="1"/>
          </p:cNvSpPr>
          <p:nvPr/>
        </p:nvSpPr>
        <p:spPr bwMode="auto">
          <a:xfrm>
            <a:off x="1179170" y="4090902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31" name="Line 67"/>
          <p:cNvSpPr>
            <a:spLocks noChangeShapeType="1"/>
          </p:cNvSpPr>
          <p:nvPr/>
        </p:nvSpPr>
        <p:spPr bwMode="auto">
          <a:xfrm>
            <a:off x="671170" y="4697327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2" name="Line 68"/>
          <p:cNvSpPr>
            <a:spLocks noChangeShapeType="1"/>
          </p:cNvSpPr>
          <p:nvPr/>
        </p:nvSpPr>
        <p:spPr bwMode="auto">
          <a:xfrm flipV="1">
            <a:off x="688632" y="5092614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3" name="Line 69"/>
          <p:cNvSpPr>
            <a:spLocks noChangeShapeType="1"/>
          </p:cNvSpPr>
          <p:nvPr/>
        </p:nvSpPr>
        <p:spPr bwMode="auto">
          <a:xfrm flipV="1">
            <a:off x="618782" y="4225839"/>
            <a:ext cx="560388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4" name="Line 70"/>
          <p:cNvSpPr>
            <a:spLocks noChangeShapeType="1"/>
          </p:cNvSpPr>
          <p:nvPr/>
        </p:nvSpPr>
        <p:spPr bwMode="auto">
          <a:xfrm flipV="1">
            <a:off x="1444282" y="4673514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5" name="Line 71"/>
          <p:cNvSpPr>
            <a:spLocks noChangeShapeType="1"/>
          </p:cNvSpPr>
          <p:nvPr/>
        </p:nvSpPr>
        <p:spPr bwMode="auto">
          <a:xfrm>
            <a:off x="682282" y="5499014"/>
            <a:ext cx="504825" cy="292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6" name="Line 72"/>
          <p:cNvSpPr>
            <a:spLocks noChangeShapeType="1"/>
          </p:cNvSpPr>
          <p:nvPr/>
        </p:nvSpPr>
        <p:spPr bwMode="auto">
          <a:xfrm flipV="1">
            <a:off x="1450632" y="5465677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7" name="Line 73"/>
          <p:cNvSpPr>
            <a:spLocks noChangeShapeType="1"/>
          </p:cNvSpPr>
          <p:nvPr/>
        </p:nvSpPr>
        <p:spPr bwMode="auto">
          <a:xfrm>
            <a:off x="531470" y="4756064"/>
            <a:ext cx="7937" cy="54451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8" name="Line 74"/>
          <p:cNvSpPr>
            <a:spLocks noChangeShapeType="1"/>
          </p:cNvSpPr>
          <p:nvPr/>
        </p:nvSpPr>
        <p:spPr bwMode="auto">
          <a:xfrm flipV="1">
            <a:off x="685457" y="5402177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39" name="Oval 75"/>
          <p:cNvSpPr>
            <a:spLocks noChangeArrowheads="1"/>
          </p:cNvSpPr>
          <p:nvPr/>
        </p:nvSpPr>
        <p:spPr bwMode="auto">
          <a:xfrm>
            <a:off x="2706345" y="4895764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48940" name="Line 76"/>
          <p:cNvSpPr>
            <a:spLocks noChangeShapeType="1"/>
          </p:cNvSpPr>
          <p:nvPr/>
        </p:nvSpPr>
        <p:spPr bwMode="auto">
          <a:xfrm flipV="1">
            <a:off x="2225332" y="5070389"/>
            <a:ext cx="488950" cy="234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41" name="Freeform 77"/>
          <p:cNvSpPr>
            <a:spLocks/>
          </p:cNvSpPr>
          <p:nvPr/>
        </p:nvSpPr>
        <p:spPr bwMode="auto">
          <a:xfrm>
            <a:off x="1461745" y="5151352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42" name="Line 78"/>
          <p:cNvSpPr>
            <a:spLocks noChangeShapeType="1"/>
          </p:cNvSpPr>
          <p:nvPr/>
        </p:nvSpPr>
        <p:spPr bwMode="auto">
          <a:xfrm flipV="1">
            <a:off x="1309345" y="4368714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43" name="AutoShape 79"/>
          <p:cNvSpPr>
            <a:spLocks noChangeArrowheads="1"/>
          </p:cNvSpPr>
          <p:nvPr/>
        </p:nvSpPr>
        <p:spPr bwMode="auto">
          <a:xfrm flipH="1">
            <a:off x="2738095" y="5645064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945" name="AutoShape 81"/>
          <p:cNvSpPr>
            <a:spLocks noChangeArrowheads="1"/>
          </p:cNvSpPr>
          <p:nvPr/>
        </p:nvSpPr>
        <p:spPr bwMode="auto">
          <a:xfrm rot="2772332">
            <a:off x="5755932" y="3103477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946" name="AutoShape 82"/>
          <p:cNvSpPr>
            <a:spLocks noChangeArrowheads="1"/>
          </p:cNvSpPr>
          <p:nvPr/>
        </p:nvSpPr>
        <p:spPr bwMode="auto">
          <a:xfrm rot="-2074235" flipH="1" flipV="1">
            <a:off x="5968657" y="4486189"/>
            <a:ext cx="338138" cy="255588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8947" name="Oval 83"/>
          <p:cNvSpPr>
            <a:spLocks noChangeArrowheads="1"/>
          </p:cNvSpPr>
          <p:nvPr/>
        </p:nvSpPr>
        <p:spPr bwMode="auto">
          <a:xfrm>
            <a:off x="3360395" y="4500477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8948" name="Oval 84"/>
          <p:cNvSpPr>
            <a:spLocks noChangeArrowheads="1"/>
          </p:cNvSpPr>
          <p:nvPr/>
        </p:nvSpPr>
        <p:spPr bwMode="auto">
          <a:xfrm>
            <a:off x="4130332" y="5713327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8949" name="Oval 85"/>
          <p:cNvSpPr>
            <a:spLocks noChangeArrowheads="1"/>
          </p:cNvSpPr>
          <p:nvPr/>
        </p:nvSpPr>
        <p:spPr bwMode="auto">
          <a:xfrm>
            <a:off x="3360395" y="5308514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8950" name="Oval 86"/>
          <p:cNvSpPr>
            <a:spLocks noChangeArrowheads="1"/>
          </p:cNvSpPr>
          <p:nvPr/>
        </p:nvSpPr>
        <p:spPr bwMode="auto">
          <a:xfrm>
            <a:off x="4130332" y="4903702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51" name="Oval 87"/>
          <p:cNvSpPr>
            <a:spLocks noChangeArrowheads="1"/>
          </p:cNvSpPr>
          <p:nvPr/>
        </p:nvSpPr>
        <p:spPr bwMode="auto">
          <a:xfrm>
            <a:off x="4901857" y="5241839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52" name="Oval 88"/>
          <p:cNvSpPr>
            <a:spLocks noChangeArrowheads="1"/>
          </p:cNvSpPr>
          <p:nvPr/>
        </p:nvSpPr>
        <p:spPr bwMode="auto">
          <a:xfrm>
            <a:off x="4901857" y="4465552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53" name="Oval 89"/>
          <p:cNvSpPr>
            <a:spLocks noChangeArrowheads="1"/>
          </p:cNvSpPr>
          <p:nvPr/>
        </p:nvSpPr>
        <p:spPr bwMode="auto">
          <a:xfrm>
            <a:off x="4130332" y="4095664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8954" name="Line 90"/>
          <p:cNvSpPr>
            <a:spLocks noChangeShapeType="1"/>
          </p:cNvSpPr>
          <p:nvPr/>
        </p:nvSpPr>
        <p:spPr bwMode="auto">
          <a:xfrm>
            <a:off x="3622332" y="4702089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55" name="Line 91"/>
          <p:cNvSpPr>
            <a:spLocks noChangeShapeType="1"/>
          </p:cNvSpPr>
          <p:nvPr/>
        </p:nvSpPr>
        <p:spPr bwMode="auto">
          <a:xfrm flipV="1">
            <a:off x="3639795" y="5097377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56" name="Line 92"/>
          <p:cNvSpPr>
            <a:spLocks noChangeShapeType="1"/>
          </p:cNvSpPr>
          <p:nvPr/>
        </p:nvSpPr>
        <p:spPr bwMode="auto">
          <a:xfrm flipV="1">
            <a:off x="3569945" y="4230602"/>
            <a:ext cx="560387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57" name="Line 93"/>
          <p:cNvSpPr>
            <a:spLocks noChangeShapeType="1"/>
          </p:cNvSpPr>
          <p:nvPr/>
        </p:nvSpPr>
        <p:spPr bwMode="auto">
          <a:xfrm flipV="1">
            <a:off x="4395445" y="4678277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58" name="Line 94"/>
          <p:cNvSpPr>
            <a:spLocks noChangeShapeType="1"/>
          </p:cNvSpPr>
          <p:nvPr/>
        </p:nvSpPr>
        <p:spPr bwMode="auto">
          <a:xfrm>
            <a:off x="3633445" y="5503777"/>
            <a:ext cx="504825" cy="292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59" name="Line 95"/>
          <p:cNvSpPr>
            <a:spLocks noChangeShapeType="1"/>
          </p:cNvSpPr>
          <p:nvPr/>
        </p:nvSpPr>
        <p:spPr bwMode="auto">
          <a:xfrm flipV="1">
            <a:off x="4401795" y="5470439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60" name="Line 96"/>
          <p:cNvSpPr>
            <a:spLocks noChangeShapeType="1"/>
          </p:cNvSpPr>
          <p:nvPr/>
        </p:nvSpPr>
        <p:spPr bwMode="auto">
          <a:xfrm>
            <a:off x="3482632" y="4760827"/>
            <a:ext cx="7938" cy="5445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61" name="Line 97"/>
          <p:cNvSpPr>
            <a:spLocks noChangeShapeType="1"/>
          </p:cNvSpPr>
          <p:nvPr/>
        </p:nvSpPr>
        <p:spPr bwMode="auto">
          <a:xfrm flipV="1">
            <a:off x="3636620" y="5406939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62" name="Oval 98"/>
          <p:cNvSpPr>
            <a:spLocks noChangeArrowheads="1"/>
          </p:cNvSpPr>
          <p:nvPr/>
        </p:nvSpPr>
        <p:spPr bwMode="auto">
          <a:xfrm>
            <a:off x="5657507" y="4900527"/>
            <a:ext cx="280988" cy="268287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48963" name="Line 99"/>
          <p:cNvSpPr>
            <a:spLocks noChangeShapeType="1"/>
          </p:cNvSpPr>
          <p:nvPr/>
        </p:nvSpPr>
        <p:spPr bwMode="auto">
          <a:xfrm flipV="1">
            <a:off x="5176495" y="5075152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64" name="Freeform 100"/>
          <p:cNvSpPr>
            <a:spLocks/>
          </p:cNvSpPr>
          <p:nvPr/>
        </p:nvSpPr>
        <p:spPr bwMode="auto">
          <a:xfrm>
            <a:off x="4412907" y="5156114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8965" name="Line 101"/>
          <p:cNvSpPr>
            <a:spLocks noChangeShapeType="1"/>
          </p:cNvSpPr>
          <p:nvPr/>
        </p:nvSpPr>
        <p:spPr bwMode="auto">
          <a:xfrm flipV="1">
            <a:off x="4260507" y="4373477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025" name="Text Box 161"/>
          <p:cNvSpPr txBox="1">
            <a:spLocks noChangeArrowheads="1"/>
          </p:cNvSpPr>
          <p:nvPr/>
        </p:nvSpPr>
        <p:spPr bwMode="auto">
          <a:xfrm>
            <a:off x="2091982" y="332890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49026" name="Text Box 162"/>
          <p:cNvSpPr txBox="1">
            <a:spLocks noChangeArrowheads="1"/>
          </p:cNvSpPr>
          <p:nvPr/>
        </p:nvSpPr>
        <p:spPr bwMode="auto">
          <a:xfrm>
            <a:off x="5003457" y="3301914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49027" name="Text Box 163"/>
          <p:cNvSpPr txBox="1">
            <a:spLocks noChangeArrowheads="1"/>
          </p:cNvSpPr>
          <p:nvPr/>
        </p:nvSpPr>
        <p:spPr bwMode="auto">
          <a:xfrm>
            <a:off x="8289582" y="4321089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49028" name="Text Box 164"/>
          <p:cNvSpPr txBox="1">
            <a:spLocks noChangeArrowheads="1"/>
          </p:cNvSpPr>
          <p:nvPr/>
        </p:nvSpPr>
        <p:spPr bwMode="auto">
          <a:xfrm>
            <a:off x="5003457" y="5729202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49029" name="Text Box 165"/>
          <p:cNvSpPr txBox="1">
            <a:spLocks noChangeArrowheads="1"/>
          </p:cNvSpPr>
          <p:nvPr/>
        </p:nvSpPr>
        <p:spPr bwMode="auto">
          <a:xfrm>
            <a:off x="2091982" y="577206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49054" name="Rectangle 190"/>
          <p:cNvSpPr>
            <a:spLocks noChangeArrowheads="1"/>
          </p:cNvSpPr>
          <p:nvPr/>
        </p:nvSpPr>
        <p:spPr bwMode="auto">
          <a:xfrm>
            <a:off x="660400" y="393700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Times New Roman" panose="02020603050405020304" pitchFamily="18" charset="0"/>
              </a:rPr>
              <a:t>DFS</a:t>
            </a:r>
            <a:r>
              <a:rPr lang="ko-KR" altLang="en-US" sz="2800"/>
              <a:t>의 작동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90" name="Oval 102"/>
          <p:cNvSpPr>
            <a:spLocks noChangeArrowheads="1"/>
          </p:cNvSpPr>
          <p:nvPr/>
        </p:nvSpPr>
        <p:spPr bwMode="auto">
          <a:xfrm>
            <a:off x="641350" y="1961078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49991" name="Oval 103"/>
          <p:cNvSpPr>
            <a:spLocks noChangeArrowheads="1"/>
          </p:cNvSpPr>
          <p:nvPr/>
        </p:nvSpPr>
        <p:spPr bwMode="auto">
          <a:xfrm>
            <a:off x="1411287" y="3173928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49992" name="Oval 104"/>
          <p:cNvSpPr>
            <a:spLocks noChangeArrowheads="1"/>
          </p:cNvSpPr>
          <p:nvPr/>
        </p:nvSpPr>
        <p:spPr bwMode="auto">
          <a:xfrm>
            <a:off x="641350" y="2769115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49993" name="Oval 105"/>
          <p:cNvSpPr>
            <a:spLocks noChangeArrowheads="1"/>
          </p:cNvSpPr>
          <p:nvPr/>
        </p:nvSpPr>
        <p:spPr bwMode="auto">
          <a:xfrm>
            <a:off x="1411287" y="2364303"/>
            <a:ext cx="280988" cy="269875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49994" name="Oval 106"/>
          <p:cNvSpPr>
            <a:spLocks noChangeArrowheads="1"/>
          </p:cNvSpPr>
          <p:nvPr/>
        </p:nvSpPr>
        <p:spPr bwMode="auto">
          <a:xfrm>
            <a:off x="2182812" y="2702440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49995" name="Oval 107"/>
          <p:cNvSpPr>
            <a:spLocks noChangeArrowheads="1"/>
          </p:cNvSpPr>
          <p:nvPr/>
        </p:nvSpPr>
        <p:spPr bwMode="auto">
          <a:xfrm>
            <a:off x="2182812" y="1926153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9996" name="Oval 108"/>
          <p:cNvSpPr>
            <a:spLocks noChangeArrowheads="1"/>
          </p:cNvSpPr>
          <p:nvPr/>
        </p:nvSpPr>
        <p:spPr bwMode="auto">
          <a:xfrm>
            <a:off x="1411287" y="1556265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49997" name="Line 109"/>
          <p:cNvSpPr>
            <a:spLocks noChangeShapeType="1"/>
          </p:cNvSpPr>
          <p:nvPr/>
        </p:nvSpPr>
        <p:spPr bwMode="auto">
          <a:xfrm>
            <a:off x="903287" y="2162690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998" name="Line 110"/>
          <p:cNvSpPr>
            <a:spLocks noChangeShapeType="1"/>
          </p:cNvSpPr>
          <p:nvPr/>
        </p:nvSpPr>
        <p:spPr bwMode="auto">
          <a:xfrm flipV="1">
            <a:off x="920750" y="2557978"/>
            <a:ext cx="506412" cy="27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9999" name="Line 111"/>
          <p:cNvSpPr>
            <a:spLocks noChangeShapeType="1"/>
          </p:cNvSpPr>
          <p:nvPr/>
        </p:nvSpPr>
        <p:spPr bwMode="auto">
          <a:xfrm flipV="1">
            <a:off x="850900" y="1691203"/>
            <a:ext cx="560387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0" name="Line 112"/>
          <p:cNvSpPr>
            <a:spLocks noChangeShapeType="1"/>
          </p:cNvSpPr>
          <p:nvPr/>
        </p:nvSpPr>
        <p:spPr bwMode="auto">
          <a:xfrm flipV="1">
            <a:off x="1676400" y="2138878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1" name="Line 113"/>
          <p:cNvSpPr>
            <a:spLocks noChangeShapeType="1"/>
          </p:cNvSpPr>
          <p:nvPr/>
        </p:nvSpPr>
        <p:spPr bwMode="auto">
          <a:xfrm>
            <a:off x="914400" y="2964378"/>
            <a:ext cx="504825" cy="292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2" name="Line 114"/>
          <p:cNvSpPr>
            <a:spLocks noChangeShapeType="1"/>
          </p:cNvSpPr>
          <p:nvPr/>
        </p:nvSpPr>
        <p:spPr bwMode="auto">
          <a:xfrm flipV="1">
            <a:off x="1682750" y="2931040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3" name="Line 115"/>
          <p:cNvSpPr>
            <a:spLocks noChangeShapeType="1"/>
          </p:cNvSpPr>
          <p:nvPr/>
        </p:nvSpPr>
        <p:spPr bwMode="auto">
          <a:xfrm>
            <a:off x="763587" y="2221428"/>
            <a:ext cx="7938" cy="5445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4" name="Line 116"/>
          <p:cNvSpPr>
            <a:spLocks noChangeShapeType="1"/>
          </p:cNvSpPr>
          <p:nvPr/>
        </p:nvSpPr>
        <p:spPr bwMode="auto">
          <a:xfrm flipV="1">
            <a:off x="917575" y="2867540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5" name="Oval 117"/>
          <p:cNvSpPr>
            <a:spLocks noChangeArrowheads="1"/>
          </p:cNvSpPr>
          <p:nvPr/>
        </p:nvSpPr>
        <p:spPr bwMode="auto">
          <a:xfrm>
            <a:off x="2938462" y="2361128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50006" name="Line 118"/>
          <p:cNvSpPr>
            <a:spLocks noChangeShapeType="1"/>
          </p:cNvSpPr>
          <p:nvPr/>
        </p:nvSpPr>
        <p:spPr bwMode="auto">
          <a:xfrm flipV="1">
            <a:off x="2457450" y="2535753"/>
            <a:ext cx="488950" cy="2349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7" name="Freeform 119"/>
          <p:cNvSpPr>
            <a:spLocks/>
          </p:cNvSpPr>
          <p:nvPr/>
        </p:nvSpPr>
        <p:spPr bwMode="auto">
          <a:xfrm>
            <a:off x="1693862" y="261671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8" name="Line 120"/>
          <p:cNvSpPr>
            <a:spLocks noChangeShapeType="1"/>
          </p:cNvSpPr>
          <p:nvPr/>
        </p:nvSpPr>
        <p:spPr bwMode="auto">
          <a:xfrm flipV="1">
            <a:off x="1541462" y="1834078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09" name="AutoShape 121"/>
          <p:cNvSpPr>
            <a:spLocks noChangeArrowheads="1"/>
          </p:cNvSpPr>
          <p:nvPr/>
        </p:nvSpPr>
        <p:spPr bwMode="auto">
          <a:xfrm>
            <a:off x="3313112" y="305962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0010" name="Oval 122"/>
          <p:cNvSpPr>
            <a:spLocks noChangeArrowheads="1"/>
          </p:cNvSpPr>
          <p:nvPr/>
        </p:nvSpPr>
        <p:spPr bwMode="auto">
          <a:xfrm>
            <a:off x="3957637" y="1962665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50011" name="Oval 123"/>
          <p:cNvSpPr>
            <a:spLocks noChangeArrowheads="1"/>
          </p:cNvSpPr>
          <p:nvPr/>
        </p:nvSpPr>
        <p:spPr bwMode="auto">
          <a:xfrm>
            <a:off x="4727575" y="317551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50012" name="Oval 124"/>
          <p:cNvSpPr>
            <a:spLocks noChangeArrowheads="1"/>
          </p:cNvSpPr>
          <p:nvPr/>
        </p:nvSpPr>
        <p:spPr bwMode="auto">
          <a:xfrm>
            <a:off x="3957637" y="2770703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50013" name="Oval 125"/>
          <p:cNvSpPr>
            <a:spLocks noChangeArrowheads="1"/>
          </p:cNvSpPr>
          <p:nvPr/>
        </p:nvSpPr>
        <p:spPr bwMode="auto">
          <a:xfrm>
            <a:off x="4727575" y="236589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50014" name="Oval 126"/>
          <p:cNvSpPr>
            <a:spLocks noChangeArrowheads="1"/>
          </p:cNvSpPr>
          <p:nvPr/>
        </p:nvSpPr>
        <p:spPr bwMode="auto">
          <a:xfrm>
            <a:off x="5499100" y="2704028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50015" name="Oval 127"/>
          <p:cNvSpPr>
            <a:spLocks noChangeArrowheads="1"/>
          </p:cNvSpPr>
          <p:nvPr/>
        </p:nvSpPr>
        <p:spPr bwMode="auto">
          <a:xfrm>
            <a:off x="5499100" y="1927740"/>
            <a:ext cx="280987" cy="269875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50016" name="Oval 128"/>
          <p:cNvSpPr>
            <a:spLocks noChangeArrowheads="1"/>
          </p:cNvSpPr>
          <p:nvPr/>
        </p:nvSpPr>
        <p:spPr bwMode="auto">
          <a:xfrm>
            <a:off x="4727575" y="155785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50017" name="Line 129"/>
          <p:cNvSpPr>
            <a:spLocks noChangeShapeType="1"/>
          </p:cNvSpPr>
          <p:nvPr/>
        </p:nvSpPr>
        <p:spPr bwMode="auto">
          <a:xfrm>
            <a:off x="4219575" y="2164278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18" name="Line 130"/>
          <p:cNvSpPr>
            <a:spLocks noChangeShapeType="1"/>
          </p:cNvSpPr>
          <p:nvPr/>
        </p:nvSpPr>
        <p:spPr bwMode="auto">
          <a:xfrm flipV="1">
            <a:off x="4237037" y="2559565"/>
            <a:ext cx="506413" cy="279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19" name="Line 131"/>
          <p:cNvSpPr>
            <a:spLocks noChangeShapeType="1"/>
          </p:cNvSpPr>
          <p:nvPr/>
        </p:nvSpPr>
        <p:spPr bwMode="auto">
          <a:xfrm flipV="1">
            <a:off x="4167187" y="1692790"/>
            <a:ext cx="560388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0" name="Line 132"/>
          <p:cNvSpPr>
            <a:spLocks noChangeShapeType="1"/>
          </p:cNvSpPr>
          <p:nvPr/>
        </p:nvSpPr>
        <p:spPr bwMode="auto">
          <a:xfrm flipV="1">
            <a:off x="4992687" y="2140465"/>
            <a:ext cx="53340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1" name="Line 133"/>
          <p:cNvSpPr>
            <a:spLocks noChangeShapeType="1"/>
          </p:cNvSpPr>
          <p:nvPr/>
        </p:nvSpPr>
        <p:spPr bwMode="auto">
          <a:xfrm>
            <a:off x="4230687" y="2965965"/>
            <a:ext cx="504825" cy="292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2" name="Line 134"/>
          <p:cNvSpPr>
            <a:spLocks noChangeShapeType="1"/>
          </p:cNvSpPr>
          <p:nvPr/>
        </p:nvSpPr>
        <p:spPr bwMode="auto">
          <a:xfrm flipV="1">
            <a:off x="4999037" y="2932628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3" name="Line 135"/>
          <p:cNvSpPr>
            <a:spLocks noChangeShapeType="1"/>
          </p:cNvSpPr>
          <p:nvPr/>
        </p:nvSpPr>
        <p:spPr bwMode="auto">
          <a:xfrm>
            <a:off x="4079875" y="2223015"/>
            <a:ext cx="7937" cy="54451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4" name="Line 136"/>
          <p:cNvSpPr>
            <a:spLocks noChangeShapeType="1"/>
          </p:cNvSpPr>
          <p:nvPr/>
        </p:nvSpPr>
        <p:spPr bwMode="auto">
          <a:xfrm flipV="1">
            <a:off x="4233862" y="2869128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5" name="Oval 137"/>
          <p:cNvSpPr>
            <a:spLocks noChangeArrowheads="1"/>
          </p:cNvSpPr>
          <p:nvPr/>
        </p:nvSpPr>
        <p:spPr bwMode="auto">
          <a:xfrm>
            <a:off x="6254750" y="236271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50026" name="Line 138"/>
          <p:cNvSpPr>
            <a:spLocks noChangeShapeType="1"/>
          </p:cNvSpPr>
          <p:nvPr/>
        </p:nvSpPr>
        <p:spPr bwMode="auto">
          <a:xfrm flipV="1">
            <a:off x="5773737" y="2537340"/>
            <a:ext cx="488950" cy="2349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7" name="Freeform 139"/>
          <p:cNvSpPr>
            <a:spLocks/>
          </p:cNvSpPr>
          <p:nvPr/>
        </p:nvSpPr>
        <p:spPr bwMode="auto">
          <a:xfrm>
            <a:off x="5010150" y="2618303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8" name="Line 140"/>
          <p:cNvSpPr>
            <a:spLocks noChangeShapeType="1"/>
          </p:cNvSpPr>
          <p:nvPr/>
        </p:nvSpPr>
        <p:spPr bwMode="auto">
          <a:xfrm flipV="1">
            <a:off x="4857750" y="1835665"/>
            <a:ext cx="1587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29" name="Oval 141"/>
          <p:cNvSpPr>
            <a:spLocks noChangeArrowheads="1"/>
          </p:cNvSpPr>
          <p:nvPr/>
        </p:nvSpPr>
        <p:spPr bwMode="auto">
          <a:xfrm>
            <a:off x="3967162" y="4459803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50030" name="Oval 142"/>
          <p:cNvSpPr>
            <a:spLocks noChangeArrowheads="1"/>
          </p:cNvSpPr>
          <p:nvPr/>
        </p:nvSpPr>
        <p:spPr bwMode="auto">
          <a:xfrm>
            <a:off x="4737100" y="567265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50031" name="Oval 143"/>
          <p:cNvSpPr>
            <a:spLocks noChangeArrowheads="1"/>
          </p:cNvSpPr>
          <p:nvPr/>
        </p:nvSpPr>
        <p:spPr bwMode="auto">
          <a:xfrm>
            <a:off x="3967162" y="5267840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50032" name="Oval 144"/>
          <p:cNvSpPr>
            <a:spLocks noChangeArrowheads="1"/>
          </p:cNvSpPr>
          <p:nvPr/>
        </p:nvSpPr>
        <p:spPr bwMode="auto">
          <a:xfrm>
            <a:off x="4737100" y="486302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50033" name="Oval 145"/>
          <p:cNvSpPr>
            <a:spLocks noChangeArrowheads="1"/>
          </p:cNvSpPr>
          <p:nvPr/>
        </p:nvSpPr>
        <p:spPr bwMode="auto">
          <a:xfrm>
            <a:off x="5508625" y="520116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50034" name="Oval 146"/>
          <p:cNvSpPr>
            <a:spLocks noChangeArrowheads="1"/>
          </p:cNvSpPr>
          <p:nvPr/>
        </p:nvSpPr>
        <p:spPr bwMode="auto">
          <a:xfrm>
            <a:off x="5508625" y="442487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50035" name="Oval 147"/>
          <p:cNvSpPr>
            <a:spLocks noChangeArrowheads="1"/>
          </p:cNvSpPr>
          <p:nvPr/>
        </p:nvSpPr>
        <p:spPr bwMode="auto">
          <a:xfrm>
            <a:off x="4737100" y="4054990"/>
            <a:ext cx="280987" cy="269875"/>
          </a:xfrm>
          <a:prstGeom prst="ellipse">
            <a:avLst/>
          </a:prstGeom>
          <a:solidFill>
            <a:srgbClr val="0099FF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50036" name="Line 148"/>
          <p:cNvSpPr>
            <a:spLocks noChangeShapeType="1"/>
          </p:cNvSpPr>
          <p:nvPr/>
        </p:nvSpPr>
        <p:spPr bwMode="auto">
          <a:xfrm>
            <a:off x="4229100" y="4661415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37" name="Line 149"/>
          <p:cNvSpPr>
            <a:spLocks noChangeShapeType="1"/>
          </p:cNvSpPr>
          <p:nvPr/>
        </p:nvSpPr>
        <p:spPr bwMode="auto">
          <a:xfrm flipV="1">
            <a:off x="4246562" y="5056703"/>
            <a:ext cx="506413" cy="279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38" name="Line 150"/>
          <p:cNvSpPr>
            <a:spLocks noChangeShapeType="1"/>
          </p:cNvSpPr>
          <p:nvPr/>
        </p:nvSpPr>
        <p:spPr bwMode="auto">
          <a:xfrm flipV="1">
            <a:off x="4176712" y="4189928"/>
            <a:ext cx="560388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39" name="Line 151"/>
          <p:cNvSpPr>
            <a:spLocks noChangeShapeType="1"/>
          </p:cNvSpPr>
          <p:nvPr/>
        </p:nvSpPr>
        <p:spPr bwMode="auto">
          <a:xfrm flipV="1">
            <a:off x="5002212" y="4637603"/>
            <a:ext cx="533400" cy="2857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0" name="Line 152"/>
          <p:cNvSpPr>
            <a:spLocks noChangeShapeType="1"/>
          </p:cNvSpPr>
          <p:nvPr/>
        </p:nvSpPr>
        <p:spPr bwMode="auto">
          <a:xfrm>
            <a:off x="4240212" y="5463103"/>
            <a:ext cx="504825" cy="292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1" name="Line 153"/>
          <p:cNvSpPr>
            <a:spLocks noChangeShapeType="1"/>
          </p:cNvSpPr>
          <p:nvPr/>
        </p:nvSpPr>
        <p:spPr bwMode="auto">
          <a:xfrm flipV="1">
            <a:off x="5008562" y="5429765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2" name="Line 154"/>
          <p:cNvSpPr>
            <a:spLocks noChangeShapeType="1"/>
          </p:cNvSpPr>
          <p:nvPr/>
        </p:nvSpPr>
        <p:spPr bwMode="auto">
          <a:xfrm>
            <a:off x="4089400" y="4720153"/>
            <a:ext cx="7937" cy="5445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3" name="Line 155"/>
          <p:cNvSpPr>
            <a:spLocks noChangeShapeType="1"/>
          </p:cNvSpPr>
          <p:nvPr/>
        </p:nvSpPr>
        <p:spPr bwMode="auto">
          <a:xfrm flipV="1">
            <a:off x="4243387" y="5366265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4" name="Oval 156"/>
          <p:cNvSpPr>
            <a:spLocks noChangeArrowheads="1"/>
          </p:cNvSpPr>
          <p:nvPr/>
        </p:nvSpPr>
        <p:spPr bwMode="auto">
          <a:xfrm>
            <a:off x="6264275" y="4859853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50045" name="Line 157"/>
          <p:cNvSpPr>
            <a:spLocks noChangeShapeType="1"/>
          </p:cNvSpPr>
          <p:nvPr/>
        </p:nvSpPr>
        <p:spPr bwMode="auto">
          <a:xfrm flipV="1">
            <a:off x="5783262" y="5034478"/>
            <a:ext cx="488950" cy="2349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6" name="Freeform 158"/>
          <p:cNvSpPr>
            <a:spLocks/>
          </p:cNvSpPr>
          <p:nvPr/>
        </p:nvSpPr>
        <p:spPr bwMode="auto">
          <a:xfrm>
            <a:off x="5019675" y="5115440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7" name="Line 159"/>
          <p:cNvSpPr>
            <a:spLocks noChangeShapeType="1"/>
          </p:cNvSpPr>
          <p:nvPr/>
        </p:nvSpPr>
        <p:spPr bwMode="auto">
          <a:xfrm flipV="1">
            <a:off x="4867275" y="4332803"/>
            <a:ext cx="0" cy="517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48" name="AutoShape 160"/>
          <p:cNvSpPr>
            <a:spLocks noChangeArrowheads="1"/>
          </p:cNvSpPr>
          <p:nvPr/>
        </p:nvSpPr>
        <p:spPr bwMode="auto">
          <a:xfrm rot="6767043">
            <a:off x="5659437" y="379305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0054" name="Text Box 166"/>
          <p:cNvSpPr txBox="1">
            <a:spLocks noChangeArrowheads="1"/>
          </p:cNvSpPr>
          <p:nvPr/>
        </p:nvSpPr>
        <p:spPr bwMode="auto">
          <a:xfrm>
            <a:off x="2386012" y="319456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50055" name="Text Box 167"/>
          <p:cNvSpPr txBox="1">
            <a:spLocks noChangeArrowheads="1"/>
          </p:cNvSpPr>
          <p:nvPr/>
        </p:nvSpPr>
        <p:spPr bwMode="auto">
          <a:xfrm>
            <a:off x="5734050" y="322631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550056" name="Text Box 168"/>
          <p:cNvSpPr txBox="1">
            <a:spLocks noChangeArrowheads="1"/>
          </p:cNvSpPr>
          <p:nvPr/>
        </p:nvSpPr>
        <p:spPr bwMode="auto">
          <a:xfrm>
            <a:off x="5722937" y="571710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550057" name="Oval 169"/>
          <p:cNvSpPr>
            <a:spLocks noChangeArrowheads="1"/>
          </p:cNvSpPr>
          <p:nvPr/>
        </p:nvSpPr>
        <p:spPr bwMode="auto">
          <a:xfrm>
            <a:off x="661987" y="4442340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50058" name="Oval 170"/>
          <p:cNvSpPr>
            <a:spLocks noChangeArrowheads="1"/>
          </p:cNvSpPr>
          <p:nvPr/>
        </p:nvSpPr>
        <p:spPr bwMode="auto">
          <a:xfrm>
            <a:off x="1431925" y="565519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50059" name="Oval 171"/>
          <p:cNvSpPr>
            <a:spLocks noChangeArrowheads="1"/>
          </p:cNvSpPr>
          <p:nvPr/>
        </p:nvSpPr>
        <p:spPr bwMode="auto">
          <a:xfrm>
            <a:off x="661987" y="5250378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50060" name="Oval 172"/>
          <p:cNvSpPr>
            <a:spLocks noChangeArrowheads="1"/>
          </p:cNvSpPr>
          <p:nvPr/>
        </p:nvSpPr>
        <p:spPr bwMode="auto">
          <a:xfrm>
            <a:off x="1431925" y="484556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50061" name="Oval 173"/>
          <p:cNvSpPr>
            <a:spLocks noChangeArrowheads="1"/>
          </p:cNvSpPr>
          <p:nvPr/>
        </p:nvSpPr>
        <p:spPr bwMode="auto">
          <a:xfrm>
            <a:off x="2203450" y="5183703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50062" name="Oval 174"/>
          <p:cNvSpPr>
            <a:spLocks noChangeArrowheads="1"/>
          </p:cNvSpPr>
          <p:nvPr/>
        </p:nvSpPr>
        <p:spPr bwMode="auto">
          <a:xfrm>
            <a:off x="2203450" y="440741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50063" name="Oval 175"/>
          <p:cNvSpPr>
            <a:spLocks noChangeArrowheads="1"/>
          </p:cNvSpPr>
          <p:nvPr/>
        </p:nvSpPr>
        <p:spPr bwMode="auto">
          <a:xfrm>
            <a:off x="1431925" y="403752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50064" name="Line 176"/>
          <p:cNvSpPr>
            <a:spLocks noChangeShapeType="1"/>
          </p:cNvSpPr>
          <p:nvPr/>
        </p:nvSpPr>
        <p:spPr bwMode="auto">
          <a:xfrm>
            <a:off x="923925" y="4643953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65" name="Line 177"/>
          <p:cNvSpPr>
            <a:spLocks noChangeShapeType="1"/>
          </p:cNvSpPr>
          <p:nvPr/>
        </p:nvSpPr>
        <p:spPr bwMode="auto">
          <a:xfrm flipV="1">
            <a:off x="941387" y="5039240"/>
            <a:ext cx="506413" cy="2794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66" name="Line 178"/>
          <p:cNvSpPr>
            <a:spLocks noChangeShapeType="1"/>
          </p:cNvSpPr>
          <p:nvPr/>
        </p:nvSpPr>
        <p:spPr bwMode="auto">
          <a:xfrm flipV="1">
            <a:off x="871537" y="4172465"/>
            <a:ext cx="560388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67" name="Line 179"/>
          <p:cNvSpPr>
            <a:spLocks noChangeShapeType="1"/>
          </p:cNvSpPr>
          <p:nvPr/>
        </p:nvSpPr>
        <p:spPr bwMode="auto">
          <a:xfrm flipV="1">
            <a:off x="1697037" y="4620140"/>
            <a:ext cx="533400" cy="28575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68" name="Line 180"/>
          <p:cNvSpPr>
            <a:spLocks noChangeShapeType="1"/>
          </p:cNvSpPr>
          <p:nvPr/>
        </p:nvSpPr>
        <p:spPr bwMode="auto">
          <a:xfrm>
            <a:off x="935037" y="5445640"/>
            <a:ext cx="504825" cy="2921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69" name="Line 181"/>
          <p:cNvSpPr>
            <a:spLocks noChangeShapeType="1"/>
          </p:cNvSpPr>
          <p:nvPr/>
        </p:nvSpPr>
        <p:spPr bwMode="auto">
          <a:xfrm flipV="1">
            <a:off x="1703387" y="5412303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70" name="Line 182"/>
          <p:cNvSpPr>
            <a:spLocks noChangeShapeType="1"/>
          </p:cNvSpPr>
          <p:nvPr/>
        </p:nvSpPr>
        <p:spPr bwMode="auto">
          <a:xfrm>
            <a:off x="784225" y="4702690"/>
            <a:ext cx="7937" cy="544513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71" name="Line 183"/>
          <p:cNvSpPr>
            <a:spLocks noChangeShapeType="1"/>
          </p:cNvSpPr>
          <p:nvPr/>
        </p:nvSpPr>
        <p:spPr bwMode="auto">
          <a:xfrm flipV="1">
            <a:off x="938212" y="5348803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72" name="Oval 184"/>
          <p:cNvSpPr>
            <a:spLocks noChangeArrowheads="1"/>
          </p:cNvSpPr>
          <p:nvPr/>
        </p:nvSpPr>
        <p:spPr bwMode="auto">
          <a:xfrm>
            <a:off x="2959100" y="4842390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50073" name="Line 185"/>
          <p:cNvSpPr>
            <a:spLocks noChangeShapeType="1"/>
          </p:cNvSpPr>
          <p:nvPr/>
        </p:nvSpPr>
        <p:spPr bwMode="auto">
          <a:xfrm flipV="1">
            <a:off x="2478087" y="5017015"/>
            <a:ext cx="488950" cy="23495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74" name="Freeform 186"/>
          <p:cNvSpPr>
            <a:spLocks/>
          </p:cNvSpPr>
          <p:nvPr/>
        </p:nvSpPr>
        <p:spPr bwMode="auto">
          <a:xfrm>
            <a:off x="1714500" y="5097978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75" name="Line 187"/>
          <p:cNvSpPr>
            <a:spLocks noChangeShapeType="1"/>
          </p:cNvSpPr>
          <p:nvPr/>
        </p:nvSpPr>
        <p:spPr bwMode="auto">
          <a:xfrm flipV="1">
            <a:off x="1562100" y="4315340"/>
            <a:ext cx="0" cy="517525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0076" name="Text Box 188"/>
          <p:cNvSpPr txBox="1">
            <a:spLocks noChangeArrowheads="1"/>
          </p:cNvSpPr>
          <p:nvPr/>
        </p:nvSpPr>
        <p:spPr bwMode="auto">
          <a:xfrm>
            <a:off x="2417762" y="569964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550078" name="Rectangle 190"/>
          <p:cNvSpPr>
            <a:spLocks noChangeArrowheads="1"/>
          </p:cNvSpPr>
          <p:nvPr/>
        </p:nvSpPr>
        <p:spPr bwMode="auto">
          <a:xfrm>
            <a:off x="5499100" y="368300"/>
            <a:ext cx="36449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anose="02020603050405020304" pitchFamily="18" charset="0"/>
              </a:rPr>
              <a:t>DFS</a:t>
            </a:r>
            <a:r>
              <a:rPr lang="ko-KR" altLang="en-US" sz="2400"/>
              <a:t>의 작동 예 </a:t>
            </a:r>
            <a:r>
              <a:rPr lang="en-US" altLang="ko-KR" sz="2400"/>
              <a:t>(</a:t>
            </a:r>
            <a:r>
              <a:rPr lang="ko-KR" altLang="en-US" sz="2400"/>
              <a:t>계속</a:t>
            </a:r>
            <a:r>
              <a:rPr lang="en-US" altLang="ko-KR" sz="2400"/>
              <a:t>)</a:t>
            </a:r>
          </a:p>
        </p:txBody>
      </p:sp>
      <p:sp>
        <p:nvSpPr>
          <p:cNvPr id="550080" name="Rectangle 192"/>
          <p:cNvSpPr>
            <a:spLocks noChangeArrowheads="1"/>
          </p:cNvSpPr>
          <p:nvPr/>
        </p:nvSpPr>
        <p:spPr bwMode="auto">
          <a:xfrm>
            <a:off x="582612" y="3820040"/>
            <a:ext cx="2743200" cy="2238375"/>
          </a:xfrm>
          <a:prstGeom prst="rect">
            <a:avLst/>
          </a:prstGeom>
          <a:noFill/>
          <a:ln w="3175">
            <a:solidFill>
              <a:srgbClr val="3366FF"/>
            </a:solidFill>
            <a:miter lim="800000"/>
            <a:headEnd/>
            <a:tailEnd/>
          </a:ln>
          <a:effectLst>
            <a:prstShdw prst="shdw17" dist="17961" dir="2700000">
              <a:srgbClr val="33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최소신장트리</a:t>
            </a:r>
            <a:r>
              <a:rPr lang="en-US" altLang="ko-KR" sz="2800">
                <a:solidFill>
                  <a:srgbClr val="FF0000"/>
                </a:solidFill>
              </a:rPr>
              <a:t>Minimum Spanning Trees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10525" cy="400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조건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무향 연결 그래프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연결 그래프</a:t>
            </a:r>
            <a:r>
              <a:rPr lang="en-US" altLang="ko-KR" sz="1600"/>
              <a:t>connected graph</a:t>
            </a:r>
            <a:r>
              <a:rPr lang="en-US" altLang="ko-KR" sz="1800"/>
              <a:t> : </a:t>
            </a:r>
            <a:r>
              <a:rPr lang="ko-KR" altLang="en-US" sz="1800"/>
              <a:t>모든 정점 간에 경로가 존재하는 그래프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트리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싸이클이 없는 연결 그래프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/>
              <a:t>n</a:t>
            </a:r>
            <a:r>
              <a:rPr lang="en-US" altLang="ko-KR" sz="2000"/>
              <a:t> </a:t>
            </a:r>
            <a:r>
              <a:rPr lang="ko-KR" altLang="en-US" sz="2000"/>
              <a:t>개의 정점을 가진 트리는 항상 </a:t>
            </a:r>
            <a:r>
              <a:rPr lang="en-US" altLang="ko-KR" sz="2000" i="1"/>
              <a:t>n</a:t>
            </a:r>
            <a:r>
              <a:rPr lang="en-US" altLang="ko-KR" sz="2000"/>
              <a:t>-1</a:t>
            </a:r>
            <a:r>
              <a:rPr lang="ko-KR" altLang="en-US" sz="2000"/>
              <a:t>개의 간선을 갖는다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그래프 </a:t>
            </a:r>
            <a:r>
              <a:rPr lang="en-US" altLang="ko-KR" sz="2400" i="1"/>
              <a:t>G</a:t>
            </a:r>
            <a:r>
              <a:rPr lang="ko-KR" altLang="en-US" sz="2400"/>
              <a:t>의 신장트리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/>
              <a:t>G</a:t>
            </a:r>
            <a:r>
              <a:rPr lang="ko-KR" altLang="en-US" sz="2000"/>
              <a:t>의 정점들과 간선들로만 구성된 트리</a:t>
            </a:r>
          </a:p>
          <a:p>
            <a:pPr>
              <a:lnSpc>
                <a:spcPct val="90000"/>
              </a:lnSpc>
            </a:pPr>
            <a:r>
              <a:rPr lang="en-US" altLang="ko-KR" sz="2400" i="1"/>
              <a:t>G</a:t>
            </a:r>
            <a:r>
              <a:rPr lang="ko-KR" altLang="en-US" sz="2400"/>
              <a:t>의 최소신장트리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/>
              <a:t>G</a:t>
            </a:r>
            <a:r>
              <a:rPr lang="ko-KR" altLang="en-US" sz="2000"/>
              <a:t>의 신장트리들 중 간선의 합이 최소인 신장트리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000"/>
              <a:t>그래프의 표현법을 익힌다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너비 우선 탐색과 깊이 우선 탐색의 원리를 충분히 이해하도록 한다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신장 트리의 의미와 최소 신장 트리를 구하는 두 가지 알고리즘을 이해한다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그래프의 특성에 따라 가장 적합한 최단 경로 알고리즘을 선택할 수 있도록 한다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위상 정렬을 알고</a:t>
            </a:r>
            <a:r>
              <a:rPr lang="en-US" altLang="ko-KR" sz="2000"/>
              <a:t>, DAG</a:t>
            </a:r>
            <a:r>
              <a:rPr lang="ko-KR" altLang="en-US" sz="2000"/>
              <a:t>의 경우에 위상 정렬을 이용해 최단 경로를 구하는 방법을 이해한다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강연결 요소를 구하는 알고리즘을 이해하고 이 알고리즘의 정당성을 확신할 수 있도록 한다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본문에서 소개하는 각 알고리즘의 수행 시간을 분석할 수 있도록 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2273300"/>
            <a:ext cx="8458200" cy="24257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Prim</a:t>
            </a:r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(</a:t>
            </a:r>
            <a:r>
              <a:rPr lang="en-US" altLang="ko-KR" sz="1600" i="1"/>
              <a:t>G</a:t>
            </a:r>
            <a:r>
              <a:rPr lang="en-US" altLang="ko-KR" sz="1600"/>
              <a:t>, </a:t>
            </a:r>
            <a:r>
              <a:rPr lang="en-US" altLang="ko-KR" sz="1600" i="1"/>
              <a:t>r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/>
              <a:t>       </a:t>
            </a:r>
            <a:r>
              <a:rPr lang="en-US" altLang="ko-KR" sz="1600" i="1"/>
              <a:t>S</a:t>
            </a:r>
            <a:r>
              <a:rPr lang="en-US" altLang="ko-KR" sz="1600"/>
              <a:t> ←</a:t>
            </a:r>
            <a:r>
              <a:rPr lang="ru-RU" altLang="ko-KR" sz="1600" i="1"/>
              <a:t>Ф</a:t>
            </a:r>
            <a:r>
              <a:rPr lang="en-US" altLang="ko-KR" sz="1600" i="1"/>
              <a:t> </a:t>
            </a:r>
            <a:r>
              <a:rPr lang="en-US" altLang="ko-KR" sz="1600"/>
              <a:t>;</a:t>
            </a:r>
            <a:endParaRPr lang="ru-RU" altLang="ko-KR" sz="1600"/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/>
              <a:t>       정점 </a:t>
            </a:r>
            <a:r>
              <a:rPr lang="en-US" altLang="ko-KR" sz="1600" i="1"/>
              <a:t>r</a:t>
            </a:r>
            <a:r>
              <a:rPr lang="ko-KR" altLang="en-US" sz="1600"/>
              <a:t>을 방문되었다고 표시하고</a:t>
            </a:r>
            <a:r>
              <a:rPr lang="en-US" altLang="ko-KR" sz="1600"/>
              <a:t>, </a:t>
            </a:r>
            <a:r>
              <a:rPr lang="ko-KR" altLang="en-US" sz="1600"/>
              <a:t>집합 </a:t>
            </a:r>
            <a:r>
              <a:rPr lang="en-US" altLang="ko-KR" sz="1600" i="1"/>
              <a:t>S</a:t>
            </a:r>
            <a:r>
              <a:rPr lang="ko-KR" altLang="en-US" sz="1600"/>
              <a:t>에 포함시킨다</a:t>
            </a:r>
            <a:r>
              <a:rPr lang="en-US" altLang="ko-KR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	</a:t>
            </a:r>
            <a:r>
              <a:rPr lang="en-US" altLang="ko-KR" sz="1600" b="1">
                <a:solidFill>
                  <a:schemeClr val="accent2"/>
                </a:solidFill>
              </a:rPr>
              <a:t>while</a:t>
            </a:r>
            <a:r>
              <a:rPr lang="en-US" altLang="ko-KR" sz="1600"/>
              <a:t> (</a:t>
            </a:r>
            <a:r>
              <a:rPr lang="en-US" altLang="ko-KR" sz="1600" i="1"/>
              <a:t>S</a:t>
            </a:r>
            <a:r>
              <a:rPr lang="en-US" altLang="ko-KR" sz="1600"/>
              <a:t>≠</a:t>
            </a:r>
            <a:r>
              <a:rPr lang="en-US" altLang="ko-KR" sz="1600" i="1"/>
              <a:t>V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		</a:t>
            </a:r>
            <a:r>
              <a:rPr lang="en-US" altLang="ko-KR" sz="1600" i="1"/>
              <a:t>S</a:t>
            </a:r>
            <a:r>
              <a:rPr lang="ko-KR" altLang="en-US" sz="1600"/>
              <a:t>에서 </a:t>
            </a:r>
            <a:r>
              <a:rPr lang="en-US" altLang="ko-KR" sz="1600" i="1"/>
              <a:t>V</a:t>
            </a:r>
            <a:r>
              <a:rPr lang="en-US" altLang="ko-KR" sz="1600"/>
              <a:t>-</a:t>
            </a:r>
            <a:r>
              <a:rPr lang="en-US" altLang="ko-KR" sz="1600" i="1"/>
              <a:t>S</a:t>
            </a:r>
            <a:r>
              <a:rPr lang="ko-KR" altLang="en-US" sz="1600"/>
              <a:t>를 연결하는 간선들 중 최소길이의 간선 </a:t>
            </a:r>
            <a:r>
              <a:rPr lang="en-US" altLang="ko-KR" sz="1600"/>
              <a:t>(</a:t>
            </a:r>
            <a:r>
              <a:rPr lang="en-US" altLang="ko-KR" sz="1600" i="1"/>
              <a:t>x</a:t>
            </a:r>
            <a:r>
              <a:rPr lang="en-US" altLang="ko-KR" sz="1600"/>
              <a:t>, </a:t>
            </a:r>
            <a:r>
              <a:rPr lang="en-US" altLang="ko-KR" sz="1600" i="1"/>
              <a:t>y</a:t>
            </a:r>
            <a:r>
              <a:rPr lang="en-US" altLang="ko-KR" sz="1600"/>
              <a:t>) </a:t>
            </a:r>
            <a:r>
              <a:rPr lang="ko-KR" altLang="en-US" sz="1600"/>
              <a:t>를 찾는다</a:t>
            </a:r>
            <a:r>
              <a:rPr lang="en-US" altLang="ko-KR" sz="1600"/>
              <a:t>; ▷ (</a:t>
            </a:r>
            <a:r>
              <a:rPr lang="en-US" altLang="ko-KR" sz="1600" i="1"/>
              <a:t>x</a:t>
            </a:r>
            <a:r>
              <a:rPr lang="en-US" altLang="ko-KR" sz="1600"/>
              <a:t>∈</a:t>
            </a:r>
            <a:r>
              <a:rPr lang="en-US" altLang="ko-KR" sz="1600" i="1"/>
              <a:t>S,</a:t>
            </a:r>
            <a:r>
              <a:rPr lang="ko-KR" altLang="en-US" sz="1600" i="1"/>
              <a:t> </a:t>
            </a:r>
            <a:r>
              <a:rPr lang="en-US" altLang="ko-KR" sz="1600" i="1"/>
              <a:t>y</a:t>
            </a:r>
            <a:r>
              <a:rPr lang="en-US" altLang="ko-KR" sz="1600"/>
              <a:t>∈</a:t>
            </a:r>
            <a:r>
              <a:rPr lang="en-US" altLang="ko-KR" sz="1600" i="1"/>
              <a:t>V-S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		</a:t>
            </a:r>
            <a:r>
              <a:rPr lang="ko-KR" altLang="en-US" sz="1600"/>
              <a:t>정점 </a:t>
            </a:r>
            <a:r>
              <a:rPr lang="en-US" altLang="ko-KR" sz="1600" i="1"/>
              <a:t>y</a:t>
            </a:r>
            <a:r>
              <a:rPr lang="ko-KR" altLang="en-US" sz="1600"/>
              <a:t>를 방문되었다고 표시하고</a:t>
            </a:r>
            <a:r>
              <a:rPr lang="en-US" altLang="ko-KR" sz="1600"/>
              <a:t>, </a:t>
            </a:r>
            <a:r>
              <a:rPr lang="ko-KR" altLang="en-US" sz="1600"/>
              <a:t>집합 </a:t>
            </a:r>
            <a:r>
              <a:rPr lang="en-US" altLang="ko-KR" sz="1600" i="1"/>
              <a:t>S</a:t>
            </a:r>
            <a:r>
              <a:rPr lang="ko-KR" altLang="en-US" sz="1600"/>
              <a:t>에 포함시킨다</a:t>
            </a:r>
            <a:r>
              <a:rPr lang="en-US" altLang="ko-KR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384175" y="4872038"/>
            <a:ext cx="5316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Prim </a:t>
            </a:r>
            <a:r>
              <a:rPr lang="ko-KR" altLang="en-US" sz="1800">
                <a:ea typeface="굴림" panose="020B0600000101010101" pitchFamily="50" charset="-127"/>
              </a:rPr>
              <a:t>알고리즘은 그리디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greedy</a:t>
            </a:r>
            <a:r>
              <a:rPr lang="en-US" altLang="ko-KR" sz="14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알고리즘의 일종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그리디 알고리즘으로 최적해를 보장하는 드문 예</a:t>
            </a:r>
            <a:endParaRPr lang="en-US" altLang="ko-KR" sz="1800">
              <a:ea typeface="굴림" panose="020B0600000101010101" pitchFamily="50" charset="-127"/>
            </a:endParaRPr>
          </a:p>
        </p:txBody>
      </p:sp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프림</a:t>
            </a:r>
            <a:r>
              <a:rPr lang="en-US" altLang="ko-KR" sz="2400">
                <a:latin typeface="Times New Roman" panose="02020603050405020304" pitchFamily="18" charset="0"/>
              </a:rPr>
              <a:t>Prim</a:t>
            </a:r>
            <a:r>
              <a:rPr lang="en-US" altLang="ko-KR" sz="3600"/>
              <a:t> </a:t>
            </a:r>
            <a:r>
              <a:rPr lang="ko-KR" altLang="en-US" sz="3600"/>
              <a:t>알고리즘</a:t>
            </a:r>
          </a:p>
        </p:txBody>
      </p:sp>
      <p:sp>
        <p:nvSpPr>
          <p:cNvPr id="576518" name="Text Box 6"/>
          <p:cNvSpPr txBox="1">
            <a:spLocks noChangeArrowheads="1"/>
          </p:cNvSpPr>
          <p:nvPr/>
        </p:nvSpPr>
        <p:spPr bwMode="auto">
          <a:xfrm>
            <a:off x="5552904" y="5597954"/>
            <a:ext cx="2826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>
                <a:ea typeface="굴림" panose="020B0600000101010101" pitchFamily="50" charset="-127"/>
              </a:rPr>
              <a:t>수행 시간</a:t>
            </a:r>
            <a:r>
              <a:rPr lang="en-US" altLang="ko-KR" sz="2000" smtClean="0">
                <a:ea typeface="굴림" panose="020B0600000101010101" pitchFamily="50" charset="-127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|log|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7610304" y="6158342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a typeface="굴림" panose="020B0600000101010101" pitchFamily="50" charset="-127"/>
              </a:rPr>
              <a:t>힙 이용</a:t>
            </a:r>
          </a:p>
        </p:txBody>
      </p:sp>
      <p:sp>
        <p:nvSpPr>
          <p:cNvPr id="576520" name="Line 8"/>
          <p:cNvSpPr>
            <a:spLocks noChangeShapeType="1"/>
          </p:cNvSpPr>
          <p:nvPr/>
        </p:nvSpPr>
        <p:spPr bwMode="auto">
          <a:xfrm flipH="1" flipV="1">
            <a:off x="7750004" y="5975779"/>
            <a:ext cx="10477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633" name="Rectangle 265"/>
          <p:cNvSpPr>
            <a:spLocks noChangeArrowheads="1"/>
          </p:cNvSpPr>
          <p:nvPr/>
        </p:nvSpPr>
        <p:spPr bwMode="auto">
          <a:xfrm>
            <a:off x="5913438" y="5736207"/>
            <a:ext cx="3200400" cy="787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74" name="Freeform 6"/>
          <p:cNvSpPr>
            <a:spLocks/>
          </p:cNvSpPr>
          <p:nvPr/>
        </p:nvSpPr>
        <p:spPr bwMode="auto">
          <a:xfrm>
            <a:off x="388938" y="3799457"/>
            <a:ext cx="1550987" cy="1570038"/>
          </a:xfrm>
          <a:custGeom>
            <a:avLst/>
            <a:gdLst>
              <a:gd name="T0" fmla="*/ 276 w 977"/>
              <a:gd name="T1" fmla="*/ 150 h 989"/>
              <a:gd name="T2" fmla="*/ 0 w 977"/>
              <a:gd name="T3" fmla="*/ 369 h 989"/>
              <a:gd name="T4" fmla="*/ 32 w 977"/>
              <a:gd name="T5" fmla="*/ 651 h 989"/>
              <a:gd name="T6" fmla="*/ 332 w 977"/>
              <a:gd name="T7" fmla="*/ 776 h 989"/>
              <a:gd name="T8" fmla="*/ 626 w 977"/>
              <a:gd name="T9" fmla="*/ 976 h 989"/>
              <a:gd name="T10" fmla="*/ 827 w 977"/>
              <a:gd name="T11" fmla="*/ 989 h 989"/>
              <a:gd name="T12" fmla="*/ 977 w 977"/>
              <a:gd name="T13" fmla="*/ 795 h 989"/>
              <a:gd name="T14" fmla="*/ 883 w 977"/>
              <a:gd name="T15" fmla="*/ 513 h 989"/>
              <a:gd name="T16" fmla="*/ 914 w 977"/>
              <a:gd name="T17" fmla="*/ 219 h 989"/>
              <a:gd name="T18" fmla="*/ 914 w 977"/>
              <a:gd name="T19" fmla="*/ 81 h 989"/>
              <a:gd name="T20" fmla="*/ 601 w 977"/>
              <a:gd name="T21" fmla="*/ 0 h 989"/>
              <a:gd name="T22" fmla="*/ 345 w 977"/>
              <a:gd name="T23" fmla="*/ 106 h 989"/>
              <a:gd name="T24" fmla="*/ 276 w 977"/>
              <a:gd name="T25" fmla="*/ 150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7" h="989">
                <a:moveTo>
                  <a:pt x="276" y="150"/>
                </a:moveTo>
                <a:lnTo>
                  <a:pt x="0" y="369"/>
                </a:lnTo>
                <a:lnTo>
                  <a:pt x="32" y="651"/>
                </a:lnTo>
                <a:lnTo>
                  <a:pt x="332" y="776"/>
                </a:lnTo>
                <a:lnTo>
                  <a:pt x="626" y="976"/>
                </a:lnTo>
                <a:lnTo>
                  <a:pt x="827" y="989"/>
                </a:lnTo>
                <a:lnTo>
                  <a:pt x="977" y="795"/>
                </a:lnTo>
                <a:lnTo>
                  <a:pt x="883" y="513"/>
                </a:lnTo>
                <a:lnTo>
                  <a:pt x="914" y="219"/>
                </a:lnTo>
                <a:lnTo>
                  <a:pt x="914" y="81"/>
                </a:lnTo>
                <a:lnTo>
                  <a:pt x="601" y="0"/>
                </a:lnTo>
                <a:lnTo>
                  <a:pt x="345" y="106"/>
                </a:lnTo>
                <a:lnTo>
                  <a:pt x="276" y="15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75" name="Oval 7"/>
          <p:cNvSpPr>
            <a:spLocks noChangeArrowheads="1"/>
          </p:cNvSpPr>
          <p:nvPr/>
        </p:nvSpPr>
        <p:spPr bwMode="auto">
          <a:xfrm rot="-1641361">
            <a:off x="4046538" y="3686745"/>
            <a:ext cx="1611312" cy="835025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76" name="Oval 8"/>
          <p:cNvSpPr>
            <a:spLocks noChangeArrowheads="1"/>
          </p:cNvSpPr>
          <p:nvPr/>
        </p:nvSpPr>
        <p:spPr bwMode="auto">
          <a:xfrm>
            <a:off x="4068763" y="1557907"/>
            <a:ext cx="727075" cy="654050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77" name="Oval 9"/>
          <p:cNvSpPr>
            <a:spLocks noChangeArrowheads="1"/>
          </p:cNvSpPr>
          <p:nvPr/>
        </p:nvSpPr>
        <p:spPr bwMode="auto">
          <a:xfrm>
            <a:off x="523875" y="17849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78" name="Oval 10"/>
          <p:cNvSpPr>
            <a:spLocks noChangeArrowheads="1"/>
          </p:cNvSpPr>
          <p:nvPr/>
        </p:nvSpPr>
        <p:spPr bwMode="auto">
          <a:xfrm>
            <a:off x="1362075" y="31565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79" name="Oval 11"/>
          <p:cNvSpPr>
            <a:spLocks noChangeArrowheads="1"/>
          </p:cNvSpPr>
          <p:nvPr/>
        </p:nvSpPr>
        <p:spPr bwMode="auto">
          <a:xfrm>
            <a:off x="523875" y="26993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80" name="Oval 12"/>
          <p:cNvSpPr>
            <a:spLocks noChangeArrowheads="1"/>
          </p:cNvSpPr>
          <p:nvPr/>
        </p:nvSpPr>
        <p:spPr bwMode="auto">
          <a:xfrm>
            <a:off x="1362075" y="22421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81" name="Oval 13"/>
          <p:cNvSpPr>
            <a:spLocks noChangeArrowheads="1"/>
          </p:cNvSpPr>
          <p:nvPr/>
        </p:nvSpPr>
        <p:spPr bwMode="auto">
          <a:xfrm>
            <a:off x="2200275" y="26231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82" name="Oval 14"/>
          <p:cNvSpPr>
            <a:spLocks noChangeArrowheads="1"/>
          </p:cNvSpPr>
          <p:nvPr/>
        </p:nvSpPr>
        <p:spPr bwMode="auto">
          <a:xfrm>
            <a:off x="2200275" y="17849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83" name="Oval 15"/>
          <p:cNvSpPr>
            <a:spLocks noChangeArrowheads="1"/>
          </p:cNvSpPr>
          <p:nvPr/>
        </p:nvSpPr>
        <p:spPr bwMode="auto">
          <a:xfrm>
            <a:off x="1362075" y="132772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384" name="Line 16"/>
          <p:cNvSpPr>
            <a:spLocks noChangeShapeType="1"/>
          </p:cNvSpPr>
          <p:nvPr/>
        </p:nvSpPr>
        <p:spPr bwMode="auto">
          <a:xfrm>
            <a:off x="828675" y="201352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85" name="Line 17"/>
          <p:cNvSpPr>
            <a:spLocks noChangeShapeType="1"/>
          </p:cNvSpPr>
          <p:nvPr/>
        </p:nvSpPr>
        <p:spPr bwMode="auto">
          <a:xfrm flipV="1">
            <a:off x="828675" y="247072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86" name="Line 18"/>
          <p:cNvSpPr>
            <a:spLocks noChangeShapeType="1"/>
          </p:cNvSpPr>
          <p:nvPr/>
        </p:nvSpPr>
        <p:spPr bwMode="auto">
          <a:xfrm flipV="1">
            <a:off x="752475" y="148012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87" name="Line 19"/>
          <p:cNvSpPr>
            <a:spLocks noChangeShapeType="1"/>
          </p:cNvSpPr>
          <p:nvPr/>
        </p:nvSpPr>
        <p:spPr bwMode="auto">
          <a:xfrm>
            <a:off x="1666875" y="155632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88" name="Line 20"/>
          <p:cNvSpPr>
            <a:spLocks noChangeShapeType="1"/>
          </p:cNvSpPr>
          <p:nvPr/>
        </p:nvSpPr>
        <p:spPr bwMode="auto">
          <a:xfrm flipV="1">
            <a:off x="1666875" y="201352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89" name="Line 21"/>
          <p:cNvSpPr>
            <a:spLocks noChangeShapeType="1"/>
          </p:cNvSpPr>
          <p:nvPr/>
        </p:nvSpPr>
        <p:spPr bwMode="auto">
          <a:xfrm>
            <a:off x="1666875" y="247072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90" name="Line 22"/>
          <p:cNvSpPr>
            <a:spLocks noChangeShapeType="1"/>
          </p:cNvSpPr>
          <p:nvPr/>
        </p:nvSpPr>
        <p:spPr bwMode="auto">
          <a:xfrm>
            <a:off x="828675" y="292792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91" name="Line 23"/>
          <p:cNvSpPr>
            <a:spLocks noChangeShapeType="1"/>
          </p:cNvSpPr>
          <p:nvPr/>
        </p:nvSpPr>
        <p:spPr bwMode="auto">
          <a:xfrm flipV="1">
            <a:off x="1666875" y="2872357"/>
            <a:ext cx="5540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392" name="Text Box 24"/>
          <p:cNvSpPr txBox="1">
            <a:spLocks noChangeArrowheads="1"/>
          </p:cNvSpPr>
          <p:nvPr/>
        </p:nvSpPr>
        <p:spPr bwMode="auto">
          <a:xfrm>
            <a:off x="893763" y="132772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393" name="Text Box 25"/>
          <p:cNvSpPr txBox="1">
            <a:spLocks noChangeArrowheads="1"/>
          </p:cNvSpPr>
          <p:nvPr/>
        </p:nvSpPr>
        <p:spPr bwMode="auto">
          <a:xfrm>
            <a:off x="828675" y="20674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394" name="Text Box 26"/>
          <p:cNvSpPr txBox="1">
            <a:spLocks noChangeArrowheads="1"/>
          </p:cNvSpPr>
          <p:nvPr/>
        </p:nvSpPr>
        <p:spPr bwMode="auto">
          <a:xfrm>
            <a:off x="854075" y="30834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395" name="Text Box 27"/>
          <p:cNvSpPr txBox="1">
            <a:spLocks noChangeArrowheads="1"/>
          </p:cNvSpPr>
          <p:nvPr/>
        </p:nvSpPr>
        <p:spPr bwMode="auto">
          <a:xfrm>
            <a:off x="1347788" y="1324545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396" name="Text Box 28"/>
          <p:cNvSpPr txBox="1">
            <a:spLocks noChangeArrowheads="1"/>
          </p:cNvSpPr>
          <p:nvPr/>
        </p:nvSpPr>
        <p:spPr bwMode="auto">
          <a:xfrm>
            <a:off x="2178050" y="1769045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397" name="Text Box 29"/>
          <p:cNvSpPr txBox="1">
            <a:spLocks noChangeArrowheads="1"/>
          </p:cNvSpPr>
          <p:nvPr/>
        </p:nvSpPr>
        <p:spPr bwMode="auto">
          <a:xfrm>
            <a:off x="1339850" y="223577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398" name="Text Box 30"/>
          <p:cNvSpPr txBox="1">
            <a:spLocks noChangeArrowheads="1"/>
          </p:cNvSpPr>
          <p:nvPr/>
        </p:nvSpPr>
        <p:spPr bwMode="auto">
          <a:xfrm>
            <a:off x="1339850" y="316922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399" name="Text Box 31"/>
          <p:cNvSpPr txBox="1">
            <a:spLocks noChangeArrowheads="1"/>
          </p:cNvSpPr>
          <p:nvPr/>
        </p:nvSpPr>
        <p:spPr bwMode="auto">
          <a:xfrm>
            <a:off x="2168525" y="261677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00" name="Text Box 32"/>
          <p:cNvSpPr txBox="1">
            <a:spLocks noChangeArrowheads="1"/>
          </p:cNvSpPr>
          <p:nvPr/>
        </p:nvSpPr>
        <p:spPr bwMode="auto">
          <a:xfrm>
            <a:off x="501650" y="269297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01" name="Text Box 33"/>
          <p:cNvSpPr txBox="1">
            <a:spLocks noChangeArrowheads="1"/>
          </p:cNvSpPr>
          <p:nvPr/>
        </p:nvSpPr>
        <p:spPr bwMode="auto">
          <a:xfrm>
            <a:off x="522288" y="17912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70402" name="Text Box 34"/>
          <p:cNvSpPr txBox="1">
            <a:spLocks noChangeArrowheads="1"/>
          </p:cNvSpPr>
          <p:nvPr/>
        </p:nvSpPr>
        <p:spPr bwMode="auto">
          <a:xfrm>
            <a:off x="1803400" y="140392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70403" name="Text Box 35"/>
          <p:cNvSpPr txBox="1">
            <a:spLocks noChangeArrowheads="1"/>
          </p:cNvSpPr>
          <p:nvPr/>
        </p:nvSpPr>
        <p:spPr bwMode="auto">
          <a:xfrm>
            <a:off x="1884363" y="208972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0404" name="Text Box 36"/>
          <p:cNvSpPr txBox="1">
            <a:spLocks noChangeArrowheads="1"/>
          </p:cNvSpPr>
          <p:nvPr/>
        </p:nvSpPr>
        <p:spPr bwMode="auto">
          <a:xfrm>
            <a:off x="800100" y="237229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0405" name="Text Box 37"/>
          <p:cNvSpPr txBox="1">
            <a:spLocks noChangeArrowheads="1"/>
          </p:cNvSpPr>
          <p:nvPr/>
        </p:nvSpPr>
        <p:spPr bwMode="auto">
          <a:xfrm>
            <a:off x="1884363" y="235642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0406" name="Text Box 38"/>
          <p:cNvSpPr txBox="1">
            <a:spLocks noChangeArrowheads="1"/>
          </p:cNvSpPr>
          <p:nvPr/>
        </p:nvSpPr>
        <p:spPr bwMode="auto">
          <a:xfrm>
            <a:off x="1846263" y="30469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0407" name="Oval 39"/>
          <p:cNvSpPr>
            <a:spLocks noChangeArrowheads="1"/>
          </p:cNvSpPr>
          <p:nvPr/>
        </p:nvSpPr>
        <p:spPr bwMode="auto">
          <a:xfrm>
            <a:off x="4325938" y="1738882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70408" name="Oval 40"/>
          <p:cNvSpPr>
            <a:spLocks noChangeArrowheads="1"/>
          </p:cNvSpPr>
          <p:nvPr/>
        </p:nvSpPr>
        <p:spPr bwMode="auto">
          <a:xfrm>
            <a:off x="5164138" y="311048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09" name="Oval 41"/>
          <p:cNvSpPr>
            <a:spLocks noChangeArrowheads="1"/>
          </p:cNvSpPr>
          <p:nvPr/>
        </p:nvSpPr>
        <p:spPr bwMode="auto">
          <a:xfrm>
            <a:off x="4325938" y="2662807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0410" name="Oval 42"/>
          <p:cNvSpPr>
            <a:spLocks noChangeArrowheads="1"/>
          </p:cNvSpPr>
          <p:nvPr/>
        </p:nvSpPr>
        <p:spPr bwMode="auto">
          <a:xfrm>
            <a:off x="5164138" y="2196082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11" name="Oval 43"/>
          <p:cNvSpPr>
            <a:spLocks noChangeArrowheads="1"/>
          </p:cNvSpPr>
          <p:nvPr/>
        </p:nvSpPr>
        <p:spPr bwMode="auto">
          <a:xfrm>
            <a:off x="6002338" y="257708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12" name="Oval 44"/>
          <p:cNvSpPr>
            <a:spLocks noChangeArrowheads="1"/>
          </p:cNvSpPr>
          <p:nvPr/>
        </p:nvSpPr>
        <p:spPr bwMode="auto">
          <a:xfrm>
            <a:off x="6002338" y="173888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13" name="Oval 45"/>
          <p:cNvSpPr>
            <a:spLocks noChangeArrowheads="1"/>
          </p:cNvSpPr>
          <p:nvPr/>
        </p:nvSpPr>
        <p:spPr bwMode="auto">
          <a:xfrm>
            <a:off x="5164138" y="1281682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14" name="Line 46"/>
          <p:cNvSpPr>
            <a:spLocks noChangeShapeType="1"/>
          </p:cNvSpPr>
          <p:nvPr/>
        </p:nvSpPr>
        <p:spPr bwMode="auto">
          <a:xfrm>
            <a:off x="4630738" y="196748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15" name="Line 47"/>
          <p:cNvSpPr>
            <a:spLocks noChangeShapeType="1"/>
          </p:cNvSpPr>
          <p:nvPr/>
        </p:nvSpPr>
        <p:spPr bwMode="auto">
          <a:xfrm flipV="1">
            <a:off x="4630738" y="242468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16" name="Line 48"/>
          <p:cNvSpPr>
            <a:spLocks noChangeShapeType="1"/>
          </p:cNvSpPr>
          <p:nvPr/>
        </p:nvSpPr>
        <p:spPr bwMode="auto">
          <a:xfrm flipV="1">
            <a:off x="4554538" y="143408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17" name="Line 49"/>
          <p:cNvSpPr>
            <a:spLocks noChangeShapeType="1"/>
          </p:cNvSpPr>
          <p:nvPr/>
        </p:nvSpPr>
        <p:spPr bwMode="auto">
          <a:xfrm>
            <a:off x="5468938" y="151028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18" name="Line 50"/>
          <p:cNvSpPr>
            <a:spLocks noChangeShapeType="1"/>
          </p:cNvSpPr>
          <p:nvPr/>
        </p:nvSpPr>
        <p:spPr bwMode="auto">
          <a:xfrm flipV="1">
            <a:off x="5468938" y="196748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19" name="Line 51"/>
          <p:cNvSpPr>
            <a:spLocks noChangeShapeType="1"/>
          </p:cNvSpPr>
          <p:nvPr/>
        </p:nvSpPr>
        <p:spPr bwMode="auto">
          <a:xfrm>
            <a:off x="5468938" y="2424682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20" name="Line 52"/>
          <p:cNvSpPr>
            <a:spLocks noChangeShapeType="1"/>
          </p:cNvSpPr>
          <p:nvPr/>
        </p:nvSpPr>
        <p:spPr bwMode="auto">
          <a:xfrm>
            <a:off x="4630738" y="288188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21" name="Line 53"/>
          <p:cNvSpPr>
            <a:spLocks noChangeShapeType="1"/>
          </p:cNvSpPr>
          <p:nvPr/>
        </p:nvSpPr>
        <p:spPr bwMode="auto">
          <a:xfrm flipV="1">
            <a:off x="5468938" y="2826320"/>
            <a:ext cx="5540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22" name="Text Box 54"/>
          <p:cNvSpPr txBox="1">
            <a:spLocks noChangeArrowheads="1"/>
          </p:cNvSpPr>
          <p:nvPr/>
        </p:nvSpPr>
        <p:spPr bwMode="auto">
          <a:xfrm>
            <a:off x="4695825" y="12816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423" name="Text Box 55"/>
          <p:cNvSpPr txBox="1">
            <a:spLocks noChangeArrowheads="1"/>
          </p:cNvSpPr>
          <p:nvPr/>
        </p:nvSpPr>
        <p:spPr bwMode="auto">
          <a:xfrm>
            <a:off x="4630738" y="20214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424" name="Text Box 56"/>
          <p:cNvSpPr txBox="1">
            <a:spLocks noChangeArrowheads="1"/>
          </p:cNvSpPr>
          <p:nvPr/>
        </p:nvSpPr>
        <p:spPr bwMode="auto">
          <a:xfrm>
            <a:off x="4681538" y="30374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425" name="Text Box 57"/>
          <p:cNvSpPr txBox="1">
            <a:spLocks noChangeArrowheads="1"/>
          </p:cNvSpPr>
          <p:nvPr/>
        </p:nvSpPr>
        <p:spPr bwMode="auto">
          <a:xfrm>
            <a:off x="5159375" y="12594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426" name="Text Box 58"/>
          <p:cNvSpPr txBox="1">
            <a:spLocks noChangeArrowheads="1"/>
          </p:cNvSpPr>
          <p:nvPr/>
        </p:nvSpPr>
        <p:spPr bwMode="auto">
          <a:xfrm>
            <a:off x="5980113" y="1723007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27" name="Text Box 59"/>
          <p:cNvSpPr txBox="1">
            <a:spLocks noChangeArrowheads="1"/>
          </p:cNvSpPr>
          <p:nvPr/>
        </p:nvSpPr>
        <p:spPr bwMode="auto">
          <a:xfrm>
            <a:off x="5160963" y="21865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428" name="Text Box 60"/>
          <p:cNvSpPr txBox="1">
            <a:spLocks noChangeArrowheads="1"/>
          </p:cNvSpPr>
          <p:nvPr/>
        </p:nvSpPr>
        <p:spPr bwMode="auto">
          <a:xfrm>
            <a:off x="5141913" y="3123182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29" name="Text Box 61"/>
          <p:cNvSpPr txBox="1">
            <a:spLocks noChangeArrowheads="1"/>
          </p:cNvSpPr>
          <p:nvPr/>
        </p:nvSpPr>
        <p:spPr bwMode="auto">
          <a:xfrm>
            <a:off x="5970588" y="2570732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30" name="Text Box 62"/>
          <p:cNvSpPr txBox="1">
            <a:spLocks noChangeArrowheads="1"/>
          </p:cNvSpPr>
          <p:nvPr/>
        </p:nvSpPr>
        <p:spPr bwMode="auto">
          <a:xfrm>
            <a:off x="4586288" y="233102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0431" name="Text Box 63"/>
          <p:cNvSpPr txBox="1">
            <a:spLocks noChangeArrowheads="1"/>
          </p:cNvSpPr>
          <p:nvPr/>
        </p:nvSpPr>
        <p:spPr bwMode="auto">
          <a:xfrm>
            <a:off x="5605463" y="13578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70432" name="Text Box 64"/>
          <p:cNvSpPr txBox="1">
            <a:spLocks noChangeArrowheads="1"/>
          </p:cNvSpPr>
          <p:nvPr/>
        </p:nvSpPr>
        <p:spPr bwMode="auto">
          <a:xfrm>
            <a:off x="5686425" y="20436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0433" name="Text Box 65"/>
          <p:cNvSpPr txBox="1">
            <a:spLocks noChangeArrowheads="1"/>
          </p:cNvSpPr>
          <p:nvPr/>
        </p:nvSpPr>
        <p:spPr bwMode="auto">
          <a:xfrm>
            <a:off x="279400" y="22881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0434" name="Text Box 66"/>
          <p:cNvSpPr txBox="1">
            <a:spLocks noChangeArrowheads="1"/>
          </p:cNvSpPr>
          <p:nvPr/>
        </p:nvSpPr>
        <p:spPr bwMode="auto">
          <a:xfrm>
            <a:off x="5686425" y="23103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0435" name="Text Box 67"/>
          <p:cNvSpPr txBox="1">
            <a:spLocks noChangeArrowheads="1"/>
          </p:cNvSpPr>
          <p:nvPr/>
        </p:nvSpPr>
        <p:spPr bwMode="auto">
          <a:xfrm>
            <a:off x="5648325" y="301364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0436" name="Oval 68"/>
          <p:cNvSpPr>
            <a:spLocks noChangeArrowheads="1"/>
          </p:cNvSpPr>
          <p:nvPr/>
        </p:nvSpPr>
        <p:spPr bwMode="auto">
          <a:xfrm>
            <a:off x="4322763" y="4243957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0437" name="Oval 69"/>
          <p:cNvSpPr>
            <a:spLocks noChangeArrowheads="1"/>
          </p:cNvSpPr>
          <p:nvPr/>
        </p:nvSpPr>
        <p:spPr bwMode="auto">
          <a:xfrm>
            <a:off x="5160963" y="561555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38" name="Oval 70"/>
          <p:cNvSpPr>
            <a:spLocks noChangeArrowheads="1"/>
          </p:cNvSpPr>
          <p:nvPr/>
        </p:nvSpPr>
        <p:spPr bwMode="auto">
          <a:xfrm>
            <a:off x="4322763" y="515835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0439" name="Oval 71"/>
          <p:cNvSpPr>
            <a:spLocks noChangeArrowheads="1"/>
          </p:cNvSpPr>
          <p:nvPr/>
        </p:nvSpPr>
        <p:spPr bwMode="auto">
          <a:xfrm>
            <a:off x="5160963" y="470115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40" name="Oval 72"/>
          <p:cNvSpPr>
            <a:spLocks noChangeArrowheads="1"/>
          </p:cNvSpPr>
          <p:nvPr/>
        </p:nvSpPr>
        <p:spPr bwMode="auto">
          <a:xfrm>
            <a:off x="5999163" y="508215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41" name="Oval 73"/>
          <p:cNvSpPr>
            <a:spLocks noChangeArrowheads="1"/>
          </p:cNvSpPr>
          <p:nvPr/>
        </p:nvSpPr>
        <p:spPr bwMode="auto">
          <a:xfrm>
            <a:off x="5999163" y="4243957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42" name="Oval 74"/>
          <p:cNvSpPr>
            <a:spLocks noChangeArrowheads="1"/>
          </p:cNvSpPr>
          <p:nvPr/>
        </p:nvSpPr>
        <p:spPr bwMode="auto">
          <a:xfrm>
            <a:off x="5160963" y="3786757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43" name="Line 75"/>
          <p:cNvSpPr>
            <a:spLocks noChangeShapeType="1"/>
          </p:cNvSpPr>
          <p:nvPr/>
        </p:nvSpPr>
        <p:spPr bwMode="auto">
          <a:xfrm>
            <a:off x="4627563" y="447255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44" name="Line 76"/>
          <p:cNvSpPr>
            <a:spLocks noChangeShapeType="1"/>
          </p:cNvSpPr>
          <p:nvPr/>
        </p:nvSpPr>
        <p:spPr bwMode="auto">
          <a:xfrm flipV="1">
            <a:off x="4627563" y="492975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45" name="Line 77"/>
          <p:cNvSpPr>
            <a:spLocks noChangeShapeType="1"/>
          </p:cNvSpPr>
          <p:nvPr/>
        </p:nvSpPr>
        <p:spPr bwMode="auto">
          <a:xfrm flipV="1">
            <a:off x="4560888" y="3939157"/>
            <a:ext cx="600075" cy="3254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46" name="Line 78"/>
          <p:cNvSpPr>
            <a:spLocks noChangeShapeType="1"/>
          </p:cNvSpPr>
          <p:nvPr/>
        </p:nvSpPr>
        <p:spPr bwMode="auto">
          <a:xfrm>
            <a:off x="5465763" y="401535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47" name="Line 79"/>
          <p:cNvSpPr>
            <a:spLocks noChangeShapeType="1"/>
          </p:cNvSpPr>
          <p:nvPr/>
        </p:nvSpPr>
        <p:spPr bwMode="auto">
          <a:xfrm flipV="1">
            <a:off x="5465763" y="447255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48" name="Line 80"/>
          <p:cNvSpPr>
            <a:spLocks noChangeShapeType="1"/>
          </p:cNvSpPr>
          <p:nvPr/>
        </p:nvSpPr>
        <p:spPr bwMode="auto">
          <a:xfrm>
            <a:off x="5465763" y="4929757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49" name="Line 81"/>
          <p:cNvSpPr>
            <a:spLocks noChangeShapeType="1"/>
          </p:cNvSpPr>
          <p:nvPr/>
        </p:nvSpPr>
        <p:spPr bwMode="auto">
          <a:xfrm>
            <a:off x="4627563" y="538695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50" name="Line 82"/>
          <p:cNvSpPr>
            <a:spLocks noChangeShapeType="1"/>
          </p:cNvSpPr>
          <p:nvPr/>
        </p:nvSpPr>
        <p:spPr bwMode="auto">
          <a:xfrm flipV="1">
            <a:off x="5465763" y="5331395"/>
            <a:ext cx="5540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51" name="Text Box 83"/>
          <p:cNvSpPr txBox="1">
            <a:spLocks noChangeArrowheads="1"/>
          </p:cNvSpPr>
          <p:nvPr/>
        </p:nvSpPr>
        <p:spPr bwMode="auto">
          <a:xfrm>
            <a:off x="4627563" y="452653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452" name="Text Box 84"/>
          <p:cNvSpPr txBox="1">
            <a:spLocks noChangeArrowheads="1"/>
          </p:cNvSpPr>
          <p:nvPr/>
        </p:nvSpPr>
        <p:spPr bwMode="auto">
          <a:xfrm>
            <a:off x="4691063" y="552983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453" name="Text Box 85"/>
          <p:cNvSpPr txBox="1">
            <a:spLocks noChangeArrowheads="1"/>
          </p:cNvSpPr>
          <p:nvPr/>
        </p:nvSpPr>
        <p:spPr bwMode="auto">
          <a:xfrm>
            <a:off x="5164138" y="37835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454" name="Text Box 86"/>
          <p:cNvSpPr txBox="1">
            <a:spLocks noChangeArrowheads="1"/>
          </p:cNvSpPr>
          <p:nvPr/>
        </p:nvSpPr>
        <p:spPr bwMode="auto">
          <a:xfrm>
            <a:off x="5951538" y="42503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70455" name="Text Box 87"/>
          <p:cNvSpPr txBox="1">
            <a:spLocks noChangeArrowheads="1"/>
          </p:cNvSpPr>
          <p:nvPr/>
        </p:nvSpPr>
        <p:spPr bwMode="auto">
          <a:xfrm>
            <a:off x="5164138" y="469480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456" name="Text Box 88"/>
          <p:cNvSpPr txBox="1">
            <a:spLocks noChangeArrowheads="1"/>
          </p:cNvSpPr>
          <p:nvPr/>
        </p:nvSpPr>
        <p:spPr bwMode="auto">
          <a:xfrm>
            <a:off x="5138738" y="5615557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57" name="Text Box 89"/>
          <p:cNvSpPr txBox="1">
            <a:spLocks noChangeArrowheads="1"/>
          </p:cNvSpPr>
          <p:nvPr/>
        </p:nvSpPr>
        <p:spPr bwMode="auto">
          <a:xfrm>
            <a:off x="5980113" y="5075807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59" name="Text Box 91"/>
          <p:cNvSpPr txBox="1">
            <a:spLocks noChangeArrowheads="1"/>
          </p:cNvSpPr>
          <p:nvPr/>
        </p:nvSpPr>
        <p:spPr bwMode="auto">
          <a:xfrm>
            <a:off x="5602288" y="38629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70460" name="Text Box 92"/>
          <p:cNvSpPr txBox="1">
            <a:spLocks noChangeArrowheads="1"/>
          </p:cNvSpPr>
          <p:nvPr/>
        </p:nvSpPr>
        <p:spPr bwMode="auto">
          <a:xfrm>
            <a:off x="5683250" y="45487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0461" name="Text Box 93"/>
          <p:cNvSpPr txBox="1">
            <a:spLocks noChangeArrowheads="1"/>
          </p:cNvSpPr>
          <p:nvPr/>
        </p:nvSpPr>
        <p:spPr bwMode="auto">
          <a:xfrm>
            <a:off x="4589463" y="48313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0462" name="Text Box 94"/>
          <p:cNvSpPr txBox="1">
            <a:spLocks noChangeArrowheads="1"/>
          </p:cNvSpPr>
          <p:nvPr/>
        </p:nvSpPr>
        <p:spPr bwMode="auto">
          <a:xfrm>
            <a:off x="5683250" y="48154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0463" name="Text Box 95"/>
          <p:cNvSpPr txBox="1">
            <a:spLocks noChangeArrowheads="1"/>
          </p:cNvSpPr>
          <p:nvPr/>
        </p:nvSpPr>
        <p:spPr bwMode="auto">
          <a:xfrm>
            <a:off x="5619750" y="551872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0464" name="Oval 96"/>
          <p:cNvSpPr>
            <a:spLocks noChangeArrowheads="1"/>
          </p:cNvSpPr>
          <p:nvPr/>
        </p:nvSpPr>
        <p:spPr bwMode="auto">
          <a:xfrm>
            <a:off x="531813" y="4440807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0465" name="Oval 97"/>
          <p:cNvSpPr>
            <a:spLocks noChangeArrowheads="1"/>
          </p:cNvSpPr>
          <p:nvPr/>
        </p:nvSpPr>
        <p:spPr bwMode="auto">
          <a:xfrm>
            <a:off x="1370013" y="581240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66" name="Oval 98"/>
          <p:cNvSpPr>
            <a:spLocks noChangeArrowheads="1"/>
          </p:cNvSpPr>
          <p:nvPr/>
        </p:nvSpPr>
        <p:spPr bwMode="auto">
          <a:xfrm>
            <a:off x="531813" y="535520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0467" name="Oval 99"/>
          <p:cNvSpPr>
            <a:spLocks noChangeArrowheads="1"/>
          </p:cNvSpPr>
          <p:nvPr/>
        </p:nvSpPr>
        <p:spPr bwMode="auto">
          <a:xfrm>
            <a:off x="1370013" y="4898007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68" name="Oval 100"/>
          <p:cNvSpPr>
            <a:spLocks noChangeArrowheads="1"/>
          </p:cNvSpPr>
          <p:nvPr/>
        </p:nvSpPr>
        <p:spPr bwMode="auto">
          <a:xfrm>
            <a:off x="2208213" y="5279007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0469" name="Oval 101"/>
          <p:cNvSpPr>
            <a:spLocks noChangeArrowheads="1"/>
          </p:cNvSpPr>
          <p:nvPr/>
        </p:nvSpPr>
        <p:spPr bwMode="auto">
          <a:xfrm>
            <a:off x="2208213" y="4440807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470" name="Oval 102"/>
          <p:cNvSpPr>
            <a:spLocks noChangeArrowheads="1"/>
          </p:cNvSpPr>
          <p:nvPr/>
        </p:nvSpPr>
        <p:spPr bwMode="auto">
          <a:xfrm>
            <a:off x="1370013" y="3983607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0471" name="Line 103"/>
          <p:cNvSpPr>
            <a:spLocks noChangeShapeType="1"/>
          </p:cNvSpPr>
          <p:nvPr/>
        </p:nvSpPr>
        <p:spPr bwMode="auto">
          <a:xfrm>
            <a:off x="836613" y="4669407"/>
            <a:ext cx="554037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2" name="Line 104"/>
          <p:cNvSpPr>
            <a:spLocks noChangeShapeType="1"/>
          </p:cNvSpPr>
          <p:nvPr/>
        </p:nvSpPr>
        <p:spPr bwMode="auto">
          <a:xfrm flipV="1">
            <a:off x="836613" y="512660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3" name="Line 105"/>
          <p:cNvSpPr>
            <a:spLocks noChangeShapeType="1"/>
          </p:cNvSpPr>
          <p:nvPr/>
        </p:nvSpPr>
        <p:spPr bwMode="auto">
          <a:xfrm flipV="1">
            <a:off x="781050" y="4136007"/>
            <a:ext cx="588963" cy="3333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4" name="Line 106"/>
          <p:cNvSpPr>
            <a:spLocks noChangeShapeType="1"/>
          </p:cNvSpPr>
          <p:nvPr/>
        </p:nvSpPr>
        <p:spPr bwMode="auto">
          <a:xfrm>
            <a:off x="1674813" y="421220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5" name="Line 107"/>
          <p:cNvSpPr>
            <a:spLocks noChangeShapeType="1"/>
          </p:cNvSpPr>
          <p:nvPr/>
        </p:nvSpPr>
        <p:spPr bwMode="auto">
          <a:xfrm flipV="1">
            <a:off x="1674813" y="467893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6" name="Line 108"/>
          <p:cNvSpPr>
            <a:spLocks noChangeShapeType="1"/>
          </p:cNvSpPr>
          <p:nvPr/>
        </p:nvSpPr>
        <p:spPr bwMode="auto">
          <a:xfrm>
            <a:off x="1674813" y="5126607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7" name="Line 109"/>
          <p:cNvSpPr>
            <a:spLocks noChangeShapeType="1"/>
          </p:cNvSpPr>
          <p:nvPr/>
        </p:nvSpPr>
        <p:spPr bwMode="auto">
          <a:xfrm>
            <a:off x="836613" y="558380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8" name="Line 110"/>
          <p:cNvSpPr>
            <a:spLocks noChangeShapeType="1"/>
          </p:cNvSpPr>
          <p:nvPr/>
        </p:nvSpPr>
        <p:spPr bwMode="auto">
          <a:xfrm flipV="1">
            <a:off x="1674813" y="5528245"/>
            <a:ext cx="5540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479" name="Text Box 111"/>
          <p:cNvSpPr txBox="1">
            <a:spLocks noChangeArrowheads="1"/>
          </p:cNvSpPr>
          <p:nvPr/>
        </p:nvSpPr>
        <p:spPr bwMode="auto">
          <a:xfrm>
            <a:off x="863600" y="57012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481" name="Text Box 113"/>
          <p:cNvSpPr txBox="1">
            <a:spLocks noChangeArrowheads="1"/>
          </p:cNvSpPr>
          <p:nvPr/>
        </p:nvSpPr>
        <p:spPr bwMode="auto">
          <a:xfrm>
            <a:off x="2217738" y="44566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0482" name="Text Box 114"/>
          <p:cNvSpPr txBox="1">
            <a:spLocks noChangeArrowheads="1"/>
          </p:cNvSpPr>
          <p:nvPr/>
        </p:nvSpPr>
        <p:spPr bwMode="auto">
          <a:xfrm>
            <a:off x="1368425" y="48900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483" name="Text Box 115"/>
          <p:cNvSpPr txBox="1">
            <a:spLocks noChangeArrowheads="1"/>
          </p:cNvSpPr>
          <p:nvPr/>
        </p:nvSpPr>
        <p:spPr bwMode="auto">
          <a:xfrm>
            <a:off x="1322388" y="5837807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0485" name="Text Box 117"/>
          <p:cNvSpPr txBox="1">
            <a:spLocks noChangeArrowheads="1"/>
          </p:cNvSpPr>
          <p:nvPr/>
        </p:nvSpPr>
        <p:spPr bwMode="auto">
          <a:xfrm>
            <a:off x="1811338" y="40598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70486" name="Text Box 118"/>
          <p:cNvSpPr txBox="1">
            <a:spLocks noChangeArrowheads="1"/>
          </p:cNvSpPr>
          <p:nvPr/>
        </p:nvSpPr>
        <p:spPr bwMode="auto">
          <a:xfrm>
            <a:off x="1892300" y="474560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0487" name="Text Box 119"/>
          <p:cNvSpPr txBox="1">
            <a:spLocks noChangeArrowheads="1"/>
          </p:cNvSpPr>
          <p:nvPr/>
        </p:nvSpPr>
        <p:spPr bwMode="auto">
          <a:xfrm>
            <a:off x="788988" y="50472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0488" name="Text Box 120"/>
          <p:cNvSpPr txBox="1">
            <a:spLocks noChangeArrowheads="1"/>
          </p:cNvSpPr>
          <p:nvPr/>
        </p:nvSpPr>
        <p:spPr bwMode="auto">
          <a:xfrm>
            <a:off x="1958975" y="50313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0489" name="Text Box 121"/>
          <p:cNvSpPr txBox="1">
            <a:spLocks noChangeArrowheads="1"/>
          </p:cNvSpPr>
          <p:nvPr/>
        </p:nvSpPr>
        <p:spPr bwMode="auto">
          <a:xfrm>
            <a:off x="1879600" y="56774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0582" name="AutoShape 214"/>
          <p:cNvSpPr>
            <a:spLocks noChangeArrowheads="1"/>
          </p:cNvSpPr>
          <p:nvPr/>
        </p:nvSpPr>
        <p:spPr bwMode="auto">
          <a:xfrm>
            <a:off x="3040063" y="2224657"/>
            <a:ext cx="368300" cy="288925"/>
          </a:xfrm>
          <a:prstGeom prst="rightArrow">
            <a:avLst>
              <a:gd name="adj1" fmla="val 50000"/>
              <a:gd name="adj2" fmla="val 31868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583" name="AutoShape 215"/>
          <p:cNvSpPr>
            <a:spLocks noChangeArrowheads="1"/>
          </p:cNvSpPr>
          <p:nvPr/>
        </p:nvSpPr>
        <p:spPr bwMode="auto">
          <a:xfrm flipH="1">
            <a:off x="3132138" y="4805932"/>
            <a:ext cx="368300" cy="288925"/>
          </a:xfrm>
          <a:prstGeom prst="rightArrow">
            <a:avLst>
              <a:gd name="adj1" fmla="val 50000"/>
              <a:gd name="adj2" fmla="val 31868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584" name="AutoShape 216"/>
          <p:cNvSpPr>
            <a:spLocks noChangeArrowheads="1"/>
          </p:cNvSpPr>
          <p:nvPr/>
        </p:nvSpPr>
        <p:spPr bwMode="auto">
          <a:xfrm>
            <a:off x="6029325" y="3291457"/>
            <a:ext cx="307975" cy="363538"/>
          </a:xfrm>
          <a:prstGeom prst="downArrow">
            <a:avLst>
              <a:gd name="adj1" fmla="val 50000"/>
              <a:gd name="adj2" fmla="val 2951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70589" name="Line 221"/>
          <p:cNvSpPr>
            <a:spLocks noChangeShapeType="1"/>
          </p:cNvSpPr>
          <p:nvPr/>
        </p:nvSpPr>
        <p:spPr bwMode="auto">
          <a:xfrm>
            <a:off x="657225" y="2080195"/>
            <a:ext cx="95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590" name="Line 222"/>
          <p:cNvSpPr>
            <a:spLocks noChangeShapeType="1"/>
          </p:cNvSpPr>
          <p:nvPr/>
        </p:nvSpPr>
        <p:spPr bwMode="auto">
          <a:xfrm>
            <a:off x="4470400" y="2043682"/>
            <a:ext cx="9525" cy="615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591" name="Text Box 223"/>
          <p:cNvSpPr txBox="1">
            <a:spLocks noChangeArrowheads="1"/>
          </p:cNvSpPr>
          <p:nvPr/>
        </p:nvSpPr>
        <p:spPr bwMode="auto">
          <a:xfrm>
            <a:off x="4103688" y="22913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0592" name="Line 224"/>
          <p:cNvSpPr>
            <a:spLocks noChangeShapeType="1"/>
          </p:cNvSpPr>
          <p:nvPr/>
        </p:nvSpPr>
        <p:spPr bwMode="auto">
          <a:xfrm>
            <a:off x="4468813" y="4547170"/>
            <a:ext cx="95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0593" name="Text Box 225"/>
          <p:cNvSpPr txBox="1">
            <a:spLocks noChangeArrowheads="1"/>
          </p:cNvSpPr>
          <p:nvPr/>
        </p:nvSpPr>
        <p:spPr bwMode="auto">
          <a:xfrm>
            <a:off x="4102100" y="479482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grpSp>
        <p:nvGrpSpPr>
          <p:cNvPr id="570594" name="Group 226"/>
          <p:cNvGrpSpPr>
            <a:grpSpLocks/>
          </p:cNvGrpSpPr>
          <p:nvPr/>
        </p:nvGrpSpPr>
        <p:grpSpPr bwMode="auto">
          <a:xfrm>
            <a:off x="307975" y="4750370"/>
            <a:ext cx="387350" cy="615950"/>
            <a:chOff x="2313" y="616"/>
            <a:chExt cx="244" cy="388"/>
          </a:xfrm>
        </p:grpSpPr>
        <p:sp>
          <p:nvSpPr>
            <p:cNvPr id="570595" name="Line 227"/>
            <p:cNvSpPr>
              <a:spLocks noChangeShapeType="1"/>
            </p:cNvSpPr>
            <p:nvPr/>
          </p:nvSpPr>
          <p:spPr bwMode="auto">
            <a:xfrm>
              <a:off x="2544" y="616"/>
              <a:ext cx="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0596" name="Text Box 228"/>
            <p:cNvSpPr txBox="1">
              <a:spLocks noChangeArrowheads="1"/>
            </p:cNvSpPr>
            <p:nvPr/>
          </p:nvSpPr>
          <p:spPr bwMode="auto">
            <a:xfrm>
              <a:off x="2313" y="77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11</a:t>
              </a:r>
            </a:p>
          </p:txBody>
        </p:sp>
      </p:grpSp>
      <p:sp>
        <p:nvSpPr>
          <p:cNvPr id="570603" name="Text Box 235"/>
          <p:cNvSpPr txBox="1">
            <a:spLocks noChangeArrowheads="1"/>
          </p:cNvSpPr>
          <p:nvPr/>
        </p:nvSpPr>
        <p:spPr bwMode="auto">
          <a:xfrm>
            <a:off x="4652963" y="38248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0604" name="Text Box 236"/>
          <p:cNvSpPr txBox="1">
            <a:spLocks noChangeArrowheads="1"/>
          </p:cNvSpPr>
          <p:nvPr/>
        </p:nvSpPr>
        <p:spPr bwMode="auto">
          <a:xfrm>
            <a:off x="1049338" y="45709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0608" name="Text Box 240"/>
          <p:cNvSpPr txBox="1">
            <a:spLocks noChangeArrowheads="1"/>
          </p:cNvSpPr>
          <p:nvPr/>
        </p:nvSpPr>
        <p:spPr bwMode="auto">
          <a:xfrm>
            <a:off x="398463" y="1186432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70609" name="Text Box 241"/>
          <p:cNvSpPr txBox="1">
            <a:spLocks noChangeArrowheads="1"/>
          </p:cNvSpPr>
          <p:nvPr/>
        </p:nvSpPr>
        <p:spPr bwMode="auto">
          <a:xfrm>
            <a:off x="3683000" y="1176907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70610" name="Text Box 242"/>
          <p:cNvSpPr txBox="1">
            <a:spLocks noChangeArrowheads="1"/>
          </p:cNvSpPr>
          <p:nvPr/>
        </p:nvSpPr>
        <p:spPr bwMode="auto">
          <a:xfrm>
            <a:off x="3706813" y="3462907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70611" name="Text Box 243"/>
          <p:cNvSpPr txBox="1">
            <a:spLocks noChangeArrowheads="1"/>
          </p:cNvSpPr>
          <p:nvPr/>
        </p:nvSpPr>
        <p:spPr bwMode="auto">
          <a:xfrm>
            <a:off x="406400" y="3516882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70616" name="Text Box 248"/>
          <p:cNvSpPr txBox="1">
            <a:spLocks noChangeArrowheads="1"/>
          </p:cNvSpPr>
          <p:nvPr/>
        </p:nvSpPr>
        <p:spPr bwMode="auto">
          <a:xfrm>
            <a:off x="4192588" y="129279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0617" name="Text Box 249"/>
          <p:cNvSpPr txBox="1">
            <a:spLocks noChangeArrowheads="1"/>
          </p:cNvSpPr>
          <p:nvPr/>
        </p:nvSpPr>
        <p:spPr bwMode="auto">
          <a:xfrm>
            <a:off x="406400" y="156267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570618" name="Text Box 250"/>
          <p:cNvSpPr txBox="1">
            <a:spLocks noChangeArrowheads="1"/>
          </p:cNvSpPr>
          <p:nvPr/>
        </p:nvSpPr>
        <p:spPr bwMode="auto">
          <a:xfrm>
            <a:off x="3854450" y="4170932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0623" name="Text Box 255"/>
          <p:cNvSpPr txBox="1">
            <a:spLocks noChangeArrowheads="1"/>
          </p:cNvSpPr>
          <p:nvPr/>
        </p:nvSpPr>
        <p:spPr bwMode="auto">
          <a:xfrm>
            <a:off x="138113" y="447097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0624" name="Rectangle 256"/>
          <p:cNvSpPr>
            <a:spLocks noChangeArrowheads="1"/>
          </p:cNvSpPr>
          <p:nvPr/>
        </p:nvSpPr>
        <p:spPr bwMode="auto">
          <a:xfrm>
            <a:off x="631825" y="349612"/>
            <a:ext cx="7772400" cy="71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 err="1">
                <a:latin typeface="Times New Roman" panose="02020603050405020304" pitchFamily="18" charset="0"/>
              </a:rPr>
              <a:t>프림</a:t>
            </a:r>
            <a:r>
              <a:rPr lang="en-US" altLang="ko-KR" sz="2800" dirty="0">
                <a:latin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Times New Roman" panose="02020603050405020304" pitchFamily="18" charset="0"/>
              </a:rPr>
              <a:t>알고리즘</a:t>
            </a:r>
            <a:r>
              <a:rPr lang="ko-KR" altLang="en-US" sz="2800" dirty="0"/>
              <a:t>의 작동 예</a:t>
            </a:r>
          </a:p>
        </p:txBody>
      </p:sp>
      <p:sp>
        <p:nvSpPr>
          <p:cNvPr id="570625" name="AutoShape 257"/>
          <p:cNvSpPr>
            <a:spLocks noChangeArrowheads="1"/>
          </p:cNvSpPr>
          <p:nvPr/>
        </p:nvSpPr>
        <p:spPr bwMode="auto">
          <a:xfrm>
            <a:off x="542925" y="6123557"/>
            <a:ext cx="307975" cy="363538"/>
          </a:xfrm>
          <a:prstGeom prst="downArrow">
            <a:avLst>
              <a:gd name="adj1" fmla="val 50000"/>
              <a:gd name="adj2" fmla="val 2951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70630" name="Oval 262"/>
          <p:cNvSpPr>
            <a:spLocks noChangeArrowheads="1"/>
          </p:cNvSpPr>
          <p:nvPr/>
        </p:nvSpPr>
        <p:spPr bwMode="auto">
          <a:xfrm>
            <a:off x="6086476" y="5815582"/>
            <a:ext cx="266700" cy="2540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0631" name="Text Box 263"/>
          <p:cNvSpPr txBox="1">
            <a:spLocks noChangeArrowheads="1"/>
          </p:cNvSpPr>
          <p:nvPr/>
        </p:nvSpPr>
        <p:spPr bwMode="auto">
          <a:xfrm>
            <a:off x="6303963" y="5750495"/>
            <a:ext cx="248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: </a:t>
            </a:r>
            <a:r>
              <a:rPr lang="ko-KR" altLang="en-US" sz="1800">
                <a:ea typeface="굴림" panose="020B0600000101010101" pitchFamily="50" charset="-127"/>
              </a:rPr>
              <a:t>방금 </a:t>
            </a:r>
            <a:r>
              <a:rPr lang="en-US" altLang="ko-KR" sz="1800">
                <a:ea typeface="굴림" panose="020B0600000101010101" pitchFamily="50" charset="-127"/>
              </a:rPr>
              <a:t>S</a:t>
            </a:r>
            <a:r>
              <a:rPr lang="ko-KR" altLang="en-US" sz="1800">
                <a:ea typeface="굴림" panose="020B0600000101010101" pitchFamily="50" charset="-127"/>
              </a:rPr>
              <a:t>에 포함된 정점</a:t>
            </a:r>
          </a:p>
        </p:txBody>
      </p:sp>
      <p:sp>
        <p:nvSpPr>
          <p:cNvPr id="570632" name="Text Box 264"/>
          <p:cNvSpPr txBox="1">
            <a:spLocks noChangeArrowheads="1"/>
          </p:cNvSpPr>
          <p:nvPr/>
        </p:nvSpPr>
        <p:spPr bwMode="auto">
          <a:xfrm>
            <a:off x="6303963" y="6118795"/>
            <a:ext cx="278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: </a:t>
            </a:r>
            <a:r>
              <a:rPr lang="ko-KR" altLang="en-US" sz="1800">
                <a:ea typeface="굴림" panose="020B0600000101010101" pitchFamily="50" charset="-127"/>
              </a:rPr>
              <a:t>방금 이완이 일어난 정점</a:t>
            </a:r>
          </a:p>
        </p:txBody>
      </p:sp>
      <p:sp>
        <p:nvSpPr>
          <p:cNvPr id="570634" name="Oval 266"/>
          <p:cNvSpPr>
            <a:spLocks noChangeArrowheads="1"/>
          </p:cNvSpPr>
          <p:nvPr/>
        </p:nvSpPr>
        <p:spPr bwMode="auto">
          <a:xfrm>
            <a:off x="6086476" y="6196582"/>
            <a:ext cx="266700" cy="254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28" name="Rectangle 288"/>
          <p:cNvSpPr>
            <a:spLocks noChangeArrowheads="1"/>
          </p:cNvSpPr>
          <p:nvPr/>
        </p:nvSpPr>
        <p:spPr bwMode="auto">
          <a:xfrm>
            <a:off x="171450" y="3800475"/>
            <a:ext cx="2743200" cy="2552700"/>
          </a:xfrm>
          <a:prstGeom prst="rect">
            <a:avLst/>
          </a:prstGeom>
          <a:noFill/>
          <a:ln w="3175">
            <a:solidFill>
              <a:srgbClr val="3366FF"/>
            </a:solidFill>
            <a:miter lim="800000"/>
            <a:headEnd/>
            <a:tailEnd/>
          </a:ln>
          <a:effectLst>
            <a:prstShdw prst="shdw17" dist="17961" dir="2700000">
              <a:srgbClr val="33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573442" name="Oval 2"/>
          <p:cNvSpPr>
            <a:spLocks noChangeArrowheads="1"/>
          </p:cNvSpPr>
          <p:nvPr/>
        </p:nvSpPr>
        <p:spPr bwMode="auto">
          <a:xfrm>
            <a:off x="3771900" y="3775075"/>
            <a:ext cx="2414588" cy="2722563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45" name="Freeform 5"/>
          <p:cNvSpPr>
            <a:spLocks/>
          </p:cNvSpPr>
          <p:nvPr/>
        </p:nvSpPr>
        <p:spPr bwMode="auto">
          <a:xfrm>
            <a:off x="255588" y="1116013"/>
            <a:ext cx="2505075" cy="1500187"/>
          </a:xfrm>
          <a:custGeom>
            <a:avLst/>
            <a:gdLst>
              <a:gd name="T0" fmla="*/ 307 w 1578"/>
              <a:gd name="T1" fmla="*/ 194 h 945"/>
              <a:gd name="T2" fmla="*/ 38 w 1578"/>
              <a:gd name="T3" fmla="*/ 338 h 945"/>
              <a:gd name="T4" fmla="*/ 0 w 1578"/>
              <a:gd name="T5" fmla="*/ 557 h 945"/>
              <a:gd name="T6" fmla="*/ 370 w 1578"/>
              <a:gd name="T7" fmla="*/ 757 h 945"/>
              <a:gd name="T8" fmla="*/ 739 w 1578"/>
              <a:gd name="T9" fmla="*/ 945 h 945"/>
              <a:gd name="T10" fmla="*/ 927 w 1578"/>
              <a:gd name="T11" fmla="*/ 933 h 945"/>
              <a:gd name="T12" fmla="*/ 1171 w 1578"/>
              <a:gd name="T13" fmla="*/ 757 h 945"/>
              <a:gd name="T14" fmla="*/ 1459 w 1578"/>
              <a:gd name="T15" fmla="*/ 588 h 945"/>
              <a:gd name="T16" fmla="*/ 1578 w 1578"/>
              <a:gd name="T17" fmla="*/ 338 h 945"/>
              <a:gd name="T18" fmla="*/ 1133 w 1578"/>
              <a:gd name="T19" fmla="*/ 50 h 945"/>
              <a:gd name="T20" fmla="*/ 845 w 1578"/>
              <a:gd name="T21" fmla="*/ 0 h 945"/>
              <a:gd name="T22" fmla="*/ 514 w 1578"/>
              <a:gd name="T23" fmla="*/ 94 h 945"/>
              <a:gd name="T24" fmla="*/ 307 w 1578"/>
              <a:gd name="T25" fmla="*/ 19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8" h="945">
                <a:moveTo>
                  <a:pt x="307" y="194"/>
                </a:moveTo>
                <a:lnTo>
                  <a:pt x="38" y="338"/>
                </a:lnTo>
                <a:lnTo>
                  <a:pt x="0" y="557"/>
                </a:lnTo>
                <a:lnTo>
                  <a:pt x="370" y="757"/>
                </a:lnTo>
                <a:lnTo>
                  <a:pt x="739" y="945"/>
                </a:lnTo>
                <a:lnTo>
                  <a:pt x="927" y="933"/>
                </a:lnTo>
                <a:lnTo>
                  <a:pt x="1171" y="757"/>
                </a:lnTo>
                <a:lnTo>
                  <a:pt x="1459" y="588"/>
                </a:lnTo>
                <a:lnTo>
                  <a:pt x="1578" y="338"/>
                </a:lnTo>
                <a:lnTo>
                  <a:pt x="1133" y="50"/>
                </a:lnTo>
                <a:lnTo>
                  <a:pt x="845" y="0"/>
                </a:lnTo>
                <a:lnTo>
                  <a:pt x="514" y="94"/>
                </a:lnTo>
                <a:lnTo>
                  <a:pt x="307" y="194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62" name="Oval 122"/>
          <p:cNvSpPr>
            <a:spLocks noChangeArrowheads="1"/>
          </p:cNvSpPr>
          <p:nvPr/>
        </p:nvSpPr>
        <p:spPr bwMode="auto">
          <a:xfrm>
            <a:off x="538163" y="1728788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63" name="Oval 123"/>
          <p:cNvSpPr>
            <a:spLocks noChangeArrowheads="1"/>
          </p:cNvSpPr>
          <p:nvPr/>
        </p:nvSpPr>
        <p:spPr bwMode="auto">
          <a:xfrm>
            <a:off x="1376363" y="31003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64" name="Oval 124"/>
          <p:cNvSpPr>
            <a:spLocks noChangeArrowheads="1"/>
          </p:cNvSpPr>
          <p:nvPr/>
        </p:nvSpPr>
        <p:spPr bwMode="auto">
          <a:xfrm>
            <a:off x="538163" y="2643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3565" name="Oval 125"/>
          <p:cNvSpPr>
            <a:spLocks noChangeArrowheads="1"/>
          </p:cNvSpPr>
          <p:nvPr/>
        </p:nvSpPr>
        <p:spPr bwMode="auto">
          <a:xfrm>
            <a:off x="1376363" y="2185988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66" name="Oval 126"/>
          <p:cNvSpPr>
            <a:spLocks noChangeArrowheads="1"/>
          </p:cNvSpPr>
          <p:nvPr/>
        </p:nvSpPr>
        <p:spPr bwMode="auto">
          <a:xfrm>
            <a:off x="2214563" y="2566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3567" name="Oval 127"/>
          <p:cNvSpPr>
            <a:spLocks noChangeArrowheads="1"/>
          </p:cNvSpPr>
          <p:nvPr/>
        </p:nvSpPr>
        <p:spPr bwMode="auto">
          <a:xfrm>
            <a:off x="2214563" y="1728788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68" name="Oval 128"/>
          <p:cNvSpPr>
            <a:spLocks noChangeArrowheads="1"/>
          </p:cNvSpPr>
          <p:nvPr/>
        </p:nvSpPr>
        <p:spPr bwMode="auto">
          <a:xfrm>
            <a:off x="1376363" y="1271588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69" name="Line 129"/>
          <p:cNvSpPr>
            <a:spLocks noChangeShapeType="1"/>
          </p:cNvSpPr>
          <p:nvPr/>
        </p:nvSpPr>
        <p:spPr bwMode="auto">
          <a:xfrm>
            <a:off x="833438" y="1966913"/>
            <a:ext cx="542925" cy="2952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0" name="Line 130"/>
          <p:cNvSpPr>
            <a:spLocks noChangeShapeType="1"/>
          </p:cNvSpPr>
          <p:nvPr/>
        </p:nvSpPr>
        <p:spPr bwMode="auto">
          <a:xfrm flipV="1">
            <a:off x="842963" y="241458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1" name="Line 131"/>
          <p:cNvSpPr>
            <a:spLocks noChangeShapeType="1"/>
          </p:cNvSpPr>
          <p:nvPr/>
        </p:nvSpPr>
        <p:spPr bwMode="auto">
          <a:xfrm flipV="1">
            <a:off x="776288" y="1423988"/>
            <a:ext cx="600075" cy="3238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2" name="Line 132"/>
          <p:cNvSpPr>
            <a:spLocks noChangeShapeType="1"/>
          </p:cNvSpPr>
          <p:nvPr/>
        </p:nvSpPr>
        <p:spPr bwMode="auto">
          <a:xfrm>
            <a:off x="1681163" y="150018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3" name="Line 133"/>
          <p:cNvSpPr>
            <a:spLocks noChangeShapeType="1"/>
          </p:cNvSpPr>
          <p:nvPr/>
        </p:nvSpPr>
        <p:spPr bwMode="auto">
          <a:xfrm flipV="1">
            <a:off x="1671638" y="1936750"/>
            <a:ext cx="554037" cy="3349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4" name="Line 134"/>
          <p:cNvSpPr>
            <a:spLocks noChangeShapeType="1"/>
          </p:cNvSpPr>
          <p:nvPr/>
        </p:nvSpPr>
        <p:spPr bwMode="auto">
          <a:xfrm>
            <a:off x="1681163" y="24145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5" name="Line 135"/>
          <p:cNvSpPr>
            <a:spLocks noChangeShapeType="1"/>
          </p:cNvSpPr>
          <p:nvPr/>
        </p:nvSpPr>
        <p:spPr bwMode="auto">
          <a:xfrm>
            <a:off x="842963" y="287178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6" name="Line 136"/>
          <p:cNvSpPr>
            <a:spLocks noChangeShapeType="1"/>
          </p:cNvSpPr>
          <p:nvPr/>
        </p:nvSpPr>
        <p:spPr bwMode="auto">
          <a:xfrm flipV="1">
            <a:off x="1681163" y="2816225"/>
            <a:ext cx="5540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77" name="Text Box 137"/>
          <p:cNvSpPr txBox="1">
            <a:spLocks noChangeArrowheads="1"/>
          </p:cNvSpPr>
          <p:nvPr/>
        </p:nvSpPr>
        <p:spPr bwMode="auto">
          <a:xfrm>
            <a:off x="919163" y="30781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579" name="Text Box 139"/>
          <p:cNvSpPr txBox="1">
            <a:spLocks noChangeArrowheads="1"/>
          </p:cNvSpPr>
          <p:nvPr/>
        </p:nvSpPr>
        <p:spPr bwMode="auto">
          <a:xfrm>
            <a:off x="2217738" y="17462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3581" name="Text Box 141"/>
          <p:cNvSpPr txBox="1">
            <a:spLocks noChangeArrowheads="1"/>
          </p:cNvSpPr>
          <p:nvPr/>
        </p:nvSpPr>
        <p:spPr bwMode="auto">
          <a:xfrm>
            <a:off x="1328738" y="3125788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73583" name="Text Box 143"/>
          <p:cNvSpPr txBox="1">
            <a:spLocks noChangeArrowheads="1"/>
          </p:cNvSpPr>
          <p:nvPr/>
        </p:nvSpPr>
        <p:spPr bwMode="auto">
          <a:xfrm>
            <a:off x="785813" y="23923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3584" name="Text Box 144"/>
          <p:cNvSpPr txBox="1">
            <a:spLocks noChangeArrowheads="1"/>
          </p:cNvSpPr>
          <p:nvPr/>
        </p:nvSpPr>
        <p:spPr bwMode="auto">
          <a:xfrm>
            <a:off x="1946275" y="23383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3585" name="Text Box 145"/>
          <p:cNvSpPr txBox="1">
            <a:spLocks noChangeArrowheads="1"/>
          </p:cNvSpPr>
          <p:nvPr/>
        </p:nvSpPr>
        <p:spPr bwMode="auto">
          <a:xfrm>
            <a:off x="1822450" y="30162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632" name="Oval 192"/>
          <p:cNvSpPr>
            <a:spLocks noChangeArrowheads="1"/>
          </p:cNvSpPr>
          <p:nvPr/>
        </p:nvSpPr>
        <p:spPr bwMode="auto">
          <a:xfrm>
            <a:off x="3967163" y="45069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33" name="Oval 193"/>
          <p:cNvSpPr>
            <a:spLocks noChangeArrowheads="1"/>
          </p:cNvSpPr>
          <p:nvPr/>
        </p:nvSpPr>
        <p:spPr bwMode="auto">
          <a:xfrm>
            <a:off x="4805363" y="58785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34" name="Oval 194"/>
          <p:cNvSpPr>
            <a:spLocks noChangeArrowheads="1"/>
          </p:cNvSpPr>
          <p:nvPr/>
        </p:nvSpPr>
        <p:spPr bwMode="auto">
          <a:xfrm>
            <a:off x="3967163" y="54213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3635" name="Oval 195"/>
          <p:cNvSpPr>
            <a:spLocks noChangeArrowheads="1"/>
          </p:cNvSpPr>
          <p:nvPr/>
        </p:nvSpPr>
        <p:spPr bwMode="auto">
          <a:xfrm>
            <a:off x="4805363" y="49641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36" name="Oval 196"/>
          <p:cNvSpPr>
            <a:spLocks noChangeArrowheads="1"/>
          </p:cNvSpPr>
          <p:nvPr/>
        </p:nvSpPr>
        <p:spPr bwMode="auto">
          <a:xfrm>
            <a:off x="5643563" y="5345113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37" name="Oval 197"/>
          <p:cNvSpPr>
            <a:spLocks noChangeArrowheads="1"/>
          </p:cNvSpPr>
          <p:nvPr/>
        </p:nvSpPr>
        <p:spPr bwMode="auto">
          <a:xfrm>
            <a:off x="5632450" y="4505325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38" name="Oval 198"/>
          <p:cNvSpPr>
            <a:spLocks noChangeArrowheads="1"/>
          </p:cNvSpPr>
          <p:nvPr/>
        </p:nvSpPr>
        <p:spPr bwMode="auto">
          <a:xfrm>
            <a:off x="4805363" y="40497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39" name="Line 199"/>
          <p:cNvSpPr>
            <a:spLocks noChangeShapeType="1"/>
          </p:cNvSpPr>
          <p:nvPr/>
        </p:nvSpPr>
        <p:spPr bwMode="auto">
          <a:xfrm>
            <a:off x="4262438" y="4745038"/>
            <a:ext cx="542925" cy="2952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0" name="Line 200"/>
          <p:cNvSpPr>
            <a:spLocks noChangeShapeType="1"/>
          </p:cNvSpPr>
          <p:nvPr/>
        </p:nvSpPr>
        <p:spPr bwMode="auto">
          <a:xfrm flipV="1">
            <a:off x="4271963" y="5192713"/>
            <a:ext cx="53340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1" name="Line 201"/>
          <p:cNvSpPr>
            <a:spLocks noChangeShapeType="1"/>
          </p:cNvSpPr>
          <p:nvPr/>
        </p:nvSpPr>
        <p:spPr bwMode="auto">
          <a:xfrm flipV="1">
            <a:off x="4205288" y="4202113"/>
            <a:ext cx="600075" cy="3238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2" name="Line 202"/>
          <p:cNvSpPr>
            <a:spLocks noChangeShapeType="1"/>
          </p:cNvSpPr>
          <p:nvPr/>
        </p:nvSpPr>
        <p:spPr bwMode="auto">
          <a:xfrm>
            <a:off x="5110163" y="42783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3" name="Line 203"/>
          <p:cNvSpPr>
            <a:spLocks noChangeShapeType="1"/>
          </p:cNvSpPr>
          <p:nvPr/>
        </p:nvSpPr>
        <p:spPr bwMode="auto">
          <a:xfrm flipV="1">
            <a:off x="5100638" y="4714875"/>
            <a:ext cx="554037" cy="3349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4" name="Line 204"/>
          <p:cNvSpPr>
            <a:spLocks noChangeShapeType="1"/>
          </p:cNvSpPr>
          <p:nvPr/>
        </p:nvSpPr>
        <p:spPr bwMode="auto">
          <a:xfrm>
            <a:off x="5110163" y="5192713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5" name="Line 205"/>
          <p:cNvSpPr>
            <a:spLocks noChangeShapeType="1"/>
          </p:cNvSpPr>
          <p:nvPr/>
        </p:nvSpPr>
        <p:spPr bwMode="auto">
          <a:xfrm>
            <a:off x="4262438" y="5640388"/>
            <a:ext cx="561975" cy="304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6" name="Line 206"/>
          <p:cNvSpPr>
            <a:spLocks noChangeShapeType="1"/>
          </p:cNvSpPr>
          <p:nvPr/>
        </p:nvSpPr>
        <p:spPr bwMode="auto">
          <a:xfrm flipV="1">
            <a:off x="5110163" y="5594350"/>
            <a:ext cx="554037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50" name="Text Box 210"/>
          <p:cNvSpPr txBox="1">
            <a:spLocks noChangeArrowheads="1"/>
          </p:cNvSpPr>
          <p:nvPr/>
        </p:nvSpPr>
        <p:spPr bwMode="auto">
          <a:xfrm>
            <a:off x="5656263" y="53609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653" name="Text Box 213"/>
          <p:cNvSpPr txBox="1">
            <a:spLocks noChangeArrowheads="1"/>
          </p:cNvSpPr>
          <p:nvPr/>
        </p:nvSpPr>
        <p:spPr bwMode="auto">
          <a:xfrm>
            <a:off x="5251450" y="57943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658" name="AutoShape 218"/>
          <p:cNvSpPr>
            <a:spLocks noChangeArrowheads="1"/>
          </p:cNvSpPr>
          <p:nvPr/>
        </p:nvSpPr>
        <p:spPr bwMode="auto">
          <a:xfrm rot="10800000">
            <a:off x="2835275" y="2719388"/>
            <a:ext cx="279400" cy="2794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73669" name="Group 229"/>
          <p:cNvGrpSpPr>
            <a:grpSpLocks/>
          </p:cNvGrpSpPr>
          <p:nvPr/>
        </p:nvGrpSpPr>
        <p:grpSpPr bwMode="auto">
          <a:xfrm>
            <a:off x="301625" y="2038350"/>
            <a:ext cx="387350" cy="615950"/>
            <a:chOff x="2313" y="616"/>
            <a:chExt cx="244" cy="388"/>
          </a:xfrm>
        </p:grpSpPr>
        <p:sp>
          <p:nvSpPr>
            <p:cNvPr id="573670" name="Line 230"/>
            <p:cNvSpPr>
              <a:spLocks noChangeShapeType="1"/>
            </p:cNvSpPr>
            <p:nvPr/>
          </p:nvSpPr>
          <p:spPr bwMode="auto">
            <a:xfrm>
              <a:off x="2544" y="616"/>
              <a:ext cx="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71" name="Text Box 231"/>
            <p:cNvSpPr txBox="1">
              <a:spLocks noChangeArrowheads="1"/>
            </p:cNvSpPr>
            <p:nvPr/>
          </p:nvSpPr>
          <p:spPr bwMode="auto">
            <a:xfrm>
              <a:off x="2313" y="77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11</a:t>
              </a:r>
            </a:p>
          </p:txBody>
        </p:sp>
      </p:grpSp>
      <p:sp>
        <p:nvSpPr>
          <p:cNvPr id="573674" name="Line 234"/>
          <p:cNvSpPr>
            <a:spLocks noChangeShapeType="1"/>
          </p:cNvSpPr>
          <p:nvPr/>
        </p:nvSpPr>
        <p:spPr bwMode="auto">
          <a:xfrm>
            <a:off x="4102100" y="4841875"/>
            <a:ext cx="0" cy="59531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77" name="Text Box 237"/>
          <p:cNvSpPr txBox="1">
            <a:spLocks noChangeArrowheads="1"/>
          </p:cNvSpPr>
          <p:nvPr/>
        </p:nvSpPr>
        <p:spPr bwMode="auto">
          <a:xfrm>
            <a:off x="1741488" y="18399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3684" name="Text Box 244"/>
          <p:cNvSpPr txBox="1">
            <a:spLocks noChangeArrowheads="1"/>
          </p:cNvSpPr>
          <p:nvPr/>
        </p:nvSpPr>
        <p:spPr bwMode="auto">
          <a:xfrm>
            <a:off x="200025" y="10112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73687" name="Text Box 247"/>
          <p:cNvSpPr txBox="1">
            <a:spLocks noChangeArrowheads="1"/>
          </p:cNvSpPr>
          <p:nvPr/>
        </p:nvSpPr>
        <p:spPr bwMode="auto">
          <a:xfrm>
            <a:off x="3616325" y="38449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573691" name="Text Box 251"/>
          <p:cNvSpPr txBox="1">
            <a:spLocks noChangeArrowheads="1"/>
          </p:cNvSpPr>
          <p:nvPr/>
        </p:nvSpPr>
        <p:spPr bwMode="auto">
          <a:xfrm>
            <a:off x="33338" y="2030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3443" name="Freeform 3"/>
          <p:cNvSpPr>
            <a:spLocks/>
          </p:cNvSpPr>
          <p:nvPr/>
        </p:nvSpPr>
        <p:spPr bwMode="auto">
          <a:xfrm>
            <a:off x="6650038" y="2609850"/>
            <a:ext cx="2493962" cy="2386013"/>
          </a:xfrm>
          <a:custGeom>
            <a:avLst/>
            <a:gdLst>
              <a:gd name="T0" fmla="*/ 826 w 1571"/>
              <a:gd name="T1" fmla="*/ 1503 h 1503"/>
              <a:gd name="T2" fmla="*/ 983 w 1571"/>
              <a:gd name="T3" fmla="*/ 1403 h 1503"/>
              <a:gd name="T4" fmla="*/ 976 w 1571"/>
              <a:gd name="T5" fmla="*/ 1165 h 1503"/>
              <a:gd name="T6" fmla="*/ 782 w 1571"/>
              <a:gd name="T7" fmla="*/ 971 h 1503"/>
              <a:gd name="T8" fmla="*/ 826 w 1571"/>
              <a:gd name="T9" fmla="*/ 895 h 1503"/>
              <a:gd name="T10" fmla="*/ 1484 w 1571"/>
              <a:gd name="T11" fmla="*/ 582 h 1503"/>
              <a:gd name="T12" fmla="*/ 1571 w 1571"/>
              <a:gd name="T13" fmla="*/ 420 h 1503"/>
              <a:gd name="T14" fmla="*/ 1446 w 1571"/>
              <a:gd name="T15" fmla="*/ 226 h 1503"/>
              <a:gd name="T16" fmla="*/ 908 w 1571"/>
              <a:gd name="T17" fmla="*/ 19 h 1503"/>
              <a:gd name="T18" fmla="*/ 645 w 1571"/>
              <a:gd name="T19" fmla="*/ 0 h 1503"/>
              <a:gd name="T20" fmla="*/ 169 w 1571"/>
              <a:gd name="T21" fmla="*/ 244 h 1503"/>
              <a:gd name="T22" fmla="*/ 0 w 1571"/>
              <a:gd name="T23" fmla="*/ 489 h 1503"/>
              <a:gd name="T24" fmla="*/ 25 w 1571"/>
              <a:gd name="T25" fmla="*/ 1133 h 1503"/>
              <a:gd name="T26" fmla="*/ 307 w 1571"/>
              <a:gd name="T27" fmla="*/ 1346 h 1503"/>
              <a:gd name="T28" fmla="*/ 651 w 1571"/>
              <a:gd name="T29" fmla="*/ 1490 h 1503"/>
              <a:gd name="T30" fmla="*/ 826 w 1571"/>
              <a:gd name="T31" fmla="*/ 1503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1" h="1503">
                <a:moveTo>
                  <a:pt x="826" y="1503"/>
                </a:moveTo>
                <a:lnTo>
                  <a:pt x="983" y="1403"/>
                </a:lnTo>
                <a:lnTo>
                  <a:pt x="976" y="1165"/>
                </a:lnTo>
                <a:lnTo>
                  <a:pt x="782" y="971"/>
                </a:lnTo>
                <a:lnTo>
                  <a:pt x="826" y="895"/>
                </a:lnTo>
                <a:lnTo>
                  <a:pt x="1484" y="582"/>
                </a:lnTo>
                <a:lnTo>
                  <a:pt x="1571" y="420"/>
                </a:lnTo>
                <a:lnTo>
                  <a:pt x="1446" y="226"/>
                </a:lnTo>
                <a:lnTo>
                  <a:pt x="908" y="19"/>
                </a:lnTo>
                <a:lnTo>
                  <a:pt x="645" y="0"/>
                </a:lnTo>
                <a:lnTo>
                  <a:pt x="169" y="244"/>
                </a:lnTo>
                <a:lnTo>
                  <a:pt x="0" y="489"/>
                </a:lnTo>
                <a:lnTo>
                  <a:pt x="25" y="1133"/>
                </a:lnTo>
                <a:lnTo>
                  <a:pt x="307" y="1346"/>
                </a:lnTo>
                <a:lnTo>
                  <a:pt x="651" y="1490"/>
                </a:lnTo>
                <a:lnTo>
                  <a:pt x="826" y="1503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09" name="Oval 169"/>
          <p:cNvSpPr>
            <a:spLocks noChangeArrowheads="1"/>
          </p:cNvSpPr>
          <p:nvPr/>
        </p:nvSpPr>
        <p:spPr bwMode="auto">
          <a:xfrm>
            <a:off x="6884988" y="3200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10" name="Oval 170"/>
          <p:cNvSpPr>
            <a:spLocks noChangeArrowheads="1"/>
          </p:cNvSpPr>
          <p:nvPr/>
        </p:nvSpPr>
        <p:spPr bwMode="auto">
          <a:xfrm>
            <a:off x="7723188" y="4572000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11" name="Oval 171"/>
          <p:cNvSpPr>
            <a:spLocks noChangeArrowheads="1"/>
          </p:cNvSpPr>
          <p:nvPr/>
        </p:nvSpPr>
        <p:spPr bwMode="auto">
          <a:xfrm>
            <a:off x="6884988" y="4114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3612" name="Oval 172"/>
          <p:cNvSpPr>
            <a:spLocks noChangeArrowheads="1"/>
          </p:cNvSpPr>
          <p:nvPr/>
        </p:nvSpPr>
        <p:spPr bwMode="auto">
          <a:xfrm>
            <a:off x="7723188" y="3657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13" name="Oval 173"/>
          <p:cNvSpPr>
            <a:spLocks noChangeArrowheads="1"/>
          </p:cNvSpPr>
          <p:nvPr/>
        </p:nvSpPr>
        <p:spPr bwMode="auto">
          <a:xfrm>
            <a:off x="8561388" y="4038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14" name="Oval 174"/>
          <p:cNvSpPr>
            <a:spLocks noChangeArrowheads="1"/>
          </p:cNvSpPr>
          <p:nvPr/>
        </p:nvSpPr>
        <p:spPr bwMode="auto">
          <a:xfrm>
            <a:off x="8550275" y="31988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15" name="Oval 175"/>
          <p:cNvSpPr>
            <a:spLocks noChangeArrowheads="1"/>
          </p:cNvSpPr>
          <p:nvPr/>
        </p:nvSpPr>
        <p:spPr bwMode="auto">
          <a:xfrm>
            <a:off x="7723188" y="2743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616" name="Line 176"/>
          <p:cNvSpPr>
            <a:spLocks noChangeShapeType="1"/>
          </p:cNvSpPr>
          <p:nvPr/>
        </p:nvSpPr>
        <p:spPr bwMode="auto">
          <a:xfrm>
            <a:off x="7180263" y="3438525"/>
            <a:ext cx="542925" cy="2952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17" name="Line 177"/>
          <p:cNvSpPr>
            <a:spLocks noChangeShapeType="1"/>
          </p:cNvSpPr>
          <p:nvPr/>
        </p:nvSpPr>
        <p:spPr bwMode="auto">
          <a:xfrm flipV="1">
            <a:off x="7189788" y="3886200"/>
            <a:ext cx="53340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18" name="Line 178"/>
          <p:cNvSpPr>
            <a:spLocks noChangeShapeType="1"/>
          </p:cNvSpPr>
          <p:nvPr/>
        </p:nvSpPr>
        <p:spPr bwMode="auto">
          <a:xfrm flipV="1">
            <a:off x="7123113" y="2895600"/>
            <a:ext cx="600075" cy="3238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19" name="Line 179"/>
          <p:cNvSpPr>
            <a:spLocks noChangeShapeType="1"/>
          </p:cNvSpPr>
          <p:nvPr/>
        </p:nvSpPr>
        <p:spPr bwMode="auto">
          <a:xfrm>
            <a:off x="8027988" y="2971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0" name="Line 180"/>
          <p:cNvSpPr>
            <a:spLocks noChangeShapeType="1"/>
          </p:cNvSpPr>
          <p:nvPr/>
        </p:nvSpPr>
        <p:spPr bwMode="auto">
          <a:xfrm flipV="1">
            <a:off x="8018463" y="3408363"/>
            <a:ext cx="554037" cy="3349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1" name="Line 181"/>
          <p:cNvSpPr>
            <a:spLocks noChangeShapeType="1"/>
          </p:cNvSpPr>
          <p:nvPr/>
        </p:nvSpPr>
        <p:spPr bwMode="auto">
          <a:xfrm>
            <a:off x="8027988" y="3886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2" name="Line 182"/>
          <p:cNvSpPr>
            <a:spLocks noChangeShapeType="1"/>
          </p:cNvSpPr>
          <p:nvPr/>
        </p:nvSpPr>
        <p:spPr bwMode="auto">
          <a:xfrm>
            <a:off x="7180263" y="4333875"/>
            <a:ext cx="561975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3" name="Line 183"/>
          <p:cNvSpPr>
            <a:spLocks noChangeShapeType="1"/>
          </p:cNvSpPr>
          <p:nvPr/>
        </p:nvSpPr>
        <p:spPr bwMode="auto">
          <a:xfrm flipV="1">
            <a:off x="8027988" y="4287838"/>
            <a:ext cx="5540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6" name="Text Box 186"/>
          <p:cNvSpPr txBox="1">
            <a:spLocks noChangeArrowheads="1"/>
          </p:cNvSpPr>
          <p:nvPr/>
        </p:nvSpPr>
        <p:spPr bwMode="auto">
          <a:xfrm>
            <a:off x="7731125" y="45688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627" name="Text Box 187"/>
          <p:cNvSpPr txBox="1">
            <a:spLocks noChangeArrowheads="1"/>
          </p:cNvSpPr>
          <p:nvPr/>
        </p:nvSpPr>
        <p:spPr bwMode="auto">
          <a:xfrm>
            <a:off x="8561388" y="40290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630" name="Text Box 190"/>
          <p:cNvSpPr txBox="1">
            <a:spLocks noChangeArrowheads="1"/>
          </p:cNvSpPr>
          <p:nvPr/>
        </p:nvSpPr>
        <p:spPr bwMode="auto">
          <a:xfrm>
            <a:off x="8274050" y="38100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3631" name="Text Box 191"/>
          <p:cNvSpPr txBox="1">
            <a:spLocks noChangeArrowheads="1"/>
          </p:cNvSpPr>
          <p:nvPr/>
        </p:nvSpPr>
        <p:spPr bwMode="auto">
          <a:xfrm>
            <a:off x="8235950" y="44307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672" name="Line 232"/>
          <p:cNvSpPr>
            <a:spLocks noChangeShapeType="1"/>
          </p:cNvSpPr>
          <p:nvPr/>
        </p:nvSpPr>
        <p:spPr bwMode="auto">
          <a:xfrm>
            <a:off x="7007225" y="3505200"/>
            <a:ext cx="0" cy="6159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79" name="Text Box 239"/>
          <p:cNvSpPr txBox="1">
            <a:spLocks noChangeArrowheads="1"/>
          </p:cNvSpPr>
          <p:nvPr/>
        </p:nvSpPr>
        <p:spPr bwMode="auto">
          <a:xfrm>
            <a:off x="7229475" y="44656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686" name="Text Box 246"/>
          <p:cNvSpPr txBox="1">
            <a:spLocks noChangeArrowheads="1"/>
          </p:cNvSpPr>
          <p:nvPr/>
        </p:nvSpPr>
        <p:spPr bwMode="auto">
          <a:xfrm>
            <a:off x="6356350" y="25685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573692" name="Text Box 252"/>
          <p:cNvSpPr txBox="1">
            <a:spLocks noChangeArrowheads="1"/>
          </p:cNvSpPr>
          <p:nvPr/>
        </p:nvSpPr>
        <p:spPr bwMode="auto">
          <a:xfrm>
            <a:off x="6373813" y="37734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3693" name="Text Box 253"/>
          <p:cNvSpPr txBox="1">
            <a:spLocks noChangeArrowheads="1"/>
          </p:cNvSpPr>
          <p:nvPr/>
        </p:nvSpPr>
        <p:spPr bwMode="auto">
          <a:xfrm>
            <a:off x="3873500" y="61071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3444" name="Oval 4"/>
          <p:cNvSpPr>
            <a:spLocks noChangeArrowheads="1"/>
          </p:cNvSpPr>
          <p:nvPr/>
        </p:nvSpPr>
        <p:spPr bwMode="auto">
          <a:xfrm rot="-1501971">
            <a:off x="3184525" y="1349375"/>
            <a:ext cx="3021013" cy="1609725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86" name="Oval 146"/>
          <p:cNvSpPr>
            <a:spLocks noChangeArrowheads="1"/>
          </p:cNvSpPr>
          <p:nvPr/>
        </p:nvSpPr>
        <p:spPr bwMode="auto">
          <a:xfrm>
            <a:off x="3921125" y="1785938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87" name="Oval 147"/>
          <p:cNvSpPr>
            <a:spLocks noChangeArrowheads="1"/>
          </p:cNvSpPr>
          <p:nvPr/>
        </p:nvSpPr>
        <p:spPr bwMode="auto">
          <a:xfrm>
            <a:off x="4759325" y="3157538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88" name="Oval 148"/>
          <p:cNvSpPr>
            <a:spLocks noChangeArrowheads="1"/>
          </p:cNvSpPr>
          <p:nvPr/>
        </p:nvSpPr>
        <p:spPr bwMode="auto">
          <a:xfrm>
            <a:off x="3921125" y="2700338"/>
            <a:ext cx="304800" cy="304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3589" name="Oval 149"/>
          <p:cNvSpPr>
            <a:spLocks noChangeArrowheads="1"/>
          </p:cNvSpPr>
          <p:nvPr/>
        </p:nvSpPr>
        <p:spPr bwMode="auto">
          <a:xfrm>
            <a:off x="4759325" y="2243138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90" name="Oval 150"/>
          <p:cNvSpPr>
            <a:spLocks noChangeArrowheads="1"/>
          </p:cNvSpPr>
          <p:nvPr/>
        </p:nvSpPr>
        <p:spPr bwMode="auto">
          <a:xfrm>
            <a:off x="5597525" y="26241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3591" name="Oval 151"/>
          <p:cNvSpPr>
            <a:spLocks noChangeArrowheads="1"/>
          </p:cNvSpPr>
          <p:nvPr/>
        </p:nvSpPr>
        <p:spPr bwMode="auto">
          <a:xfrm>
            <a:off x="5586413" y="178435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92" name="Oval 152"/>
          <p:cNvSpPr>
            <a:spLocks noChangeArrowheads="1"/>
          </p:cNvSpPr>
          <p:nvPr/>
        </p:nvSpPr>
        <p:spPr bwMode="auto">
          <a:xfrm>
            <a:off x="4759325" y="1328738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kumimoji="1"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3593" name="Line 153"/>
          <p:cNvSpPr>
            <a:spLocks noChangeShapeType="1"/>
          </p:cNvSpPr>
          <p:nvPr/>
        </p:nvSpPr>
        <p:spPr bwMode="auto">
          <a:xfrm>
            <a:off x="4216400" y="2024063"/>
            <a:ext cx="542925" cy="2952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4" name="Line 154"/>
          <p:cNvSpPr>
            <a:spLocks noChangeShapeType="1"/>
          </p:cNvSpPr>
          <p:nvPr/>
        </p:nvSpPr>
        <p:spPr bwMode="auto">
          <a:xfrm flipV="1">
            <a:off x="4225925" y="2471738"/>
            <a:ext cx="53340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5" name="Line 155"/>
          <p:cNvSpPr>
            <a:spLocks noChangeShapeType="1"/>
          </p:cNvSpPr>
          <p:nvPr/>
        </p:nvSpPr>
        <p:spPr bwMode="auto">
          <a:xfrm flipV="1">
            <a:off x="4159250" y="1481138"/>
            <a:ext cx="600075" cy="3238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6" name="Line 156"/>
          <p:cNvSpPr>
            <a:spLocks noChangeShapeType="1"/>
          </p:cNvSpPr>
          <p:nvPr/>
        </p:nvSpPr>
        <p:spPr bwMode="auto">
          <a:xfrm>
            <a:off x="5064125" y="155733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7" name="Line 157"/>
          <p:cNvSpPr>
            <a:spLocks noChangeShapeType="1"/>
          </p:cNvSpPr>
          <p:nvPr/>
        </p:nvSpPr>
        <p:spPr bwMode="auto">
          <a:xfrm flipV="1">
            <a:off x="5054600" y="1993900"/>
            <a:ext cx="554038" cy="3349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8" name="Line 158"/>
          <p:cNvSpPr>
            <a:spLocks noChangeShapeType="1"/>
          </p:cNvSpPr>
          <p:nvPr/>
        </p:nvSpPr>
        <p:spPr bwMode="auto">
          <a:xfrm>
            <a:off x="5064125" y="247173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9" name="Line 159"/>
          <p:cNvSpPr>
            <a:spLocks noChangeShapeType="1"/>
          </p:cNvSpPr>
          <p:nvPr/>
        </p:nvSpPr>
        <p:spPr bwMode="auto">
          <a:xfrm>
            <a:off x="4225925" y="292893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00" name="Line 160"/>
          <p:cNvSpPr>
            <a:spLocks noChangeShapeType="1"/>
          </p:cNvSpPr>
          <p:nvPr/>
        </p:nvSpPr>
        <p:spPr bwMode="auto">
          <a:xfrm flipV="1">
            <a:off x="5064125" y="2873375"/>
            <a:ext cx="5540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01" name="Text Box 161"/>
          <p:cNvSpPr txBox="1">
            <a:spLocks noChangeArrowheads="1"/>
          </p:cNvSpPr>
          <p:nvPr/>
        </p:nvSpPr>
        <p:spPr bwMode="auto">
          <a:xfrm>
            <a:off x="4378325" y="30781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604" name="Text Box 164"/>
          <p:cNvSpPr txBox="1">
            <a:spLocks noChangeArrowheads="1"/>
          </p:cNvSpPr>
          <p:nvPr/>
        </p:nvSpPr>
        <p:spPr bwMode="auto">
          <a:xfrm>
            <a:off x="4768850" y="31829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607" name="Text Box 167"/>
          <p:cNvSpPr txBox="1">
            <a:spLocks noChangeArrowheads="1"/>
          </p:cNvSpPr>
          <p:nvPr/>
        </p:nvSpPr>
        <p:spPr bwMode="auto">
          <a:xfrm>
            <a:off x="5189538" y="2343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3608" name="Text Box 168"/>
          <p:cNvSpPr txBox="1">
            <a:spLocks noChangeArrowheads="1"/>
          </p:cNvSpPr>
          <p:nvPr/>
        </p:nvSpPr>
        <p:spPr bwMode="auto">
          <a:xfrm>
            <a:off x="5233988" y="30543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673" name="Line 233"/>
          <p:cNvSpPr>
            <a:spLocks noChangeShapeType="1"/>
          </p:cNvSpPr>
          <p:nvPr/>
        </p:nvSpPr>
        <p:spPr bwMode="auto">
          <a:xfrm>
            <a:off x="4052888" y="2098675"/>
            <a:ext cx="0" cy="5953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78" name="Text Box 238"/>
          <p:cNvSpPr txBox="1">
            <a:spLocks noChangeArrowheads="1"/>
          </p:cNvSpPr>
          <p:nvPr/>
        </p:nvSpPr>
        <p:spPr bwMode="auto">
          <a:xfrm>
            <a:off x="3679825" y="22574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3685" name="Text Box 245"/>
          <p:cNvSpPr txBox="1">
            <a:spLocks noChangeArrowheads="1"/>
          </p:cNvSpPr>
          <p:nvPr/>
        </p:nvSpPr>
        <p:spPr bwMode="auto">
          <a:xfrm>
            <a:off x="3411538" y="9921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73694" name="Text Box 254"/>
          <p:cNvSpPr txBox="1">
            <a:spLocks noChangeArrowheads="1"/>
          </p:cNvSpPr>
          <p:nvPr/>
        </p:nvSpPr>
        <p:spPr bwMode="auto">
          <a:xfrm>
            <a:off x="3378200" y="30035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73698" name="AutoShape 258"/>
          <p:cNvSpPr>
            <a:spLocks noChangeArrowheads="1"/>
          </p:cNvSpPr>
          <p:nvPr/>
        </p:nvSpPr>
        <p:spPr bwMode="auto">
          <a:xfrm rot="19350440" flipH="1">
            <a:off x="6586538" y="5175250"/>
            <a:ext cx="368300" cy="288925"/>
          </a:xfrm>
          <a:prstGeom prst="rightArrow">
            <a:avLst>
              <a:gd name="adj1" fmla="val 50000"/>
              <a:gd name="adj2" fmla="val 31868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99" name="AutoShape 259"/>
          <p:cNvSpPr>
            <a:spLocks noChangeArrowheads="1"/>
          </p:cNvSpPr>
          <p:nvPr/>
        </p:nvSpPr>
        <p:spPr bwMode="auto">
          <a:xfrm rot="-3057246">
            <a:off x="6625431" y="2061369"/>
            <a:ext cx="307975" cy="363538"/>
          </a:xfrm>
          <a:prstGeom prst="downArrow">
            <a:avLst>
              <a:gd name="adj1" fmla="val 50000"/>
              <a:gd name="adj2" fmla="val 2951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573702" name="Oval 262"/>
          <p:cNvSpPr>
            <a:spLocks noChangeArrowheads="1"/>
          </p:cNvSpPr>
          <p:nvPr/>
        </p:nvSpPr>
        <p:spPr bwMode="auto">
          <a:xfrm>
            <a:off x="538163" y="4481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3" name="Oval 263"/>
          <p:cNvSpPr>
            <a:spLocks noChangeArrowheads="1"/>
          </p:cNvSpPr>
          <p:nvPr/>
        </p:nvSpPr>
        <p:spPr bwMode="auto">
          <a:xfrm>
            <a:off x="1376363" y="5853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4" name="Oval 264"/>
          <p:cNvSpPr>
            <a:spLocks noChangeArrowheads="1"/>
          </p:cNvSpPr>
          <p:nvPr/>
        </p:nvSpPr>
        <p:spPr bwMode="auto">
          <a:xfrm>
            <a:off x="538163" y="5395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3705" name="Oval 265"/>
          <p:cNvSpPr>
            <a:spLocks noChangeArrowheads="1"/>
          </p:cNvSpPr>
          <p:nvPr/>
        </p:nvSpPr>
        <p:spPr bwMode="auto">
          <a:xfrm>
            <a:off x="1376363" y="4938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6" name="Oval 266"/>
          <p:cNvSpPr>
            <a:spLocks noChangeArrowheads="1"/>
          </p:cNvSpPr>
          <p:nvPr/>
        </p:nvSpPr>
        <p:spPr bwMode="auto">
          <a:xfrm>
            <a:off x="2214563" y="531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7" name="Oval 267"/>
          <p:cNvSpPr>
            <a:spLocks noChangeArrowheads="1"/>
          </p:cNvSpPr>
          <p:nvPr/>
        </p:nvSpPr>
        <p:spPr bwMode="auto">
          <a:xfrm>
            <a:off x="2203450" y="4479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8" name="Oval 268"/>
          <p:cNvSpPr>
            <a:spLocks noChangeArrowheads="1"/>
          </p:cNvSpPr>
          <p:nvPr/>
        </p:nvSpPr>
        <p:spPr bwMode="auto">
          <a:xfrm>
            <a:off x="1376363" y="4024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09" name="Line 269"/>
          <p:cNvSpPr>
            <a:spLocks noChangeShapeType="1"/>
          </p:cNvSpPr>
          <p:nvPr/>
        </p:nvSpPr>
        <p:spPr bwMode="auto">
          <a:xfrm>
            <a:off x="833438" y="4719638"/>
            <a:ext cx="542925" cy="295275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11" name="Line 271"/>
          <p:cNvSpPr>
            <a:spLocks noChangeShapeType="1"/>
          </p:cNvSpPr>
          <p:nvPr/>
        </p:nvSpPr>
        <p:spPr bwMode="auto">
          <a:xfrm flipV="1">
            <a:off x="776288" y="4176713"/>
            <a:ext cx="600075" cy="32385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13" name="Line 273"/>
          <p:cNvSpPr>
            <a:spLocks noChangeShapeType="1"/>
          </p:cNvSpPr>
          <p:nvPr/>
        </p:nvSpPr>
        <p:spPr bwMode="auto">
          <a:xfrm flipV="1">
            <a:off x="1671638" y="4689475"/>
            <a:ext cx="554037" cy="334963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15" name="Line 275"/>
          <p:cNvSpPr>
            <a:spLocks noChangeShapeType="1"/>
          </p:cNvSpPr>
          <p:nvPr/>
        </p:nvSpPr>
        <p:spPr bwMode="auto">
          <a:xfrm>
            <a:off x="833438" y="5614988"/>
            <a:ext cx="561975" cy="30480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16" name="Line 276"/>
          <p:cNvSpPr>
            <a:spLocks noChangeShapeType="1"/>
          </p:cNvSpPr>
          <p:nvPr/>
        </p:nvSpPr>
        <p:spPr bwMode="auto">
          <a:xfrm flipV="1">
            <a:off x="1681163" y="5568950"/>
            <a:ext cx="554037" cy="360363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17" name="Text Box 277"/>
          <p:cNvSpPr txBox="1">
            <a:spLocks noChangeArrowheads="1"/>
          </p:cNvSpPr>
          <p:nvPr/>
        </p:nvSpPr>
        <p:spPr bwMode="auto">
          <a:xfrm>
            <a:off x="1362075" y="40338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718" name="Text Box 278"/>
          <p:cNvSpPr txBox="1">
            <a:spLocks noChangeArrowheads="1"/>
          </p:cNvSpPr>
          <p:nvPr/>
        </p:nvSpPr>
        <p:spPr bwMode="auto">
          <a:xfrm>
            <a:off x="1366838" y="49450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3719" name="Text Box 279"/>
          <p:cNvSpPr txBox="1">
            <a:spLocks noChangeArrowheads="1"/>
          </p:cNvSpPr>
          <p:nvPr/>
        </p:nvSpPr>
        <p:spPr bwMode="auto">
          <a:xfrm>
            <a:off x="1384300" y="58499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3720" name="Text Box 280"/>
          <p:cNvSpPr txBox="1">
            <a:spLocks noChangeArrowheads="1"/>
          </p:cNvSpPr>
          <p:nvPr/>
        </p:nvSpPr>
        <p:spPr bwMode="auto">
          <a:xfrm>
            <a:off x="2227263" y="53355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3721" name="Text Box 281"/>
          <p:cNvSpPr txBox="1">
            <a:spLocks noChangeArrowheads="1"/>
          </p:cNvSpPr>
          <p:nvPr/>
        </p:nvSpPr>
        <p:spPr bwMode="auto">
          <a:xfrm>
            <a:off x="523875" y="44624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73722" name="Text Box 282"/>
          <p:cNvSpPr txBox="1">
            <a:spLocks noChangeArrowheads="1"/>
          </p:cNvSpPr>
          <p:nvPr/>
        </p:nvSpPr>
        <p:spPr bwMode="auto">
          <a:xfrm>
            <a:off x="2209800" y="44783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3724" name="Line 284"/>
          <p:cNvSpPr>
            <a:spLocks noChangeShapeType="1"/>
          </p:cNvSpPr>
          <p:nvPr/>
        </p:nvSpPr>
        <p:spPr bwMode="auto">
          <a:xfrm>
            <a:off x="673100" y="4816475"/>
            <a:ext cx="0" cy="595313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25" name="Text Box 285"/>
          <p:cNvSpPr txBox="1">
            <a:spLocks noChangeArrowheads="1"/>
          </p:cNvSpPr>
          <p:nvPr/>
        </p:nvSpPr>
        <p:spPr bwMode="auto">
          <a:xfrm>
            <a:off x="187325" y="381952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466725"/>
            <a:ext cx="7988300" cy="927100"/>
          </a:xfrm>
        </p:spPr>
        <p:txBody>
          <a:bodyPr/>
          <a:lstStyle/>
          <a:p>
            <a:r>
              <a:rPr lang="ko-KR" altLang="en-US" sz="3200" err="1" smtClean="0">
                <a:latin typeface="+mj-ea"/>
              </a:rPr>
              <a:t>프림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알고리즘을 좀 더 구체적으로</a:t>
            </a:r>
            <a:endParaRPr lang="en-US" altLang="ko-KR" sz="3200" dirty="0" smtClean="0">
              <a:latin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478" y="1393825"/>
            <a:ext cx="8128000" cy="50165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Prim(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G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▷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G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):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주어진 그래프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▷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: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시작으로 삼을 정점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 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← </a:t>
            </a:r>
            <a:r>
              <a:rPr lang="ru-RU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cs typeface="Times New Roman" panose="02020603050405020304" pitchFamily="18" charset="0"/>
              </a:rPr>
              <a:t>;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                      ▷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: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정점 집합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       </a:t>
            </a:r>
            <a:r>
              <a:rPr lang="ko-KR" alt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6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∈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         d</a:t>
            </a:r>
            <a:r>
              <a:rPr lang="en-US" altLang="ko-KR" sz="1600" i="1" baseline="-25000" dirty="0" smtClean="0">
                <a:latin typeface="Times New Roman" panose="02020603050405020304" pitchFamily="18" charset="0"/>
              </a:rPr>
              <a:t>u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← ∞ </a:t>
            </a:r>
            <a:r>
              <a:rPr lang="en-US" altLang="ko-KR" sz="1600" dirty="0" smtClean="0"/>
              <a:t>;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</a:t>
            </a:r>
            <a:r>
              <a:rPr lang="en-US" altLang="ko-KR" sz="1600" i="1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← 0 </a:t>
            </a:r>
            <a:r>
              <a:rPr lang="en-US" altLang="ko-KR" sz="1600" dirty="0" smtClean="0"/>
              <a:t>;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){              ▷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n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회 순환된다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                 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u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←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extractMin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-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d</a:t>
            </a:r>
            <a:r>
              <a:rPr lang="en-US" altLang="ko-KR" sz="1600" dirty="0" smtClean="0"/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         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←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∪{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u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}</a:t>
            </a:r>
            <a:r>
              <a:rPr lang="en-US" altLang="ko-KR" sz="1600" dirty="0" smtClean="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6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∈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u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▷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L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u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: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u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로부터 연결된 정점들의 집합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                        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6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∈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-</a:t>
            </a:r>
            <a:r>
              <a:rPr lang="en-US" altLang="ko-KR" sz="16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w</a:t>
            </a:r>
            <a:r>
              <a:rPr lang="en-US" altLang="ko-KR" sz="1600" i="1" baseline="-25000" dirty="0" err="1" smtClean="0">
                <a:latin typeface="Times New Roman" panose="02020603050405020304" pitchFamily="18" charset="0"/>
              </a:rPr>
              <a:t>uv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&lt; d</a:t>
            </a:r>
            <a:r>
              <a:rPr lang="en-US" altLang="ko-KR" sz="1600" i="1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d</a:t>
            </a:r>
            <a:r>
              <a:rPr lang="en-US" altLang="ko-KR" sz="1600" i="1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←  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w</a:t>
            </a:r>
            <a:r>
              <a:rPr lang="en-US" altLang="ko-KR" sz="1600" i="1" baseline="-25000" dirty="0" err="1" smtClean="0">
                <a:latin typeface="Times New Roman" panose="02020603050405020304" pitchFamily="18" charset="0"/>
              </a:rPr>
              <a:t>uv</a:t>
            </a:r>
            <a:r>
              <a:rPr lang="en-US" altLang="ko-KR" sz="16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/>
              <a:t>;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err="1" smtClean="0">
                <a:latin typeface="Times New Roman" panose="02020603050405020304" pitchFamily="18" charset="0"/>
              </a:rPr>
              <a:t>extractMin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Q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d)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        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집합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Q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에서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d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값이 가장 작은 정점 </a:t>
            </a:r>
            <a:r>
              <a:rPr lang="en-US" altLang="ko-KR" sz="1600" i="1" dirty="0" smtClean="0">
                <a:latin typeface="Times New Roman" panose="02020603050405020304" pitchFamily="18" charset="0"/>
              </a:rPr>
              <a:t>u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를 </a:t>
            </a:r>
            <a:r>
              <a:rPr lang="ko-KR" altLang="en-US" sz="1600" dirty="0" err="1" smtClean="0">
                <a:latin typeface="Times New Roman" panose="02020603050405020304" pitchFamily="18" charset="0"/>
              </a:rPr>
              <a:t>리턴한다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4295603" y="4821238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FF0000"/>
                </a:solidFill>
                <a:latin typeface="Arial" panose="020B0604020202020204" pitchFamily="34" charset="0"/>
              </a:rPr>
              <a:t>이완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</a:rPr>
              <a:t>(relaxation)</a:t>
            </a:r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 flipH="1" flipV="1">
            <a:off x="4597228" y="4546600"/>
            <a:ext cx="342900" cy="301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4" name="Text Box 8"/>
          <p:cNvSpPr txBox="1">
            <a:spLocks noChangeArrowheads="1"/>
          </p:cNvSpPr>
          <p:nvPr/>
        </p:nvSpPr>
        <p:spPr bwMode="auto">
          <a:xfrm>
            <a:off x="5851353" y="5168900"/>
            <a:ext cx="2794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rial" panose="020B0604020202020204" pitchFamily="34" charset="0"/>
              </a:rPr>
              <a:t>수행시간</a:t>
            </a:r>
            <a:r>
              <a:rPr lang="en-US" altLang="ko-KR" sz="2000" dirty="0">
                <a:latin typeface="Arial" panose="020B0604020202020204" pitchFamily="34" charset="0"/>
              </a:rPr>
              <a:t>: </a:t>
            </a:r>
            <a:r>
              <a:rPr lang="en-US" altLang="ko-KR" sz="2000" i="1" dirty="0">
                <a:latin typeface="Times New Roman" panose="02020603050405020304" pitchFamily="18" charset="0"/>
              </a:rPr>
              <a:t>O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(|</a:t>
            </a:r>
            <a:r>
              <a:rPr lang="en-US" altLang="ko-KR" sz="2000" i="1" dirty="0" err="1" smtClean="0">
                <a:latin typeface="Times New Roman" panose="02020603050405020304" pitchFamily="18" charset="0"/>
              </a:rPr>
              <a:t>E|</a:t>
            </a:r>
            <a:r>
              <a:rPr lang="en-US" altLang="ko-KR" sz="2000" dirty="0" err="1" smtClean="0">
                <a:latin typeface="Times New Roman" panose="02020603050405020304" pitchFamily="18" charset="0"/>
              </a:rPr>
              <a:t>log|</a:t>
            </a:r>
            <a:r>
              <a:rPr lang="en-US" altLang="ko-KR" sz="2000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ko-KR" sz="2000" i="1" dirty="0" smtClean="0">
                <a:latin typeface="Times New Roman" panose="02020603050405020304" pitchFamily="18" charset="0"/>
              </a:rPr>
              <a:t>|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)</a:t>
            </a:r>
            <a:endParaRPr lang="en-US" altLang="el-GR" sz="2000" dirty="0">
              <a:latin typeface="Times New Roman" panose="02020603050405020304" pitchFamily="18" charset="0"/>
            </a:endParaRPr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7613478" y="5794375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>
                <a:latin typeface="Arial" panose="020B0604020202020204" pitchFamily="34" charset="0"/>
              </a:rPr>
              <a:t>힙 이용</a:t>
            </a:r>
          </a:p>
        </p:txBody>
      </p:sp>
      <p:sp>
        <p:nvSpPr>
          <p:cNvPr id="68616" name="Line 10"/>
          <p:cNvSpPr>
            <a:spLocks noChangeShapeType="1"/>
          </p:cNvSpPr>
          <p:nvPr/>
        </p:nvSpPr>
        <p:spPr bwMode="auto">
          <a:xfrm flipH="1" flipV="1">
            <a:off x="7711903" y="5616575"/>
            <a:ext cx="10477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2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0100" y="1727200"/>
            <a:ext cx="6858000" cy="4610100"/>
          </a:xfrm>
          <a:noFill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err="1" smtClean="0">
                <a:latin typeface="Times" panose="02020603050405020304" pitchFamily="18" charset="0"/>
              </a:rPr>
              <a:t>Kruskal</a:t>
            </a:r>
            <a:r>
              <a:rPr lang="en-US" altLang="ko-KR" sz="1600" dirty="0" smtClean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  <a:r>
              <a:rPr lang="en-US" altLang="ko-KR" sz="1600" dirty="0" smtClean="0">
                <a:latin typeface="Times" panose="02020603050405020304" pitchFamily="18" charset="0"/>
              </a:rPr>
              <a:t>(</a:t>
            </a:r>
            <a:r>
              <a:rPr lang="en-US" altLang="ko-KR" sz="1600" i="1" dirty="0" smtClean="0">
                <a:latin typeface="Times" panose="02020603050405020304" pitchFamily="18" charset="0"/>
              </a:rPr>
              <a:t>G</a:t>
            </a:r>
            <a:r>
              <a:rPr lang="en-US" altLang="ko-KR" sz="1600" dirty="0" smtClean="0">
                <a:latin typeface="Times" panose="02020603050405020304" pitchFamily="18" charset="0"/>
              </a:rPr>
              <a:t>,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r</a:t>
            </a:r>
            <a:r>
              <a:rPr lang="en-US" altLang="ko-KR" sz="1600" dirty="0" smtClean="0">
                <a:latin typeface="Times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1</a:t>
            </a:r>
            <a:r>
              <a:rPr lang="en-US" altLang="ko-KR" sz="1600" i="1" dirty="0" smtClean="0">
                <a:latin typeface="Times" panose="02020603050405020304" pitchFamily="18" charset="0"/>
              </a:rPr>
              <a:t>. T</a:t>
            </a:r>
            <a:r>
              <a:rPr lang="en-US" altLang="ko-KR" sz="1600" dirty="0" smtClean="0">
                <a:latin typeface="Times" panose="02020603050405020304" pitchFamily="18" charset="0"/>
              </a:rPr>
              <a:t> ← </a:t>
            </a:r>
            <a:r>
              <a:rPr lang="ru-RU" altLang="ko-KR" sz="1600" i="1" dirty="0" smtClean="0">
                <a:latin typeface="Times" panose="02020603050405020304" pitchFamily="18" charset="0"/>
              </a:rPr>
              <a:t>Ф</a:t>
            </a:r>
            <a:r>
              <a:rPr lang="en-US" altLang="ko-KR" sz="1600" i="1" dirty="0" smtClean="0">
                <a:latin typeface="Times" panose="02020603050405020304" pitchFamily="18" charset="0"/>
              </a:rPr>
              <a:t> </a:t>
            </a:r>
            <a:r>
              <a:rPr lang="en-US" altLang="ko-KR" sz="1600" dirty="0" smtClean="0"/>
              <a:t>; ▷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T</a:t>
            </a:r>
            <a:r>
              <a:rPr lang="en-US" altLang="ko-KR" sz="1600" dirty="0" smtClean="0">
                <a:latin typeface="Times" panose="02020603050405020304" pitchFamily="18" charset="0"/>
              </a:rPr>
              <a:t> : </a:t>
            </a:r>
            <a:r>
              <a:rPr lang="ko-KR" altLang="en-US" sz="1600" dirty="0" err="1" smtClean="0"/>
              <a:t>신장트리</a:t>
            </a:r>
            <a:r>
              <a:rPr lang="ko-KR" altLang="en-US" sz="1200" dirty="0" smtClean="0"/>
              <a:t> </a:t>
            </a:r>
            <a:endParaRPr lang="ko-KR" altLang="ru-RU" sz="2000" dirty="0" smtClean="0">
              <a:latin typeface="Times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2. </a:t>
            </a:r>
            <a:r>
              <a:rPr lang="ko-KR" altLang="en-US" sz="1600" dirty="0" smtClean="0">
                <a:latin typeface="Times" panose="02020603050405020304" pitchFamily="18" charset="0"/>
              </a:rPr>
              <a:t>단 하나의 정점만으로 이루어진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n </a:t>
            </a:r>
            <a:r>
              <a:rPr lang="ko-KR" altLang="en-US" sz="1600" dirty="0" smtClean="0">
                <a:latin typeface="Times" panose="02020603050405020304" pitchFamily="18" charset="0"/>
              </a:rPr>
              <a:t>개의 집합을 초기화한다</a:t>
            </a:r>
            <a:r>
              <a:rPr lang="en-US" altLang="ko-KR" sz="1600" dirty="0" smtClean="0"/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3. </a:t>
            </a:r>
            <a:r>
              <a:rPr lang="ko-KR" altLang="en-US" sz="1600" dirty="0" smtClean="0">
                <a:latin typeface="Times" panose="02020603050405020304" pitchFamily="18" charset="0"/>
              </a:rPr>
              <a:t>간선</a:t>
            </a:r>
            <a:r>
              <a:rPr lang="en-US" altLang="ko-KR" sz="1600" dirty="0" smtClean="0">
                <a:latin typeface="Times" panose="02020603050405020304" pitchFamily="18" charset="0"/>
              </a:rPr>
              <a:t> </a:t>
            </a:r>
            <a:r>
              <a:rPr lang="ko-KR" altLang="en-US" sz="1600" dirty="0" smtClean="0">
                <a:latin typeface="Times" panose="02020603050405020304" pitchFamily="18" charset="0"/>
              </a:rPr>
              <a:t>집합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Q</a:t>
            </a:r>
            <a:r>
              <a:rPr lang="en-US" altLang="ko-KR" sz="1600" dirty="0" smtClean="0">
                <a:latin typeface="Times" panose="02020603050405020304" pitchFamily="18" charset="0"/>
              </a:rPr>
              <a:t>(=</a:t>
            </a:r>
            <a:r>
              <a:rPr lang="en-US" altLang="ko-KR" sz="1600" i="1" dirty="0" smtClean="0">
                <a:latin typeface="Times" panose="02020603050405020304" pitchFamily="18" charset="0"/>
              </a:rPr>
              <a:t>E</a:t>
            </a:r>
            <a:r>
              <a:rPr lang="en-US" altLang="ko-KR" sz="1600" dirty="0" smtClean="0">
                <a:latin typeface="Times" panose="02020603050405020304" pitchFamily="18" charset="0"/>
              </a:rPr>
              <a:t>)</a:t>
            </a:r>
            <a:r>
              <a:rPr lang="ko-KR" altLang="en-US" sz="1600" dirty="0" smtClean="0">
                <a:latin typeface="Times" panose="02020603050405020304" pitchFamily="18" charset="0"/>
              </a:rPr>
              <a:t>를 가중치가 작은 순으로 정렬한다</a:t>
            </a:r>
            <a:r>
              <a:rPr lang="en-US" altLang="ko-KR" sz="1600" dirty="0" smtClean="0"/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4. </a:t>
            </a:r>
            <a:r>
              <a:rPr lang="en-US" altLang="ko-KR" sz="1600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while</a:t>
            </a:r>
            <a:r>
              <a:rPr lang="en-US" altLang="ko-KR" sz="1600" dirty="0" smtClean="0">
                <a:latin typeface="Times" panose="02020603050405020304" pitchFamily="18" charset="0"/>
              </a:rPr>
              <a:t> (</a:t>
            </a:r>
            <a:r>
              <a:rPr lang="en-US" altLang="ko-KR" sz="1600" i="1" dirty="0" smtClean="0">
                <a:latin typeface="Times" panose="02020603050405020304" pitchFamily="18" charset="0"/>
              </a:rPr>
              <a:t>T</a:t>
            </a:r>
            <a:r>
              <a:rPr lang="ko-KR" altLang="en-US" sz="1600" dirty="0" smtClean="0">
                <a:latin typeface="Times" panose="02020603050405020304" pitchFamily="18" charset="0"/>
              </a:rPr>
              <a:t>의 </a:t>
            </a:r>
            <a:r>
              <a:rPr lang="ko-KR" altLang="en-US" sz="1600" dirty="0" err="1" smtClean="0">
                <a:latin typeface="Times" panose="02020603050405020304" pitchFamily="18" charset="0"/>
              </a:rPr>
              <a:t>간선수</a:t>
            </a:r>
            <a:r>
              <a:rPr lang="ko-KR" altLang="en-US" sz="1600" dirty="0" smtClean="0">
                <a:latin typeface="Times" panose="02020603050405020304" pitchFamily="18" charset="0"/>
              </a:rPr>
              <a:t> </a:t>
            </a:r>
            <a:r>
              <a:rPr lang="en-US" altLang="ko-KR" sz="1600" dirty="0" smtClean="0">
                <a:latin typeface="Times" panose="02020603050405020304" pitchFamily="18" charset="0"/>
              </a:rPr>
              <a:t>&lt;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n</a:t>
            </a:r>
            <a:r>
              <a:rPr lang="en-US" altLang="ko-KR" sz="1600" dirty="0" smtClean="0">
                <a:latin typeface="Times" panose="02020603050405020304" pitchFamily="18" charset="0"/>
              </a:rPr>
              <a:t>-1) 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	Q</a:t>
            </a:r>
            <a:r>
              <a:rPr lang="ko-KR" altLang="en-US" sz="1600" dirty="0" smtClean="0">
                <a:latin typeface="Times" panose="02020603050405020304" pitchFamily="18" charset="0"/>
              </a:rPr>
              <a:t>에서 최소비용 간선 </a:t>
            </a:r>
            <a:r>
              <a:rPr lang="en-US" altLang="ko-KR" sz="1600" dirty="0" smtClean="0">
                <a:latin typeface="Times" panose="02020603050405020304" pitchFamily="18" charset="0"/>
              </a:rPr>
              <a:t>(</a:t>
            </a:r>
            <a:r>
              <a:rPr lang="en-US" altLang="ko-KR" sz="1600" i="1" dirty="0" smtClean="0">
                <a:latin typeface="Times" panose="02020603050405020304" pitchFamily="18" charset="0"/>
              </a:rPr>
              <a:t>u</a:t>
            </a:r>
            <a:r>
              <a:rPr lang="en-US" altLang="ko-KR" sz="1600" dirty="0" smtClean="0">
                <a:latin typeface="Times" panose="02020603050405020304" pitchFamily="18" charset="0"/>
              </a:rPr>
              <a:t>,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v</a:t>
            </a:r>
            <a:r>
              <a:rPr lang="en-US" altLang="ko-KR" sz="1600" dirty="0" smtClean="0">
                <a:latin typeface="Times" panose="02020603050405020304" pitchFamily="18" charset="0"/>
              </a:rPr>
              <a:t>)</a:t>
            </a:r>
            <a:r>
              <a:rPr lang="ko-KR" altLang="en-US" sz="1600" dirty="0" smtClean="0">
                <a:latin typeface="Times" panose="02020603050405020304" pitchFamily="18" charset="0"/>
              </a:rPr>
              <a:t>를 제거한다</a:t>
            </a:r>
            <a:r>
              <a:rPr lang="en-US" altLang="ko-KR" sz="1600" dirty="0" smtClean="0"/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	</a:t>
            </a:r>
            <a:r>
              <a:rPr lang="ko-KR" altLang="en-US" sz="1600" dirty="0" smtClean="0">
                <a:latin typeface="Times" panose="02020603050405020304" pitchFamily="18" charset="0"/>
              </a:rPr>
              <a:t>정점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u</a:t>
            </a:r>
            <a:r>
              <a:rPr lang="ko-KR" altLang="en-US" sz="1600" dirty="0" smtClean="0">
                <a:latin typeface="Times" panose="02020603050405020304" pitchFamily="18" charset="0"/>
              </a:rPr>
              <a:t>와 정점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v</a:t>
            </a:r>
            <a:r>
              <a:rPr lang="ko-KR" altLang="en-US" sz="1600" dirty="0" smtClean="0">
                <a:latin typeface="Times" panose="02020603050405020304" pitchFamily="18" charset="0"/>
              </a:rPr>
              <a:t>가 서로 다른 집합에 속하면 </a:t>
            </a:r>
            <a:r>
              <a:rPr lang="en-US" altLang="ko-KR" sz="1600" dirty="0" smtClean="0">
                <a:latin typeface="Times" panose="02020603050405020304" pitchFamily="18" charset="0"/>
              </a:rPr>
              <a:t>{	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ko-KR" altLang="en-US" sz="1600" dirty="0" smtClean="0">
                <a:latin typeface="Times" panose="02020603050405020304" pitchFamily="18" charset="0"/>
              </a:rPr>
              <a:t>			두 집합을 하나로 합친다</a:t>
            </a:r>
            <a:r>
              <a:rPr lang="en-US" altLang="ko-KR" sz="1600" dirty="0" smtClean="0"/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i="1" dirty="0" smtClean="0">
                <a:latin typeface="Times" panose="02020603050405020304" pitchFamily="18" charset="0"/>
              </a:rPr>
              <a:t>			T</a:t>
            </a:r>
            <a:r>
              <a:rPr lang="en-US" altLang="ko-KR" sz="1600" dirty="0" smtClean="0">
                <a:latin typeface="Times" panose="02020603050405020304" pitchFamily="18" charset="0"/>
              </a:rPr>
              <a:t> ← </a:t>
            </a:r>
            <a:r>
              <a:rPr lang="en-US" altLang="ko-KR" sz="1600" i="1" dirty="0" smtClean="0">
                <a:latin typeface="Times" panose="02020603050405020304" pitchFamily="18" charset="0"/>
              </a:rPr>
              <a:t>T</a:t>
            </a:r>
            <a:r>
              <a:rPr lang="en-US" altLang="ko-KR" sz="1600" dirty="0" smtClean="0"/>
              <a:t>∪{(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 smtClean="0"/>
              <a:t>,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dirty="0" smtClean="0"/>
              <a:t>)};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/>
              <a:t>		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>
                <a:latin typeface="Times" panose="02020603050405020304" pitchFamily="18" charset="0"/>
              </a:rPr>
              <a:t>	</a:t>
            </a:r>
            <a:r>
              <a:rPr lang="en-US" altLang="ko-KR" sz="1600" dirty="0" smtClean="0"/>
              <a:t>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600" dirty="0" smtClean="0"/>
              <a:t>}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5546725" y="5727700"/>
            <a:ext cx="26019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>
                <a:latin typeface="Arial" panose="020B0604020202020204" pitchFamily="34" charset="0"/>
              </a:rPr>
              <a:t>수행시간</a:t>
            </a:r>
            <a:r>
              <a:rPr lang="en-US" altLang="ko-KR" sz="2000">
                <a:latin typeface="Arial" panose="020B0604020202020204" pitchFamily="34" charset="0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</a:rPr>
              <a:t>O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E</a:t>
            </a:r>
            <a:r>
              <a:rPr lang="en-US" altLang="ko-KR" sz="2000">
                <a:latin typeface="Times New Roman" panose="02020603050405020304" pitchFamily="18" charset="0"/>
              </a:rPr>
              <a:t>log</a:t>
            </a:r>
            <a:r>
              <a:rPr lang="en-US" altLang="ko-KR" sz="2000" i="1">
                <a:latin typeface="Times New Roman" panose="02020603050405020304" pitchFamily="18" charset="0"/>
              </a:rPr>
              <a:t>V</a:t>
            </a:r>
            <a:r>
              <a:rPr lang="en-US" altLang="ko-KR" sz="2000">
                <a:latin typeface="Times New Roman" panose="02020603050405020304" pitchFamily="18" charset="0"/>
              </a:rPr>
              <a:t>)</a:t>
            </a:r>
            <a:endParaRPr lang="en-US" altLang="el-GR" sz="2000"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/>
          <a:p>
            <a:r>
              <a:rPr lang="ko-KR" altLang="en-US" sz="3600" dirty="0" err="1"/>
              <a:t>크루스칼</a:t>
            </a:r>
            <a:r>
              <a:rPr lang="en-US" altLang="ko-KR" sz="2400" dirty="0" err="1">
                <a:latin typeface="Times New Roman" panose="02020603050405020304" pitchFamily="18" charset="0"/>
              </a:rPr>
              <a:t>kruskal</a:t>
            </a:r>
            <a:r>
              <a:rPr lang="en-US" altLang="ko-KR" sz="3600" dirty="0"/>
              <a:t> </a:t>
            </a:r>
            <a:r>
              <a:rPr lang="ko-KR" altLang="en-US" sz="3600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719144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36700" y="1809750"/>
            <a:ext cx="5822950" cy="2070100"/>
          </a:xfrm>
          <a:noFill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ko-KR" sz="1800" smtClean="0">
                <a:latin typeface="Times" panose="02020603050405020304" pitchFamily="18" charset="0"/>
              </a:rPr>
              <a:t>Step</a:t>
            </a:r>
            <a:r>
              <a:rPr lang="ko-KR" altLang="en-US" sz="1800" smtClean="0">
                <a:latin typeface="Times" panose="02020603050405020304" pitchFamily="18" charset="0"/>
              </a:rPr>
              <a:t> </a:t>
            </a:r>
            <a:r>
              <a:rPr lang="en-US" altLang="ko-KR" sz="1800" smtClean="0">
                <a:latin typeface="Times" panose="02020603050405020304" pitchFamily="18" charset="0"/>
              </a:rPr>
              <a:t>2: </a:t>
            </a:r>
            <a:r>
              <a:rPr lang="el-GR" altLang="ko-KR" sz="1800" i="1" smtClean="0">
                <a:latin typeface="Times" panose="02020603050405020304" pitchFamily="18" charset="0"/>
              </a:rPr>
              <a:t>Θ</a:t>
            </a:r>
            <a:r>
              <a:rPr lang="en-US" altLang="ko-KR" sz="1800" smtClean="0">
                <a:latin typeface="Times" panose="02020603050405020304" pitchFamily="18" charset="0"/>
              </a:rPr>
              <a:t>(</a:t>
            </a:r>
            <a:r>
              <a:rPr lang="en-US" altLang="ko-KR" sz="1800" i="1" smtClean="0">
                <a:latin typeface="Times" panose="02020603050405020304" pitchFamily="18" charset="0"/>
              </a:rPr>
              <a:t>V</a:t>
            </a:r>
            <a:r>
              <a:rPr lang="en-US" altLang="ko-KR" sz="1800" smtClean="0">
                <a:latin typeface="Times" panose="02020603050405020304" pitchFamily="18" charset="0"/>
              </a:rPr>
              <a:t>)	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800" smtClean="0">
                <a:latin typeface="Times" panose="02020603050405020304" pitchFamily="18" charset="0"/>
              </a:rPr>
              <a:t>Step 3: </a:t>
            </a:r>
            <a:r>
              <a:rPr lang="en-US" altLang="ko-KR" sz="1800" i="1" smtClean="0">
                <a:latin typeface="Times New Roman" panose="02020603050405020304" pitchFamily="18" charset="0"/>
              </a:rPr>
              <a:t>O</a:t>
            </a:r>
            <a:r>
              <a:rPr lang="en-US" altLang="ko-KR" sz="1800" smtClean="0">
                <a:latin typeface="Times New Roman" panose="02020603050405020304" pitchFamily="18" charset="0"/>
              </a:rPr>
              <a:t>(</a:t>
            </a:r>
            <a:r>
              <a:rPr lang="en-US" altLang="ko-KR" sz="1800" i="1" smtClean="0">
                <a:latin typeface="Times New Roman" panose="02020603050405020304" pitchFamily="18" charset="0"/>
              </a:rPr>
              <a:t>E</a:t>
            </a:r>
            <a:r>
              <a:rPr lang="en-US" altLang="ko-KR" sz="1800" smtClean="0">
                <a:latin typeface="Times New Roman" panose="02020603050405020304" pitchFamily="18" charset="0"/>
              </a:rPr>
              <a:t>log</a:t>
            </a:r>
            <a:r>
              <a:rPr lang="en-US" altLang="ko-KR" sz="1800" i="1" smtClean="0">
                <a:latin typeface="Times New Roman" panose="02020603050405020304" pitchFamily="18" charset="0"/>
              </a:rPr>
              <a:t>E</a:t>
            </a:r>
            <a:r>
              <a:rPr lang="en-US" altLang="ko-KR" sz="1800" smtClean="0">
                <a:latin typeface="Times New Roman" panose="02020603050405020304" pitchFamily="18" charset="0"/>
              </a:rPr>
              <a:t>) =</a:t>
            </a:r>
            <a:r>
              <a:rPr lang="en-US" altLang="ko-KR" sz="1800" i="1" smtClean="0">
                <a:latin typeface="Times New Roman" panose="02020603050405020304" pitchFamily="18" charset="0"/>
              </a:rPr>
              <a:t> O</a:t>
            </a:r>
            <a:r>
              <a:rPr lang="en-US" altLang="ko-KR" sz="1800" smtClean="0">
                <a:latin typeface="Times New Roman" panose="02020603050405020304" pitchFamily="18" charset="0"/>
              </a:rPr>
              <a:t>(</a:t>
            </a:r>
            <a:r>
              <a:rPr lang="en-US" altLang="ko-KR" sz="1800" i="1" smtClean="0">
                <a:latin typeface="Times New Roman" panose="02020603050405020304" pitchFamily="18" charset="0"/>
              </a:rPr>
              <a:t>E</a:t>
            </a:r>
            <a:r>
              <a:rPr lang="en-US" altLang="ko-KR" sz="1800" smtClean="0">
                <a:latin typeface="Times New Roman" panose="02020603050405020304" pitchFamily="18" charset="0"/>
              </a:rPr>
              <a:t>log</a:t>
            </a:r>
            <a:r>
              <a:rPr lang="en-US" altLang="ko-KR" sz="1800" i="1" smtClean="0">
                <a:latin typeface="Times New Roman" panose="02020603050405020304" pitchFamily="18" charset="0"/>
              </a:rPr>
              <a:t>V</a:t>
            </a:r>
            <a:r>
              <a:rPr lang="en-US" altLang="ko-KR" sz="1800" smtClean="0">
                <a:latin typeface="Times New Roman" panose="02020603050405020304" pitchFamily="18" charset="0"/>
              </a:rPr>
              <a:t>)</a:t>
            </a:r>
            <a:endParaRPr lang="en-US" altLang="el-GR" sz="180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800" smtClean="0">
                <a:latin typeface="Times" panose="02020603050405020304" pitchFamily="18" charset="0"/>
              </a:rPr>
              <a:t>Loop 4: </a:t>
            </a:r>
            <a:r>
              <a:rPr lang="en-US" altLang="ko-KR" sz="1800" i="1" smtClean="0">
                <a:latin typeface="Times New Roman" panose="02020603050405020304" pitchFamily="18" charset="0"/>
              </a:rPr>
              <a:t>O</a:t>
            </a:r>
            <a:r>
              <a:rPr lang="en-US" altLang="ko-KR" sz="1800" smtClean="0">
                <a:latin typeface="Times New Roman" panose="02020603050405020304" pitchFamily="18" charset="0"/>
              </a:rPr>
              <a:t>(</a:t>
            </a:r>
            <a:r>
              <a:rPr lang="en-US" altLang="ko-KR" sz="1800" i="1" smtClean="0">
                <a:latin typeface="Times New Roman" panose="02020603050405020304" pitchFamily="18" charset="0"/>
              </a:rPr>
              <a:t>E</a:t>
            </a:r>
            <a:r>
              <a:rPr lang="en-US" altLang="ko-KR" sz="1800" smtClean="0">
                <a:latin typeface="Times New Roman" panose="02020603050405020304" pitchFamily="18" charset="0"/>
              </a:rPr>
              <a:t>log*</a:t>
            </a:r>
            <a:r>
              <a:rPr lang="en-US" altLang="ko-KR" sz="1800" i="1" smtClean="0">
                <a:latin typeface="Times New Roman" panose="02020603050405020304" pitchFamily="18" charset="0"/>
              </a:rPr>
              <a:t>V</a:t>
            </a:r>
            <a:r>
              <a:rPr lang="en-US" altLang="ko-KR" sz="1800" smtClean="0">
                <a:latin typeface="Times New Roman" panose="02020603050405020304" pitchFamily="18" charset="0"/>
              </a:rPr>
              <a:t>) by an efficient set handling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ko-KR" sz="180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1800" smtClean="0">
                <a:latin typeface="Times New Roman" panose="02020603050405020304" pitchFamily="18" charset="0"/>
              </a:rPr>
              <a:t>Totally </a:t>
            </a:r>
            <a:r>
              <a:rPr lang="en-US" altLang="ko-KR" sz="1800" i="1" smtClean="0">
                <a:latin typeface="Times New Roman" panose="02020603050405020304" pitchFamily="18" charset="0"/>
              </a:rPr>
              <a:t>O</a:t>
            </a:r>
            <a:r>
              <a:rPr lang="en-US" altLang="ko-KR" sz="1800" smtClean="0">
                <a:latin typeface="Times New Roman" panose="02020603050405020304" pitchFamily="18" charset="0"/>
              </a:rPr>
              <a:t>(</a:t>
            </a:r>
            <a:r>
              <a:rPr lang="en-US" altLang="ko-KR" sz="1800" i="1" smtClean="0">
                <a:latin typeface="Times New Roman" panose="02020603050405020304" pitchFamily="18" charset="0"/>
              </a:rPr>
              <a:t>E</a:t>
            </a:r>
            <a:r>
              <a:rPr lang="en-US" altLang="ko-KR" sz="1800" smtClean="0">
                <a:latin typeface="Times New Roman" panose="02020603050405020304" pitchFamily="18" charset="0"/>
              </a:rPr>
              <a:t>log</a:t>
            </a:r>
            <a:r>
              <a:rPr lang="en-US" altLang="ko-KR" sz="1800" i="1" smtClean="0">
                <a:latin typeface="Times New Roman" panose="02020603050405020304" pitchFamily="18" charset="0"/>
              </a:rPr>
              <a:t>V</a:t>
            </a:r>
            <a:r>
              <a:rPr lang="en-US" altLang="ko-KR" sz="180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>
          <a:xfrm>
            <a:off x="1536700" y="717550"/>
            <a:ext cx="6235700" cy="723900"/>
          </a:xfrm>
        </p:spPr>
        <p:txBody>
          <a:bodyPr/>
          <a:lstStyle/>
          <a:p>
            <a:r>
              <a:rPr lang="ko-KR" altLang="en-US" sz="2800" err="1" smtClean="0">
                <a:latin typeface="+mj-ea"/>
              </a:rPr>
              <a:t>크루스칼</a:t>
            </a:r>
            <a:r>
              <a:rPr lang="ko-KR" altLang="en-US" sz="2800" dirty="0" smtClean="0">
                <a:latin typeface="+mj-ea"/>
              </a:rPr>
              <a:t> 알고리즘의 수행시간</a:t>
            </a:r>
          </a:p>
        </p:txBody>
      </p:sp>
    </p:spTree>
    <p:extLst>
      <p:ext uri="{BB962C8B-B14F-4D97-AF65-F5344CB8AC3E}">
        <p14:creationId xmlns:p14="http://schemas.microsoft.com/office/powerpoint/2010/main" val="239027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709" name="Rectangle 293"/>
          <p:cNvSpPr>
            <a:spLocks noChangeArrowheads="1"/>
          </p:cNvSpPr>
          <p:nvPr/>
        </p:nvSpPr>
        <p:spPr bwMode="auto">
          <a:xfrm>
            <a:off x="5753999" y="5754551"/>
            <a:ext cx="3200400" cy="787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20" name="AutoShape 4"/>
          <p:cNvSpPr>
            <a:spLocks noChangeArrowheads="1"/>
          </p:cNvSpPr>
          <p:nvPr/>
        </p:nvSpPr>
        <p:spPr bwMode="auto">
          <a:xfrm>
            <a:off x="2820300" y="2228378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21" name="AutoShape 5"/>
          <p:cNvSpPr>
            <a:spLocks noChangeArrowheads="1"/>
          </p:cNvSpPr>
          <p:nvPr/>
        </p:nvSpPr>
        <p:spPr bwMode="auto">
          <a:xfrm rot="1612689">
            <a:off x="5920687" y="2044228"/>
            <a:ext cx="339725" cy="255587"/>
          </a:xfrm>
          <a:prstGeom prst="rightArrow">
            <a:avLst>
              <a:gd name="adj1" fmla="val 50000"/>
              <a:gd name="adj2" fmla="val 3323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65" name="Oval 49"/>
          <p:cNvSpPr>
            <a:spLocks noChangeArrowheads="1"/>
          </p:cNvSpPr>
          <p:nvPr/>
        </p:nvSpPr>
        <p:spPr bwMode="auto">
          <a:xfrm>
            <a:off x="2080525" y="1796578"/>
            <a:ext cx="428625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66" name="Oval 50"/>
          <p:cNvSpPr>
            <a:spLocks noChangeArrowheads="1"/>
          </p:cNvSpPr>
          <p:nvPr/>
        </p:nvSpPr>
        <p:spPr bwMode="auto">
          <a:xfrm>
            <a:off x="2074175" y="2572865"/>
            <a:ext cx="427037" cy="420688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67" name="Oval 51"/>
          <p:cNvSpPr>
            <a:spLocks noChangeArrowheads="1"/>
          </p:cNvSpPr>
          <p:nvPr/>
        </p:nvSpPr>
        <p:spPr bwMode="auto">
          <a:xfrm>
            <a:off x="1307412" y="2241078"/>
            <a:ext cx="427038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68" name="Oval 52"/>
          <p:cNvSpPr>
            <a:spLocks noChangeArrowheads="1"/>
          </p:cNvSpPr>
          <p:nvPr/>
        </p:nvSpPr>
        <p:spPr bwMode="auto">
          <a:xfrm>
            <a:off x="1307412" y="3057053"/>
            <a:ext cx="427038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69" name="Oval 53"/>
          <p:cNvSpPr>
            <a:spLocks noChangeArrowheads="1"/>
          </p:cNvSpPr>
          <p:nvPr/>
        </p:nvSpPr>
        <p:spPr bwMode="auto">
          <a:xfrm>
            <a:off x="542237" y="2644303"/>
            <a:ext cx="427038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0" name="Oval 54"/>
          <p:cNvSpPr>
            <a:spLocks noChangeArrowheads="1"/>
          </p:cNvSpPr>
          <p:nvPr/>
        </p:nvSpPr>
        <p:spPr bwMode="auto">
          <a:xfrm>
            <a:off x="542237" y="1837853"/>
            <a:ext cx="427038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1" name="Oval 55"/>
          <p:cNvSpPr>
            <a:spLocks noChangeArrowheads="1"/>
          </p:cNvSpPr>
          <p:nvPr/>
        </p:nvSpPr>
        <p:spPr bwMode="auto">
          <a:xfrm>
            <a:off x="1310587" y="1428278"/>
            <a:ext cx="427038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2" name="Oval 56"/>
          <p:cNvSpPr>
            <a:spLocks noChangeArrowheads="1"/>
          </p:cNvSpPr>
          <p:nvPr/>
        </p:nvSpPr>
        <p:spPr bwMode="auto">
          <a:xfrm>
            <a:off x="620025" y="1910878"/>
            <a:ext cx="279400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3" name="Oval 57"/>
          <p:cNvSpPr>
            <a:spLocks noChangeArrowheads="1"/>
          </p:cNvSpPr>
          <p:nvPr/>
        </p:nvSpPr>
        <p:spPr bwMode="auto">
          <a:xfrm>
            <a:off x="1389962" y="3123728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4" name="Oval 58"/>
          <p:cNvSpPr>
            <a:spLocks noChangeArrowheads="1"/>
          </p:cNvSpPr>
          <p:nvPr/>
        </p:nvSpPr>
        <p:spPr bwMode="auto">
          <a:xfrm>
            <a:off x="620025" y="2718915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5" name="Oval 59"/>
          <p:cNvSpPr>
            <a:spLocks noChangeArrowheads="1"/>
          </p:cNvSpPr>
          <p:nvPr/>
        </p:nvSpPr>
        <p:spPr bwMode="auto">
          <a:xfrm>
            <a:off x="1389962" y="2314103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6" name="Oval 60"/>
          <p:cNvSpPr>
            <a:spLocks noChangeArrowheads="1"/>
          </p:cNvSpPr>
          <p:nvPr/>
        </p:nvSpPr>
        <p:spPr bwMode="auto">
          <a:xfrm>
            <a:off x="2161487" y="2652240"/>
            <a:ext cx="280988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7" name="Oval 61"/>
          <p:cNvSpPr>
            <a:spLocks noChangeArrowheads="1"/>
          </p:cNvSpPr>
          <p:nvPr/>
        </p:nvSpPr>
        <p:spPr bwMode="auto">
          <a:xfrm>
            <a:off x="2161487" y="1875953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8" name="Oval 62"/>
          <p:cNvSpPr>
            <a:spLocks noChangeArrowheads="1"/>
          </p:cNvSpPr>
          <p:nvPr/>
        </p:nvSpPr>
        <p:spPr bwMode="auto">
          <a:xfrm>
            <a:off x="1389962" y="1506065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479" name="Line 63"/>
          <p:cNvSpPr>
            <a:spLocks noChangeShapeType="1"/>
          </p:cNvSpPr>
          <p:nvPr/>
        </p:nvSpPr>
        <p:spPr bwMode="auto">
          <a:xfrm>
            <a:off x="881962" y="211249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0" name="Line 64"/>
          <p:cNvSpPr>
            <a:spLocks noChangeShapeType="1"/>
          </p:cNvSpPr>
          <p:nvPr/>
        </p:nvSpPr>
        <p:spPr bwMode="auto">
          <a:xfrm flipV="1">
            <a:off x="899425" y="250777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1" name="Line 65"/>
          <p:cNvSpPr>
            <a:spLocks noChangeShapeType="1"/>
          </p:cNvSpPr>
          <p:nvPr/>
        </p:nvSpPr>
        <p:spPr bwMode="auto">
          <a:xfrm flipV="1">
            <a:off x="829575" y="164100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2" name="Line 66"/>
          <p:cNvSpPr>
            <a:spLocks noChangeShapeType="1"/>
          </p:cNvSpPr>
          <p:nvPr/>
        </p:nvSpPr>
        <p:spPr bwMode="auto">
          <a:xfrm>
            <a:off x="1672537" y="163465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3" name="Line 67"/>
          <p:cNvSpPr>
            <a:spLocks noChangeShapeType="1"/>
          </p:cNvSpPr>
          <p:nvPr/>
        </p:nvSpPr>
        <p:spPr bwMode="auto">
          <a:xfrm flipV="1">
            <a:off x="1655075" y="208867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4" name="Line 68"/>
          <p:cNvSpPr>
            <a:spLocks noChangeShapeType="1"/>
          </p:cNvSpPr>
          <p:nvPr/>
        </p:nvSpPr>
        <p:spPr bwMode="auto">
          <a:xfrm>
            <a:off x="1661425" y="250777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5" name="Line 69"/>
          <p:cNvSpPr>
            <a:spLocks noChangeShapeType="1"/>
          </p:cNvSpPr>
          <p:nvPr/>
        </p:nvSpPr>
        <p:spPr bwMode="auto">
          <a:xfrm>
            <a:off x="893075" y="291417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6" name="Line 70"/>
          <p:cNvSpPr>
            <a:spLocks noChangeShapeType="1"/>
          </p:cNvSpPr>
          <p:nvPr/>
        </p:nvSpPr>
        <p:spPr bwMode="auto">
          <a:xfrm flipV="1">
            <a:off x="1661425" y="288084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87" name="Text Box 71"/>
          <p:cNvSpPr txBox="1">
            <a:spLocks noChangeArrowheads="1"/>
          </p:cNvSpPr>
          <p:nvPr/>
        </p:nvSpPr>
        <p:spPr bwMode="auto">
          <a:xfrm>
            <a:off x="932762" y="155369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488" name="Text Box 72"/>
          <p:cNvSpPr txBox="1">
            <a:spLocks noChangeArrowheads="1"/>
          </p:cNvSpPr>
          <p:nvPr/>
        </p:nvSpPr>
        <p:spPr bwMode="auto">
          <a:xfrm>
            <a:off x="899425" y="216646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2489" name="Text Box 73"/>
          <p:cNvSpPr txBox="1">
            <a:spLocks noChangeArrowheads="1"/>
          </p:cNvSpPr>
          <p:nvPr/>
        </p:nvSpPr>
        <p:spPr bwMode="auto">
          <a:xfrm>
            <a:off x="961337" y="301736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490" name="Text Box 74"/>
          <p:cNvSpPr txBox="1">
            <a:spLocks noChangeArrowheads="1"/>
          </p:cNvSpPr>
          <p:nvPr/>
        </p:nvSpPr>
        <p:spPr bwMode="auto">
          <a:xfrm>
            <a:off x="1840812" y="156321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2491" name="Text Box 75"/>
          <p:cNvSpPr txBox="1">
            <a:spLocks noChangeArrowheads="1"/>
          </p:cNvSpPr>
          <p:nvPr/>
        </p:nvSpPr>
        <p:spPr bwMode="auto">
          <a:xfrm>
            <a:off x="1888437" y="216011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2492" name="Text Box 76"/>
          <p:cNvSpPr txBox="1">
            <a:spLocks noChangeArrowheads="1"/>
          </p:cNvSpPr>
          <p:nvPr/>
        </p:nvSpPr>
        <p:spPr bwMode="auto">
          <a:xfrm>
            <a:off x="839100" y="238077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2493" name="Text Box 77"/>
          <p:cNvSpPr txBox="1">
            <a:spLocks noChangeArrowheads="1"/>
          </p:cNvSpPr>
          <p:nvPr/>
        </p:nvSpPr>
        <p:spPr bwMode="auto">
          <a:xfrm>
            <a:off x="1826525" y="234109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2494" name="Text Box 78"/>
          <p:cNvSpPr txBox="1">
            <a:spLocks noChangeArrowheads="1"/>
          </p:cNvSpPr>
          <p:nvPr/>
        </p:nvSpPr>
        <p:spPr bwMode="auto">
          <a:xfrm>
            <a:off x="1853512" y="301260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2495" name="Text Box 79"/>
          <p:cNvSpPr txBox="1">
            <a:spLocks noChangeArrowheads="1"/>
          </p:cNvSpPr>
          <p:nvPr/>
        </p:nvSpPr>
        <p:spPr bwMode="auto">
          <a:xfrm>
            <a:off x="412062" y="235220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2496" name="Line 80"/>
          <p:cNvSpPr>
            <a:spLocks noChangeShapeType="1"/>
          </p:cNvSpPr>
          <p:nvPr/>
        </p:nvSpPr>
        <p:spPr bwMode="auto">
          <a:xfrm>
            <a:off x="742262" y="217122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97" name="Text Box 81"/>
          <p:cNvSpPr txBox="1">
            <a:spLocks noChangeArrowheads="1"/>
          </p:cNvSpPr>
          <p:nvPr/>
        </p:nvSpPr>
        <p:spPr bwMode="auto">
          <a:xfrm>
            <a:off x="373962" y="128064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72498" name="Line 82"/>
          <p:cNvSpPr>
            <a:spLocks noChangeShapeType="1"/>
          </p:cNvSpPr>
          <p:nvPr/>
        </p:nvSpPr>
        <p:spPr bwMode="auto">
          <a:xfrm flipV="1">
            <a:off x="896250" y="281734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499" name="Text Box 83"/>
          <p:cNvSpPr txBox="1">
            <a:spLocks noChangeArrowheads="1"/>
          </p:cNvSpPr>
          <p:nvPr/>
        </p:nvSpPr>
        <p:spPr bwMode="auto">
          <a:xfrm>
            <a:off x="1224862" y="279035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00" name="Oval 84"/>
          <p:cNvSpPr>
            <a:spLocks noChangeArrowheads="1"/>
          </p:cNvSpPr>
          <p:nvPr/>
        </p:nvSpPr>
        <p:spPr bwMode="auto">
          <a:xfrm>
            <a:off x="5015812" y="2515715"/>
            <a:ext cx="428625" cy="420688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1" name="Oval 85"/>
          <p:cNvSpPr>
            <a:spLocks noChangeArrowheads="1"/>
          </p:cNvSpPr>
          <p:nvPr/>
        </p:nvSpPr>
        <p:spPr bwMode="auto">
          <a:xfrm>
            <a:off x="4249050" y="2999903"/>
            <a:ext cx="428625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2" name="Oval 86"/>
          <p:cNvSpPr>
            <a:spLocks noChangeArrowheads="1"/>
          </p:cNvSpPr>
          <p:nvPr/>
        </p:nvSpPr>
        <p:spPr bwMode="auto">
          <a:xfrm>
            <a:off x="3483875" y="2587153"/>
            <a:ext cx="428625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3" name="Oval 87"/>
          <p:cNvSpPr>
            <a:spLocks noChangeArrowheads="1"/>
          </p:cNvSpPr>
          <p:nvPr/>
        </p:nvSpPr>
        <p:spPr bwMode="auto">
          <a:xfrm>
            <a:off x="3483875" y="1779115"/>
            <a:ext cx="428625" cy="422275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4" name="Oval 88"/>
          <p:cNvSpPr>
            <a:spLocks noChangeArrowheads="1"/>
          </p:cNvSpPr>
          <p:nvPr/>
        </p:nvSpPr>
        <p:spPr bwMode="auto">
          <a:xfrm>
            <a:off x="4252225" y="1369540"/>
            <a:ext cx="428625" cy="420688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5" name="Oval 89"/>
          <p:cNvSpPr>
            <a:spLocks noChangeArrowheads="1"/>
          </p:cNvSpPr>
          <p:nvPr/>
        </p:nvSpPr>
        <p:spPr bwMode="auto">
          <a:xfrm rot="-1815081">
            <a:off x="4171262" y="1899765"/>
            <a:ext cx="1389063" cy="574675"/>
          </a:xfrm>
          <a:prstGeom prst="ellipse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rgbClr val="D44316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6" name="Text Box 90"/>
          <p:cNvSpPr txBox="1">
            <a:spLocks noChangeArrowheads="1"/>
          </p:cNvSpPr>
          <p:nvPr/>
        </p:nvSpPr>
        <p:spPr bwMode="auto">
          <a:xfrm>
            <a:off x="3234637" y="126159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72507" name="Oval 91"/>
          <p:cNvSpPr>
            <a:spLocks noChangeArrowheads="1"/>
          </p:cNvSpPr>
          <p:nvPr/>
        </p:nvSpPr>
        <p:spPr bwMode="auto">
          <a:xfrm>
            <a:off x="3571187" y="1844203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8" name="Oval 92"/>
          <p:cNvSpPr>
            <a:spLocks noChangeArrowheads="1"/>
          </p:cNvSpPr>
          <p:nvPr/>
        </p:nvSpPr>
        <p:spPr bwMode="auto">
          <a:xfrm>
            <a:off x="4341125" y="3057053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09" name="Oval 93"/>
          <p:cNvSpPr>
            <a:spLocks noChangeArrowheads="1"/>
          </p:cNvSpPr>
          <p:nvPr/>
        </p:nvSpPr>
        <p:spPr bwMode="auto">
          <a:xfrm>
            <a:off x="3571187" y="2652240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10" name="Oval 94"/>
          <p:cNvSpPr>
            <a:spLocks noChangeArrowheads="1"/>
          </p:cNvSpPr>
          <p:nvPr/>
        </p:nvSpPr>
        <p:spPr bwMode="auto">
          <a:xfrm>
            <a:off x="4341125" y="224901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11" name="Oval 95"/>
          <p:cNvSpPr>
            <a:spLocks noChangeArrowheads="1"/>
          </p:cNvSpPr>
          <p:nvPr/>
        </p:nvSpPr>
        <p:spPr bwMode="auto">
          <a:xfrm>
            <a:off x="5112650" y="258556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12" name="Oval 96"/>
          <p:cNvSpPr>
            <a:spLocks noChangeArrowheads="1"/>
          </p:cNvSpPr>
          <p:nvPr/>
        </p:nvSpPr>
        <p:spPr bwMode="auto">
          <a:xfrm>
            <a:off x="5112650" y="181086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13" name="Oval 97"/>
          <p:cNvSpPr>
            <a:spLocks noChangeArrowheads="1"/>
          </p:cNvSpPr>
          <p:nvPr/>
        </p:nvSpPr>
        <p:spPr bwMode="auto">
          <a:xfrm>
            <a:off x="4341125" y="1439390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14" name="Line 98"/>
          <p:cNvSpPr>
            <a:spLocks noChangeShapeType="1"/>
          </p:cNvSpPr>
          <p:nvPr/>
        </p:nvSpPr>
        <p:spPr bwMode="auto">
          <a:xfrm>
            <a:off x="3833125" y="2045815"/>
            <a:ext cx="53181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15" name="Line 99"/>
          <p:cNvSpPr>
            <a:spLocks noChangeShapeType="1"/>
          </p:cNvSpPr>
          <p:nvPr/>
        </p:nvSpPr>
        <p:spPr bwMode="auto">
          <a:xfrm flipV="1">
            <a:off x="3850587" y="2442690"/>
            <a:ext cx="5080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16" name="Line 100"/>
          <p:cNvSpPr>
            <a:spLocks noChangeShapeType="1"/>
          </p:cNvSpPr>
          <p:nvPr/>
        </p:nvSpPr>
        <p:spPr bwMode="auto">
          <a:xfrm flipV="1">
            <a:off x="3774387" y="1574328"/>
            <a:ext cx="566738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17" name="Line 101"/>
          <p:cNvSpPr>
            <a:spLocks noChangeShapeType="1"/>
          </p:cNvSpPr>
          <p:nvPr/>
        </p:nvSpPr>
        <p:spPr bwMode="auto">
          <a:xfrm>
            <a:off x="4623700" y="1569565"/>
            <a:ext cx="5334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18" name="Line 102"/>
          <p:cNvSpPr>
            <a:spLocks noChangeShapeType="1"/>
          </p:cNvSpPr>
          <p:nvPr/>
        </p:nvSpPr>
        <p:spPr bwMode="auto">
          <a:xfrm flipV="1">
            <a:off x="4606237" y="2022003"/>
            <a:ext cx="533400" cy="285750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19" name="Line 103"/>
          <p:cNvSpPr>
            <a:spLocks noChangeShapeType="1"/>
          </p:cNvSpPr>
          <p:nvPr/>
        </p:nvSpPr>
        <p:spPr bwMode="auto">
          <a:xfrm>
            <a:off x="4614175" y="2442690"/>
            <a:ext cx="514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20" name="Line 104"/>
          <p:cNvSpPr>
            <a:spLocks noChangeShapeType="1"/>
          </p:cNvSpPr>
          <p:nvPr/>
        </p:nvSpPr>
        <p:spPr bwMode="auto">
          <a:xfrm>
            <a:off x="3844237" y="2847503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21" name="Line 105"/>
          <p:cNvSpPr>
            <a:spLocks noChangeShapeType="1"/>
          </p:cNvSpPr>
          <p:nvPr/>
        </p:nvSpPr>
        <p:spPr bwMode="auto">
          <a:xfrm flipV="1">
            <a:off x="4614175" y="2814165"/>
            <a:ext cx="527050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22" name="Text Box 106"/>
          <p:cNvSpPr txBox="1">
            <a:spLocks noChangeArrowheads="1"/>
          </p:cNvSpPr>
          <p:nvPr/>
        </p:nvSpPr>
        <p:spPr bwMode="auto">
          <a:xfrm>
            <a:off x="3885512" y="148860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23" name="Text Box 107"/>
          <p:cNvSpPr txBox="1">
            <a:spLocks noChangeArrowheads="1"/>
          </p:cNvSpPr>
          <p:nvPr/>
        </p:nvSpPr>
        <p:spPr bwMode="auto">
          <a:xfrm>
            <a:off x="3850587" y="209979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2524" name="Text Box 108"/>
          <p:cNvSpPr txBox="1">
            <a:spLocks noChangeArrowheads="1"/>
          </p:cNvSpPr>
          <p:nvPr/>
        </p:nvSpPr>
        <p:spPr bwMode="auto">
          <a:xfrm>
            <a:off x="3912500" y="295069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25" name="Text Box 109"/>
          <p:cNvSpPr txBox="1">
            <a:spLocks noChangeArrowheads="1"/>
          </p:cNvSpPr>
          <p:nvPr/>
        </p:nvSpPr>
        <p:spPr bwMode="auto">
          <a:xfrm>
            <a:off x="4791975" y="149654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2526" name="Text Box 110"/>
          <p:cNvSpPr txBox="1">
            <a:spLocks noChangeArrowheads="1"/>
          </p:cNvSpPr>
          <p:nvPr/>
        </p:nvSpPr>
        <p:spPr bwMode="auto">
          <a:xfrm>
            <a:off x="3790262" y="231410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2527" name="Text Box 111"/>
          <p:cNvSpPr txBox="1">
            <a:spLocks noChangeArrowheads="1"/>
          </p:cNvSpPr>
          <p:nvPr/>
        </p:nvSpPr>
        <p:spPr bwMode="auto">
          <a:xfrm>
            <a:off x="4777687" y="227600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2528" name="Text Box 112"/>
          <p:cNvSpPr txBox="1">
            <a:spLocks noChangeArrowheads="1"/>
          </p:cNvSpPr>
          <p:nvPr/>
        </p:nvSpPr>
        <p:spPr bwMode="auto">
          <a:xfrm>
            <a:off x="4804675" y="294592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2529" name="Text Box 113"/>
          <p:cNvSpPr txBox="1">
            <a:spLocks noChangeArrowheads="1"/>
          </p:cNvSpPr>
          <p:nvPr/>
        </p:nvSpPr>
        <p:spPr bwMode="auto">
          <a:xfrm>
            <a:off x="3363225" y="228711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2530" name="Line 114"/>
          <p:cNvSpPr>
            <a:spLocks noChangeShapeType="1"/>
          </p:cNvSpPr>
          <p:nvPr/>
        </p:nvSpPr>
        <p:spPr bwMode="auto">
          <a:xfrm>
            <a:off x="3693425" y="2106140"/>
            <a:ext cx="9525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31" name="Line 115"/>
          <p:cNvSpPr>
            <a:spLocks noChangeShapeType="1"/>
          </p:cNvSpPr>
          <p:nvPr/>
        </p:nvSpPr>
        <p:spPr bwMode="auto">
          <a:xfrm flipV="1">
            <a:off x="3863287" y="2750665"/>
            <a:ext cx="1265238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32" name="Text Box 116"/>
          <p:cNvSpPr txBox="1">
            <a:spLocks noChangeArrowheads="1"/>
          </p:cNvSpPr>
          <p:nvPr/>
        </p:nvSpPr>
        <p:spPr bwMode="auto">
          <a:xfrm>
            <a:off x="4172850" y="270462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33" name="Oval 117"/>
          <p:cNvSpPr>
            <a:spLocks noChangeArrowheads="1"/>
          </p:cNvSpPr>
          <p:nvPr/>
        </p:nvSpPr>
        <p:spPr bwMode="auto">
          <a:xfrm rot="-1815081">
            <a:off x="7081150" y="3809528"/>
            <a:ext cx="1390650" cy="576262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rgbClr val="D44316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34" name="Oval 118"/>
          <p:cNvSpPr>
            <a:spLocks noChangeArrowheads="1"/>
          </p:cNvSpPr>
          <p:nvPr/>
        </p:nvSpPr>
        <p:spPr bwMode="auto">
          <a:xfrm rot="-1815081">
            <a:off x="7084325" y="3020540"/>
            <a:ext cx="1389062" cy="574675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35" name="Oval 119"/>
          <p:cNvSpPr>
            <a:spLocks noChangeArrowheads="1"/>
          </p:cNvSpPr>
          <p:nvPr/>
        </p:nvSpPr>
        <p:spPr bwMode="auto">
          <a:xfrm>
            <a:off x="6396937" y="3707928"/>
            <a:ext cx="428625" cy="4206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36" name="Oval 120"/>
          <p:cNvSpPr>
            <a:spLocks noChangeArrowheads="1"/>
          </p:cNvSpPr>
          <p:nvPr/>
        </p:nvSpPr>
        <p:spPr bwMode="auto">
          <a:xfrm>
            <a:off x="6396937" y="2899890"/>
            <a:ext cx="428625" cy="422275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37" name="Oval 121"/>
          <p:cNvSpPr>
            <a:spLocks noChangeArrowheads="1"/>
          </p:cNvSpPr>
          <p:nvPr/>
        </p:nvSpPr>
        <p:spPr bwMode="auto">
          <a:xfrm>
            <a:off x="7165287" y="2490315"/>
            <a:ext cx="428625" cy="422275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38" name="Text Box 122"/>
          <p:cNvSpPr txBox="1">
            <a:spLocks noChangeArrowheads="1"/>
          </p:cNvSpPr>
          <p:nvPr/>
        </p:nvSpPr>
        <p:spPr bwMode="auto">
          <a:xfrm>
            <a:off x="6211200" y="23395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72539" name="Oval 123"/>
          <p:cNvSpPr>
            <a:spLocks noChangeArrowheads="1"/>
          </p:cNvSpPr>
          <p:nvPr/>
        </p:nvSpPr>
        <p:spPr bwMode="auto">
          <a:xfrm>
            <a:off x="6484250" y="2980853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0" name="Oval 124"/>
          <p:cNvSpPr>
            <a:spLocks noChangeArrowheads="1"/>
          </p:cNvSpPr>
          <p:nvPr/>
        </p:nvSpPr>
        <p:spPr bwMode="auto">
          <a:xfrm>
            <a:off x="7254187" y="4193703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1" name="Oval 125"/>
          <p:cNvSpPr>
            <a:spLocks noChangeArrowheads="1"/>
          </p:cNvSpPr>
          <p:nvPr/>
        </p:nvSpPr>
        <p:spPr bwMode="auto">
          <a:xfrm>
            <a:off x="6484250" y="3788890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2" name="Oval 126"/>
          <p:cNvSpPr>
            <a:spLocks noChangeArrowheads="1"/>
          </p:cNvSpPr>
          <p:nvPr/>
        </p:nvSpPr>
        <p:spPr bwMode="auto">
          <a:xfrm>
            <a:off x="7254187" y="3385665"/>
            <a:ext cx="280988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3" name="Oval 127"/>
          <p:cNvSpPr>
            <a:spLocks noChangeArrowheads="1"/>
          </p:cNvSpPr>
          <p:nvPr/>
        </p:nvSpPr>
        <p:spPr bwMode="auto">
          <a:xfrm>
            <a:off x="8025712" y="3722215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4" name="Oval 128"/>
          <p:cNvSpPr>
            <a:spLocks noChangeArrowheads="1"/>
          </p:cNvSpPr>
          <p:nvPr/>
        </p:nvSpPr>
        <p:spPr bwMode="auto">
          <a:xfrm>
            <a:off x="8025712" y="2947515"/>
            <a:ext cx="280988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5" name="Oval 129"/>
          <p:cNvSpPr>
            <a:spLocks noChangeArrowheads="1"/>
          </p:cNvSpPr>
          <p:nvPr/>
        </p:nvSpPr>
        <p:spPr bwMode="auto">
          <a:xfrm>
            <a:off x="7254187" y="2576040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46" name="Line 130"/>
          <p:cNvSpPr>
            <a:spLocks noChangeShapeType="1"/>
          </p:cNvSpPr>
          <p:nvPr/>
        </p:nvSpPr>
        <p:spPr bwMode="auto">
          <a:xfrm>
            <a:off x="6746187" y="318246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47" name="Line 131"/>
          <p:cNvSpPr>
            <a:spLocks noChangeShapeType="1"/>
          </p:cNvSpPr>
          <p:nvPr/>
        </p:nvSpPr>
        <p:spPr bwMode="auto">
          <a:xfrm flipV="1">
            <a:off x="6763650" y="3579340"/>
            <a:ext cx="5080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48" name="Line 132"/>
          <p:cNvSpPr>
            <a:spLocks noChangeShapeType="1"/>
          </p:cNvSpPr>
          <p:nvPr/>
        </p:nvSpPr>
        <p:spPr bwMode="auto">
          <a:xfrm flipV="1">
            <a:off x="6685862" y="2710978"/>
            <a:ext cx="56832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49" name="Line 133"/>
          <p:cNvSpPr>
            <a:spLocks noChangeShapeType="1"/>
          </p:cNvSpPr>
          <p:nvPr/>
        </p:nvSpPr>
        <p:spPr bwMode="auto">
          <a:xfrm>
            <a:off x="7536762" y="2706215"/>
            <a:ext cx="5334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50" name="Line 134"/>
          <p:cNvSpPr>
            <a:spLocks noChangeShapeType="1"/>
          </p:cNvSpPr>
          <p:nvPr/>
        </p:nvSpPr>
        <p:spPr bwMode="auto">
          <a:xfrm flipV="1">
            <a:off x="7519300" y="3158653"/>
            <a:ext cx="53340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51" name="Line 135"/>
          <p:cNvSpPr>
            <a:spLocks noChangeShapeType="1"/>
          </p:cNvSpPr>
          <p:nvPr/>
        </p:nvSpPr>
        <p:spPr bwMode="auto">
          <a:xfrm>
            <a:off x="7527237" y="3579340"/>
            <a:ext cx="514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52" name="Line 136"/>
          <p:cNvSpPr>
            <a:spLocks noChangeShapeType="1"/>
          </p:cNvSpPr>
          <p:nvPr/>
        </p:nvSpPr>
        <p:spPr bwMode="auto">
          <a:xfrm>
            <a:off x="6757300" y="3984153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53" name="Line 137"/>
          <p:cNvSpPr>
            <a:spLocks noChangeShapeType="1"/>
          </p:cNvSpPr>
          <p:nvPr/>
        </p:nvSpPr>
        <p:spPr bwMode="auto">
          <a:xfrm flipV="1">
            <a:off x="7527237" y="3950815"/>
            <a:ext cx="527050" cy="319088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54" name="Text Box 138"/>
          <p:cNvSpPr txBox="1">
            <a:spLocks noChangeArrowheads="1"/>
          </p:cNvSpPr>
          <p:nvPr/>
        </p:nvSpPr>
        <p:spPr bwMode="auto">
          <a:xfrm>
            <a:off x="6798575" y="262366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55" name="Text Box 139"/>
          <p:cNvSpPr txBox="1">
            <a:spLocks noChangeArrowheads="1"/>
          </p:cNvSpPr>
          <p:nvPr/>
        </p:nvSpPr>
        <p:spPr bwMode="auto">
          <a:xfrm>
            <a:off x="6763650" y="323644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2556" name="Text Box 140"/>
          <p:cNvSpPr txBox="1">
            <a:spLocks noChangeArrowheads="1"/>
          </p:cNvSpPr>
          <p:nvPr/>
        </p:nvSpPr>
        <p:spPr bwMode="auto">
          <a:xfrm>
            <a:off x="6825562" y="408734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57" name="Text Box 141"/>
          <p:cNvSpPr txBox="1">
            <a:spLocks noChangeArrowheads="1"/>
          </p:cNvSpPr>
          <p:nvPr/>
        </p:nvSpPr>
        <p:spPr bwMode="auto">
          <a:xfrm>
            <a:off x="7705037" y="263319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2558" name="Text Box 142"/>
          <p:cNvSpPr txBox="1">
            <a:spLocks noChangeArrowheads="1"/>
          </p:cNvSpPr>
          <p:nvPr/>
        </p:nvSpPr>
        <p:spPr bwMode="auto">
          <a:xfrm>
            <a:off x="6703325" y="345075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2559" name="Text Box 143"/>
          <p:cNvSpPr txBox="1">
            <a:spLocks noChangeArrowheads="1"/>
          </p:cNvSpPr>
          <p:nvPr/>
        </p:nvSpPr>
        <p:spPr bwMode="auto">
          <a:xfrm>
            <a:off x="7690750" y="341106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2560" name="Text Box 144"/>
          <p:cNvSpPr txBox="1">
            <a:spLocks noChangeArrowheads="1"/>
          </p:cNvSpPr>
          <p:nvPr/>
        </p:nvSpPr>
        <p:spPr bwMode="auto">
          <a:xfrm>
            <a:off x="6284225" y="337772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2561" name="Line 145"/>
          <p:cNvSpPr>
            <a:spLocks noChangeShapeType="1"/>
          </p:cNvSpPr>
          <p:nvPr/>
        </p:nvSpPr>
        <p:spPr bwMode="auto">
          <a:xfrm>
            <a:off x="6606487" y="3241203"/>
            <a:ext cx="952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62" name="Line 146"/>
          <p:cNvSpPr>
            <a:spLocks noChangeShapeType="1"/>
          </p:cNvSpPr>
          <p:nvPr/>
        </p:nvSpPr>
        <p:spPr bwMode="auto">
          <a:xfrm flipV="1">
            <a:off x="6770000" y="3880965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563" name="Text Box 147"/>
          <p:cNvSpPr txBox="1">
            <a:spLocks noChangeArrowheads="1"/>
          </p:cNvSpPr>
          <p:nvPr/>
        </p:nvSpPr>
        <p:spPr bwMode="auto">
          <a:xfrm>
            <a:off x="7070037" y="385397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593" name="Oval 177"/>
          <p:cNvSpPr>
            <a:spLocks noChangeArrowheads="1"/>
          </p:cNvSpPr>
          <p:nvPr/>
        </p:nvSpPr>
        <p:spPr bwMode="auto">
          <a:xfrm rot="-1815081">
            <a:off x="4149037" y="5217640"/>
            <a:ext cx="1390650" cy="576263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94" name="Oval 178"/>
          <p:cNvSpPr>
            <a:spLocks noChangeArrowheads="1"/>
          </p:cNvSpPr>
          <p:nvPr/>
        </p:nvSpPr>
        <p:spPr bwMode="auto">
          <a:xfrm rot="-1815081">
            <a:off x="4152212" y="4428653"/>
            <a:ext cx="1390650" cy="574675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95" name="Oval 179"/>
          <p:cNvSpPr>
            <a:spLocks noChangeArrowheads="1"/>
          </p:cNvSpPr>
          <p:nvPr/>
        </p:nvSpPr>
        <p:spPr bwMode="auto">
          <a:xfrm>
            <a:off x="3466412" y="5116040"/>
            <a:ext cx="428625" cy="420688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96" name="Oval 180"/>
          <p:cNvSpPr>
            <a:spLocks noChangeArrowheads="1"/>
          </p:cNvSpPr>
          <p:nvPr/>
        </p:nvSpPr>
        <p:spPr bwMode="auto">
          <a:xfrm rot="-1815081">
            <a:off x="3407675" y="4046065"/>
            <a:ext cx="1390650" cy="576263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rgbClr val="D44316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598" name="Text Box 182"/>
          <p:cNvSpPr txBox="1">
            <a:spLocks noChangeArrowheads="1"/>
          </p:cNvSpPr>
          <p:nvPr/>
        </p:nvSpPr>
        <p:spPr bwMode="auto">
          <a:xfrm>
            <a:off x="3221937" y="372380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72599" name="Oval 183"/>
          <p:cNvSpPr>
            <a:spLocks noChangeArrowheads="1"/>
          </p:cNvSpPr>
          <p:nvPr/>
        </p:nvSpPr>
        <p:spPr bwMode="auto">
          <a:xfrm>
            <a:off x="3593412" y="4396903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00" name="Oval 184"/>
          <p:cNvSpPr>
            <a:spLocks noChangeArrowheads="1"/>
          </p:cNvSpPr>
          <p:nvPr/>
        </p:nvSpPr>
        <p:spPr bwMode="auto">
          <a:xfrm>
            <a:off x="4364937" y="5609753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01" name="Oval 185"/>
          <p:cNvSpPr>
            <a:spLocks noChangeArrowheads="1"/>
          </p:cNvSpPr>
          <p:nvPr/>
        </p:nvSpPr>
        <p:spPr bwMode="auto">
          <a:xfrm>
            <a:off x="4364937" y="4801715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02" name="Oval 186"/>
          <p:cNvSpPr>
            <a:spLocks noChangeArrowheads="1"/>
          </p:cNvSpPr>
          <p:nvPr/>
        </p:nvSpPr>
        <p:spPr bwMode="auto">
          <a:xfrm>
            <a:off x="5134875" y="513826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03" name="Oval 187"/>
          <p:cNvSpPr>
            <a:spLocks noChangeArrowheads="1"/>
          </p:cNvSpPr>
          <p:nvPr/>
        </p:nvSpPr>
        <p:spPr bwMode="auto">
          <a:xfrm>
            <a:off x="5134875" y="436356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04" name="Oval 188"/>
          <p:cNvSpPr>
            <a:spLocks noChangeArrowheads="1"/>
          </p:cNvSpPr>
          <p:nvPr/>
        </p:nvSpPr>
        <p:spPr bwMode="auto">
          <a:xfrm>
            <a:off x="4364937" y="3992090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05" name="Line 189"/>
          <p:cNvSpPr>
            <a:spLocks noChangeShapeType="1"/>
          </p:cNvSpPr>
          <p:nvPr/>
        </p:nvSpPr>
        <p:spPr bwMode="auto">
          <a:xfrm>
            <a:off x="3856937" y="4598515"/>
            <a:ext cx="530225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06" name="Line 190"/>
          <p:cNvSpPr>
            <a:spLocks noChangeShapeType="1"/>
          </p:cNvSpPr>
          <p:nvPr/>
        </p:nvSpPr>
        <p:spPr bwMode="auto">
          <a:xfrm flipV="1">
            <a:off x="3874400" y="4995390"/>
            <a:ext cx="506412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07" name="Line 191"/>
          <p:cNvSpPr>
            <a:spLocks noChangeShapeType="1"/>
          </p:cNvSpPr>
          <p:nvPr/>
        </p:nvSpPr>
        <p:spPr bwMode="auto">
          <a:xfrm flipV="1">
            <a:off x="3802962" y="4127028"/>
            <a:ext cx="561975" cy="285750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08" name="Line 192"/>
          <p:cNvSpPr>
            <a:spLocks noChangeShapeType="1"/>
          </p:cNvSpPr>
          <p:nvPr/>
        </p:nvSpPr>
        <p:spPr bwMode="auto">
          <a:xfrm>
            <a:off x="4645925" y="4122265"/>
            <a:ext cx="5334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09" name="Line 193"/>
          <p:cNvSpPr>
            <a:spLocks noChangeShapeType="1"/>
          </p:cNvSpPr>
          <p:nvPr/>
        </p:nvSpPr>
        <p:spPr bwMode="auto">
          <a:xfrm flipV="1">
            <a:off x="4628462" y="4574703"/>
            <a:ext cx="533400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10" name="Line 194"/>
          <p:cNvSpPr>
            <a:spLocks noChangeShapeType="1"/>
          </p:cNvSpPr>
          <p:nvPr/>
        </p:nvSpPr>
        <p:spPr bwMode="auto">
          <a:xfrm>
            <a:off x="4636400" y="4995390"/>
            <a:ext cx="514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11" name="Line 195"/>
          <p:cNvSpPr>
            <a:spLocks noChangeShapeType="1"/>
          </p:cNvSpPr>
          <p:nvPr/>
        </p:nvSpPr>
        <p:spPr bwMode="auto">
          <a:xfrm>
            <a:off x="3866462" y="5400203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12" name="Line 196"/>
          <p:cNvSpPr>
            <a:spLocks noChangeShapeType="1"/>
          </p:cNvSpPr>
          <p:nvPr/>
        </p:nvSpPr>
        <p:spPr bwMode="auto">
          <a:xfrm flipV="1">
            <a:off x="4636400" y="5366865"/>
            <a:ext cx="527050" cy="319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13" name="Text Box 197"/>
          <p:cNvSpPr txBox="1">
            <a:spLocks noChangeArrowheads="1"/>
          </p:cNvSpPr>
          <p:nvPr/>
        </p:nvSpPr>
        <p:spPr bwMode="auto">
          <a:xfrm>
            <a:off x="3874400" y="465249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2614" name="Text Box 198"/>
          <p:cNvSpPr txBox="1">
            <a:spLocks noChangeArrowheads="1"/>
          </p:cNvSpPr>
          <p:nvPr/>
        </p:nvSpPr>
        <p:spPr bwMode="auto">
          <a:xfrm>
            <a:off x="3934725" y="550339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615" name="Text Box 199"/>
          <p:cNvSpPr txBox="1">
            <a:spLocks noChangeArrowheads="1"/>
          </p:cNvSpPr>
          <p:nvPr/>
        </p:nvSpPr>
        <p:spPr bwMode="auto">
          <a:xfrm>
            <a:off x="4814200" y="404924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2616" name="Text Box 200"/>
          <p:cNvSpPr txBox="1">
            <a:spLocks noChangeArrowheads="1"/>
          </p:cNvSpPr>
          <p:nvPr/>
        </p:nvSpPr>
        <p:spPr bwMode="auto">
          <a:xfrm>
            <a:off x="3812487" y="486680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2617" name="Text Box 201"/>
          <p:cNvSpPr txBox="1">
            <a:spLocks noChangeArrowheads="1"/>
          </p:cNvSpPr>
          <p:nvPr/>
        </p:nvSpPr>
        <p:spPr bwMode="auto">
          <a:xfrm>
            <a:off x="4801500" y="482870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2618" name="Text Box 202"/>
          <p:cNvSpPr txBox="1">
            <a:spLocks noChangeArrowheads="1"/>
          </p:cNvSpPr>
          <p:nvPr/>
        </p:nvSpPr>
        <p:spPr bwMode="auto">
          <a:xfrm>
            <a:off x="3385450" y="483981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2619" name="Line 203"/>
          <p:cNvSpPr>
            <a:spLocks noChangeShapeType="1"/>
          </p:cNvSpPr>
          <p:nvPr/>
        </p:nvSpPr>
        <p:spPr bwMode="auto">
          <a:xfrm>
            <a:off x="3715650" y="4658840"/>
            <a:ext cx="9525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20" name="Oval 204"/>
          <p:cNvSpPr>
            <a:spLocks noChangeArrowheads="1"/>
          </p:cNvSpPr>
          <p:nvPr/>
        </p:nvSpPr>
        <p:spPr bwMode="auto">
          <a:xfrm>
            <a:off x="3552137" y="5197003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21" name="Line 205"/>
          <p:cNvSpPr>
            <a:spLocks noChangeShapeType="1"/>
          </p:cNvSpPr>
          <p:nvPr/>
        </p:nvSpPr>
        <p:spPr bwMode="auto">
          <a:xfrm flipV="1">
            <a:off x="3849000" y="5303365"/>
            <a:ext cx="1265237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22" name="Text Box 206"/>
          <p:cNvSpPr txBox="1">
            <a:spLocks noChangeArrowheads="1"/>
          </p:cNvSpPr>
          <p:nvPr/>
        </p:nvSpPr>
        <p:spPr bwMode="auto">
          <a:xfrm>
            <a:off x="4164912" y="527161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674" name="Rectangle 258"/>
          <p:cNvSpPr>
            <a:spLocks noChangeArrowheads="1"/>
          </p:cNvSpPr>
          <p:nvPr/>
        </p:nvSpPr>
        <p:spPr bwMode="auto">
          <a:xfrm>
            <a:off x="660400" y="393700"/>
            <a:ext cx="7772400" cy="71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 err="1">
                <a:latin typeface="Times New Roman" panose="02020603050405020304" pitchFamily="18" charset="0"/>
              </a:rPr>
              <a:t>크루스칼</a:t>
            </a:r>
            <a:r>
              <a:rPr lang="en-US" altLang="ko-KR" sz="2800" dirty="0">
                <a:latin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Times New Roman" panose="02020603050405020304" pitchFamily="18" charset="0"/>
              </a:rPr>
              <a:t>알고리즘</a:t>
            </a:r>
            <a:r>
              <a:rPr lang="ko-KR" altLang="en-US" sz="2800" dirty="0"/>
              <a:t>의 작동 예</a:t>
            </a:r>
          </a:p>
        </p:txBody>
      </p:sp>
      <p:sp>
        <p:nvSpPr>
          <p:cNvPr id="572675" name="AutoShape 259"/>
          <p:cNvSpPr>
            <a:spLocks noChangeArrowheads="1"/>
          </p:cNvSpPr>
          <p:nvPr/>
        </p:nvSpPr>
        <p:spPr bwMode="auto">
          <a:xfrm rot="8571808">
            <a:off x="6009587" y="4457228"/>
            <a:ext cx="339725" cy="255587"/>
          </a:xfrm>
          <a:prstGeom prst="rightArrow">
            <a:avLst>
              <a:gd name="adj1" fmla="val 50000"/>
              <a:gd name="adj2" fmla="val 3323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76" name="AutoShape 260"/>
          <p:cNvSpPr>
            <a:spLocks noChangeArrowheads="1"/>
          </p:cNvSpPr>
          <p:nvPr/>
        </p:nvSpPr>
        <p:spPr bwMode="auto">
          <a:xfrm flipH="1">
            <a:off x="2921900" y="4742978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77" name="AutoShape 261"/>
          <p:cNvSpPr>
            <a:spLocks noChangeArrowheads="1"/>
          </p:cNvSpPr>
          <p:nvPr/>
        </p:nvSpPr>
        <p:spPr bwMode="auto">
          <a:xfrm rot="5400000">
            <a:off x="573193" y="6147122"/>
            <a:ext cx="339725" cy="255588"/>
          </a:xfrm>
          <a:prstGeom prst="rightArrow">
            <a:avLst>
              <a:gd name="adj1" fmla="val 50000"/>
              <a:gd name="adj2" fmla="val 3323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0" name="Oval 264"/>
          <p:cNvSpPr>
            <a:spLocks noChangeArrowheads="1"/>
          </p:cNvSpPr>
          <p:nvPr/>
        </p:nvSpPr>
        <p:spPr bwMode="auto">
          <a:xfrm rot="-1815081">
            <a:off x="1228037" y="4468340"/>
            <a:ext cx="1389063" cy="576263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1" name="Oval 265"/>
          <p:cNvSpPr>
            <a:spLocks noChangeArrowheads="1"/>
          </p:cNvSpPr>
          <p:nvPr/>
        </p:nvSpPr>
        <p:spPr bwMode="auto">
          <a:xfrm rot="-1815081">
            <a:off x="473975" y="4052415"/>
            <a:ext cx="1390650" cy="576263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2" name="Freeform 266"/>
          <p:cNvSpPr>
            <a:spLocks/>
          </p:cNvSpPr>
          <p:nvPr/>
        </p:nvSpPr>
        <p:spPr bwMode="auto">
          <a:xfrm>
            <a:off x="435875" y="5049365"/>
            <a:ext cx="2246312" cy="1008063"/>
          </a:xfrm>
          <a:custGeom>
            <a:avLst/>
            <a:gdLst>
              <a:gd name="T0" fmla="*/ 701 w 1538"/>
              <a:gd name="T1" fmla="*/ 718 h 718"/>
              <a:gd name="T2" fmla="*/ 861 w 1538"/>
              <a:gd name="T3" fmla="*/ 718 h 718"/>
              <a:gd name="T4" fmla="*/ 1176 w 1538"/>
              <a:gd name="T5" fmla="*/ 546 h 718"/>
              <a:gd name="T6" fmla="*/ 1538 w 1538"/>
              <a:gd name="T7" fmla="*/ 237 h 718"/>
              <a:gd name="T8" fmla="*/ 1515 w 1538"/>
              <a:gd name="T9" fmla="*/ 65 h 718"/>
              <a:gd name="T10" fmla="*/ 1325 w 1538"/>
              <a:gd name="T11" fmla="*/ 0 h 718"/>
              <a:gd name="T12" fmla="*/ 1140 w 1538"/>
              <a:gd name="T13" fmla="*/ 71 h 718"/>
              <a:gd name="T14" fmla="*/ 891 w 1538"/>
              <a:gd name="T15" fmla="*/ 237 h 718"/>
              <a:gd name="T16" fmla="*/ 743 w 1538"/>
              <a:gd name="T17" fmla="*/ 297 h 718"/>
              <a:gd name="T18" fmla="*/ 452 w 1538"/>
              <a:gd name="T19" fmla="*/ 172 h 718"/>
              <a:gd name="T20" fmla="*/ 256 w 1538"/>
              <a:gd name="T21" fmla="*/ 65 h 718"/>
              <a:gd name="T22" fmla="*/ 119 w 1538"/>
              <a:gd name="T23" fmla="*/ 65 h 718"/>
              <a:gd name="T24" fmla="*/ 0 w 1538"/>
              <a:gd name="T25" fmla="*/ 207 h 718"/>
              <a:gd name="T26" fmla="*/ 83 w 1538"/>
              <a:gd name="T27" fmla="*/ 415 h 718"/>
              <a:gd name="T28" fmla="*/ 517 w 1538"/>
              <a:gd name="T29" fmla="*/ 629 h 718"/>
              <a:gd name="T30" fmla="*/ 701 w 1538"/>
              <a:gd name="T3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8" h="718">
                <a:moveTo>
                  <a:pt x="701" y="718"/>
                </a:moveTo>
                <a:lnTo>
                  <a:pt x="861" y="718"/>
                </a:lnTo>
                <a:lnTo>
                  <a:pt x="1176" y="546"/>
                </a:lnTo>
                <a:lnTo>
                  <a:pt x="1538" y="237"/>
                </a:lnTo>
                <a:lnTo>
                  <a:pt x="1515" y="65"/>
                </a:lnTo>
                <a:lnTo>
                  <a:pt x="1325" y="0"/>
                </a:lnTo>
                <a:lnTo>
                  <a:pt x="1140" y="71"/>
                </a:lnTo>
                <a:lnTo>
                  <a:pt x="891" y="237"/>
                </a:lnTo>
                <a:lnTo>
                  <a:pt x="743" y="297"/>
                </a:lnTo>
                <a:lnTo>
                  <a:pt x="452" y="172"/>
                </a:lnTo>
                <a:lnTo>
                  <a:pt x="256" y="65"/>
                </a:lnTo>
                <a:lnTo>
                  <a:pt x="119" y="65"/>
                </a:lnTo>
                <a:lnTo>
                  <a:pt x="0" y="207"/>
                </a:lnTo>
                <a:lnTo>
                  <a:pt x="83" y="415"/>
                </a:lnTo>
                <a:lnTo>
                  <a:pt x="517" y="629"/>
                </a:lnTo>
                <a:lnTo>
                  <a:pt x="701" y="718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rgbClr val="D44316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83" name="Text Box 267"/>
          <p:cNvSpPr txBox="1">
            <a:spLocks noChangeArrowheads="1"/>
          </p:cNvSpPr>
          <p:nvPr/>
        </p:nvSpPr>
        <p:spPr bwMode="auto">
          <a:xfrm>
            <a:off x="383487" y="380635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72684" name="Oval 268"/>
          <p:cNvSpPr>
            <a:spLocks noChangeArrowheads="1"/>
          </p:cNvSpPr>
          <p:nvPr/>
        </p:nvSpPr>
        <p:spPr bwMode="auto">
          <a:xfrm>
            <a:off x="647012" y="4449290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5" name="Oval 269"/>
          <p:cNvSpPr>
            <a:spLocks noChangeArrowheads="1"/>
          </p:cNvSpPr>
          <p:nvPr/>
        </p:nvSpPr>
        <p:spPr bwMode="auto">
          <a:xfrm>
            <a:off x="1416950" y="5662140"/>
            <a:ext cx="280987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6" name="Oval 270"/>
          <p:cNvSpPr>
            <a:spLocks noChangeArrowheads="1"/>
          </p:cNvSpPr>
          <p:nvPr/>
        </p:nvSpPr>
        <p:spPr bwMode="auto">
          <a:xfrm>
            <a:off x="647012" y="5257328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7" name="Oval 271"/>
          <p:cNvSpPr>
            <a:spLocks noChangeArrowheads="1"/>
          </p:cNvSpPr>
          <p:nvPr/>
        </p:nvSpPr>
        <p:spPr bwMode="auto">
          <a:xfrm>
            <a:off x="1416950" y="4852515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8" name="Oval 272"/>
          <p:cNvSpPr>
            <a:spLocks noChangeArrowheads="1"/>
          </p:cNvSpPr>
          <p:nvPr/>
        </p:nvSpPr>
        <p:spPr bwMode="auto">
          <a:xfrm>
            <a:off x="2188475" y="518906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89" name="Oval 273"/>
          <p:cNvSpPr>
            <a:spLocks noChangeArrowheads="1"/>
          </p:cNvSpPr>
          <p:nvPr/>
        </p:nvSpPr>
        <p:spPr bwMode="auto">
          <a:xfrm>
            <a:off x="2188475" y="4414365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90" name="Oval 274"/>
          <p:cNvSpPr>
            <a:spLocks noChangeArrowheads="1"/>
          </p:cNvSpPr>
          <p:nvPr/>
        </p:nvSpPr>
        <p:spPr bwMode="auto">
          <a:xfrm>
            <a:off x="1409012" y="4011140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2691" name="Line 275"/>
          <p:cNvSpPr>
            <a:spLocks noChangeShapeType="1"/>
          </p:cNvSpPr>
          <p:nvPr/>
        </p:nvSpPr>
        <p:spPr bwMode="auto">
          <a:xfrm>
            <a:off x="908950" y="4650903"/>
            <a:ext cx="53181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2" name="Line 276"/>
          <p:cNvSpPr>
            <a:spLocks noChangeShapeType="1"/>
          </p:cNvSpPr>
          <p:nvPr/>
        </p:nvSpPr>
        <p:spPr bwMode="auto">
          <a:xfrm flipV="1">
            <a:off x="926412" y="5046190"/>
            <a:ext cx="506413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3" name="Line 277"/>
          <p:cNvSpPr>
            <a:spLocks noChangeShapeType="1"/>
          </p:cNvSpPr>
          <p:nvPr/>
        </p:nvSpPr>
        <p:spPr bwMode="auto">
          <a:xfrm flipV="1">
            <a:off x="856562" y="4179415"/>
            <a:ext cx="560388" cy="284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4" name="Line 278"/>
          <p:cNvSpPr>
            <a:spLocks noChangeShapeType="1"/>
          </p:cNvSpPr>
          <p:nvPr/>
        </p:nvSpPr>
        <p:spPr bwMode="auto">
          <a:xfrm>
            <a:off x="1699525" y="4173065"/>
            <a:ext cx="5334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5" name="Line 279"/>
          <p:cNvSpPr>
            <a:spLocks noChangeShapeType="1"/>
          </p:cNvSpPr>
          <p:nvPr/>
        </p:nvSpPr>
        <p:spPr bwMode="auto">
          <a:xfrm flipV="1">
            <a:off x="1682062" y="4627090"/>
            <a:ext cx="533400" cy="284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6" name="Line 280"/>
          <p:cNvSpPr>
            <a:spLocks noChangeShapeType="1"/>
          </p:cNvSpPr>
          <p:nvPr/>
        </p:nvSpPr>
        <p:spPr bwMode="auto">
          <a:xfrm>
            <a:off x="1688412" y="5046190"/>
            <a:ext cx="5159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7" name="Line 281"/>
          <p:cNvSpPr>
            <a:spLocks noChangeShapeType="1"/>
          </p:cNvSpPr>
          <p:nvPr/>
        </p:nvSpPr>
        <p:spPr bwMode="auto">
          <a:xfrm>
            <a:off x="920062" y="5452590"/>
            <a:ext cx="504825" cy="292100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8" name="Line 282"/>
          <p:cNvSpPr>
            <a:spLocks noChangeShapeType="1"/>
          </p:cNvSpPr>
          <p:nvPr/>
        </p:nvSpPr>
        <p:spPr bwMode="auto">
          <a:xfrm flipV="1">
            <a:off x="1688412" y="5419253"/>
            <a:ext cx="527050" cy="31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699" name="Text Box 283"/>
          <p:cNvSpPr txBox="1">
            <a:spLocks noChangeArrowheads="1"/>
          </p:cNvSpPr>
          <p:nvPr/>
        </p:nvSpPr>
        <p:spPr bwMode="auto">
          <a:xfrm>
            <a:off x="926412" y="4677890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2700" name="Text Box 284"/>
          <p:cNvSpPr txBox="1">
            <a:spLocks noChangeArrowheads="1"/>
          </p:cNvSpPr>
          <p:nvPr/>
        </p:nvSpPr>
        <p:spPr bwMode="auto">
          <a:xfrm>
            <a:off x="1858275" y="4039715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2701" name="Text Box 285"/>
          <p:cNvSpPr txBox="1">
            <a:spLocks noChangeArrowheads="1"/>
          </p:cNvSpPr>
          <p:nvPr/>
        </p:nvSpPr>
        <p:spPr bwMode="auto">
          <a:xfrm>
            <a:off x="866087" y="4917603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2702" name="Text Box 286"/>
          <p:cNvSpPr txBox="1">
            <a:spLocks noChangeArrowheads="1"/>
          </p:cNvSpPr>
          <p:nvPr/>
        </p:nvSpPr>
        <p:spPr bwMode="auto">
          <a:xfrm>
            <a:off x="1853512" y="4877915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2703" name="Text Box 287"/>
          <p:cNvSpPr txBox="1">
            <a:spLocks noChangeArrowheads="1"/>
          </p:cNvSpPr>
          <p:nvPr/>
        </p:nvSpPr>
        <p:spPr bwMode="auto">
          <a:xfrm>
            <a:off x="439050" y="4863628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2704" name="Line 288"/>
          <p:cNvSpPr>
            <a:spLocks noChangeShapeType="1"/>
          </p:cNvSpPr>
          <p:nvPr/>
        </p:nvSpPr>
        <p:spPr bwMode="auto">
          <a:xfrm>
            <a:off x="769250" y="4709640"/>
            <a:ext cx="7937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705" name="Line 289"/>
          <p:cNvSpPr>
            <a:spLocks noChangeShapeType="1"/>
          </p:cNvSpPr>
          <p:nvPr/>
        </p:nvSpPr>
        <p:spPr bwMode="auto">
          <a:xfrm flipV="1">
            <a:off x="931175" y="5358928"/>
            <a:ext cx="1265237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706" name="Text Box 290"/>
          <p:cNvSpPr txBox="1">
            <a:spLocks noChangeArrowheads="1"/>
          </p:cNvSpPr>
          <p:nvPr/>
        </p:nvSpPr>
        <p:spPr bwMode="auto">
          <a:xfrm>
            <a:off x="1202637" y="5297015"/>
            <a:ext cx="30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2707" name="Line 291"/>
          <p:cNvSpPr>
            <a:spLocks noChangeShapeType="1"/>
          </p:cNvSpPr>
          <p:nvPr/>
        </p:nvSpPr>
        <p:spPr bwMode="auto">
          <a:xfrm flipV="1">
            <a:off x="5811149" y="5959339"/>
            <a:ext cx="333375" cy="6350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708" name="Line 292"/>
          <p:cNvSpPr>
            <a:spLocks noChangeShapeType="1"/>
          </p:cNvSpPr>
          <p:nvPr/>
        </p:nvSpPr>
        <p:spPr bwMode="auto">
          <a:xfrm flipV="1">
            <a:off x="5811149" y="6327639"/>
            <a:ext cx="333375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2711" name="Text Box 295"/>
          <p:cNvSpPr txBox="1">
            <a:spLocks noChangeArrowheads="1"/>
          </p:cNvSpPr>
          <p:nvPr/>
        </p:nvSpPr>
        <p:spPr bwMode="auto">
          <a:xfrm>
            <a:off x="6106424" y="5778364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ea typeface="굴림" panose="020B0600000101010101" pitchFamily="50" charset="-127"/>
              </a:rPr>
              <a:t>방금 고려한 간선</a:t>
            </a:r>
          </a:p>
        </p:txBody>
      </p:sp>
      <p:sp>
        <p:nvSpPr>
          <p:cNvPr id="572712" name="Text Box 296"/>
          <p:cNvSpPr txBox="1">
            <a:spLocks noChangeArrowheads="1"/>
          </p:cNvSpPr>
          <p:nvPr/>
        </p:nvSpPr>
        <p:spPr bwMode="auto">
          <a:xfrm>
            <a:off x="6106424" y="6146664"/>
            <a:ext cx="272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: </a:t>
            </a:r>
            <a:r>
              <a:rPr lang="ko-KR" altLang="en-US" sz="1800">
                <a:ea typeface="굴림" panose="020B0600000101010101" pitchFamily="50" charset="-127"/>
              </a:rPr>
              <a:t>성공적으로 더해진 간선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1194486" y="3709944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575496" name="Oval 8"/>
          <p:cNvSpPr>
            <a:spLocks noChangeArrowheads="1"/>
          </p:cNvSpPr>
          <p:nvPr/>
        </p:nvSpPr>
        <p:spPr bwMode="auto">
          <a:xfrm>
            <a:off x="1431024" y="4370344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497" name="Oval 9"/>
          <p:cNvSpPr>
            <a:spLocks noChangeArrowheads="1"/>
          </p:cNvSpPr>
          <p:nvPr/>
        </p:nvSpPr>
        <p:spPr bwMode="auto">
          <a:xfrm>
            <a:off x="2200961" y="5583194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498" name="Oval 10"/>
          <p:cNvSpPr>
            <a:spLocks noChangeArrowheads="1"/>
          </p:cNvSpPr>
          <p:nvPr/>
        </p:nvSpPr>
        <p:spPr bwMode="auto">
          <a:xfrm>
            <a:off x="1431024" y="5178382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499" name="Oval 11"/>
          <p:cNvSpPr>
            <a:spLocks noChangeArrowheads="1"/>
          </p:cNvSpPr>
          <p:nvPr/>
        </p:nvSpPr>
        <p:spPr bwMode="auto">
          <a:xfrm>
            <a:off x="2200961" y="4773569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0" name="Oval 12"/>
          <p:cNvSpPr>
            <a:spLocks noChangeArrowheads="1"/>
          </p:cNvSpPr>
          <p:nvPr/>
        </p:nvSpPr>
        <p:spPr bwMode="auto">
          <a:xfrm>
            <a:off x="2972486" y="511170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1" name="Oval 13"/>
          <p:cNvSpPr>
            <a:spLocks noChangeArrowheads="1"/>
          </p:cNvSpPr>
          <p:nvPr/>
        </p:nvSpPr>
        <p:spPr bwMode="auto">
          <a:xfrm>
            <a:off x="2972486" y="433700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2" name="Oval 14"/>
          <p:cNvSpPr>
            <a:spLocks noChangeArrowheads="1"/>
          </p:cNvSpPr>
          <p:nvPr/>
        </p:nvSpPr>
        <p:spPr bwMode="auto">
          <a:xfrm>
            <a:off x="2200961" y="3965532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03" name="Line 15"/>
          <p:cNvSpPr>
            <a:spLocks noChangeShapeType="1"/>
          </p:cNvSpPr>
          <p:nvPr/>
        </p:nvSpPr>
        <p:spPr bwMode="auto">
          <a:xfrm>
            <a:off x="1692961" y="4571957"/>
            <a:ext cx="531813" cy="26035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04" name="Line 16"/>
          <p:cNvSpPr>
            <a:spLocks noChangeShapeType="1"/>
          </p:cNvSpPr>
          <p:nvPr/>
        </p:nvSpPr>
        <p:spPr bwMode="auto">
          <a:xfrm flipV="1">
            <a:off x="1640574" y="4100469"/>
            <a:ext cx="560387" cy="284163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05" name="Line 17"/>
          <p:cNvSpPr>
            <a:spLocks noChangeShapeType="1"/>
          </p:cNvSpPr>
          <p:nvPr/>
        </p:nvSpPr>
        <p:spPr bwMode="auto">
          <a:xfrm flipV="1">
            <a:off x="2466074" y="4548144"/>
            <a:ext cx="533400" cy="28575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06" name="Line 18"/>
          <p:cNvSpPr>
            <a:spLocks noChangeShapeType="1"/>
          </p:cNvSpPr>
          <p:nvPr/>
        </p:nvSpPr>
        <p:spPr bwMode="auto">
          <a:xfrm>
            <a:off x="1704074" y="5373644"/>
            <a:ext cx="504825" cy="29210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07" name="Line 19"/>
          <p:cNvSpPr>
            <a:spLocks noChangeShapeType="1"/>
          </p:cNvSpPr>
          <p:nvPr/>
        </p:nvSpPr>
        <p:spPr bwMode="auto">
          <a:xfrm flipV="1">
            <a:off x="2472424" y="5340307"/>
            <a:ext cx="527050" cy="319087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08" name="Text Box 20"/>
          <p:cNvSpPr txBox="1">
            <a:spLocks noChangeArrowheads="1"/>
          </p:cNvSpPr>
          <p:nvPr/>
        </p:nvSpPr>
        <p:spPr bwMode="auto">
          <a:xfrm>
            <a:off x="1743761" y="394965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5509" name="Text Box 21"/>
          <p:cNvSpPr txBox="1">
            <a:spLocks noChangeArrowheads="1"/>
          </p:cNvSpPr>
          <p:nvPr/>
        </p:nvSpPr>
        <p:spPr bwMode="auto">
          <a:xfrm>
            <a:off x="1710424" y="466403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5510" name="Text Box 22"/>
          <p:cNvSpPr txBox="1">
            <a:spLocks noChangeArrowheads="1"/>
          </p:cNvSpPr>
          <p:nvPr/>
        </p:nvSpPr>
        <p:spPr bwMode="auto">
          <a:xfrm>
            <a:off x="1772336" y="551493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75511" name="Text Box 23"/>
          <p:cNvSpPr txBox="1">
            <a:spLocks noChangeArrowheads="1"/>
          </p:cNvSpPr>
          <p:nvPr/>
        </p:nvSpPr>
        <p:spPr bwMode="auto">
          <a:xfrm>
            <a:off x="2699436" y="4659269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5512" name="Text Box 24"/>
          <p:cNvSpPr txBox="1">
            <a:spLocks noChangeArrowheads="1"/>
          </p:cNvSpPr>
          <p:nvPr/>
        </p:nvSpPr>
        <p:spPr bwMode="auto">
          <a:xfrm>
            <a:off x="2664511" y="5510169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75513" name="Line 25"/>
          <p:cNvSpPr>
            <a:spLocks noChangeShapeType="1"/>
          </p:cNvSpPr>
          <p:nvPr/>
        </p:nvSpPr>
        <p:spPr bwMode="auto">
          <a:xfrm>
            <a:off x="1553261" y="4630694"/>
            <a:ext cx="7938" cy="544513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14" name="Text Box 26"/>
          <p:cNvSpPr txBox="1">
            <a:spLocks noChangeArrowheads="1"/>
          </p:cNvSpPr>
          <p:nvPr/>
        </p:nvSpPr>
        <p:spPr bwMode="auto">
          <a:xfrm>
            <a:off x="1213536" y="47957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5515" name="Oval 27"/>
          <p:cNvSpPr>
            <a:spLocks noChangeArrowheads="1"/>
          </p:cNvSpPr>
          <p:nvPr/>
        </p:nvSpPr>
        <p:spPr bwMode="auto">
          <a:xfrm>
            <a:off x="4521886" y="3749632"/>
            <a:ext cx="2359025" cy="2225675"/>
          </a:xfrm>
          <a:prstGeom prst="ellipse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rgbClr val="D44316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17" name="Text Box 29"/>
          <p:cNvSpPr txBox="1">
            <a:spLocks noChangeArrowheads="1"/>
          </p:cNvSpPr>
          <p:nvPr/>
        </p:nvSpPr>
        <p:spPr bwMode="auto">
          <a:xfrm>
            <a:off x="4386949" y="3713119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575518" name="Oval 30"/>
          <p:cNvSpPr>
            <a:spLocks noChangeArrowheads="1"/>
          </p:cNvSpPr>
          <p:nvPr/>
        </p:nvSpPr>
        <p:spPr bwMode="auto">
          <a:xfrm>
            <a:off x="4810811" y="4313194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19" name="Oval 31"/>
          <p:cNvSpPr>
            <a:spLocks noChangeArrowheads="1"/>
          </p:cNvSpPr>
          <p:nvPr/>
        </p:nvSpPr>
        <p:spPr bwMode="auto">
          <a:xfrm>
            <a:off x="5580749" y="5526044"/>
            <a:ext cx="280987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20" name="Oval 32"/>
          <p:cNvSpPr>
            <a:spLocks noChangeArrowheads="1"/>
          </p:cNvSpPr>
          <p:nvPr/>
        </p:nvSpPr>
        <p:spPr bwMode="auto">
          <a:xfrm>
            <a:off x="4810811" y="5121232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21" name="Oval 33"/>
          <p:cNvSpPr>
            <a:spLocks noChangeArrowheads="1"/>
          </p:cNvSpPr>
          <p:nvPr/>
        </p:nvSpPr>
        <p:spPr bwMode="auto">
          <a:xfrm>
            <a:off x="5580749" y="4716419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22" name="Oval 34"/>
          <p:cNvSpPr>
            <a:spLocks noChangeArrowheads="1"/>
          </p:cNvSpPr>
          <p:nvPr/>
        </p:nvSpPr>
        <p:spPr bwMode="auto">
          <a:xfrm>
            <a:off x="6352274" y="5052969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23" name="Oval 35"/>
          <p:cNvSpPr>
            <a:spLocks noChangeArrowheads="1"/>
          </p:cNvSpPr>
          <p:nvPr/>
        </p:nvSpPr>
        <p:spPr bwMode="auto">
          <a:xfrm>
            <a:off x="6352274" y="4278269"/>
            <a:ext cx="280987" cy="2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24" name="Oval 36"/>
          <p:cNvSpPr>
            <a:spLocks noChangeArrowheads="1"/>
          </p:cNvSpPr>
          <p:nvPr/>
        </p:nvSpPr>
        <p:spPr bwMode="auto">
          <a:xfrm>
            <a:off x="5580749" y="3908382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525" name="Line 37"/>
          <p:cNvSpPr>
            <a:spLocks noChangeShapeType="1"/>
          </p:cNvSpPr>
          <p:nvPr/>
        </p:nvSpPr>
        <p:spPr bwMode="auto">
          <a:xfrm>
            <a:off x="5072749" y="4514807"/>
            <a:ext cx="531812" cy="260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26" name="Line 38"/>
          <p:cNvSpPr>
            <a:spLocks noChangeShapeType="1"/>
          </p:cNvSpPr>
          <p:nvPr/>
        </p:nvSpPr>
        <p:spPr bwMode="auto">
          <a:xfrm flipV="1">
            <a:off x="5090211" y="4910094"/>
            <a:ext cx="506413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27" name="Line 39"/>
          <p:cNvSpPr>
            <a:spLocks noChangeShapeType="1"/>
          </p:cNvSpPr>
          <p:nvPr/>
        </p:nvSpPr>
        <p:spPr bwMode="auto">
          <a:xfrm flipV="1">
            <a:off x="5020361" y="4043319"/>
            <a:ext cx="560388" cy="284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28" name="Line 40"/>
          <p:cNvSpPr>
            <a:spLocks noChangeShapeType="1"/>
          </p:cNvSpPr>
          <p:nvPr/>
        </p:nvSpPr>
        <p:spPr bwMode="auto">
          <a:xfrm>
            <a:off x="5863324" y="4036969"/>
            <a:ext cx="5334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29" name="Line 41"/>
          <p:cNvSpPr>
            <a:spLocks noChangeShapeType="1"/>
          </p:cNvSpPr>
          <p:nvPr/>
        </p:nvSpPr>
        <p:spPr bwMode="auto">
          <a:xfrm flipV="1">
            <a:off x="5845861" y="4490994"/>
            <a:ext cx="533400" cy="284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30" name="Line 42"/>
          <p:cNvSpPr>
            <a:spLocks noChangeShapeType="1"/>
          </p:cNvSpPr>
          <p:nvPr/>
        </p:nvSpPr>
        <p:spPr bwMode="auto">
          <a:xfrm>
            <a:off x="5852211" y="4910094"/>
            <a:ext cx="5159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31" name="Line 43"/>
          <p:cNvSpPr>
            <a:spLocks noChangeShapeType="1"/>
          </p:cNvSpPr>
          <p:nvPr/>
        </p:nvSpPr>
        <p:spPr bwMode="auto">
          <a:xfrm>
            <a:off x="5083861" y="5316494"/>
            <a:ext cx="504825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32" name="Line 44"/>
          <p:cNvSpPr>
            <a:spLocks noChangeShapeType="1"/>
          </p:cNvSpPr>
          <p:nvPr/>
        </p:nvSpPr>
        <p:spPr bwMode="auto">
          <a:xfrm flipV="1">
            <a:off x="5852211" y="5283157"/>
            <a:ext cx="527050" cy="31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533" name="Text Box 45"/>
          <p:cNvSpPr txBox="1">
            <a:spLocks noChangeArrowheads="1"/>
          </p:cNvSpPr>
          <p:nvPr/>
        </p:nvSpPr>
        <p:spPr bwMode="auto">
          <a:xfrm>
            <a:off x="6031599" y="39655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5534" name="Text Box 46"/>
          <p:cNvSpPr txBox="1">
            <a:spLocks noChangeArrowheads="1"/>
          </p:cNvSpPr>
          <p:nvPr/>
        </p:nvSpPr>
        <p:spPr bwMode="auto">
          <a:xfrm>
            <a:off x="5029886" y="48211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5535" name="Text Box 47"/>
          <p:cNvSpPr txBox="1">
            <a:spLocks noChangeArrowheads="1"/>
          </p:cNvSpPr>
          <p:nvPr/>
        </p:nvSpPr>
        <p:spPr bwMode="auto">
          <a:xfrm>
            <a:off x="6017311" y="47815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5536" name="Line 48"/>
          <p:cNvSpPr>
            <a:spLocks noChangeShapeType="1"/>
          </p:cNvSpPr>
          <p:nvPr/>
        </p:nvSpPr>
        <p:spPr bwMode="auto">
          <a:xfrm>
            <a:off x="4933049" y="4573544"/>
            <a:ext cx="7937" cy="544513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695" name="Freeform 207"/>
          <p:cNvSpPr>
            <a:spLocks/>
          </p:cNvSpPr>
          <p:nvPr/>
        </p:nvSpPr>
        <p:spPr bwMode="auto">
          <a:xfrm>
            <a:off x="4563161" y="2200232"/>
            <a:ext cx="2244725" cy="1008062"/>
          </a:xfrm>
          <a:custGeom>
            <a:avLst/>
            <a:gdLst>
              <a:gd name="T0" fmla="*/ 701 w 1538"/>
              <a:gd name="T1" fmla="*/ 718 h 718"/>
              <a:gd name="T2" fmla="*/ 861 w 1538"/>
              <a:gd name="T3" fmla="*/ 718 h 718"/>
              <a:gd name="T4" fmla="*/ 1176 w 1538"/>
              <a:gd name="T5" fmla="*/ 546 h 718"/>
              <a:gd name="T6" fmla="*/ 1538 w 1538"/>
              <a:gd name="T7" fmla="*/ 237 h 718"/>
              <a:gd name="T8" fmla="*/ 1515 w 1538"/>
              <a:gd name="T9" fmla="*/ 65 h 718"/>
              <a:gd name="T10" fmla="*/ 1325 w 1538"/>
              <a:gd name="T11" fmla="*/ 0 h 718"/>
              <a:gd name="T12" fmla="*/ 1140 w 1538"/>
              <a:gd name="T13" fmla="*/ 71 h 718"/>
              <a:gd name="T14" fmla="*/ 891 w 1538"/>
              <a:gd name="T15" fmla="*/ 237 h 718"/>
              <a:gd name="T16" fmla="*/ 743 w 1538"/>
              <a:gd name="T17" fmla="*/ 297 h 718"/>
              <a:gd name="T18" fmla="*/ 452 w 1538"/>
              <a:gd name="T19" fmla="*/ 172 h 718"/>
              <a:gd name="T20" fmla="*/ 256 w 1538"/>
              <a:gd name="T21" fmla="*/ 65 h 718"/>
              <a:gd name="T22" fmla="*/ 119 w 1538"/>
              <a:gd name="T23" fmla="*/ 65 h 718"/>
              <a:gd name="T24" fmla="*/ 0 w 1538"/>
              <a:gd name="T25" fmla="*/ 207 h 718"/>
              <a:gd name="T26" fmla="*/ 83 w 1538"/>
              <a:gd name="T27" fmla="*/ 415 h 718"/>
              <a:gd name="T28" fmla="*/ 517 w 1538"/>
              <a:gd name="T29" fmla="*/ 629 h 718"/>
              <a:gd name="T30" fmla="*/ 701 w 1538"/>
              <a:gd name="T3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8" h="718">
                <a:moveTo>
                  <a:pt x="701" y="718"/>
                </a:moveTo>
                <a:lnTo>
                  <a:pt x="861" y="718"/>
                </a:lnTo>
                <a:lnTo>
                  <a:pt x="1176" y="546"/>
                </a:lnTo>
                <a:lnTo>
                  <a:pt x="1538" y="237"/>
                </a:lnTo>
                <a:lnTo>
                  <a:pt x="1515" y="65"/>
                </a:lnTo>
                <a:lnTo>
                  <a:pt x="1325" y="0"/>
                </a:lnTo>
                <a:lnTo>
                  <a:pt x="1140" y="71"/>
                </a:lnTo>
                <a:lnTo>
                  <a:pt x="891" y="237"/>
                </a:lnTo>
                <a:lnTo>
                  <a:pt x="743" y="297"/>
                </a:lnTo>
                <a:lnTo>
                  <a:pt x="452" y="172"/>
                </a:lnTo>
                <a:lnTo>
                  <a:pt x="256" y="65"/>
                </a:lnTo>
                <a:lnTo>
                  <a:pt x="119" y="65"/>
                </a:lnTo>
                <a:lnTo>
                  <a:pt x="0" y="207"/>
                </a:lnTo>
                <a:lnTo>
                  <a:pt x="83" y="415"/>
                </a:lnTo>
                <a:lnTo>
                  <a:pt x="517" y="629"/>
                </a:lnTo>
                <a:lnTo>
                  <a:pt x="701" y="71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696" name="Freeform 208"/>
          <p:cNvSpPr>
            <a:spLocks/>
          </p:cNvSpPr>
          <p:nvPr/>
        </p:nvSpPr>
        <p:spPr bwMode="auto">
          <a:xfrm>
            <a:off x="4639361" y="1057232"/>
            <a:ext cx="2114550" cy="1325562"/>
          </a:xfrm>
          <a:custGeom>
            <a:avLst/>
            <a:gdLst>
              <a:gd name="T0" fmla="*/ 855 w 1449"/>
              <a:gd name="T1" fmla="*/ 59 h 944"/>
              <a:gd name="T2" fmla="*/ 695 w 1449"/>
              <a:gd name="T3" fmla="*/ 0 h 944"/>
              <a:gd name="T4" fmla="*/ 368 w 1449"/>
              <a:gd name="T5" fmla="*/ 107 h 944"/>
              <a:gd name="T6" fmla="*/ 54 w 1449"/>
              <a:gd name="T7" fmla="*/ 344 h 944"/>
              <a:gd name="T8" fmla="*/ 0 w 1449"/>
              <a:gd name="T9" fmla="*/ 546 h 944"/>
              <a:gd name="T10" fmla="*/ 309 w 1449"/>
              <a:gd name="T11" fmla="*/ 772 h 944"/>
              <a:gd name="T12" fmla="*/ 665 w 1449"/>
              <a:gd name="T13" fmla="*/ 944 h 944"/>
              <a:gd name="T14" fmla="*/ 843 w 1449"/>
              <a:gd name="T15" fmla="*/ 938 h 944"/>
              <a:gd name="T16" fmla="*/ 1170 w 1449"/>
              <a:gd name="T17" fmla="*/ 730 h 944"/>
              <a:gd name="T18" fmla="*/ 1437 w 1449"/>
              <a:gd name="T19" fmla="*/ 522 h 944"/>
              <a:gd name="T20" fmla="*/ 1449 w 1449"/>
              <a:gd name="T21" fmla="*/ 368 h 944"/>
              <a:gd name="T22" fmla="*/ 1324 w 1449"/>
              <a:gd name="T23" fmla="*/ 279 h 944"/>
              <a:gd name="T24" fmla="*/ 1134 w 1449"/>
              <a:gd name="T25" fmla="*/ 273 h 944"/>
              <a:gd name="T26" fmla="*/ 832 w 1449"/>
              <a:gd name="T27" fmla="*/ 481 h 944"/>
              <a:gd name="T28" fmla="*/ 695 w 1449"/>
              <a:gd name="T29" fmla="*/ 540 h 944"/>
              <a:gd name="T30" fmla="*/ 588 w 1449"/>
              <a:gd name="T31" fmla="*/ 499 h 944"/>
              <a:gd name="T32" fmla="*/ 689 w 1449"/>
              <a:gd name="T33" fmla="*/ 404 h 944"/>
              <a:gd name="T34" fmla="*/ 879 w 1449"/>
              <a:gd name="T35" fmla="*/ 285 h 944"/>
              <a:gd name="T36" fmla="*/ 891 w 1449"/>
              <a:gd name="T37" fmla="*/ 113 h 944"/>
              <a:gd name="T38" fmla="*/ 855 w 1449"/>
              <a:gd name="T39" fmla="*/ 59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9" h="944">
                <a:moveTo>
                  <a:pt x="855" y="59"/>
                </a:moveTo>
                <a:lnTo>
                  <a:pt x="695" y="0"/>
                </a:lnTo>
                <a:lnTo>
                  <a:pt x="368" y="107"/>
                </a:lnTo>
                <a:lnTo>
                  <a:pt x="54" y="344"/>
                </a:lnTo>
                <a:lnTo>
                  <a:pt x="0" y="546"/>
                </a:lnTo>
                <a:lnTo>
                  <a:pt x="309" y="772"/>
                </a:lnTo>
                <a:lnTo>
                  <a:pt x="665" y="944"/>
                </a:lnTo>
                <a:lnTo>
                  <a:pt x="843" y="938"/>
                </a:lnTo>
                <a:lnTo>
                  <a:pt x="1170" y="730"/>
                </a:lnTo>
                <a:lnTo>
                  <a:pt x="1437" y="522"/>
                </a:lnTo>
                <a:lnTo>
                  <a:pt x="1449" y="368"/>
                </a:lnTo>
                <a:lnTo>
                  <a:pt x="1324" y="279"/>
                </a:lnTo>
                <a:lnTo>
                  <a:pt x="1134" y="273"/>
                </a:lnTo>
                <a:lnTo>
                  <a:pt x="832" y="481"/>
                </a:lnTo>
                <a:lnTo>
                  <a:pt x="695" y="540"/>
                </a:lnTo>
                <a:lnTo>
                  <a:pt x="588" y="499"/>
                </a:lnTo>
                <a:lnTo>
                  <a:pt x="689" y="404"/>
                </a:lnTo>
                <a:lnTo>
                  <a:pt x="879" y="285"/>
                </a:lnTo>
                <a:lnTo>
                  <a:pt x="891" y="113"/>
                </a:lnTo>
                <a:lnTo>
                  <a:pt x="855" y="59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rgbClr val="D44316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698" name="Text Box 210"/>
          <p:cNvSpPr txBox="1">
            <a:spLocks noChangeArrowheads="1"/>
          </p:cNvSpPr>
          <p:nvPr/>
        </p:nvSpPr>
        <p:spPr bwMode="auto">
          <a:xfrm>
            <a:off x="4407586" y="947694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575699" name="Oval 211"/>
          <p:cNvSpPr>
            <a:spLocks noChangeArrowheads="1"/>
          </p:cNvSpPr>
          <p:nvPr/>
        </p:nvSpPr>
        <p:spPr bwMode="auto">
          <a:xfrm>
            <a:off x="4785411" y="1593807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0" name="Oval 212"/>
          <p:cNvSpPr>
            <a:spLocks noChangeArrowheads="1"/>
          </p:cNvSpPr>
          <p:nvPr/>
        </p:nvSpPr>
        <p:spPr bwMode="auto">
          <a:xfrm>
            <a:off x="5555349" y="2806657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1" name="Oval 213"/>
          <p:cNvSpPr>
            <a:spLocks noChangeArrowheads="1"/>
          </p:cNvSpPr>
          <p:nvPr/>
        </p:nvSpPr>
        <p:spPr bwMode="auto">
          <a:xfrm>
            <a:off x="4785411" y="2401844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2" name="Oval 214"/>
          <p:cNvSpPr>
            <a:spLocks noChangeArrowheads="1"/>
          </p:cNvSpPr>
          <p:nvPr/>
        </p:nvSpPr>
        <p:spPr bwMode="auto">
          <a:xfrm>
            <a:off x="5555349" y="1998619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3" name="Oval 215"/>
          <p:cNvSpPr>
            <a:spLocks noChangeArrowheads="1"/>
          </p:cNvSpPr>
          <p:nvPr/>
        </p:nvSpPr>
        <p:spPr bwMode="auto">
          <a:xfrm>
            <a:off x="6326874" y="2335169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4" name="Oval 216"/>
          <p:cNvSpPr>
            <a:spLocks noChangeArrowheads="1"/>
          </p:cNvSpPr>
          <p:nvPr/>
        </p:nvSpPr>
        <p:spPr bwMode="auto">
          <a:xfrm>
            <a:off x="6326874" y="1560469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5" name="Oval 217"/>
          <p:cNvSpPr>
            <a:spLocks noChangeArrowheads="1"/>
          </p:cNvSpPr>
          <p:nvPr/>
        </p:nvSpPr>
        <p:spPr bwMode="auto">
          <a:xfrm>
            <a:off x="5555349" y="1188994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06" name="Line 218"/>
          <p:cNvSpPr>
            <a:spLocks noChangeShapeType="1"/>
          </p:cNvSpPr>
          <p:nvPr/>
        </p:nvSpPr>
        <p:spPr bwMode="auto">
          <a:xfrm>
            <a:off x="5047349" y="1795419"/>
            <a:ext cx="531812" cy="260350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07" name="Line 219"/>
          <p:cNvSpPr>
            <a:spLocks noChangeShapeType="1"/>
          </p:cNvSpPr>
          <p:nvPr/>
        </p:nvSpPr>
        <p:spPr bwMode="auto">
          <a:xfrm flipV="1">
            <a:off x="5064811" y="2192294"/>
            <a:ext cx="506413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08" name="Line 220"/>
          <p:cNvSpPr>
            <a:spLocks noChangeShapeType="1"/>
          </p:cNvSpPr>
          <p:nvPr/>
        </p:nvSpPr>
        <p:spPr bwMode="auto">
          <a:xfrm flipV="1">
            <a:off x="4994961" y="1323932"/>
            <a:ext cx="560388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09" name="Line 221"/>
          <p:cNvSpPr>
            <a:spLocks noChangeShapeType="1"/>
          </p:cNvSpPr>
          <p:nvPr/>
        </p:nvSpPr>
        <p:spPr bwMode="auto">
          <a:xfrm>
            <a:off x="5837924" y="1319169"/>
            <a:ext cx="53181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10" name="Line 222"/>
          <p:cNvSpPr>
            <a:spLocks noChangeShapeType="1"/>
          </p:cNvSpPr>
          <p:nvPr/>
        </p:nvSpPr>
        <p:spPr bwMode="auto">
          <a:xfrm flipV="1">
            <a:off x="5820461" y="1771607"/>
            <a:ext cx="531813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11" name="Line 223"/>
          <p:cNvSpPr>
            <a:spLocks noChangeShapeType="1"/>
          </p:cNvSpPr>
          <p:nvPr/>
        </p:nvSpPr>
        <p:spPr bwMode="auto">
          <a:xfrm>
            <a:off x="5826811" y="2192294"/>
            <a:ext cx="5159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12" name="Line 224"/>
          <p:cNvSpPr>
            <a:spLocks noChangeShapeType="1"/>
          </p:cNvSpPr>
          <p:nvPr/>
        </p:nvSpPr>
        <p:spPr bwMode="auto">
          <a:xfrm>
            <a:off x="5058461" y="2597107"/>
            <a:ext cx="504825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13" name="Line 225"/>
          <p:cNvSpPr>
            <a:spLocks noChangeShapeType="1"/>
          </p:cNvSpPr>
          <p:nvPr/>
        </p:nvSpPr>
        <p:spPr bwMode="auto">
          <a:xfrm flipV="1">
            <a:off x="5826811" y="2563769"/>
            <a:ext cx="527050" cy="319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14" name="Text Box 226"/>
          <p:cNvSpPr txBox="1">
            <a:spLocks noChangeArrowheads="1"/>
          </p:cNvSpPr>
          <p:nvPr/>
        </p:nvSpPr>
        <p:spPr bwMode="auto">
          <a:xfrm>
            <a:off x="5933174" y="118264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5715" name="Text Box 227"/>
          <p:cNvSpPr txBox="1">
            <a:spLocks noChangeArrowheads="1"/>
          </p:cNvSpPr>
          <p:nvPr/>
        </p:nvSpPr>
        <p:spPr bwMode="auto">
          <a:xfrm>
            <a:off x="5004486" y="21018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5716" name="Text Box 228"/>
          <p:cNvSpPr txBox="1">
            <a:spLocks noChangeArrowheads="1"/>
          </p:cNvSpPr>
          <p:nvPr/>
        </p:nvSpPr>
        <p:spPr bwMode="auto">
          <a:xfrm>
            <a:off x="5991911" y="20637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5717" name="Text Box 229"/>
          <p:cNvSpPr txBox="1">
            <a:spLocks noChangeArrowheads="1"/>
          </p:cNvSpPr>
          <p:nvPr/>
        </p:nvSpPr>
        <p:spPr bwMode="auto">
          <a:xfrm>
            <a:off x="4577449" y="203671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5718" name="Line 230"/>
          <p:cNvSpPr>
            <a:spLocks noChangeShapeType="1"/>
          </p:cNvSpPr>
          <p:nvPr/>
        </p:nvSpPr>
        <p:spPr bwMode="auto">
          <a:xfrm>
            <a:off x="4907649" y="1855744"/>
            <a:ext cx="7937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44" name="Line 256"/>
          <p:cNvSpPr>
            <a:spLocks noChangeShapeType="1"/>
          </p:cNvSpPr>
          <p:nvPr/>
        </p:nvSpPr>
        <p:spPr bwMode="auto">
          <a:xfrm flipV="1">
            <a:off x="5074336" y="2506619"/>
            <a:ext cx="1265238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45" name="Line 257"/>
          <p:cNvSpPr>
            <a:spLocks noChangeShapeType="1"/>
          </p:cNvSpPr>
          <p:nvPr/>
        </p:nvSpPr>
        <p:spPr bwMode="auto">
          <a:xfrm flipV="1">
            <a:off x="5090211" y="5227594"/>
            <a:ext cx="1265238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49" name="Oval 261"/>
          <p:cNvSpPr>
            <a:spLocks noChangeArrowheads="1"/>
          </p:cNvSpPr>
          <p:nvPr/>
        </p:nvSpPr>
        <p:spPr bwMode="auto">
          <a:xfrm rot="-1815081">
            <a:off x="2000936" y="1717632"/>
            <a:ext cx="1389063" cy="576262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0" name="Oval 262"/>
          <p:cNvSpPr>
            <a:spLocks noChangeArrowheads="1"/>
          </p:cNvSpPr>
          <p:nvPr/>
        </p:nvSpPr>
        <p:spPr bwMode="auto">
          <a:xfrm rot="-1815081">
            <a:off x="1246874" y="1301707"/>
            <a:ext cx="1390650" cy="576262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1" name="Freeform 263"/>
          <p:cNvSpPr>
            <a:spLocks/>
          </p:cNvSpPr>
          <p:nvPr/>
        </p:nvSpPr>
        <p:spPr bwMode="auto">
          <a:xfrm>
            <a:off x="1178611" y="2276432"/>
            <a:ext cx="2244725" cy="1008062"/>
          </a:xfrm>
          <a:custGeom>
            <a:avLst/>
            <a:gdLst>
              <a:gd name="T0" fmla="*/ 701 w 1538"/>
              <a:gd name="T1" fmla="*/ 718 h 718"/>
              <a:gd name="T2" fmla="*/ 861 w 1538"/>
              <a:gd name="T3" fmla="*/ 718 h 718"/>
              <a:gd name="T4" fmla="*/ 1176 w 1538"/>
              <a:gd name="T5" fmla="*/ 546 h 718"/>
              <a:gd name="T6" fmla="*/ 1538 w 1538"/>
              <a:gd name="T7" fmla="*/ 237 h 718"/>
              <a:gd name="T8" fmla="*/ 1515 w 1538"/>
              <a:gd name="T9" fmla="*/ 65 h 718"/>
              <a:gd name="T10" fmla="*/ 1325 w 1538"/>
              <a:gd name="T11" fmla="*/ 0 h 718"/>
              <a:gd name="T12" fmla="*/ 1140 w 1538"/>
              <a:gd name="T13" fmla="*/ 71 h 718"/>
              <a:gd name="T14" fmla="*/ 891 w 1538"/>
              <a:gd name="T15" fmla="*/ 237 h 718"/>
              <a:gd name="T16" fmla="*/ 743 w 1538"/>
              <a:gd name="T17" fmla="*/ 297 h 718"/>
              <a:gd name="T18" fmla="*/ 452 w 1538"/>
              <a:gd name="T19" fmla="*/ 172 h 718"/>
              <a:gd name="T20" fmla="*/ 256 w 1538"/>
              <a:gd name="T21" fmla="*/ 65 h 718"/>
              <a:gd name="T22" fmla="*/ 119 w 1538"/>
              <a:gd name="T23" fmla="*/ 65 h 718"/>
              <a:gd name="T24" fmla="*/ 0 w 1538"/>
              <a:gd name="T25" fmla="*/ 207 h 718"/>
              <a:gd name="T26" fmla="*/ 83 w 1538"/>
              <a:gd name="T27" fmla="*/ 415 h 718"/>
              <a:gd name="T28" fmla="*/ 517 w 1538"/>
              <a:gd name="T29" fmla="*/ 629 h 718"/>
              <a:gd name="T30" fmla="*/ 701 w 1538"/>
              <a:gd name="T3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8" h="718">
                <a:moveTo>
                  <a:pt x="701" y="718"/>
                </a:moveTo>
                <a:lnTo>
                  <a:pt x="861" y="718"/>
                </a:lnTo>
                <a:lnTo>
                  <a:pt x="1176" y="546"/>
                </a:lnTo>
                <a:lnTo>
                  <a:pt x="1538" y="237"/>
                </a:lnTo>
                <a:lnTo>
                  <a:pt x="1515" y="65"/>
                </a:lnTo>
                <a:lnTo>
                  <a:pt x="1325" y="0"/>
                </a:lnTo>
                <a:lnTo>
                  <a:pt x="1140" y="71"/>
                </a:lnTo>
                <a:lnTo>
                  <a:pt x="891" y="237"/>
                </a:lnTo>
                <a:lnTo>
                  <a:pt x="743" y="297"/>
                </a:lnTo>
                <a:lnTo>
                  <a:pt x="452" y="172"/>
                </a:lnTo>
                <a:lnTo>
                  <a:pt x="256" y="65"/>
                </a:lnTo>
                <a:lnTo>
                  <a:pt x="119" y="65"/>
                </a:lnTo>
                <a:lnTo>
                  <a:pt x="0" y="207"/>
                </a:lnTo>
                <a:lnTo>
                  <a:pt x="83" y="415"/>
                </a:lnTo>
                <a:lnTo>
                  <a:pt x="517" y="629"/>
                </a:lnTo>
                <a:lnTo>
                  <a:pt x="701" y="71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52" name="Text Box 264"/>
          <p:cNvSpPr txBox="1">
            <a:spLocks noChangeArrowheads="1"/>
          </p:cNvSpPr>
          <p:nvPr/>
        </p:nvSpPr>
        <p:spPr bwMode="auto">
          <a:xfrm>
            <a:off x="1137336" y="998494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75753" name="Oval 265"/>
          <p:cNvSpPr>
            <a:spLocks noChangeArrowheads="1"/>
          </p:cNvSpPr>
          <p:nvPr/>
        </p:nvSpPr>
        <p:spPr bwMode="auto">
          <a:xfrm>
            <a:off x="1400861" y="1670007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4" name="Oval 266"/>
          <p:cNvSpPr>
            <a:spLocks noChangeArrowheads="1"/>
          </p:cNvSpPr>
          <p:nvPr/>
        </p:nvSpPr>
        <p:spPr bwMode="auto">
          <a:xfrm>
            <a:off x="2170799" y="2882857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5" name="Oval 267"/>
          <p:cNvSpPr>
            <a:spLocks noChangeArrowheads="1"/>
          </p:cNvSpPr>
          <p:nvPr/>
        </p:nvSpPr>
        <p:spPr bwMode="auto">
          <a:xfrm>
            <a:off x="1400861" y="2478044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6" name="Oval 268"/>
          <p:cNvSpPr>
            <a:spLocks noChangeArrowheads="1"/>
          </p:cNvSpPr>
          <p:nvPr/>
        </p:nvSpPr>
        <p:spPr bwMode="auto">
          <a:xfrm>
            <a:off x="2170799" y="2074819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7" name="Oval 269"/>
          <p:cNvSpPr>
            <a:spLocks noChangeArrowheads="1"/>
          </p:cNvSpPr>
          <p:nvPr/>
        </p:nvSpPr>
        <p:spPr bwMode="auto">
          <a:xfrm>
            <a:off x="2942324" y="2411369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8" name="Oval 270"/>
          <p:cNvSpPr>
            <a:spLocks noChangeArrowheads="1"/>
          </p:cNvSpPr>
          <p:nvPr/>
        </p:nvSpPr>
        <p:spPr bwMode="auto">
          <a:xfrm>
            <a:off x="2942324" y="1636669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59" name="Oval 271"/>
          <p:cNvSpPr>
            <a:spLocks noChangeArrowheads="1"/>
          </p:cNvSpPr>
          <p:nvPr/>
        </p:nvSpPr>
        <p:spPr bwMode="auto">
          <a:xfrm>
            <a:off x="2170799" y="1265194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60" name="Line 272"/>
          <p:cNvSpPr>
            <a:spLocks noChangeShapeType="1"/>
          </p:cNvSpPr>
          <p:nvPr/>
        </p:nvSpPr>
        <p:spPr bwMode="auto">
          <a:xfrm>
            <a:off x="1662799" y="1871619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1" name="Line 273"/>
          <p:cNvSpPr>
            <a:spLocks noChangeShapeType="1"/>
          </p:cNvSpPr>
          <p:nvPr/>
        </p:nvSpPr>
        <p:spPr bwMode="auto">
          <a:xfrm flipV="1">
            <a:off x="1680261" y="2268494"/>
            <a:ext cx="506413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2" name="Line 274"/>
          <p:cNvSpPr>
            <a:spLocks noChangeShapeType="1"/>
          </p:cNvSpPr>
          <p:nvPr/>
        </p:nvSpPr>
        <p:spPr bwMode="auto">
          <a:xfrm flipV="1">
            <a:off x="1610411" y="1400132"/>
            <a:ext cx="560388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3" name="Line 275"/>
          <p:cNvSpPr>
            <a:spLocks noChangeShapeType="1"/>
          </p:cNvSpPr>
          <p:nvPr/>
        </p:nvSpPr>
        <p:spPr bwMode="auto">
          <a:xfrm>
            <a:off x="2453374" y="1395369"/>
            <a:ext cx="53181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4" name="Line 276"/>
          <p:cNvSpPr>
            <a:spLocks noChangeShapeType="1"/>
          </p:cNvSpPr>
          <p:nvPr/>
        </p:nvSpPr>
        <p:spPr bwMode="auto">
          <a:xfrm flipV="1">
            <a:off x="2435911" y="1847807"/>
            <a:ext cx="531813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5" name="Line 277"/>
          <p:cNvSpPr>
            <a:spLocks noChangeShapeType="1"/>
          </p:cNvSpPr>
          <p:nvPr/>
        </p:nvSpPr>
        <p:spPr bwMode="auto">
          <a:xfrm>
            <a:off x="2442261" y="2268494"/>
            <a:ext cx="5159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6" name="Line 278"/>
          <p:cNvSpPr>
            <a:spLocks noChangeShapeType="1"/>
          </p:cNvSpPr>
          <p:nvPr/>
        </p:nvSpPr>
        <p:spPr bwMode="auto">
          <a:xfrm>
            <a:off x="1673911" y="2673307"/>
            <a:ext cx="504825" cy="292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7" name="Line 279"/>
          <p:cNvSpPr>
            <a:spLocks noChangeShapeType="1"/>
          </p:cNvSpPr>
          <p:nvPr/>
        </p:nvSpPr>
        <p:spPr bwMode="auto">
          <a:xfrm flipV="1">
            <a:off x="2442261" y="2639969"/>
            <a:ext cx="527050" cy="319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68" name="Text Box 280"/>
          <p:cNvSpPr txBox="1">
            <a:spLocks noChangeArrowheads="1"/>
          </p:cNvSpPr>
          <p:nvPr/>
        </p:nvSpPr>
        <p:spPr bwMode="auto">
          <a:xfrm>
            <a:off x="2548624" y="127154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575769" name="Text Box 281"/>
          <p:cNvSpPr txBox="1">
            <a:spLocks noChangeArrowheads="1"/>
          </p:cNvSpPr>
          <p:nvPr/>
        </p:nvSpPr>
        <p:spPr bwMode="auto">
          <a:xfrm>
            <a:off x="1619936" y="21399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575770" name="Text Box 282"/>
          <p:cNvSpPr txBox="1">
            <a:spLocks noChangeArrowheads="1"/>
          </p:cNvSpPr>
          <p:nvPr/>
        </p:nvSpPr>
        <p:spPr bwMode="auto">
          <a:xfrm>
            <a:off x="2607361" y="21018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75771" name="Text Box 283"/>
          <p:cNvSpPr txBox="1">
            <a:spLocks noChangeArrowheads="1"/>
          </p:cNvSpPr>
          <p:nvPr/>
        </p:nvSpPr>
        <p:spPr bwMode="auto">
          <a:xfrm>
            <a:off x="1192899" y="211291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5772" name="Line 284"/>
          <p:cNvSpPr>
            <a:spLocks noChangeShapeType="1"/>
          </p:cNvSpPr>
          <p:nvPr/>
        </p:nvSpPr>
        <p:spPr bwMode="auto">
          <a:xfrm>
            <a:off x="1523099" y="1931944"/>
            <a:ext cx="7937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73" name="Text Box 285"/>
          <p:cNvSpPr txBox="1">
            <a:spLocks noChangeArrowheads="1"/>
          </p:cNvSpPr>
          <p:nvPr/>
        </p:nvSpPr>
        <p:spPr bwMode="auto">
          <a:xfrm>
            <a:off x="1686611" y="1919244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75774" name="Line 286"/>
          <p:cNvSpPr>
            <a:spLocks noChangeShapeType="1"/>
          </p:cNvSpPr>
          <p:nvPr/>
        </p:nvSpPr>
        <p:spPr bwMode="auto">
          <a:xfrm flipV="1">
            <a:off x="1689786" y="2585994"/>
            <a:ext cx="1265238" cy="23813"/>
          </a:xfrm>
          <a:prstGeom prst="line">
            <a:avLst/>
          </a:prstGeom>
          <a:noFill/>
          <a:ln w="57150">
            <a:solidFill>
              <a:srgbClr val="D443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5775" name="AutoShape 287"/>
          <p:cNvSpPr>
            <a:spLocks noChangeArrowheads="1"/>
          </p:cNvSpPr>
          <p:nvPr/>
        </p:nvSpPr>
        <p:spPr bwMode="auto">
          <a:xfrm>
            <a:off x="3786874" y="1965282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77" name="AutoShape 289"/>
          <p:cNvSpPr>
            <a:spLocks noChangeArrowheads="1"/>
          </p:cNvSpPr>
          <p:nvPr/>
        </p:nvSpPr>
        <p:spPr bwMode="auto">
          <a:xfrm rot="5400000">
            <a:off x="6492767" y="3255126"/>
            <a:ext cx="339725" cy="255588"/>
          </a:xfrm>
          <a:prstGeom prst="rightArrow">
            <a:avLst>
              <a:gd name="adj1" fmla="val 50000"/>
              <a:gd name="adj2" fmla="val 3323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5798" name="Text Box 310"/>
          <p:cNvSpPr txBox="1">
            <a:spLocks noChangeArrowheads="1"/>
          </p:cNvSpPr>
          <p:nvPr/>
        </p:nvSpPr>
        <p:spPr bwMode="auto">
          <a:xfrm>
            <a:off x="4593324" y="476721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75799" name="Rectangle 311"/>
          <p:cNvSpPr>
            <a:spLocks noChangeArrowheads="1"/>
          </p:cNvSpPr>
          <p:nvPr/>
        </p:nvSpPr>
        <p:spPr bwMode="auto">
          <a:xfrm>
            <a:off x="1070661" y="3678194"/>
            <a:ext cx="2371725" cy="2257425"/>
          </a:xfrm>
          <a:prstGeom prst="rect">
            <a:avLst/>
          </a:prstGeom>
          <a:noFill/>
          <a:ln w="3175">
            <a:solidFill>
              <a:srgbClr val="3366FF"/>
            </a:solidFill>
            <a:miter lim="800000"/>
            <a:headEnd/>
            <a:tailEnd/>
          </a:ln>
          <a:effectLst>
            <a:prstShdw prst="shdw17" dist="17961" dir="2700000">
              <a:srgbClr val="33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866" y="2252706"/>
            <a:ext cx="8026400" cy="34226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안정성 정리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altLang="ko-KR" sz="8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buFontTx/>
              <a:buNone/>
              <a:defRPr/>
            </a:pP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Let</a:t>
            </a:r>
            <a:r>
              <a:rPr lang="ko-KR" altLang="en-US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2400" i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V-S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an arbitrary partition of vertices. Let {</a:t>
            </a:r>
            <a:r>
              <a:rPr lang="en-US" altLang="ko-KR" sz="2400" i="1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2400" i="1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be the min-weight edge among those crossing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and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V-S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Then there exists at least a min. spanning tree containing {</a:t>
            </a:r>
            <a:r>
              <a:rPr lang="en-US" altLang="ko-KR" sz="2400" i="1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2400" i="1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}.</a:t>
            </a:r>
          </a:p>
          <a:p>
            <a:pPr marL="0">
              <a:lnSpc>
                <a:spcPct val="120000"/>
              </a:lnSpc>
              <a:buFontTx/>
              <a:buNone/>
              <a:defRPr/>
            </a:pPr>
            <a:endParaRPr lang="en-US" altLang="ko-KR" sz="2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buFontTx/>
              <a:buNone/>
              <a:defRPr/>
            </a:pP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&lt;Proof&gt; </a:t>
            </a:r>
            <a:r>
              <a:rPr lang="ko-KR" altLang="en-US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본문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참조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>
          <a:xfrm>
            <a:off x="501650" y="609600"/>
            <a:ext cx="8216900" cy="1046205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안정성 정리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프림과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크루스칼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알고리즘의 이론적 근거</a:t>
            </a:r>
          </a:p>
        </p:txBody>
      </p:sp>
    </p:spTree>
    <p:extLst>
      <p:ext uri="{BB962C8B-B14F-4D97-AF65-F5344CB8AC3E}">
        <p14:creationId xmlns:p14="http://schemas.microsoft.com/office/powerpoint/2010/main" val="145078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solidFill>
                  <a:srgbClr val="FF0000"/>
                </a:solidFill>
              </a:rPr>
              <a:t>위상정렬</a:t>
            </a:r>
            <a:r>
              <a:rPr lang="en-US" altLang="ko-KR" sz="2400">
                <a:solidFill>
                  <a:srgbClr val="FF0000"/>
                </a:solidFill>
              </a:rPr>
              <a:t>Topological sorting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08324" cy="349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조건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err="1"/>
              <a:t>싸이클이</a:t>
            </a:r>
            <a:r>
              <a:rPr lang="ko-KR" altLang="en-US" sz="2400" dirty="0"/>
              <a:t> 없는 유향 그래프 </a:t>
            </a:r>
          </a:p>
          <a:p>
            <a:pPr>
              <a:lnSpc>
                <a:spcPct val="90000"/>
              </a:lnSpc>
            </a:pPr>
            <a:r>
              <a:rPr lang="ko-KR" altLang="en-US" sz="2800" dirty="0"/>
              <a:t>위상정렬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모든 정점을 일렬로 나열하되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정점</a:t>
            </a:r>
            <a:r>
              <a:rPr lang="ko-KR" altLang="en-US" sz="2400" i="1" dirty="0"/>
              <a:t> </a:t>
            </a:r>
            <a:r>
              <a:rPr lang="en-US" altLang="ko-KR" sz="2400" i="1" dirty="0"/>
              <a:t>x</a:t>
            </a:r>
            <a:r>
              <a:rPr lang="ko-KR" altLang="en-US" sz="2400" dirty="0"/>
              <a:t>에서 정점 </a:t>
            </a:r>
            <a:r>
              <a:rPr lang="en-US" altLang="ko-KR" sz="2400" i="1" dirty="0"/>
              <a:t>y</a:t>
            </a:r>
            <a:r>
              <a:rPr lang="ko-KR" altLang="en-US" sz="2400" dirty="0"/>
              <a:t>로 가는 간선이 있으면 </a:t>
            </a:r>
            <a:endParaRPr lang="en-US" altLang="ko-KR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  x</a:t>
            </a:r>
            <a:r>
              <a:rPr lang="ko-KR" altLang="en-US" sz="2400" dirty="0"/>
              <a:t>는 반드시 </a:t>
            </a:r>
            <a:r>
              <a:rPr lang="en-US" altLang="ko-KR" sz="2400" i="1" dirty="0"/>
              <a:t>y</a:t>
            </a:r>
            <a:r>
              <a:rPr lang="ko-KR" altLang="en-US" sz="2400" dirty="0"/>
              <a:t>보다 앞에 위치한다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/>
              <a:t>일반적으로 임의의 유향 그래프에 대해 복수의 위상 순서가 존재한다</a:t>
            </a:r>
            <a:endParaRPr lang="en-US" altLang="ko-K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그래프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384" y="1962665"/>
            <a:ext cx="8563232" cy="24178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현상이나 사물을 정점</a:t>
            </a:r>
            <a:r>
              <a:rPr lang="en-US" altLang="ko-KR" sz="1800" dirty="0"/>
              <a:t>vertex</a:t>
            </a:r>
            <a:r>
              <a:rPr lang="ko-KR" altLang="en-US" sz="2400" dirty="0"/>
              <a:t>과 간선</a:t>
            </a:r>
            <a:r>
              <a:rPr lang="en-US" altLang="ko-KR" sz="1800" dirty="0"/>
              <a:t>edge</a:t>
            </a:r>
            <a:r>
              <a:rPr lang="ko-KR" altLang="en-US" sz="2400" dirty="0"/>
              <a:t>으로 표현한 것</a:t>
            </a:r>
            <a:r>
              <a:rPr lang="en-US" altLang="ko-KR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Graph </a:t>
            </a:r>
            <a:r>
              <a:rPr lang="en-US" altLang="ko-KR" sz="2400" i="1" dirty="0"/>
              <a:t>G</a:t>
            </a:r>
            <a:r>
              <a:rPr lang="en-US" altLang="ko-KR" sz="2400" dirty="0"/>
              <a:t> = (</a:t>
            </a:r>
            <a:r>
              <a:rPr lang="en-US" altLang="ko-KR" sz="2400" i="1" dirty="0"/>
              <a:t>V</a:t>
            </a:r>
            <a:r>
              <a:rPr lang="en-US" altLang="ko-KR" sz="2400" dirty="0"/>
              <a:t>, </a:t>
            </a:r>
            <a:r>
              <a:rPr lang="en-US" altLang="ko-KR" sz="2400" i="1" dirty="0"/>
              <a:t>E</a:t>
            </a:r>
            <a:r>
              <a:rPr lang="en-US" altLang="ko-KR" sz="2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/>
              <a:t>V</a:t>
            </a:r>
            <a:r>
              <a:rPr lang="en-US" altLang="ko-KR" sz="2000" dirty="0"/>
              <a:t>: </a:t>
            </a:r>
            <a:r>
              <a:rPr lang="ko-KR" altLang="en-US" sz="2000" dirty="0"/>
              <a:t>정점</a:t>
            </a:r>
            <a:r>
              <a:rPr lang="en-US" altLang="ko-KR" sz="2000" dirty="0"/>
              <a:t> </a:t>
            </a:r>
            <a:r>
              <a:rPr lang="ko-KR" altLang="en-US" sz="2000" dirty="0"/>
              <a:t>집합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/>
              <a:t>E</a:t>
            </a:r>
            <a:r>
              <a:rPr lang="en-US" altLang="ko-KR" sz="2000" dirty="0"/>
              <a:t>: </a:t>
            </a:r>
            <a:r>
              <a:rPr lang="ko-KR" altLang="en-US" sz="2000" dirty="0"/>
              <a:t>간선</a:t>
            </a:r>
            <a:r>
              <a:rPr lang="en-US" altLang="ko-KR" sz="2000" dirty="0"/>
              <a:t> </a:t>
            </a:r>
            <a:r>
              <a:rPr lang="ko-KR" altLang="en-US" sz="2000" dirty="0"/>
              <a:t>집합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두 정점이 간선으로 연결되어 있으면 </a:t>
            </a:r>
            <a:r>
              <a:rPr lang="ko-KR" altLang="en-US" sz="2400" dirty="0" smtClean="0"/>
              <a:t>인접</a:t>
            </a:r>
            <a:r>
              <a:rPr lang="en-US" altLang="ko-KR" sz="1800" dirty="0" smtClean="0"/>
              <a:t>adjacent</a:t>
            </a:r>
            <a:r>
              <a:rPr lang="ko-KR" altLang="en-US" sz="2400" dirty="0" smtClean="0"/>
              <a:t>하다고 </a:t>
            </a:r>
            <a:r>
              <a:rPr lang="ko-KR" altLang="en-US" sz="2400" dirty="0"/>
              <a:t>한다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간선은 </a:t>
            </a:r>
            <a:r>
              <a:rPr lang="ko-KR" altLang="en-US" sz="2000" dirty="0"/>
              <a:t>두 정점의 관계를 나타낸다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81050"/>
            <a:ext cx="3594100" cy="25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66" name="Rectangle 6"/>
          <p:cNvSpPr>
            <a:spLocks noChangeArrowheads="1"/>
          </p:cNvSpPr>
          <p:nvPr/>
        </p:nvSpPr>
        <p:spPr bwMode="auto">
          <a:xfrm>
            <a:off x="984250" y="28035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/>
              <a:t>이 그래프에 대한 위상정렬의 예 </a:t>
            </a:r>
            <a:r>
              <a:rPr lang="en-US" altLang="ko-KR" sz="2400"/>
              <a:t>2</a:t>
            </a:r>
            <a:r>
              <a:rPr lang="ko-KR" altLang="en-US" sz="2400"/>
              <a:t>개</a:t>
            </a:r>
          </a:p>
        </p:txBody>
      </p:sp>
      <p:grpSp>
        <p:nvGrpSpPr>
          <p:cNvPr id="604170" name="Group 10"/>
          <p:cNvGrpSpPr>
            <a:grpSpLocks noChangeAspect="1"/>
          </p:cNvGrpSpPr>
          <p:nvPr/>
        </p:nvGrpSpPr>
        <p:grpSpPr bwMode="auto">
          <a:xfrm>
            <a:off x="2590800" y="4086225"/>
            <a:ext cx="5943600" cy="2255838"/>
            <a:chOff x="1632" y="2574"/>
            <a:chExt cx="3744" cy="1421"/>
          </a:xfrm>
        </p:grpSpPr>
        <p:sp>
          <p:nvSpPr>
            <p:cNvPr id="604169" name="AutoShape 9"/>
            <p:cNvSpPr>
              <a:spLocks noChangeAspect="1" noChangeArrowheads="1" noTextEdit="1"/>
            </p:cNvSpPr>
            <p:nvPr/>
          </p:nvSpPr>
          <p:spPr bwMode="auto">
            <a:xfrm>
              <a:off x="1632" y="2574"/>
              <a:ext cx="3744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60417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574"/>
              <a:ext cx="3744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504825" y="1728788"/>
            <a:ext cx="69215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topologicalSort1(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 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2000" b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← 1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{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진입간선이 없는 정점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를 선택한다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 ←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정점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의 진출간선을 모두 제거한다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; 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}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▷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이 시점에 배열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[1…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에는 정점들이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위상정렬되어 있다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2374900" y="482600"/>
            <a:ext cx="49022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위상정렬 알고리즘 </a:t>
            </a:r>
            <a:r>
              <a:rPr lang="en-US" altLang="ko-KR" sz="3200"/>
              <a:t>1</a:t>
            </a: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5289550" y="5422900"/>
            <a:ext cx="2643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>
                <a:ea typeface="굴림" panose="020B0600000101010101" pitchFamily="50" charset="-127"/>
              </a:rPr>
              <a:t>수행 시간</a:t>
            </a:r>
            <a:r>
              <a:rPr lang="en-US" altLang="ko-KR" sz="2000" smtClean="0">
                <a:ea typeface="굴림" panose="020B0600000101010101" pitchFamily="50" charset="-127"/>
              </a:rPr>
              <a:t>: </a:t>
            </a:r>
            <a:r>
              <a:rPr lang="el-GR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|+|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Line 3"/>
          <p:cNvSpPr>
            <a:spLocks noChangeShapeType="1"/>
          </p:cNvSpPr>
          <p:nvPr/>
        </p:nvSpPr>
        <p:spPr bwMode="auto">
          <a:xfrm flipV="1">
            <a:off x="850171" y="1847936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12" name="Line 4"/>
          <p:cNvSpPr>
            <a:spLocks noChangeShapeType="1"/>
          </p:cNvSpPr>
          <p:nvPr/>
        </p:nvSpPr>
        <p:spPr bwMode="auto">
          <a:xfrm>
            <a:off x="2023333" y="1803486"/>
            <a:ext cx="1392238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13" name="Line 5"/>
          <p:cNvSpPr>
            <a:spLocks noChangeShapeType="1"/>
          </p:cNvSpPr>
          <p:nvPr/>
        </p:nvSpPr>
        <p:spPr bwMode="auto">
          <a:xfrm>
            <a:off x="1816958" y="1919374"/>
            <a:ext cx="360363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14" name="Line 6"/>
          <p:cNvSpPr>
            <a:spLocks noChangeShapeType="1"/>
          </p:cNvSpPr>
          <p:nvPr/>
        </p:nvSpPr>
        <p:spPr bwMode="auto">
          <a:xfrm flipV="1">
            <a:off x="1118458" y="3460836"/>
            <a:ext cx="982663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>
            <a:off x="2825021" y="2489286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16" name="Line 8"/>
          <p:cNvSpPr>
            <a:spLocks noChangeShapeType="1"/>
          </p:cNvSpPr>
          <p:nvPr/>
        </p:nvSpPr>
        <p:spPr bwMode="auto">
          <a:xfrm flipV="1">
            <a:off x="2678971" y="2654386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 flipV="1">
            <a:off x="975583" y="2601999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80674" name="Group 66"/>
          <p:cNvGrpSpPr>
            <a:grpSpLocks/>
          </p:cNvGrpSpPr>
          <p:nvPr/>
        </p:nvGrpSpPr>
        <p:grpSpPr bwMode="auto">
          <a:xfrm>
            <a:off x="310421" y="1411374"/>
            <a:ext cx="3852862" cy="2366962"/>
            <a:chOff x="215" y="963"/>
            <a:chExt cx="2427" cy="1491"/>
          </a:xfrm>
        </p:grpSpPr>
        <p:sp>
          <p:nvSpPr>
            <p:cNvPr id="580610" name="Oval 2"/>
            <p:cNvSpPr>
              <a:spLocks noChangeArrowheads="1"/>
            </p:cNvSpPr>
            <p:nvPr/>
          </p:nvSpPr>
          <p:spPr bwMode="auto">
            <a:xfrm>
              <a:off x="215" y="1452"/>
              <a:ext cx="437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남비에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물붓기</a:t>
              </a:r>
            </a:p>
          </p:txBody>
        </p:sp>
        <p:sp>
          <p:nvSpPr>
            <p:cNvPr id="580618" name="Oval 10"/>
            <p:cNvSpPr>
              <a:spLocks noChangeArrowheads="1"/>
            </p:cNvSpPr>
            <p:nvPr/>
          </p:nvSpPr>
          <p:spPr bwMode="auto">
            <a:xfrm>
              <a:off x="794" y="963"/>
              <a:ext cx="512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점화</a:t>
              </a:r>
            </a:p>
          </p:txBody>
        </p:sp>
        <p:sp>
          <p:nvSpPr>
            <p:cNvPr id="580619" name="Oval 11"/>
            <p:cNvSpPr>
              <a:spLocks noChangeArrowheads="1"/>
            </p:cNvSpPr>
            <p:nvPr/>
          </p:nvSpPr>
          <p:spPr bwMode="auto">
            <a:xfrm>
              <a:off x="1333" y="1451"/>
              <a:ext cx="463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라면넣기</a:t>
              </a:r>
            </a:p>
          </p:txBody>
        </p:sp>
        <p:sp>
          <p:nvSpPr>
            <p:cNvPr id="580620" name="Oval 12"/>
            <p:cNvSpPr>
              <a:spLocks noChangeArrowheads="1"/>
            </p:cNvSpPr>
            <p:nvPr/>
          </p:nvSpPr>
          <p:spPr bwMode="auto">
            <a:xfrm>
              <a:off x="223" y="2106"/>
              <a:ext cx="501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라면봉지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뜯기</a:t>
              </a:r>
            </a:p>
          </p:txBody>
        </p:sp>
        <p:sp>
          <p:nvSpPr>
            <p:cNvPr id="580621" name="Oval 13"/>
            <p:cNvSpPr>
              <a:spLocks noChangeArrowheads="1"/>
            </p:cNvSpPr>
            <p:nvPr/>
          </p:nvSpPr>
          <p:spPr bwMode="auto">
            <a:xfrm>
              <a:off x="2142" y="1452"/>
              <a:ext cx="500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계란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풀어넣기</a:t>
              </a:r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1346" y="2106"/>
              <a:ext cx="457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수프넣기</a:t>
              </a:r>
            </a:p>
          </p:txBody>
        </p:sp>
      </p:grpSp>
      <p:sp>
        <p:nvSpPr>
          <p:cNvPr id="580623" name="Line 15"/>
          <p:cNvSpPr>
            <a:spLocks noChangeShapeType="1"/>
          </p:cNvSpPr>
          <p:nvPr/>
        </p:nvSpPr>
        <p:spPr bwMode="auto">
          <a:xfrm>
            <a:off x="1615346" y="1960649"/>
            <a:ext cx="611187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24" name="AutoShape 16"/>
          <p:cNvSpPr>
            <a:spLocks noChangeArrowheads="1"/>
          </p:cNvSpPr>
          <p:nvPr/>
        </p:nvSpPr>
        <p:spPr bwMode="auto">
          <a:xfrm>
            <a:off x="4225196" y="2973474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0625" name="Oval 17"/>
          <p:cNvSpPr>
            <a:spLocks noChangeArrowheads="1"/>
          </p:cNvSpPr>
          <p:nvPr/>
        </p:nvSpPr>
        <p:spPr bwMode="auto">
          <a:xfrm>
            <a:off x="4953858" y="2128924"/>
            <a:ext cx="693738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남비에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0626" name="Line 18"/>
          <p:cNvSpPr>
            <a:spLocks noChangeShapeType="1"/>
          </p:cNvSpPr>
          <p:nvPr/>
        </p:nvSpPr>
        <p:spPr bwMode="auto">
          <a:xfrm flipV="1">
            <a:off x="5493608" y="1789199"/>
            <a:ext cx="488950" cy="3810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27" name="Line 19"/>
          <p:cNvSpPr>
            <a:spLocks noChangeShapeType="1"/>
          </p:cNvSpPr>
          <p:nvPr/>
        </p:nvSpPr>
        <p:spPr bwMode="auto">
          <a:xfrm>
            <a:off x="6666771" y="1744749"/>
            <a:ext cx="1392237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28" name="Line 20"/>
          <p:cNvSpPr>
            <a:spLocks noChangeShapeType="1"/>
          </p:cNvSpPr>
          <p:nvPr/>
        </p:nvSpPr>
        <p:spPr bwMode="auto">
          <a:xfrm>
            <a:off x="6460396" y="1860636"/>
            <a:ext cx="360362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29" name="Line 21"/>
          <p:cNvSpPr>
            <a:spLocks noChangeShapeType="1"/>
          </p:cNvSpPr>
          <p:nvPr/>
        </p:nvSpPr>
        <p:spPr bwMode="auto">
          <a:xfrm flipV="1">
            <a:off x="5761896" y="3402099"/>
            <a:ext cx="982662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30" name="Line 22"/>
          <p:cNvSpPr>
            <a:spLocks noChangeShapeType="1"/>
          </p:cNvSpPr>
          <p:nvPr/>
        </p:nvSpPr>
        <p:spPr bwMode="auto">
          <a:xfrm>
            <a:off x="7468458" y="2430549"/>
            <a:ext cx="542925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31" name="Line 23"/>
          <p:cNvSpPr>
            <a:spLocks noChangeShapeType="1"/>
          </p:cNvSpPr>
          <p:nvPr/>
        </p:nvSpPr>
        <p:spPr bwMode="auto">
          <a:xfrm flipV="1">
            <a:off x="7322408" y="2595649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32" name="Line 24"/>
          <p:cNvSpPr>
            <a:spLocks noChangeShapeType="1"/>
          </p:cNvSpPr>
          <p:nvPr/>
        </p:nvSpPr>
        <p:spPr bwMode="auto">
          <a:xfrm flipV="1">
            <a:off x="5619021" y="2543261"/>
            <a:ext cx="1139825" cy="7032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80675" name="Group 67"/>
          <p:cNvGrpSpPr>
            <a:grpSpLocks/>
          </p:cNvGrpSpPr>
          <p:nvPr/>
        </p:nvGrpSpPr>
        <p:grpSpPr bwMode="auto">
          <a:xfrm>
            <a:off x="4966558" y="1352636"/>
            <a:ext cx="3840163" cy="2366963"/>
            <a:chOff x="3148" y="926"/>
            <a:chExt cx="2419" cy="1491"/>
          </a:xfrm>
        </p:grpSpPr>
        <p:sp>
          <p:nvSpPr>
            <p:cNvPr id="580633" name="Oval 25"/>
            <p:cNvSpPr>
              <a:spLocks noChangeArrowheads="1"/>
            </p:cNvSpPr>
            <p:nvPr/>
          </p:nvSpPr>
          <p:spPr bwMode="auto">
            <a:xfrm>
              <a:off x="3719" y="926"/>
              <a:ext cx="512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점화</a:t>
              </a:r>
            </a:p>
          </p:txBody>
        </p:sp>
        <p:sp>
          <p:nvSpPr>
            <p:cNvPr id="580634" name="Oval 26"/>
            <p:cNvSpPr>
              <a:spLocks noChangeArrowheads="1"/>
            </p:cNvSpPr>
            <p:nvPr/>
          </p:nvSpPr>
          <p:spPr bwMode="auto">
            <a:xfrm>
              <a:off x="4258" y="1414"/>
              <a:ext cx="463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라면넣기</a:t>
              </a:r>
            </a:p>
          </p:txBody>
        </p:sp>
        <p:sp>
          <p:nvSpPr>
            <p:cNvPr id="580635" name="Oval 27"/>
            <p:cNvSpPr>
              <a:spLocks noChangeArrowheads="1"/>
            </p:cNvSpPr>
            <p:nvPr/>
          </p:nvSpPr>
          <p:spPr bwMode="auto">
            <a:xfrm>
              <a:off x="3148" y="2069"/>
              <a:ext cx="501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라면봉지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뜯기</a:t>
              </a:r>
            </a:p>
          </p:txBody>
        </p:sp>
        <p:sp>
          <p:nvSpPr>
            <p:cNvPr id="580636" name="Oval 28"/>
            <p:cNvSpPr>
              <a:spLocks noChangeArrowheads="1"/>
            </p:cNvSpPr>
            <p:nvPr/>
          </p:nvSpPr>
          <p:spPr bwMode="auto">
            <a:xfrm>
              <a:off x="5067" y="1415"/>
              <a:ext cx="500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계란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풀어넣기</a:t>
              </a:r>
            </a:p>
          </p:txBody>
        </p:sp>
        <p:sp>
          <p:nvSpPr>
            <p:cNvPr id="580637" name="Oval 29"/>
            <p:cNvSpPr>
              <a:spLocks noChangeArrowheads="1"/>
            </p:cNvSpPr>
            <p:nvPr/>
          </p:nvSpPr>
          <p:spPr bwMode="auto">
            <a:xfrm>
              <a:off x="4271" y="2069"/>
              <a:ext cx="457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수프넣기</a:t>
              </a:r>
            </a:p>
          </p:txBody>
        </p:sp>
      </p:grpSp>
      <p:sp>
        <p:nvSpPr>
          <p:cNvPr id="580638" name="Line 30"/>
          <p:cNvSpPr>
            <a:spLocks noChangeShapeType="1"/>
          </p:cNvSpPr>
          <p:nvPr/>
        </p:nvSpPr>
        <p:spPr bwMode="auto">
          <a:xfrm>
            <a:off x="6258783" y="1901911"/>
            <a:ext cx="611188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39" name="Oval 31"/>
          <p:cNvSpPr>
            <a:spLocks noChangeArrowheads="1"/>
          </p:cNvSpPr>
          <p:nvPr/>
        </p:nvSpPr>
        <p:spPr bwMode="auto">
          <a:xfrm>
            <a:off x="4988783" y="4816561"/>
            <a:ext cx="693738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남비에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0640" name="Line 32"/>
          <p:cNvSpPr>
            <a:spLocks noChangeShapeType="1"/>
          </p:cNvSpPr>
          <p:nvPr/>
        </p:nvSpPr>
        <p:spPr bwMode="auto">
          <a:xfrm flipV="1">
            <a:off x="5528533" y="4476836"/>
            <a:ext cx="488950" cy="3810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1" name="Line 33"/>
          <p:cNvSpPr>
            <a:spLocks noChangeShapeType="1"/>
          </p:cNvSpPr>
          <p:nvPr/>
        </p:nvSpPr>
        <p:spPr bwMode="auto">
          <a:xfrm>
            <a:off x="6701696" y="4432386"/>
            <a:ext cx="1392237" cy="51117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2" name="Line 34"/>
          <p:cNvSpPr>
            <a:spLocks noChangeShapeType="1"/>
          </p:cNvSpPr>
          <p:nvPr/>
        </p:nvSpPr>
        <p:spPr bwMode="auto">
          <a:xfrm>
            <a:off x="6495321" y="4548274"/>
            <a:ext cx="360362" cy="35242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3" name="Line 35"/>
          <p:cNvSpPr>
            <a:spLocks noChangeShapeType="1"/>
          </p:cNvSpPr>
          <p:nvPr/>
        </p:nvSpPr>
        <p:spPr bwMode="auto">
          <a:xfrm flipV="1">
            <a:off x="5796821" y="6089736"/>
            <a:ext cx="982662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4" name="Line 36"/>
          <p:cNvSpPr>
            <a:spLocks noChangeShapeType="1"/>
          </p:cNvSpPr>
          <p:nvPr/>
        </p:nvSpPr>
        <p:spPr bwMode="auto">
          <a:xfrm>
            <a:off x="7503383" y="5118186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 flipV="1">
            <a:off x="7357333" y="5283286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6" name="Line 38"/>
          <p:cNvSpPr>
            <a:spLocks noChangeShapeType="1"/>
          </p:cNvSpPr>
          <p:nvPr/>
        </p:nvSpPr>
        <p:spPr bwMode="auto">
          <a:xfrm flipV="1">
            <a:off x="5653946" y="5230899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47" name="Oval 39"/>
          <p:cNvSpPr>
            <a:spLocks noChangeArrowheads="1"/>
          </p:cNvSpPr>
          <p:nvPr/>
        </p:nvSpPr>
        <p:spPr bwMode="auto">
          <a:xfrm>
            <a:off x="5907946" y="4040274"/>
            <a:ext cx="812800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grpSp>
        <p:nvGrpSpPr>
          <p:cNvPr id="580677" name="Group 69"/>
          <p:cNvGrpSpPr>
            <a:grpSpLocks/>
          </p:cNvGrpSpPr>
          <p:nvPr/>
        </p:nvGrpSpPr>
        <p:grpSpPr bwMode="auto">
          <a:xfrm>
            <a:off x="5001483" y="4814974"/>
            <a:ext cx="3840163" cy="1592262"/>
            <a:chOff x="3170" y="3107"/>
            <a:chExt cx="2419" cy="1003"/>
          </a:xfrm>
        </p:grpSpPr>
        <p:sp>
          <p:nvSpPr>
            <p:cNvPr id="580648" name="Oval 40"/>
            <p:cNvSpPr>
              <a:spLocks noChangeArrowheads="1"/>
            </p:cNvSpPr>
            <p:nvPr/>
          </p:nvSpPr>
          <p:spPr bwMode="auto">
            <a:xfrm>
              <a:off x="4280" y="3107"/>
              <a:ext cx="463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라면넣기</a:t>
              </a:r>
            </a:p>
          </p:txBody>
        </p:sp>
        <p:sp>
          <p:nvSpPr>
            <p:cNvPr id="580649" name="Oval 41"/>
            <p:cNvSpPr>
              <a:spLocks noChangeArrowheads="1"/>
            </p:cNvSpPr>
            <p:nvPr/>
          </p:nvSpPr>
          <p:spPr bwMode="auto">
            <a:xfrm>
              <a:off x="3170" y="3762"/>
              <a:ext cx="501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라면봉지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뜯기</a:t>
              </a:r>
            </a:p>
          </p:txBody>
        </p:sp>
        <p:sp>
          <p:nvSpPr>
            <p:cNvPr id="580650" name="Oval 42"/>
            <p:cNvSpPr>
              <a:spLocks noChangeArrowheads="1"/>
            </p:cNvSpPr>
            <p:nvPr/>
          </p:nvSpPr>
          <p:spPr bwMode="auto">
            <a:xfrm>
              <a:off x="5089" y="3108"/>
              <a:ext cx="500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계란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풀어넣기</a:t>
              </a:r>
            </a:p>
          </p:txBody>
        </p:sp>
        <p:sp>
          <p:nvSpPr>
            <p:cNvPr id="580651" name="Oval 43"/>
            <p:cNvSpPr>
              <a:spLocks noChangeArrowheads="1"/>
            </p:cNvSpPr>
            <p:nvPr/>
          </p:nvSpPr>
          <p:spPr bwMode="auto">
            <a:xfrm>
              <a:off x="4293" y="3762"/>
              <a:ext cx="457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수프넣기</a:t>
              </a:r>
            </a:p>
          </p:txBody>
        </p:sp>
      </p:grpSp>
      <p:sp>
        <p:nvSpPr>
          <p:cNvPr id="580652" name="Line 44"/>
          <p:cNvSpPr>
            <a:spLocks noChangeShapeType="1"/>
          </p:cNvSpPr>
          <p:nvPr/>
        </p:nvSpPr>
        <p:spPr bwMode="auto">
          <a:xfrm>
            <a:off x="6293708" y="4589549"/>
            <a:ext cx="611188" cy="13081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53" name="AutoShape 45"/>
          <p:cNvSpPr>
            <a:spLocks noChangeArrowheads="1"/>
          </p:cNvSpPr>
          <p:nvPr/>
        </p:nvSpPr>
        <p:spPr bwMode="auto">
          <a:xfrm rot="5400000">
            <a:off x="7595458" y="3884699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0654" name="Oval 46"/>
          <p:cNvSpPr>
            <a:spLocks noChangeArrowheads="1"/>
          </p:cNvSpPr>
          <p:nvPr/>
        </p:nvSpPr>
        <p:spPr bwMode="auto">
          <a:xfrm>
            <a:off x="348521" y="4832436"/>
            <a:ext cx="69373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남비에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0655" name="Line 47"/>
          <p:cNvSpPr>
            <a:spLocks noChangeShapeType="1"/>
          </p:cNvSpPr>
          <p:nvPr/>
        </p:nvSpPr>
        <p:spPr bwMode="auto">
          <a:xfrm flipV="1">
            <a:off x="888271" y="4492711"/>
            <a:ext cx="488950" cy="3810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56" name="Line 48"/>
          <p:cNvSpPr>
            <a:spLocks noChangeShapeType="1"/>
          </p:cNvSpPr>
          <p:nvPr/>
        </p:nvSpPr>
        <p:spPr bwMode="auto">
          <a:xfrm>
            <a:off x="2061433" y="4448261"/>
            <a:ext cx="1392238" cy="51117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57" name="Line 49"/>
          <p:cNvSpPr>
            <a:spLocks noChangeShapeType="1"/>
          </p:cNvSpPr>
          <p:nvPr/>
        </p:nvSpPr>
        <p:spPr bwMode="auto">
          <a:xfrm>
            <a:off x="1855058" y="4564149"/>
            <a:ext cx="360363" cy="35242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58" name="Line 50"/>
          <p:cNvSpPr>
            <a:spLocks noChangeShapeType="1"/>
          </p:cNvSpPr>
          <p:nvPr/>
        </p:nvSpPr>
        <p:spPr bwMode="auto">
          <a:xfrm flipV="1">
            <a:off x="1156558" y="6105611"/>
            <a:ext cx="982663" cy="4763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863121" y="5134061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60" name="Line 52"/>
          <p:cNvSpPr>
            <a:spLocks noChangeShapeType="1"/>
          </p:cNvSpPr>
          <p:nvPr/>
        </p:nvSpPr>
        <p:spPr bwMode="auto">
          <a:xfrm flipV="1">
            <a:off x="2717071" y="5299161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61" name="Line 53"/>
          <p:cNvSpPr>
            <a:spLocks noChangeShapeType="1"/>
          </p:cNvSpPr>
          <p:nvPr/>
        </p:nvSpPr>
        <p:spPr bwMode="auto">
          <a:xfrm flipV="1">
            <a:off x="1013683" y="5246774"/>
            <a:ext cx="1139825" cy="703262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62" name="Oval 54"/>
          <p:cNvSpPr>
            <a:spLocks noChangeArrowheads="1"/>
          </p:cNvSpPr>
          <p:nvPr/>
        </p:nvSpPr>
        <p:spPr bwMode="auto">
          <a:xfrm>
            <a:off x="1267683" y="4056149"/>
            <a:ext cx="812800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0664" name="Oval 56"/>
          <p:cNvSpPr>
            <a:spLocks noChangeArrowheads="1"/>
          </p:cNvSpPr>
          <p:nvPr/>
        </p:nvSpPr>
        <p:spPr bwMode="auto">
          <a:xfrm>
            <a:off x="361221" y="5870661"/>
            <a:ext cx="79533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grpSp>
        <p:nvGrpSpPr>
          <p:cNvPr id="580676" name="Group 68"/>
          <p:cNvGrpSpPr>
            <a:grpSpLocks/>
          </p:cNvGrpSpPr>
          <p:nvPr/>
        </p:nvGrpSpPr>
        <p:grpSpPr bwMode="auto">
          <a:xfrm>
            <a:off x="2123346" y="4830849"/>
            <a:ext cx="2078037" cy="1592262"/>
            <a:chOff x="1357" y="3117"/>
            <a:chExt cx="1309" cy="1003"/>
          </a:xfrm>
        </p:grpSpPr>
        <p:sp>
          <p:nvSpPr>
            <p:cNvPr id="580663" name="Oval 55"/>
            <p:cNvSpPr>
              <a:spLocks noChangeArrowheads="1"/>
            </p:cNvSpPr>
            <p:nvPr/>
          </p:nvSpPr>
          <p:spPr bwMode="auto">
            <a:xfrm>
              <a:off x="1357" y="3117"/>
              <a:ext cx="463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라면넣기</a:t>
              </a:r>
            </a:p>
          </p:txBody>
        </p:sp>
        <p:sp>
          <p:nvSpPr>
            <p:cNvPr id="580665" name="Oval 57"/>
            <p:cNvSpPr>
              <a:spLocks noChangeArrowheads="1"/>
            </p:cNvSpPr>
            <p:nvPr/>
          </p:nvSpPr>
          <p:spPr bwMode="auto">
            <a:xfrm>
              <a:off x="2166" y="3118"/>
              <a:ext cx="500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계란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풀어넣기</a:t>
              </a:r>
            </a:p>
          </p:txBody>
        </p:sp>
        <p:sp>
          <p:nvSpPr>
            <p:cNvPr id="580666" name="Oval 58"/>
            <p:cNvSpPr>
              <a:spLocks noChangeArrowheads="1"/>
            </p:cNvSpPr>
            <p:nvPr/>
          </p:nvSpPr>
          <p:spPr bwMode="auto">
            <a:xfrm>
              <a:off x="1370" y="3772"/>
              <a:ext cx="457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수프넣기</a:t>
              </a:r>
            </a:p>
          </p:txBody>
        </p:sp>
      </p:grpSp>
      <p:sp>
        <p:nvSpPr>
          <p:cNvPr id="580667" name="Line 59"/>
          <p:cNvSpPr>
            <a:spLocks noChangeShapeType="1"/>
          </p:cNvSpPr>
          <p:nvPr/>
        </p:nvSpPr>
        <p:spPr bwMode="auto">
          <a:xfrm>
            <a:off x="1653446" y="4605424"/>
            <a:ext cx="611187" cy="13081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 flipH="1">
            <a:off x="4334733" y="5583324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3428271" y="3313199"/>
            <a:ext cx="45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80670" name="Text Box 62"/>
          <p:cNvSpPr txBox="1">
            <a:spLocks noChangeArrowheads="1"/>
          </p:cNvSpPr>
          <p:nvPr/>
        </p:nvSpPr>
        <p:spPr bwMode="auto">
          <a:xfrm>
            <a:off x="8085996" y="3263986"/>
            <a:ext cx="461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80671" name="Text Box 63"/>
          <p:cNvSpPr txBox="1">
            <a:spLocks noChangeArrowheads="1"/>
          </p:cNvSpPr>
          <p:nvPr/>
        </p:nvSpPr>
        <p:spPr bwMode="auto">
          <a:xfrm>
            <a:off x="8152671" y="5935749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3479071" y="5962736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580081" y="357274"/>
            <a:ext cx="77724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dirty="0">
                <a:latin typeface="Times New Roman" panose="02020603050405020304" pitchFamily="18" charset="0"/>
              </a:rPr>
              <a:t>위상정렬</a:t>
            </a:r>
            <a:r>
              <a:rPr lang="en-US" altLang="ko-KR" sz="2800" dirty="0">
                <a:latin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Times New Roman" panose="02020603050405020304" pitchFamily="18" charset="0"/>
              </a:rPr>
              <a:t>알고리즘 </a:t>
            </a:r>
            <a:r>
              <a:rPr lang="en-US" altLang="ko-KR" sz="2800" dirty="0">
                <a:latin typeface="Times New Roman" panose="02020603050405020304" pitchFamily="18" charset="0"/>
              </a:rPr>
              <a:t>1</a:t>
            </a:r>
            <a:r>
              <a:rPr lang="ko-KR" altLang="en-US" sz="2800" dirty="0"/>
              <a:t>의 작동 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Oval 2"/>
          <p:cNvSpPr>
            <a:spLocks noChangeArrowheads="1"/>
          </p:cNvSpPr>
          <p:nvPr/>
        </p:nvSpPr>
        <p:spPr bwMode="auto">
          <a:xfrm>
            <a:off x="379413" y="1960563"/>
            <a:ext cx="69373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남비에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1635" name="Line 3"/>
          <p:cNvSpPr>
            <a:spLocks noChangeShapeType="1"/>
          </p:cNvSpPr>
          <p:nvPr/>
        </p:nvSpPr>
        <p:spPr bwMode="auto">
          <a:xfrm flipV="1">
            <a:off x="919163" y="1620838"/>
            <a:ext cx="488950" cy="3810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36" name="Line 4"/>
          <p:cNvSpPr>
            <a:spLocks noChangeShapeType="1"/>
          </p:cNvSpPr>
          <p:nvPr/>
        </p:nvSpPr>
        <p:spPr bwMode="auto">
          <a:xfrm>
            <a:off x="2092325" y="1576388"/>
            <a:ext cx="1392238" cy="51117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37" name="Line 5"/>
          <p:cNvSpPr>
            <a:spLocks noChangeShapeType="1"/>
          </p:cNvSpPr>
          <p:nvPr/>
        </p:nvSpPr>
        <p:spPr bwMode="auto">
          <a:xfrm>
            <a:off x="1885950" y="1692275"/>
            <a:ext cx="360363" cy="35242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38" name="Line 6"/>
          <p:cNvSpPr>
            <a:spLocks noChangeShapeType="1"/>
          </p:cNvSpPr>
          <p:nvPr/>
        </p:nvSpPr>
        <p:spPr bwMode="auto">
          <a:xfrm flipV="1">
            <a:off x="1187450" y="3233738"/>
            <a:ext cx="982663" cy="4762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>
            <a:off x="2894013" y="2262188"/>
            <a:ext cx="542925" cy="4762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40" name="Line 8"/>
          <p:cNvSpPr>
            <a:spLocks noChangeShapeType="1"/>
          </p:cNvSpPr>
          <p:nvPr/>
        </p:nvSpPr>
        <p:spPr bwMode="auto">
          <a:xfrm flipV="1">
            <a:off x="2747963" y="2427288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 flipV="1">
            <a:off x="1044575" y="2374900"/>
            <a:ext cx="1139825" cy="703263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1298575" y="1184275"/>
            <a:ext cx="812800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1643" name="Oval 11"/>
          <p:cNvSpPr>
            <a:spLocks noChangeArrowheads="1"/>
          </p:cNvSpPr>
          <p:nvPr/>
        </p:nvSpPr>
        <p:spPr bwMode="auto">
          <a:xfrm>
            <a:off x="2154238" y="1958975"/>
            <a:ext cx="735012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1644" name="Oval 12"/>
          <p:cNvSpPr>
            <a:spLocks noChangeArrowheads="1"/>
          </p:cNvSpPr>
          <p:nvPr/>
        </p:nvSpPr>
        <p:spPr bwMode="auto">
          <a:xfrm>
            <a:off x="392113" y="2998788"/>
            <a:ext cx="79533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grpSp>
        <p:nvGrpSpPr>
          <p:cNvPr id="581682" name="Group 50"/>
          <p:cNvGrpSpPr>
            <a:grpSpLocks/>
          </p:cNvGrpSpPr>
          <p:nvPr/>
        </p:nvGrpSpPr>
        <p:grpSpPr bwMode="auto">
          <a:xfrm>
            <a:off x="2174875" y="1960563"/>
            <a:ext cx="2057400" cy="1590675"/>
            <a:chOff x="1370" y="1235"/>
            <a:chExt cx="1296" cy="1002"/>
          </a:xfrm>
        </p:grpSpPr>
        <p:sp>
          <p:nvSpPr>
            <p:cNvPr id="581645" name="Oval 13"/>
            <p:cNvSpPr>
              <a:spLocks noChangeArrowheads="1"/>
            </p:cNvSpPr>
            <p:nvPr/>
          </p:nvSpPr>
          <p:spPr bwMode="auto">
            <a:xfrm>
              <a:off x="2166" y="1235"/>
              <a:ext cx="500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계란</a:t>
              </a:r>
            </a:p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풀어넣기</a:t>
              </a:r>
            </a:p>
          </p:txBody>
        </p:sp>
        <p:sp>
          <p:nvSpPr>
            <p:cNvPr id="581646" name="Oval 14"/>
            <p:cNvSpPr>
              <a:spLocks noChangeArrowheads="1"/>
            </p:cNvSpPr>
            <p:nvPr/>
          </p:nvSpPr>
          <p:spPr bwMode="auto">
            <a:xfrm>
              <a:off x="1370" y="1889"/>
              <a:ext cx="457" cy="348"/>
            </a:xfrm>
            <a:prstGeom prst="ellipse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수프넣기</a:t>
              </a:r>
            </a:p>
          </p:txBody>
        </p:sp>
      </p:grpSp>
      <p:sp>
        <p:nvSpPr>
          <p:cNvPr id="581647" name="Line 15"/>
          <p:cNvSpPr>
            <a:spLocks noChangeShapeType="1"/>
          </p:cNvSpPr>
          <p:nvPr/>
        </p:nvSpPr>
        <p:spPr bwMode="auto">
          <a:xfrm>
            <a:off x="1684338" y="1733550"/>
            <a:ext cx="611187" cy="13081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48" name="Oval 16"/>
          <p:cNvSpPr>
            <a:spLocks noChangeArrowheads="1"/>
          </p:cNvSpPr>
          <p:nvPr/>
        </p:nvSpPr>
        <p:spPr bwMode="auto">
          <a:xfrm>
            <a:off x="4956175" y="1943100"/>
            <a:ext cx="693738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남비에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1649" name="Line 17"/>
          <p:cNvSpPr>
            <a:spLocks noChangeShapeType="1"/>
          </p:cNvSpPr>
          <p:nvPr/>
        </p:nvSpPr>
        <p:spPr bwMode="auto">
          <a:xfrm flipV="1">
            <a:off x="5495925" y="1603375"/>
            <a:ext cx="488950" cy="3810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0" name="Line 18"/>
          <p:cNvSpPr>
            <a:spLocks noChangeShapeType="1"/>
          </p:cNvSpPr>
          <p:nvPr/>
        </p:nvSpPr>
        <p:spPr bwMode="auto">
          <a:xfrm>
            <a:off x="6669088" y="1558925"/>
            <a:ext cx="1392237" cy="51117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1" name="Line 19"/>
          <p:cNvSpPr>
            <a:spLocks noChangeShapeType="1"/>
          </p:cNvSpPr>
          <p:nvPr/>
        </p:nvSpPr>
        <p:spPr bwMode="auto">
          <a:xfrm>
            <a:off x="6462713" y="1674813"/>
            <a:ext cx="360362" cy="35242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2" name="Line 20"/>
          <p:cNvSpPr>
            <a:spLocks noChangeShapeType="1"/>
          </p:cNvSpPr>
          <p:nvPr/>
        </p:nvSpPr>
        <p:spPr bwMode="auto">
          <a:xfrm flipV="1">
            <a:off x="5764213" y="3216275"/>
            <a:ext cx="982662" cy="4763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3" name="Line 21"/>
          <p:cNvSpPr>
            <a:spLocks noChangeShapeType="1"/>
          </p:cNvSpPr>
          <p:nvPr/>
        </p:nvSpPr>
        <p:spPr bwMode="auto">
          <a:xfrm>
            <a:off x="7470775" y="2244725"/>
            <a:ext cx="542925" cy="4763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4" name="Line 22"/>
          <p:cNvSpPr>
            <a:spLocks noChangeShapeType="1"/>
          </p:cNvSpPr>
          <p:nvPr/>
        </p:nvSpPr>
        <p:spPr bwMode="auto">
          <a:xfrm flipV="1">
            <a:off x="7324725" y="2409825"/>
            <a:ext cx="758825" cy="6477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5" name="Line 23"/>
          <p:cNvSpPr>
            <a:spLocks noChangeShapeType="1"/>
          </p:cNvSpPr>
          <p:nvPr/>
        </p:nvSpPr>
        <p:spPr bwMode="auto">
          <a:xfrm flipV="1">
            <a:off x="5621338" y="2357438"/>
            <a:ext cx="1139825" cy="703262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56" name="Oval 24"/>
          <p:cNvSpPr>
            <a:spLocks noChangeArrowheads="1"/>
          </p:cNvSpPr>
          <p:nvPr/>
        </p:nvSpPr>
        <p:spPr bwMode="auto">
          <a:xfrm>
            <a:off x="5875338" y="1166813"/>
            <a:ext cx="812800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1657" name="Oval 25"/>
          <p:cNvSpPr>
            <a:spLocks noChangeArrowheads="1"/>
          </p:cNvSpPr>
          <p:nvPr/>
        </p:nvSpPr>
        <p:spPr bwMode="auto">
          <a:xfrm>
            <a:off x="6731000" y="1941513"/>
            <a:ext cx="735013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1658" name="Oval 26"/>
          <p:cNvSpPr>
            <a:spLocks noChangeArrowheads="1"/>
          </p:cNvSpPr>
          <p:nvPr/>
        </p:nvSpPr>
        <p:spPr bwMode="auto">
          <a:xfrm>
            <a:off x="4968875" y="2981325"/>
            <a:ext cx="795338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1659" name="Oval 27"/>
          <p:cNvSpPr>
            <a:spLocks noChangeArrowheads="1"/>
          </p:cNvSpPr>
          <p:nvPr/>
        </p:nvSpPr>
        <p:spPr bwMode="auto">
          <a:xfrm>
            <a:off x="8015288" y="1943100"/>
            <a:ext cx="793750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1660" name="Oval 28"/>
          <p:cNvSpPr>
            <a:spLocks noChangeArrowheads="1"/>
          </p:cNvSpPr>
          <p:nvPr/>
        </p:nvSpPr>
        <p:spPr bwMode="auto">
          <a:xfrm>
            <a:off x="6751638" y="2981325"/>
            <a:ext cx="72548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1661" name="Line 29"/>
          <p:cNvSpPr>
            <a:spLocks noChangeShapeType="1"/>
          </p:cNvSpPr>
          <p:nvPr/>
        </p:nvSpPr>
        <p:spPr bwMode="auto">
          <a:xfrm>
            <a:off x="6261100" y="1716088"/>
            <a:ext cx="611188" cy="13081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2" name="Oval 30"/>
          <p:cNvSpPr>
            <a:spLocks noChangeArrowheads="1"/>
          </p:cNvSpPr>
          <p:nvPr/>
        </p:nvSpPr>
        <p:spPr bwMode="auto">
          <a:xfrm>
            <a:off x="4954588" y="4791075"/>
            <a:ext cx="69373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남비에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1663" name="Line 31"/>
          <p:cNvSpPr>
            <a:spLocks noChangeShapeType="1"/>
          </p:cNvSpPr>
          <p:nvPr/>
        </p:nvSpPr>
        <p:spPr bwMode="auto">
          <a:xfrm flipV="1">
            <a:off x="5494338" y="4451350"/>
            <a:ext cx="488950" cy="3810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4" name="Line 32"/>
          <p:cNvSpPr>
            <a:spLocks noChangeShapeType="1"/>
          </p:cNvSpPr>
          <p:nvPr/>
        </p:nvSpPr>
        <p:spPr bwMode="auto">
          <a:xfrm>
            <a:off x="6667500" y="4406900"/>
            <a:ext cx="1392238" cy="51117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5" name="Line 33"/>
          <p:cNvSpPr>
            <a:spLocks noChangeShapeType="1"/>
          </p:cNvSpPr>
          <p:nvPr/>
        </p:nvSpPr>
        <p:spPr bwMode="auto">
          <a:xfrm>
            <a:off x="6461125" y="4522788"/>
            <a:ext cx="360363" cy="352425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6" name="Line 34"/>
          <p:cNvSpPr>
            <a:spLocks noChangeShapeType="1"/>
          </p:cNvSpPr>
          <p:nvPr/>
        </p:nvSpPr>
        <p:spPr bwMode="auto">
          <a:xfrm flipV="1">
            <a:off x="5762625" y="6064250"/>
            <a:ext cx="982663" cy="4763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7" name="Line 35"/>
          <p:cNvSpPr>
            <a:spLocks noChangeShapeType="1"/>
          </p:cNvSpPr>
          <p:nvPr/>
        </p:nvSpPr>
        <p:spPr bwMode="auto">
          <a:xfrm>
            <a:off x="7469188" y="5092700"/>
            <a:ext cx="542925" cy="4763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8" name="Line 36"/>
          <p:cNvSpPr>
            <a:spLocks noChangeShapeType="1"/>
          </p:cNvSpPr>
          <p:nvPr/>
        </p:nvSpPr>
        <p:spPr bwMode="auto">
          <a:xfrm flipV="1">
            <a:off x="7323138" y="5257800"/>
            <a:ext cx="758825" cy="6477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69" name="Line 37"/>
          <p:cNvSpPr>
            <a:spLocks noChangeShapeType="1"/>
          </p:cNvSpPr>
          <p:nvPr/>
        </p:nvSpPr>
        <p:spPr bwMode="auto">
          <a:xfrm flipV="1">
            <a:off x="5619750" y="5205413"/>
            <a:ext cx="1139825" cy="703262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70" name="Oval 38"/>
          <p:cNvSpPr>
            <a:spLocks noChangeArrowheads="1"/>
          </p:cNvSpPr>
          <p:nvPr/>
        </p:nvSpPr>
        <p:spPr bwMode="auto">
          <a:xfrm>
            <a:off x="5873750" y="4014788"/>
            <a:ext cx="812800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1671" name="Oval 39"/>
          <p:cNvSpPr>
            <a:spLocks noChangeArrowheads="1"/>
          </p:cNvSpPr>
          <p:nvPr/>
        </p:nvSpPr>
        <p:spPr bwMode="auto">
          <a:xfrm>
            <a:off x="6729413" y="4789488"/>
            <a:ext cx="735012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1672" name="Oval 40"/>
          <p:cNvSpPr>
            <a:spLocks noChangeArrowheads="1"/>
          </p:cNvSpPr>
          <p:nvPr/>
        </p:nvSpPr>
        <p:spPr bwMode="auto">
          <a:xfrm>
            <a:off x="4967288" y="5829300"/>
            <a:ext cx="795337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1673" name="Oval 41"/>
          <p:cNvSpPr>
            <a:spLocks noChangeArrowheads="1"/>
          </p:cNvSpPr>
          <p:nvPr/>
        </p:nvSpPr>
        <p:spPr bwMode="auto">
          <a:xfrm>
            <a:off x="8013700" y="4791075"/>
            <a:ext cx="793750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1674" name="Oval 42"/>
          <p:cNvSpPr>
            <a:spLocks noChangeArrowheads="1"/>
          </p:cNvSpPr>
          <p:nvPr/>
        </p:nvSpPr>
        <p:spPr bwMode="auto">
          <a:xfrm>
            <a:off x="6750050" y="5829300"/>
            <a:ext cx="725488" cy="552450"/>
          </a:xfrm>
          <a:prstGeom prst="ellipse">
            <a:avLst/>
          </a:prstGeom>
          <a:noFill/>
          <a:ln w="63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solidFill>
                  <a:srgbClr val="DDDDD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1675" name="Line 43"/>
          <p:cNvSpPr>
            <a:spLocks noChangeShapeType="1"/>
          </p:cNvSpPr>
          <p:nvPr/>
        </p:nvSpPr>
        <p:spPr bwMode="auto">
          <a:xfrm>
            <a:off x="6259513" y="4564063"/>
            <a:ext cx="611187" cy="1308100"/>
          </a:xfrm>
          <a:prstGeom prst="line">
            <a:avLst/>
          </a:prstGeom>
          <a:noFill/>
          <a:ln w="6350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1676" name="AutoShape 44"/>
          <p:cNvSpPr>
            <a:spLocks noChangeArrowheads="1"/>
          </p:cNvSpPr>
          <p:nvPr/>
        </p:nvSpPr>
        <p:spPr bwMode="auto">
          <a:xfrm>
            <a:off x="4230688" y="281781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1677" name="AutoShape 45"/>
          <p:cNvSpPr>
            <a:spLocks noChangeArrowheads="1"/>
          </p:cNvSpPr>
          <p:nvPr/>
        </p:nvSpPr>
        <p:spPr bwMode="auto">
          <a:xfrm rot="5400000">
            <a:off x="7689850" y="388143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1678" name="AutoShape 46"/>
          <p:cNvSpPr>
            <a:spLocks noChangeArrowheads="1"/>
          </p:cNvSpPr>
          <p:nvPr/>
        </p:nvSpPr>
        <p:spPr bwMode="auto">
          <a:xfrm rot="5400000">
            <a:off x="2043113" y="71596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1679" name="Text Box 47"/>
          <p:cNvSpPr txBox="1">
            <a:spLocks noChangeArrowheads="1"/>
          </p:cNvSpPr>
          <p:nvPr/>
        </p:nvSpPr>
        <p:spPr bwMode="auto">
          <a:xfrm>
            <a:off x="3492500" y="30670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81680" name="Text Box 48"/>
          <p:cNvSpPr txBox="1">
            <a:spLocks noChangeArrowheads="1"/>
          </p:cNvSpPr>
          <p:nvPr/>
        </p:nvSpPr>
        <p:spPr bwMode="auto">
          <a:xfrm>
            <a:off x="8077200" y="30480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81681" name="Text Box 49"/>
          <p:cNvSpPr txBox="1">
            <a:spLocks noChangeArrowheads="1"/>
          </p:cNvSpPr>
          <p:nvPr/>
        </p:nvSpPr>
        <p:spPr bwMode="auto">
          <a:xfrm>
            <a:off x="8035925" y="591185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(g)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758825" y="1131888"/>
            <a:ext cx="669925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topologicalSort2(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 each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∈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  visited[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←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NO;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 each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∈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  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▷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정점의 순서는 무관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(visited[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 = NO)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DFS-TS(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;                         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DFS-TS(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visited[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 </a:t>
            </a:r>
            <a:r>
              <a:rPr lang="en-US" altLang="ko-KR" sz="2000">
                <a:ea typeface="굴림" panose="020B0600000101010101" pitchFamily="50" charset="-127"/>
              </a:rPr>
              <a:t>←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YES;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 each</a:t>
            </a:r>
            <a:r>
              <a:rPr lang="en-US" altLang="ko-KR" sz="2000" b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∈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   </a:t>
            </a:r>
            <a:r>
              <a:rPr lang="en-US" altLang="ko-KR" sz="1800">
                <a:ea typeface="굴림" panose="020B0600000101010101" pitchFamily="50" charset="-127"/>
              </a:rPr>
              <a:t>▷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):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인접 리스트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endParaRPr lang="ko-KR" altLang="en-US" sz="16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(visited[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] = NO)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DFS-TS(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 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연결 리스트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의 맨 앞에 정점</a:t>
            </a: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를 삽입한다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   </a:t>
            </a:r>
          </a:p>
          <a:p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758825" y="5783520"/>
            <a:ext cx="7861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알고리즘이 끝나고 나면 연결 리스트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에는 정점들이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위상정렬된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 순서로 매달려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2019300" y="393700"/>
            <a:ext cx="5194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위상정렬 알고리즘 </a:t>
            </a:r>
            <a:r>
              <a:rPr lang="en-US" altLang="ko-KR" sz="3200"/>
              <a:t>2</a:t>
            </a: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6337300" y="5318125"/>
            <a:ext cx="2643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>
                <a:ea typeface="굴림" panose="020B0600000101010101" pitchFamily="50" charset="-127"/>
              </a:rPr>
              <a:t>수행 시간</a:t>
            </a:r>
            <a:r>
              <a:rPr lang="en-US" altLang="ko-KR" sz="2000" smtClean="0">
                <a:ea typeface="굴림" panose="020B0600000101010101" pitchFamily="50" charset="-127"/>
              </a:rPr>
              <a:t>: </a:t>
            </a:r>
            <a:r>
              <a:rPr lang="el-GR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|+|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ChangeArrowheads="1"/>
          </p:cNvSpPr>
          <p:nvPr/>
        </p:nvSpPr>
        <p:spPr bwMode="auto">
          <a:xfrm>
            <a:off x="8297863" y="4505325"/>
            <a:ext cx="331787" cy="27781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  <a:ea typeface="굴림" panose="020B0600000101010101" pitchFamily="50" charset="-127"/>
              </a:rPr>
              <a:t>1</a:t>
            </a:r>
            <a:endParaRPr kumimoji="1" lang="ko-KR" altLang="en-US" sz="1800">
              <a:solidFill>
                <a:schemeClr val="bg1"/>
              </a:solidFill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82659" name="Oval 3"/>
          <p:cNvSpPr>
            <a:spLocks noChangeArrowheads="1"/>
          </p:cNvSpPr>
          <p:nvPr/>
        </p:nvSpPr>
        <p:spPr bwMode="auto">
          <a:xfrm>
            <a:off x="341313" y="2051050"/>
            <a:ext cx="6937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2660" name="Line 4"/>
          <p:cNvSpPr>
            <a:spLocks noChangeShapeType="1"/>
          </p:cNvSpPr>
          <p:nvPr/>
        </p:nvSpPr>
        <p:spPr bwMode="auto">
          <a:xfrm flipV="1">
            <a:off x="881063" y="1711325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1" name="Line 5"/>
          <p:cNvSpPr>
            <a:spLocks noChangeShapeType="1"/>
          </p:cNvSpPr>
          <p:nvPr/>
        </p:nvSpPr>
        <p:spPr bwMode="auto">
          <a:xfrm>
            <a:off x="2054225" y="1666875"/>
            <a:ext cx="1392238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2" name="Line 6"/>
          <p:cNvSpPr>
            <a:spLocks noChangeShapeType="1"/>
          </p:cNvSpPr>
          <p:nvPr/>
        </p:nvSpPr>
        <p:spPr bwMode="auto">
          <a:xfrm>
            <a:off x="1847850" y="1782763"/>
            <a:ext cx="360363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3" name="Line 7"/>
          <p:cNvSpPr>
            <a:spLocks noChangeShapeType="1"/>
          </p:cNvSpPr>
          <p:nvPr/>
        </p:nvSpPr>
        <p:spPr bwMode="auto">
          <a:xfrm flipV="1">
            <a:off x="1149350" y="3324225"/>
            <a:ext cx="982663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4" name="Line 8"/>
          <p:cNvSpPr>
            <a:spLocks noChangeShapeType="1"/>
          </p:cNvSpPr>
          <p:nvPr/>
        </p:nvSpPr>
        <p:spPr bwMode="auto">
          <a:xfrm>
            <a:off x="2855913" y="2352675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5" name="Line 9"/>
          <p:cNvSpPr>
            <a:spLocks noChangeShapeType="1"/>
          </p:cNvSpPr>
          <p:nvPr/>
        </p:nvSpPr>
        <p:spPr bwMode="auto">
          <a:xfrm flipV="1">
            <a:off x="2709863" y="2517775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6" name="Line 10"/>
          <p:cNvSpPr>
            <a:spLocks noChangeShapeType="1"/>
          </p:cNvSpPr>
          <p:nvPr/>
        </p:nvSpPr>
        <p:spPr bwMode="auto">
          <a:xfrm flipV="1">
            <a:off x="1006475" y="2465388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67" name="Oval 11"/>
          <p:cNvSpPr>
            <a:spLocks noChangeArrowheads="1"/>
          </p:cNvSpPr>
          <p:nvPr/>
        </p:nvSpPr>
        <p:spPr bwMode="auto">
          <a:xfrm>
            <a:off x="1260475" y="1274763"/>
            <a:ext cx="81280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2668" name="Oval 12"/>
          <p:cNvSpPr>
            <a:spLocks noChangeArrowheads="1"/>
          </p:cNvSpPr>
          <p:nvPr/>
        </p:nvSpPr>
        <p:spPr bwMode="auto">
          <a:xfrm>
            <a:off x="2116138" y="2049463"/>
            <a:ext cx="735012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2669" name="Oval 13"/>
          <p:cNvSpPr>
            <a:spLocks noChangeArrowheads="1"/>
          </p:cNvSpPr>
          <p:nvPr/>
        </p:nvSpPr>
        <p:spPr bwMode="auto">
          <a:xfrm>
            <a:off x="354013" y="3089275"/>
            <a:ext cx="7953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2670" name="Oval 14"/>
          <p:cNvSpPr>
            <a:spLocks noChangeArrowheads="1"/>
          </p:cNvSpPr>
          <p:nvPr/>
        </p:nvSpPr>
        <p:spPr bwMode="auto">
          <a:xfrm>
            <a:off x="3400425" y="2051050"/>
            <a:ext cx="79375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2671" name="Oval 15"/>
          <p:cNvSpPr>
            <a:spLocks noChangeArrowheads="1"/>
          </p:cNvSpPr>
          <p:nvPr/>
        </p:nvSpPr>
        <p:spPr bwMode="auto">
          <a:xfrm>
            <a:off x="2136775" y="3089275"/>
            <a:ext cx="72548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2672" name="Line 16"/>
          <p:cNvSpPr>
            <a:spLocks noChangeShapeType="1"/>
          </p:cNvSpPr>
          <p:nvPr/>
        </p:nvSpPr>
        <p:spPr bwMode="auto">
          <a:xfrm>
            <a:off x="1646238" y="1824038"/>
            <a:ext cx="611187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73" name="AutoShape 17"/>
          <p:cNvSpPr>
            <a:spLocks noChangeArrowheads="1"/>
          </p:cNvSpPr>
          <p:nvPr/>
        </p:nvSpPr>
        <p:spPr bwMode="auto">
          <a:xfrm>
            <a:off x="4281488" y="288766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2674" name="Oval 18"/>
          <p:cNvSpPr>
            <a:spLocks noChangeArrowheads="1"/>
          </p:cNvSpPr>
          <p:nvPr/>
        </p:nvSpPr>
        <p:spPr bwMode="auto">
          <a:xfrm>
            <a:off x="4984750" y="1992313"/>
            <a:ext cx="69373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2675" name="Line 19"/>
          <p:cNvSpPr>
            <a:spLocks noChangeShapeType="1"/>
          </p:cNvSpPr>
          <p:nvPr/>
        </p:nvSpPr>
        <p:spPr bwMode="auto">
          <a:xfrm flipV="1">
            <a:off x="5524500" y="1652588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76" name="Line 20"/>
          <p:cNvSpPr>
            <a:spLocks noChangeShapeType="1"/>
          </p:cNvSpPr>
          <p:nvPr/>
        </p:nvSpPr>
        <p:spPr bwMode="auto">
          <a:xfrm>
            <a:off x="6697663" y="1608138"/>
            <a:ext cx="1392237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77" name="Line 21"/>
          <p:cNvSpPr>
            <a:spLocks noChangeShapeType="1"/>
          </p:cNvSpPr>
          <p:nvPr/>
        </p:nvSpPr>
        <p:spPr bwMode="auto">
          <a:xfrm>
            <a:off x="6491288" y="1724025"/>
            <a:ext cx="360362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78" name="Line 22"/>
          <p:cNvSpPr>
            <a:spLocks noChangeShapeType="1"/>
          </p:cNvSpPr>
          <p:nvPr/>
        </p:nvSpPr>
        <p:spPr bwMode="auto">
          <a:xfrm flipV="1">
            <a:off x="5792788" y="3265488"/>
            <a:ext cx="982662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79" name="Line 23"/>
          <p:cNvSpPr>
            <a:spLocks noChangeShapeType="1"/>
          </p:cNvSpPr>
          <p:nvPr/>
        </p:nvSpPr>
        <p:spPr bwMode="auto">
          <a:xfrm>
            <a:off x="7499350" y="2293938"/>
            <a:ext cx="542925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80" name="Line 24"/>
          <p:cNvSpPr>
            <a:spLocks noChangeShapeType="1"/>
          </p:cNvSpPr>
          <p:nvPr/>
        </p:nvSpPr>
        <p:spPr bwMode="auto">
          <a:xfrm flipV="1">
            <a:off x="7353300" y="2459038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81" name="Line 25"/>
          <p:cNvSpPr>
            <a:spLocks noChangeShapeType="1"/>
          </p:cNvSpPr>
          <p:nvPr/>
        </p:nvSpPr>
        <p:spPr bwMode="auto">
          <a:xfrm flipV="1">
            <a:off x="5649913" y="2406650"/>
            <a:ext cx="1139825" cy="7032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82" name="Oval 26"/>
          <p:cNvSpPr>
            <a:spLocks noChangeArrowheads="1"/>
          </p:cNvSpPr>
          <p:nvPr/>
        </p:nvSpPr>
        <p:spPr bwMode="auto">
          <a:xfrm>
            <a:off x="5903913" y="1216025"/>
            <a:ext cx="81280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2683" name="Oval 27"/>
          <p:cNvSpPr>
            <a:spLocks noChangeArrowheads="1"/>
          </p:cNvSpPr>
          <p:nvPr/>
        </p:nvSpPr>
        <p:spPr bwMode="auto">
          <a:xfrm>
            <a:off x="6759575" y="1990725"/>
            <a:ext cx="735013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2684" name="Oval 28"/>
          <p:cNvSpPr>
            <a:spLocks noChangeArrowheads="1"/>
          </p:cNvSpPr>
          <p:nvPr/>
        </p:nvSpPr>
        <p:spPr bwMode="auto">
          <a:xfrm>
            <a:off x="4997450" y="3030538"/>
            <a:ext cx="79533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2685" name="Oval 29"/>
          <p:cNvSpPr>
            <a:spLocks noChangeArrowheads="1"/>
          </p:cNvSpPr>
          <p:nvPr/>
        </p:nvSpPr>
        <p:spPr bwMode="auto">
          <a:xfrm>
            <a:off x="8043863" y="1992313"/>
            <a:ext cx="79375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2686" name="Oval 30"/>
          <p:cNvSpPr>
            <a:spLocks noChangeArrowheads="1"/>
          </p:cNvSpPr>
          <p:nvPr/>
        </p:nvSpPr>
        <p:spPr bwMode="auto">
          <a:xfrm>
            <a:off x="6780213" y="3030538"/>
            <a:ext cx="725487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2687" name="Line 31"/>
          <p:cNvSpPr>
            <a:spLocks noChangeShapeType="1"/>
          </p:cNvSpPr>
          <p:nvPr/>
        </p:nvSpPr>
        <p:spPr bwMode="auto">
          <a:xfrm>
            <a:off x="6289675" y="1765300"/>
            <a:ext cx="611188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88" name="Oval 32"/>
          <p:cNvSpPr>
            <a:spLocks noChangeArrowheads="1"/>
          </p:cNvSpPr>
          <p:nvPr/>
        </p:nvSpPr>
        <p:spPr bwMode="auto">
          <a:xfrm>
            <a:off x="5019675" y="4806950"/>
            <a:ext cx="69373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2689" name="Line 33"/>
          <p:cNvSpPr>
            <a:spLocks noChangeShapeType="1"/>
          </p:cNvSpPr>
          <p:nvPr/>
        </p:nvSpPr>
        <p:spPr bwMode="auto">
          <a:xfrm flipV="1">
            <a:off x="5559425" y="4467225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0" name="Line 34"/>
          <p:cNvSpPr>
            <a:spLocks noChangeShapeType="1"/>
          </p:cNvSpPr>
          <p:nvPr/>
        </p:nvSpPr>
        <p:spPr bwMode="auto">
          <a:xfrm>
            <a:off x="6732588" y="4422775"/>
            <a:ext cx="1392237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1" name="Line 35"/>
          <p:cNvSpPr>
            <a:spLocks noChangeShapeType="1"/>
          </p:cNvSpPr>
          <p:nvPr/>
        </p:nvSpPr>
        <p:spPr bwMode="auto">
          <a:xfrm>
            <a:off x="6526213" y="4538663"/>
            <a:ext cx="360362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 flipV="1">
            <a:off x="5827713" y="6080125"/>
            <a:ext cx="982662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3" name="Line 37"/>
          <p:cNvSpPr>
            <a:spLocks noChangeShapeType="1"/>
          </p:cNvSpPr>
          <p:nvPr/>
        </p:nvSpPr>
        <p:spPr bwMode="auto">
          <a:xfrm>
            <a:off x="7534275" y="5108575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4" name="Line 38"/>
          <p:cNvSpPr>
            <a:spLocks noChangeShapeType="1"/>
          </p:cNvSpPr>
          <p:nvPr/>
        </p:nvSpPr>
        <p:spPr bwMode="auto">
          <a:xfrm flipV="1">
            <a:off x="7388225" y="5273675"/>
            <a:ext cx="7588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5" name="Line 39"/>
          <p:cNvSpPr>
            <a:spLocks noChangeShapeType="1"/>
          </p:cNvSpPr>
          <p:nvPr/>
        </p:nvSpPr>
        <p:spPr bwMode="auto">
          <a:xfrm flipV="1">
            <a:off x="5684838" y="5221288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696" name="Oval 40"/>
          <p:cNvSpPr>
            <a:spLocks noChangeArrowheads="1"/>
          </p:cNvSpPr>
          <p:nvPr/>
        </p:nvSpPr>
        <p:spPr bwMode="auto">
          <a:xfrm>
            <a:off x="5938838" y="4030663"/>
            <a:ext cx="81280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2697" name="Oval 41"/>
          <p:cNvSpPr>
            <a:spLocks noChangeArrowheads="1"/>
          </p:cNvSpPr>
          <p:nvPr/>
        </p:nvSpPr>
        <p:spPr bwMode="auto">
          <a:xfrm>
            <a:off x="6794500" y="4805363"/>
            <a:ext cx="735013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2698" name="Oval 42"/>
          <p:cNvSpPr>
            <a:spLocks noChangeArrowheads="1"/>
          </p:cNvSpPr>
          <p:nvPr/>
        </p:nvSpPr>
        <p:spPr bwMode="auto">
          <a:xfrm>
            <a:off x="5032375" y="5845175"/>
            <a:ext cx="79533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2699" name="Oval 43"/>
          <p:cNvSpPr>
            <a:spLocks noChangeArrowheads="1"/>
          </p:cNvSpPr>
          <p:nvPr/>
        </p:nvSpPr>
        <p:spPr bwMode="auto">
          <a:xfrm>
            <a:off x="8078788" y="4806950"/>
            <a:ext cx="793750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2700" name="Oval 44"/>
          <p:cNvSpPr>
            <a:spLocks noChangeArrowheads="1"/>
          </p:cNvSpPr>
          <p:nvPr/>
        </p:nvSpPr>
        <p:spPr bwMode="auto">
          <a:xfrm>
            <a:off x="6815138" y="5845175"/>
            <a:ext cx="725487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2701" name="Line 45"/>
          <p:cNvSpPr>
            <a:spLocks noChangeShapeType="1"/>
          </p:cNvSpPr>
          <p:nvPr/>
        </p:nvSpPr>
        <p:spPr bwMode="auto">
          <a:xfrm>
            <a:off x="6324600" y="4579938"/>
            <a:ext cx="611188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02" name="AutoShape 46"/>
          <p:cNvSpPr>
            <a:spLocks noChangeArrowheads="1"/>
          </p:cNvSpPr>
          <p:nvPr/>
        </p:nvSpPr>
        <p:spPr bwMode="auto">
          <a:xfrm rot="5400000">
            <a:off x="7994650" y="39004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2703" name="Oval 47"/>
          <p:cNvSpPr>
            <a:spLocks noChangeArrowheads="1"/>
          </p:cNvSpPr>
          <p:nvPr/>
        </p:nvSpPr>
        <p:spPr bwMode="auto">
          <a:xfrm>
            <a:off x="379413" y="4822825"/>
            <a:ext cx="6937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2704" name="Line 48"/>
          <p:cNvSpPr>
            <a:spLocks noChangeShapeType="1"/>
          </p:cNvSpPr>
          <p:nvPr/>
        </p:nvSpPr>
        <p:spPr bwMode="auto">
          <a:xfrm flipV="1">
            <a:off x="919163" y="4483100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05" name="Line 49"/>
          <p:cNvSpPr>
            <a:spLocks noChangeShapeType="1"/>
          </p:cNvSpPr>
          <p:nvPr/>
        </p:nvSpPr>
        <p:spPr bwMode="auto">
          <a:xfrm>
            <a:off x="2092325" y="4438650"/>
            <a:ext cx="1392238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06" name="Line 50"/>
          <p:cNvSpPr>
            <a:spLocks noChangeShapeType="1"/>
          </p:cNvSpPr>
          <p:nvPr/>
        </p:nvSpPr>
        <p:spPr bwMode="auto">
          <a:xfrm>
            <a:off x="1885950" y="4554538"/>
            <a:ext cx="360363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07" name="Line 51"/>
          <p:cNvSpPr>
            <a:spLocks noChangeShapeType="1"/>
          </p:cNvSpPr>
          <p:nvPr/>
        </p:nvSpPr>
        <p:spPr bwMode="auto">
          <a:xfrm flipV="1">
            <a:off x="1187450" y="6096000"/>
            <a:ext cx="982663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08" name="Line 52"/>
          <p:cNvSpPr>
            <a:spLocks noChangeShapeType="1"/>
          </p:cNvSpPr>
          <p:nvPr/>
        </p:nvSpPr>
        <p:spPr bwMode="auto">
          <a:xfrm>
            <a:off x="2894013" y="5124450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09" name="Line 53"/>
          <p:cNvSpPr>
            <a:spLocks noChangeShapeType="1"/>
          </p:cNvSpPr>
          <p:nvPr/>
        </p:nvSpPr>
        <p:spPr bwMode="auto">
          <a:xfrm flipV="1">
            <a:off x="2747963" y="5289550"/>
            <a:ext cx="758825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10" name="Line 54"/>
          <p:cNvSpPr>
            <a:spLocks noChangeShapeType="1"/>
          </p:cNvSpPr>
          <p:nvPr/>
        </p:nvSpPr>
        <p:spPr bwMode="auto">
          <a:xfrm flipV="1">
            <a:off x="1044575" y="5237163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11" name="Oval 55"/>
          <p:cNvSpPr>
            <a:spLocks noChangeArrowheads="1"/>
          </p:cNvSpPr>
          <p:nvPr/>
        </p:nvSpPr>
        <p:spPr bwMode="auto">
          <a:xfrm>
            <a:off x="1298575" y="4046538"/>
            <a:ext cx="81280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2712" name="Oval 56"/>
          <p:cNvSpPr>
            <a:spLocks noChangeArrowheads="1"/>
          </p:cNvSpPr>
          <p:nvPr/>
        </p:nvSpPr>
        <p:spPr bwMode="auto">
          <a:xfrm>
            <a:off x="2154238" y="4821238"/>
            <a:ext cx="735012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2713" name="Oval 57"/>
          <p:cNvSpPr>
            <a:spLocks noChangeArrowheads="1"/>
          </p:cNvSpPr>
          <p:nvPr/>
        </p:nvSpPr>
        <p:spPr bwMode="auto">
          <a:xfrm>
            <a:off x="392113" y="5861050"/>
            <a:ext cx="7953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2714" name="Oval 58"/>
          <p:cNvSpPr>
            <a:spLocks noChangeArrowheads="1"/>
          </p:cNvSpPr>
          <p:nvPr/>
        </p:nvSpPr>
        <p:spPr bwMode="auto">
          <a:xfrm>
            <a:off x="3438525" y="4822825"/>
            <a:ext cx="793750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2715" name="Oval 59"/>
          <p:cNvSpPr>
            <a:spLocks noChangeArrowheads="1"/>
          </p:cNvSpPr>
          <p:nvPr/>
        </p:nvSpPr>
        <p:spPr bwMode="auto">
          <a:xfrm>
            <a:off x="2174875" y="5861050"/>
            <a:ext cx="725488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2716" name="Line 60"/>
          <p:cNvSpPr>
            <a:spLocks noChangeShapeType="1"/>
          </p:cNvSpPr>
          <p:nvPr/>
        </p:nvSpPr>
        <p:spPr bwMode="auto">
          <a:xfrm>
            <a:off x="1684338" y="4595813"/>
            <a:ext cx="611187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2717" name="AutoShape 61"/>
          <p:cNvSpPr>
            <a:spLocks noChangeArrowheads="1"/>
          </p:cNvSpPr>
          <p:nvPr/>
        </p:nvSpPr>
        <p:spPr bwMode="auto">
          <a:xfrm flipH="1">
            <a:off x="4302125" y="55864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2718" name="Text Box 62"/>
          <p:cNvSpPr txBox="1">
            <a:spLocks noChangeArrowheads="1"/>
          </p:cNvSpPr>
          <p:nvPr/>
        </p:nvSpPr>
        <p:spPr bwMode="auto">
          <a:xfrm>
            <a:off x="3459163" y="31765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82719" name="Text Box 63"/>
          <p:cNvSpPr txBox="1">
            <a:spLocks noChangeArrowheads="1"/>
          </p:cNvSpPr>
          <p:nvPr/>
        </p:nvSpPr>
        <p:spPr bwMode="auto">
          <a:xfrm>
            <a:off x="8116888" y="31273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82720" name="Text Box 64"/>
          <p:cNvSpPr txBox="1">
            <a:spLocks noChangeArrowheads="1"/>
          </p:cNvSpPr>
          <p:nvPr/>
        </p:nvSpPr>
        <p:spPr bwMode="auto">
          <a:xfrm>
            <a:off x="8183563" y="59261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82721" name="Text Box 65"/>
          <p:cNvSpPr txBox="1">
            <a:spLocks noChangeArrowheads="1"/>
          </p:cNvSpPr>
          <p:nvPr/>
        </p:nvSpPr>
        <p:spPr bwMode="auto">
          <a:xfrm>
            <a:off x="3509963" y="595312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82723" name="Text Box 67"/>
          <p:cNvSpPr txBox="1">
            <a:spLocks noChangeArrowheads="1"/>
          </p:cNvSpPr>
          <p:nvPr/>
        </p:nvSpPr>
        <p:spPr bwMode="auto">
          <a:xfrm>
            <a:off x="3700463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2725" name="AutoShape 69"/>
          <p:cNvSpPr>
            <a:spLocks noChangeArrowheads="1"/>
          </p:cNvSpPr>
          <p:nvPr/>
        </p:nvSpPr>
        <p:spPr bwMode="auto">
          <a:xfrm>
            <a:off x="2354263" y="6381750"/>
            <a:ext cx="331787" cy="27781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  <a:ea typeface="굴림" panose="020B0600000101010101" pitchFamily="50" charset="-127"/>
              </a:rPr>
              <a:t>2</a:t>
            </a:r>
            <a:endParaRPr kumimoji="1" lang="ko-KR" altLang="en-US" sz="1800">
              <a:solidFill>
                <a:schemeClr val="bg1"/>
              </a:solidFill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82726" name="Rectangle 70"/>
          <p:cNvSpPr>
            <a:spLocks noChangeArrowheads="1"/>
          </p:cNvSpPr>
          <p:nvPr/>
        </p:nvSpPr>
        <p:spPr bwMode="auto">
          <a:xfrm>
            <a:off x="660400" y="393700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>
                <a:latin typeface="Times New Roman" panose="02020603050405020304" pitchFamily="18" charset="0"/>
              </a:rPr>
              <a:t>위상정렬</a:t>
            </a:r>
            <a:r>
              <a:rPr lang="en-US" altLang="ko-KR" sz="2800">
                <a:latin typeface="Times New Roman" panose="02020603050405020304" pitchFamily="18" charset="0"/>
              </a:rPr>
              <a:t> </a:t>
            </a:r>
            <a:r>
              <a:rPr lang="ko-KR" altLang="en-US" sz="2800">
                <a:latin typeface="Times New Roman" panose="02020603050405020304" pitchFamily="18" charset="0"/>
              </a:rPr>
              <a:t>알고리즘 </a:t>
            </a:r>
            <a:r>
              <a:rPr lang="en-US" altLang="ko-KR" sz="2800">
                <a:latin typeface="Times New Roman" panose="02020603050405020304" pitchFamily="18" charset="0"/>
              </a:rPr>
              <a:t>2</a:t>
            </a:r>
            <a:r>
              <a:rPr lang="ko-KR" altLang="en-US" sz="2800"/>
              <a:t>의 작동 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Oval 2"/>
          <p:cNvSpPr>
            <a:spLocks noChangeArrowheads="1"/>
          </p:cNvSpPr>
          <p:nvPr/>
        </p:nvSpPr>
        <p:spPr bwMode="auto">
          <a:xfrm>
            <a:off x="379413" y="1789113"/>
            <a:ext cx="693737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3683" name="Line 3"/>
          <p:cNvSpPr>
            <a:spLocks noChangeShapeType="1"/>
          </p:cNvSpPr>
          <p:nvPr/>
        </p:nvSpPr>
        <p:spPr bwMode="auto">
          <a:xfrm flipV="1">
            <a:off x="919163" y="1449388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2092325" y="1404938"/>
            <a:ext cx="1392238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85" name="Line 5"/>
          <p:cNvSpPr>
            <a:spLocks noChangeShapeType="1"/>
          </p:cNvSpPr>
          <p:nvPr/>
        </p:nvSpPr>
        <p:spPr bwMode="auto">
          <a:xfrm>
            <a:off x="1885950" y="1520825"/>
            <a:ext cx="360363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86" name="Line 6"/>
          <p:cNvSpPr>
            <a:spLocks noChangeShapeType="1"/>
          </p:cNvSpPr>
          <p:nvPr/>
        </p:nvSpPr>
        <p:spPr bwMode="auto">
          <a:xfrm flipV="1">
            <a:off x="1187450" y="3062288"/>
            <a:ext cx="982663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87" name="Line 7"/>
          <p:cNvSpPr>
            <a:spLocks noChangeShapeType="1"/>
          </p:cNvSpPr>
          <p:nvPr/>
        </p:nvSpPr>
        <p:spPr bwMode="auto">
          <a:xfrm>
            <a:off x="2894013" y="2090738"/>
            <a:ext cx="542925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88" name="Line 8"/>
          <p:cNvSpPr>
            <a:spLocks noChangeShapeType="1"/>
          </p:cNvSpPr>
          <p:nvPr/>
        </p:nvSpPr>
        <p:spPr bwMode="auto">
          <a:xfrm flipV="1">
            <a:off x="2747963" y="2255838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89" name="Line 9"/>
          <p:cNvSpPr>
            <a:spLocks noChangeShapeType="1"/>
          </p:cNvSpPr>
          <p:nvPr/>
        </p:nvSpPr>
        <p:spPr bwMode="auto">
          <a:xfrm flipV="1">
            <a:off x="1044575" y="2203450"/>
            <a:ext cx="1139825" cy="7032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90" name="Oval 10"/>
          <p:cNvSpPr>
            <a:spLocks noChangeArrowheads="1"/>
          </p:cNvSpPr>
          <p:nvPr/>
        </p:nvSpPr>
        <p:spPr bwMode="auto">
          <a:xfrm>
            <a:off x="1298575" y="1012825"/>
            <a:ext cx="812800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3691" name="Oval 11"/>
          <p:cNvSpPr>
            <a:spLocks noChangeArrowheads="1"/>
          </p:cNvSpPr>
          <p:nvPr/>
        </p:nvSpPr>
        <p:spPr bwMode="auto">
          <a:xfrm>
            <a:off x="2154238" y="1787525"/>
            <a:ext cx="735012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3692" name="Oval 12"/>
          <p:cNvSpPr>
            <a:spLocks noChangeArrowheads="1"/>
          </p:cNvSpPr>
          <p:nvPr/>
        </p:nvSpPr>
        <p:spPr bwMode="auto">
          <a:xfrm>
            <a:off x="392113" y="2827338"/>
            <a:ext cx="7953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3693" name="Oval 13"/>
          <p:cNvSpPr>
            <a:spLocks noChangeArrowheads="1"/>
          </p:cNvSpPr>
          <p:nvPr/>
        </p:nvSpPr>
        <p:spPr bwMode="auto">
          <a:xfrm>
            <a:off x="3438525" y="1789113"/>
            <a:ext cx="79375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3694" name="Oval 14"/>
          <p:cNvSpPr>
            <a:spLocks noChangeArrowheads="1"/>
          </p:cNvSpPr>
          <p:nvPr/>
        </p:nvSpPr>
        <p:spPr bwMode="auto">
          <a:xfrm>
            <a:off x="2174875" y="2827338"/>
            <a:ext cx="725488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3695" name="Line 15"/>
          <p:cNvSpPr>
            <a:spLocks noChangeShapeType="1"/>
          </p:cNvSpPr>
          <p:nvPr/>
        </p:nvSpPr>
        <p:spPr bwMode="auto">
          <a:xfrm>
            <a:off x="1684338" y="1562100"/>
            <a:ext cx="611187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96" name="Oval 16"/>
          <p:cNvSpPr>
            <a:spLocks noChangeArrowheads="1"/>
          </p:cNvSpPr>
          <p:nvPr/>
        </p:nvSpPr>
        <p:spPr bwMode="auto">
          <a:xfrm>
            <a:off x="4956175" y="1771650"/>
            <a:ext cx="693738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3697" name="Line 17"/>
          <p:cNvSpPr>
            <a:spLocks noChangeShapeType="1"/>
          </p:cNvSpPr>
          <p:nvPr/>
        </p:nvSpPr>
        <p:spPr bwMode="auto">
          <a:xfrm flipV="1">
            <a:off x="5495925" y="1431925"/>
            <a:ext cx="48895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98" name="Line 18"/>
          <p:cNvSpPr>
            <a:spLocks noChangeShapeType="1"/>
          </p:cNvSpPr>
          <p:nvPr/>
        </p:nvSpPr>
        <p:spPr bwMode="auto">
          <a:xfrm>
            <a:off x="6669088" y="1387475"/>
            <a:ext cx="1392237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699" name="Line 19"/>
          <p:cNvSpPr>
            <a:spLocks noChangeShapeType="1"/>
          </p:cNvSpPr>
          <p:nvPr/>
        </p:nvSpPr>
        <p:spPr bwMode="auto">
          <a:xfrm>
            <a:off x="6462713" y="1503363"/>
            <a:ext cx="360362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00" name="Line 20"/>
          <p:cNvSpPr>
            <a:spLocks noChangeShapeType="1"/>
          </p:cNvSpPr>
          <p:nvPr/>
        </p:nvSpPr>
        <p:spPr bwMode="auto">
          <a:xfrm flipV="1">
            <a:off x="5764213" y="3044825"/>
            <a:ext cx="982662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01" name="Line 21"/>
          <p:cNvSpPr>
            <a:spLocks noChangeShapeType="1"/>
          </p:cNvSpPr>
          <p:nvPr/>
        </p:nvSpPr>
        <p:spPr bwMode="auto">
          <a:xfrm>
            <a:off x="7470775" y="2073275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02" name="Line 22"/>
          <p:cNvSpPr>
            <a:spLocks noChangeShapeType="1"/>
          </p:cNvSpPr>
          <p:nvPr/>
        </p:nvSpPr>
        <p:spPr bwMode="auto">
          <a:xfrm flipV="1">
            <a:off x="7324725" y="2238375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03" name="Line 23"/>
          <p:cNvSpPr>
            <a:spLocks noChangeShapeType="1"/>
          </p:cNvSpPr>
          <p:nvPr/>
        </p:nvSpPr>
        <p:spPr bwMode="auto">
          <a:xfrm flipV="1">
            <a:off x="5621338" y="2185988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04" name="Oval 24"/>
          <p:cNvSpPr>
            <a:spLocks noChangeArrowheads="1"/>
          </p:cNvSpPr>
          <p:nvPr/>
        </p:nvSpPr>
        <p:spPr bwMode="auto">
          <a:xfrm>
            <a:off x="5875338" y="995363"/>
            <a:ext cx="812800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3705" name="Oval 25"/>
          <p:cNvSpPr>
            <a:spLocks noChangeArrowheads="1"/>
          </p:cNvSpPr>
          <p:nvPr/>
        </p:nvSpPr>
        <p:spPr bwMode="auto">
          <a:xfrm>
            <a:off x="6731000" y="1770063"/>
            <a:ext cx="735013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3706" name="Oval 26"/>
          <p:cNvSpPr>
            <a:spLocks noChangeArrowheads="1"/>
          </p:cNvSpPr>
          <p:nvPr/>
        </p:nvSpPr>
        <p:spPr bwMode="auto">
          <a:xfrm>
            <a:off x="4968875" y="2809875"/>
            <a:ext cx="79533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3707" name="Oval 27"/>
          <p:cNvSpPr>
            <a:spLocks noChangeArrowheads="1"/>
          </p:cNvSpPr>
          <p:nvPr/>
        </p:nvSpPr>
        <p:spPr bwMode="auto">
          <a:xfrm>
            <a:off x="8015288" y="1771650"/>
            <a:ext cx="79375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3708" name="Oval 28"/>
          <p:cNvSpPr>
            <a:spLocks noChangeArrowheads="1"/>
          </p:cNvSpPr>
          <p:nvPr/>
        </p:nvSpPr>
        <p:spPr bwMode="auto">
          <a:xfrm>
            <a:off x="6751638" y="2809875"/>
            <a:ext cx="725487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3709" name="Line 29"/>
          <p:cNvSpPr>
            <a:spLocks noChangeShapeType="1"/>
          </p:cNvSpPr>
          <p:nvPr/>
        </p:nvSpPr>
        <p:spPr bwMode="auto">
          <a:xfrm>
            <a:off x="6261100" y="1544638"/>
            <a:ext cx="611188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0" name="Oval 30"/>
          <p:cNvSpPr>
            <a:spLocks noChangeArrowheads="1"/>
          </p:cNvSpPr>
          <p:nvPr/>
        </p:nvSpPr>
        <p:spPr bwMode="auto">
          <a:xfrm>
            <a:off x="4954588" y="4886325"/>
            <a:ext cx="693737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3711" name="Line 31"/>
          <p:cNvSpPr>
            <a:spLocks noChangeShapeType="1"/>
          </p:cNvSpPr>
          <p:nvPr/>
        </p:nvSpPr>
        <p:spPr bwMode="auto">
          <a:xfrm flipV="1">
            <a:off x="5494338" y="4546600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2" name="Line 32"/>
          <p:cNvSpPr>
            <a:spLocks noChangeShapeType="1"/>
          </p:cNvSpPr>
          <p:nvPr/>
        </p:nvSpPr>
        <p:spPr bwMode="auto">
          <a:xfrm>
            <a:off x="6667500" y="4502150"/>
            <a:ext cx="1392238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3" name="Line 33"/>
          <p:cNvSpPr>
            <a:spLocks noChangeShapeType="1"/>
          </p:cNvSpPr>
          <p:nvPr/>
        </p:nvSpPr>
        <p:spPr bwMode="auto">
          <a:xfrm>
            <a:off x="6461125" y="4618038"/>
            <a:ext cx="360363" cy="352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4" name="Line 34"/>
          <p:cNvSpPr>
            <a:spLocks noChangeShapeType="1"/>
          </p:cNvSpPr>
          <p:nvPr/>
        </p:nvSpPr>
        <p:spPr bwMode="auto">
          <a:xfrm flipV="1">
            <a:off x="5762625" y="6159500"/>
            <a:ext cx="982663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5" name="Line 35"/>
          <p:cNvSpPr>
            <a:spLocks noChangeShapeType="1"/>
          </p:cNvSpPr>
          <p:nvPr/>
        </p:nvSpPr>
        <p:spPr bwMode="auto">
          <a:xfrm>
            <a:off x="7469188" y="5187950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6" name="Line 36"/>
          <p:cNvSpPr>
            <a:spLocks noChangeShapeType="1"/>
          </p:cNvSpPr>
          <p:nvPr/>
        </p:nvSpPr>
        <p:spPr bwMode="auto">
          <a:xfrm flipV="1">
            <a:off x="7323138" y="5353050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7" name="Line 37"/>
          <p:cNvSpPr>
            <a:spLocks noChangeShapeType="1"/>
          </p:cNvSpPr>
          <p:nvPr/>
        </p:nvSpPr>
        <p:spPr bwMode="auto">
          <a:xfrm flipV="1">
            <a:off x="5619750" y="5300663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18" name="Oval 38"/>
          <p:cNvSpPr>
            <a:spLocks noChangeArrowheads="1"/>
          </p:cNvSpPr>
          <p:nvPr/>
        </p:nvSpPr>
        <p:spPr bwMode="auto">
          <a:xfrm>
            <a:off x="5873750" y="4110038"/>
            <a:ext cx="812800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3719" name="Oval 39"/>
          <p:cNvSpPr>
            <a:spLocks noChangeArrowheads="1"/>
          </p:cNvSpPr>
          <p:nvPr/>
        </p:nvSpPr>
        <p:spPr bwMode="auto">
          <a:xfrm>
            <a:off x="6729413" y="4884738"/>
            <a:ext cx="735012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3720" name="Oval 40"/>
          <p:cNvSpPr>
            <a:spLocks noChangeArrowheads="1"/>
          </p:cNvSpPr>
          <p:nvPr/>
        </p:nvSpPr>
        <p:spPr bwMode="auto">
          <a:xfrm>
            <a:off x="4967288" y="5924550"/>
            <a:ext cx="7953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3721" name="Oval 41"/>
          <p:cNvSpPr>
            <a:spLocks noChangeArrowheads="1"/>
          </p:cNvSpPr>
          <p:nvPr/>
        </p:nvSpPr>
        <p:spPr bwMode="auto">
          <a:xfrm>
            <a:off x="8013700" y="4886325"/>
            <a:ext cx="79375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3722" name="Oval 42"/>
          <p:cNvSpPr>
            <a:spLocks noChangeArrowheads="1"/>
          </p:cNvSpPr>
          <p:nvPr/>
        </p:nvSpPr>
        <p:spPr bwMode="auto">
          <a:xfrm>
            <a:off x="6750050" y="5924550"/>
            <a:ext cx="725488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3723" name="Line 43"/>
          <p:cNvSpPr>
            <a:spLocks noChangeShapeType="1"/>
          </p:cNvSpPr>
          <p:nvPr/>
        </p:nvSpPr>
        <p:spPr bwMode="auto">
          <a:xfrm>
            <a:off x="6259513" y="4659313"/>
            <a:ext cx="611187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24" name="AutoShape 44"/>
          <p:cNvSpPr>
            <a:spLocks noChangeArrowheads="1"/>
          </p:cNvSpPr>
          <p:nvPr/>
        </p:nvSpPr>
        <p:spPr bwMode="auto">
          <a:xfrm>
            <a:off x="4230688" y="264636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25" name="AutoShape 45"/>
          <p:cNvSpPr>
            <a:spLocks noChangeArrowheads="1"/>
          </p:cNvSpPr>
          <p:nvPr/>
        </p:nvSpPr>
        <p:spPr bwMode="auto">
          <a:xfrm rot="5400000">
            <a:off x="7613650" y="39385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26" name="AutoShape 46"/>
          <p:cNvSpPr>
            <a:spLocks noChangeArrowheads="1"/>
          </p:cNvSpPr>
          <p:nvPr/>
        </p:nvSpPr>
        <p:spPr bwMode="auto">
          <a:xfrm rot="5400000">
            <a:off x="2043113" y="67786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27" name="Text Box 47"/>
          <p:cNvSpPr txBox="1">
            <a:spLocks noChangeArrowheads="1"/>
          </p:cNvSpPr>
          <p:nvPr/>
        </p:nvSpPr>
        <p:spPr bwMode="auto">
          <a:xfrm>
            <a:off x="3492500" y="2895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83728" name="Text Box 48"/>
          <p:cNvSpPr txBox="1">
            <a:spLocks noChangeArrowheads="1"/>
          </p:cNvSpPr>
          <p:nvPr/>
        </p:nvSpPr>
        <p:spPr bwMode="auto">
          <a:xfrm>
            <a:off x="8077200" y="2876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83729" name="Text Box 49"/>
          <p:cNvSpPr txBox="1">
            <a:spLocks noChangeArrowheads="1"/>
          </p:cNvSpPr>
          <p:nvPr/>
        </p:nvSpPr>
        <p:spPr bwMode="auto">
          <a:xfrm>
            <a:off x="8035925" y="60071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583730" name="Text Box 50"/>
          <p:cNvSpPr txBox="1">
            <a:spLocks noChangeArrowheads="1"/>
          </p:cNvSpPr>
          <p:nvPr/>
        </p:nvSpPr>
        <p:spPr bwMode="auto">
          <a:xfrm>
            <a:off x="3687763" y="1466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3731" name="Text Box 51"/>
          <p:cNvSpPr txBox="1">
            <a:spLocks noChangeArrowheads="1"/>
          </p:cNvSpPr>
          <p:nvPr/>
        </p:nvSpPr>
        <p:spPr bwMode="auto">
          <a:xfrm>
            <a:off x="2363788" y="3324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83733" name="Text Box 53"/>
          <p:cNvSpPr txBox="1">
            <a:spLocks noChangeArrowheads="1"/>
          </p:cNvSpPr>
          <p:nvPr/>
        </p:nvSpPr>
        <p:spPr bwMode="auto">
          <a:xfrm>
            <a:off x="8255000" y="4551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3734" name="Text Box 54"/>
          <p:cNvSpPr txBox="1">
            <a:spLocks noChangeArrowheads="1"/>
          </p:cNvSpPr>
          <p:nvPr/>
        </p:nvSpPr>
        <p:spPr bwMode="auto">
          <a:xfrm>
            <a:off x="6931025" y="6418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83735" name="Text Box 55"/>
          <p:cNvSpPr txBox="1">
            <a:spLocks noChangeArrowheads="1"/>
          </p:cNvSpPr>
          <p:nvPr/>
        </p:nvSpPr>
        <p:spPr bwMode="auto">
          <a:xfrm>
            <a:off x="8267700" y="1436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3736" name="Text Box 56"/>
          <p:cNvSpPr txBox="1">
            <a:spLocks noChangeArrowheads="1"/>
          </p:cNvSpPr>
          <p:nvPr/>
        </p:nvSpPr>
        <p:spPr bwMode="auto">
          <a:xfrm>
            <a:off x="6943725" y="3294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83737" name="Oval 57"/>
          <p:cNvSpPr>
            <a:spLocks noChangeArrowheads="1"/>
          </p:cNvSpPr>
          <p:nvPr/>
        </p:nvSpPr>
        <p:spPr bwMode="auto">
          <a:xfrm>
            <a:off x="495300" y="4840288"/>
            <a:ext cx="693738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3738" name="Line 58"/>
          <p:cNvSpPr>
            <a:spLocks noChangeShapeType="1"/>
          </p:cNvSpPr>
          <p:nvPr/>
        </p:nvSpPr>
        <p:spPr bwMode="auto">
          <a:xfrm flipV="1">
            <a:off x="1035050" y="4500563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39" name="Line 59"/>
          <p:cNvSpPr>
            <a:spLocks noChangeShapeType="1"/>
          </p:cNvSpPr>
          <p:nvPr/>
        </p:nvSpPr>
        <p:spPr bwMode="auto">
          <a:xfrm>
            <a:off x="2208213" y="4456113"/>
            <a:ext cx="1392237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0" name="Line 60"/>
          <p:cNvSpPr>
            <a:spLocks noChangeShapeType="1"/>
          </p:cNvSpPr>
          <p:nvPr/>
        </p:nvSpPr>
        <p:spPr bwMode="auto">
          <a:xfrm>
            <a:off x="2001838" y="4572000"/>
            <a:ext cx="360362" cy="35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1" name="Line 61"/>
          <p:cNvSpPr>
            <a:spLocks noChangeShapeType="1"/>
          </p:cNvSpPr>
          <p:nvPr/>
        </p:nvSpPr>
        <p:spPr bwMode="auto">
          <a:xfrm flipV="1">
            <a:off x="1303338" y="6113463"/>
            <a:ext cx="982662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2" name="Line 62"/>
          <p:cNvSpPr>
            <a:spLocks noChangeShapeType="1"/>
          </p:cNvSpPr>
          <p:nvPr/>
        </p:nvSpPr>
        <p:spPr bwMode="auto">
          <a:xfrm>
            <a:off x="3009900" y="5141913"/>
            <a:ext cx="542925" cy="4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3" name="Line 63"/>
          <p:cNvSpPr>
            <a:spLocks noChangeShapeType="1"/>
          </p:cNvSpPr>
          <p:nvPr/>
        </p:nvSpPr>
        <p:spPr bwMode="auto">
          <a:xfrm flipV="1">
            <a:off x="2863850" y="5307013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4" name="Line 64"/>
          <p:cNvSpPr>
            <a:spLocks noChangeShapeType="1"/>
          </p:cNvSpPr>
          <p:nvPr/>
        </p:nvSpPr>
        <p:spPr bwMode="auto">
          <a:xfrm flipV="1">
            <a:off x="1160463" y="5254625"/>
            <a:ext cx="1139825" cy="7032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5" name="Oval 65"/>
          <p:cNvSpPr>
            <a:spLocks noChangeArrowheads="1"/>
          </p:cNvSpPr>
          <p:nvPr/>
        </p:nvSpPr>
        <p:spPr bwMode="auto">
          <a:xfrm>
            <a:off x="1414463" y="4064000"/>
            <a:ext cx="812800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3746" name="Oval 66"/>
          <p:cNvSpPr>
            <a:spLocks noChangeArrowheads="1"/>
          </p:cNvSpPr>
          <p:nvPr/>
        </p:nvSpPr>
        <p:spPr bwMode="auto">
          <a:xfrm>
            <a:off x="2270125" y="4838700"/>
            <a:ext cx="735013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3747" name="Oval 67"/>
          <p:cNvSpPr>
            <a:spLocks noChangeArrowheads="1"/>
          </p:cNvSpPr>
          <p:nvPr/>
        </p:nvSpPr>
        <p:spPr bwMode="auto">
          <a:xfrm>
            <a:off x="508000" y="5878513"/>
            <a:ext cx="795338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3748" name="Oval 68"/>
          <p:cNvSpPr>
            <a:spLocks noChangeArrowheads="1"/>
          </p:cNvSpPr>
          <p:nvPr/>
        </p:nvSpPr>
        <p:spPr bwMode="auto">
          <a:xfrm>
            <a:off x="3554413" y="4840288"/>
            <a:ext cx="79375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3749" name="Oval 69"/>
          <p:cNvSpPr>
            <a:spLocks noChangeArrowheads="1"/>
          </p:cNvSpPr>
          <p:nvPr/>
        </p:nvSpPr>
        <p:spPr bwMode="auto">
          <a:xfrm>
            <a:off x="2290763" y="5878513"/>
            <a:ext cx="725487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3750" name="Line 70"/>
          <p:cNvSpPr>
            <a:spLocks noChangeShapeType="1"/>
          </p:cNvSpPr>
          <p:nvPr/>
        </p:nvSpPr>
        <p:spPr bwMode="auto">
          <a:xfrm>
            <a:off x="1800225" y="4613275"/>
            <a:ext cx="611188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51" name="Text Box 71"/>
          <p:cNvSpPr txBox="1">
            <a:spLocks noChangeArrowheads="1"/>
          </p:cNvSpPr>
          <p:nvPr/>
        </p:nvSpPr>
        <p:spPr bwMode="auto">
          <a:xfrm>
            <a:off x="3576638" y="59610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583752" name="Text Box 72"/>
          <p:cNvSpPr txBox="1">
            <a:spLocks noChangeArrowheads="1"/>
          </p:cNvSpPr>
          <p:nvPr/>
        </p:nvSpPr>
        <p:spPr bwMode="auto">
          <a:xfrm>
            <a:off x="2601913" y="5341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83753" name="Text Box 73"/>
          <p:cNvSpPr txBox="1">
            <a:spLocks noChangeArrowheads="1"/>
          </p:cNvSpPr>
          <p:nvPr/>
        </p:nvSpPr>
        <p:spPr bwMode="auto">
          <a:xfrm>
            <a:off x="3795713" y="4505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3754" name="Text Box 74"/>
          <p:cNvSpPr txBox="1">
            <a:spLocks noChangeArrowheads="1"/>
          </p:cNvSpPr>
          <p:nvPr/>
        </p:nvSpPr>
        <p:spPr bwMode="auto">
          <a:xfrm>
            <a:off x="2471738" y="6372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83755" name="AutoShape 75"/>
          <p:cNvSpPr>
            <a:spLocks noChangeArrowheads="1"/>
          </p:cNvSpPr>
          <p:nvPr/>
        </p:nvSpPr>
        <p:spPr bwMode="auto">
          <a:xfrm flipH="1">
            <a:off x="4276725" y="563086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57" name="AutoShape 77"/>
          <p:cNvSpPr>
            <a:spLocks noChangeArrowheads="1"/>
          </p:cNvSpPr>
          <p:nvPr/>
        </p:nvSpPr>
        <p:spPr bwMode="auto">
          <a:xfrm>
            <a:off x="7040563" y="5411788"/>
            <a:ext cx="331787" cy="2778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  <a:ea typeface="굴림" panose="020B0600000101010101" pitchFamily="50" charset="-127"/>
              </a:rPr>
              <a:t>3</a:t>
            </a:r>
            <a:endParaRPr kumimoji="1" lang="ko-KR" altLang="en-US" sz="1800">
              <a:solidFill>
                <a:schemeClr val="bg1"/>
              </a:solidFill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83758" name="AutoShape 78"/>
          <p:cNvSpPr>
            <a:spLocks noChangeArrowheads="1"/>
          </p:cNvSpPr>
          <p:nvPr/>
        </p:nvSpPr>
        <p:spPr bwMode="auto">
          <a:xfrm>
            <a:off x="1658938" y="3741738"/>
            <a:ext cx="331787" cy="2778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  <a:ea typeface="굴림" panose="020B0600000101010101" pitchFamily="50" charset="-127"/>
              </a:rPr>
              <a:t>4</a:t>
            </a:r>
            <a:endParaRPr kumimoji="1" lang="ko-KR" altLang="en-US" sz="1800">
              <a:solidFill>
                <a:schemeClr val="bg1"/>
              </a:solidFill>
              <a:latin typeface="Bookman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Oval 2"/>
          <p:cNvSpPr>
            <a:spLocks noChangeArrowheads="1"/>
          </p:cNvSpPr>
          <p:nvPr/>
        </p:nvSpPr>
        <p:spPr bwMode="auto">
          <a:xfrm>
            <a:off x="547688" y="1962150"/>
            <a:ext cx="693737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4707" name="Line 3"/>
          <p:cNvSpPr>
            <a:spLocks noChangeShapeType="1"/>
          </p:cNvSpPr>
          <p:nvPr/>
        </p:nvSpPr>
        <p:spPr bwMode="auto">
          <a:xfrm flipV="1">
            <a:off x="1087438" y="1622425"/>
            <a:ext cx="48895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08" name="Line 4"/>
          <p:cNvSpPr>
            <a:spLocks noChangeShapeType="1"/>
          </p:cNvSpPr>
          <p:nvPr/>
        </p:nvSpPr>
        <p:spPr bwMode="auto">
          <a:xfrm>
            <a:off x="2260600" y="1577975"/>
            <a:ext cx="1392238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09" name="Line 5"/>
          <p:cNvSpPr>
            <a:spLocks noChangeShapeType="1"/>
          </p:cNvSpPr>
          <p:nvPr/>
        </p:nvSpPr>
        <p:spPr bwMode="auto">
          <a:xfrm>
            <a:off x="2054225" y="1693863"/>
            <a:ext cx="360363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10" name="Line 6"/>
          <p:cNvSpPr>
            <a:spLocks noChangeShapeType="1"/>
          </p:cNvSpPr>
          <p:nvPr/>
        </p:nvSpPr>
        <p:spPr bwMode="auto">
          <a:xfrm flipV="1">
            <a:off x="1355725" y="3235325"/>
            <a:ext cx="982663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11" name="Line 7"/>
          <p:cNvSpPr>
            <a:spLocks noChangeShapeType="1"/>
          </p:cNvSpPr>
          <p:nvPr/>
        </p:nvSpPr>
        <p:spPr bwMode="auto">
          <a:xfrm>
            <a:off x="3062288" y="2263775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12" name="Line 8"/>
          <p:cNvSpPr>
            <a:spLocks noChangeShapeType="1"/>
          </p:cNvSpPr>
          <p:nvPr/>
        </p:nvSpPr>
        <p:spPr bwMode="auto">
          <a:xfrm flipV="1">
            <a:off x="2916238" y="2428875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13" name="Line 9"/>
          <p:cNvSpPr>
            <a:spLocks noChangeShapeType="1"/>
          </p:cNvSpPr>
          <p:nvPr/>
        </p:nvSpPr>
        <p:spPr bwMode="auto">
          <a:xfrm flipV="1">
            <a:off x="1212850" y="2376488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14" name="Oval 10"/>
          <p:cNvSpPr>
            <a:spLocks noChangeArrowheads="1"/>
          </p:cNvSpPr>
          <p:nvPr/>
        </p:nvSpPr>
        <p:spPr bwMode="auto">
          <a:xfrm>
            <a:off x="1466850" y="1185863"/>
            <a:ext cx="812800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4715" name="Oval 11"/>
          <p:cNvSpPr>
            <a:spLocks noChangeArrowheads="1"/>
          </p:cNvSpPr>
          <p:nvPr/>
        </p:nvSpPr>
        <p:spPr bwMode="auto">
          <a:xfrm>
            <a:off x="2322513" y="1960563"/>
            <a:ext cx="735012" cy="552450"/>
          </a:xfrm>
          <a:prstGeom prst="ellipse">
            <a:avLst/>
          </a:prstGeom>
          <a:solidFill>
            <a:srgbClr val="99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4716" name="Oval 12"/>
          <p:cNvSpPr>
            <a:spLocks noChangeArrowheads="1"/>
          </p:cNvSpPr>
          <p:nvPr/>
        </p:nvSpPr>
        <p:spPr bwMode="auto">
          <a:xfrm>
            <a:off x="560388" y="3000375"/>
            <a:ext cx="795337" cy="5524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4717" name="Oval 13"/>
          <p:cNvSpPr>
            <a:spLocks noChangeArrowheads="1"/>
          </p:cNvSpPr>
          <p:nvPr/>
        </p:nvSpPr>
        <p:spPr bwMode="auto">
          <a:xfrm>
            <a:off x="3606800" y="1962150"/>
            <a:ext cx="79375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4718" name="Oval 14"/>
          <p:cNvSpPr>
            <a:spLocks noChangeArrowheads="1"/>
          </p:cNvSpPr>
          <p:nvPr/>
        </p:nvSpPr>
        <p:spPr bwMode="auto">
          <a:xfrm>
            <a:off x="2343150" y="3000375"/>
            <a:ext cx="725488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4719" name="Line 15"/>
          <p:cNvSpPr>
            <a:spLocks noChangeShapeType="1"/>
          </p:cNvSpPr>
          <p:nvPr/>
        </p:nvSpPr>
        <p:spPr bwMode="auto">
          <a:xfrm>
            <a:off x="1852613" y="1735138"/>
            <a:ext cx="611187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20" name="Text Box 16"/>
          <p:cNvSpPr txBox="1">
            <a:spLocks noChangeArrowheads="1"/>
          </p:cNvSpPr>
          <p:nvPr/>
        </p:nvSpPr>
        <p:spPr bwMode="auto">
          <a:xfrm>
            <a:off x="3629025" y="3082925"/>
            <a:ext cx="388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584721" name="Text Box 17"/>
          <p:cNvSpPr txBox="1">
            <a:spLocks noChangeArrowheads="1"/>
          </p:cNvSpPr>
          <p:nvPr/>
        </p:nvSpPr>
        <p:spPr bwMode="auto">
          <a:xfrm>
            <a:off x="2654300" y="246380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84722" name="Text Box 18"/>
          <p:cNvSpPr txBox="1">
            <a:spLocks noChangeArrowheads="1"/>
          </p:cNvSpPr>
          <p:nvPr/>
        </p:nvSpPr>
        <p:spPr bwMode="auto">
          <a:xfrm>
            <a:off x="3848100" y="162718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4723" name="Text Box 19"/>
          <p:cNvSpPr txBox="1">
            <a:spLocks noChangeArrowheads="1"/>
          </p:cNvSpPr>
          <p:nvPr/>
        </p:nvSpPr>
        <p:spPr bwMode="auto">
          <a:xfrm>
            <a:off x="2524125" y="348456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84724" name="Text Box 20"/>
          <p:cNvSpPr txBox="1">
            <a:spLocks noChangeArrowheads="1"/>
          </p:cNvSpPr>
          <p:nvPr/>
        </p:nvSpPr>
        <p:spPr bwMode="auto">
          <a:xfrm>
            <a:off x="1720850" y="8413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84726" name="AutoShape 22"/>
          <p:cNvSpPr>
            <a:spLocks noChangeArrowheads="1"/>
          </p:cNvSpPr>
          <p:nvPr/>
        </p:nvSpPr>
        <p:spPr bwMode="auto">
          <a:xfrm rot="5400000">
            <a:off x="2043113" y="67786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27" name="Oval 23"/>
          <p:cNvSpPr>
            <a:spLocks noChangeArrowheads="1"/>
          </p:cNvSpPr>
          <p:nvPr/>
        </p:nvSpPr>
        <p:spPr bwMode="auto">
          <a:xfrm>
            <a:off x="5032375" y="1946275"/>
            <a:ext cx="693738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냄비에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물붓기</a:t>
            </a:r>
          </a:p>
        </p:txBody>
      </p:sp>
      <p:sp>
        <p:nvSpPr>
          <p:cNvPr id="584728" name="Line 24"/>
          <p:cNvSpPr>
            <a:spLocks noChangeShapeType="1"/>
          </p:cNvSpPr>
          <p:nvPr/>
        </p:nvSpPr>
        <p:spPr bwMode="auto">
          <a:xfrm flipV="1">
            <a:off x="5572125" y="1606550"/>
            <a:ext cx="48895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29" name="Line 25"/>
          <p:cNvSpPr>
            <a:spLocks noChangeShapeType="1"/>
          </p:cNvSpPr>
          <p:nvPr/>
        </p:nvSpPr>
        <p:spPr bwMode="auto">
          <a:xfrm>
            <a:off x="6745288" y="1562100"/>
            <a:ext cx="1392237" cy="511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30" name="Line 26"/>
          <p:cNvSpPr>
            <a:spLocks noChangeShapeType="1"/>
          </p:cNvSpPr>
          <p:nvPr/>
        </p:nvSpPr>
        <p:spPr bwMode="auto">
          <a:xfrm>
            <a:off x="6538913" y="1677988"/>
            <a:ext cx="360362" cy="352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31" name="Line 27"/>
          <p:cNvSpPr>
            <a:spLocks noChangeShapeType="1"/>
          </p:cNvSpPr>
          <p:nvPr/>
        </p:nvSpPr>
        <p:spPr bwMode="auto">
          <a:xfrm flipV="1">
            <a:off x="5840413" y="3219450"/>
            <a:ext cx="982662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32" name="Line 28"/>
          <p:cNvSpPr>
            <a:spLocks noChangeShapeType="1"/>
          </p:cNvSpPr>
          <p:nvPr/>
        </p:nvSpPr>
        <p:spPr bwMode="auto">
          <a:xfrm>
            <a:off x="7546975" y="2247900"/>
            <a:ext cx="542925" cy="4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33" name="Line 29"/>
          <p:cNvSpPr>
            <a:spLocks noChangeShapeType="1"/>
          </p:cNvSpPr>
          <p:nvPr/>
        </p:nvSpPr>
        <p:spPr bwMode="auto">
          <a:xfrm flipV="1">
            <a:off x="7400925" y="2413000"/>
            <a:ext cx="758825" cy="647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34" name="Line 30"/>
          <p:cNvSpPr>
            <a:spLocks noChangeShapeType="1"/>
          </p:cNvSpPr>
          <p:nvPr/>
        </p:nvSpPr>
        <p:spPr bwMode="auto">
          <a:xfrm flipV="1">
            <a:off x="5697538" y="2360613"/>
            <a:ext cx="1139825" cy="703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35" name="Oval 31"/>
          <p:cNvSpPr>
            <a:spLocks noChangeArrowheads="1"/>
          </p:cNvSpPr>
          <p:nvPr/>
        </p:nvSpPr>
        <p:spPr bwMode="auto">
          <a:xfrm>
            <a:off x="5951538" y="1169988"/>
            <a:ext cx="81280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점화</a:t>
            </a:r>
          </a:p>
        </p:txBody>
      </p:sp>
      <p:sp>
        <p:nvSpPr>
          <p:cNvPr id="584736" name="Oval 32"/>
          <p:cNvSpPr>
            <a:spLocks noChangeArrowheads="1"/>
          </p:cNvSpPr>
          <p:nvPr/>
        </p:nvSpPr>
        <p:spPr bwMode="auto">
          <a:xfrm>
            <a:off x="6807200" y="1944688"/>
            <a:ext cx="735013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라면넣기</a:t>
            </a:r>
          </a:p>
        </p:txBody>
      </p:sp>
      <p:sp>
        <p:nvSpPr>
          <p:cNvPr id="584737" name="Oval 33"/>
          <p:cNvSpPr>
            <a:spLocks noChangeArrowheads="1"/>
          </p:cNvSpPr>
          <p:nvPr/>
        </p:nvSpPr>
        <p:spPr bwMode="auto">
          <a:xfrm>
            <a:off x="5045075" y="2984500"/>
            <a:ext cx="795338" cy="552450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라면봉지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뜯기</a:t>
            </a:r>
          </a:p>
        </p:txBody>
      </p:sp>
      <p:sp>
        <p:nvSpPr>
          <p:cNvPr id="584738" name="Oval 34"/>
          <p:cNvSpPr>
            <a:spLocks noChangeArrowheads="1"/>
          </p:cNvSpPr>
          <p:nvPr/>
        </p:nvSpPr>
        <p:spPr bwMode="auto">
          <a:xfrm>
            <a:off x="8091488" y="1946275"/>
            <a:ext cx="793750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계란</a:t>
            </a:r>
          </a:p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풀어넣기</a:t>
            </a:r>
          </a:p>
        </p:txBody>
      </p:sp>
      <p:sp>
        <p:nvSpPr>
          <p:cNvPr id="584739" name="Oval 35"/>
          <p:cNvSpPr>
            <a:spLocks noChangeArrowheads="1"/>
          </p:cNvSpPr>
          <p:nvPr/>
        </p:nvSpPr>
        <p:spPr bwMode="auto">
          <a:xfrm>
            <a:off x="6827838" y="2984500"/>
            <a:ext cx="725487" cy="552450"/>
          </a:xfrm>
          <a:prstGeom prst="ellipse">
            <a:avLst/>
          </a:prstGeom>
          <a:solidFill>
            <a:srgbClr val="DDDDDD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수프넣기</a:t>
            </a:r>
          </a:p>
        </p:txBody>
      </p:sp>
      <p:sp>
        <p:nvSpPr>
          <p:cNvPr id="584740" name="Line 36"/>
          <p:cNvSpPr>
            <a:spLocks noChangeShapeType="1"/>
          </p:cNvSpPr>
          <p:nvPr/>
        </p:nvSpPr>
        <p:spPr bwMode="auto">
          <a:xfrm>
            <a:off x="6337300" y="1719263"/>
            <a:ext cx="611188" cy="1308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741" name="Text Box 37"/>
          <p:cNvSpPr txBox="1">
            <a:spLocks noChangeArrowheads="1"/>
          </p:cNvSpPr>
          <p:nvPr/>
        </p:nvSpPr>
        <p:spPr bwMode="auto">
          <a:xfrm>
            <a:off x="8113713" y="3067050"/>
            <a:ext cx="388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(j)</a:t>
            </a:r>
          </a:p>
        </p:txBody>
      </p:sp>
      <p:sp>
        <p:nvSpPr>
          <p:cNvPr id="584742" name="Text Box 38"/>
          <p:cNvSpPr txBox="1">
            <a:spLocks noChangeArrowheads="1"/>
          </p:cNvSpPr>
          <p:nvPr/>
        </p:nvSpPr>
        <p:spPr bwMode="auto">
          <a:xfrm>
            <a:off x="7138988" y="244792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84743" name="Text Box 39"/>
          <p:cNvSpPr txBox="1">
            <a:spLocks noChangeArrowheads="1"/>
          </p:cNvSpPr>
          <p:nvPr/>
        </p:nvSpPr>
        <p:spPr bwMode="auto">
          <a:xfrm>
            <a:off x="8332788" y="161131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84744" name="Text Box 40"/>
          <p:cNvSpPr txBox="1">
            <a:spLocks noChangeArrowheads="1"/>
          </p:cNvSpPr>
          <p:nvPr/>
        </p:nvSpPr>
        <p:spPr bwMode="auto">
          <a:xfrm>
            <a:off x="7008813" y="346868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84745" name="Text Box 41"/>
          <p:cNvSpPr txBox="1">
            <a:spLocks noChangeArrowheads="1"/>
          </p:cNvSpPr>
          <p:nvPr/>
        </p:nvSpPr>
        <p:spPr bwMode="auto">
          <a:xfrm>
            <a:off x="6205538" y="82550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84746" name="Text Box 42"/>
          <p:cNvSpPr txBox="1">
            <a:spLocks noChangeArrowheads="1"/>
          </p:cNvSpPr>
          <p:nvPr/>
        </p:nvSpPr>
        <p:spPr bwMode="auto">
          <a:xfrm>
            <a:off x="5218113" y="161290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84748" name="AutoShape 44"/>
          <p:cNvSpPr>
            <a:spLocks noChangeArrowheads="1"/>
          </p:cNvSpPr>
          <p:nvPr/>
        </p:nvSpPr>
        <p:spPr bwMode="auto">
          <a:xfrm>
            <a:off x="4230688" y="277971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4749" name="AutoShape 45"/>
          <p:cNvSpPr>
            <a:spLocks noChangeArrowheads="1"/>
          </p:cNvSpPr>
          <p:nvPr/>
        </p:nvSpPr>
        <p:spPr bwMode="auto">
          <a:xfrm>
            <a:off x="717550" y="1644650"/>
            <a:ext cx="331788" cy="27781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  <a:ea typeface="굴림" panose="020B0600000101010101" pitchFamily="50" charset="-127"/>
              </a:rPr>
              <a:t>5</a:t>
            </a:r>
            <a:endParaRPr kumimoji="1" lang="ko-KR" altLang="en-US" sz="1800">
              <a:solidFill>
                <a:schemeClr val="bg1"/>
              </a:solidFill>
              <a:latin typeface="Bookman" pitchFamily="18" charset="0"/>
              <a:ea typeface="굴림" panose="020B0600000101010101" pitchFamily="50" charset="-127"/>
            </a:endParaRPr>
          </a:p>
        </p:txBody>
      </p:sp>
      <p:sp>
        <p:nvSpPr>
          <p:cNvPr id="584750" name="AutoShape 46"/>
          <p:cNvSpPr>
            <a:spLocks noChangeArrowheads="1"/>
          </p:cNvSpPr>
          <p:nvPr/>
        </p:nvSpPr>
        <p:spPr bwMode="auto">
          <a:xfrm>
            <a:off x="5276850" y="3500438"/>
            <a:ext cx="331788" cy="2778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  <a:ea typeface="굴림" panose="020B0600000101010101" pitchFamily="50" charset="-127"/>
              </a:rPr>
              <a:t>6</a:t>
            </a:r>
            <a:endParaRPr kumimoji="1" lang="ko-KR" altLang="en-US" sz="1800">
              <a:solidFill>
                <a:schemeClr val="bg1"/>
              </a:solidFill>
              <a:latin typeface="Bookman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최단경로</a:t>
            </a:r>
            <a:r>
              <a:rPr lang="en-US" altLang="ko-KR" sz="2800">
                <a:solidFill>
                  <a:srgbClr val="FF0000"/>
                </a:solidFill>
              </a:rPr>
              <a:t>Shortest Paths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9300"/>
            <a:ext cx="8026400" cy="3756025"/>
          </a:xfrm>
        </p:spPr>
        <p:txBody>
          <a:bodyPr/>
          <a:lstStyle/>
          <a:p>
            <a:r>
              <a:rPr lang="ko-KR" altLang="en-US" sz="2400"/>
              <a:t>조건</a:t>
            </a:r>
          </a:p>
          <a:p>
            <a:pPr lvl="1"/>
            <a:r>
              <a:rPr lang="ko-KR" altLang="en-US" sz="2000"/>
              <a:t>간선 가중치가 있는 유향 그래프</a:t>
            </a:r>
          </a:p>
          <a:p>
            <a:pPr lvl="1"/>
            <a:r>
              <a:rPr lang="ko-KR" altLang="en-US" sz="2000"/>
              <a:t>무향 그래프는 각 간선에 대해 양쪽으로 유향 간선이 있는 유향 그래프로 생각할 수 있다</a:t>
            </a:r>
          </a:p>
          <a:p>
            <a:pPr lvl="2"/>
            <a:r>
              <a:rPr lang="ko-KR" altLang="en-US" sz="1800"/>
              <a:t>즉</a:t>
            </a:r>
            <a:r>
              <a:rPr lang="en-US" altLang="ko-KR" sz="1800"/>
              <a:t>, </a:t>
            </a:r>
            <a:r>
              <a:rPr lang="ko-KR" altLang="en-US" sz="1800"/>
              <a:t>무향 간선 </a:t>
            </a:r>
            <a:r>
              <a:rPr lang="en-US" altLang="ko-KR" sz="1800"/>
              <a:t>(</a:t>
            </a:r>
            <a:r>
              <a:rPr lang="en-US" altLang="ko-KR" sz="1800" i="1"/>
              <a:t>u</a:t>
            </a:r>
            <a:r>
              <a:rPr lang="en-US" altLang="ko-KR" sz="1800"/>
              <a:t>, </a:t>
            </a:r>
            <a:r>
              <a:rPr lang="en-US" altLang="ko-KR" sz="1800" i="1"/>
              <a:t>v</a:t>
            </a:r>
            <a:r>
              <a:rPr lang="en-US" altLang="ko-KR" sz="1800"/>
              <a:t>)</a:t>
            </a:r>
            <a:r>
              <a:rPr lang="ko-KR" altLang="en-US" sz="1800"/>
              <a:t>는 유향 간선 </a:t>
            </a:r>
            <a:r>
              <a:rPr lang="en-US" altLang="ko-KR" sz="1800"/>
              <a:t>(</a:t>
            </a:r>
            <a:r>
              <a:rPr lang="en-US" altLang="ko-KR" sz="1800" i="1"/>
              <a:t>u</a:t>
            </a:r>
            <a:r>
              <a:rPr lang="en-US" altLang="ko-KR" sz="1800"/>
              <a:t>, </a:t>
            </a:r>
            <a:r>
              <a:rPr lang="en-US" altLang="ko-KR" sz="1800" i="1"/>
              <a:t>v</a:t>
            </a:r>
            <a:r>
              <a:rPr lang="en-US" altLang="ko-KR" sz="1800"/>
              <a:t>)</a:t>
            </a:r>
            <a:r>
              <a:rPr lang="ko-KR" altLang="en-US" sz="1800"/>
              <a:t>와 </a:t>
            </a:r>
            <a:r>
              <a:rPr lang="en-US" altLang="ko-KR" sz="1800"/>
              <a:t>(</a:t>
            </a:r>
            <a:r>
              <a:rPr lang="en-US" altLang="ko-KR" sz="1800" i="1"/>
              <a:t>v</a:t>
            </a:r>
            <a:r>
              <a:rPr lang="en-US" altLang="ko-KR" sz="1800"/>
              <a:t>, </a:t>
            </a:r>
            <a:r>
              <a:rPr lang="en-US" altLang="ko-KR" sz="1800" i="1"/>
              <a:t>u</a:t>
            </a:r>
            <a:r>
              <a:rPr lang="en-US" altLang="ko-KR" sz="1800"/>
              <a:t>)</a:t>
            </a:r>
            <a:r>
              <a:rPr lang="ko-KR" altLang="en-US" sz="1800"/>
              <a:t>를 의미한다고 가정하면 된다</a:t>
            </a:r>
          </a:p>
          <a:p>
            <a:r>
              <a:rPr lang="ko-KR" altLang="en-US" sz="2400"/>
              <a:t>두 정점 사이의 최단경로</a:t>
            </a:r>
          </a:p>
          <a:p>
            <a:pPr lvl="1"/>
            <a:r>
              <a:rPr lang="ko-KR" altLang="en-US" sz="2000"/>
              <a:t>두 정점 사이의 경로들 중 간선의 가중치 합이 최소인 경로</a:t>
            </a:r>
          </a:p>
          <a:p>
            <a:pPr lvl="1"/>
            <a:r>
              <a:rPr lang="ko-KR" altLang="en-US" sz="2000"/>
              <a:t>간선 가중치의 합이 음인 싸이클이 있으면 문제가 정의되지 않는다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26400" cy="3146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/>
              <a:t>단일 시작점 최단경로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단일 시작점으로부터 각 정점에 이르는 최단경로를 구한다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2000"/>
              <a:t>다익스트라 알고리즘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음의 가중치를 허용하지 않는 최단경로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2000"/>
              <a:t>벨만</a:t>
            </a:r>
            <a:r>
              <a:rPr lang="en-US" altLang="ko-KR" sz="2000"/>
              <a:t>-</a:t>
            </a:r>
            <a:r>
              <a:rPr lang="ko-KR" altLang="en-US" sz="2000"/>
              <a:t>포드 알고리즘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음의 가중치를 허용하는 최단경로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2000"/>
              <a:t>싸이클이 없는 그래프의 최단경로</a:t>
            </a:r>
          </a:p>
          <a:p>
            <a:pPr>
              <a:lnSpc>
                <a:spcPct val="80000"/>
              </a:lnSpc>
            </a:pPr>
            <a:r>
              <a:rPr lang="ko-KR" altLang="en-US" sz="2400"/>
              <a:t>모든 쌍 최단경로 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모든 정점 쌍 사이의 최단경로를 모두 구한다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ko-KR" altLang="en-US" sz="2000"/>
              <a:t>플로이드</a:t>
            </a:r>
            <a:r>
              <a:rPr lang="en-US" altLang="ko-KR" sz="2000"/>
              <a:t>-</a:t>
            </a:r>
            <a:r>
              <a:rPr lang="ko-KR" altLang="en-US" sz="2000"/>
              <a:t>워샬 알고리즘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그래프의 예</a:t>
            </a:r>
          </a:p>
        </p:txBody>
      </p:sp>
      <p:grpSp>
        <p:nvGrpSpPr>
          <p:cNvPr id="525316" name="Group 4"/>
          <p:cNvGrpSpPr>
            <a:grpSpLocks/>
          </p:cNvGrpSpPr>
          <p:nvPr/>
        </p:nvGrpSpPr>
        <p:grpSpPr bwMode="auto">
          <a:xfrm>
            <a:off x="2195513" y="2239963"/>
            <a:ext cx="4060825" cy="2898775"/>
            <a:chOff x="538" y="259"/>
            <a:chExt cx="4896" cy="3462"/>
          </a:xfrm>
        </p:grpSpPr>
        <p:sp>
          <p:nvSpPr>
            <p:cNvPr id="525317" name="Oval 5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25318" name="Line 6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19" name="Line 7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20" name="Line 8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23" name="Line 11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24" name="Oval 12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25325" name="Oval 13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25326" name="Oval 14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25327" name="Oval 15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25328" name="Oval 16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25329" name="Line 17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5330" name="Line 18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5337" name="Text Box 25"/>
          <p:cNvSpPr txBox="1">
            <a:spLocks noChangeArrowheads="1"/>
          </p:cNvSpPr>
          <p:nvPr/>
        </p:nvSpPr>
        <p:spPr bwMode="auto">
          <a:xfrm>
            <a:off x="1165225" y="5538788"/>
            <a:ext cx="626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사람들간의 친분 관계를 나타낸 그래프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69094"/>
            <a:ext cx="7429500" cy="927100"/>
          </a:xfrm>
        </p:spPr>
        <p:txBody>
          <a:bodyPr/>
          <a:lstStyle/>
          <a:p>
            <a:r>
              <a:rPr lang="ko-KR" altLang="en-US" sz="3600" dirty="0" err="1"/>
              <a:t>다익스트라</a:t>
            </a:r>
            <a:r>
              <a:rPr lang="en-US" altLang="ko-KR" sz="2400" dirty="0"/>
              <a:t>Dijkstra</a:t>
            </a:r>
            <a:r>
              <a:rPr lang="en-US" altLang="ko-KR" sz="3600" dirty="0"/>
              <a:t> </a:t>
            </a:r>
            <a:r>
              <a:rPr lang="ko-KR" altLang="en-US" sz="3600" dirty="0"/>
              <a:t>알고리즘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479" y="1350169"/>
            <a:ext cx="8128000" cy="50641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Dijkstra(</a:t>
            </a:r>
            <a:r>
              <a:rPr lang="en-US" altLang="ko-KR" sz="1500" i="1">
                <a:latin typeface="Times New Roman" panose="02020603050405020304" pitchFamily="18" charset="0"/>
              </a:rPr>
              <a:t>G</a:t>
            </a:r>
            <a:r>
              <a:rPr lang="en-US" altLang="ko-KR" sz="1500">
                <a:latin typeface="Times New Roman" panose="02020603050405020304" pitchFamily="18" charset="0"/>
              </a:rPr>
              <a:t>, </a:t>
            </a:r>
            <a:r>
              <a:rPr lang="en-US" altLang="ko-KR" sz="1500" i="1">
                <a:latin typeface="Times New Roman" panose="02020603050405020304" pitchFamily="18" charset="0"/>
              </a:rPr>
              <a:t>r</a:t>
            </a:r>
            <a:r>
              <a:rPr lang="en-US" altLang="ko-KR" sz="150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▷ </a:t>
            </a:r>
            <a:r>
              <a:rPr lang="en-US" altLang="ko-KR" sz="1500" i="1">
                <a:latin typeface="Times New Roman" panose="02020603050405020304" pitchFamily="18" charset="0"/>
              </a:rPr>
              <a:t>G</a:t>
            </a:r>
            <a:r>
              <a:rPr lang="en-US" altLang="ko-KR" sz="1500">
                <a:latin typeface="Times New Roman" panose="02020603050405020304" pitchFamily="18" charset="0"/>
              </a:rPr>
              <a:t>=(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, </a:t>
            </a:r>
            <a:r>
              <a:rPr lang="en-US" altLang="ko-KR" sz="1500" i="1">
                <a:latin typeface="Times New Roman" panose="02020603050405020304" pitchFamily="18" charset="0"/>
              </a:rPr>
              <a:t>E</a:t>
            </a:r>
            <a:r>
              <a:rPr lang="en-US" altLang="ko-KR" sz="1500">
                <a:latin typeface="Times New Roman" panose="02020603050405020304" pitchFamily="18" charset="0"/>
              </a:rPr>
              <a:t>): </a:t>
            </a:r>
            <a:r>
              <a:rPr lang="ko-KR" altLang="en-US" sz="1500">
                <a:latin typeface="Times New Roman" panose="02020603050405020304" pitchFamily="18" charset="0"/>
              </a:rPr>
              <a:t>주어진 그래프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500">
                <a:latin typeface="Times New Roman" panose="02020603050405020304" pitchFamily="18" charset="0"/>
              </a:rPr>
              <a:t>▷ </a:t>
            </a:r>
            <a:r>
              <a:rPr lang="en-US" altLang="ko-KR" sz="1500" i="1">
                <a:latin typeface="Times New Roman" panose="02020603050405020304" pitchFamily="18" charset="0"/>
              </a:rPr>
              <a:t>r</a:t>
            </a:r>
            <a:r>
              <a:rPr lang="en-US" altLang="ko-KR" sz="1500">
                <a:latin typeface="Times New Roman" panose="02020603050405020304" pitchFamily="18" charset="0"/>
              </a:rPr>
              <a:t>: </a:t>
            </a:r>
            <a:r>
              <a:rPr lang="ko-KR" altLang="en-US" sz="1500">
                <a:latin typeface="Times New Roman" panose="02020603050405020304" pitchFamily="18" charset="0"/>
              </a:rPr>
              <a:t>시작으로 삼을 정점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  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</a:rPr>
              <a:t> ← </a:t>
            </a:r>
            <a:r>
              <a:rPr lang="ru-RU" altLang="ko-KR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altLang="ko-KR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>
                <a:cs typeface="Times New Roman" panose="02020603050405020304" pitchFamily="18" charset="0"/>
              </a:rPr>
              <a:t>;</a:t>
            </a:r>
            <a:r>
              <a:rPr lang="en-US" altLang="ko-KR" sz="1500">
                <a:latin typeface="Times New Roman" panose="02020603050405020304" pitchFamily="18" charset="0"/>
              </a:rPr>
              <a:t>                      	▷ 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</a:rPr>
              <a:t> : </a:t>
            </a:r>
            <a:r>
              <a:rPr lang="ko-KR" altLang="en-US" sz="1500">
                <a:latin typeface="Times New Roman" panose="02020603050405020304" pitchFamily="18" charset="0"/>
              </a:rPr>
              <a:t>정점 집합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500">
                <a:latin typeface="Times New Roman" panose="02020603050405020304" pitchFamily="18" charset="0"/>
              </a:rPr>
              <a:t>       </a:t>
            </a:r>
            <a:r>
              <a:rPr lang="ko-KR" altLang="en-US" sz="1500">
                <a:solidFill>
                  <a:schemeClr val="accent2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5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∈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          d[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] ← ∞ </a:t>
            </a:r>
            <a:r>
              <a:rPr lang="en-US" altLang="ko-KR" sz="1500"/>
              <a:t>;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 d[</a:t>
            </a:r>
            <a:r>
              <a:rPr lang="en-US" altLang="ko-KR" sz="1500" i="1">
                <a:latin typeface="Times New Roman" panose="02020603050405020304" pitchFamily="18" charset="0"/>
              </a:rPr>
              <a:t>r</a:t>
            </a:r>
            <a:r>
              <a:rPr lang="en-US" altLang="ko-KR" sz="1500">
                <a:latin typeface="Times New Roman" panose="02020603050405020304" pitchFamily="18" charset="0"/>
              </a:rPr>
              <a:t>] ← 0 </a:t>
            </a:r>
            <a:r>
              <a:rPr lang="en-US" altLang="ko-KR" sz="1500"/>
              <a:t>;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 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ko-KR" sz="1500">
                <a:latin typeface="Times New Roman" panose="02020603050405020304" pitchFamily="18" charset="0"/>
              </a:rPr>
              <a:t> (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){              	▷ </a:t>
            </a:r>
            <a:r>
              <a:rPr lang="en-US" altLang="ko-KR" sz="1500" i="1">
                <a:latin typeface="Times New Roman" panose="02020603050405020304" pitchFamily="18" charset="0"/>
              </a:rPr>
              <a:t>n</a:t>
            </a:r>
            <a:r>
              <a:rPr lang="ko-KR" altLang="en-US" sz="1500">
                <a:latin typeface="Times New Roman" panose="02020603050405020304" pitchFamily="18" charset="0"/>
              </a:rPr>
              <a:t>회 순환된다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500">
                <a:latin typeface="Times New Roman" panose="02020603050405020304" pitchFamily="18" charset="0"/>
              </a:rPr>
              <a:t>                 </a:t>
            </a:r>
            <a:r>
              <a:rPr lang="en-US" altLang="ko-KR" sz="1500" i="1">
                <a:latin typeface="Times New Roman" panose="02020603050405020304" pitchFamily="18" charset="0"/>
              </a:rPr>
              <a:t>u </a:t>
            </a:r>
            <a:r>
              <a:rPr lang="en-US" altLang="ko-KR" sz="1500">
                <a:latin typeface="Times New Roman" panose="02020603050405020304" pitchFamily="18" charset="0"/>
              </a:rPr>
              <a:t>← extractMin(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-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</a:rPr>
              <a:t>, d</a:t>
            </a:r>
            <a:r>
              <a:rPr lang="en-US" altLang="ko-KR" sz="1500"/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          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</a:rPr>
              <a:t> ← 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</a:rPr>
              <a:t> ∪{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}</a:t>
            </a:r>
            <a:r>
              <a:rPr lang="en-US" altLang="ko-KR" sz="150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5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∈</a:t>
            </a:r>
            <a:r>
              <a:rPr lang="en-US" altLang="ko-KR" sz="1500" i="1">
                <a:latin typeface="Times New Roman" panose="02020603050405020304" pitchFamily="18" charset="0"/>
              </a:rPr>
              <a:t>L</a:t>
            </a:r>
            <a:r>
              <a:rPr lang="en-US" altLang="ko-KR" sz="1500">
                <a:latin typeface="Times New Roman" panose="02020603050405020304" pitchFamily="18" charset="0"/>
              </a:rPr>
              <a:t>(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) 	▷ </a:t>
            </a:r>
            <a:r>
              <a:rPr lang="en-US" altLang="ko-KR" sz="1500" i="1">
                <a:latin typeface="Times New Roman" panose="02020603050405020304" pitchFamily="18" charset="0"/>
              </a:rPr>
              <a:t>L</a:t>
            </a:r>
            <a:r>
              <a:rPr lang="en-US" altLang="ko-KR" sz="1500">
                <a:latin typeface="Times New Roman" panose="02020603050405020304" pitchFamily="18" charset="0"/>
              </a:rPr>
              <a:t>(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) : 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ko-KR" altLang="en-US" sz="1500">
                <a:latin typeface="Times New Roman" panose="02020603050405020304" pitchFamily="18" charset="0"/>
              </a:rPr>
              <a:t>로부터 연결된 정점들의 집합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500">
                <a:latin typeface="Times New Roman" panose="02020603050405020304" pitchFamily="18" charset="0"/>
              </a:rPr>
              <a:t>                        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5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500">
                <a:latin typeface="Times New Roman" panose="02020603050405020304" pitchFamily="18" charset="0"/>
              </a:rPr>
              <a:t>(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∈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-</a:t>
            </a:r>
            <a:r>
              <a:rPr lang="en-US" altLang="ko-KR" sz="1500" i="1">
                <a:latin typeface="Times New Roman" panose="02020603050405020304" pitchFamily="18" charset="0"/>
              </a:rPr>
              <a:t>S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ko-KR" sz="1500">
                <a:latin typeface="Times New Roman" panose="02020603050405020304" pitchFamily="18" charset="0"/>
              </a:rPr>
              <a:t> d[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] +w[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,</a:t>
            </a:r>
            <a:r>
              <a:rPr lang="en-US" altLang="ko-KR" sz="1500" i="1">
                <a:latin typeface="Times New Roman" panose="02020603050405020304" pitchFamily="18" charset="0"/>
              </a:rPr>
              <a:t> v</a:t>
            </a:r>
            <a:r>
              <a:rPr lang="en-US" altLang="ko-KR" sz="1500">
                <a:latin typeface="Times New Roman" panose="02020603050405020304" pitchFamily="18" charset="0"/>
              </a:rPr>
              <a:t>] &lt; d[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] )</a:t>
            </a:r>
            <a:r>
              <a:rPr lang="en-US" altLang="ko-KR" sz="1500" b="1">
                <a:latin typeface="Times New Roman" panose="02020603050405020304" pitchFamily="18" charset="0"/>
              </a:rPr>
              <a:t> </a:t>
            </a:r>
            <a:r>
              <a:rPr lang="en-US" altLang="ko-KR" sz="1500" b="1">
                <a:solidFill>
                  <a:schemeClr val="accent2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50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			 d[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]  ←  d[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] + w[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>
                <a:latin typeface="Times New Roman" panose="02020603050405020304" pitchFamily="18" charset="0"/>
              </a:rPr>
              <a:t>,</a:t>
            </a:r>
            <a:r>
              <a:rPr lang="en-US" altLang="ko-KR" sz="1500" i="1">
                <a:latin typeface="Times New Roman" panose="02020603050405020304" pitchFamily="18" charset="0"/>
              </a:rPr>
              <a:t> v</a:t>
            </a:r>
            <a:r>
              <a:rPr lang="en-US" altLang="ko-KR" sz="1500">
                <a:latin typeface="Times New Roman" panose="02020603050405020304" pitchFamily="18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 i="1" baseline="-25000">
                <a:latin typeface="Times New Roman" panose="02020603050405020304" pitchFamily="18" charset="0"/>
              </a:rPr>
              <a:t>			  </a:t>
            </a:r>
            <a:r>
              <a:rPr lang="en-US" altLang="ko-KR" sz="1500">
                <a:latin typeface="Times New Roman" panose="02020603050405020304" pitchFamily="18" charset="0"/>
              </a:rPr>
              <a:t>prev[</a:t>
            </a:r>
            <a:r>
              <a:rPr lang="en-US" altLang="ko-KR" sz="1500" i="1">
                <a:latin typeface="Times New Roman" panose="02020603050405020304" pitchFamily="18" charset="0"/>
              </a:rPr>
              <a:t>v</a:t>
            </a:r>
            <a:r>
              <a:rPr lang="en-US" altLang="ko-KR" sz="1500">
                <a:latin typeface="Times New Roman" panose="02020603050405020304" pitchFamily="18" charset="0"/>
              </a:rPr>
              <a:t>]  </a:t>
            </a:r>
            <a:r>
              <a:rPr lang="ko-KR" altLang="en-US" sz="1500">
                <a:latin typeface="Times New Roman" panose="02020603050405020304" pitchFamily="18" charset="0"/>
              </a:rPr>
              <a:t>←  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en-US" altLang="ko-KR" sz="1500"/>
              <a:t>; </a:t>
            </a:r>
            <a:r>
              <a:rPr lang="en-US" altLang="ko-KR" sz="15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5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extractMin(</a:t>
            </a:r>
            <a:r>
              <a:rPr lang="en-US" altLang="ko-KR" sz="1500" i="1">
                <a:latin typeface="Times New Roman" panose="02020603050405020304" pitchFamily="18" charset="0"/>
              </a:rPr>
              <a:t>Q</a:t>
            </a:r>
            <a:r>
              <a:rPr lang="en-US" altLang="ko-KR" sz="1500">
                <a:latin typeface="Times New Roman" panose="02020603050405020304" pitchFamily="18" charset="0"/>
              </a:rPr>
              <a:t>, d[])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        </a:t>
            </a:r>
            <a:r>
              <a:rPr lang="ko-KR" altLang="en-US" sz="1500">
                <a:latin typeface="Times New Roman" panose="02020603050405020304" pitchFamily="18" charset="0"/>
              </a:rPr>
              <a:t>집합 </a:t>
            </a:r>
            <a:r>
              <a:rPr lang="en-US" altLang="ko-KR" sz="1500" i="1">
                <a:latin typeface="Times New Roman" panose="02020603050405020304" pitchFamily="18" charset="0"/>
              </a:rPr>
              <a:t>Q</a:t>
            </a:r>
            <a:r>
              <a:rPr lang="ko-KR" altLang="en-US" sz="1500">
                <a:latin typeface="Times New Roman" panose="02020603050405020304" pitchFamily="18" charset="0"/>
              </a:rPr>
              <a:t>에서 </a:t>
            </a:r>
            <a:r>
              <a:rPr lang="en-US" altLang="ko-KR" sz="1500">
                <a:latin typeface="Times New Roman" panose="02020603050405020304" pitchFamily="18" charset="0"/>
              </a:rPr>
              <a:t>d</a:t>
            </a:r>
            <a:r>
              <a:rPr lang="ko-KR" altLang="en-US" sz="1500">
                <a:latin typeface="Times New Roman" panose="02020603050405020304" pitchFamily="18" charset="0"/>
              </a:rPr>
              <a:t>값이 가장 작은 정점 </a:t>
            </a:r>
            <a:r>
              <a:rPr lang="en-US" altLang="ko-KR" sz="1500" i="1">
                <a:latin typeface="Times New Roman" panose="02020603050405020304" pitchFamily="18" charset="0"/>
              </a:rPr>
              <a:t>u</a:t>
            </a:r>
            <a:r>
              <a:rPr lang="ko-KR" altLang="en-US" sz="1500">
                <a:latin typeface="Times New Roman" panose="02020603050405020304" pitchFamily="18" charset="0"/>
              </a:rPr>
              <a:t>를 리턴한다 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500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4638504" y="5183982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ea typeface="굴림" panose="020B0600000101010101" pitchFamily="50" charset="-127"/>
              </a:rPr>
              <a:t>이완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(relaxation)</a:t>
            </a:r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 flipH="1" flipV="1">
            <a:off x="4263854" y="4537869"/>
            <a:ext cx="1019175" cy="673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4599" name="Text Box 7"/>
          <p:cNvSpPr txBox="1">
            <a:spLocks noChangeArrowheads="1"/>
          </p:cNvSpPr>
          <p:nvPr/>
        </p:nvSpPr>
        <p:spPr bwMode="auto">
          <a:xfrm>
            <a:off x="5076654" y="1296194"/>
            <a:ext cx="372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ea typeface="굴림" panose="020B0600000101010101" pitchFamily="50" charset="-127"/>
              </a:rPr>
              <a:t>모든 간선의 가중치는 음이 아니어야 함</a:t>
            </a:r>
          </a:p>
        </p:txBody>
      </p:sp>
      <p:sp>
        <p:nvSpPr>
          <p:cNvPr id="494600" name="Text Box 8"/>
          <p:cNvSpPr txBox="1">
            <a:spLocks noChangeArrowheads="1"/>
          </p:cNvSpPr>
          <p:nvPr/>
        </p:nvSpPr>
        <p:spPr bwMode="auto">
          <a:xfrm>
            <a:off x="5857704" y="5601494"/>
            <a:ext cx="2826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>
                <a:ea typeface="굴림" panose="020B0600000101010101" pitchFamily="50" charset="-127"/>
              </a:rPr>
              <a:t>수행 시간</a:t>
            </a:r>
            <a:r>
              <a:rPr lang="en-US" altLang="ko-KR" sz="2000" smtClean="0">
                <a:ea typeface="굴림" panose="020B0600000101010101" pitchFamily="50" charset="-127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|log|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7915104" y="6133307"/>
            <a:ext cx="101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a typeface="굴림" panose="020B0600000101010101" pitchFamily="50" charset="-127"/>
              </a:rPr>
              <a:t>힙 이용</a:t>
            </a:r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 flipH="1" flipV="1">
            <a:off x="8054804" y="5979319"/>
            <a:ext cx="10477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90" name="Oval 10"/>
          <p:cNvSpPr>
            <a:spLocks noChangeArrowheads="1"/>
          </p:cNvSpPr>
          <p:nvPr/>
        </p:nvSpPr>
        <p:spPr bwMode="auto">
          <a:xfrm>
            <a:off x="227013" y="1887538"/>
            <a:ext cx="279400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6891" name="Oval 11"/>
          <p:cNvSpPr>
            <a:spLocks noChangeArrowheads="1"/>
          </p:cNvSpPr>
          <p:nvPr/>
        </p:nvSpPr>
        <p:spPr bwMode="auto">
          <a:xfrm>
            <a:off x="996950" y="310038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892" name="Oval 12"/>
          <p:cNvSpPr>
            <a:spLocks noChangeArrowheads="1"/>
          </p:cNvSpPr>
          <p:nvPr/>
        </p:nvSpPr>
        <p:spPr bwMode="auto">
          <a:xfrm>
            <a:off x="227013" y="2695575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893" name="Oval 13"/>
          <p:cNvSpPr>
            <a:spLocks noChangeArrowheads="1"/>
          </p:cNvSpPr>
          <p:nvPr/>
        </p:nvSpPr>
        <p:spPr bwMode="auto">
          <a:xfrm>
            <a:off x="996950" y="229076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894" name="Oval 14"/>
          <p:cNvSpPr>
            <a:spLocks noChangeArrowheads="1"/>
          </p:cNvSpPr>
          <p:nvPr/>
        </p:nvSpPr>
        <p:spPr bwMode="auto">
          <a:xfrm>
            <a:off x="1768475" y="262890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895" name="Oval 15"/>
          <p:cNvSpPr>
            <a:spLocks noChangeArrowheads="1"/>
          </p:cNvSpPr>
          <p:nvPr/>
        </p:nvSpPr>
        <p:spPr bwMode="auto">
          <a:xfrm>
            <a:off x="1768475" y="185261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896" name="Oval 16"/>
          <p:cNvSpPr>
            <a:spLocks noChangeArrowheads="1"/>
          </p:cNvSpPr>
          <p:nvPr/>
        </p:nvSpPr>
        <p:spPr bwMode="auto">
          <a:xfrm>
            <a:off x="996950" y="1482725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897" name="Line 17"/>
          <p:cNvSpPr>
            <a:spLocks noChangeShapeType="1"/>
          </p:cNvSpPr>
          <p:nvPr/>
        </p:nvSpPr>
        <p:spPr bwMode="auto">
          <a:xfrm>
            <a:off x="488950" y="20891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898" name="Line 18"/>
          <p:cNvSpPr>
            <a:spLocks noChangeShapeType="1"/>
          </p:cNvSpPr>
          <p:nvPr/>
        </p:nvSpPr>
        <p:spPr bwMode="auto">
          <a:xfrm flipV="1">
            <a:off x="506413" y="24844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899" name="Line 19"/>
          <p:cNvSpPr>
            <a:spLocks noChangeShapeType="1"/>
          </p:cNvSpPr>
          <p:nvPr/>
        </p:nvSpPr>
        <p:spPr bwMode="auto">
          <a:xfrm flipV="1">
            <a:off x="436563" y="161766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00" name="Line 20"/>
          <p:cNvSpPr>
            <a:spLocks noChangeShapeType="1"/>
          </p:cNvSpPr>
          <p:nvPr/>
        </p:nvSpPr>
        <p:spPr bwMode="auto">
          <a:xfrm>
            <a:off x="1279525" y="161131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01" name="Line 21"/>
          <p:cNvSpPr>
            <a:spLocks noChangeShapeType="1"/>
          </p:cNvSpPr>
          <p:nvPr/>
        </p:nvSpPr>
        <p:spPr bwMode="auto">
          <a:xfrm flipV="1">
            <a:off x="1262063" y="206533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02" name="Line 22"/>
          <p:cNvSpPr>
            <a:spLocks noChangeShapeType="1"/>
          </p:cNvSpPr>
          <p:nvPr/>
        </p:nvSpPr>
        <p:spPr bwMode="auto">
          <a:xfrm>
            <a:off x="1268413" y="248443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03" name="Line 23"/>
          <p:cNvSpPr>
            <a:spLocks noChangeShapeType="1"/>
          </p:cNvSpPr>
          <p:nvPr/>
        </p:nvSpPr>
        <p:spPr bwMode="auto">
          <a:xfrm>
            <a:off x="500063" y="289083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04" name="Line 24"/>
          <p:cNvSpPr>
            <a:spLocks noChangeShapeType="1"/>
          </p:cNvSpPr>
          <p:nvPr/>
        </p:nvSpPr>
        <p:spPr bwMode="auto">
          <a:xfrm flipV="1">
            <a:off x="1268413" y="285750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539750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544513" y="21240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568325" y="29622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08" name="Text Box 28"/>
          <p:cNvSpPr txBox="1">
            <a:spLocks noChangeArrowheads="1"/>
          </p:cNvSpPr>
          <p:nvPr/>
        </p:nvSpPr>
        <p:spPr bwMode="auto">
          <a:xfrm>
            <a:off x="1438275" y="15017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6909" name="Text Box 29"/>
          <p:cNvSpPr txBox="1">
            <a:spLocks noChangeArrowheads="1"/>
          </p:cNvSpPr>
          <p:nvPr/>
        </p:nvSpPr>
        <p:spPr bwMode="auto">
          <a:xfrm>
            <a:off x="1466850" y="21177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06910" name="Text Box 30"/>
          <p:cNvSpPr txBox="1">
            <a:spLocks noChangeArrowheads="1"/>
          </p:cNvSpPr>
          <p:nvPr/>
        </p:nvSpPr>
        <p:spPr bwMode="auto">
          <a:xfrm>
            <a:off x="546100" y="24018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06911" name="Text Box 31"/>
          <p:cNvSpPr txBox="1">
            <a:spLocks noChangeArrowheads="1"/>
          </p:cNvSpPr>
          <p:nvPr/>
        </p:nvSpPr>
        <p:spPr bwMode="auto">
          <a:xfrm>
            <a:off x="1433513" y="2381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6912" name="Text Box 32"/>
          <p:cNvSpPr txBox="1">
            <a:spLocks noChangeArrowheads="1"/>
          </p:cNvSpPr>
          <p:nvPr/>
        </p:nvSpPr>
        <p:spPr bwMode="auto">
          <a:xfrm>
            <a:off x="1450975" y="29479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6913" name="Text Box 33"/>
          <p:cNvSpPr txBox="1">
            <a:spLocks noChangeArrowheads="1"/>
          </p:cNvSpPr>
          <p:nvPr/>
        </p:nvSpPr>
        <p:spPr bwMode="auto">
          <a:xfrm>
            <a:off x="66675" y="22431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6914" name="Line 34"/>
          <p:cNvSpPr>
            <a:spLocks noChangeShapeType="1"/>
          </p:cNvSpPr>
          <p:nvPr/>
        </p:nvSpPr>
        <p:spPr bwMode="auto">
          <a:xfrm>
            <a:off x="349250" y="214788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16" name="Line 36"/>
          <p:cNvSpPr>
            <a:spLocks noChangeShapeType="1"/>
          </p:cNvSpPr>
          <p:nvPr/>
        </p:nvSpPr>
        <p:spPr bwMode="auto">
          <a:xfrm flipV="1">
            <a:off x="503238" y="279400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17" name="Text Box 37"/>
          <p:cNvSpPr txBox="1">
            <a:spLocks noChangeArrowheads="1"/>
          </p:cNvSpPr>
          <p:nvPr/>
        </p:nvSpPr>
        <p:spPr bwMode="auto">
          <a:xfrm>
            <a:off x="1127125" y="27416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18" name="Oval 38"/>
          <p:cNvSpPr>
            <a:spLocks noChangeArrowheads="1"/>
          </p:cNvSpPr>
          <p:nvPr/>
        </p:nvSpPr>
        <p:spPr bwMode="auto">
          <a:xfrm>
            <a:off x="2524125" y="228758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19" name="Line 39"/>
          <p:cNvSpPr>
            <a:spLocks noChangeShapeType="1"/>
          </p:cNvSpPr>
          <p:nvPr/>
        </p:nvSpPr>
        <p:spPr bwMode="auto">
          <a:xfrm>
            <a:off x="2044700" y="2047875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20" name="Line 40"/>
          <p:cNvSpPr>
            <a:spLocks noChangeShapeType="1"/>
          </p:cNvSpPr>
          <p:nvPr/>
        </p:nvSpPr>
        <p:spPr bwMode="auto">
          <a:xfrm flipV="1">
            <a:off x="2043113" y="246221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21" name="Freeform 41"/>
          <p:cNvSpPr>
            <a:spLocks/>
          </p:cNvSpPr>
          <p:nvPr/>
        </p:nvSpPr>
        <p:spPr bwMode="auto">
          <a:xfrm>
            <a:off x="1279525" y="254317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22" name="Text Box 42"/>
          <p:cNvSpPr txBox="1">
            <a:spLocks noChangeArrowheads="1"/>
          </p:cNvSpPr>
          <p:nvPr/>
        </p:nvSpPr>
        <p:spPr bwMode="auto">
          <a:xfrm>
            <a:off x="968375" y="145415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3" name="Text Box 43"/>
          <p:cNvSpPr txBox="1">
            <a:spLocks noChangeArrowheads="1"/>
          </p:cNvSpPr>
          <p:nvPr/>
        </p:nvSpPr>
        <p:spPr bwMode="auto">
          <a:xfrm>
            <a:off x="966788" y="307975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4" name="Text Box 44"/>
          <p:cNvSpPr txBox="1">
            <a:spLocks noChangeArrowheads="1"/>
          </p:cNvSpPr>
          <p:nvPr/>
        </p:nvSpPr>
        <p:spPr bwMode="auto">
          <a:xfrm>
            <a:off x="962025" y="2262188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5" name="Text Box 45"/>
          <p:cNvSpPr txBox="1">
            <a:spLocks noChangeArrowheads="1"/>
          </p:cNvSpPr>
          <p:nvPr/>
        </p:nvSpPr>
        <p:spPr bwMode="auto">
          <a:xfrm>
            <a:off x="1738313" y="2606675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6" name="Text Box 46"/>
          <p:cNvSpPr txBox="1">
            <a:spLocks noChangeArrowheads="1"/>
          </p:cNvSpPr>
          <p:nvPr/>
        </p:nvSpPr>
        <p:spPr bwMode="auto">
          <a:xfrm>
            <a:off x="1733550" y="181610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7" name="Text Box 47"/>
          <p:cNvSpPr txBox="1">
            <a:spLocks noChangeArrowheads="1"/>
          </p:cNvSpPr>
          <p:nvPr/>
        </p:nvSpPr>
        <p:spPr bwMode="auto">
          <a:xfrm>
            <a:off x="2498725" y="226060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8" name="Text Box 48"/>
          <p:cNvSpPr txBox="1">
            <a:spLocks noChangeArrowheads="1"/>
          </p:cNvSpPr>
          <p:nvPr/>
        </p:nvSpPr>
        <p:spPr bwMode="auto">
          <a:xfrm>
            <a:off x="188913" y="266700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29" name="Text Box 49"/>
          <p:cNvSpPr txBox="1">
            <a:spLocks noChangeArrowheads="1"/>
          </p:cNvSpPr>
          <p:nvPr/>
        </p:nvSpPr>
        <p:spPr bwMode="auto">
          <a:xfrm>
            <a:off x="2168525" y="19319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06930" name="Text Box 50"/>
          <p:cNvSpPr txBox="1">
            <a:spLocks noChangeArrowheads="1"/>
          </p:cNvSpPr>
          <p:nvPr/>
        </p:nvSpPr>
        <p:spPr bwMode="auto">
          <a:xfrm>
            <a:off x="1992313" y="29606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7132" name="Text Box 252"/>
          <p:cNvSpPr txBox="1">
            <a:spLocks noChangeArrowheads="1"/>
          </p:cNvSpPr>
          <p:nvPr/>
        </p:nvSpPr>
        <p:spPr bwMode="auto">
          <a:xfrm>
            <a:off x="2066925" y="23542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7164" name="Line 284"/>
          <p:cNvSpPr>
            <a:spLocks noChangeShapeType="1"/>
          </p:cNvSpPr>
          <p:nvPr/>
        </p:nvSpPr>
        <p:spPr bwMode="auto">
          <a:xfrm flipV="1">
            <a:off x="1141413" y="176371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172" name="Text Box 292"/>
          <p:cNvSpPr txBox="1">
            <a:spLocks noChangeArrowheads="1"/>
          </p:cNvSpPr>
          <p:nvPr/>
        </p:nvSpPr>
        <p:spPr bwMode="auto">
          <a:xfrm>
            <a:off x="1076325" y="18542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2593975" y="282098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31" name="Oval 51"/>
          <p:cNvSpPr>
            <a:spLocks noChangeArrowheads="1"/>
          </p:cNvSpPr>
          <p:nvPr/>
        </p:nvSpPr>
        <p:spPr bwMode="auto">
          <a:xfrm>
            <a:off x="3108325" y="1825625"/>
            <a:ext cx="427038" cy="420688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32" name="Oval 52"/>
          <p:cNvSpPr>
            <a:spLocks noChangeArrowheads="1"/>
          </p:cNvSpPr>
          <p:nvPr/>
        </p:nvSpPr>
        <p:spPr bwMode="auto">
          <a:xfrm>
            <a:off x="3190875" y="1900238"/>
            <a:ext cx="279400" cy="26828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6933" name="Oval 53"/>
          <p:cNvSpPr>
            <a:spLocks noChangeArrowheads="1"/>
          </p:cNvSpPr>
          <p:nvPr/>
        </p:nvSpPr>
        <p:spPr bwMode="auto">
          <a:xfrm>
            <a:off x="3960813" y="3113088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34" name="Oval 54"/>
          <p:cNvSpPr>
            <a:spLocks noChangeArrowheads="1"/>
          </p:cNvSpPr>
          <p:nvPr/>
        </p:nvSpPr>
        <p:spPr bwMode="auto">
          <a:xfrm>
            <a:off x="3190875" y="2708275"/>
            <a:ext cx="279400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6935" name="Oval 55"/>
          <p:cNvSpPr>
            <a:spLocks noChangeArrowheads="1"/>
          </p:cNvSpPr>
          <p:nvPr/>
        </p:nvSpPr>
        <p:spPr bwMode="auto">
          <a:xfrm>
            <a:off x="3960813" y="2303463"/>
            <a:ext cx="280987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6936" name="Oval 56"/>
          <p:cNvSpPr>
            <a:spLocks noChangeArrowheads="1"/>
          </p:cNvSpPr>
          <p:nvPr/>
        </p:nvSpPr>
        <p:spPr bwMode="auto">
          <a:xfrm>
            <a:off x="4732338" y="2641600"/>
            <a:ext cx="2809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37" name="Oval 57"/>
          <p:cNvSpPr>
            <a:spLocks noChangeArrowheads="1"/>
          </p:cNvSpPr>
          <p:nvPr/>
        </p:nvSpPr>
        <p:spPr bwMode="auto">
          <a:xfrm>
            <a:off x="4732338" y="1865313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38" name="Oval 58"/>
          <p:cNvSpPr>
            <a:spLocks noChangeArrowheads="1"/>
          </p:cNvSpPr>
          <p:nvPr/>
        </p:nvSpPr>
        <p:spPr bwMode="auto">
          <a:xfrm>
            <a:off x="3960813" y="1495425"/>
            <a:ext cx="280987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39" name="Line 59"/>
          <p:cNvSpPr>
            <a:spLocks noChangeShapeType="1"/>
          </p:cNvSpPr>
          <p:nvPr/>
        </p:nvSpPr>
        <p:spPr bwMode="auto">
          <a:xfrm>
            <a:off x="3452813" y="2101850"/>
            <a:ext cx="531812" cy="260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0" name="Line 60"/>
          <p:cNvSpPr>
            <a:spLocks noChangeShapeType="1"/>
          </p:cNvSpPr>
          <p:nvPr/>
        </p:nvSpPr>
        <p:spPr bwMode="auto">
          <a:xfrm flipV="1">
            <a:off x="3470275" y="2497138"/>
            <a:ext cx="506413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1" name="Line 61"/>
          <p:cNvSpPr>
            <a:spLocks noChangeShapeType="1"/>
          </p:cNvSpPr>
          <p:nvPr/>
        </p:nvSpPr>
        <p:spPr bwMode="auto">
          <a:xfrm flipV="1">
            <a:off x="3400425" y="1630363"/>
            <a:ext cx="560388" cy="277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2" name="Line 62"/>
          <p:cNvSpPr>
            <a:spLocks noChangeShapeType="1"/>
          </p:cNvSpPr>
          <p:nvPr/>
        </p:nvSpPr>
        <p:spPr bwMode="auto">
          <a:xfrm>
            <a:off x="4243388" y="162401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3" name="Line 63"/>
          <p:cNvSpPr>
            <a:spLocks noChangeShapeType="1"/>
          </p:cNvSpPr>
          <p:nvPr/>
        </p:nvSpPr>
        <p:spPr bwMode="auto">
          <a:xfrm flipV="1">
            <a:off x="4225925" y="207803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4" name="Line 64"/>
          <p:cNvSpPr>
            <a:spLocks noChangeShapeType="1"/>
          </p:cNvSpPr>
          <p:nvPr/>
        </p:nvSpPr>
        <p:spPr bwMode="auto">
          <a:xfrm>
            <a:off x="4232275" y="2497138"/>
            <a:ext cx="515938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5" name="Line 65"/>
          <p:cNvSpPr>
            <a:spLocks noChangeShapeType="1"/>
          </p:cNvSpPr>
          <p:nvPr/>
        </p:nvSpPr>
        <p:spPr bwMode="auto">
          <a:xfrm>
            <a:off x="3463925" y="290353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6" name="Line 66"/>
          <p:cNvSpPr>
            <a:spLocks noChangeShapeType="1"/>
          </p:cNvSpPr>
          <p:nvPr/>
        </p:nvSpPr>
        <p:spPr bwMode="auto">
          <a:xfrm flipV="1">
            <a:off x="4232275" y="287020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47" name="Text Box 67"/>
          <p:cNvSpPr txBox="1">
            <a:spLocks noChangeArrowheads="1"/>
          </p:cNvSpPr>
          <p:nvPr/>
        </p:nvSpPr>
        <p:spPr bwMode="auto">
          <a:xfrm>
            <a:off x="3503613" y="14986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48" name="Text Box 68"/>
          <p:cNvSpPr txBox="1">
            <a:spLocks noChangeArrowheads="1"/>
          </p:cNvSpPr>
          <p:nvPr/>
        </p:nvSpPr>
        <p:spPr bwMode="auto">
          <a:xfrm>
            <a:off x="3495675" y="21748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6949" name="Text Box 69"/>
          <p:cNvSpPr txBox="1">
            <a:spLocks noChangeArrowheads="1"/>
          </p:cNvSpPr>
          <p:nvPr/>
        </p:nvSpPr>
        <p:spPr bwMode="auto">
          <a:xfrm>
            <a:off x="3532188" y="29749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50" name="Text Box 70"/>
          <p:cNvSpPr txBox="1">
            <a:spLocks noChangeArrowheads="1"/>
          </p:cNvSpPr>
          <p:nvPr/>
        </p:nvSpPr>
        <p:spPr bwMode="auto">
          <a:xfrm>
            <a:off x="4402138" y="15144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6951" name="Text Box 71"/>
          <p:cNvSpPr txBox="1">
            <a:spLocks noChangeArrowheads="1"/>
          </p:cNvSpPr>
          <p:nvPr/>
        </p:nvSpPr>
        <p:spPr bwMode="auto">
          <a:xfrm>
            <a:off x="4430713" y="21304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06952" name="Text Box 72"/>
          <p:cNvSpPr txBox="1">
            <a:spLocks noChangeArrowheads="1"/>
          </p:cNvSpPr>
          <p:nvPr/>
        </p:nvSpPr>
        <p:spPr bwMode="auto">
          <a:xfrm>
            <a:off x="3509963" y="24145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06953" name="Text Box 73"/>
          <p:cNvSpPr txBox="1">
            <a:spLocks noChangeArrowheads="1"/>
          </p:cNvSpPr>
          <p:nvPr/>
        </p:nvSpPr>
        <p:spPr bwMode="auto">
          <a:xfrm>
            <a:off x="4397375" y="23939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4414838" y="29606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6955" name="Text Box 75"/>
          <p:cNvSpPr txBox="1">
            <a:spLocks noChangeArrowheads="1"/>
          </p:cNvSpPr>
          <p:nvPr/>
        </p:nvSpPr>
        <p:spPr bwMode="auto">
          <a:xfrm>
            <a:off x="2986088" y="2236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6956" name="Line 76"/>
          <p:cNvSpPr>
            <a:spLocks noChangeShapeType="1"/>
          </p:cNvSpPr>
          <p:nvPr/>
        </p:nvSpPr>
        <p:spPr bwMode="auto">
          <a:xfrm>
            <a:off x="3313113" y="2160588"/>
            <a:ext cx="7937" cy="5445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58" name="Line 78"/>
          <p:cNvSpPr>
            <a:spLocks noChangeShapeType="1"/>
          </p:cNvSpPr>
          <p:nvPr/>
        </p:nvSpPr>
        <p:spPr bwMode="auto">
          <a:xfrm flipV="1">
            <a:off x="3467100" y="280670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59" name="Text Box 79"/>
          <p:cNvSpPr txBox="1">
            <a:spLocks noChangeArrowheads="1"/>
          </p:cNvSpPr>
          <p:nvPr/>
        </p:nvSpPr>
        <p:spPr bwMode="auto">
          <a:xfrm>
            <a:off x="4090988" y="27670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60" name="Oval 80"/>
          <p:cNvSpPr>
            <a:spLocks noChangeArrowheads="1"/>
          </p:cNvSpPr>
          <p:nvPr/>
        </p:nvSpPr>
        <p:spPr bwMode="auto">
          <a:xfrm>
            <a:off x="5487988" y="2300288"/>
            <a:ext cx="2809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61" name="Line 81"/>
          <p:cNvSpPr>
            <a:spLocks noChangeShapeType="1"/>
          </p:cNvSpPr>
          <p:nvPr/>
        </p:nvSpPr>
        <p:spPr bwMode="auto">
          <a:xfrm>
            <a:off x="5008563" y="2060575"/>
            <a:ext cx="506412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62" name="Line 82"/>
          <p:cNvSpPr>
            <a:spLocks noChangeShapeType="1"/>
          </p:cNvSpPr>
          <p:nvPr/>
        </p:nvSpPr>
        <p:spPr bwMode="auto">
          <a:xfrm flipV="1">
            <a:off x="5006975" y="247491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63" name="Freeform 83"/>
          <p:cNvSpPr>
            <a:spLocks/>
          </p:cNvSpPr>
          <p:nvPr/>
        </p:nvSpPr>
        <p:spPr bwMode="auto">
          <a:xfrm>
            <a:off x="4243388" y="2555875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64" name="Text Box 84"/>
          <p:cNvSpPr txBox="1">
            <a:spLocks noChangeArrowheads="1"/>
          </p:cNvSpPr>
          <p:nvPr/>
        </p:nvSpPr>
        <p:spPr bwMode="auto">
          <a:xfrm>
            <a:off x="3930650" y="309245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65" name="Text Box 85"/>
          <p:cNvSpPr txBox="1">
            <a:spLocks noChangeArrowheads="1"/>
          </p:cNvSpPr>
          <p:nvPr/>
        </p:nvSpPr>
        <p:spPr bwMode="auto">
          <a:xfrm>
            <a:off x="4702175" y="2619375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66" name="Text Box 86"/>
          <p:cNvSpPr txBox="1">
            <a:spLocks noChangeArrowheads="1"/>
          </p:cNvSpPr>
          <p:nvPr/>
        </p:nvSpPr>
        <p:spPr bwMode="auto">
          <a:xfrm>
            <a:off x="4697413" y="182880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67" name="Text Box 87"/>
          <p:cNvSpPr txBox="1">
            <a:spLocks noChangeArrowheads="1"/>
          </p:cNvSpPr>
          <p:nvPr/>
        </p:nvSpPr>
        <p:spPr bwMode="auto">
          <a:xfrm>
            <a:off x="5462588" y="227330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6968" name="Text Box 88"/>
          <p:cNvSpPr txBox="1">
            <a:spLocks noChangeArrowheads="1"/>
          </p:cNvSpPr>
          <p:nvPr/>
        </p:nvSpPr>
        <p:spPr bwMode="auto">
          <a:xfrm>
            <a:off x="5132388" y="19446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06969" name="Text Box 89"/>
          <p:cNvSpPr txBox="1">
            <a:spLocks noChangeArrowheads="1"/>
          </p:cNvSpPr>
          <p:nvPr/>
        </p:nvSpPr>
        <p:spPr bwMode="auto">
          <a:xfrm>
            <a:off x="4956175" y="29733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7133" name="Text Box 253"/>
          <p:cNvSpPr txBox="1">
            <a:spLocks noChangeArrowheads="1"/>
          </p:cNvSpPr>
          <p:nvPr/>
        </p:nvSpPr>
        <p:spPr bwMode="auto">
          <a:xfrm>
            <a:off x="5029200" y="23653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7168" name="Line 288"/>
          <p:cNvSpPr>
            <a:spLocks noChangeShapeType="1"/>
          </p:cNvSpPr>
          <p:nvPr/>
        </p:nvSpPr>
        <p:spPr bwMode="auto">
          <a:xfrm flipV="1">
            <a:off x="4097338" y="177006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173" name="Text Box 293"/>
          <p:cNvSpPr txBox="1">
            <a:spLocks noChangeArrowheads="1"/>
          </p:cNvSpPr>
          <p:nvPr/>
        </p:nvSpPr>
        <p:spPr bwMode="auto">
          <a:xfrm>
            <a:off x="4029075" y="18938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06970" name="Oval 90"/>
          <p:cNvSpPr>
            <a:spLocks noChangeArrowheads="1"/>
          </p:cNvSpPr>
          <p:nvPr/>
        </p:nvSpPr>
        <p:spPr bwMode="auto">
          <a:xfrm rot="-1362262">
            <a:off x="6110288" y="1546225"/>
            <a:ext cx="1354137" cy="703263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71" name="Oval 91"/>
          <p:cNvSpPr>
            <a:spLocks noChangeArrowheads="1"/>
          </p:cNvSpPr>
          <p:nvPr/>
        </p:nvSpPr>
        <p:spPr bwMode="auto">
          <a:xfrm>
            <a:off x="6270625" y="1952625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6972" name="Oval 92"/>
          <p:cNvSpPr>
            <a:spLocks noChangeArrowheads="1"/>
          </p:cNvSpPr>
          <p:nvPr/>
        </p:nvSpPr>
        <p:spPr bwMode="auto">
          <a:xfrm>
            <a:off x="7040563" y="3165475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73" name="Oval 93"/>
          <p:cNvSpPr>
            <a:spLocks noChangeArrowheads="1"/>
          </p:cNvSpPr>
          <p:nvPr/>
        </p:nvSpPr>
        <p:spPr bwMode="auto">
          <a:xfrm>
            <a:off x="6270625" y="2760663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6974" name="Oval 94"/>
          <p:cNvSpPr>
            <a:spLocks noChangeArrowheads="1"/>
          </p:cNvSpPr>
          <p:nvPr/>
        </p:nvSpPr>
        <p:spPr bwMode="auto">
          <a:xfrm>
            <a:off x="7040563" y="2355850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6975" name="Oval 95"/>
          <p:cNvSpPr>
            <a:spLocks noChangeArrowheads="1"/>
          </p:cNvSpPr>
          <p:nvPr/>
        </p:nvSpPr>
        <p:spPr bwMode="auto">
          <a:xfrm>
            <a:off x="7812088" y="2693988"/>
            <a:ext cx="2809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76" name="Oval 96"/>
          <p:cNvSpPr>
            <a:spLocks noChangeArrowheads="1"/>
          </p:cNvSpPr>
          <p:nvPr/>
        </p:nvSpPr>
        <p:spPr bwMode="auto">
          <a:xfrm>
            <a:off x="7812088" y="1917700"/>
            <a:ext cx="280987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506977" name="Oval 97"/>
          <p:cNvSpPr>
            <a:spLocks noChangeArrowheads="1"/>
          </p:cNvSpPr>
          <p:nvPr/>
        </p:nvSpPr>
        <p:spPr bwMode="auto">
          <a:xfrm>
            <a:off x="7040563" y="1547813"/>
            <a:ext cx="280987" cy="26987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78" name="Line 98"/>
          <p:cNvSpPr>
            <a:spLocks noChangeShapeType="1"/>
          </p:cNvSpPr>
          <p:nvPr/>
        </p:nvSpPr>
        <p:spPr bwMode="auto">
          <a:xfrm>
            <a:off x="6532563" y="2154238"/>
            <a:ext cx="53181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79" name="Line 99"/>
          <p:cNvSpPr>
            <a:spLocks noChangeShapeType="1"/>
          </p:cNvSpPr>
          <p:nvPr/>
        </p:nvSpPr>
        <p:spPr bwMode="auto">
          <a:xfrm flipV="1">
            <a:off x="6550025" y="2549525"/>
            <a:ext cx="506413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0" name="Line 100"/>
          <p:cNvSpPr>
            <a:spLocks noChangeShapeType="1"/>
          </p:cNvSpPr>
          <p:nvPr/>
        </p:nvSpPr>
        <p:spPr bwMode="auto">
          <a:xfrm flipV="1">
            <a:off x="6480175" y="1682750"/>
            <a:ext cx="5603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1" name="Line 101"/>
          <p:cNvSpPr>
            <a:spLocks noChangeShapeType="1"/>
          </p:cNvSpPr>
          <p:nvPr/>
        </p:nvSpPr>
        <p:spPr bwMode="auto">
          <a:xfrm>
            <a:off x="7323138" y="1676400"/>
            <a:ext cx="533400" cy="277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2" name="Line 102"/>
          <p:cNvSpPr>
            <a:spLocks noChangeShapeType="1"/>
          </p:cNvSpPr>
          <p:nvPr/>
        </p:nvSpPr>
        <p:spPr bwMode="auto">
          <a:xfrm flipV="1">
            <a:off x="7305675" y="2130425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3" name="Line 103"/>
          <p:cNvSpPr>
            <a:spLocks noChangeShapeType="1"/>
          </p:cNvSpPr>
          <p:nvPr/>
        </p:nvSpPr>
        <p:spPr bwMode="auto">
          <a:xfrm>
            <a:off x="7312025" y="2549525"/>
            <a:ext cx="5159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4" name="Line 104"/>
          <p:cNvSpPr>
            <a:spLocks noChangeShapeType="1"/>
          </p:cNvSpPr>
          <p:nvPr/>
        </p:nvSpPr>
        <p:spPr bwMode="auto">
          <a:xfrm>
            <a:off x="6543675" y="2955925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5" name="Line 105"/>
          <p:cNvSpPr>
            <a:spLocks noChangeShapeType="1"/>
          </p:cNvSpPr>
          <p:nvPr/>
        </p:nvSpPr>
        <p:spPr bwMode="auto">
          <a:xfrm flipV="1">
            <a:off x="7312025" y="2922588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86" name="Text Box 106"/>
          <p:cNvSpPr txBox="1">
            <a:spLocks noChangeArrowheads="1"/>
          </p:cNvSpPr>
          <p:nvPr/>
        </p:nvSpPr>
        <p:spPr bwMode="auto">
          <a:xfrm>
            <a:off x="6611938" y="30273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87" name="Text Box 107"/>
          <p:cNvSpPr txBox="1">
            <a:spLocks noChangeArrowheads="1"/>
          </p:cNvSpPr>
          <p:nvPr/>
        </p:nvSpPr>
        <p:spPr bwMode="auto">
          <a:xfrm>
            <a:off x="7481888" y="15414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6988" name="Text Box 108"/>
          <p:cNvSpPr txBox="1">
            <a:spLocks noChangeArrowheads="1"/>
          </p:cNvSpPr>
          <p:nvPr/>
        </p:nvSpPr>
        <p:spPr bwMode="auto">
          <a:xfrm>
            <a:off x="7510463" y="21828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06989" name="Text Box 109"/>
          <p:cNvSpPr txBox="1">
            <a:spLocks noChangeArrowheads="1"/>
          </p:cNvSpPr>
          <p:nvPr/>
        </p:nvSpPr>
        <p:spPr bwMode="auto">
          <a:xfrm>
            <a:off x="6589713" y="24415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06990" name="Text Box 110"/>
          <p:cNvSpPr txBox="1">
            <a:spLocks noChangeArrowheads="1"/>
          </p:cNvSpPr>
          <p:nvPr/>
        </p:nvSpPr>
        <p:spPr bwMode="auto">
          <a:xfrm>
            <a:off x="7477125" y="24209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6991" name="Text Box 111"/>
          <p:cNvSpPr txBox="1">
            <a:spLocks noChangeArrowheads="1"/>
          </p:cNvSpPr>
          <p:nvPr/>
        </p:nvSpPr>
        <p:spPr bwMode="auto">
          <a:xfrm>
            <a:off x="7494588" y="30130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6992" name="Line 112"/>
          <p:cNvSpPr>
            <a:spLocks noChangeShapeType="1"/>
          </p:cNvSpPr>
          <p:nvPr/>
        </p:nvSpPr>
        <p:spPr bwMode="auto">
          <a:xfrm>
            <a:off x="6392863" y="2212975"/>
            <a:ext cx="7937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94" name="Line 114"/>
          <p:cNvSpPr>
            <a:spLocks noChangeShapeType="1"/>
          </p:cNvSpPr>
          <p:nvPr/>
        </p:nvSpPr>
        <p:spPr bwMode="auto">
          <a:xfrm flipV="1">
            <a:off x="6546850" y="2859088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95" name="Text Box 115"/>
          <p:cNvSpPr txBox="1">
            <a:spLocks noChangeArrowheads="1"/>
          </p:cNvSpPr>
          <p:nvPr/>
        </p:nvSpPr>
        <p:spPr bwMode="auto">
          <a:xfrm>
            <a:off x="7170738" y="28194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6996" name="Oval 116"/>
          <p:cNvSpPr>
            <a:spLocks noChangeArrowheads="1"/>
          </p:cNvSpPr>
          <p:nvPr/>
        </p:nvSpPr>
        <p:spPr bwMode="auto">
          <a:xfrm>
            <a:off x="8567738" y="2352675"/>
            <a:ext cx="2809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6997" name="Line 117"/>
          <p:cNvSpPr>
            <a:spLocks noChangeShapeType="1"/>
          </p:cNvSpPr>
          <p:nvPr/>
        </p:nvSpPr>
        <p:spPr bwMode="auto">
          <a:xfrm>
            <a:off x="8088313" y="2112963"/>
            <a:ext cx="50641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98" name="Line 118"/>
          <p:cNvSpPr>
            <a:spLocks noChangeShapeType="1"/>
          </p:cNvSpPr>
          <p:nvPr/>
        </p:nvSpPr>
        <p:spPr bwMode="auto">
          <a:xfrm flipV="1">
            <a:off x="8086725" y="2527300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6999" name="Freeform 119"/>
          <p:cNvSpPr>
            <a:spLocks/>
          </p:cNvSpPr>
          <p:nvPr/>
        </p:nvSpPr>
        <p:spPr bwMode="auto">
          <a:xfrm>
            <a:off x="7323138" y="2608263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000" name="Text Box 120"/>
          <p:cNvSpPr txBox="1">
            <a:spLocks noChangeArrowheads="1"/>
          </p:cNvSpPr>
          <p:nvPr/>
        </p:nvSpPr>
        <p:spPr bwMode="auto">
          <a:xfrm>
            <a:off x="7010400" y="3144838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001" name="Text Box 121"/>
          <p:cNvSpPr txBox="1">
            <a:spLocks noChangeArrowheads="1"/>
          </p:cNvSpPr>
          <p:nvPr/>
        </p:nvSpPr>
        <p:spPr bwMode="auto">
          <a:xfrm>
            <a:off x="7781925" y="2671763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002" name="Text Box 122"/>
          <p:cNvSpPr txBox="1">
            <a:spLocks noChangeArrowheads="1"/>
          </p:cNvSpPr>
          <p:nvPr/>
        </p:nvSpPr>
        <p:spPr bwMode="auto">
          <a:xfrm>
            <a:off x="8542338" y="2325688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003" name="Text Box 123"/>
          <p:cNvSpPr txBox="1">
            <a:spLocks noChangeArrowheads="1"/>
          </p:cNvSpPr>
          <p:nvPr/>
        </p:nvSpPr>
        <p:spPr bwMode="auto">
          <a:xfrm>
            <a:off x="8250238" y="19970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07004" name="Text Box 124"/>
          <p:cNvSpPr txBox="1">
            <a:spLocks noChangeArrowheads="1"/>
          </p:cNvSpPr>
          <p:nvPr/>
        </p:nvSpPr>
        <p:spPr bwMode="auto">
          <a:xfrm>
            <a:off x="8035925" y="30257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7005" name="AutoShape 125"/>
          <p:cNvSpPr>
            <a:spLocks noChangeArrowheads="1"/>
          </p:cNvSpPr>
          <p:nvPr/>
        </p:nvSpPr>
        <p:spPr bwMode="auto">
          <a:xfrm>
            <a:off x="5619750" y="28559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134" name="Text Box 254"/>
          <p:cNvSpPr txBox="1">
            <a:spLocks noChangeArrowheads="1"/>
          </p:cNvSpPr>
          <p:nvPr/>
        </p:nvSpPr>
        <p:spPr bwMode="auto">
          <a:xfrm>
            <a:off x="8093075" y="24225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7165" name="Line 285"/>
          <p:cNvSpPr>
            <a:spLocks noChangeShapeType="1"/>
          </p:cNvSpPr>
          <p:nvPr/>
        </p:nvSpPr>
        <p:spPr bwMode="auto">
          <a:xfrm flipV="1">
            <a:off x="7185025" y="1831975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174" name="Text Box 294"/>
          <p:cNvSpPr txBox="1">
            <a:spLocks noChangeArrowheads="1"/>
          </p:cNvSpPr>
          <p:nvPr/>
        </p:nvSpPr>
        <p:spPr bwMode="auto">
          <a:xfrm>
            <a:off x="7119938" y="20066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07216" name="Freeform 336"/>
          <p:cNvSpPr>
            <a:spLocks/>
          </p:cNvSpPr>
          <p:nvPr/>
        </p:nvSpPr>
        <p:spPr bwMode="auto">
          <a:xfrm>
            <a:off x="3082925" y="4151313"/>
            <a:ext cx="2093913" cy="1352550"/>
          </a:xfrm>
          <a:custGeom>
            <a:avLst/>
            <a:gdLst>
              <a:gd name="T0" fmla="*/ 329 w 1319"/>
              <a:gd name="T1" fmla="*/ 149 h 852"/>
              <a:gd name="T2" fmla="*/ 674 w 1319"/>
              <a:gd name="T3" fmla="*/ 0 h 852"/>
              <a:gd name="T4" fmla="*/ 1008 w 1319"/>
              <a:gd name="T5" fmla="*/ 86 h 852"/>
              <a:gd name="T6" fmla="*/ 1319 w 1319"/>
              <a:gd name="T7" fmla="*/ 305 h 852"/>
              <a:gd name="T8" fmla="*/ 1308 w 1319"/>
              <a:gd name="T9" fmla="*/ 530 h 852"/>
              <a:gd name="T10" fmla="*/ 720 w 1319"/>
              <a:gd name="T11" fmla="*/ 852 h 852"/>
              <a:gd name="T12" fmla="*/ 571 w 1319"/>
              <a:gd name="T13" fmla="*/ 852 h 852"/>
              <a:gd name="T14" fmla="*/ 23 w 1319"/>
              <a:gd name="T15" fmla="*/ 593 h 852"/>
              <a:gd name="T16" fmla="*/ 0 w 1319"/>
              <a:gd name="T17" fmla="*/ 380 h 852"/>
              <a:gd name="T18" fmla="*/ 329 w 1319"/>
              <a:gd name="T19" fmla="*/ 149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9" h="852">
                <a:moveTo>
                  <a:pt x="329" y="149"/>
                </a:moveTo>
                <a:lnTo>
                  <a:pt x="674" y="0"/>
                </a:lnTo>
                <a:lnTo>
                  <a:pt x="1008" y="86"/>
                </a:lnTo>
                <a:lnTo>
                  <a:pt x="1319" y="305"/>
                </a:lnTo>
                <a:lnTo>
                  <a:pt x="1308" y="530"/>
                </a:lnTo>
                <a:lnTo>
                  <a:pt x="720" y="852"/>
                </a:lnTo>
                <a:lnTo>
                  <a:pt x="571" y="852"/>
                </a:lnTo>
                <a:lnTo>
                  <a:pt x="23" y="593"/>
                </a:lnTo>
                <a:lnTo>
                  <a:pt x="0" y="380"/>
                </a:lnTo>
                <a:lnTo>
                  <a:pt x="329" y="149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50" name="Oval 370"/>
          <p:cNvSpPr>
            <a:spLocks noChangeArrowheads="1"/>
          </p:cNvSpPr>
          <p:nvPr/>
        </p:nvSpPr>
        <p:spPr bwMode="auto">
          <a:xfrm>
            <a:off x="3240088" y="4716463"/>
            <a:ext cx="279400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7251" name="Oval 371"/>
          <p:cNvSpPr>
            <a:spLocks noChangeArrowheads="1"/>
          </p:cNvSpPr>
          <p:nvPr/>
        </p:nvSpPr>
        <p:spPr bwMode="auto">
          <a:xfrm>
            <a:off x="4010025" y="592931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252" name="Oval 372"/>
          <p:cNvSpPr>
            <a:spLocks noChangeArrowheads="1"/>
          </p:cNvSpPr>
          <p:nvPr/>
        </p:nvSpPr>
        <p:spPr bwMode="auto">
          <a:xfrm>
            <a:off x="3240088" y="5524500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7253" name="Oval 373"/>
          <p:cNvSpPr>
            <a:spLocks noChangeArrowheads="1"/>
          </p:cNvSpPr>
          <p:nvPr/>
        </p:nvSpPr>
        <p:spPr bwMode="auto">
          <a:xfrm>
            <a:off x="4010025" y="5119688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7254" name="Oval 374"/>
          <p:cNvSpPr>
            <a:spLocks noChangeArrowheads="1"/>
          </p:cNvSpPr>
          <p:nvPr/>
        </p:nvSpPr>
        <p:spPr bwMode="auto">
          <a:xfrm>
            <a:off x="4781550" y="5457825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255" name="Oval 375"/>
          <p:cNvSpPr>
            <a:spLocks noChangeArrowheads="1"/>
          </p:cNvSpPr>
          <p:nvPr/>
        </p:nvSpPr>
        <p:spPr bwMode="auto">
          <a:xfrm>
            <a:off x="4781550" y="4681538"/>
            <a:ext cx="280988" cy="26987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7256" name="Oval 376"/>
          <p:cNvSpPr>
            <a:spLocks noChangeArrowheads="1"/>
          </p:cNvSpPr>
          <p:nvPr/>
        </p:nvSpPr>
        <p:spPr bwMode="auto">
          <a:xfrm>
            <a:off x="4010025" y="4311650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57" name="Line 377"/>
          <p:cNvSpPr>
            <a:spLocks noChangeShapeType="1"/>
          </p:cNvSpPr>
          <p:nvPr/>
        </p:nvSpPr>
        <p:spPr bwMode="auto">
          <a:xfrm>
            <a:off x="3502025" y="491807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58" name="Line 378"/>
          <p:cNvSpPr>
            <a:spLocks noChangeShapeType="1"/>
          </p:cNvSpPr>
          <p:nvPr/>
        </p:nvSpPr>
        <p:spPr bwMode="auto">
          <a:xfrm flipV="1">
            <a:off x="3519488" y="5313363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59" name="Line 379"/>
          <p:cNvSpPr>
            <a:spLocks noChangeShapeType="1"/>
          </p:cNvSpPr>
          <p:nvPr/>
        </p:nvSpPr>
        <p:spPr bwMode="auto">
          <a:xfrm flipV="1">
            <a:off x="3449638" y="4446588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0" name="Line 380"/>
          <p:cNvSpPr>
            <a:spLocks noChangeShapeType="1"/>
          </p:cNvSpPr>
          <p:nvPr/>
        </p:nvSpPr>
        <p:spPr bwMode="auto">
          <a:xfrm>
            <a:off x="4292600" y="4440238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1" name="Line 381"/>
          <p:cNvSpPr>
            <a:spLocks noChangeShapeType="1"/>
          </p:cNvSpPr>
          <p:nvPr/>
        </p:nvSpPr>
        <p:spPr bwMode="auto">
          <a:xfrm flipV="1">
            <a:off x="4275138" y="4894263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2" name="Line 382"/>
          <p:cNvSpPr>
            <a:spLocks noChangeShapeType="1"/>
          </p:cNvSpPr>
          <p:nvPr/>
        </p:nvSpPr>
        <p:spPr bwMode="auto">
          <a:xfrm>
            <a:off x="4281488" y="5313363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3" name="Line 383"/>
          <p:cNvSpPr>
            <a:spLocks noChangeShapeType="1"/>
          </p:cNvSpPr>
          <p:nvPr/>
        </p:nvSpPr>
        <p:spPr bwMode="auto">
          <a:xfrm>
            <a:off x="3513138" y="5719763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4" name="Line 384"/>
          <p:cNvSpPr>
            <a:spLocks noChangeShapeType="1"/>
          </p:cNvSpPr>
          <p:nvPr/>
        </p:nvSpPr>
        <p:spPr bwMode="auto">
          <a:xfrm flipV="1">
            <a:off x="4281488" y="5686425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5" name="Text Box 385"/>
          <p:cNvSpPr txBox="1">
            <a:spLocks noChangeArrowheads="1"/>
          </p:cNvSpPr>
          <p:nvPr/>
        </p:nvSpPr>
        <p:spPr bwMode="auto">
          <a:xfrm>
            <a:off x="3581400" y="57912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66" name="Text Box 386"/>
          <p:cNvSpPr txBox="1">
            <a:spLocks noChangeArrowheads="1"/>
          </p:cNvSpPr>
          <p:nvPr/>
        </p:nvSpPr>
        <p:spPr bwMode="auto">
          <a:xfrm>
            <a:off x="4446588" y="52101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7267" name="Text Box 387"/>
          <p:cNvSpPr txBox="1">
            <a:spLocks noChangeArrowheads="1"/>
          </p:cNvSpPr>
          <p:nvPr/>
        </p:nvSpPr>
        <p:spPr bwMode="auto">
          <a:xfrm>
            <a:off x="4464050" y="57769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7268" name="Line 388"/>
          <p:cNvSpPr>
            <a:spLocks noChangeShapeType="1"/>
          </p:cNvSpPr>
          <p:nvPr/>
        </p:nvSpPr>
        <p:spPr bwMode="auto">
          <a:xfrm>
            <a:off x="3362325" y="4976813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69" name="Line 389"/>
          <p:cNvSpPr>
            <a:spLocks noChangeShapeType="1"/>
          </p:cNvSpPr>
          <p:nvPr/>
        </p:nvSpPr>
        <p:spPr bwMode="auto">
          <a:xfrm flipV="1">
            <a:off x="3516313" y="5622925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70" name="Text Box 390"/>
          <p:cNvSpPr txBox="1">
            <a:spLocks noChangeArrowheads="1"/>
          </p:cNvSpPr>
          <p:nvPr/>
        </p:nvSpPr>
        <p:spPr bwMode="auto">
          <a:xfrm>
            <a:off x="4140200" y="55832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71" name="Oval 391"/>
          <p:cNvSpPr>
            <a:spLocks noChangeArrowheads="1"/>
          </p:cNvSpPr>
          <p:nvPr/>
        </p:nvSpPr>
        <p:spPr bwMode="auto">
          <a:xfrm>
            <a:off x="5537200" y="511651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7272" name="Line 392"/>
          <p:cNvSpPr>
            <a:spLocks noChangeShapeType="1"/>
          </p:cNvSpPr>
          <p:nvPr/>
        </p:nvSpPr>
        <p:spPr bwMode="auto">
          <a:xfrm>
            <a:off x="5057775" y="4876800"/>
            <a:ext cx="506413" cy="296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73" name="Line 393"/>
          <p:cNvSpPr>
            <a:spLocks noChangeShapeType="1"/>
          </p:cNvSpPr>
          <p:nvPr/>
        </p:nvSpPr>
        <p:spPr bwMode="auto">
          <a:xfrm flipV="1">
            <a:off x="5056188" y="5291138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74" name="Freeform 394"/>
          <p:cNvSpPr>
            <a:spLocks/>
          </p:cNvSpPr>
          <p:nvPr/>
        </p:nvSpPr>
        <p:spPr bwMode="auto">
          <a:xfrm>
            <a:off x="4292600" y="5372100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75" name="Text Box 395"/>
          <p:cNvSpPr txBox="1">
            <a:spLocks noChangeArrowheads="1"/>
          </p:cNvSpPr>
          <p:nvPr/>
        </p:nvSpPr>
        <p:spPr bwMode="auto">
          <a:xfrm>
            <a:off x="3979863" y="5908675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276" name="Text Box 396"/>
          <p:cNvSpPr txBox="1">
            <a:spLocks noChangeArrowheads="1"/>
          </p:cNvSpPr>
          <p:nvPr/>
        </p:nvSpPr>
        <p:spPr bwMode="auto">
          <a:xfrm>
            <a:off x="4751388" y="5435600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277" name="Text Box 397"/>
          <p:cNvSpPr txBox="1">
            <a:spLocks noChangeArrowheads="1"/>
          </p:cNvSpPr>
          <p:nvPr/>
        </p:nvSpPr>
        <p:spPr bwMode="auto">
          <a:xfrm>
            <a:off x="5232400" y="47609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07278" name="Text Box 398"/>
          <p:cNvSpPr txBox="1">
            <a:spLocks noChangeArrowheads="1"/>
          </p:cNvSpPr>
          <p:nvPr/>
        </p:nvSpPr>
        <p:spPr bwMode="auto">
          <a:xfrm>
            <a:off x="5005388" y="57896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7280" name="AutoShape 400"/>
          <p:cNvSpPr>
            <a:spLocks noChangeArrowheads="1"/>
          </p:cNvSpPr>
          <p:nvPr/>
        </p:nvSpPr>
        <p:spPr bwMode="auto">
          <a:xfrm flipH="1">
            <a:off x="5734050" y="565308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309" name="Text Box 429"/>
          <p:cNvSpPr txBox="1">
            <a:spLocks noChangeArrowheads="1"/>
          </p:cNvSpPr>
          <p:nvPr/>
        </p:nvSpPr>
        <p:spPr bwMode="auto">
          <a:xfrm>
            <a:off x="5067300" y="51863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7312" name="Line 432"/>
          <p:cNvSpPr>
            <a:spLocks noChangeShapeType="1"/>
          </p:cNvSpPr>
          <p:nvPr/>
        </p:nvSpPr>
        <p:spPr bwMode="auto">
          <a:xfrm flipV="1">
            <a:off x="4160838" y="4579938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15" name="Freeform 335"/>
          <p:cNvSpPr>
            <a:spLocks/>
          </p:cNvSpPr>
          <p:nvPr/>
        </p:nvSpPr>
        <p:spPr bwMode="auto">
          <a:xfrm>
            <a:off x="122238" y="4046538"/>
            <a:ext cx="2319337" cy="1960562"/>
          </a:xfrm>
          <a:custGeom>
            <a:avLst/>
            <a:gdLst>
              <a:gd name="T0" fmla="*/ 0 w 1461"/>
              <a:gd name="T1" fmla="*/ 392 h 1235"/>
              <a:gd name="T2" fmla="*/ 0 w 1461"/>
              <a:gd name="T3" fmla="*/ 1146 h 1235"/>
              <a:gd name="T4" fmla="*/ 178 w 1461"/>
              <a:gd name="T5" fmla="*/ 1235 h 1235"/>
              <a:gd name="T6" fmla="*/ 1461 w 1461"/>
              <a:gd name="T7" fmla="*/ 487 h 1235"/>
              <a:gd name="T8" fmla="*/ 1437 w 1461"/>
              <a:gd name="T9" fmla="*/ 309 h 1235"/>
              <a:gd name="T10" fmla="*/ 778 w 1461"/>
              <a:gd name="T11" fmla="*/ 0 h 1235"/>
              <a:gd name="T12" fmla="*/ 0 w 1461"/>
              <a:gd name="T13" fmla="*/ 392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1" h="1235">
                <a:moveTo>
                  <a:pt x="0" y="392"/>
                </a:moveTo>
                <a:lnTo>
                  <a:pt x="0" y="1146"/>
                </a:lnTo>
                <a:lnTo>
                  <a:pt x="178" y="1235"/>
                </a:lnTo>
                <a:lnTo>
                  <a:pt x="1461" y="487"/>
                </a:lnTo>
                <a:lnTo>
                  <a:pt x="1437" y="309"/>
                </a:lnTo>
                <a:lnTo>
                  <a:pt x="778" y="0"/>
                </a:lnTo>
                <a:lnTo>
                  <a:pt x="0" y="39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81" name="Oval 401"/>
          <p:cNvSpPr>
            <a:spLocks noChangeArrowheads="1"/>
          </p:cNvSpPr>
          <p:nvPr/>
        </p:nvSpPr>
        <p:spPr bwMode="auto">
          <a:xfrm>
            <a:off x="284163" y="4714875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7282" name="Oval 402"/>
          <p:cNvSpPr>
            <a:spLocks noChangeArrowheads="1"/>
          </p:cNvSpPr>
          <p:nvPr/>
        </p:nvSpPr>
        <p:spPr bwMode="auto">
          <a:xfrm>
            <a:off x="1054100" y="592772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7283" name="Oval 403"/>
          <p:cNvSpPr>
            <a:spLocks noChangeArrowheads="1"/>
          </p:cNvSpPr>
          <p:nvPr/>
        </p:nvSpPr>
        <p:spPr bwMode="auto">
          <a:xfrm>
            <a:off x="284163" y="5522913"/>
            <a:ext cx="279400" cy="26987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7284" name="Oval 404"/>
          <p:cNvSpPr>
            <a:spLocks noChangeArrowheads="1"/>
          </p:cNvSpPr>
          <p:nvPr/>
        </p:nvSpPr>
        <p:spPr bwMode="auto">
          <a:xfrm>
            <a:off x="1054100" y="5118100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7285" name="Oval 405"/>
          <p:cNvSpPr>
            <a:spLocks noChangeArrowheads="1"/>
          </p:cNvSpPr>
          <p:nvPr/>
        </p:nvSpPr>
        <p:spPr bwMode="auto">
          <a:xfrm>
            <a:off x="1825625" y="5456238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7286" name="Oval 406"/>
          <p:cNvSpPr>
            <a:spLocks noChangeArrowheads="1"/>
          </p:cNvSpPr>
          <p:nvPr/>
        </p:nvSpPr>
        <p:spPr bwMode="auto">
          <a:xfrm>
            <a:off x="1825625" y="4679950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7287" name="Oval 407"/>
          <p:cNvSpPr>
            <a:spLocks noChangeArrowheads="1"/>
          </p:cNvSpPr>
          <p:nvPr/>
        </p:nvSpPr>
        <p:spPr bwMode="auto">
          <a:xfrm>
            <a:off x="1054100" y="4310063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88" name="Line 408"/>
          <p:cNvSpPr>
            <a:spLocks noChangeShapeType="1"/>
          </p:cNvSpPr>
          <p:nvPr/>
        </p:nvSpPr>
        <p:spPr bwMode="auto">
          <a:xfrm>
            <a:off x="546100" y="4916488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89" name="Line 409"/>
          <p:cNvSpPr>
            <a:spLocks noChangeShapeType="1"/>
          </p:cNvSpPr>
          <p:nvPr/>
        </p:nvSpPr>
        <p:spPr bwMode="auto">
          <a:xfrm flipV="1">
            <a:off x="563563" y="5311775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0" name="Line 410"/>
          <p:cNvSpPr>
            <a:spLocks noChangeShapeType="1"/>
          </p:cNvSpPr>
          <p:nvPr/>
        </p:nvSpPr>
        <p:spPr bwMode="auto">
          <a:xfrm flipV="1">
            <a:off x="493713" y="4445000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1" name="Line 411"/>
          <p:cNvSpPr>
            <a:spLocks noChangeShapeType="1"/>
          </p:cNvSpPr>
          <p:nvPr/>
        </p:nvSpPr>
        <p:spPr bwMode="auto">
          <a:xfrm>
            <a:off x="1336675" y="4438650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2" name="Line 412"/>
          <p:cNvSpPr>
            <a:spLocks noChangeShapeType="1"/>
          </p:cNvSpPr>
          <p:nvPr/>
        </p:nvSpPr>
        <p:spPr bwMode="auto">
          <a:xfrm flipV="1">
            <a:off x="1319213" y="4892675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3" name="Line 413"/>
          <p:cNvSpPr>
            <a:spLocks noChangeShapeType="1"/>
          </p:cNvSpPr>
          <p:nvPr/>
        </p:nvSpPr>
        <p:spPr bwMode="auto">
          <a:xfrm>
            <a:off x="1325563" y="5311775"/>
            <a:ext cx="5159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4" name="Line 414"/>
          <p:cNvSpPr>
            <a:spLocks noChangeShapeType="1"/>
          </p:cNvSpPr>
          <p:nvPr/>
        </p:nvSpPr>
        <p:spPr bwMode="auto">
          <a:xfrm>
            <a:off x="557213" y="5718175"/>
            <a:ext cx="504825" cy="292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5" name="Line 415"/>
          <p:cNvSpPr>
            <a:spLocks noChangeShapeType="1"/>
          </p:cNvSpPr>
          <p:nvPr/>
        </p:nvSpPr>
        <p:spPr bwMode="auto">
          <a:xfrm flipV="1">
            <a:off x="1325563" y="5684838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96" name="Text Box 416"/>
          <p:cNvSpPr txBox="1">
            <a:spLocks noChangeArrowheads="1"/>
          </p:cNvSpPr>
          <p:nvPr/>
        </p:nvSpPr>
        <p:spPr bwMode="auto">
          <a:xfrm>
            <a:off x="600075" y="58023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97" name="Text Box 417"/>
          <p:cNvSpPr txBox="1">
            <a:spLocks noChangeArrowheads="1"/>
          </p:cNvSpPr>
          <p:nvPr/>
        </p:nvSpPr>
        <p:spPr bwMode="auto">
          <a:xfrm>
            <a:off x="1490663" y="51831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7298" name="Text Box 418"/>
          <p:cNvSpPr txBox="1">
            <a:spLocks noChangeArrowheads="1"/>
          </p:cNvSpPr>
          <p:nvPr/>
        </p:nvSpPr>
        <p:spPr bwMode="auto">
          <a:xfrm>
            <a:off x="1482725" y="57880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7299" name="Line 419"/>
          <p:cNvSpPr>
            <a:spLocks noChangeShapeType="1"/>
          </p:cNvSpPr>
          <p:nvPr/>
        </p:nvSpPr>
        <p:spPr bwMode="auto">
          <a:xfrm>
            <a:off x="406400" y="4975225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300" name="Line 420"/>
          <p:cNvSpPr>
            <a:spLocks noChangeShapeType="1"/>
          </p:cNvSpPr>
          <p:nvPr/>
        </p:nvSpPr>
        <p:spPr bwMode="auto">
          <a:xfrm flipV="1">
            <a:off x="560388" y="5621338"/>
            <a:ext cx="1266825" cy="23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301" name="Text Box 421"/>
          <p:cNvSpPr txBox="1">
            <a:spLocks noChangeArrowheads="1"/>
          </p:cNvSpPr>
          <p:nvPr/>
        </p:nvSpPr>
        <p:spPr bwMode="auto">
          <a:xfrm>
            <a:off x="1158875" y="55943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302" name="Oval 422"/>
          <p:cNvSpPr>
            <a:spLocks noChangeArrowheads="1"/>
          </p:cNvSpPr>
          <p:nvPr/>
        </p:nvSpPr>
        <p:spPr bwMode="auto">
          <a:xfrm>
            <a:off x="2581275" y="5114925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7303" name="Line 423"/>
          <p:cNvSpPr>
            <a:spLocks noChangeShapeType="1"/>
          </p:cNvSpPr>
          <p:nvPr/>
        </p:nvSpPr>
        <p:spPr bwMode="auto">
          <a:xfrm>
            <a:off x="2101850" y="4875213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304" name="Line 424"/>
          <p:cNvSpPr>
            <a:spLocks noChangeShapeType="1"/>
          </p:cNvSpPr>
          <p:nvPr/>
        </p:nvSpPr>
        <p:spPr bwMode="auto">
          <a:xfrm flipV="1">
            <a:off x="2100263" y="5289550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305" name="Freeform 425"/>
          <p:cNvSpPr>
            <a:spLocks/>
          </p:cNvSpPr>
          <p:nvPr/>
        </p:nvSpPr>
        <p:spPr bwMode="auto">
          <a:xfrm>
            <a:off x="1336675" y="5370513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306" name="Text Box 426"/>
          <p:cNvSpPr txBox="1">
            <a:spLocks noChangeArrowheads="1"/>
          </p:cNvSpPr>
          <p:nvPr/>
        </p:nvSpPr>
        <p:spPr bwMode="auto">
          <a:xfrm>
            <a:off x="2049463" y="57880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7307" name="AutoShape 427"/>
          <p:cNvSpPr>
            <a:spLocks noChangeArrowheads="1"/>
          </p:cNvSpPr>
          <p:nvPr/>
        </p:nvSpPr>
        <p:spPr bwMode="auto">
          <a:xfrm flipH="1">
            <a:off x="2605088" y="563721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310" name="Text Box 430"/>
          <p:cNvSpPr txBox="1">
            <a:spLocks noChangeArrowheads="1"/>
          </p:cNvSpPr>
          <p:nvPr/>
        </p:nvSpPr>
        <p:spPr bwMode="auto">
          <a:xfrm>
            <a:off x="2125663" y="51609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7314" name="Line 434"/>
          <p:cNvSpPr>
            <a:spLocks noChangeShapeType="1"/>
          </p:cNvSpPr>
          <p:nvPr/>
        </p:nvSpPr>
        <p:spPr bwMode="auto">
          <a:xfrm flipV="1">
            <a:off x="1184275" y="4572000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17" name="Freeform 337"/>
          <p:cNvSpPr>
            <a:spLocks/>
          </p:cNvSpPr>
          <p:nvPr/>
        </p:nvSpPr>
        <p:spPr bwMode="auto">
          <a:xfrm>
            <a:off x="6108700" y="4070350"/>
            <a:ext cx="1535113" cy="1436688"/>
          </a:xfrm>
          <a:custGeom>
            <a:avLst/>
            <a:gdLst>
              <a:gd name="T0" fmla="*/ 397 w 967"/>
              <a:gd name="T1" fmla="*/ 168 h 905"/>
              <a:gd name="T2" fmla="*/ 737 w 967"/>
              <a:gd name="T3" fmla="*/ 0 h 905"/>
              <a:gd name="T4" fmla="*/ 904 w 967"/>
              <a:gd name="T5" fmla="*/ 64 h 905"/>
              <a:gd name="T6" fmla="*/ 967 w 967"/>
              <a:gd name="T7" fmla="*/ 219 h 905"/>
              <a:gd name="T8" fmla="*/ 927 w 967"/>
              <a:gd name="T9" fmla="*/ 755 h 905"/>
              <a:gd name="T10" fmla="*/ 835 w 967"/>
              <a:gd name="T11" fmla="*/ 888 h 905"/>
              <a:gd name="T12" fmla="*/ 645 w 967"/>
              <a:gd name="T13" fmla="*/ 905 h 905"/>
              <a:gd name="T14" fmla="*/ 86 w 967"/>
              <a:gd name="T15" fmla="*/ 646 h 905"/>
              <a:gd name="T16" fmla="*/ 0 w 967"/>
              <a:gd name="T17" fmla="*/ 473 h 905"/>
              <a:gd name="T18" fmla="*/ 92 w 967"/>
              <a:gd name="T19" fmla="*/ 323 h 905"/>
              <a:gd name="T20" fmla="*/ 397 w 967"/>
              <a:gd name="T21" fmla="*/ 168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7" h="905">
                <a:moveTo>
                  <a:pt x="397" y="168"/>
                </a:moveTo>
                <a:lnTo>
                  <a:pt x="737" y="0"/>
                </a:lnTo>
                <a:lnTo>
                  <a:pt x="904" y="64"/>
                </a:lnTo>
                <a:lnTo>
                  <a:pt x="967" y="219"/>
                </a:lnTo>
                <a:lnTo>
                  <a:pt x="927" y="755"/>
                </a:lnTo>
                <a:lnTo>
                  <a:pt x="835" y="888"/>
                </a:lnTo>
                <a:lnTo>
                  <a:pt x="645" y="905"/>
                </a:lnTo>
                <a:lnTo>
                  <a:pt x="86" y="646"/>
                </a:lnTo>
                <a:lnTo>
                  <a:pt x="0" y="473"/>
                </a:lnTo>
                <a:lnTo>
                  <a:pt x="92" y="323"/>
                </a:lnTo>
                <a:lnTo>
                  <a:pt x="397" y="168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18" name="Oval 338"/>
          <p:cNvSpPr>
            <a:spLocks noChangeArrowheads="1"/>
          </p:cNvSpPr>
          <p:nvPr/>
        </p:nvSpPr>
        <p:spPr bwMode="auto">
          <a:xfrm>
            <a:off x="6340475" y="4686300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7219" name="Oval 339"/>
          <p:cNvSpPr>
            <a:spLocks noChangeArrowheads="1"/>
          </p:cNvSpPr>
          <p:nvPr/>
        </p:nvSpPr>
        <p:spPr bwMode="auto">
          <a:xfrm>
            <a:off x="7110413" y="5899150"/>
            <a:ext cx="280987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220" name="Oval 340"/>
          <p:cNvSpPr>
            <a:spLocks noChangeArrowheads="1"/>
          </p:cNvSpPr>
          <p:nvPr/>
        </p:nvSpPr>
        <p:spPr bwMode="auto">
          <a:xfrm>
            <a:off x="6340475" y="5494338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7221" name="Oval 341"/>
          <p:cNvSpPr>
            <a:spLocks noChangeArrowheads="1"/>
          </p:cNvSpPr>
          <p:nvPr/>
        </p:nvSpPr>
        <p:spPr bwMode="auto">
          <a:xfrm>
            <a:off x="7110413" y="5089525"/>
            <a:ext cx="280987" cy="26987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7222" name="Oval 342"/>
          <p:cNvSpPr>
            <a:spLocks noChangeArrowheads="1"/>
          </p:cNvSpPr>
          <p:nvPr/>
        </p:nvSpPr>
        <p:spPr bwMode="auto">
          <a:xfrm>
            <a:off x="7881938" y="5427663"/>
            <a:ext cx="2809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223" name="Oval 343"/>
          <p:cNvSpPr>
            <a:spLocks noChangeArrowheads="1"/>
          </p:cNvSpPr>
          <p:nvPr/>
        </p:nvSpPr>
        <p:spPr bwMode="auto">
          <a:xfrm>
            <a:off x="7881938" y="4651375"/>
            <a:ext cx="280987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7224" name="Oval 344"/>
          <p:cNvSpPr>
            <a:spLocks noChangeArrowheads="1"/>
          </p:cNvSpPr>
          <p:nvPr/>
        </p:nvSpPr>
        <p:spPr bwMode="auto">
          <a:xfrm>
            <a:off x="7110413" y="4281488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25" name="Line 345"/>
          <p:cNvSpPr>
            <a:spLocks noChangeShapeType="1"/>
          </p:cNvSpPr>
          <p:nvPr/>
        </p:nvSpPr>
        <p:spPr bwMode="auto">
          <a:xfrm>
            <a:off x="6602413" y="4887913"/>
            <a:ext cx="53181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26" name="Line 346"/>
          <p:cNvSpPr>
            <a:spLocks noChangeShapeType="1"/>
          </p:cNvSpPr>
          <p:nvPr/>
        </p:nvSpPr>
        <p:spPr bwMode="auto">
          <a:xfrm flipV="1">
            <a:off x="6619875" y="5283200"/>
            <a:ext cx="506413" cy="279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27" name="Line 347"/>
          <p:cNvSpPr>
            <a:spLocks noChangeShapeType="1"/>
          </p:cNvSpPr>
          <p:nvPr/>
        </p:nvSpPr>
        <p:spPr bwMode="auto">
          <a:xfrm flipV="1">
            <a:off x="6550025" y="4416425"/>
            <a:ext cx="5603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28" name="Line 348"/>
          <p:cNvSpPr>
            <a:spLocks noChangeShapeType="1"/>
          </p:cNvSpPr>
          <p:nvPr/>
        </p:nvSpPr>
        <p:spPr bwMode="auto">
          <a:xfrm>
            <a:off x="7392988" y="4410075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29" name="Line 349"/>
          <p:cNvSpPr>
            <a:spLocks noChangeShapeType="1"/>
          </p:cNvSpPr>
          <p:nvPr/>
        </p:nvSpPr>
        <p:spPr bwMode="auto">
          <a:xfrm flipV="1">
            <a:off x="7375525" y="4864100"/>
            <a:ext cx="533400" cy="285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30" name="Line 350"/>
          <p:cNvSpPr>
            <a:spLocks noChangeShapeType="1"/>
          </p:cNvSpPr>
          <p:nvPr/>
        </p:nvSpPr>
        <p:spPr bwMode="auto">
          <a:xfrm>
            <a:off x="7381875" y="5283200"/>
            <a:ext cx="5159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31" name="Line 351"/>
          <p:cNvSpPr>
            <a:spLocks noChangeShapeType="1"/>
          </p:cNvSpPr>
          <p:nvPr/>
        </p:nvSpPr>
        <p:spPr bwMode="auto">
          <a:xfrm>
            <a:off x="6613525" y="5689600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32" name="Line 352"/>
          <p:cNvSpPr>
            <a:spLocks noChangeShapeType="1"/>
          </p:cNvSpPr>
          <p:nvPr/>
        </p:nvSpPr>
        <p:spPr bwMode="auto">
          <a:xfrm flipV="1">
            <a:off x="7381875" y="5656263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33" name="Text Box 353"/>
          <p:cNvSpPr txBox="1">
            <a:spLocks noChangeArrowheads="1"/>
          </p:cNvSpPr>
          <p:nvPr/>
        </p:nvSpPr>
        <p:spPr bwMode="auto">
          <a:xfrm>
            <a:off x="6681788" y="57610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34" name="Text Box 354"/>
          <p:cNvSpPr txBox="1">
            <a:spLocks noChangeArrowheads="1"/>
          </p:cNvSpPr>
          <p:nvPr/>
        </p:nvSpPr>
        <p:spPr bwMode="auto">
          <a:xfrm>
            <a:off x="7593013" y="49418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07235" name="Text Box 355"/>
          <p:cNvSpPr txBox="1">
            <a:spLocks noChangeArrowheads="1"/>
          </p:cNvSpPr>
          <p:nvPr/>
        </p:nvSpPr>
        <p:spPr bwMode="auto">
          <a:xfrm>
            <a:off x="6535738" y="51847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07236" name="Text Box 356"/>
          <p:cNvSpPr txBox="1">
            <a:spLocks noChangeArrowheads="1"/>
          </p:cNvSpPr>
          <p:nvPr/>
        </p:nvSpPr>
        <p:spPr bwMode="auto">
          <a:xfrm>
            <a:off x="7559675" y="51419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7237" name="Text Box 357"/>
          <p:cNvSpPr txBox="1">
            <a:spLocks noChangeArrowheads="1"/>
          </p:cNvSpPr>
          <p:nvPr/>
        </p:nvSpPr>
        <p:spPr bwMode="auto">
          <a:xfrm>
            <a:off x="7564438" y="57467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7238" name="Line 358"/>
          <p:cNvSpPr>
            <a:spLocks noChangeShapeType="1"/>
          </p:cNvSpPr>
          <p:nvPr/>
        </p:nvSpPr>
        <p:spPr bwMode="auto">
          <a:xfrm>
            <a:off x="6462713" y="4946650"/>
            <a:ext cx="7937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39" name="Line 359"/>
          <p:cNvSpPr>
            <a:spLocks noChangeShapeType="1"/>
          </p:cNvSpPr>
          <p:nvPr/>
        </p:nvSpPr>
        <p:spPr bwMode="auto">
          <a:xfrm flipV="1">
            <a:off x="6616700" y="5592763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40" name="Text Box 360"/>
          <p:cNvSpPr txBox="1">
            <a:spLocks noChangeArrowheads="1"/>
          </p:cNvSpPr>
          <p:nvPr/>
        </p:nvSpPr>
        <p:spPr bwMode="auto">
          <a:xfrm>
            <a:off x="7177088" y="55403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7241" name="Oval 361"/>
          <p:cNvSpPr>
            <a:spLocks noChangeArrowheads="1"/>
          </p:cNvSpPr>
          <p:nvPr/>
        </p:nvSpPr>
        <p:spPr bwMode="auto">
          <a:xfrm>
            <a:off x="8637588" y="5086350"/>
            <a:ext cx="280987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242" name="Line 362"/>
          <p:cNvSpPr>
            <a:spLocks noChangeShapeType="1"/>
          </p:cNvSpPr>
          <p:nvPr/>
        </p:nvSpPr>
        <p:spPr bwMode="auto">
          <a:xfrm>
            <a:off x="8158163" y="4846638"/>
            <a:ext cx="50641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43" name="Line 363"/>
          <p:cNvSpPr>
            <a:spLocks noChangeShapeType="1"/>
          </p:cNvSpPr>
          <p:nvPr/>
        </p:nvSpPr>
        <p:spPr bwMode="auto">
          <a:xfrm flipV="1">
            <a:off x="8156575" y="5260975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44" name="Freeform 364"/>
          <p:cNvSpPr>
            <a:spLocks/>
          </p:cNvSpPr>
          <p:nvPr/>
        </p:nvSpPr>
        <p:spPr bwMode="auto">
          <a:xfrm>
            <a:off x="7392988" y="5341938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245" name="Text Box 365"/>
          <p:cNvSpPr txBox="1">
            <a:spLocks noChangeArrowheads="1"/>
          </p:cNvSpPr>
          <p:nvPr/>
        </p:nvSpPr>
        <p:spPr bwMode="auto">
          <a:xfrm>
            <a:off x="7080250" y="5878513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246" name="Text Box 366"/>
          <p:cNvSpPr txBox="1">
            <a:spLocks noChangeArrowheads="1"/>
          </p:cNvSpPr>
          <p:nvPr/>
        </p:nvSpPr>
        <p:spPr bwMode="auto">
          <a:xfrm>
            <a:off x="7851775" y="5405438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247" name="Text Box 367"/>
          <p:cNvSpPr txBox="1">
            <a:spLocks noChangeArrowheads="1"/>
          </p:cNvSpPr>
          <p:nvPr/>
        </p:nvSpPr>
        <p:spPr bwMode="auto">
          <a:xfrm>
            <a:off x="8612188" y="5059363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7248" name="Text Box 368"/>
          <p:cNvSpPr txBox="1">
            <a:spLocks noChangeArrowheads="1"/>
          </p:cNvSpPr>
          <p:nvPr/>
        </p:nvSpPr>
        <p:spPr bwMode="auto">
          <a:xfrm>
            <a:off x="8281988" y="47053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07249" name="Text Box 369"/>
          <p:cNvSpPr txBox="1">
            <a:spLocks noChangeArrowheads="1"/>
          </p:cNvSpPr>
          <p:nvPr/>
        </p:nvSpPr>
        <p:spPr bwMode="auto">
          <a:xfrm>
            <a:off x="8105775" y="57594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7279" name="AutoShape 399"/>
          <p:cNvSpPr>
            <a:spLocks noChangeArrowheads="1"/>
          </p:cNvSpPr>
          <p:nvPr/>
        </p:nvSpPr>
        <p:spPr bwMode="auto">
          <a:xfrm rot="5400000">
            <a:off x="7427913" y="3670300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308" name="Text Box 428"/>
          <p:cNvSpPr txBox="1">
            <a:spLocks noChangeArrowheads="1"/>
          </p:cNvSpPr>
          <p:nvPr/>
        </p:nvSpPr>
        <p:spPr bwMode="auto">
          <a:xfrm>
            <a:off x="8167688" y="51323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7313" name="Line 433"/>
          <p:cNvSpPr>
            <a:spLocks noChangeShapeType="1"/>
          </p:cNvSpPr>
          <p:nvPr/>
        </p:nvSpPr>
        <p:spPr bwMode="auto">
          <a:xfrm flipV="1">
            <a:off x="7245350" y="4560888"/>
            <a:ext cx="0" cy="5175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320" name="AutoShape 440"/>
          <p:cNvSpPr>
            <a:spLocks noChangeArrowheads="1"/>
          </p:cNvSpPr>
          <p:nvPr/>
        </p:nvSpPr>
        <p:spPr bwMode="auto">
          <a:xfrm rot="5400000">
            <a:off x="1039813" y="6527800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321" name="Rectangle 441"/>
          <p:cNvSpPr>
            <a:spLocks noChangeArrowheads="1"/>
          </p:cNvSpPr>
          <p:nvPr/>
        </p:nvSpPr>
        <p:spPr bwMode="auto">
          <a:xfrm>
            <a:off x="660400" y="393700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>
                <a:latin typeface="Times New Roman" panose="02020603050405020304" pitchFamily="18" charset="0"/>
              </a:rPr>
              <a:t>다익스트라</a:t>
            </a:r>
            <a:r>
              <a:rPr lang="en-US" altLang="ko-KR" sz="2800">
                <a:latin typeface="Times New Roman" panose="02020603050405020304" pitchFamily="18" charset="0"/>
              </a:rPr>
              <a:t> </a:t>
            </a:r>
            <a:r>
              <a:rPr lang="ko-KR" altLang="en-US" sz="2800">
                <a:latin typeface="Times New Roman" panose="02020603050405020304" pitchFamily="18" charset="0"/>
              </a:rPr>
              <a:t>알고리즘</a:t>
            </a:r>
            <a:r>
              <a:rPr lang="ko-KR" altLang="en-US" sz="2800"/>
              <a:t>의 작동 예</a:t>
            </a:r>
          </a:p>
        </p:txBody>
      </p:sp>
      <p:sp>
        <p:nvSpPr>
          <p:cNvPr id="507322" name="Text Box 442"/>
          <p:cNvSpPr txBox="1">
            <a:spLocks noChangeArrowheads="1"/>
          </p:cNvSpPr>
          <p:nvPr/>
        </p:nvSpPr>
        <p:spPr bwMode="auto">
          <a:xfrm>
            <a:off x="244475" y="12096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07323" name="Text Box 443"/>
          <p:cNvSpPr txBox="1">
            <a:spLocks noChangeArrowheads="1"/>
          </p:cNvSpPr>
          <p:nvPr/>
        </p:nvSpPr>
        <p:spPr bwMode="auto">
          <a:xfrm>
            <a:off x="2765425" y="13112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507324" name="Text Box 444"/>
          <p:cNvSpPr txBox="1">
            <a:spLocks noChangeArrowheads="1"/>
          </p:cNvSpPr>
          <p:nvPr/>
        </p:nvSpPr>
        <p:spPr bwMode="auto">
          <a:xfrm>
            <a:off x="6137275" y="12065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507325" name="Text Box 445"/>
          <p:cNvSpPr txBox="1">
            <a:spLocks noChangeArrowheads="1"/>
          </p:cNvSpPr>
          <p:nvPr/>
        </p:nvSpPr>
        <p:spPr bwMode="auto">
          <a:xfrm>
            <a:off x="317500" y="38163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07326" name="Text Box 446"/>
          <p:cNvSpPr txBox="1">
            <a:spLocks noChangeArrowheads="1"/>
          </p:cNvSpPr>
          <p:nvPr/>
        </p:nvSpPr>
        <p:spPr bwMode="auto">
          <a:xfrm>
            <a:off x="2984500" y="38163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507327" name="Text Box 447"/>
          <p:cNvSpPr txBox="1">
            <a:spLocks noChangeArrowheads="1"/>
          </p:cNvSpPr>
          <p:nvPr/>
        </p:nvSpPr>
        <p:spPr bwMode="auto">
          <a:xfrm>
            <a:off x="5975350" y="381635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507328" name="Text Box 448"/>
          <p:cNvSpPr txBox="1">
            <a:spLocks noChangeArrowheads="1"/>
          </p:cNvSpPr>
          <p:nvPr/>
        </p:nvSpPr>
        <p:spPr bwMode="auto">
          <a:xfrm>
            <a:off x="2843213" y="17256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7329" name="Text Box 449"/>
          <p:cNvSpPr txBox="1">
            <a:spLocks noChangeArrowheads="1"/>
          </p:cNvSpPr>
          <p:nvPr/>
        </p:nvSpPr>
        <p:spPr bwMode="auto">
          <a:xfrm>
            <a:off x="5948363" y="16398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7330" name="Text Box 450"/>
          <p:cNvSpPr txBox="1">
            <a:spLocks noChangeArrowheads="1"/>
          </p:cNvSpPr>
          <p:nvPr/>
        </p:nvSpPr>
        <p:spPr bwMode="auto">
          <a:xfrm>
            <a:off x="147638" y="41449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7331" name="Text Box 451"/>
          <p:cNvSpPr txBox="1">
            <a:spLocks noChangeArrowheads="1"/>
          </p:cNvSpPr>
          <p:nvPr/>
        </p:nvSpPr>
        <p:spPr bwMode="auto">
          <a:xfrm>
            <a:off x="3128963" y="41925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7332" name="Text Box 452"/>
          <p:cNvSpPr txBox="1">
            <a:spLocks noChangeArrowheads="1"/>
          </p:cNvSpPr>
          <p:nvPr/>
        </p:nvSpPr>
        <p:spPr bwMode="auto">
          <a:xfrm>
            <a:off x="6443663" y="40497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Freeform 4"/>
          <p:cNvSpPr>
            <a:spLocks/>
          </p:cNvSpPr>
          <p:nvPr/>
        </p:nvSpPr>
        <p:spPr bwMode="auto">
          <a:xfrm>
            <a:off x="183077" y="3288957"/>
            <a:ext cx="2951162" cy="1857375"/>
          </a:xfrm>
          <a:custGeom>
            <a:avLst/>
            <a:gdLst>
              <a:gd name="T0" fmla="*/ 12 w 1859"/>
              <a:gd name="T1" fmla="*/ 398 h 1170"/>
              <a:gd name="T2" fmla="*/ 0 w 1859"/>
              <a:gd name="T3" fmla="*/ 1015 h 1170"/>
              <a:gd name="T4" fmla="*/ 119 w 1859"/>
              <a:gd name="T5" fmla="*/ 1170 h 1170"/>
              <a:gd name="T6" fmla="*/ 309 w 1859"/>
              <a:gd name="T7" fmla="*/ 1146 h 1170"/>
              <a:gd name="T8" fmla="*/ 1075 w 1859"/>
              <a:gd name="T9" fmla="*/ 695 h 1170"/>
              <a:gd name="T10" fmla="*/ 1235 w 1859"/>
              <a:gd name="T11" fmla="*/ 695 h 1170"/>
              <a:gd name="T12" fmla="*/ 1556 w 1859"/>
              <a:gd name="T13" fmla="*/ 885 h 1170"/>
              <a:gd name="T14" fmla="*/ 1698 w 1859"/>
              <a:gd name="T15" fmla="*/ 891 h 1170"/>
              <a:gd name="T16" fmla="*/ 1829 w 1859"/>
              <a:gd name="T17" fmla="*/ 814 h 1170"/>
              <a:gd name="T18" fmla="*/ 1859 w 1859"/>
              <a:gd name="T19" fmla="*/ 701 h 1170"/>
              <a:gd name="T20" fmla="*/ 1859 w 1859"/>
              <a:gd name="T21" fmla="*/ 624 h 1170"/>
              <a:gd name="T22" fmla="*/ 1692 w 1859"/>
              <a:gd name="T23" fmla="*/ 469 h 1170"/>
              <a:gd name="T24" fmla="*/ 813 w 1859"/>
              <a:gd name="T25" fmla="*/ 36 h 1170"/>
              <a:gd name="T26" fmla="*/ 653 w 1859"/>
              <a:gd name="T27" fmla="*/ 0 h 1170"/>
              <a:gd name="T28" fmla="*/ 517 w 1859"/>
              <a:gd name="T29" fmla="*/ 36 h 1170"/>
              <a:gd name="T30" fmla="*/ 154 w 1859"/>
              <a:gd name="T31" fmla="*/ 232 h 1170"/>
              <a:gd name="T32" fmla="*/ 53 w 1859"/>
              <a:gd name="T33" fmla="*/ 315 h 1170"/>
              <a:gd name="T34" fmla="*/ 12 w 1859"/>
              <a:gd name="T35" fmla="*/ 398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59" h="1170">
                <a:moveTo>
                  <a:pt x="12" y="398"/>
                </a:moveTo>
                <a:lnTo>
                  <a:pt x="0" y="1015"/>
                </a:lnTo>
                <a:lnTo>
                  <a:pt x="119" y="1170"/>
                </a:lnTo>
                <a:lnTo>
                  <a:pt x="309" y="1146"/>
                </a:lnTo>
                <a:lnTo>
                  <a:pt x="1075" y="695"/>
                </a:lnTo>
                <a:lnTo>
                  <a:pt x="1235" y="695"/>
                </a:lnTo>
                <a:lnTo>
                  <a:pt x="1556" y="885"/>
                </a:lnTo>
                <a:lnTo>
                  <a:pt x="1698" y="891"/>
                </a:lnTo>
                <a:lnTo>
                  <a:pt x="1829" y="814"/>
                </a:lnTo>
                <a:lnTo>
                  <a:pt x="1859" y="701"/>
                </a:lnTo>
                <a:lnTo>
                  <a:pt x="1859" y="624"/>
                </a:lnTo>
                <a:lnTo>
                  <a:pt x="1692" y="469"/>
                </a:lnTo>
                <a:lnTo>
                  <a:pt x="813" y="36"/>
                </a:lnTo>
                <a:lnTo>
                  <a:pt x="653" y="0"/>
                </a:lnTo>
                <a:lnTo>
                  <a:pt x="517" y="36"/>
                </a:lnTo>
                <a:lnTo>
                  <a:pt x="154" y="232"/>
                </a:lnTo>
                <a:lnTo>
                  <a:pt x="53" y="315"/>
                </a:lnTo>
                <a:lnTo>
                  <a:pt x="12" y="398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23" name="Oval 219"/>
          <p:cNvSpPr>
            <a:spLocks noChangeArrowheads="1"/>
          </p:cNvSpPr>
          <p:nvPr/>
        </p:nvSpPr>
        <p:spPr bwMode="auto">
          <a:xfrm>
            <a:off x="335477" y="3890620"/>
            <a:ext cx="279400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8124" name="Oval 220"/>
          <p:cNvSpPr>
            <a:spLocks noChangeArrowheads="1"/>
          </p:cNvSpPr>
          <p:nvPr/>
        </p:nvSpPr>
        <p:spPr bwMode="auto">
          <a:xfrm>
            <a:off x="1105414" y="5103470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508125" name="Oval 221"/>
          <p:cNvSpPr>
            <a:spLocks noChangeArrowheads="1"/>
          </p:cNvSpPr>
          <p:nvPr/>
        </p:nvSpPr>
        <p:spPr bwMode="auto">
          <a:xfrm>
            <a:off x="345002" y="4698657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8126" name="Oval 222"/>
          <p:cNvSpPr>
            <a:spLocks noChangeArrowheads="1"/>
          </p:cNvSpPr>
          <p:nvPr/>
        </p:nvSpPr>
        <p:spPr bwMode="auto">
          <a:xfrm>
            <a:off x="1105414" y="4293845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8127" name="Oval 223"/>
          <p:cNvSpPr>
            <a:spLocks noChangeArrowheads="1"/>
          </p:cNvSpPr>
          <p:nvPr/>
        </p:nvSpPr>
        <p:spPr bwMode="auto">
          <a:xfrm>
            <a:off x="1876939" y="4631982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8128" name="Oval 224"/>
          <p:cNvSpPr>
            <a:spLocks noChangeArrowheads="1"/>
          </p:cNvSpPr>
          <p:nvPr/>
        </p:nvSpPr>
        <p:spPr bwMode="auto">
          <a:xfrm>
            <a:off x="1876939" y="3855695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8129" name="Oval 225"/>
          <p:cNvSpPr>
            <a:spLocks noChangeArrowheads="1"/>
          </p:cNvSpPr>
          <p:nvPr/>
        </p:nvSpPr>
        <p:spPr bwMode="auto">
          <a:xfrm>
            <a:off x="1105414" y="348580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130" name="Line 226"/>
          <p:cNvSpPr>
            <a:spLocks noChangeShapeType="1"/>
          </p:cNvSpPr>
          <p:nvPr/>
        </p:nvSpPr>
        <p:spPr bwMode="auto">
          <a:xfrm>
            <a:off x="597414" y="4092232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1" name="Line 227"/>
          <p:cNvSpPr>
            <a:spLocks noChangeShapeType="1"/>
          </p:cNvSpPr>
          <p:nvPr/>
        </p:nvSpPr>
        <p:spPr bwMode="auto">
          <a:xfrm flipV="1">
            <a:off x="614877" y="4487520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2" name="Line 228"/>
          <p:cNvSpPr>
            <a:spLocks noChangeShapeType="1"/>
          </p:cNvSpPr>
          <p:nvPr/>
        </p:nvSpPr>
        <p:spPr bwMode="auto">
          <a:xfrm flipV="1">
            <a:off x="545027" y="3620745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3" name="Line 229"/>
          <p:cNvSpPr>
            <a:spLocks noChangeShapeType="1"/>
          </p:cNvSpPr>
          <p:nvPr/>
        </p:nvSpPr>
        <p:spPr bwMode="auto">
          <a:xfrm>
            <a:off x="1387989" y="3614395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4" name="Line 230"/>
          <p:cNvSpPr>
            <a:spLocks noChangeShapeType="1"/>
          </p:cNvSpPr>
          <p:nvPr/>
        </p:nvSpPr>
        <p:spPr bwMode="auto">
          <a:xfrm flipV="1">
            <a:off x="1370527" y="4068420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5" name="Line 231"/>
          <p:cNvSpPr>
            <a:spLocks noChangeShapeType="1"/>
          </p:cNvSpPr>
          <p:nvPr/>
        </p:nvSpPr>
        <p:spPr bwMode="auto">
          <a:xfrm>
            <a:off x="1376877" y="4487520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6" name="Line 232"/>
          <p:cNvSpPr>
            <a:spLocks noChangeShapeType="1"/>
          </p:cNvSpPr>
          <p:nvPr/>
        </p:nvSpPr>
        <p:spPr bwMode="auto">
          <a:xfrm>
            <a:off x="608527" y="4893920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37" name="Line 233"/>
          <p:cNvSpPr>
            <a:spLocks noChangeShapeType="1"/>
          </p:cNvSpPr>
          <p:nvPr/>
        </p:nvSpPr>
        <p:spPr bwMode="auto">
          <a:xfrm flipV="1">
            <a:off x="1376877" y="4860582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43" name="Text Box 239"/>
          <p:cNvSpPr txBox="1">
            <a:spLocks noChangeArrowheads="1"/>
          </p:cNvSpPr>
          <p:nvPr/>
        </p:nvSpPr>
        <p:spPr bwMode="auto">
          <a:xfrm>
            <a:off x="1541977" y="43843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144" name="Text Box 240"/>
          <p:cNvSpPr txBox="1">
            <a:spLocks noChangeArrowheads="1"/>
          </p:cNvSpPr>
          <p:nvPr/>
        </p:nvSpPr>
        <p:spPr bwMode="auto">
          <a:xfrm>
            <a:off x="1559439" y="49256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8146" name="Line 242"/>
          <p:cNvSpPr>
            <a:spLocks noChangeShapeType="1"/>
          </p:cNvSpPr>
          <p:nvPr/>
        </p:nvSpPr>
        <p:spPr bwMode="auto">
          <a:xfrm>
            <a:off x="457714" y="4150970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48" name="Line 244"/>
          <p:cNvSpPr>
            <a:spLocks noChangeShapeType="1"/>
          </p:cNvSpPr>
          <p:nvPr/>
        </p:nvSpPr>
        <p:spPr bwMode="auto">
          <a:xfrm flipV="1">
            <a:off x="611702" y="4797082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49" name="Oval 245"/>
          <p:cNvSpPr>
            <a:spLocks noChangeArrowheads="1"/>
          </p:cNvSpPr>
          <p:nvPr/>
        </p:nvSpPr>
        <p:spPr bwMode="auto">
          <a:xfrm>
            <a:off x="2632589" y="4290670"/>
            <a:ext cx="280988" cy="26828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150" name="Line 246"/>
          <p:cNvSpPr>
            <a:spLocks noChangeShapeType="1"/>
          </p:cNvSpPr>
          <p:nvPr/>
        </p:nvSpPr>
        <p:spPr bwMode="auto">
          <a:xfrm>
            <a:off x="2153164" y="4050957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51" name="Line 247"/>
          <p:cNvSpPr>
            <a:spLocks noChangeShapeType="1"/>
          </p:cNvSpPr>
          <p:nvPr/>
        </p:nvSpPr>
        <p:spPr bwMode="auto">
          <a:xfrm flipV="1">
            <a:off x="2151577" y="4465295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52" name="Freeform 248"/>
          <p:cNvSpPr>
            <a:spLocks/>
          </p:cNvSpPr>
          <p:nvPr/>
        </p:nvSpPr>
        <p:spPr bwMode="auto">
          <a:xfrm>
            <a:off x="1387989" y="4546257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54" name="Text Box 250"/>
          <p:cNvSpPr txBox="1">
            <a:spLocks noChangeArrowheads="1"/>
          </p:cNvSpPr>
          <p:nvPr/>
        </p:nvSpPr>
        <p:spPr bwMode="auto">
          <a:xfrm>
            <a:off x="2100777" y="49637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8162" name="Text Box 258"/>
          <p:cNvSpPr txBox="1">
            <a:spLocks noChangeArrowheads="1"/>
          </p:cNvSpPr>
          <p:nvPr/>
        </p:nvSpPr>
        <p:spPr bwMode="auto">
          <a:xfrm>
            <a:off x="2099189" y="440020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8187" name="AutoShape 283"/>
          <p:cNvSpPr>
            <a:spLocks noChangeArrowheads="1"/>
          </p:cNvSpPr>
          <p:nvPr/>
        </p:nvSpPr>
        <p:spPr bwMode="auto">
          <a:xfrm rot="5400000">
            <a:off x="510102" y="3058770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8194" name="Line 290"/>
          <p:cNvSpPr>
            <a:spLocks noChangeShapeType="1"/>
          </p:cNvSpPr>
          <p:nvPr/>
        </p:nvSpPr>
        <p:spPr bwMode="auto">
          <a:xfrm flipV="1">
            <a:off x="1235589" y="3747745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7907" name="Oval 3"/>
          <p:cNvSpPr>
            <a:spLocks noChangeArrowheads="1"/>
          </p:cNvSpPr>
          <p:nvPr/>
        </p:nvSpPr>
        <p:spPr bwMode="auto">
          <a:xfrm>
            <a:off x="5863152" y="3515970"/>
            <a:ext cx="2871787" cy="2120900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8163" name="Oval 259"/>
          <p:cNvSpPr>
            <a:spLocks noChangeArrowheads="1"/>
          </p:cNvSpPr>
          <p:nvPr/>
        </p:nvSpPr>
        <p:spPr bwMode="auto">
          <a:xfrm>
            <a:off x="6040952" y="4054132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8164" name="Oval 260"/>
          <p:cNvSpPr>
            <a:spLocks noChangeArrowheads="1"/>
          </p:cNvSpPr>
          <p:nvPr/>
        </p:nvSpPr>
        <p:spPr bwMode="auto">
          <a:xfrm>
            <a:off x="6810889" y="5266982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508165" name="Oval 261"/>
          <p:cNvSpPr>
            <a:spLocks noChangeArrowheads="1"/>
          </p:cNvSpPr>
          <p:nvPr/>
        </p:nvSpPr>
        <p:spPr bwMode="auto">
          <a:xfrm>
            <a:off x="6040952" y="4862170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8166" name="Oval 262"/>
          <p:cNvSpPr>
            <a:spLocks noChangeArrowheads="1"/>
          </p:cNvSpPr>
          <p:nvPr/>
        </p:nvSpPr>
        <p:spPr bwMode="auto">
          <a:xfrm>
            <a:off x="6810889" y="445735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8167" name="Oval 263"/>
          <p:cNvSpPr>
            <a:spLocks noChangeArrowheads="1"/>
          </p:cNvSpPr>
          <p:nvPr/>
        </p:nvSpPr>
        <p:spPr bwMode="auto">
          <a:xfrm>
            <a:off x="7582414" y="4795495"/>
            <a:ext cx="280988" cy="26828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8168" name="Oval 264"/>
          <p:cNvSpPr>
            <a:spLocks noChangeArrowheads="1"/>
          </p:cNvSpPr>
          <p:nvPr/>
        </p:nvSpPr>
        <p:spPr bwMode="auto">
          <a:xfrm>
            <a:off x="7582414" y="401920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8169" name="Oval 265"/>
          <p:cNvSpPr>
            <a:spLocks noChangeArrowheads="1"/>
          </p:cNvSpPr>
          <p:nvPr/>
        </p:nvSpPr>
        <p:spPr bwMode="auto">
          <a:xfrm>
            <a:off x="6810889" y="3649320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170" name="Line 266"/>
          <p:cNvSpPr>
            <a:spLocks noChangeShapeType="1"/>
          </p:cNvSpPr>
          <p:nvPr/>
        </p:nvSpPr>
        <p:spPr bwMode="auto">
          <a:xfrm>
            <a:off x="6302889" y="425574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1" name="Line 267"/>
          <p:cNvSpPr>
            <a:spLocks noChangeShapeType="1"/>
          </p:cNvSpPr>
          <p:nvPr/>
        </p:nvSpPr>
        <p:spPr bwMode="auto">
          <a:xfrm flipV="1">
            <a:off x="6320352" y="4651032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2" name="Line 268"/>
          <p:cNvSpPr>
            <a:spLocks noChangeShapeType="1"/>
          </p:cNvSpPr>
          <p:nvPr/>
        </p:nvSpPr>
        <p:spPr bwMode="auto">
          <a:xfrm flipV="1">
            <a:off x="6250502" y="3784257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3" name="Line 269"/>
          <p:cNvSpPr>
            <a:spLocks noChangeShapeType="1"/>
          </p:cNvSpPr>
          <p:nvPr/>
        </p:nvSpPr>
        <p:spPr bwMode="auto">
          <a:xfrm>
            <a:off x="7093464" y="3777907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4" name="Line 270"/>
          <p:cNvSpPr>
            <a:spLocks noChangeShapeType="1"/>
          </p:cNvSpPr>
          <p:nvPr/>
        </p:nvSpPr>
        <p:spPr bwMode="auto">
          <a:xfrm flipV="1">
            <a:off x="7076002" y="4231932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5" name="Line 271"/>
          <p:cNvSpPr>
            <a:spLocks noChangeShapeType="1"/>
          </p:cNvSpPr>
          <p:nvPr/>
        </p:nvSpPr>
        <p:spPr bwMode="auto">
          <a:xfrm>
            <a:off x="7082352" y="4651032"/>
            <a:ext cx="515937" cy="21113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6" name="Line 272"/>
          <p:cNvSpPr>
            <a:spLocks noChangeShapeType="1"/>
          </p:cNvSpPr>
          <p:nvPr/>
        </p:nvSpPr>
        <p:spPr bwMode="auto">
          <a:xfrm>
            <a:off x="6314002" y="5057432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7" name="Line 273"/>
          <p:cNvSpPr>
            <a:spLocks noChangeShapeType="1"/>
          </p:cNvSpPr>
          <p:nvPr/>
        </p:nvSpPr>
        <p:spPr bwMode="auto">
          <a:xfrm flipV="1">
            <a:off x="7082352" y="5024095"/>
            <a:ext cx="52705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79" name="Line 275"/>
          <p:cNvSpPr>
            <a:spLocks noChangeShapeType="1"/>
          </p:cNvSpPr>
          <p:nvPr/>
        </p:nvSpPr>
        <p:spPr bwMode="auto">
          <a:xfrm>
            <a:off x="6163189" y="4314482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81" name="Line 277"/>
          <p:cNvSpPr>
            <a:spLocks noChangeShapeType="1"/>
          </p:cNvSpPr>
          <p:nvPr/>
        </p:nvSpPr>
        <p:spPr bwMode="auto">
          <a:xfrm flipV="1">
            <a:off x="6317177" y="4960595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82" name="Oval 278"/>
          <p:cNvSpPr>
            <a:spLocks noChangeArrowheads="1"/>
          </p:cNvSpPr>
          <p:nvPr/>
        </p:nvSpPr>
        <p:spPr bwMode="auto">
          <a:xfrm>
            <a:off x="8338064" y="4454182"/>
            <a:ext cx="280988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183" name="Line 279"/>
          <p:cNvSpPr>
            <a:spLocks noChangeShapeType="1"/>
          </p:cNvSpPr>
          <p:nvPr/>
        </p:nvSpPr>
        <p:spPr bwMode="auto">
          <a:xfrm>
            <a:off x="7858639" y="4214470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84" name="Line 280"/>
          <p:cNvSpPr>
            <a:spLocks noChangeShapeType="1"/>
          </p:cNvSpPr>
          <p:nvPr/>
        </p:nvSpPr>
        <p:spPr bwMode="auto">
          <a:xfrm flipV="1">
            <a:off x="7857052" y="4628807"/>
            <a:ext cx="488950" cy="23495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85" name="Freeform 281"/>
          <p:cNvSpPr>
            <a:spLocks/>
          </p:cNvSpPr>
          <p:nvPr/>
        </p:nvSpPr>
        <p:spPr bwMode="auto">
          <a:xfrm>
            <a:off x="7093464" y="4709770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93" name="Line 289"/>
          <p:cNvSpPr>
            <a:spLocks noChangeShapeType="1"/>
          </p:cNvSpPr>
          <p:nvPr/>
        </p:nvSpPr>
        <p:spPr bwMode="auto">
          <a:xfrm flipV="1">
            <a:off x="6944239" y="3917607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33" name="AutoShape 329"/>
          <p:cNvSpPr>
            <a:spLocks noChangeArrowheads="1"/>
          </p:cNvSpPr>
          <p:nvPr/>
        </p:nvSpPr>
        <p:spPr bwMode="auto">
          <a:xfrm rot="19359543">
            <a:off x="6023489" y="5565432"/>
            <a:ext cx="338138" cy="293688"/>
          </a:xfrm>
          <a:prstGeom prst="rightArrow">
            <a:avLst>
              <a:gd name="adj1" fmla="val 50000"/>
              <a:gd name="adj2" fmla="val 2878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7906" name="Freeform 2"/>
          <p:cNvSpPr>
            <a:spLocks/>
          </p:cNvSpPr>
          <p:nvPr/>
        </p:nvSpPr>
        <p:spPr bwMode="auto">
          <a:xfrm>
            <a:off x="2854839" y="4411320"/>
            <a:ext cx="2809875" cy="2093912"/>
          </a:xfrm>
          <a:custGeom>
            <a:avLst/>
            <a:gdLst>
              <a:gd name="T0" fmla="*/ 0 w 1770"/>
              <a:gd name="T1" fmla="*/ 417 h 1319"/>
              <a:gd name="T2" fmla="*/ 42 w 1770"/>
              <a:gd name="T3" fmla="*/ 1035 h 1319"/>
              <a:gd name="T4" fmla="*/ 109 w 1770"/>
              <a:gd name="T5" fmla="*/ 1094 h 1319"/>
              <a:gd name="T6" fmla="*/ 551 w 1770"/>
              <a:gd name="T7" fmla="*/ 1294 h 1319"/>
              <a:gd name="T8" fmla="*/ 685 w 1770"/>
              <a:gd name="T9" fmla="*/ 1319 h 1319"/>
              <a:gd name="T10" fmla="*/ 827 w 1770"/>
              <a:gd name="T11" fmla="*/ 1286 h 1319"/>
              <a:gd name="T12" fmla="*/ 877 w 1770"/>
              <a:gd name="T13" fmla="*/ 1160 h 1319"/>
              <a:gd name="T14" fmla="*/ 760 w 1770"/>
              <a:gd name="T15" fmla="*/ 877 h 1319"/>
              <a:gd name="T16" fmla="*/ 793 w 1770"/>
              <a:gd name="T17" fmla="*/ 827 h 1319"/>
              <a:gd name="T18" fmla="*/ 1052 w 1770"/>
              <a:gd name="T19" fmla="*/ 676 h 1319"/>
              <a:gd name="T20" fmla="*/ 1269 w 1770"/>
              <a:gd name="T21" fmla="*/ 676 h 1319"/>
              <a:gd name="T22" fmla="*/ 1570 w 1770"/>
              <a:gd name="T23" fmla="*/ 843 h 1319"/>
              <a:gd name="T24" fmla="*/ 1728 w 1770"/>
              <a:gd name="T25" fmla="*/ 785 h 1319"/>
              <a:gd name="T26" fmla="*/ 1770 w 1770"/>
              <a:gd name="T27" fmla="*/ 635 h 1319"/>
              <a:gd name="T28" fmla="*/ 1737 w 1770"/>
              <a:gd name="T29" fmla="*/ 501 h 1319"/>
              <a:gd name="T30" fmla="*/ 860 w 1770"/>
              <a:gd name="T31" fmla="*/ 42 h 1319"/>
              <a:gd name="T32" fmla="*/ 677 w 1770"/>
              <a:gd name="T33" fmla="*/ 0 h 1319"/>
              <a:gd name="T34" fmla="*/ 468 w 1770"/>
              <a:gd name="T35" fmla="*/ 42 h 1319"/>
              <a:gd name="T36" fmla="*/ 142 w 1770"/>
              <a:gd name="T37" fmla="*/ 259 h 1319"/>
              <a:gd name="T38" fmla="*/ 42 w 1770"/>
              <a:gd name="T39" fmla="*/ 351 h 1319"/>
              <a:gd name="T40" fmla="*/ 0 w 1770"/>
              <a:gd name="T41" fmla="*/ 417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70" h="1319">
                <a:moveTo>
                  <a:pt x="0" y="417"/>
                </a:moveTo>
                <a:lnTo>
                  <a:pt x="42" y="1035"/>
                </a:lnTo>
                <a:lnTo>
                  <a:pt x="109" y="1094"/>
                </a:lnTo>
                <a:lnTo>
                  <a:pt x="551" y="1294"/>
                </a:lnTo>
                <a:lnTo>
                  <a:pt x="685" y="1319"/>
                </a:lnTo>
                <a:lnTo>
                  <a:pt x="827" y="1286"/>
                </a:lnTo>
                <a:lnTo>
                  <a:pt x="877" y="1160"/>
                </a:lnTo>
                <a:lnTo>
                  <a:pt x="760" y="877"/>
                </a:lnTo>
                <a:lnTo>
                  <a:pt x="793" y="827"/>
                </a:lnTo>
                <a:lnTo>
                  <a:pt x="1052" y="676"/>
                </a:lnTo>
                <a:lnTo>
                  <a:pt x="1269" y="676"/>
                </a:lnTo>
                <a:lnTo>
                  <a:pt x="1570" y="843"/>
                </a:lnTo>
                <a:lnTo>
                  <a:pt x="1728" y="785"/>
                </a:lnTo>
                <a:lnTo>
                  <a:pt x="1770" y="635"/>
                </a:lnTo>
                <a:lnTo>
                  <a:pt x="1737" y="501"/>
                </a:lnTo>
                <a:lnTo>
                  <a:pt x="860" y="42"/>
                </a:lnTo>
                <a:lnTo>
                  <a:pt x="677" y="0"/>
                </a:lnTo>
                <a:lnTo>
                  <a:pt x="468" y="42"/>
                </a:lnTo>
                <a:lnTo>
                  <a:pt x="142" y="259"/>
                </a:lnTo>
                <a:lnTo>
                  <a:pt x="42" y="351"/>
                </a:lnTo>
                <a:lnTo>
                  <a:pt x="0" y="417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155" name="AutoShape 251"/>
          <p:cNvSpPr>
            <a:spLocks noChangeArrowheads="1"/>
          </p:cNvSpPr>
          <p:nvPr/>
        </p:nvSpPr>
        <p:spPr bwMode="auto">
          <a:xfrm>
            <a:off x="2272227" y="5519395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8201" name="Oval 297"/>
          <p:cNvSpPr>
            <a:spLocks noChangeArrowheads="1"/>
          </p:cNvSpPr>
          <p:nvPr/>
        </p:nvSpPr>
        <p:spPr bwMode="auto">
          <a:xfrm>
            <a:off x="2994539" y="4987582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8202" name="Oval 298"/>
          <p:cNvSpPr>
            <a:spLocks noChangeArrowheads="1"/>
          </p:cNvSpPr>
          <p:nvPr/>
        </p:nvSpPr>
        <p:spPr bwMode="auto">
          <a:xfrm>
            <a:off x="3764477" y="6200432"/>
            <a:ext cx="280987" cy="26987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508203" name="Oval 299"/>
          <p:cNvSpPr>
            <a:spLocks noChangeArrowheads="1"/>
          </p:cNvSpPr>
          <p:nvPr/>
        </p:nvSpPr>
        <p:spPr bwMode="auto">
          <a:xfrm>
            <a:off x="2994539" y="5795620"/>
            <a:ext cx="279400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8204" name="Oval 300"/>
          <p:cNvSpPr>
            <a:spLocks noChangeArrowheads="1"/>
          </p:cNvSpPr>
          <p:nvPr/>
        </p:nvSpPr>
        <p:spPr bwMode="auto">
          <a:xfrm>
            <a:off x="3764477" y="5390807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8205" name="Oval 301"/>
          <p:cNvSpPr>
            <a:spLocks noChangeArrowheads="1"/>
          </p:cNvSpPr>
          <p:nvPr/>
        </p:nvSpPr>
        <p:spPr bwMode="auto">
          <a:xfrm>
            <a:off x="4536002" y="5728945"/>
            <a:ext cx="280987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8206" name="Oval 302"/>
          <p:cNvSpPr>
            <a:spLocks noChangeArrowheads="1"/>
          </p:cNvSpPr>
          <p:nvPr/>
        </p:nvSpPr>
        <p:spPr bwMode="auto">
          <a:xfrm>
            <a:off x="4536002" y="4952657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8207" name="Oval 303"/>
          <p:cNvSpPr>
            <a:spLocks noChangeArrowheads="1"/>
          </p:cNvSpPr>
          <p:nvPr/>
        </p:nvSpPr>
        <p:spPr bwMode="auto">
          <a:xfrm>
            <a:off x="3764477" y="4582770"/>
            <a:ext cx="280987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208" name="Line 304"/>
          <p:cNvSpPr>
            <a:spLocks noChangeShapeType="1"/>
          </p:cNvSpPr>
          <p:nvPr/>
        </p:nvSpPr>
        <p:spPr bwMode="auto">
          <a:xfrm>
            <a:off x="3256477" y="5189195"/>
            <a:ext cx="53181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09" name="Line 305"/>
          <p:cNvSpPr>
            <a:spLocks noChangeShapeType="1"/>
          </p:cNvSpPr>
          <p:nvPr/>
        </p:nvSpPr>
        <p:spPr bwMode="auto">
          <a:xfrm flipV="1">
            <a:off x="3273939" y="5584482"/>
            <a:ext cx="506413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10" name="Line 306"/>
          <p:cNvSpPr>
            <a:spLocks noChangeShapeType="1"/>
          </p:cNvSpPr>
          <p:nvPr/>
        </p:nvSpPr>
        <p:spPr bwMode="auto">
          <a:xfrm flipV="1">
            <a:off x="3204089" y="4717707"/>
            <a:ext cx="5603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11" name="Line 307"/>
          <p:cNvSpPr>
            <a:spLocks noChangeShapeType="1"/>
          </p:cNvSpPr>
          <p:nvPr/>
        </p:nvSpPr>
        <p:spPr bwMode="auto">
          <a:xfrm>
            <a:off x="4047052" y="4711357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12" name="Line 308"/>
          <p:cNvSpPr>
            <a:spLocks noChangeShapeType="1"/>
          </p:cNvSpPr>
          <p:nvPr/>
        </p:nvSpPr>
        <p:spPr bwMode="auto">
          <a:xfrm flipV="1">
            <a:off x="4029589" y="5165382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13" name="Line 309"/>
          <p:cNvSpPr>
            <a:spLocks noChangeShapeType="1"/>
          </p:cNvSpPr>
          <p:nvPr/>
        </p:nvSpPr>
        <p:spPr bwMode="auto">
          <a:xfrm>
            <a:off x="4035939" y="5584482"/>
            <a:ext cx="5159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14" name="Line 310"/>
          <p:cNvSpPr>
            <a:spLocks noChangeShapeType="1"/>
          </p:cNvSpPr>
          <p:nvPr/>
        </p:nvSpPr>
        <p:spPr bwMode="auto">
          <a:xfrm>
            <a:off x="3267589" y="5990882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15" name="Line 311"/>
          <p:cNvSpPr>
            <a:spLocks noChangeShapeType="1"/>
          </p:cNvSpPr>
          <p:nvPr/>
        </p:nvSpPr>
        <p:spPr bwMode="auto">
          <a:xfrm flipV="1">
            <a:off x="4035939" y="5957545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21" name="Text Box 317"/>
          <p:cNvSpPr txBox="1">
            <a:spLocks noChangeArrowheads="1"/>
          </p:cNvSpPr>
          <p:nvPr/>
        </p:nvSpPr>
        <p:spPr bwMode="auto">
          <a:xfrm>
            <a:off x="4201039" y="548129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222" name="Text Box 318"/>
          <p:cNvSpPr txBox="1">
            <a:spLocks noChangeArrowheads="1"/>
          </p:cNvSpPr>
          <p:nvPr/>
        </p:nvSpPr>
        <p:spPr bwMode="auto">
          <a:xfrm>
            <a:off x="4218502" y="602263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8224" name="Line 320"/>
          <p:cNvSpPr>
            <a:spLocks noChangeShapeType="1"/>
          </p:cNvSpPr>
          <p:nvPr/>
        </p:nvSpPr>
        <p:spPr bwMode="auto">
          <a:xfrm>
            <a:off x="3116777" y="5247932"/>
            <a:ext cx="7937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26" name="Line 322"/>
          <p:cNvSpPr>
            <a:spLocks noChangeShapeType="1"/>
          </p:cNvSpPr>
          <p:nvPr/>
        </p:nvSpPr>
        <p:spPr bwMode="auto">
          <a:xfrm flipV="1">
            <a:off x="3270764" y="5894045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27" name="Oval 323"/>
          <p:cNvSpPr>
            <a:spLocks noChangeArrowheads="1"/>
          </p:cNvSpPr>
          <p:nvPr/>
        </p:nvSpPr>
        <p:spPr bwMode="auto">
          <a:xfrm>
            <a:off x="5291652" y="5387632"/>
            <a:ext cx="280987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228" name="Line 324"/>
          <p:cNvSpPr>
            <a:spLocks noChangeShapeType="1"/>
          </p:cNvSpPr>
          <p:nvPr/>
        </p:nvSpPr>
        <p:spPr bwMode="auto">
          <a:xfrm>
            <a:off x="4812227" y="5147920"/>
            <a:ext cx="506412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29" name="Line 325"/>
          <p:cNvSpPr>
            <a:spLocks noChangeShapeType="1"/>
          </p:cNvSpPr>
          <p:nvPr/>
        </p:nvSpPr>
        <p:spPr bwMode="auto">
          <a:xfrm flipV="1">
            <a:off x="4810639" y="5562257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30" name="Freeform 326"/>
          <p:cNvSpPr>
            <a:spLocks/>
          </p:cNvSpPr>
          <p:nvPr/>
        </p:nvSpPr>
        <p:spPr bwMode="auto">
          <a:xfrm>
            <a:off x="4047052" y="5643220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34" name="Text Box 330"/>
          <p:cNvSpPr txBox="1">
            <a:spLocks noChangeArrowheads="1"/>
          </p:cNvSpPr>
          <p:nvPr/>
        </p:nvSpPr>
        <p:spPr bwMode="auto">
          <a:xfrm>
            <a:off x="4758252" y="54971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8235" name="Line 331"/>
          <p:cNvSpPr>
            <a:spLocks noChangeShapeType="1"/>
          </p:cNvSpPr>
          <p:nvPr/>
        </p:nvSpPr>
        <p:spPr bwMode="auto">
          <a:xfrm flipV="1">
            <a:off x="3894652" y="4844707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37" name="Freeform 333"/>
          <p:cNvSpPr>
            <a:spLocks/>
          </p:cNvSpPr>
          <p:nvPr/>
        </p:nvSpPr>
        <p:spPr bwMode="auto">
          <a:xfrm>
            <a:off x="446602" y="820395"/>
            <a:ext cx="2319337" cy="1960562"/>
          </a:xfrm>
          <a:custGeom>
            <a:avLst/>
            <a:gdLst>
              <a:gd name="T0" fmla="*/ 0 w 1461"/>
              <a:gd name="T1" fmla="*/ 392 h 1235"/>
              <a:gd name="T2" fmla="*/ 0 w 1461"/>
              <a:gd name="T3" fmla="*/ 1146 h 1235"/>
              <a:gd name="T4" fmla="*/ 178 w 1461"/>
              <a:gd name="T5" fmla="*/ 1235 h 1235"/>
              <a:gd name="T6" fmla="*/ 1461 w 1461"/>
              <a:gd name="T7" fmla="*/ 487 h 1235"/>
              <a:gd name="T8" fmla="*/ 1437 w 1461"/>
              <a:gd name="T9" fmla="*/ 309 h 1235"/>
              <a:gd name="T10" fmla="*/ 778 w 1461"/>
              <a:gd name="T11" fmla="*/ 0 h 1235"/>
              <a:gd name="T12" fmla="*/ 0 w 1461"/>
              <a:gd name="T13" fmla="*/ 392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1" h="1235">
                <a:moveTo>
                  <a:pt x="0" y="392"/>
                </a:moveTo>
                <a:lnTo>
                  <a:pt x="0" y="1146"/>
                </a:lnTo>
                <a:lnTo>
                  <a:pt x="178" y="1235"/>
                </a:lnTo>
                <a:lnTo>
                  <a:pt x="1461" y="487"/>
                </a:lnTo>
                <a:lnTo>
                  <a:pt x="1437" y="309"/>
                </a:lnTo>
                <a:lnTo>
                  <a:pt x="778" y="0"/>
                </a:lnTo>
                <a:lnTo>
                  <a:pt x="0" y="39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38" name="Oval 334"/>
          <p:cNvSpPr>
            <a:spLocks noChangeArrowheads="1"/>
          </p:cNvSpPr>
          <p:nvPr/>
        </p:nvSpPr>
        <p:spPr bwMode="auto">
          <a:xfrm>
            <a:off x="608527" y="1488732"/>
            <a:ext cx="279400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8239" name="Oval 335"/>
          <p:cNvSpPr>
            <a:spLocks noChangeArrowheads="1"/>
          </p:cNvSpPr>
          <p:nvPr/>
        </p:nvSpPr>
        <p:spPr bwMode="auto">
          <a:xfrm>
            <a:off x="1378464" y="2701582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8240" name="Oval 336"/>
          <p:cNvSpPr>
            <a:spLocks noChangeArrowheads="1"/>
          </p:cNvSpPr>
          <p:nvPr/>
        </p:nvSpPr>
        <p:spPr bwMode="auto">
          <a:xfrm>
            <a:off x="608527" y="2296770"/>
            <a:ext cx="279400" cy="26987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8241" name="Oval 337"/>
          <p:cNvSpPr>
            <a:spLocks noChangeArrowheads="1"/>
          </p:cNvSpPr>
          <p:nvPr/>
        </p:nvSpPr>
        <p:spPr bwMode="auto">
          <a:xfrm>
            <a:off x="1378464" y="189195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8242" name="Oval 338"/>
          <p:cNvSpPr>
            <a:spLocks noChangeArrowheads="1"/>
          </p:cNvSpPr>
          <p:nvPr/>
        </p:nvSpPr>
        <p:spPr bwMode="auto">
          <a:xfrm>
            <a:off x="2149989" y="2230095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8243" name="Oval 339"/>
          <p:cNvSpPr>
            <a:spLocks noChangeArrowheads="1"/>
          </p:cNvSpPr>
          <p:nvPr/>
        </p:nvSpPr>
        <p:spPr bwMode="auto">
          <a:xfrm>
            <a:off x="2149989" y="145380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8244" name="Oval 340"/>
          <p:cNvSpPr>
            <a:spLocks noChangeArrowheads="1"/>
          </p:cNvSpPr>
          <p:nvPr/>
        </p:nvSpPr>
        <p:spPr bwMode="auto">
          <a:xfrm>
            <a:off x="1378464" y="1083920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245" name="Line 341"/>
          <p:cNvSpPr>
            <a:spLocks noChangeShapeType="1"/>
          </p:cNvSpPr>
          <p:nvPr/>
        </p:nvSpPr>
        <p:spPr bwMode="auto">
          <a:xfrm>
            <a:off x="870464" y="169034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46" name="Line 342"/>
          <p:cNvSpPr>
            <a:spLocks noChangeShapeType="1"/>
          </p:cNvSpPr>
          <p:nvPr/>
        </p:nvSpPr>
        <p:spPr bwMode="auto">
          <a:xfrm flipV="1">
            <a:off x="887927" y="2085632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47" name="Line 343"/>
          <p:cNvSpPr>
            <a:spLocks noChangeShapeType="1"/>
          </p:cNvSpPr>
          <p:nvPr/>
        </p:nvSpPr>
        <p:spPr bwMode="auto">
          <a:xfrm flipV="1">
            <a:off x="818077" y="1218857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48" name="Line 344"/>
          <p:cNvSpPr>
            <a:spLocks noChangeShapeType="1"/>
          </p:cNvSpPr>
          <p:nvPr/>
        </p:nvSpPr>
        <p:spPr bwMode="auto">
          <a:xfrm>
            <a:off x="1661039" y="1212507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49" name="Line 345"/>
          <p:cNvSpPr>
            <a:spLocks noChangeShapeType="1"/>
          </p:cNvSpPr>
          <p:nvPr/>
        </p:nvSpPr>
        <p:spPr bwMode="auto">
          <a:xfrm flipV="1">
            <a:off x="1643577" y="1666532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50" name="Line 346"/>
          <p:cNvSpPr>
            <a:spLocks noChangeShapeType="1"/>
          </p:cNvSpPr>
          <p:nvPr/>
        </p:nvSpPr>
        <p:spPr bwMode="auto">
          <a:xfrm>
            <a:off x="1649927" y="2085632"/>
            <a:ext cx="5159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51" name="Line 347"/>
          <p:cNvSpPr>
            <a:spLocks noChangeShapeType="1"/>
          </p:cNvSpPr>
          <p:nvPr/>
        </p:nvSpPr>
        <p:spPr bwMode="auto">
          <a:xfrm>
            <a:off x="881577" y="2492032"/>
            <a:ext cx="504825" cy="292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52" name="Line 348"/>
          <p:cNvSpPr>
            <a:spLocks noChangeShapeType="1"/>
          </p:cNvSpPr>
          <p:nvPr/>
        </p:nvSpPr>
        <p:spPr bwMode="auto">
          <a:xfrm flipV="1">
            <a:off x="1649927" y="2458695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53" name="Text Box 349"/>
          <p:cNvSpPr txBox="1">
            <a:spLocks noChangeArrowheads="1"/>
          </p:cNvSpPr>
          <p:nvPr/>
        </p:nvSpPr>
        <p:spPr bwMode="auto">
          <a:xfrm>
            <a:off x="949839" y="25380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254" name="Text Box 350"/>
          <p:cNvSpPr txBox="1">
            <a:spLocks noChangeArrowheads="1"/>
          </p:cNvSpPr>
          <p:nvPr/>
        </p:nvSpPr>
        <p:spPr bwMode="auto">
          <a:xfrm>
            <a:off x="1815027" y="198244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255" name="Text Box 351"/>
          <p:cNvSpPr txBox="1">
            <a:spLocks noChangeArrowheads="1"/>
          </p:cNvSpPr>
          <p:nvPr/>
        </p:nvSpPr>
        <p:spPr bwMode="auto">
          <a:xfrm>
            <a:off x="1832489" y="25237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08256" name="Line 352"/>
          <p:cNvSpPr>
            <a:spLocks noChangeShapeType="1"/>
          </p:cNvSpPr>
          <p:nvPr/>
        </p:nvSpPr>
        <p:spPr bwMode="auto">
          <a:xfrm>
            <a:off x="730764" y="1749082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57" name="Line 353"/>
          <p:cNvSpPr>
            <a:spLocks noChangeShapeType="1"/>
          </p:cNvSpPr>
          <p:nvPr/>
        </p:nvSpPr>
        <p:spPr bwMode="auto">
          <a:xfrm flipV="1">
            <a:off x="884752" y="2395195"/>
            <a:ext cx="1266825" cy="23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58" name="Text Box 354"/>
          <p:cNvSpPr txBox="1">
            <a:spLocks noChangeArrowheads="1"/>
          </p:cNvSpPr>
          <p:nvPr/>
        </p:nvSpPr>
        <p:spPr bwMode="auto">
          <a:xfrm>
            <a:off x="1508639" y="2330107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259" name="Oval 355"/>
          <p:cNvSpPr>
            <a:spLocks noChangeArrowheads="1"/>
          </p:cNvSpPr>
          <p:nvPr/>
        </p:nvSpPr>
        <p:spPr bwMode="auto">
          <a:xfrm>
            <a:off x="2905639" y="1888782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260" name="Line 356"/>
          <p:cNvSpPr>
            <a:spLocks noChangeShapeType="1"/>
          </p:cNvSpPr>
          <p:nvPr/>
        </p:nvSpPr>
        <p:spPr bwMode="auto">
          <a:xfrm>
            <a:off x="2426214" y="1649070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61" name="Line 357"/>
          <p:cNvSpPr>
            <a:spLocks noChangeShapeType="1"/>
          </p:cNvSpPr>
          <p:nvPr/>
        </p:nvSpPr>
        <p:spPr bwMode="auto">
          <a:xfrm flipV="1">
            <a:off x="2424627" y="2063407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62" name="Freeform 358"/>
          <p:cNvSpPr>
            <a:spLocks/>
          </p:cNvSpPr>
          <p:nvPr/>
        </p:nvSpPr>
        <p:spPr bwMode="auto">
          <a:xfrm>
            <a:off x="1661039" y="2144370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63" name="Text Box 359"/>
          <p:cNvSpPr txBox="1">
            <a:spLocks noChangeArrowheads="1"/>
          </p:cNvSpPr>
          <p:nvPr/>
        </p:nvSpPr>
        <p:spPr bwMode="auto">
          <a:xfrm>
            <a:off x="2373827" y="2561882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8265" name="Text Box 361"/>
          <p:cNvSpPr txBox="1">
            <a:spLocks noChangeArrowheads="1"/>
          </p:cNvSpPr>
          <p:nvPr/>
        </p:nvSpPr>
        <p:spPr bwMode="auto">
          <a:xfrm>
            <a:off x="2450027" y="196022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8266" name="Line 362"/>
          <p:cNvSpPr>
            <a:spLocks noChangeShapeType="1"/>
          </p:cNvSpPr>
          <p:nvPr/>
        </p:nvSpPr>
        <p:spPr bwMode="auto">
          <a:xfrm flipV="1">
            <a:off x="1508639" y="1345857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71" name="AutoShape 367"/>
          <p:cNvSpPr>
            <a:spLocks noChangeArrowheads="1"/>
          </p:cNvSpPr>
          <p:nvPr/>
        </p:nvSpPr>
        <p:spPr bwMode="auto">
          <a:xfrm rot="16200000">
            <a:off x="7441127" y="3142907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8272" name="Oval 368"/>
          <p:cNvSpPr>
            <a:spLocks noChangeArrowheads="1"/>
          </p:cNvSpPr>
          <p:nvPr/>
        </p:nvSpPr>
        <p:spPr bwMode="auto">
          <a:xfrm>
            <a:off x="5891727" y="1458570"/>
            <a:ext cx="279400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8273" name="Oval 369"/>
          <p:cNvSpPr>
            <a:spLocks noChangeArrowheads="1"/>
          </p:cNvSpPr>
          <p:nvPr/>
        </p:nvSpPr>
        <p:spPr bwMode="auto">
          <a:xfrm>
            <a:off x="6661664" y="2671420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508274" name="Oval 370"/>
          <p:cNvSpPr>
            <a:spLocks noChangeArrowheads="1"/>
          </p:cNvSpPr>
          <p:nvPr/>
        </p:nvSpPr>
        <p:spPr bwMode="auto">
          <a:xfrm>
            <a:off x="5891727" y="2266607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8275" name="Oval 371"/>
          <p:cNvSpPr>
            <a:spLocks noChangeArrowheads="1"/>
          </p:cNvSpPr>
          <p:nvPr/>
        </p:nvSpPr>
        <p:spPr bwMode="auto">
          <a:xfrm>
            <a:off x="6661664" y="1861795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8276" name="Oval 372"/>
          <p:cNvSpPr>
            <a:spLocks noChangeArrowheads="1"/>
          </p:cNvSpPr>
          <p:nvPr/>
        </p:nvSpPr>
        <p:spPr bwMode="auto">
          <a:xfrm>
            <a:off x="7433189" y="2199932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08277" name="Oval 373"/>
          <p:cNvSpPr>
            <a:spLocks noChangeArrowheads="1"/>
          </p:cNvSpPr>
          <p:nvPr/>
        </p:nvSpPr>
        <p:spPr bwMode="auto">
          <a:xfrm>
            <a:off x="7433189" y="1423645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8278" name="Oval 374"/>
          <p:cNvSpPr>
            <a:spLocks noChangeArrowheads="1"/>
          </p:cNvSpPr>
          <p:nvPr/>
        </p:nvSpPr>
        <p:spPr bwMode="auto">
          <a:xfrm>
            <a:off x="6661664" y="105375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8279" name="Line 375"/>
          <p:cNvSpPr>
            <a:spLocks noChangeShapeType="1"/>
          </p:cNvSpPr>
          <p:nvPr/>
        </p:nvSpPr>
        <p:spPr bwMode="auto">
          <a:xfrm>
            <a:off x="6153664" y="1660182"/>
            <a:ext cx="531813" cy="260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81" name="Line 377"/>
          <p:cNvSpPr>
            <a:spLocks noChangeShapeType="1"/>
          </p:cNvSpPr>
          <p:nvPr/>
        </p:nvSpPr>
        <p:spPr bwMode="auto">
          <a:xfrm flipV="1">
            <a:off x="6101277" y="1188695"/>
            <a:ext cx="560387" cy="277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83" name="Line 379"/>
          <p:cNvSpPr>
            <a:spLocks noChangeShapeType="1"/>
          </p:cNvSpPr>
          <p:nvPr/>
        </p:nvSpPr>
        <p:spPr bwMode="auto">
          <a:xfrm flipV="1">
            <a:off x="6926777" y="1636370"/>
            <a:ext cx="533400" cy="285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87" name="Line 383"/>
          <p:cNvSpPr>
            <a:spLocks noChangeShapeType="1"/>
          </p:cNvSpPr>
          <p:nvPr/>
        </p:nvSpPr>
        <p:spPr bwMode="auto">
          <a:xfrm>
            <a:off x="6013964" y="1718920"/>
            <a:ext cx="7938" cy="5445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89" name="Line 385"/>
          <p:cNvSpPr>
            <a:spLocks noChangeShapeType="1"/>
          </p:cNvSpPr>
          <p:nvPr/>
        </p:nvSpPr>
        <p:spPr bwMode="auto">
          <a:xfrm flipV="1">
            <a:off x="6167952" y="2365032"/>
            <a:ext cx="1266825" cy="23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90" name="Oval 386"/>
          <p:cNvSpPr>
            <a:spLocks noChangeArrowheads="1"/>
          </p:cNvSpPr>
          <p:nvPr/>
        </p:nvSpPr>
        <p:spPr bwMode="auto">
          <a:xfrm>
            <a:off x="8188839" y="1858620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8291" name="Line 387"/>
          <p:cNvSpPr>
            <a:spLocks noChangeShapeType="1"/>
          </p:cNvSpPr>
          <p:nvPr/>
        </p:nvSpPr>
        <p:spPr bwMode="auto">
          <a:xfrm>
            <a:off x="7709414" y="1618907"/>
            <a:ext cx="506413" cy="296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93" name="Freeform 389"/>
          <p:cNvSpPr>
            <a:spLocks/>
          </p:cNvSpPr>
          <p:nvPr/>
        </p:nvSpPr>
        <p:spPr bwMode="auto">
          <a:xfrm>
            <a:off x="6944239" y="2114207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8297" name="AutoShape 393"/>
          <p:cNvSpPr>
            <a:spLocks noChangeArrowheads="1"/>
          </p:cNvSpPr>
          <p:nvPr/>
        </p:nvSpPr>
        <p:spPr bwMode="auto">
          <a:xfrm rot="5400000">
            <a:off x="487877" y="533057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8298" name="Text Box 394"/>
          <p:cNvSpPr txBox="1">
            <a:spLocks noChangeArrowheads="1"/>
          </p:cNvSpPr>
          <p:nvPr/>
        </p:nvSpPr>
        <p:spPr bwMode="auto">
          <a:xfrm>
            <a:off x="5626614" y="3784257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508299" name="Text Box 395"/>
          <p:cNvSpPr txBox="1">
            <a:spLocks noChangeArrowheads="1"/>
          </p:cNvSpPr>
          <p:nvPr/>
        </p:nvSpPr>
        <p:spPr bwMode="auto">
          <a:xfrm>
            <a:off x="149739" y="3184182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508300" name="Text Box 396"/>
          <p:cNvSpPr txBox="1">
            <a:spLocks noChangeArrowheads="1"/>
          </p:cNvSpPr>
          <p:nvPr/>
        </p:nvSpPr>
        <p:spPr bwMode="auto">
          <a:xfrm>
            <a:off x="3645414" y="3908082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508301" name="Text Box 397"/>
          <p:cNvSpPr txBox="1">
            <a:spLocks noChangeArrowheads="1"/>
          </p:cNvSpPr>
          <p:nvPr/>
        </p:nvSpPr>
        <p:spPr bwMode="auto">
          <a:xfrm>
            <a:off x="225939" y="1098207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508302" name="Text Box 398"/>
          <p:cNvSpPr txBox="1">
            <a:spLocks noChangeArrowheads="1"/>
          </p:cNvSpPr>
          <p:nvPr/>
        </p:nvSpPr>
        <p:spPr bwMode="auto">
          <a:xfrm>
            <a:off x="129102" y="152842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8303" name="Text Box 399"/>
          <p:cNvSpPr txBox="1">
            <a:spLocks noChangeArrowheads="1"/>
          </p:cNvSpPr>
          <p:nvPr/>
        </p:nvSpPr>
        <p:spPr bwMode="auto">
          <a:xfrm>
            <a:off x="110052" y="351914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8304" name="Text Box 400"/>
          <p:cNvSpPr txBox="1">
            <a:spLocks noChangeArrowheads="1"/>
          </p:cNvSpPr>
          <p:nvPr/>
        </p:nvSpPr>
        <p:spPr bwMode="auto">
          <a:xfrm>
            <a:off x="3386652" y="417637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8305" name="Text Box 401"/>
          <p:cNvSpPr txBox="1">
            <a:spLocks noChangeArrowheads="1"/>
          </p:cNvSpPr>
          <p:nvPr/>
        </p:nvSpPr>
        <p:spPr bwMode="auto">
          <a:xfrm>
            <a:off x="5558352" y="428114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508306" name="Rectangle 402"/>
          <p:cNvSpPr>
            <a:spLocks noChangeArrowheads="1"/>
          </p:cNvSpPr>
          <p:nvPr/>
        </p:nvSpPr>
        <p:spPr bwMode="auto">
          <a:xfrm>
            <a:off x="5353564" y="907707"/>
            <a:ext cx="3267075" cy="2143125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FF00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8307" name="Text Box 403"/>
          <p:cNvSpPr txBox="1">
            <a:spLocks noChangeArrowheads="1"/>
          </p:cNvSpPr>
          <p:nvPr/>
        </p:nvSpPr>
        <p:spPr bwMode="auto">
          <a:xfrm>
            <a:off x="5423414" y="942632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Bookman" pitchFamily="18" charset="0"/>
                <a:ea typeface="굴림" panose="020B0600000101010101" pitchFamily="50" charset="-127"/>
              </a:rPr>
              <a:t>(j)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032" y="2051050"/>
            <a:ext cx="7219950" cy="3616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Times New Roman" panose="02020603050405020304" pitchFamily="18" charset="0"/>
              </a:rPr>
              <a:t>BellmanFord</a:t>
            </a:r>
            <a:r>
              <a:rPr lang="en-US" altLang="ko-KR" sz="1600" dirty="0">
                <a:latin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</a:rPr>
              <a:t>G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i="1" dirty="0">
                <a:latin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</a:rPr>
              <a:t>u</a:t>
            </a:r>
            <a:r>
              <a:rPr lang="en-US" altLang="ko-KR" sz="1600" dirty="0" err="1">
                <a:latin typeface="Times New Roman" panose="02020603050405020304" pitchFamily="18" charset="0"/>
              </a:rPr>
              <a:t>∈</a:t>
            </a:r>
            <a:r>
              <a:rPr lang="en-US" altLang="ko-KR" sz="1600" i="1" dirty="0" err="1">
                <a:latin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	 d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Arial" panose="020B0604020202020204" pitchFamily="34" charset="0"/>
              </a:rPr>
              <a:t>←</a:t>
            </a:r>
            <a:r>
              <a:rPr lang="en-US" altLang="ko-KR" sz="1600" dirty="0">
                <a:latin typeface="Times New Roman" panose="02020603050405020304" pitchFamily="18" charset="0"/>
              </a:rPr>
              <a:t> ∞</a:t>
            </a:r>
            <a:r>
              <a:rPr lang="en-US" altLang="ko-KR" sz="1600" dirty="0"/>
              <a:t>;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d[</a:t>
            </a:r>
            <a:r>
              <a:rPr lang="en-US" altLang="ko-KR" sz="1600" i="1" dirty="0">
                <a:latin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Times New Roman" panose="02020603050405020304" pitchFamily="18" charset="0"/>
              </a:rPr>
              <a:t>] </a:t>
            </a:r>
            <a:r>
              <a:rPr lang="en-US" altLang="ko-KR" sz="1600" dirty="0">
                <a:latin typeface="Times New Roman" panose="02020603050405020304" pitchFamily="18" charset="0"/>
                <a:cs typeface="Arial" panose="020B0604020202020204" pitchFamily="34" charset="0"/>
              </a:rPr>
              <a:t>←</a:t>
            </a:r>
            <a:r>
              <a:rPr lang="en-US" altLang="ko-KR" sz="1600" dirty="0">
                <a:latin typeface="Times New Roman" panose="02020603050405020304" pitchFamily="18" charset="0"/>
              </a:rPr>
              <a:t> 0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Times New Roman" panose="02020603050405020304" pitchFamily="18" charset="0"/>
              </a:rPr>
              <a:t> ← 1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i="1" dirty="0">
                <a:latin typeface="Times New Roman" panose="02020603050405020304" pitchFamily="18" charset="0"/>
              </a:rPr>
              <a:t>|V|</a:t>
            </a:r>
            <a:r>
              <a:rPr lang="en-US" altLang="ko-KR" sz="1600" dirty="0">
                <a:latin typeface="Times New Roman" panose="02020603050405020304" pitchFamily="18" charset="0"/>
              </a:rPr>
              <a:t>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600" dirty="0">
                <a:latin typeface="Times New Roman" panose="02020603050405020304" pitchFamily="18" charset="0"/>
              </a:rPr>
              <a:t> (</a:t>
            </a:r>
            <a:r>
              <a:rPr lang="en-US" altLang="ko-KR" sz="1600" i="1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i="1" dirty="0">
                <a:latin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</a:rPr>
              <a:t>) </a:t>
            </a:r>
            <a:r>
              <a:rPr lang="en-US" altLang="ko-KR" sz="1600" dirty="0"/>
              <a:t>∈</a:t>
            </a:r>
            <a:r>
              <a:rPr lang="en-US" altLang="ko-KR" sz="1600" i="1" dirty="0">
                <a:latin typeface="Times New Roman" panose="02020603050405020304" pitchFamily="18" charset="0"/>
              </a:rPr>
              <a:t>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		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600" dirty="0">
                <a:latin typeface="Times New Roman" panose="02020603050405020304" pitchFamily="18" charset="0"/>
              </a:rPr>
              <a:t> (d[</a:t>
            </a:r>
            <a:r>
              <a:rPr lang="en-US" altLang="ko-KR" sz="1600" i="1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+ w[</a:t>
            </a:r>
            <a:r>
              <a:rPr lang="en-US" altLang="ko-KR" sz="1600" i="1" dirty="0">
                <a:latin typeface="Times New Roman" panose="02020603050405020304" pitchFamily="18" charset="0"/>
              </a:rPr>
              <a:t>u, v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en-US" altLang="ko-KR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&lt;</a:t>
            </a:r>
            <a:r>
              <a:rPr lang="en-US" altLang="ko-KR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d[</a:t>
            </a:r>
            <a:r>
              <a:rPr lang="en-US" altLang="ko-KR" sz="1600" i="1" dirty="0">
                <a:latin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v 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600" dirty="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			d[</a:t>
            </a:r>
            <a:r>
              <a:rPr lang="en-US" altLang="ko-KR" sz="1600" i="1" dirty="0">
                <a:latin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←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d[</a:t>
            </a:r>
            <a:r>
              <a:rPr lang="en-US" altLang="ko-KR" sz="1600" i="1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</a:rPr>
              <a:t>] + w[</a:t>
            </a:r>
            <a:r>
              <a:rPr lang="en-US" altLang="ko-KR" sz="1600" i="1" dirty="0">
                <a:latin typeface="Times New Roman" panose="02020603050405020304" pitchFamily="18" charset="0"/>
              </a:rPr>
              <a:t>u, v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en-US" altLang="ko-KR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/>
              <a:t>				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</a:t>
            </a:r>
            <a:r>
              <a:rPr lang="en-US" altLang="ko-KR" sz="1600" i="1" dirty="0"/>
              <a:t>v</a:t>
            </a:r>
            <a:r>
              <a:rPr lang="en-US" altLang="ko-KR" sz="1600" dirty="0"/>
              <a:t>] </a:t>
            </a:r>
            <a:r>
              <a:rPr lang="en-US" altLang="ko-KR" sz="1600" dirty="0">
                <a:latin typeface="Times New Roman" panose="02020603050405020304" pitchFamily="18" charset="0"/>
              </a:rPr>
              <a:t>← </a:t>
            </a:r>
            <a:r>
              <a:rPr lang="en-US" altLang="ko-KR" sz="1600" i="1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		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}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latin typeface="Times New Roman" panose="02020603050405020304" pitchFamily="18" charset="0"/>
              </a:rPr>
              <a:t>	▷ 음의 </a:t>
            </a:r>
            <a:r>
              <a:rPr lang="ko-KR" altLang="en-US" sz="1600" dirty="0" err="1">
                <a:latin typeface="Times New Roman" panose="02020603050405020304" pitchFamily="18" charset="0"/>
              </a:rPr>
              <a:t>싸이클</a:t>
            </a:r>
            <a:r>
              <a:rPr lang="ko-KR" altLang="en-US" sz="1600" dirty="0">
                <a:latin typeface="Times New Roman" panose="02020603050405020304" pitchFamily="18" charset="0"/>
              </a:rPr>
              <a:t> 존재 여부 확인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1600" dirty="0">
                <a:latin typeface="Times New Roman" panose="02020603050405020304" pitchFamily="18" charset="0"/>
              </a:rPr>
              <a:t> (</a:t>
            </a:r>
            <a:r>
              <a:rPr lang="en-US" altLang="ko-KR" sz="1600" i="1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i="1" dirty="0">
                <a:latin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</a:rPr>
              <a:t>) </a:t>
            </a:r>
            <a:r>
              <a:rPr lang="en-US" altLang="ko-KR" sz="1600" dirty="0"/>
              <a:t>∈</a:t>
            </a:r>
            <a:r>
              <a:rPr lang="en-US" altLang="ko-KR" sz="1600" i="1" dirty="0">
                <a:latin typeface="Times New Roman" panose="02020603050405020304" pitchFamily="18" charset="0"/>
              </a:rPr>
              <a:t>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i="1" dirty="0">
                <a:latin typeface="Times New Roman" panose="02020603050405020304" pitchFamily="18" charset="0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600" dirty="0">
                <a:latin typeface="Times New Roman" panose="02020603050405020304" pitchFamily="18" charset="0"/>
              </a:rPr>
              <a:t> (d[</a:t>
            </a:r>
            <a:r>
              <a:rPr lang="en-US" altLang="ko-KR" sz="1600" i="1" dirty="0">
                <a:latin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+ w[</a:t>
            </a:r>
            <a:r>
              <a:rPr lang="en-US" altLang="ko-KR" sz="1600" i="1" dirty="0">
                <a:latin typeface="Times New Roman" panose="02020603050405020304" pitchFamily="18" charset="0"/>
              </a:rPr>
              <a:t>u, v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en-US" altLang="ko-KR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&lt;</a:t>
            </a:r>
            <a:r>
              <a:rPr lang="en-US" altLang="ko-KR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d[</a:t>
            </a:r>
            <a:r>
              <a:rPr lang="en-US" altLang="ko-KR" sz="1600" i="1" dirty="0">
                <a:latin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</a:rPr>
              <a:t>]</a:t>
            </a:r>
            <a:r>
              <a:rPr lang="en-US" altLang="ko-KR" sz="1600" i="1" baseline="-25000" dirty="0">
                <a:latin typeface="Times New Roman" panose="02020603050405020304" pitchFamily="18" charset="0"/>
              </a:rPr>
              <a:t>v 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output </a:t>
            </a:r>
            <a:r>
              <a:rPr lang="en-US" altLang="ko-KR" sz="1600" dirty="0">
                <a:latin typeface="Times New Roman" panose="02020603050405020304" pitchFamily="18" charset="0"/>
              </a:rPr>
              <a:t>“</a:t>
            </a:r>
            <a:r>
              <a:rPr lang="ko-KR" altLang="en-US" sz="1600" dirty="0" err="1" smtClean="0">
                <a:latin typeface="Times New Roman" panose="02020603050405020304" pitchFamily="18" charset="0"/>
              </a:rPr>
              <a:t>해없음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”;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벨만</a:t>
            </a:r>
            <a:r>
              <a:rPr lang="en-US" altLang="ko-KR" sz="3600"/>
              <a:t>-</a:t>
            </a:r>
            <a:r>
              <a:rPr lang="ko-KR" altLang="en-US" sz="3600"/>
              <a:t>포드</a:t>
            </a:r>
            <a:r>
              <a:rPr lang="en-US" altLang="ko-KR" sz="2400">
                <a:latin typeface="Times New Roman" panose="02020603050405020304" pitchFamily="18" charset="0"/>
              </a:rPr>
              <a:t>Bellman-Ford</a:t>
            </a:r>
            <a:r>
              <a:rPr lang="en-US" altLang="ko-KR" sz="3600"/>
              <a:t> </a:t>
            </a:r>
            <a:r>
              <a:rPr lang="ko-KR" altLang="en-US" sz="3600"/>
              <a:t>알고리즘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6785232" y="4875213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ea typeface="굴림" panose="020B0600000101010101" pitchFamily="50" charset="-127"/>
              </a:rPr>
              <a:t>이완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(relaxation)</a:t>
            </a:r>
          </a:p>
        </p:txBody>
      </p:sp>
      <p:sp>
        <p:nvSpPr>
          <p:cNvPr id="523271" name="Line 7"/>
          <p:cNvSpPr>
            <a:spLocks noChangeShapeType="1"/>
          </p:cNvSpPr>
          <p:nvPr/>
        </p:nvSpPr>
        <p:spPr bwMode="auto">
          <a:xfrm flipH="1" flipV="1">
            <a:off x="5591432" y="4200525"/>
            <a:ext cx="1438275" cy="739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5327907" y="1587500"/>
            <a:ext cx="233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ea typeface="굴림" panose="020B0600000101010101" pitchFamily="50" charset="-127"/>
              </a:rPr>
              <a:t>음의 가중치를 허용한다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5423157" y="5588000"/>
            <a:ext cx="2499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>
                <a:ea typeface="굴림" panose="020B0600000101010101" pitchFamily="50" charset="-127"/>
              </a:rPr>
              <a:t>수행 시간</a:t>
            </a:r>
            <a:r>
              <a:rPr lang="en-US" altLang="ko-KR" sz="2000" smtClean="0">
                <a:ea typeface="굴림" panose="020B0600000101010101" pitchFamily="50" charset="-127"/>
              </a:rPr>
              <a:t>: </a:t>
            </a:r>
            <a:r>
              <a:rPr lang="el-GR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619125" y="18129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623888" y="24257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9959" name="Text Box 7"/>
          <p:cNvSpPr txBox="1">
            <a:spLocks noChangeArrowheads="1"/>
          </p:cNvSpPr>
          <p:nvPr/>
        </p:nvSpPr>
        <p:spPr bwMode="auto">
          <a:xfrm>
            <a:off x="647700" y="32639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1517650" y="18034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1546225" y="24193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625475" y="26908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09963" name="Text Box 11"/>
          <p:cNvSpPr txBox="1">
            <a:spLocks noChangeArrowheads="1"/>
          </p:cNvSpPr>
          <p:nvPr/>
        </p:nvSpPr>
        <p:spPr bwMode="auto">
          <a:xfrm>
            <a:off x="1512888" y="26574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09964" name="Text Box 12"/>
          <p:cNvSpPr txBox="1">
            <a:spLocks noChangeArrowheads="1"/>
          </p:cNvSpPr>
          <p:nvPr/>
        </p:nvSpPr>
        <p:spPr bwMode="auto">
          <a:xfrm>
            <a:off x="1530350" y="32242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09965" name="Text Box 13"/>
          <p:cNvSpPr txBox="1">
            <a:spLocks noChangeArrowheads="1"/>
          </p:cNvSpPr>
          <p:nvPr/>
        </p:nvSpPr>
        <p:spPr bwMode="auto">
          <a:xfrm>
            <a:off x="133350" y="25447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09966" name="Text Box 14"/>
          <p:cNvSpPr txBox="1">
            <a:spLocks noChangeArrowheads="1"/>
          </p:cNvSpPr>
          <p:nvPr/>
        </p:nvSpPr>
        <p:spPr bwMode="auto">
          <a:xfrm>
            <a:off x="1206500" y="30305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9967" name="Text Box 15"/>
          <p:cNvSpPr txBox="1">
            <a:spLocks noChangeArrowheads="1"/>
          </p:cNvSpPr>
          <p:nvPr/>
        </p:nvSpPr>
        <p:spPr bwMode="auto">
          <a:xfrm>
            <a:off x="2273300" y="22336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09968" name="Text Box 16"/>
          <p:cNvSpPr txBox="1">
            <a:spLocks noChangeArrowheads="1"/>
          </p:cNvSpPr>
          <p:nvPr/>
        </p:nvSpPr>
        <p:spPr bwMode="auto">
          <a:xfrm>
            <a:off x="2071688" y="32623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2146300" y="26558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09970" name="Text Box 18"/>
          <p:cNvSpPr txBox="1">
            <a:spLocks noChangeArrowheads="1"/>
          </p:cNvSpPr>
          <p:nvPr/>
        </p:nvSpPr>
        <p:spPr bwMode="auto">
          <a:xfrm>
            <a:off x="1155700" y="2155825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09971" name="Oval 19"/>
          <p:cNvSpPr>
            <a:spLocks noChangeArrowheads="1"/>
          </p:cNvSpPr>
          <p:nvPr/>
        </p:nvSpPr>
        <p:spPr bwMode="auto">
          <a:xfrm>
            <a:off x="315913" y="2187575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09972" name="Oval 20"/>
          <p:cNvSpPr>
            <a:spLocks noChangeArrowheads="1"/>
          </p:cNvSpPr>
          <p:nvPr/>
        </p:nvSpPr>
        <p:spPr bwMode="auto">
          <a:xfrm>
            <a:off x="1085850" y="3400425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73" name="Oval 21"/>
          <p:cNvSpPr>
            <a:spLocks noChangeArrowheads="1"/>
          </p:cNvSpPr>
          <p:nvPr/>
        </p:nvSpPr>
        <p:spPr bwMode="auto">
          <a:xfrm>
            <a:off x="315913" y="2995613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74" name="Oval 22"/>
          <p:cNvSpPr>
            <a:spLocks noChangeArrowheads="1"/>
          </p:cNvSpPr>
          <p:nvPr/>
        </p:nvSpPr>
        <p:spPr bwMode="auto">
          <a:xfrm>
            <a:off x="1085850" y="2590800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75" name="Oval 23"/>
          <p:cNvSpPr>
            <a:spLocks noChangeArrowheads="1"/>
          </p:cNvSpPr>
          <p:nvPr/>
        </p:nvSpPr>
        <p:spPr bwMode="auto">
          <a:xfrm>
            <a:off x="1857375" y="2928938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76" name="Oval 24"/>
          <p:cNvSpPr>
            <a:spLocks noChangeArrowheads="1"/>
          </p:cNvSpPr>
          <p:nvPr/>
        </p:nvSpPr>
        <p:spPr bwMode="auto">
          <a:xfrm>
            <a:off x="1857375" y="2152650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77" name="Oval 25"/>
          <p:cNvSpPr>
            <a:spLocks noChangeArrowheads="1"/>
          </p:cNvSpPr>
          <p:nvPr/>
        </p:nvSpPr>
        <p:spPr bwMode="auto">
          <a:xfrm>
            <a:off x="1085850" y="1782763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78" name="Line 26"/>
          <p:cNvSpPr>
            <a:spLocks noChangeShapeType="1"/>
          </p:cNvSpPr>
          <p:nvPr/>
        </p:nvSpPr>
        <p:spPr bwMode="auto">
          <a:xfrm>
            <a:off x="577850" y="2389188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79" name="Line 27"/>
          <p:cNvSpPr>
            <a:spLocks noChangeShapeType="1"/>
          </p:cNvSpPr>
          <p:nvPr/>
        </p:nvSpPr>
        <p:spPr bwMode="auto">
          <a:xfrm flipV="1">
            <a:off x="595313" y="2784475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0" name="Line 28"/>
          <p:cNvSpPr>
            <a:spLocks noChangeShapeType="1"/>
          </p:cNvSpPr>
          <p:nvPr/>
        </p:nvSpPr>
        <p:spPr bwMode="auto">
          <a:xfrm flipV="1">
            <a:off x="525463" y="1917700"/>
            <a:ext cx="560387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1" name="Line 29"/>
          <p:cNvSpPr>
            <a:spLocks noChangeShapeType="1"/>
          </p:cNvSpPr>
          <p:nvPr/>
        </p:nvSpPr>
        <p:spPr bwMode="auto">
          <a:xfrm>
            <a:off x="1368425" y="1911350"/>
            <a:ext cx="533400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2" name="Line 30"/>
          <p:cNvSpPr>
            <a:spLocks noChangeShapeType="1"/>
          </p:cNvSpPr>
          <p:nvPr/>
        </p:nvSpPr>
        <p:spPr bwMode="auto">
          <a:xfrm flipV="1">
            <a:off x="1350963" y="2365375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3" name="Line 31"/>
          <p:cNvSpPr>
            <a:spLocks noChangeShapeType="1"/>
          </p:cNvSpPr>
          <p:nvPr/>
        </p:nvSpPr>
        <p:spPr bwMode="auto">
          <a:xfrm>
            <a:off x="1357313" y="2784475"/>
            <a:ext cx="515937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4" name="Line 32"/>
          <p:cNvSpPr>
            <a:spLocks noChangeShapeType="1"/>
          </p:cNvSpPr>
          <p:nvPr/>
        </p:nvSpPr>
        <p:spPr bwMode="auto">
          <a:xfrm>
            <a:off x="588963" y="3190875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5" name="Line 33"/>
          <p:cNvSpPr>
            <a:spLocks noChangeShapeType="1"/>
          </p:cNvSpPr>
          <p:nvPr/>
        </p:nvSpPr>
        <p:spPr bwMode="auto">
          <a:xfrm flipV="1">
            <a:off x="1357313" y="3157538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6" name="Line 34"/>
          <p:cNvSpPr>
            <a:spLocks noChangeShapeType="1"/>
          </p:cNvSpPr>
          <p:nvPr/>
        </p:nvSpPr>
        <p:spPr bwMode="auto">
          <a:xfrm>
            <a:off x="438150" y="2447925"/>
            <a:ext cx="7938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7" name="Line 35"/>
          <p:cNvSpPr>
            <a:spLocks noChangeShapeType="1"/>
          </p:cNvSpPr>
          <p:nvPr/>
        </p:nvSpPr>
        <p:spPr bwMode="auto">
          <a:xfrm flipV="1">
            <a:off x="592138" y="3094038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88" name="Oval 36"/>
          <p:cNvSpPr>
            <a:spLocks noChangeArrowheads="1"/>
          </p:cNvSpPr>
          <p:nvPr/>
        </p:nvSpPr>
        <p:spPr bwMode="auto">
          <a:xfrm>
            <a:off x="2613025" y="2587625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09989" name="Line 37"/>
          <p:cNvSpPr>
            <a:spLocks noChangeShapeType="1"/>
          </p:cNvSpPr>
          <p:nvPr/>
        </p:nvSpPr>
        <p:spPr bwMode="auto">
          <a:xfrm>
            <a:off x="2133600" y="2347913"/>
            <a:ext cx="506413" cy="296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90" name="Line 38"/>
          <p:cNvSpPr>
            <a:spLocks noChangeShapeType="1"/>
          </p:cNvSpPr>
          <p:nvPr/>
        </p:nvSpPr>
        <p:spPr bwMode="auto">
          <a:xfrm flipV="1">
            <a:off x="2132013" y="2762250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91" name="Freeform 39"/>
          <p:cNvSpPr>
            <a:spLocks/>
          </p:cNvSpPr>
          <p:nvPr/>
        </p:nvSpPr>
        <p:spPr bwMode="auto">
          <a:xfrm>
            <a:off x="1368425" y="2843213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92" name="Line 40"/>
          <p:cNvSpPr>
            <a:spLocks noChangeShapeType="1"/>
          </p:cNvSpPr>
          <p:nvPr/>
        </p:nvSpPr>
        <p:spPr bwMode="auto">
          <a:xfrm flipV="1">
            <a:off x="1216025" y="2060575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9993" name="Text Box 41"/>
          <p:cNvSpPr txBox="1">
            <a:spLocks noChangeArrowheads="1"/>
          </p:cNvSpPr>
          <p:nvPr/>
        </p:nvSpPr>
        <p:spPr bwMode="auto">
          <a:xfrm>
            <a:off x="212725" y="1719263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509954" name="AutoShape 2"/>
          <p:cNvSpPr>
            <a:spLocks noChangeArrowheads="1"/>
          </p:cNvSpPr>
          <p:nvPr/>
        </p:nvSpPr>
        <p:spPr bwMode="auto">
          <a:xfrm>
            <a:off x="2784475" y="318928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9995" name="Text Box 43"/>
          <p:cNvSpPr txBox="1">
            <a:spLocks noChangeArrowheads="1"/>
          </p:cNvSpPr>
          <p:nvPr/>
        </p:nvSpPr>
        <p:spPr bwMode="auto">
          <a:xfrm>
            <a:off x="3614738" y="17049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9996" name="Text Box 44"/>
          <p:cNvSpPr txBox="1">
            <a:spLocks noChangeArrowheads="1"/>
          </p:cNvSpPr>
          <p:nvPr/>
        </p:nvSpPr>
        <p:spPr bwMode="auto">
          <a:xfrm>
            <a:off x="3619500" y="23812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09997" name="Text Box 45"/>
          <p:cNvSpPr txBox="1">
            <a:spLocks noChangeArrowheads="1"/>
          </p:cNvSpPr>
          <p:nvPr/>
        </p:nvSpPr>
        <p:spPr bwMode="auto">
          <a:xfrm>
            <a:off x="3643313" y="31940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09998" name="Text Box 46"/>
          <p:cNvSpPr txBox="1">
            <a:spLocks noChangeArrowheads="1"/>
          </p:cNvSpPr>
          <p:nvPr/>
        </p:nvSpPr>
        <p:spPr bwMode="auto">
          <a:xfrm>
            <a:off x="4513263" y="1733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09999" name="Text Box 47"/>
          <p:cNvSpPr txBox="1">
            <a:spLocks noChangeArrowheads="1"/>
          </p:cNvSpPr>
          <p:nvPr/>
        </p:nvSpPr>
        <p:spPr bwMode="auto">
          <a:xfrm>
            <a:off x="4541838" y="23495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0000" name="Text Box 48"/>
          <p:cNvSpPr txBox="1">
            <a:spLocks noChangeArrowheads="1"/>
          </p:cNvSpPr>
          <p:nvPr/>
        </p:nvSpPr>
        <p:spPr bwMode="auto">
          <a:xfrm>
            <a:off x="3621088" y="26336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0001" name="Text Box 49"/>
          <p:cNvSpPr txBox="1">
            <a:spLocks noChangeArrowheads="1"/>
          </p:cNvSpPr>
          <p:nvPr/>
        </p:nvSpPr>
        <p:spPr bwMode="auto">
          <a:xfrm>
            <a:off x="4508500" y="25876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002" name="Text Box 50"/>
          <p:cNvSpPr txBox="1">
            <a:spLocks noChangeArrowheads="1"/>
          </p:cNvSpPr>
          <p:nvPr/>
        </p:nvSpPr>
        <p:spPr bwMode="auto">
          <a:xfrm>
            <a:off x="4525963" y="315436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0003" name="Text Box 51"/>
          <p:cNvSpPr txBox="1">
            <a:spLocks noChangeArrowheads="1"/>
          </p:cNvSpPr>
          <p:nvPr/>
        </p:nvSpPr>
        <p:spPr bwMode="auto">
          <a:xfrm>
            <a:off x="3103563" y="24749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004" name="Text Box 52"/>
          <p:cNvSpPr txBox="1">
            <a:spLocks noChangeArrowheads="1"/>
          </p:cNvSpPr>
          <p:nvPr/>
        </p:nvSpPr>
        <p:spPr bwMode="auto">
          <a:xfrm>
            <a:off x="4202113" y="29606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05" name="Text Box 53"/>
          <p:cNvSpPr txBox="1">
            <a:spLocks noChangeArrowheads="1"/>
          </p:cNvSpPr>
          <p:nvPr/>
        </p:nvSpPr>
        <p:spPr bwMode="auto">
          <a:xfrm>
            <a:off x="5268913" y="21637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0006" name="Text Box 54"/>
          <p:cNvSpPr txBox="1">
            <a:spLocks noChangeArrowheads="1"/>
          </p:cNvSpPr>
          <p:nvPr/>
        </p:nvSpPr>
        <p:spPr bwMode="auto">
          <a:xfrm>
            <a:off x="5067300" y="31924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0007" name="Text Box 55"/>
          <p:cNvSpPr txBox="1">
            <a:spLocks noChangeArrowheads="1"/>
          </p:cNvSpPr>
          <p:nvPr/>
        </p:nvSpPr>
        <p:spPr bwMode="auto">
          <a:xfrm>
            <a:off x="5141913" y="25860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0008" name="Text Box 56"/>
          <p:cNvSpPr txBox="1">
            <a:spLocks noChangeArrowheads="1"/>
          </p:cNvSpPr>
          <p:nvPr/>
        </p:nvSpPr>
        <p:spPr bwMode="auto">
          <a:xfrm>
            <a:off x="4151313" y="2085975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0009" name="Oval 57"/>
          <p:cNvSpPr>
            <a:spLocks noChangeArrowheads="1"/>
          </p:cNvSpPr>
          <p:nvPr/>
        </p:nvSpPr>
        <p:spPr bwMode="auto">
          <a:xfrm>
            <a:off x="3311525" y="2117725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0010" name="Oval 58"/>
          <p:cNvSpPr>
            <a:spLocks noChangeArrowheads="1"/>
          </p:cNvSpPr>
          <p:nvPr/>
        </p:nvSpPr>
        <p:spPr bwMode="auto">
          <a:xfrm>
            <a:off x="4081463" y="333057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10011" name="Oval 59"/>
          <p:cNvSpPr>
            <a:spLocks noChangeArrowheads="1"/>
          </p:cNvSpPr>
          <p:nvPr/>
        </p:nvSpPr>
        <p:spPr bwMode="auto">
          <a:xfrm>
            <a:off x="3311525" y="2925763"/>
            <a:ext cx="279400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012" name="Oval 60"/>
          <p:cNvSpPr>
            <a:spLocks noChangeArrowheads="1"/>
          </p:cNvSpPr>
          <p:nvPr/>
        </p:nvSpPr>
        <p:spPr bwMode="auto">
          <a:xfrm>
            <a:off x="4081463" y="2520950"/>
            <a:ext cx="280987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013" name="Oval 61"/>
          <p:cNvSpPr>
            <a:spLocks noChangeArrowheads="1"/>
          </p:cNvSpPr>
          <p:nvPr/>
        </p:nvSpPr>
        <p:spPr bwMode="auto">
          <a:xfrm>
            <a:off x="4852988" y="2859088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10014" name="Oval 62"/>
          <p:cNvSpPr>
            <a:spLocks noChangeArrowheads="1"/>
          </p:cNvSpPr>
          <p:nvPr/>
        </p:nvSpPr>
        <p:spPr bwMode="auto">
          <a:xfrm>
            <a:off x="4852988" y="208280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10015" name="Oval 63"/>
          <p:cNvSpPr>
            <a:spLocks noChangeArrowheads="1"/>
          </p:cNvSpPr>
          <p:nvPr/>
        </p:nvSpPr>
        <p:spPr bwMode="auto">
          <a:xfrm>
            <a:off x="4081463" y="1712913"/>
            <a:ext cx="280987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16" name="Line 64"/>
          <p:cNvSpPr>
            <a:spLocks noChangeShapeType="1"/>
          </p:cNvSpPr>
          <p:nvPr/>
        </p:nvSpPr>
        <p:spPr bwMode="auto">
          <a:xfrm>
            <a:off x="3573463" y="2319338"/>
            <a:ext cx="531812" cy="260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17" name="Line 65"/>
          <p:cNvSpPr>
            <a:spLocks noChangeShapeType="1"/>
          </p:cNvSpPr>
          <p:nvPr/>
        </p:nvSpPr>
        <p:spPr bwMode="auto">
          <a:xfrm flipV="1">
            <a:off x="3590925" y="2714625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18" name="Line 66"/>
          <p:cNvSpPr>
            <a:spLocks noChangeShapeType="1"/>
          </p:cNvSpPr>
          <p:nvPr/>
        </p:nvSpPr>
        <p:spPr bwMode="auto">
          <a:xfrm flipV="1">
            <a:off x="3521075" y="1847850"/>
            <a:ext cx="560388" cy="277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19" name="Line 67"/>
          <p:cNvSpPr>
            <a:spLocks noChangeShapeType="1"/>
          </p:cNvSpPr>
          <p:nvPr/>
        </p:nvSpPr>
        <p:spPr bwMode="auto">
          <a:xfrm>
            <a:off x="4364038" y="1841500"/>
            <a:ext cx="533400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0" name="Line 68"/>
          <p:cNvSpPr>
            <a:spLocks noChangeShapeType="1"/>
          </p:cNvSpPr>
          <p:nvPr/>
        </p:nvSpPr>
        <p:spPr bwMode="auto">
          <a:xfrm flipV="1">
            <a:off x="4346575" y="2295525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1" name="Line 69"/>
          <p:cNvSpPr>
            <a:spLocks noChangeShapeType="1"/>
          </p:cNvSpPr>
          <p:nvPr/>
        </p:nvSpPr>
        <p:spPr bwMode="auto">
          <a:xfrm>
            <a:off x="4352925" y="2714625"/>
            <a:ext cx="515938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2" name="Line 70"/>
          <p:cNvSpPr>
            <a:spLocks noChangeShapeType="1"/>
          </p:cNvSpPr>
          <p:nvPr/>
        </p:nvSpPr>
        <p:spPr bwMode="auto">
          <a:xfrm>
            <a:off x="3584575" y="3121025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3" name="Line 71"/>
          <p:cNvSpPr>
            <a:spLocks noChangeShapeType="1"/>
          </p:cNvSpPr>
          <p:nvPr/>
        </p:nvSpPr>
        <p:spPr bwMode="auto">
          <a:xfrm flipV="1">
            <a:off x="4352925" y="3087688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4" name="Line 72"/>
          <p:cNvSpPr>
            <a:spLocks noChangeShapeType="1"/>
          </p:cNvSpPr>
          <p:nvPr/>
        </p:nvSpPr>
        <p:spPr bwMode="auto">
          <a:xfrm>
            <a:off x="3433763" y="2378075"/>
            <a:ext cx="7937" cy="5445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5" name="Line 73"/>
          <p:cNvSpPr>
            <a:spLocks noChangeShapeType="1"/>
          </p:cNvSpPr>
          <p:nvPr/>
        </p:nvSpPr>
        <p:spPr bwMode="auto">
          <a:xfrm flipV="1">
            <a:off x="3587750" y="3024188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6" name="Oval 74"/>
          <p:cNvSpPr>
            <a:spLocks noChangeArrowheads="1"/>
          </p:cNvSpPr>
          <p:nvPr/>
        </p:nvSpPr>
        <p:spPr bwMode="auto">
          <a:xfrm>
            <a:off x="5608638" y="251777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10027" name="Line 75"/>
          <p:cNvSpPr>
            <a:spLocks noChangeShapeType="1"/>
          </p:cNvSpPr>
          <p:nvPr/>
        </p:nvSpPr>
        <p:spPr bwMode="auto">
          <a:xfrm>
            <a:off x="5129213" y="2278063"/>
            <a:ext cx="506412" cy="296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8" name="Line 76"/>
          <p:cNvSpPr>
            <a:spLocks noChangeShapeType="1"/>
          </p:cNvSpPr>
          <p:nvPr/>
        </p:nvSpPr>
        <p:spPr bwMode="auto">
          <a:xfrm flipV="1">
            <a:off x="5127625" y="2692400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29" name="Freeform 77"/>
          <p:cNvSpPr>
            <a:spLocks/>
          </p:cNvSpPr>
          <p:nvPr/>
        </p:nvSpPr>
        <p:spPr bwMode="auto">
          <a:xfrm>
            <a:off x="4364038" y="2773363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30" name="Line 78"/>
          <p:cNvSpPr>
            <a:spLocks noChangeShapeType="1"/>
          </p:cNvSpPr>
          <p:nvPr/>
        </p:nvSpPr>
        <p:spPr bwMode="auto">
          <a:xfrm flipV="1">
            <a:off x="4211638" y="1990725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5" name="Text Box 153"/>
          <p:cNvSpPr txBox="1">
            <a:spLocks noChangeArrowheads="1"/>
          </p:cNvSpPr>
          <p:nvPr/>
        </p:nvSpPr>
        <p:spPr bwMode="auto">
          <a:xfrm>
            <a:off x="2786063" y="1724025"/>
            <a:ext cx="874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(b)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=1</a:t>
            </a: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auto">
          <a:xfrm rot="1905468">
            <a:off x="6197600" y="2463800"/>
            <a:ext cx="338138" cy="255588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0032" name="Text Box 80"/>
          <p:cNvSpPr txBox="1">
            <a:spLocks noChangeArrowheads="1"/>
          </p:cNvSpPr>
          <p:nvPr/>
        </p:nvSpPr>
        <p:spPr bwMode="auto">
          <a:xfrm>
            <a:off x="6702425" y="29876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33" name="Text Box 81"/>
          <p:cNvSpPr txBox="1">
            <a:spLocks noChangeArrowheads="1"/>
          </p:cNvSpPr>
          <p:nvPr/>
        </p:nvSpPr>
        <p:spPr bwMode="auto">
          <a:xfrm>
            <a:off x="6707188" y="36258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034" name="Text Box 82"/>
          <p:cNvSpPr txBox="1">
            <a:spLocks noChangeArrowheads="1"/>
          </p:cNvSpPr>
          <p:nvPr/>
        </p:nvSpPr>
        <p:spPr bwMode="auto">
          <a:xfrm>
            <a:off x="6731000" y="44640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35" name="Text Box 83"/>
          <p:cNvSpPr txBox="1">
            <a:spLocks noChangeArrowheads="1"/>
          </p:cNvSpPr>
          <p:nvPr/>
        </p:nvSpPr>
        <p:spPr bwMode="auto">
          <a:xfrm>
            <a:off x="7600950" y="29908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0036" name="Text Box 84"/>
          <p:cNvSpPr txBox="1">
            <a:spLocks noChangeArrowheads="1"/>
          </p:cNvSpPr>
          <p:nvPr/>
        </p:nvSpPr>
        <p:spPr bwMode="auto">
          <a:xfrm>
            <a:off x="7629525" y="3606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0037" name="Text Box 85"/>
          <p:cNvSpPr txBox="1">
            <a:spLocks noChangeArrowheads="1"/>
          </p:cNvSpPr>
          <p:nvPr/>
        </p:nvSpPr>
        <p:spPr bwMode="auto">
          <a:xfrm>
            <a:off x="6708775" y="38655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0038" name="Text Box 86"/>
          <p:cNvSpPr txBox="1">
            <a:spLocks noChangeArrowheads="1"/>
          </p:cNvSpPr>
          <p:nvPr/>
        </p:nvSpPr>
        <p:spPr bwMode="auto">
          <a:xfrm>
            <a:off x="7596188" y="38449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039" name="Text Box 87"/>
          <p:cNvSpPr txBox="1">
            <a:spLocks noChangeArrowheads="1"/>
          </p:cNvSpPr>
          <p:nvPr/>
        </p:nvSpPr>
        <p:spPr bwMode="auto">
          <a:xfrm>
            <a:off x="7613650" y="441166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0040" name="Text Box 88"/>
          <p:cNvSpPr txBox="1">
            <a:spLocks noChangeArrowheads="1"/>
          </p:cNvSpPr>
          <p:nvPr/>
        </p:nvSpPr>
        <p:spPr bwMode="auto">
          <a:xfrm>
            <a:off x="6216650" y="37322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041" name="Text Box 89"/>
          <p:cNvSpPr txBox="1">
            <a:spLocks noChangeArrowheads="1"/>
          </p:cNvSpPr>
          <p:nvPr/>
        </p:nvSpPr>
        <p:spPr bwMode="auto">
          <a:xfrm>
            <a:off x="7289800" y="42433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42" name="Text Box 90"/>
          <p:cNvSpPr txBox="1">
            <a:spLocks noChangeArrowheads="1"/>
          </p:cNvSpPr>
          <p:nvPr/>
        </p:nvSpPr>
        <p:spPr bwMode="auto">
          <a:xfrm>
            <a:off x="8356600" y="34210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0043" name="Text Box 91"/>
          <p:cNvSpPr txBox="1">
            <a:spLocks noChangeArrowheads="1"/>
          </p:cNvSpPr>
          <p:nvPr/>
        </p:nvSpPr>
        <p:spPr bwMode="auto">
          <a:xfrm>
            <a:off x="8154988" y="44497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0044" name="Text Box 92"/>
          <p:cNvSpPr txBox="1">
            <a:spLocks noChangeArrowheads="1"/>
          </p:cNvSpPr>
          <p:nvPr/>
        </p:nvSpPr>
        <p:spPr bwMode="auto">
          <a:xfrm>
            <a:off x="8229600" y="38433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0045" name="Text Box 93"/>
          <p:cNvSpPr txBox="1">
            <a:spLocks noChangeArrowheads="1"/>
          </p:cNvSpPr>
          <p:nvPr/>
        </p:nvSpPr>
        <p:spPr bwMode="auto">
          <a:xfrm>
            <a:off x="7239000" y="3343275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0046" name="Oval 94"/>
          <p:cNvSpPr>
            <a:spLocks noChangeArrowheads="1"/>
          </p:cNvSpPr>
          <p:nvPr/>
        </p:nvSpPr>
        <p:spPr bwMode="auto">
          <a:xfrm>
            <a:off x="6399213" y="3375025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0047" name="Oval 95"/>
          <p:cNvSpPr>
            <a:spLocks noChangeArrowheads="1"/>
          </p:cNvSpPr>
          <p:nvPr/>
        </p:nvSpPr>
        <p:spPr bwMode="auto">
          <a:xfrm>
            <a:off x="7169150" y="4587875"/>
            <a:ext cx="280988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10048" name="Oval 96"/>
          <p:cNvSpPr>
            <a:spLocks noChangeArrowheads="1"/>
          </p:cNvSpPr>
          <p:nvPr/>
        </p:nvSpPr>
        <p:spPr bwMode="auto">
          <a:xfrm>
            <a:off x="6399213" y="4183063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049" name="Oval 97"/>
          <p:cNvSpPr>
            <a:spLocks noChangeArrowheads="1"/>
          </p:cNvSpPr>
          <p:nvPr/>
        </p:nvSpPr>
        <p:spPr bwMode="auto">
          <a:xfrm>
            <a:off x="7169150" y="3778250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050" name="Oval 98"/>
          <p:cNvSpPr>
            <a:spLocks noChangeArrowheads="1"/>
          </p:cNvSpPr>
          <p:nvPr/>
        </p:nvSpPr>
        <p:spPr bwMode="auto">
          <a:xfrm>
            <a:off x="7940675" y="4116388"/>
            <a:ext cx="280988" cy="268287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10051" name="Oval 99"/>
          <p:cNvSpPr>
            <a:spLocks noChangeArrowheads="1"/>
          </p:cNvSpPr>
          <p:nvPr/>
        </p:nvSpPr>
        <p:spPr bwMode="auto">
          <a:xfrm>
            <a:off x="7940675" y="3340100"/>
            <a:ext cx="280988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0052" name="Oval 100"/>
          <p:cNvSpPr>
            <a:spLocks noChangeArrowheads="1"/>
          </p:cNvSpPr>
          <p:nvPr/>
        </p:nvSpPr>
        <p:spPr bwMode="auto">
          <a:xfrm>
            <a:off x="7169150" y="2970213"/>
            <a:ext cx="280988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0053" name="Line 101"/>
          <p:cNvSpPr>
            <a:spLocks noChangeShapeType="1"/>
          </p:cNvSpPr>
          <p:nvPr/>
        </p:nvSpPr>
        <p:spPr bwMode="auto">
          <a:xfrm>
            <a:off x="6661150" y="3576638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54" name="Line 102"/>
          <p:cNvSpPr>
            <a:spLocks noChangeShapeType="1"/>
          </p:cNvSpPr>
          <p:nvPr/>
        </p:nvSpPr>
        <p:spPr bwMode="auto">
          <a:xfrm flipV="1">
            <a:off x="6678613" y="3971925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55" name="Line 103"/>
          <p:cNvSpPr>
            <a:spLocks noChangeShapeType="1"/>
          </p:cNvSpPr>
          <p:nvPr/>
        </p:nvSpPr>
        <p:spPr bwMode="auto">
          <a:xfrm flipV="1">
            <a:off x="6608763" y="3105150"/>
            <a:ext cx="560387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56" name="Line 104"/>
          <p:cNvSpPr>
            <a:spLocks noChangeShapeType="1"/>
          </p:cNvSpPr>
          <p:nvPr/>
        </p:nvSpPr>
        <p:spPr bwMode="auto">
          <a:xfrm>
            <a:off x="7451725" y="3098800"/>
            <a:ext cx="533400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57" name="Line 105"/>
          <p:cNvSpPr>
            <a:spLocks noChangeShapeType="1"/>
          </p:cNvSpPr>
          <p:nvPr/>
        </p:nvSpPr>
        <p:spPr bwMode="auto">
          <a:xfrm flipV="1">
            <a:off x="7434263" y="3552825"/>
            <a:ext cx="533400" cy="285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58" name="Line 106"/>
          <p:cNvSpPr>
            <a:spLocks noChangeShapeType="1"/>
          </p:cNvSpPr>
          <p:nvPr/>
        </p:nvSpPr>
        <p:spPr bwMode="auto">
          <a:xfrm>
            <a:off x="7440613" y="3971925"/>
            <a:ext cx="515937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59" name="Line 107"/>
          <p:cNvSpPr>
            <a:spLocks noChangeShapeType="1"/>
          </p:cNvSpPr>
          <p:nvPr/>
        </p:nvSpPr>
        <p:spPr bwMode="auto">
          <a:xfrm>
            <a:off x="6672263" y="4378325"/>
            <a:ext cx="504825" cy="292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0" name="Line 108"/>
          <p:cNvSpPr>
            <a:spLocks noChangeShapeType="1"/>
          </p:cNvSpPr>
          <p:nvPr/>
        </p:nvSpPr>
        <p:spPr bwMode="auto">
          <a:xfrm flipV="1">
            <a:off x="7440613" y="4344988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1" name="Line 109"/>
          <p:cNvSpPr>
            <a:spLocks noChangeShapeType="1"/>
          </p:cNvSpPr>
          <p:nvPr/>
        </p:nvSpPr>
        <p:spPr bwMode="auto">
          <a:xfrm>
            <a:off x="6521450" y="3635375"/>
            <a:ext cx="7938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2" name="Line 110"/>
          <p:cNvSpPr>
            <a:spLocks noChangeShapeType="1"/>
          </p:cNvSpPr>
          <p:nvPr/>
        </p:nvSpPr>
        <p:spPr bwMode="auto">
          <a:xfrm flipV="1">
            <a:off x="6675438" y="4281488"/>
            <a:ext cx="1266825" cy="23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3" name="Oval 111"/>
          <p:cNvSpPr>
            <a:spLocks noChangeArrowheads="1"/>
          </p:cNvSpPr>
          <p:nvPr/>
        </p:nvSpPr>
        <p:spPr bwMode="auto">
          <a:xfrm>
            <a:off x="8696325" y="3775075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BB5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510064" name="Line 112"/>
          <p:cNvSpPr>
            <a:spLocks noChangeShapeType="1"/>
          </p:cNvSpPr>
          <p:nvPr/>
        </p:nvSpPr>
        <p:spPr bwMode="auto">
          <a:xfrm>
            <a:off x="8216900" y="3535363"/>
            <a:ext cx="506413" cy="296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5" name="Line 113"/>
          <p:cNvSpPr>
            <a:spLocks noChangeShapeType="1"/>
          </p:cNvSpPr>
          <p:nvPr/>
        </p:nvSpPr>
        <p:spPr bwMode="auto">
          <a:xfrm flipV="1">
            <a:off x="8215313" y="3949700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6" name="Freeform 114"/>
          <p:cNvSpPr>
            <a:spLocks/>
          </p:cNvSpPr>
          <p:nvPr/>
        </p:nvSpPr>
        <p:spPr bwMode="auto">
          <a:xfrm>
            <a:off x="7451725" y="4030663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67" name="Line 115"/>
          <p:cNvSpPr>
            <a:spLocks noChangeShapeType="1"/>
          </p:cNvSpPr>
          <p:nvPr/>
        </p:nvSpPr>
        <p:spPr bwMode="auto">
          <a:xfrm flipV="1">
            <a:off x="7299325" y="3248025"/>
            <a:ext cx="0" cy="5175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6" name="Text Box 154"/>
          <p:cNvSpPr txBox="1">
            <a:spLocks noChangeArrowheads="1"/>
          </p:cNvSpPr>
          <p:nvPr/>
        </p:nvSpPr>
        <p:spPr bwMode="auto">
          <a:xfrm>
            <a:off x="5856288" y="2962275"/>
            <a:ext cx="868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(c)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=2</a:t>
            </a:r>
          </a:p>
        </p:txBody>
      </p:sp>
      <p:sp>
        <p:nvSpPr>
          <p:cNvPr id="510069" name="Text Box 117"/>
          <p:cNvSpPr txBox="1">
            <a:spLocks noChangeArrowheads="1"/>
          </p:cNvSpPr>
          <p:nvPr/>
        </p:nvSpPr>
        <p:spPr bwMode="auto">
          <a:xfrm>
            <a:off x="3963988" y="43703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70" name="Text Box 118"/>
          <p:cNvSpPr txBox="1">
            <a:spLocks noChangeArrowheads="1"/>
          </p:cNvSpPr>
          <p:nvPr/>
        </p:nvSpPr>
        <p:spPr bwMode="auto">
          <a:xfrm>
            <a:off x="3968750" y="49831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071" name="Text Box 119"/>
          <p:cNvSpPr txBox="1">
            <a:spLocks noChangeArrowheads="1"/>
          </p:cNvSpPr>
          <p:nvPr/>
        </p:nvSpPr>
        <p:spPr bwMode="auto">
          <a:xfrm>
            <a:off x="3992563" y="58213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72" name="Text Box 120"/>
          <p:cNvSpPr txBox="1">
            <a:spLocks noChangeArrowheads="1"/>
          </p:cNvSpPr>
          <p:nvPr/>
        </p:nvSpPr>
        <p:spPr bwMode="auto">
          <a:xfrm>
            <a:off x="4849813" y="43100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0073" name="Text Box 121"/>
          <p:cNvSpPr txBox="1">
            <a:spLocks noChangeArrowheads="1"/>
          </p:cNvSpPr>
          <p:nvPr/>
        </p:nvSpPr>
        <p:spPr bwMode="auto">
          <a:xfrm>
            <a:off x="4891088" y="49768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0074" name="Text Box 122"/>
          <p:cNvSpPr txBox="1">
            <a:spLocks noChangeArrowheads="1"/>
          </p:cNvSpPr>
          <p:nvPr/>
        </p:nvSpPr>
        <p:spPr bwMode="auto">
          <a:xfrm>
            <a:off x="3970338" y="52482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0075" name="Text Box 123"/>
          <p:cNvSpPr txBox="1">
            <a:spLocks noChangeArrowheads="1"/>
          </p:cNvSpPr>
          <p:nvPr/>
        </p:nvSpPr>
        <p:spPr bwMode="auto">
          <a:xfrm>
            <a:off x="4857750" y="52149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076" name="Text Box 124"/>
          <p:cNvSpPr txBox="1">
            <a:spLocks noChangeArrowheads="1"/>
          </p:cNvSpPr>
          <p:nvPr/>
        </p:nvSpPr>
        <p:spPr bwMode="auto">
          <a:xfrm>
            <a:off x="4862513" y="580707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0077" name="Text Box 125"/>
          <p:cNvSpPr txBox="1">
            <a:spLocks noChangeArrowheads="1"/>
          </p:cNvSpPr>
          <p:nvPr/>
        </p:nvSpPr>
        <p:spPr bwMode="auto">
          <a:xfrm>
            <a:off x="3490913" y="51022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078" name="Text Box 126"/>
          <p:cNvSpPr txBox="1">
            <a:spLocks noChangeArrowheads="1"/>
          </p:cNvSpPr>
          <p:nvPr/>
        </p:nvSpPr>
        <p:spPr bwMode="auto">
          <a:xfrm>
            <a:off x="4538663" y="56134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079" name="Text Box 127"/>
          <p:cNvSpPr txBox="1">
            <a:spLocks noChangeArrowheads="1"/>
          </p:cNvSpPr>
          <p:nvPr/>
        </p:nvSpPr>
        <p:spPr bwMode="auto">
          <a:xfrm>
            <a:off x="5592763" y="47402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0080" name="Text Box 128"/>
          <p:cNvSpPr txBox="1">
            <a:spLocks noChangeArrowheads="1"/>
          </p:cNvSpPr>
          <p:nvPr/>
        </p:nvSpPr>
        <p:spPr bwMode="auto">
          <a:xfrm>
            <a:off x="5416550" y="58197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0081" name="Text Box 129"/>
          <p:cNvSpPr txBox="1">
            <a:spLocks noChangeArrowheads="1"/>
          </p:cNvSpPr>
          <p:nvPr/>
        </p:nvSpPr>
        <p:spPr bwMode="auto">
          <a:xfrm>
            <a:off x="5491163" y="52133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0082" name="Text Box 130"/>
          <p:cNvSpPr txBox="1">
            <a:spLocks noChangeArrowheads="1"/>
          </p:cNvSpPr>
          <p:nvPr/>
        </p:nvSpPr>
        <p:spPr bwMode="auto">
          <a:xfrm>
            <a:off x="4500563" y="4713288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0083" name="Oval 131"/>
          <p:cNvSpPr>
            <a:spLocks noChangeArrowheads="1"/>
          </p:cNvSpPr>
          <p:nvPr/>
        </p:nvSpPr>
        <p:spPr bwMode="auto">
          <a:xfrm>
            <a:off x="3660775" y="4745038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0084" name="Oval 132"/>
          <p:cNvSpPr>
            <a:spLocks noChangeArrowheads="1"/>
          </p:cNvSpPr>
          <p:nvPr/>
        </p:nvSpPr>
        <p:spPr bwMode="auto">
          <a:xfrm>
            <a:off x="4430713" y="595788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510085" name="Oval 133"/>
          <p:cNvSpPr>
            <a:spLocks noChangeArrowheads="1"/>
          </p:cNvSpPr>
          <p:nvPr/>
        </p:nvSpPr>
        <p:spPr bwMode="auto">
          <a:xfrm>
            <a:off x="3660775" y="5553075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086" name="Oval 134"/>
          <p:cNvSpPr>
            <a:spLocks noChangeArrowheads="1"/>
          </p:cNvSpPr>
          <p:nvPr/>
        </p:nvSpPr>
        <p:spPr bwMode="auto">
          <a:xfrm>
            <a:off x="4430713" y="514826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087" name="Oval 135"/>
          <p:cNvSpPr>
            <a:spLocks noChangeArrowheads="1"/>
          </p:cNvSpPr>
          <p:nvPr/>
        </p:nvSpPr>
        <p:spPr bwMode="auto">
          <a:xfrm>
            <a:off x="5202238" y="5486400"/>
            <a:ext cx="280987" cy="268288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088" name="Oval 136"/>
          <p:cNvSpPr>
            <a:spLocks noChangeArrowheads="1"/>
          </p:cNvSpPr>
          <p:nvPr/>
        </p:nvSpPr>
        <p:spPr bwMode="auto">
          <a:xfrm>
            <a:off x="5202238" y="4710113"/>
            <a:ext cx="280987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0089" name="Oval 137"/>
          <p:cNvSpPr>
            <a:spLocks noChangeArrowheads="1"/>
          </p:cNvSpPr>
          <p:nvPr/>
        </p:nvSpPr>
        <p:spPr bwMode="auto">
          <a:xfrm>
            <a:off x="4430713" y="434022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0090" name="Line 138"/>
          <p:cNvSpPr>
            <a:spLocks noChangeShapeType="1"/>
          </p:cNvSpPr>
          <p:nvPr/>
        </p:nvSpPr>
        <p:spPr bwMode="auto">
          <a:xfrm>
            <a:off x="3922713" y="4946650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1" name="Line 139"/>
          <p:cNvSpPr>
            <a:spLocks noChangeShapeType="1"/>
          </p:cNvSpPr>
          <p:nvPr/>
        </p:nvSpPr>
        <p:spPr bwMode="auto">
          <a:xfrm flipV="1">
            <a:off x="3940175" y="5341938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2" name="Line 140"/>
          <p:cNvSpPr>
            <a:spLocks noChangeShapeType="1"/>
          </p:cNvSpPr>
          <p:nvPr/>
        </p:nvSpPr>
        <p:spPr bwMode="auto">
          <a:xfrm flipV="1">
            <a:off x="3870325" y="4475163"/>
            <a:ext cx="560388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3" name="Line 141"/>
          <p:cNvSpPr>
            <a:spLocks noChangeShapeType="1"/>
          </p:cNvSpPr>
          <p:nvPr/>
        </p:nvSpPr>
        <p:spPr bwMode="auto">
          <a:xfrm>
            <a:off x="4713288" y="4468813"/>
            <a:ext cx="533400" cy="277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4" name="Line 142"/>
          <p:cNvSpPr>
            <a:spLocks noChangeShapeType="1"/>
          </p:cNvSpPr>
          <p:nvPr/>
        </p:nvSpPr>
        <p:spPr bwMode="auto">
          <a:xfrm flipV="1">
            <a:off x="4695825" y="4922838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5" name="Line 143"/>
          <p:cNvSpPr>
            <a:spLocks noChangeShapeType="1"/>
          </p:cNvSpPr>
          <p:nvPr/>
        </p:nvSpPr>
        <p:spPr bwMode="auto">
          <a:xfrm>
            <a:off x="4702175" y="5341938"/>
            <a:ext cx="515938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6" name="Line 144"/>
          <p:cNvSpPr>
            <a:spLocks noChangeShapeType="1"/>
          </p:cNvSpPr>
          <p:nvPr/>
        </p:nvSpPr>
        <p:spPr bwMode="auto">
          <a:xfrm>
            <a:off x="3933825" y="5748338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7" name="Line 145"/>
          <p:cNvSpPr>
            <a:spLocks noChangeShapeType="1"/>
          </p:cNvSpPr>
          <p:nvPr/>
        </p:nvSpPr>
        <p:spPr bwMode="auto">
          <a:xfrm flipV="1">
            <a:off x="4702175" y="5715000"/>
            <a:ext cx="527050" cy="317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8" name="Line 146"/>
          <p:cNvSpPr>
            <a:spLocks noChangeShapeType="1"/>
          </p:cNvSpPr>
          <p:nvPr/>
        </p:nvSpPr>
        <p:spPr bwMode="auto">
          <a:xfrm>
            <a:off x="3783013" y="5005388"/>
            <a:ext cx="7937" cy="5445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099" name="Line 147"/>
          <p:cNvSpPr>
            <a:spLocks noChangeShapeType="1"/>
          </p:cNvSpPr>
          <p:nvPr/>
        </p:nvSpPr>
        <p:spPr bwMode="auto">
          <a:xfrm flipV="1">
            <a:off x="3937000" y="5651500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0" name="Oval 148"/>
          <p:cNvSpPr>
            <a:spLocks noChangeArrowheads="1"/>
          </p:cNvSpPr>
          <p:nvPr/>
        </p:nvSpPr>
        <p:spPr bwMode="auto">
          <a:xfrm>
            <a:off x="5957888" y="5145088"/>
            <a:ext cx="280987" cy="268287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101" name="Line 149"/>
          <p:cNvSpPr>
            <a:spLocks noChangeShapeType="1"/>
          </p:cNvSpPr>
          <p:nvPr/>
        </p:nvSpPr>
        <p:spPr bwMode="auto">
          <a:xfrm>
            <a:off x="5478463" y="4905375"/>
            <a:ext cx="506412" cy="296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2" name="Line 150"/>
          <p:cNvSpPr>
            <a:spLocks noChangeShapeType="1"/>
          </p:cNvSpPr>
          <p:nvPr/>
        </p:nvSpPr>
        <p:spPr bwMode="auto">
          <a:xfrm flipV="1">
            <a:off x="5476875" y="5319713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3" name="Freeform 151"/>
          <p:cNvSpPr>
            <a:spLocks/>
          </p:cNvSpPr>
          <p:nvPr/>
        </p:nvSpPr>
        <p:spPr bwMode="auto">
          <a:xfrm>
            <a:off x="4713288" y="5400675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4" name="Line 152"/>
          <p:cNvSpPr>
            <a:spLocks noChangeShapeType="1"/>
          </p:cNvSpPr>
          <p:nvPr/>
        </p:nvSpPr>
        <p:spPr bwMode="auto">
          <a:xfrm flipV="1">
            <a:off x="4560888" y="4618038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07" name="Text Box 155"/>
          <p:cNvSpPr txBox="1">
            <a:spLocks noChangeArrowheads="1"/>
          </p:cNvSpPr>
          <p:nvPr/>
        </p:nvSpPr>
        <p:spPr bwMode="auto">
          <a:xfrm>
            <a:off x="3184525" y="4233863"/>
            <a:ext cx="87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(d)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=3</a:t>
            </a:r>
          </a:p>
        </p:txBody>
      </p:sp>
      <p:sp>
        <p:nvSpPr>
          <p:cNvPr id="510298" name="AutoShape 346"/>
          <p:cNvSpPr>
            <a:spLocks noChangeArrowheads="1"/>
          </p:cNvSpPr>
          <p:nvPr/>
        </p:nvSpPr>
        <p:spPr bwMode="auto">
          <a:xfrm rot="8725765">
            <a:off x="6615113" y="5054600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0109" name="Text Box 157"/>
          <p:cNvSpPr txBox="1">
            <a:spLocks noChangeArrowheads="1"/>
          </p:cNvSpPr>
          <p:nvPr/>
        </p:nvSpPr>
        <p:spPr bwMode="auto">
          <a:xfrm>
            <a:off x="1063625" y="43942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110" name="Text Box 158"/>
          <p:cNvSpPr txBox="1">
            <a:spLocks noChangeArrowheads="1"/>
          </p:cNvSpPr>
          <p:nvPr/>
        </p:nvSpPr>
        <p:spPr bwMode="auto">
          <a:xfrm>
            <a:off x="1068388" y="50069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111" name="Text Box 159"/>
          <p:cNvSpPr txBox="1">
            <a:spLocks noChangeArrowheads="1"/>
          </p:cNvSpPr>
          <p:nvPr/>
        </p:nvSpPr>
        <p:spPr bwMode="auto">
          <a:xfrm>
            <a:off x="1092200" y="58451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112" name="Text Box 160"/>
          <p:cNvSpPr txBox="1">
            <a:spLocks noChangeArrowheads="1"/>
          </p:cNvSpPr>
          <p:nvPr/>
        </p:nvSpPr>
        <p:spPr bwMode="auto">
          <a:xfrm>
            <a:off x="1962150" y="4384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0113" name="Text Box 161"/>
          <p:cNvSpPr txBox="1">
            <a:spLocks noChangeArrowheads="1"/>
          </p:cNvSpPr>
          <p:nvPr/>
        </p:nvSpPr>
        <p:spPr bwMode="auto">
          <a:xfrm>
            <a:off x="1990725" y="50006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0114" name="Text Box 162"/>
          <p:cNvSpPr txBox="1">
            <a:spLocks noChangeArrowheads="1"/>
          </p:cNvSpPr>
          <p:nvPr/>
        </p:nvSpPr>
        <p:spPr bwMode="auto">
          <a:xfrm>
            <a:off x="1069975" y="52847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0115" name="Text Box 163"/>
          <p:cNvSpPr txBox="1">
            <a:spLocks noChangeArrowheads="1"/>
          </p:cNvSpPr>
          <p:nvPr/>
        </p:nvSpPr>
        <p:spPr bwMode="auto">
          <a:xfrm>
            <a:off x="1957388" y="5264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116" name="Text Box 164"/>
          <p:cNvSpPr txBox="1">
            <a:spLocks noChangeArrowheads="1"/>
          </p:cNvSpPr>
          <p:nvPr/>
        </p:nvSpPr>
        <p:spPr bwMode="auto">
          <a:xfrm>
            <a:off x="1974850" y="5805488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0117" name="Text Box 165"/>
          <p:cNvSpPr txBox="1">
            <a:spLocks noChangeArrowheads="1"/>
          </p:cNvSpPr>
          <p:nvPr/>
        </p:nvSpPr>
        <p:spPr bwMode="auto">
          <a:xfrm>
            <a:off x="590550" y="51260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118" name="Text Box 166"/>
          <p:cNvSpPr txBox="1">
            <a:spLocks noChangeArrowheads="1"/>
          </p:cNvSpPr>
          <p:nvPr/>
        </p:nvSpPr>
        <p:spPr bwMode="auto">
          <a:xfrm>
            <a:off x="1651000" y="56372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0119" name="Text Box 167"/>
          <p:cNvSpPr txBox="1">
            <a:spLocks noChangeArrowheads="1"/>
          </p:cNvSpPr>
          <p:nvPr/>
        </p:nvSpPr>
        <p:spPr bwMode="auto">
          <a:xfrm>
            <a:off x="2692400" y="48148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0120" name="Text Box 168"/>
          <p:cNvSpPr txBox="1">
            <a:spLocks noChangeArrowheads="1"/>
          </p:cNvSpPr>
          <p:nvPr/>
        </p:nvSpPr>
        <p:spPr bwMode="auto">
          <a:xfrm>
            <a:off x="2516188" y="58435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0121" name="Text Box 169"/>
          <p:cNvSpPr txBox="1">
            <a:spLocks noChangeArrowheads="1"/>
          </p:cNvSpPr>
          <p:nvPr/>
        </p:nvSpPr>
        <p:spPr bwMode="auto">
          <a:xfrm>
            <a:off x="2590800" y="52371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0122" name="Text Box 170"/>
          <p:cNvSpPr txBox="1">
            <a:spLocks noChangeArrowheads="1"/>
          </p:cNvSpPr>
          <p:nvPr/>
        </p:nvSpPr>
        <p:spPr bwMode="auto">
          <a:xfrm>
            <a:off x="1600200" y="4737100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0123" name="Oval 171"/>
          <p:cNvSpPr>
            <a:spLocks noChangeArrowheads="1"/>
          </p:cNvSpPr>
          <p:nvPr/>
        </p:nvSpPr>
        <p:spPr bwMode="auto">
          <a:xfrm>
            <a:off x="760413" y="4768850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0124" name="Oval 172"/>
          <p:cNvSpPr>
            <a:spLocks noChangeArrowheads="1"/>
          </p:cNvSpPr>
          <p:nvPr/>
        </p:nvSpPr>
        <p:spPr bwMode="auto">
          <a:xfrm>
            <a:off x="1530350" y="5981700"/>
            <a:ext cx="280988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510125" name="Oval 173"/>
          <p:cNvSpPr>
            <a:spLocks noChangeArrowheads="1"/>
          </p:cNvSpPr>
          <p:nvPr/>
        </p:nvSpPr>
        <p:spPr bwMode="auto">
          <a:xfrm>
            <a:off x="760413" y="5576888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0126" name="Oval 174"/>
          <p:cNvSpPr>
            <a:spLocks noChangeArrowheads="1"/>
          </p:cNvSpPr>
          <p:nvPr/>
        </p:nvSpPr>
        <p:spPr bwMode="auto">
          <a:xfrm>
            <a:off x="1530350" y="5172075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0127" name="Oval 175"/>
          <p:cNvSpPr>
            <a:spLocks noChangeArrowheads="1"/>
          </p:cNvSpPr>
          <p:nvPr/>
        </p:nvSpPr>
        <p:spPr bwMode="auto">
          <a:xfrm>
            <a:off x="2301875" y="5510213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0128" name="Oval 176"/>
          <p:cNvSpPr>
            <a:spLocks noChangeArrowheads="1"/>
          </p:cNvSpPr>
          <p:nvPr/>
        </p:nvSpPr>
        <p:spPr bwMode="auto">
          <a:xfrm>
            <a:off x="2301875" y="4733925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0129" name="Oval 177"/>
          <p:cNvSpPr>
            <a:spLocks noChangeArrowheads="1"/>
          </p:cNvSpPr>
          <p:nvPr/>
        </p:nvSpPr>
        <p:spPr bwMode="auto">
          <a:xfrm>
            <a:off x="1530350" y="4364038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0130" name="Line 178"/>
          <p:cNvSpPr>
            <a:spLocks noChangeShapeType="1"/>
          </p:cNvSpPr>
          <p:nvPr/>
        </p:nvSpPr>
        <p:spPr bwMode="auto">
          <a:xfrm>
            <a:off x="1022350" y="4970463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1" name="Line 179"/>
          <p:cNvSpPr>
            <a:spLocks noChangeShapeType="1"/>
          </p:cNvSpPr>
          <p:nvPr/>
        </p:nvSpPr>
        <p:spPr bwMode="auto">
          <a:xfrm flipV="1">
            <a:off x="1039813" y="5365750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2" name="Line 180"/>
          <p:cNvSpPr>
            <a:spLocks noChangeShapeType="1"/>
          </p:cNvSpPr>
          <p:nvPr/>
        </p:nvSpPr>
        <p:spPr bwMode="auto">
          <a:xfrm flipV="1">
            <a:off x="969963" y="4498975"/>
            <a:ext cx="560387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3" name="Line 181"/>
          <p:cNvSpPr>
            <a:spLocks noChangeShapeType="1"/>
          </p:cNvSpPr>
          <p:nvPr/>
        </p:nvSpPr>
        <p:spPr bwMode="auto">
          <a:xfrm>
            <a:off x="1812925" y="4492625"/>
            <a:ext cx="533400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4" name="Line 182"/>
          <p:cNvSpPr>
            <a:spLocks noChangeShapeType="1"/>
          </p:cNvSpPr>
          <p:nvPr/>
        </p:nvSpPr>
        <p:spPr bwMode="auto">
          <a:xfrm flipV="1">
            <a:off x="1795463" y="4946650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5" name="Line 183"/>
          <p:cNvSpPr>
            <a:spLocks noChangeShapeType="1"/>
          </p:cNvSpPr>
          <p:nvPr/>
        </p:nvSpPr>
        <p:spPr bwMode="auto">
          <a:xfrm>
            <a:off x="1801813" y="5365750"/>
            <a:ext cx="515937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6" name="Line 184"/>
          <p:cNvSpPr>
            <a:spLocks noChangeShapeType="1"/>
          </p:cNvSpPr>
          <p:nvPr/>
        </p:nvSpPr>
        <p:spPr bwMode="auto">
          <a:xfrm>
            <a:off x="1033463" y="5772150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7" name="Line 185"/>
          <p:cNvSpPr>
            <a:spLocks noChangeShapeType="1"/>
          </p:cNvSpPr>
          <p:nvPr/>
        </p:nvSpPr>
        <p:spPr bwMode="auto">
          <a:xfrm flipV="1">
            <a:off x="1801813" y="5738813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8" name="Line 186"/>
          <p:cNvSpPr>
            <a:spLocks noChangeShapeType="1"/>
          </p:cNvSpPr>
          <p:nvPr/>
        </p:nvSpPr>
        <p:spPr bwMode="auto">
          <a:xfrm>
            <a:off x="882650" y="5029200"/>
            <a:ext cx="7938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39" name="Line 187"/>
          <p:cNvSpPr>
            <a:spLocks noChangeShapeType="1"/>
          </p:cNvSpPr>
          <p:nvPr/>
        </p:nvSpPr>
        <p:spPr bwMode="auto">
          <a:xfrm flipV="1">
            <a:off x="1036638" y="5675313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40" name="Oval 188"/>
          <p:cNvSpPr>
            <a:spLocks noChangeArrowheads="1"/>
          </p:cNvSpPr>
          <p:nvPr/>
        </p:nvSpPr>
        <p:spPr bwMode="auto">
          <a:xfrm>
            <a:off x="3057525" y="5168900"/>
            <a:ext cx="280988" cy="268288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10141" name="Line 189"/>
          <p:cNvSpPr>
            <a:spLocks noChangeShapeType="1"/>
          </p:cNvSpPr>
          <p:nvPr/>
        </p:nvSpPr>
        <p:spPr bwMode="auto">
          <a:xfrm>
            <a:off x="2578100" y="4929188"/>
            <a:ext cx="506413" cy="2968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42" name="Line 190"/>
          <p:cNvSpPr>
            <a:spLocks noChangeShapeType="1"/>
          </p:cNvSpPr>
          <p:nvPr/>
        </p:nvSpPr>
        <p:spPr bwMode="auto">
          <a:xfrm flipV="1">
            <a:off x="2576513" y="5343525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43" name="Freeform 191"/>
          <p:cNvSpPr>
            <a:spLocks/>
          </p:cNvSpPr>
          <p:nvPr/>
        </p:nvSpPr>
        <p:spPr bwMode="auto">
          <a:xfrm>
            <a:off x="1812925" y="5424488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44" name="Line 192"/>
          <p:cNvSpPr>
            <a:spLocks noChangeShapeType="1"/>
          </p:cNvSpPr>
          <p:nvPr/>
        </p:nvSpPr>
        <p:spPr bwMode="auto">
          <a:xfrm flipV="1">
            <a:off x="1660525" y="4641850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0145" name="Text Box 193"/>
          <p:cNvSpPr txBox="1">
            <a:spLocks noChangeArrowheads="1"/>
          </p:cNvSpPr>
          <p:nvPr/>
        </p:nvSpPr>
        <p:spPr bwMode="auto">
          <a:xfrm>
            <a:off x="284163" y="4257675"/>
            <a:ext cx="86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(e)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=4</a:t>
            </a:r>
          </a:p>
        </p:txBody>
      </p:sp>
      <p:sp>
        <p:nvSpPr>
          <p:cNvPr id="510299" name="AutoShape 347"/>
          <p:cNvSpPr>
            <a:spLocks noChangeArrowheads="1"/>
          </p:cNvSpPr>
          <p:nvPr/>
        </p:nvSpPr>
        <p:spPr bwMode="auto">
          <a:xfrm flipH="1">
            <a:off x="3133725" y="59039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0300" name="AutoShape 348"/>
          <p:cNvSpPr>
            <a:spLocks noChangeArrowheads="1"/>
          </p:cNvSpPr>
          <p:nvPr/>
        </p:nvSpPr>
        <p:spPr bwMode="auto">
          <a:xfrm rot="16200000" flipH="1">
            <a:off x="531813" y="627221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0310" name="Rectangle 358"/>
          <p:cNvSpPr>
            <a:spLocks noChangeArrowheads="1"/>
          </p:cNvSpPr>
          <p:nvPr/>
        </p:nvSpPr>
        <p:spPr bwMode="auto">
          <a:xfrm>
            <a:off x="660400" y="393700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>
                <a:latin typeface="Times New Roman" panose="02020603050405020304" pitchFamily="18" charset="0"/>
              </a:rPr>
              <a:t>벨만</a:t>
            </a:r>
            <a:r>
              <a:rPr lang="en-US" altLang="ko-KR" sz="2800">
                <a:latin typeface="Times New Roman" panose="02020603050405020304" pitchFamily="18" charset="0"/>
              </a:rPr>
              <a:t>-</a:t>
            </a:r>
            <a:r>
              <a:rPr lang="ko-KR" altLang="en-US" sz="2800">
                <a:latin typeface="Times New Roman" panose="02020603050405020304" pitchFamily="18" charset="0"/>
              </a:rPr>
              <a:t>포드 알고리즘</a:t>
            </a:r>
            <a:r>
              <a:rPr lang="ko-KR" altLang="en-US" sz="2800"/>
              <a:t>의 작동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285" name="Text Box 309"/>
          <p:cNvSpPr txBox="1">
            <a:spLocks noChangeArrowheads="1"/>
          </p:cNvSpPr>
          <p:nvPr/>
        </p:nvSpPr>
        <p:spPr bwMode="auto">
          <a:xfrm>
            <a:off x="1228725" y="43576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86" name="Text Box 310"/>
          <p:cNvSpPr txBox="1">
            <a:spLocks noChangeArrowheads="1"/>
          </p:cNvSpPr>
          <p:nvPr/>
        </p:nvSpPr>
        <p:spPr bwMode="auto">
          <a:xfrm>
            <a:off x="1220788" y="49958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287" name="Text Box 311"/>
          <p:cNvSpPr txBox="1">
            <a:spLocks noChangeArrowheads="1"/>
          </p:cNvSpPr>
          <p:nvPr/>
        </p:nvSpPr>
        <p:spPr bwMode="auto">
          <a:xfrm>
            <a:off x="1257300" y="58086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88" name="Text Box 312"/>
          <p:cNvSpPr txBox="1">
            <a:spLocks noChangeArrowheads="1"/>
          </p:cNvSpPr>
          <p:nvPr/>
        </p:nvSpPr>
        <p:spPr bwMode="auto">
          <a:xfrm>
            <a:off x="2127250" y="43227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289" name="Text Box 313"/>
          <p:cNvSpPr txBox="1">
            <a:spLocks noChangeArrowheads="1"/>
          </p:cNvSpPr>
          <p:nvPr/>
        </p:nvSpPr>
        <p:spPr bwMode="auto">
          <a:xfrm>
            <a:off x="2155825" y="49641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1290" name="Text Box 314"/>
          <p:cNvSpPr txBox="1">
            <a:spLocks noChangeArrowheads="1"/>
          </p:cNvSpPr>
          <p:nvPr/>
        </p:nvSpPr>
        <p:spPr bwMode="auto">
          <a:xfrm>
            <a:off x="1235075" y="52355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291" name="Text Box 315"/>
          <p:cNvSpPr txBox="1">
            <a:spLocks noChangeArrowheads="1"/>
          </p:cNvSpPr>
          <p:nvPr/>
        </p:nvSpPr>
        <p:spPr bwMode="auto">
          <a:xfrm>
            <a:off x="2135188" y="52022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1292" name="Text Box 316"/>
          <p:cNvSpPr txBox="1">
            <a:spLocks noChangeArrowheads="1"/>
          </p:cNvSpPr>
          <p:nvPr/>
        </p:nvSpPr>
        <p:spPr bwMode="auto">
          <a:xfrm>
            <a:off x="2139950" y="576897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1293" name="Text Box 317"/>
          <p:cNvSpPr txBox="1">
            <a:spLocks noChangeArrowheads="1"/>
          </p:cNvSpPr>
          <p:nvPr/>
        </p:nvSpPr>
        <p:spPr bwMode="auto">
          <a:xfrm>
            <a:off x="755650" y="50895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294" name="Text Box 318"/>
          <p:cNvSpPr txBox="1">
            <a:spLocks noChangeArrowheads="1"/>
          </p:cNvSpPr>
          <p:nvPr/>
        </p:nvSpPr>
        <p:spPr bwMode="auto">
          <a:xfrm>
            <a:off x="1816100" y="5575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95" name="Text Box 319"/>
          <p:cNvSpPr txBox="1">
            <a:spLocks noChangeArrowheads="1"/>
          </p:cNvSpPr>
          <p:nvPr/>
        </p:nvSpPr>
        <p:spPr bwMode="auto">
          <a:xfrm>
            <a:off x="2895600" y="47656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1296" name="Text Box 320"/>
          <p:cNvSpPr txBox="1">
            <a:spLocks noChangeArrowheads="1"/>
          </p:cNvSpPr>
          <p:nvPr/>
        </p:nvSpPr>
        <p:spPr bwMode="auto">
          <a:xfrm>
            <a:off x="2681288" y="58324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297" name="Text Box 321"/>
          <p:cNvSpPr txBox="1">
            <a:spLocks noChangeArrowheads="1"/>
          </p:cNvSpPr>
          <p:nvPr/>
        </p:nvSpPr>
        <p:spPr bwMode="auto">
          <a:xfrm>
            <a:off x="2755900" y="51879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1298" name="Text Box 322"/>
          <p:cNvSpPr txBox="1">
            <a:spLocks noChangeArrowheads="1"/>
          </p:cNvSpPr>
          <p:nvPr/>
        </p:nvSpPr>
        <p:spPr bwMode="auto">
          <a:xfrm>
            <a:off x="1765300" y="4700588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1299" name="Oval 323"/>
          <p:cNvSpPr>
            <a:spLocks noChangeArrowheads="1"/>
          </p:cNvSpPr>
          <p:nvPr/>
        </p:nvSpPr>
        <p:spPr bwMode="auto">
          <a:xfrm>
            <a:off x="925513" y="4732338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1300" name="Oval 324"/>
          <p:cNvSpPr>
            <a:spLocks noChangeArrowheads="1"/>
          </p:cNvSpPr>
          <p:nvPr/>
        </p:nvSpPr>
        <p:spPr bwMode="auto">
          <a:xfrm>
            <a:off x="1695450" y="5945188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301" name="Oval 325"/>
          <p:cNvSpPr>
            <a:spLocks noChangeArrowheads="1"/>
          </p:cNvSpPr>
          <p:nvPr/>
        </p:nvSpPr>
        <p:spPr bwMode="auto">
          <a:xfrm>
            <a:off x="925513" y="5540375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302" name="Oval 326"/>
          <p:cNvSpPr>
            <a:spLocks noChangeArrowheads="1"/>
          </p:cNvSpPr>
          <p:nvPr/>
        </p:nvSpPr>
        <p:spPr bwMode="auto">
          <a:xfrm>
            <a:off x="1695450" y="5135563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303" name="Oval 327"/>
          <p:cNvSpPr>
            <a:spLocks noChangeArrowheads="1"/>
          </p:cNvSpPr>
          <p:nvPr/>
        </p:nvSpPr>
        <p:spPr bwMode="auto">
          <a:xfrm>
            <a:off x="2466975" y="5473700"/>
            <a:ext cx="280988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304" name="Oval 328"/>
          <p:cNvSpPr>
            <a:spLocks noChangeArrowheads="1"/>
          </p:cNvSpPr>
          <p:nvPr/>
        </p:nvSpPr>
        <p:spPr bwMode="auto">
          <a:xfrm>
            <a:off x="2466975" y="4697413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305" name="Oval 329"/>
          <p:cNvSpPr>
            <a:spLocks noChangeArrowheads="1"/>
          </p:cNvSpPr>
          <p:nvPr/>
        </p:nvSpPr>
        <p:spPr bwMode="auto">
          <a:xfrm>
            <a:off x="1695450" y="4327525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1306" name="Line 330"/>
          <p:cNvSpPr>
            <a:spLocks noChangeShapeType="1"/>
          </p:cNvSpPr>
          <p:nvPr/>
        </p:nvSpPr>
        <p:spPr bwMode="auto">
          <a:xfrm>
            <a:off x="1187450" y="4933950"/>
            <a:ext cx="531813" cy="260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07" name="Line 331"/>
          <p:cNvSpPr>
            <a:spLocks noChangeShapeType="1"/>
          </p:cNvSpPr>
          <p:nvPr/>
        </p:nvSpPr>
        <p:spPr bwMode="auto">
          <a:xfrm flipV="1">
            <a:off x="1204913" y="5329238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08" name="Line 332"/>
          <p:cNvSpPr>
            <a:spLocks noChangeShapeType="1"/>
          </p:cNvSpPr>
          <p:nvPr/>
        </p:nvSpPr>
        <p:spPr bwMode="auto">
          <a:xfrm flipV="1">
            <a:off x="1135063" y="4462463"/>
            <a:ext cx="560387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09" name="Line 333"/>
          <p:cNvSpPr>
            <a:spLocks noChangeShapeType="1"/>
          </p:cNvSpPr>
          <p:nvPr/>
        </p:nvSpPr>
        <p:spPr bwMode="auto">
          <a:xfrm>
            <a:off x="1978025" y="4456113"/>
            <a:ext cx="533400" cy="277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0" name="Line 334"/>
          <p:cNvSpPr>
            <a:spLocks noChangeShapeType="1"/>
          </p:cNvSpPr>
          <p:nvPr/>
        </p:nvSpPr>
        <p:spPr bwMode="auto">
          <a:xfrm flipV="1">
            <a:off x="1960563" y="4910138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1" name="Line 335"/>
          <p:cNvSpPr>
            <a:spLocks noChangeShapeType="1"/>
          </p:cNvSpPr>
          <p:nvPr/>
        </p:nvSpPr>
        <p:spPr bwMode="auto">
          <a:xfrm>
            <a:off x="1966913" y="5329238"/>
            <a:ext cx="515937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2" name="Line 336"/>
          <p:cNvSpPr>
            <a:spLocks noChangeShapeType="1"/>
          </p:cNvSpPr>
          <p:nvPr/>
        </p:nvSpPr>
        <p:spPr bwMode="auto">
          <a:xfrm>
            <a:off x="1198563" y="5735638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3" name="Line 337"/>
          <p:cNvSpPr>
            <a:spLocks noChangeShapeType="1"/>
          </p:cNvSpPr>
          <p:nvPr/>
        </p:nvSpPr>
        <p:spPr bwMode="auto">
          <a:xfrm flipV="1">
            <a:off x="1966913" y="5702300"/>
            <a:ext cx="527050" cy="317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4" name="Line 338"/>
          <p:cNvSpPr>
            <a:spLocks noChangeShapeType="1"/>
          </p:cNvSpPr>
          <p:nvPr/>
        </p:nvSpPr>
        <p:spPr bwMode="auto">
          <a:xfrm>
            <a:off x="1047750" y="4992688"/>
            <a:ext cx="7938" cy="5445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5" name="Line 339"/>
          <p:cNvSpPr>
            <a:spLocks noChangeShapeType="1"/>
          </p:cNvSpPr>
          <p:nvPr/>
        </p:nvSpPr>
        <p:spPr bwMode="auto">
          <a:xfrm flipV="1">
            <a:off x="1201738" y="5638800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6" name="Oval 340"/>
          <p:cNvSpPr>
            <a:spLocks noChangeArrowheads="1"/>
          </p:cNvSpPr>
          <p:nvPr/>
        </p:nvSpPr>
        <p:spPr bwMode="auto">
          <a:xfrm>
            <a:off x="3222625" y="5132388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11317" name="Line 341"/>
          <p:cNvSpPr>
            <a:spLocks noChangeShapeType="1"/>
          </p:cNvSpPr>
          <p:nvPr/>
        </p:nvSpPr>
        <p:spPr bwMode="auto">
          <a:xfrm>
            <a:off x="2743200" y="4892675"/>
            <a:ext cx="506413" cy="296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8" name="Line 342"/>
          <p:cNvSpPr>
            <a:spLocks noChangeShapeType="1"/>
          </p:cNvSpPr>
          <p:nvPr/>
        </p:nvSpPr>
        <p:spPr bwMode="auto">
          <a:xfrm flipV="1">
            <a:off x="2741613" y="5307013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19" name="Freeform 343"/>
          <p:cNvSpPr>
            <a:spLocks/>
          </p:cNvSpPr>
          <p:nvPr/>
        </p:nvSpPr>
        <p:spPr bwMode="auto">
          <a:xfrm>
            <a:off x="1978025" y="538797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20" name="Line 344"/>
          <p:cNvSpPr>
            <a:spLocks noChangeShapeType="1"/>
          </p:cNvSpPr>
          <p:nvPr/>
        </p:nvSpPr>
        <p:spPr bwMode="auto">
          <a:xfrm flipV="1">
            <a:off x="1825625" y="4605338"/>
            <a:ext cx="0" cy="5175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21" name="Text Box 345"/>
          <p:cNvSpPr txBox="1">
            <a:spLocks noChangeArrowheads="1"/>
          </p:cNvSpPr>
          <p:nvPr/>
        </p:nvSpPr>
        <p:spPr bwMode="auto">
          <a:xfrm>
            <a:off x="449263" y="42402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511283" name="Text Box 307"/>
          <p:cNvSpPr txBox="1">
            <a:spLocks noChangeArrowheads="1"/>
          </p:cNvSpPr>
          <p:nvPr/>
        </p:nvSpPr>
        <p:spPr bwMode="auto">
          <a:xfrm>
            <a:off x="4419600" y="4140200"/>
            <a:ext cx="86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(h)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=7</a:t>
            </a:r>
          </a:p>
        </p:txBody>
      </p:sp>
      <p:sp>
        <p:nvSpPr>
          <p:cNvPr id="511247" name="Text Box 271"/>
          <p:cNvSpPr txBox="1">
            <a:spLocks noChangeArrowheads="1"/>
          </p:cNvSpPr>
          <p:nvPr/>
        </p:nvSpPr>
        <p:spPr bwMode="auto">
          <a:xfrm>
            <a:off x="5211763" y="42672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48" name="Text Box 272"/>
          <p:cNvSpPr txBox="1">
            <a:spLocks noChangeArrowheads="1"/>
          </p:cNvSpPr>
          <p:nvPr/>
        </p:nvSpPr>
        <p:spPr bwMode="auto">
          <a:xfrm>
            <a:off x="5216525" y="48799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249" name="Text Box 273"/>
          <p:cNvSpPr txBox="1">
            <a:spLocks noChangeArrowheads="1"/>
          </p:cNvSpPr>
          <p:nvPr/>
        </p:nvSpPr>
        <p:spPr bwMode="auto">
          <a:xfrm>
            <a:off x="5240338" y="57181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50" name="Text Box 274"/>
          <p:cNvSpPr txBox="1">
            <a:spLocks noChangeArrowheads="1"/>
          </p:cNvSpPr>
          <p:nvPr/>
        </p:nvSpPr>
        <p:spPr bwMode="auto">
          <a:xfrm>
            <a:off x="6110288" y="4257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251" name="Text Box 275"/>
          <p:cNvSpPr txBox="1">
            <a:spLocks noChangeArrowheads="1"/>
          </p:cNvSpPr>
          <p:nvPr/>
        </p:nvSpPr>
        <p:spPr bwMode="auto">
          <a:xfrm>
            <a:off x="6138863" y="48736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1252" name="Text Box 276"/>
          <p:cNvSpPr txBox="1">
            <a:spLocks noChangeArrowheads="1"/>
          </p:cNvSpPr>
          <p:nvPr/>
        </p:nvSpPr>
        <p:spPr bwMode="auto">
          <a:xfrm>
            <a:off x="5218113" y="51577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253" name="Text Box 277"/>
          <p:cNvSpPr txBox="1">
            <a:spLocks noChangeArrowheads="1"/>
          </p:cNvSpPr>
          <p:nvPr/>
        </p:nvSpPr>
        <p:spPr bwMode="auto">
          <a:xfrm>
            <a:off x="6105525" y="51117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1254" name="Text Box 278"/>
          <p:cNvSpPr txBox="1">
            <a:spLocks noChangeArrowheads="1"/>
          </p:cNvSpPr>
          <p:nvPr/>
        </p:nvSpPr>
        <p:spPr bwMode="auto">
          <a:xfrm>
            <a:off x="6122988" y="5678488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1255" name="Text Box 279"/>
          <p:cNvSpPr txBox="1">
            <a:spLocks noChangeArrowheads="1"/>
          </p:cNvSpPr>
          <p:nvPr/>
        </p:nvSpPr>
        <p:spPr bwMode="auto">
          <a:xfrm>
            <a:off x="4738688" y="49990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256" name="Text Box 280"/>
          <p:cNvSpPr txBox="1">
            <a:spLocks noChangeArrowheads="1"/>
          </p:cNvSpPr>
          <p:nvPr/>
        </p:nvSpPr>
        <p:spPr bwMode="auto">
          <a:xfrm>
            <a:off x="5799138" y="54848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57" name="Text Box 281"/>
          <p:cNvSpPr txBox="1">
            <a:spLocks noChangeArrowheads="1"/>
          </p:cNvSpPr>
          <p:nvPr/>
        </p:nvSpPr>
        <p:spPr bwMode="auto">
          <a:xfrm>
            <a:off x="6865938" y="46751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1258" name="Text Box 282"/>
          <p:cNvSpPr txBox="1">
            <a:spLocks noChangeArrowheads="1"/>
          </p:cNvSpPr>
          <p:nvPr/>
        </p:nvSpPr>
        <p:spPr bwMode="auto">
          <a:xfrm>
            <a:off x="6664325" y="57165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259" name="Text Box 283"/>
          <p:cNvSpPr txBox="1">
            <a:spLocks noChangeArrowheads="1"/>
          </p:cNvSpPr>
          <p:nvPr/>
        </p:nvSpPr>
        <p:spPr bwMode="auto">
          <a:xfrm>
            <a:off x="6738938" y="511016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1260" name="Text Box 284"/>
          <p:cNvSpPr txBox="1">
            <a:spLocks noChangeArrowheads="1"/>
          </p:cNvSpPr>
          <p:nvPr/>
        </p:nvSpPr>
        <p:spPr bwMode="auto">
          <a:xfrm>
            <a:off x="5748338" y="4610100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1261" name="Oval 285"/>
          <p:cNvSpPr>
            <a:spLocks noChangeArrowheads="1"/>
          </p:cNvSpPr>
          <p:nvPr/>
        </p:nvSpPr>
        <p:spPr bwMode="auto">
          <a:xfrm>
            <a:off x="4908550" y="4641850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1262" name="Oval 286"/>
          <p:cNvSpPr>
            <a:spLocks noChangeArrowheads="1"/>
          </p:cNvSpPr>
          <p:nvPr/>
        </p:nvSpPr>
        <p:spPr bwMode="auto">
          <a:xfrm>
            <a:off x="5678488" y="585470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263" name="Oval 287"/>
          <p:cNvSpPr>
            <a:spLocks noChangeArrowheads="1"/>
          </p:cNvSpPr>
          <p:nvPr/>
        </p:nvSpPr>
        <p:spPr bwMode="auto">
          <a:xfrm>
            <a:off x="4908550" y="5449888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264" name="Oval 288"/>
          <p:cNvSpPr>
            <a:spLocks noChangeArrowheads="1"/>
          </p:cNvSpPr>
          <p:nvPr/>
        </p:nvSpPr>
        <p:spPr bwMode="auto">
          <a:xfrm>
            <a:off x="5678488" y="504507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265" name="Oval 289"/>
          <p:cNvSpPr>
            <a:spLocks noChangeArrowheads="1"/>
          </p:cNvSpPr>
          <p:nvPr/>
        </p:nvSpPr>
        <p:spPr bwMode="auto">
          <a:xfrm>
            <a:off x="6450013" y="5383213"/>
            <a:ext cx="280987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266" name="Oval 290"/>
          <p:cNvSpPr>
            <a:spLocks noChangeArrowheads="1"/>
          </p:cNvSpPr>
          <p:nvPr/>
        </p:nvSpPr>
        <p:spPr bwMode="auto">
          <a:xfrm>
            <a:off x="6450013" y="460692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267" name="Oval 291"/>
          <p:cNvSpPr>
            <a:spLocks noChangeArrowheads="1"/>
          </p:cNvSpPr>
          <p:nvPr/>
        </p:nvSpPr>
        <p:spPr bwMode="auto">
          <a:xfrm>
            <a:off x="5678488" y="4237038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1268" name="Line 292"/>
          <p:cNvSpPr>
            <a:spLocks noChangeShapeType="1"/>
          </p:cNvSpPr>
          <p:nvPr/>
        </p:nvSpPr>
        <p:spPr bwMode="auto">
          <a:xfrm>
            <a:off x="5170488" y="4843463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69" name="Line 293"/>
          <p:cNvSpPr>
            <a:spLocks noChangeShapeType="1"/>
          </p:cNvSpPr>
          <p:nvPr/>
        </p:nvSpPr>
        <p:spPr bwMode="auto">
          <a:xfrm flipV="1">
            <a:off x="5187950" y="5238750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0" name="Line 294"/>
          <p:cNvSpPr>
            <a:spLocks noChangeShapeType="1"/>
          </p:cNvSpPr>
          <p:nvPr/>
        </p:nvSpPr>
        <p:spPr bwMode="auto">
          <a:xfrm flipV="1">
            <a:off x="5118100" y="4371975"/>
            <a:ext cx="560388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1" name="Line 295"/>
          <p:cNvSpPr>
            <a:spLocks noChangeShapeType="1"/>
          </p:cNvSpPr>
          <p:nvPr/>
        </p:nvSpPr>
        <p:spPr bwMode="auto">
          <a:xfrm>
            <a:off x="5961063" y="4365625"/>
            <a:ext cx="533400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2" name="Line 296"/>
          <p:cNvSpPr>
            <a:spLocks noChangeShapeType="1"/>
          </p:cNvSpPr>
          <p:nvPr/>
        </p:nvSpPr>
        <p:spPr bwMode="auto">
          <a:xfrm flipV="1">
            <a:off x="5943600" y="4819650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3" name="Line 297"/>
          <p:cNvSpPr>
            <a:spLocks noChangeShapeType="1"/>
          </p:cNvSpPr>
          <p:nvPr/>
        </p:nvSpPr>
        <p:spPr bwMode="auto">
          <a:xfrm>
            <a:off x="5949950" y="5238750"/>
            <a:ext cx="515938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4" name="Line 298"/>
          <p:cNvSpPr>
            <a:spLocks noChangeShapeType="1"/>
          </p:cNvSpPr>
          <p:nvPr/>
        </p:nvSpPr>
        <p:spPr bwMode="auto">
          <a:xfrm>
            <a:off x="5181600" y="5645150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5" name="Line 299"/>
          <p:cNvSpPr>
            <a:spLocks noChangeShapeType="1"/>
          </p:cNvSpPr>
          <p:nvPr/>
        </p:nvSpPr>
        <p:spPr bwMode="auto">
          <a:xfrm flipV="1">
            <a:off x="5949950" y="5611813"/>
            <a:ext cx="527050" cy="317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6" name="Line 300"/>
          <p:cNvSpPr>
            <a:spLocks noChangeShapeType="1"/>
          </p:cNvSpPr>
          <p:nvPr/>
        </p:nvSpPr>
        <p:spPr bwMode="auto">
          <a:xfrm>
            <a:off x="5030788" y="4902200"/>
            <a:ext cx="7937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7" name="Line 301"/>
          <p:cNvSpPr>
            <a:spLocks noChangeShapeType="1"/>
          </p:cNvSpPr>
          <p:nvPr/>
        </p:nvSpPr>
        <p:spPr bwMode="auto">
          <a:xfrm flipV="1">
            <a:off x="5184775" y="5548313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78" name="Oval 302"/>
          <p:cNvSpPr>
            <a:spLocks noChangeArrowheads="1"/>
          </p:cNvSpPr>
          <p:nvPr/>
        </p:nvSpPr>
        <p:spPr bwMode="auto">
          <a:xfrm>
            <a:off x="7205663" y="5041900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11279" name="Line 303"/>
          <p:cNvSpPr>
            <a:spLocks noChangeShapeType="1"/>
          </p:cNvSpPr>
          <p:nvPr/>
        </p:nvSpPr>
        <p:spPr bwMode="auto">
          <a:xfrm>
            <a:off x="6726238" y="4802188"/>
            <a:ext cx="506412" cy="296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80" name="Line 304"/>
          <p:cNvSpPr>
            <a:spLocks noChangeShapeType="1"/>
          </p:cNvSpPr>
          <p:nvPr/>
        </p:nvSpPr>
        <p:spPr bwMode="auto">
          <a:xfrm flipV="1">
            <a:off x="6724650" y="5216525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81" name="Freeform 305"/>
          <p:cNvSpPr>
            <a:spLocks/>
          </p:cNvSpPr>
          <p:nvPr/>
        </p:nvSpPr>
        <p:spPr bwMode="auto">
          <a:xfrm>
            <a:off x="5961063" y="5297488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82" name="Line 306"/>
          <p:cNvSpPr>
            <a:spLocks noChangeShapeType="1"/>
          </p:cNvSpPr>
          <p:nvPr/>
        </p:nvSpPr>
        <p:spPr bwMode="auto">
          <a:xfrm flipV="1">
            <a:off x="5808663" y="4514850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25" name="AutoShape 349"/>
          <p:cNvSpPr>
            <a:spLocks noChangeArrowheads="1"/>
          </p:cNvSpPr>
          <p:nvPr/>
        </p:nvSpPr>
        <p:spPr bwMode="auto">
          <a:xfrm>
            <a:off x="3732213" y="3260725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1209" name="Text Box 233"/>
          <p:cNvSpPr txBox="1">
            <a:spLocks noChangeArrowheads="1"/>
          </p:cNvSpPr>
          <p:nvPr/>
        </p:nvSpPr>
        <p:spPr bwMode="auto">
          <a:xfrm>
            <a:off x="5199063" y="17875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10" name="Text Box 234"/>
          <p:cNvSpPr txBox="1">
            <a:spLocks noChangeArrowheads="1"/>
          </p:cNvSpPr>
          <p:nvPr/>
        </p:nvSpPr>
        <p:spPr bwMode="auto">
          <a:xfrm>
            <a:off x="5203825" y="2400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211" name="Text Box 235"/>
          <p:cNvSpPr txBox="1">
            <a:spLocks noChangeArrowheads="1"/>
          </p:cNvSpPr>
          <p:nvPr/>
        </p:nvSpPr>
        <p:spPr bwMode="auto">
          <a:xfrm>
            <a:off x="5227638" y="32385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12" name="Text Box 236"/>
          <p:cNvSpPr txBox="1">
            <a:spLocks noChangeArrowheads="1"/>
          </p:cNvSpPr>
          <p:nvPr/>
        </p:nvSpPr>
        <p:spPr bwMode="auto">
          <a:xfrm>
            <a:off x="6097588" y="17780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213" name="Text Box 237"/>
          <p:cNvSpPr txBox="1">
            <a:spLocks noChangeArrowheads="1"/>
          </p:cNvSpPr>
          <p:nvPr/>
        </p:nvSpPr>
        <p:spPr bwMode="auto">
          <a:xfrm>
            <a:off x="6126163" y="239395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1214" name="Text Box 238"/>
          <p:cNvSpPr txBox="1">
            <a:spLocks noChangeArrowheads="1"/>
          </p:cNvSpPr>
          <p:nvPr/>
        </p:nvSpPr>
        <p:spPr bwMode="auto">
          <a:xfrm>
            <a:off x="5205413" y="26781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215" name="Text Box 239"/>
          <p:cNvSpPr txBox="1">
            <a:spLocks noChangeArrowheads="1"/>
          </p:cNvSpPr>
          <p:nvPr/>
        </p:nvSpPr>
        <p:spPr bwMode="auto">
          <a:xfrm>
            <a:off x="6092825" y="2632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1216" name="Text Box 240"/>
          <p:cNvSpPr txBox="1">
            <a:spLocks noChangeArrowheads="1"/>
          </p:cNvSpPr>
          <p:nvPr/>
        </p:nvSpPr>
        <p:spPr bwMode="auto">
          <a:xfrm>
            <a:off x="6110288" y="32242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1217" name="Text Box 241"/>
          <p:cNvSpPr txBox="1">
            <a:spLocks noChangeArrowheads="1"/>
          </p:cNvSpPr>
          <p:nvPr/>
        </p:nvSpPr>
        <p:spPr bwMode="auto">
          <a:xfrm>
            <a:off x="4725988" y="25193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218" name="Text Box 242"/>
          <p:cNvSpPr txBox="1">
            <a:spLocks noChangeArrowheads="1"/>
          </p:cNvSpPr>
          <p:nvPr/>
        </p:nvSpPr>
        <p:spPr bwMode="auto">
          <a:xfrm>
            <a:off x="5786438" y="30051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219" name="Text Box 243"/>
          <p:cNvSpPr txBox="1">
            <a:spLocks noChangeArrowheads="1"/>
          </p:cNvSpPr>
          <p:nvPr/>
        </p:nvSpPr>
        <p:spPr bwMode="auto">
          <a:xfrm>
            <a:off x="6840538" y="21955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1220" name="Text Box 244"/>
          <p:cNvSpPr txBox="1">
            <a:spLocks noChangeArrowheads="1"/>
          </p:cNvSpPr>
          <p:nvPr/>
        </p:nvSpPr>
        <p:spPr bwMode="auto">
          <a:xfrm>
            <a:off x="6651625" y="32369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221" name="Text Box 245"/>
          <p:cNvSpPr txBox="1">
            <a:spLocks noChangeArrowheads="1"/>
          </p:cNvSpPr>
          <p:nvPr/>
        </p:nvSpPr>
        <p:spPr bwMode="auto">
          <a:xfrm>
            <a:off x="6726238" y="26177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1222" name="Text Box 246"/>
          <p:cNvSpPr txBox="1">
            <a:spLocks noChangeArrowheads="1"/>
          </p:cNvSpPr>
          <p:nvPr/>
        </p:nvSpPr>
        <p:spPr bwMode="auto">
          <a:xfrm>
            <a:off x="5735638" y="2130425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1223" name="Oval 247"/>
          <p:cNvSpPr>
            <a:spLocks noChangeArrowheads="1"/>
          </p:cNvSpPr>
          <p:nvPr/>
        </p:nvSpPr>
        <p:spPr bwMode="auto">
          <a:xfrm>
            <a:off x="4895850" y="2162175"/>
            <a:ext cx="279400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1224" name="Oval 248"/>
          <p:cNvSpPr>
            <a:spLocks noChangeArrowheads="1"/>
          </p:cNvSpPr>
          <p:nvPr/>
        </p:nvSpPr>
        <p:spPr bwMode="auto">
          <a:xfrm>
            <a:off x="5665788" y="3375025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225" name="Oval 249"/>
          <p:cNvSpPr>
            <a:spLocks noChangeArrowheads="1"/>
          </p:cNvSpPr>
          <p:nvPr/>
        </p:nvSpPr>
        <p:spPr bwMode="auto">
          <a:xfrm>
            <a:off x="4895850" y="2970213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226" name="Oval 250"/>
          <p:cNvSpPr>
            <a:spLocks noChangeArrowheads="1"/>
          </p:cNvSpPr>
          <p:nvPr/>
        </p:nvSpPr>
        <p:spPr bwMode="auto">
          <a:xfrm>
            <a:off x="5665788" y="256540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227" name="Oval 251"/>
          <p:cNvSpPr>
            <a:spLocks noChangeArrowheads="1"/>
          </p:cNvSpPr>
          <p:nvPr/>
        </p:nvSpPr>
        <p:spPr bwMode="auto">
          <a:xfrm>
            <a:off x="6437313" y="2903538"/>
            <a:ext cx="280987" cy="268287"/>
          </a:xfrm>
          <a:prstGeom prst="ellipse">
            <a:avLst/>
          </a:prstGeom>
          <a:solidFill>
            <a:schemeClr val="folHlink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228" name="Oval 252"/>
          <p:cNvSpPr>
            <a:spLocks noChangeArrowheads="1"/>
          </p:cNvSpPr>
          <p:nvPr/>
        </p:nvSpPr>
        <p:spPr bwMode="auto">
          <a:xfrm>
            <a:off x="6437313" y="2127250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229" name="Oval 253"/>
          <p:cNvSpPr>
            <a:spLocks noChangeArrowheads="1"/>
          </p:cNvSpPr>
          <p:nvPr/>
        </p:nvSpPr>
        <p:spPr bwMode="auto">
          <a:xfrm>
            <a:off x="5665788" y="1757363"/>
            <a:ext cx="280987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1230" name="Line 254"/>
          <p:cNvSpPr>
            <a:spLocks noChangeShapeType="1"/>
          </p:cNvSpPr>
          <p:nvPr/>
        </p:nvSpPr>
        <p:spPr bwMode="auto">
          <a:xfrm>
            <a:off x="5157788" y="2363788"/>
            <a:ext cx="531812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1" name="Line 255"/>
          <p:cNvSpPr>
            <a:spLocks noChangeShapeType="1"/>
          </p:cNvSpPr>
          <p:nvPr/>
        </p:nvSpPr>
        <p:spPr bwMode="auto">
          <a:xfrm flipV="1">
            <a:off x="5175250" y="2759075"/>
            <a:ext cx="506413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2" name="Line 256"/>
          <p:cNvSpPr>
            <a:spLocks noChangeShapeType="1"/>
          </p:cNvSpPr>
          <p:nvPr/>
        </p:nvSpPr>
        <p:spPr bwMode="auto">
          <a:xfrm flipV="1">
            <a:off x="5105400" y="1892300"/>
            <a:ext cx="560388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3" name="Line 257"/>
          <p:cNvSpPr>
            <a:spLocks noChangeShapeType="1"/>
          </p:cNvSpPr>
          <p:nvPr/>
        </p:nvSpPr>
        <p:spPr bwMode="auto">
          <a:xfrm>
            <a:off x="5948363" y="1885950"/>
            <a:ext cx="533400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4" name="Line 258"/>
          <p:cNvSpPr>
            <a:spLocks noChangeShapeType="1"/>
          </p:cNvSpPr>
          <p:nvPr/>
        </p:nvSpPr>
        <p:spPr bwMode="auto">
          <a:xfrm flipV="1">
            <a:off x="5930900" y="2339975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5" name="Line 259"/>
          <p:cNvSpPr>
            <a:spLocks noChangeShapeType="1"/>
          </p:cNvSpPr>
          <p:nvPr/>
        </p:nvSpPr>
        <p:spPr bwMode="auto">
          <a:xfrm>
            <a:off x="5937250" y="2759075"/>
            <a:ext cx="515938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6" name="Line 260"/>
          <p:cNvSpPr>
            <a:spLocks noChangeShapeType="1"/>
          </p:cNvSpPr>
          <p:nvPr/>
        </p:nvSpPr>
        <p:spPr bwMode="auto">
          <a:xfrm>
            <a:off x="5168900" y="3165475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7" name="Line 261"/>
          <p:cNvSpPr>
            <a:spLocks noChangeShapeType="1"/>
          </p:cNvSpPr>
          <p:nvPr/>
        </p:nvSpPr>
        <p:spPr bwMode="auto">
          <a:xfrm flipV="1">
            <a:off x="5937250" y="3132138"/>
            <a:ext cx="527050" cy="317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8" name="Line 262"/>
          <p:cNvSpPr>
            <a:spLocks noChangeShapeType="1"/>
          </p:cNvSpPr>
          <p:nvPr/>
        </p:nvSpPr>
        <p:spPr bwMode="auto">
          <a:xfrm>
            <a:off x="5018088" y="2422525"/>
            <a:ext cx="7937" cy="5445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39" name="Line 263"/>
          <p:cNvSpPr>
            <a:spLocks noChangeShapeType="1"/>
          </p:cNvSpPr>
          <p:nvPr/>
        </p:nvSpPr>
        <p:spPr bwMode="auto">
          <a:xfrm flipV="1">
            <a:off x="5172075" y="3068638"/>
            <a:ext cx="1266825" cy="23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40" name="Oval 264"/>
          <p:cNvSpPr>
            <a:spLocks noChangeArrowheads="1"/>
          </p:cNvSpPr>
          <p:nvPr/>
        </p:nvSpPr>
        <p:spPr bwMode="auto">
          <a:xfrm>
            <a:off x="7192963" y="2562225"/>
            <a:ext cx="280987" cy="2682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11241" name="Line 265"/>
          <p:cNvSpPr>
            <a:spLocks noChangeShapeType="1"/>
          </p:cNvSpPr>
          <p:nvPr/>
        </p:nvSpPr>
        <p:spPr bwMode="auto">
          <a:xfrm>
            <a:off x="6713538" y="2322513"/>
            <a:ext cx="506412" cy="296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42" name="Line 266"/>
          <p:cNvSpPr>
            <a:spLocks noChangeShapeType="1"/>
          </p:cNvSpPr>
          <p:nvPr/>
        </p:nvSpPr>
        <p:spPr bwMode="auto">
          <a:xfrm flipV="1">
            <a:off x="6711950" y="2736850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43" name="Freeform 267"/>
          <p:cNvSpPr>
            <a:spLocks/>
          </p:cNvSpPr>
          <p:nvPr/>
        </p:nvSpPr>
        <p:spPr bwMode="auto">
          <a:xfrm>
            <a:off x="5948363" y="2817813"/>
            <a:ext cx="1335087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31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44" name="Line 268"/>
          <p:cNvSpPr>
            <a:spLocks noChangeShapeType="1"/>
          </p:cNvSpPr>
          <p:nvPr/>
        </p:nvSpPr>
        <p:spPr bwMode="auto">
          <a:xfrm flipV="1">
            <a:off x="5795963" y="2035175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245" name="Text Box 269"/>
          <p:cNvSpPr txBox="1">
            <a:spLocks noChangeArrowheads="1"/>
          </p:cNvSpPr>
          <p:nvPr/>
        </p:nvSpPr>
        <p:spPr bwMode="auto">
          <a:xfrm>
            <a:off x="4419600" y="1660525"/>
            <a:ext cx="87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(g)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=6</a:t>
            </a:r>
          </a:p>
        </p:txBody>
      </p:sp>
      <p:sp>
        <p:nvSpPr>
          <p:cNvPr id="511336" name="Text Box 360"/>
          <p:cNvSpPr txBox="1">
            <a:spLocks noChangeArrowheads="1"/>
          </p:cNvSpPr>
          <p:nvPr/>
        </p:nvSpPr>
        <p:spPr bwMode="auto">
          <a:xfrm>
            <a:off x="1212850" y="1776413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337" name="Text Box 361"/>
          <p:cNvSpPr txBox="1">
            <a:spLocks noChangeArrowheads="1"/>
          </p:cNvSpPr>
          <p:nvPr/>
        </p:nvSpPr>
        <p:spPr bwMode="auto">
          <a:xfrm>
            <a:off x="1217613" y="23891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338" name="Text Box 362"/>
          <p:cNvSpPr txBox="1">
            <a:spLocks noChangeArrowheads="1"/>
          </p:cNvSpPr>
          <p:nvPr/>
        </p:nvSpPr>
        <p:spPr bwMode="auto">
          <a:xfrm>
            <a:off x="1241425" y="322738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339" name="Text Box 363"/>
          <p:cNvSpPr txBox="1">
            <a:spLocks noChangeArrowheads="1"/>
          </p:cNvSpPr>
          <p:nvPr/>
        </p:nvSpPr>
        <p:spPr bwMode="auto">
          <a:xfrm>
            <a:off x="2111375" y="17668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340" name="Text Box 364"/>
          <p:cNvSpPr txBox="1">
            <a:spLocks noChangeArrowheads="1"/>
          </p:cNvSpPr>
          <p:nvPr/>
        </p:nvSpPr>
        <p:spPr bwMode="auto">
          <a:xfrm>
            <a:off x="2139950" y="238283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1341" name="Text Box 365"/>
          <p:cNvSpPr txBox="1">
            <a:spLocks noChangeArrowheads="1"/>
          </p:cNvSpPr>
          <p:nvPr/>
        </p:nvSpPr>
        <p:spPr bwMode="auto">
          <a:xfrm>
            <a:off x="1219200" y="26670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11342" name="Text Box 366"/>
          <p:cNvSpPr txBox="1">
            <a:spLocks noChangeArrowheads="1"/>
          </p:cNvSpPr>
          <p:nvPr/>
        </p:nvSpPr>
        <p:spPr bwMode="auto">
          <a:xfrm>
            <a:off x="2106613" y="2608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11343" name="Text Box 367"/>
          <p:cNvSpPr txBox="1">
            <a:spLocks noChangeArrowheads="1"/>
          </p:cNvSpPr>
          <p:nvPr/>
        </p:nvSpPr>
        <p:spPr bwMode="auto">
          <a:xfrm>
            <a:off x="2124075" y="31877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-7</a:t>
            </a:r>
          </a:p>
        </p:txBody>
      </p:sp>
      <p:sp>
        <p:nvSpPr>
          <p:cNvPr id="511344" name="Text Box 368"/>
          <p:cNvSpPr txBox="1">
            <a:spLocks noChangeArrowheads="1"/>
          </p:cNvSpPr>
          <p:nvPr/>
        </p:nvSpPr>
        <p:spPr bwMode="auto">
          <a:xfrm>
            <a:off x="739775" y="2508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345" name="Text Box 369"/>
          <p:cNvSpPr txBox="1">
            <a:spLocks noChangeArrowheads="1"/>
          </p:cNvSpPr>
          <p:nvPr/>
        </p:nvSpPr>
        <p:spPr bwMode="auto">
          <a:xfrm>
            <a:off x="1800225" y="299402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11346" name="Text Box 370"/>
          <p:cNvSpPr txBox="1">
            <a:spLocks noChangeArrowheads="1"/>
          </p:cNvSpPr>
          <p:nvPr/>
        </p:nvSpPr>
        <p:spPr bwMode="auto">
          <a:xfrm>
            <a:off x="2867025" y="21971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1347" name="Text Box 371"/>
          <p:cNvSpPr txBox="1">
            <a:spLocks noChangeArrowheads="1"/>
          </p:cNvSpPr>
          <p:nvPr/>
        </p:nvSpPr>
        <p:spPr bwMode="auto">
          <a:xfrm>
            <a:off x="2665413" y="32512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348" name="Text Box 372"/>
          <p:cNvSpPr txBox="1">
            <a:spLocks noChangeArrowheads="1"/>
          </p:cNvSpPr>
          <p:nvPr/>
        </p:nvSpPr>
        <p:spPr bwMode="auto">
          <a:xfrm>
            <a:off x="2740025" y="259397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11349" name="Text Box 373"/>
          <p:cNvSpPr txBox="1">
            <a:spLocks noChangeArrowheads="1"/>
          </p:cNvSpPr>
          <p:nvPr/>
        </p:nvSpPr>
        <p:spPr bwMode="auto">
          <a:xfrm>
            <a:off x="1749425" y="2119313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-15</a:t>
            </a:r>
          </a:p>
        </p:txBody>
      </p:sp>
      <p:sp>
        <p:nvSpPr>
          <p:cNvPr id="511350" name="Oval 374"/>
          <p:cNvSpPr>
            <a:spLocks noChangeArrowheads="1"/>
          </p:cNvSpPr>
          <p:nvPr/>
        </p:nvSpPr>
        <p:spPr bwMode="auto">
          <a:xfrm>
            <a:off x="909638" y="2151063"/>
            <a:ext cx="279400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511351" name="Oval 375"/>
          <p:cNvSpPr>
            <a:spLocks noChangeArrowheads="1"/>
          </p:cNvSpPr>
          <p:nvPr/>
        </p:nvSpPr>
        <p:spPr bwMode="auto">
          <a:xfrm>
            <a:off x="1679575" y="3363913"/>
            <a:ext cx="280988" cy="269875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11352" name="Oval 376"/>
          <p:cNvSpPr>
            <a:spLocks noChangeArrowheads="1"/>
          </p:cNvSpPr>
          <p:nvPr/>
        </p:nvSpPr>
        <p:spPr bwMode="auto">
          <a:xfrm>
            <a:off x="909638" y="2959100"/>
            <a:ext cx="279400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11353" name="Oval 377"/>
          <p:cNvSpPr>
            <a:spLocks noChangeArrowheads="1"/>
          </p:cNvSpPr>
          <p:nvPr/>
        </p:nvSpPr>
        <p:spPr bwMode="auto">
          <a:xfrm>
            <a:off x="1679575" y="2554288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354" name="Oval 378"/>
          <p:cNvSpPr>
            <a:spLocks noChangeArrowheads="1"/>
          </p:cNvSpPr>
          <p:nvPr/>
        </p:nvSpPr>
        <p:spPr bwMode="auto">
          <a:xfrm>
            <a:off x="2451100" y="2892425"/>
            <a:ext cx="280988" cy="268288"/>
          </a:xfrm>
          <a:prstGeom prst="ellipse">
            <a:avLst/>
          </a:prstGeom>
          <a:solidFill>
            <a:srgbClr val="C0C0C0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11355" name="Oval 379"/>
          <p:cNvSpPr>
            <a:spLocks noChangeArrowheads="1"/>
          </p:cNvSpPr>
          <p:nvPr/>
        </p:nvSpPr>
        <p:spPr bwMode="auto">
          <a:xfrm>
            <a:off x="2451100" y="2116138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11356" name="Oval 380"/>
          <p:cNvSpPr>
            <a:spLocks noChangeArrowheads="1"/>
          </p:cNvSpPr>
          <p:nvPr/>
        </p:nvSpPr>
        <p:spPr bwMode="auto">
          <a:xfrm>
            <a:off x="1679575" y="1746250"/>
            <a:ext cx="280988" cy="26987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-6</a:t>
            </a:r>
          </a:p>
        </p:txBody>
      </p:sp>
      <p:sp>
        <p:nvSpPr>
          <p:cNvPr id="511357" name="Line 381"/>
          <p:cNvSpPr>
            <a:spLocks noChangeShapeType="1"/>
          </p:cNvSpPr>
          <p:nvPr/>
        </p:nvSpPr>
        <p:spPr bwMode="auto">
          <a:xfrm>
            <a:off x="1171575" y="2352675"/>
            <a:ext cx="531813" cy="260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58" name="Line 382"/>
          <p:cNvSpPr>
            <a:spLocks noChangeShapeType="1"/>
          </p:cNvSpPr>
          <p:nvPr/>
        </p:nvSpPr>
        <p:spPr bwMode="auto">
          <a:xfrm flipV="1">
            <a:off x="1189038" y="2747963"/>
            <a:ext cx="506412" cy="27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59" name="Line 383"/>
          <p:cNvSpPr>
            <a:spLocks noChangeShapeType="1"/>
          </p:cNvSpPr>
          <p:nvPr/>
        </p:nvSpPr>
        <p:spPr bwMode="auto">
          <a:xfrm flipV="1">
            <a:off x="1119188" y="1881188"/>
            <a:ext cx="560387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0" name="Line 384"/>
          <p:cNvSpPr>
            <a:spLocks noChangeShapeType="1"/>
          </p:cNvSpPr>
          <p:nvPr/>
        </p:nvSpPr>
        <p:spPr bwMode="auto">
          <a:xfrm>
            <a:off x="1962150" y="1874838"/>
            <a:ext cx="533400" cy="2778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1" name="Line 385"/>
          <p:cNvSpPr>
            <a:spLocks noChangeShapeType="1"/>
          </p:cNvSpPr>
          <p:nvPr/>
        </p:nvSpPr>
        <p:spPr bwMode="auto">
          <a:xfrm flipV="1">
            <a:off x="1944688" y="2328863"/>
            <a:ext cx="53340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2" name="Line 386"/>
          <p:cNvSpPr>
            <a:spLocks noChangeShapeType="1"/>
          </p:cNvSpPr>
          <p:nvPr/>
        </p:nvSpPr>
        <p:spPr bwMode="auto">
          <a:xfrm>
            <a:off x="1951038" y="2747963"/>
            <a:ext cx="515937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3" name="Line 387"/>
          <p:cNvSpPr>
            <a:spLocks noChangeShapeType="1"/>
          </p:cNvSpPr>
          <p:nvPr/>
        </p:nvSpPr>
        <p:spPr bwMode="auto">
          <a:xfrm>
            <a:off x="1182688" y="3154363"/>
            <a:ext cx="504825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4" name="Line 388"/>
          <p:cNvSpPr>
            <a:spLocks noChangeShapeType="1"/>
          </p:cNvSpPr>
          <p:nvPr/>
        </p:nvSpPr>
        <p:spPr bwMode="auto">
          <a:xfrm flipV="1">
            <a:off x="1951038" y="3121025"/>
            <a:ext cx="527050" cy="317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5" name="Line 389"/>
          <p:cNvSpPr>
            <a:spLocks noChangeShapeType="1"/>
          </p:cNvSpPr>
          <p:nvPr/>
        </p:nvSpPr>
        <p:spPr bwMode="auto">
          <a:xfrm>
            <a:off x="1031875" y="2411413"/>
            <a:ext cx="7938" cy="5445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6" name="Line 390"/>
          <p:cNvSpPr>
            <a:spLocks noChangeShapeType="1"/>
          </p:cNvSpPr>
          <p:nvPr/>
        </p:nvSpPr>
        <p:spPr bwMode="auto">
          <a:xfrm flipV="1">
            <a:off x="1185863" y="3057525"/>
            <a:ext cx="1266825" cy="23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7" name="Oval 391"/>
          <p:cNvSpPr>
            <a:spLocks noChangeArrowheads="1"/>
          </p:cNvSpPr>
          <p:nvPr/>
        </p:nvSpPr>
        <p:spPr bwMode="auto">
          <a:xfrm>
            <a:off x="3206750" y="2551113"/>
            <a:ext cx="280988" cy="2682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C9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11368" name="Line 392"/>
          <p:cNvSpPr>
            <a:spLocks noChangeShapeType="1"/>
          </p:cNvSpPr>
          <p:nvPr/>
        </p:nvSpPr>
        <p:spPr bwMode="auto">
          <a:xfrm>
            <a:off x="2727325" y="2311400"/>
            <a:ext cx="506413" cy="2968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69" name="Line 393"/>
          <p:cNvSpPr>
            <a:spLocks noChangeShapeType="1"/>
          </p:cNvSpPr>
          <p:nvPr/>
        </p:nvSpPr>
        <p:spPr bwMode="auto">
          <a:xfrm flipV="1">
            <a:off x="2725738" y="2725738"/>
            <a:ext cx="488950" cy="2349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70" name="Freeform 394"/>
          <p:cNvSpPr>
            <a:spLocks/>
          </p:cNvSpPr>
          <p:nvPr/>
        </p:nvSpPr>
        <p:spPr bwMode="auto">
          <a:xfrm>
            <a:off x="1962150" y="2806700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71" name="Line 395"/>
          <p:cNvSpPr>
            <a:spLocks noChangeShapeType="1"/>
          </p:cNvSpPr>
          <p:nvPr/>
        </p:nvSpPr>
        <p:spPr bwMode="auto">
          <a:xfrm flipV="1">
            <a:off x="1809750" y="2024063"/>
            <a:ext cx="0" cy="517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1372" name="Text Box 396"/>
          <p:cNvSpPr txBox="1">
            <a:spLocks noChangeArrowheads="1"/>
          </p:cNvSpPr>
          <p:nvPr/>
        </p:nvSpPr>
        <p:spPr bwMode="auto">
          <a:xfrm>
            <a:off x="433388" y="1649413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(f) </a:t>
            </a:r>
            <a:r>
              <a:rPr kumimoji="1" lang="en-US" altLang="ko-KR" sz="1600" b="1" i="1"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=5</a:t>
            </a:r>
          </a:p>
        </p:txBody>
      </p:sp>
      <p:sp>
        <p:nvSpPr>
          <p:cNvPr id="511373" name="AutoShape 397"/>
          <p:cNvSpPr>
            <a:spLocks noChangeArrowheads="1"/>
          </p:cNvSpPr>
          <p:nvPr/>
        </p:nvSpPr>
        <p:spPr bwMode="auto">
          <a:xfrm flipH="1">
            <a:off x="3922713" y="5522913"/>
            <a:ext cx="338137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1374" name="AutoShape 398"/>
          <p:cNvSpPr>
            <a:spLocks noChangeArrowheads="1"/>
          </p:cNvSpPr>
          <p:nvPr/>
        </p:nvSpPr>
        <p:spPr bwMode="auto">
          <a:xfrm rot="5400000">
            <a:off x="430213" y="1270000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1375" name="AutoShape 399"/>
          <p:cNvSpPr>
            <a:spLocks noChangeArrowheads="1"/>
          </p:cNvSpPr>
          <p:nvPr/>
        </p:nvSpPr>
        <p:spPr bwMode="auto">
          <a:xfrm rot="5400000">
            <a:off x="6640513" y="3898900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609600"/>
            <a:ext cx="8734425" cy="1143000"/>
          </a:xfrm>
        </p:spPr>
        <p:txBody>
          <a:bodyPr/>
          <a:lstStyle/>
          <a:p>
            <a:r>
              <a:rPr lang="ko-KR" altLang="en-US" sz="2800"/>
              <a:t>동적 프로그래밍으로 본 벨만</a:t>
            </a:r>
            <a:r>
              <a:rPr lang="en-US" altLang="ko-KR" sz="2800"/>
              <a:t>-</a:t>
            </a:r>
            <a:r>
              <a:rPr lang="ko-KR" altLang="en-US" sz="2800"/>
              <a:t>포드 알고리즘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89300"/>
          </a:xfrm>
        </p:spPr>
        <p:txBody>
          <a:bodyPr/>
          <a:lstStyle/>
          <a:p>
            <a:r>
              <a:rPr lang="en-US" altLang="ko-KR" sz="2400"/>
              <a:t>d</a:t>
            </a:r>
            <a:r>
              <a:rPr lang="en-US" altLang="ko-KR" sz="2400" i="1" baseline="-25000"/>
              <a:t>t</a:t>
            </a:r>
            <a:r>
              <a:rPr lang="en-US" altLang="ko-KR" sz="2400" i="1" baseline="30000"/>
              <a:t>k</a:t>
            </a:r>
            <a:r>
              <a:rPr lang="en-US" altLang="ko-KR" sz="2400" baseline="30000"/>
              <a:t> </a:t>
            </a:r>
            <a:r>
              <a:rPr lang="en-US" altLang="ko-KR" sz="2400"/>
              <a:t>:</a:t>
            </a:r>
            <a:r>
              <a:rPr lang="en-US" altLang="ko-KR" sz="2400" baseline="30000"/>
              <a:t> </a:t>
            </a:r>
            <a:r>
              <a:rPr lang="ko-KR" altLang="en-US" sz="2400"/>
              <a:t>중간에 최대 </a:t>
            </a:r>
            <a:r>
              <a:rPr lang="en-US" altLang="ko-KR" sz="2400" i="1"/>
              <a:t>k</a:t>
            </a:r>
            <a:r>
              <a:rPr lang="en-US" altLang="ko-KR" sz="2400"/>
              <a:t> </a:t>
            </a:r>
            <a:r>
              <a:rPr lang="ko-KR" altLang="en-US" sz="2400"/>
              <a:t>개의 간선를 거쳐 </a:t>
            </a:r>
          </a:p>
          <a:p>
            <a:pPr>
              <a:buFontTx/>
              <a:buNone/>
            </a:pPr>
            <a:r>
              <a:rPr lang="en-US" altLang="ko-KR" sz="2400" i="1"/>
              <a:t>         </a:t>
            </a:r>
            <a:r>
              <a:rPr lang="ko-KR" altLang="en-US" sz="2400"/>
              <a:t>정점</a:t>
            </a:r>
            <a:r>
              <a:rPr lang="ko-KR" altLang="en-US" sz="2400" i="1"/>
              <a:t> </a:t>
            </a:r>
            <a:r>
              <a:rPr lang="en-US" altLang="ko-KR" sz="2400" i="1"/>
              <a:t>r</a:t>
            </a:r>
            <a:r>
              <a:rPr lang="ko-KR" altLang="en-US" sz="2400"/>
              <a:t>로부터 정점</a:t>
            </a:r>
            <a:r>
              <a:rPr lang="en-US" altLang="ko-KR" sz="2400"/>
              <a:t> </a:t>
            </a:r>
            <a:r>
              <a:rPr lang="en-US" altLang="ko-KR" sz="2400" i="1"/>
              <a:t>t</a:t>
            </a:r>
            <a:r>
              <a:rPr lang="ko-KR" altLang="en-US" sz="2400"/>
              <a:t>에 이르는 최단거리</a:t>
            </a:r>
          </a:p>
          <a:p>
            <a:r>
              <a:rPr lang="ko-KR" altLang="en-US" sz="2400"/>
              <a:t>목표</a:t>
            </a:r>
            <a:r>
              <a:rPr lang="en-US" altLang="ko-KR" sz="2400"/>
              <a:t>: d</a:t>
            </a:r>
            <a:r>
              <a:rPr lang="en-US" altLang="ko-KR" sz="2400" i="1" baseline="-25000"/>
              <a:t>t</a:t>
            </a:r>
            <a:r>
              <a:rPr lang="en-US" altLang="ko-KR" sz="2400" i="1" baseline="30000"/>
              <a:t>n</a:t>
            </a:r>
            <a:r>
              <a:rPr lang="en-US" altLang="ko-KR" sz="2400" baseline="30000"/>
              <a:t>-1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1546225" y="4095750"/>
            <a:ext cx="523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 dirty="0" err="1">
                <a:latin typeface="Times New Roman" panose="02020603050405020304" pitchFamily="18" charset="0"/>
              </a:rPr>
              <a:t>d</a:t>
            </a:r>
            <a:r>
              <a:rPr lang="en-US" altLang="ko-KR" sz="2400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ko-KR" sz="2400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</a:rPr>
              <a:t>=      min     {d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u</a:t>
            </a:r>
            <a:r>
              <a:rPr lang="en-US" altLang="ko-KR" sz="24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-1</a:t>
            </a:r>
            <a:r>
              <a:rPr lang="en-US" altLang="ko-KR" sz="2400" dirty="0">
                <a:latin typeface="Times New Roman" panose="02020603050405020304" pitchFamily="18" charset="0"/>
              </a:rPr>
              <a:t>+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</a:rPr>
              <a:t>w</a:t>
            </a:r>
            <a:r>
              <a:rPr lang="en-US" altLang="ko-KR" sz="2400" i="1" baseline="-25000" dirty="0" err="1" smtClean="0">
                <a:latin typeface="Times New Roman" panose="02020603050405020304" pitchFamily="18" charset="0"/>
              </a:rPr>
              <a:t>uv</a:t>
            </a:r>
            <a:r>
              <a:rPr lang="en-US" altLang="ko-KR" sz="2400" dirty="0">
                <a:latin typeface="Times New Roman" panose="02020603050405020304" pitchFamily="18" charset="0"/>
              </a:rPr>
              <a:t>},   </a:t>
            </a:r>
            <a:r>
              <a:rPr lang="en-US" altLang="ko-KR" sz="2400" i="1" dirty="0">
                <a:latin typeface="Times New Roman" panose="02020603050405020304" pitchFamily="18" charset="0"/>
              </a:rPr>
              <a:t>k </a:t>
            </a:r>
            <a:r>
              <a:rPr lang="en-US" altLang="ko-KR" sz="2400" dirty="0">
                <a:latin typeface="Times New Roman" panose="02020603050405020304" pitchFamily="18" charset="0"/>
              </a:rPr>
              <a:t>&gt; 0</a:t>
            </a:r>
          </a:p>
          <a:p>
            <a:pPr eaLnBrk="1" hangingPunct="1">
              <a:buFontTx/>
              <a:buNone/>
            </a:pPr>
            <a:endParaRPr lang="ko-KR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d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0 </a:t>
            </a:r>
            <a:r>
              <a:rPr lang="en-US" altLang="ko-KR" sz="2400" dirty="0">
                <a:latin typeface="Times New Roman" panose="02020603050405020304" pitchFamily="18" charset="0"/>
              </a:rPr>
              <a:t>= 0</a:t>
            </a:r>
            <a:endParaRPr lang="en-US" altLang="ko-KR" sz="2800" baseline="30000" dirty="0"/>
          </a:p>
          <a:p>
            <a:pPr eaLnBrk="1" hangingPunct="1"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d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0 </a:t>
            </a:r>
            <a:r>
              <a:rPr lang="en-US" altLang="ko-KR" sz="2400" dirty="0">
                <a:latin typeface="Times New Roman" panose="02020603050405020304" pitchFamily="18" charset="0"/>
              </a:rPr>
              <a:t>= ∞,  </a:t>
            </a:r>
            <a:r>
              <a:rPr lang="en-US" altLang="ko-KR" sz="2400" i="1" dirty="0">
                <a:latin typeface="Times New Roman" panose="02020603050405020304" pitchFamily="18" charset="0"/>
              </a:rPr>
              <a:t>t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ko-KR" sz="2400" i="1" dirty="0">
                <a:latin typeface="Times New Roman" panose="02020603050405020304" pitchFamily="18" charset="0"/>
              </a:rPr>
              <a:t>r</a:t>
            </a:r>
            <a:endParaRPr lang="ko-KR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586757" name="AutoShape 5"/>
          <p:cNvSpPr>
            <a:spLocks/>
          </p:cNvSpPr>
          <p:nvPr/>
        </p:nvSpPr>
        <p:spPr bwMode="auto">
          <a:xfrm>
            <a:off x="1304925" y="4324350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708025" y="3544888"/>
            <a:ext cx="211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>
                <a:ea typeface="굴림" panose="020B0600000101010101" pitchFamily="50" charset="-127"/>
              </a:rPr>
              <a:t> 재귀적 관계</a:t>
            </a:r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2193925" y="4421188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for </a:t>
            </a:r>
            <a:r>
              <a: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모든 간선</a:t>
            </a:r>
            <a:r>
              <a:rPr lang="ko-KR" altLang="en-US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(u, v)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70175"/>
          </a:xfrm>
        </p:spPr>
        <p:txBody>
          <a:bodyPr/>
          <a:lstStyle/>
          <a:p>
            <a:r>
              <a:rPr lang="ko-KR" altLang="en-US" sz="2800" smtClean="0">
                <a:latin typeface="Times" panose="02020603050405020304" pitchFamily="18" charset="0"/>
              </a:rPr>
              <a:t>모든 정점들간의 상호 최단거리 구하기</a:t>
            </a:r>
          </a:p>
          <a:p>
            <a:r>
              <a:rPr lang="ko-KR" altLang="en-US" sz="2800" smtClean="0">
                <a:latin typeface="Times" panose="02020603050405020304" pitchFamily="18" charset="0"/>
              </a:rPr>
              <a:t>응용 예</a:t>
            </a:r>
          </a:p>
          <a:p>
            <a:pPr lvl="1"/>
            <a:r>
              <a:rPr lang="en-US" altLang="ko-KR" sz="2400" smtClean="0">
                <a:latin typeface="Times" panose="02020603050405020304" pitchFamily="18" charset="0"/>
              </a:rPr>
              <a:t>Road Atlas </a:t>
            </a:r>
          </a:p>
          <a:p>
            <a:pPr lvl="1"/>
            <a:r>
              <a:rPr lang="ko-KR" altLang="en-US" sz="2400" smtClean="0">
                <a:latin typeface="Times" panose="02020603050405020304" pitchFamily="18" charset="0"/>
              </a:rPr>
              <a:t>네비게이션 시스템</a:t>
            </a:r>
          </a:p>
          <a:p>
            <a:pPr lvl="1"/>
            <a:r>
              <a:rPr lang="ko-KR" altLang="en-US" sz="2400" smtClean="0">
                <a:latin typeface="Times" panose="02020603050405020304" pitchFamily="18" charset="0"/>
              </a:rPr>
              <a:t>네트웍 커뮤니케이션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/>
          <a:p>
            <a:r>
              <a:rPr lang="ko-KR" altLang="en-US" sz="3600" dirty="0" err="1"/>
              <a:t>플로이드</a:t>
            </a:r>
            <a:r>
              <a:rPr lang="en-US" altLang="ko-KR" sz="3600" dirty="0"/>
              <a:t>-</a:t>
            </a:r>
            <a:r>
              <a:rPr lang="ko-KR" altLang="en-US" sz="3600" dirty="0" err="1"/>
              <a:t>워샬</a:t>
            </a:r>
            <a:r>
              <a:rPr lang="en-US" altLang="ko-KR" sz="2400" dirty="0"/>
              <a:t>Floyd-</a:t>
            </a:r>
            <a:r>
              <a:rPr lang="en-US" altLang="ko-KR" sz="2400" dirty="0" err="1"/>
              <a:t>Warshall</a:t>
            </a:r>
            <a:r>
              <a:rPr lang="ko-KR" altLang="en-US" sz="3600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65570589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4"/>
          <p:cNvSpPr>
            <a:spLocks noChangeArrowheads="1"/>
          </p:cNvSpPr>
          <p:nvPr/>
        </p:nvSpPr>
        <p:spPr bwMode="auto">
          <a:xfrm>
            <a:off x="1651944" y="1672710"/>
            <a:ext cx="4811713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i="1" dirty="0" err="1">
                <a:latin typeface="Times New Roman" panose="02020603050405020304" pitchFamily="18" charset="0"/>
              </a:rPr>
              <a:t>w</a:t>
            </a:r>
            <a:r>
              <a:rPr lang="en-US" altLang="ko-KR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  </a:t>
            </a:r>
            <a:r>
              <a:rPr lang="en-US" altLang="ko-KR" sz="2400" i="1" dirty="0">
                <a:latin typeface="Times New Roman" panose="02020603050405020304" pitchFamily="18" charset="0"/>
              </a:rPr>
              <a:t>,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                                                        </a:t>
            </a:r>
            <a:r>
              <a:rPr lang="en-US" altLang="ko-KR" sz="2400" i="1" dirty="0">
                <a:latin typeface="Times New Roman" panose="02020603050405020304" pitchFamily="18" charset="0"/>
              </a:rPr>
              <a:t>k = 0</a:t>
            </a:r>
            <a:endParaRPr lang="en-US" altLang="ko-KR" sz="2400" i="1" baseline="-25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min {</a:t>
            </a:r>
            <a:r>
              <a:rPr lang="en-US" altLang="ko-KR" sz="2400" i="1" dirty="0">
                <a:latin typeface="Times New Roman" panose="02020603050405020304" pitchFamily="18" charset="0"/>
              </a:rPr>
              <a:t>d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ko-KR" sz="24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-1</a:t>
            </a:r>
            <a:r>
              <a:rPr lang="en-US" altLang="ko-KR" sz="2400" dirty="0">
                <a:latin typeface="Times New Roman" panose="02020603050405020304" pitchFamily="18" charset="0"/>
              </a:rPr>
              <a:t>, </a:t>
            </a:r>
            <a:r>
              <a:rPr lang="en-US" altLang="ko-KR" sz="2400" i="1" dirty="0">
                <a:latin typeface="Times New Roman" panose="02020603050405020304" pitchFamily="18" charset="0"/>
              </a:rPr>
              <a:t>d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ik</a:t>
            </a:r>
            <a:r>
              <a:rPr lang="en-US" altLang="ko-KR" sz="24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-1</a:t>
            </a:r>
            <a:r>
              <a:rPr lang="en-US" altLang="ko-KR" sz="2400" dirty="0">
                <a:latin typeface="Times New Roman" panose="02020603050405020304" pitchFamily="18" charset="0"/>
              </a:rPr>
              <a:t>+ </a:t>
            </a:r>
            <a:r>
              <a:rPr lang="en-US" altLang="ko-KR" sz="2400" i="1" dirty="0">
                <a:latin typeface="Times New Roman" panose="02020603050405020304" pitchFamily="18" charset="0"/>
              </a:rPr>
              <a:t>d</a:t>
            </a:r>
            <a:r>
              <a:rPr lang="en-US" altLang="ko-KR" sz="2400" i="1" baseline="-25000" dirty="0">
                <a:latin typeface="Times New Roman" panose="02020603050405020304" pitchFamily="18" charset="0"/>
              </a:rPr>
              <a:t>kj</a:t>
            </a:r>
            <a:r>
              <a:rPr lang="en-US" altLang="ko-KR" sz="2400" i="1" baseline="30000" dirty="0">
                <a:latin typeface="Times New Roman" panose="02020603050405020304" pitchFamily="18" charset="0"/>
              </a:rPr>
              <a:t>k</a:t>
            </a:r>
            <a:r>
              <a:rPr lang="en-US" altLang="ko-KR" sz="2400" baseline="30000" dirty="0">
                <a:latin typeface="Times New Roman" panose="02020603050405020304" pitchFamily="18" charset="0"/>
              </a:rPr>
              <a:t>-1</a:t>
            </a:r>
            <a:r>
              <a:rPr lang="en-US" altLang="ko-KR" sz="2400" dirty="0">
                <a:latin typeface="Times New Roman" panose="02020603050405020304" pitchFamily="18" charset="0"/>
              </a:rPr>
              <a:t>},      </a:t>
            </a:r>
            <a:r>
              <a:rPr lang="en-US" altLang="ko-KR" sz="2400" i="1" dirty="0">
                <a:latin typeface="Times New Roman" panose="02020603050405020304" pitchFamily="18" charset="0"/>
              </a:rPr>
              <a:t>k</a:t>
            </a:r>
            <a:r>
              <a:rPr lang="en-US" altLang="ko-KR" sz="2400" dirty="0">
                <a:latin typeface="Times New Roman" panose="02020603050405020304" pitchFamily="18" charset="0"/>
              </a:rPr>
              <a:t> ≥ 1</a:t>
            </a:r>
          </a:p>
          <a:p>
            <a:pPr>
              <a:buFontTx/>
              <a:buNone/>
            </a:pPr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9823" name="AutoShape 5"/>
          <p:cNvSpPr>
            <a:spLocks/>
          </p:cNvSpPr>
          <p:nvPr/>
        </p:nvSpPr>
        <p:spPr bwMode="auto">
          <a:xfrm>
            <a:off x="1470969" y="1909248"/>
            <a:ext cx="215900" cy="474662"/>
          </a:xfrm>
          <a:prstGeom prst="leftBrace">
            <a:avLst>
              <a:gd name="adj1" fmla="val 529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sp>
        <p:nvSpPr>
          <p:cNvPr id="119824" name="직사각형 1"/>
          <p:cNvSpPr>
            <a:spLocks noChangeArrowheads="1"/>
          </p:cNvSpPr>
          <p:nvPr/>
        </p:nvSpPr>
        <p:spPr bwMode="auto">
          <a:xfrm>
            <a:off x="643882" y="1860035"/>
            <a:ext cx="86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i="1">
                <a:latin typeface="Times New Roman" panose="02020603050405020304" pitchFamily="18" charset="0"/>
              </a:rPr>
              <a:t>d</a:t>
            </a:r>
            <a:r>
              <a:rPr lang="en-US" altLang="ko-KR" sz="2800" i="1" baseline="-25000">
                <a:latin typeface="Times New Roman" panose="02020603050405020304" pitchFamily="18" charset="0"/>
              </a:rPr>
              <a:t>ij</a:t>
            </a:r>
            <a:r>
              <a:rPr lang="en-US" altLang="ko-KR" sz="2800" i="1" baseline="30000">
                <a:latin typeface="Times New Roman" panose="02020603050405020304" pitchFamily="18" charset="0"/>
              </a:rPr>
              <a:t>k</a:t>
            </a:r>
            <a:r>
              <a:rPr lang="en-US" altLang="ko-KR" sz="2800" baseline="30000">
                <a:latin typeface="Times New Roman" panose="02020603050405020304" pitchFamily="18" charset="0"/>
              </a:rPr>
              <a:t> </a:t>
            </a:r>
            <a:r>
              <a:rPr lang="en-US" altLang="ko-KR" sz="2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19825" name="직사각형 18"/>
          <p:cNvSpPr>
            <a:spLocks noChangeArrowheads="1"/>
          </p:cNvSpPr>
          <p:nvPr/>
        </p:nvSpPr>
        <p:spPr bwMode="auto">
          <a:xfrm>
            <a:off x="575791" y="675331"/>
            <a:ext cx="81168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i="1">
                <a:latin typeface="Times New Roman" panose="02020603050405020304" pitchFamily="18" charset="0"/>
              </a:rPr>
              <a:t>d</a:t>
            </a:r>
            <a:r>
              <a:rPr lang="en-US" altLang="ko-KR" sz="2800" i="1" baseline="-25000">
                <a:latin typeface="Times New Roman" panose="02020603050405020304" pitchFamily="18" charset="0"/>
              </a:rPr>
              <a:t>ij</a:t>
            </a:r>
            <a:r>
              <a:rPr lang="en-US" altLang="ko-KR" sz="2800" i="1" baseline="30000">
                <a:latin typeface="Times New Roman" panose="02020603050405020304" pitchFamily="18" charset="0"/>
              </a:rPr>
              <a:t>k</a:t>
            </a:r>
            <a:r>
              <a:rPr lang="en-US" altLang="ko-KR" sz="2800" baseline="30000">
                <a:latin typeface="Times New Roman" panose="02020603050405020304" pitchFamily="18" charset="0"/>
              </a:rPr>
              <a:t> </a:t>
            </a:r>
            <a:r>
              <a:rPr lang="en-US" altLang="ko-KR" sz="2800">
                <a:latin typeface="Times New Roman" panose="02020603050405020304" pitchFamily="18" charset="0"/>
              </a:rPr>
              <a:t>: vertex set {</a:t>
            </a:r>
            <a:r>
              <a:rPr lang="en-US" altLang="ko-KR" sz="2800" i="1">
                <a:latin typeface="Times New Roman" panose="02020603050405020304" pitchFamily="18" charset="0"/>
              </a:rPr>
              <a:t>v</a:t>
            </a:r>
            <a:r>
              <a:rPr lang="en-US" altLang="ko-KR" sz="2800" baseline="-25000">
                <a:latin typeface="Times New Roman" panose="02020603050405020304" pitchFamily="18" charset="0"/>
              </a:rPr>
              <a:t>1</a:t>
            </a:r>
            <a:r>
              <a:rPr lang="en-US" altLang="ko-KR" sz="2800">
                <a:latin typeface="Times New Roman" panose="02020603050405020304" pitchFamily="18" charset="0"/>
              </a:rPr>
              <a:t>, </a:t>
            </a:r>
            <a:r>
              <a:rPr lang="en-US" altLang="ko-KR" sz="2800" i="1">
                <a:latin typeface="Times New Roman" panose="02020603050405020304" pitchFamily="18" charset="0"/>
              </a:rPr>
              <a:t>v</a:t>
            </a:r>
            <a:r>
              <a:rPr lang="en-US" altLang="ko-KR" sz="2800" baseline="-25000">
                <a:latin typeface="Times New Roman" panose="02020603050405020304" pitchFamily="18" charset="0"/>
              </a:rPr>
              <a:t>2</a:t>
            </a:r>
            <a:r>
              <a:rPr lang="en-US" altLang="ko-KR" sz="2800">
                <a:latin typeface="Times New Roman" panose="02020603050405020304" pitchFamily="18" charset="0"/>
              </a:rPr>
              <a:t>, …, </a:t>
            </a:r>
            <a:r>
              <a:rPr lang="en-US" altLang="ko-KR" sz="2800" i="1">
                <a:latin typeface="Times New Roman" panose="02020603050405020304" pitchFamily="18" charset="0"/>
              </a:rPr>
              <a:t>v</a:t>
            </a:r>
            <a:r>
              <a:rPr lang="en-US" altLang="ko-KR" sz="2800" baseline="-25000">
                <a:latin typeface="Times New Roman" panose="02020603050405020304" pitchFamily="18" charset="0"/>
              </a:rPr>
              <a:t>k</a:t>
            </a:r>
            <a:r>
              <a:rPr lang="en-US" altLang="ko-KR" sz="2800">
                <a:latin typeface="Times New Roman" panose="02020603050405020304" pitchFamily="18" charset="0"/>
              </a:rPr>
              <a:t>}</a:t>
            </a:r>
            <a:r>
              <a:rPr lang="ko-KR" altLang="en-US" sz="2800">
                <a:latin typeface="Times New Roman" panose="02020603050405020304" pitchFamily="18" charset="0"/>
              </a:rPr>
              <a:t>에 속하는 것들만</a:t>
            </a:r>
            <a:r>
              <a:rPr lang="en-US" altLang="ko-KR" sz="2800">
                <a:latin typeface="Times New Roman" panose="02020603050405020304" pitchFamily="18" charset="0"/>
              </a:rPr>
              <a:t> </a:t>
            </a:r>
            <a:r>
              <a:rPr lang="ko-KR" altLang="en-US" sz="2800">
                <a:latin typeface="Times New Roman" panose="02020603050405020304" pitchFamily="18" charset="0"/>
              </a:rPr>
              <a:t>거쳐 </a:t>
            </a:r>
            <a:endParaRPr lang="en-US" altLang="ko-KR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800" i="1">
                <a:latin typeface="Times New Roman" panose="02020603050405020304" pitchFamily="18" charset="0"/>
              </a:rPr>
              <a:t>        v</a:t>
            </a:r>
            <a:r>
              <a:rPr lang="en-US" altLang="ko-KR" sz="2800" i="1" baseline="-25000">
                <a:latin typeface="Times New Roman" panose="02020603050405020304" pitchFamily="18" charset="0"/>
              </a:rPr>
              <a:t>i</a:t>
            </a:r>
            <a:r>
              <a:rPr lang="ko-KR" altLang="en-US" sz="2800">
                <a:latin typeface="Times New Roman" panose="02020603050405020304" pitchFamily="18" charset="0"/>
              </a:rPr>
              <a:t>에서 </a:t>
            </a:r>
            <a:r>
              <a:rPr lang="en-US" altLang="ko-KR" sz="2800" i="1">
                <a:latin typeface="Times New Roman" panose="02020603050405020304" pitchFamily="18" charset="0"/>
              </a:rPr>
              <a:t>v</a:t>
            </a:r>
            <a:r>
              <a:rPr lang="en-US" altLang="ko-KR" sz="2800" i="1" baseline="-25000">
                <a:latin typeface="Times New Roman" panose="02020603050405020304" pitchFamily="18" charset="0"/>
              </a:rPr>
              <a:t>j</a:t>
            </a:r>
            <a:r>
              <a:rPr lang="ko-KR" altLang="en-US" sz="2800">
                <a:latin typeface="Times New Roman" panose="02020603050405020304" pitchFamily="18" charset="0"/>
              </a:rPr>
              <a:t>에 이르는 최단경로 길이</a:t>
            </a:r>
            <a:endParaRPr lang="en-US" altLang="ko-KR" sz="2800">
              <a:latin typeface="Times New Roman" panose="02020603050405020304" pitchFamily="18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887538" y="4872925"/>
            <a:ext cx="392112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latin typeface="Bookman" pitchFamily="18" charset="0"/>
              </a:rPr>
              <a:t>i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475413" y="4852288"/>
            <a:ext cx="392112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latin typeface="Bookman" pitchFamily="18" charset="0"/>
              </a:rPr>
              <a:t>j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4171950" y="4042663"/>
            <a:ext cx="392113" cy="390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latin typeface="Bookman" pitchFamily="18" charset="0"/>
              </a:rPr>
              <a:t>k</a:t>
            </a: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 rot="632351">
            <a:off x="2362200" y="4068063"/>
            <a:ext cx="1714500" cy="1106487"/>
          </a:xfrm>
          <a:custGeom>
            <a:avLst/>
            <a:gdLst>
              <a:gd name="T0" fmla="*/ 2147483646 w 1080"/>
              <a:gd name="T1" fmla="*/ 2147483646 h 697"/>
              <a:gd name="T2" fmla="*/ 2147483646 w 1080"/>
              <a:gd name="T3" fmla="*/ 2147483646 h 697"/>
              <a:gd name="T4" fmla="*/ 2147483646 w 1080"/>
              <a:gd name="T5" fmla="*/ 2147483646 h 697"/>
              <a:gd name="T6" fmla="*/ 2147483646 w 1080"/>
              <a:gd name="T7" fmla="*/ 2147483646 h 697"/>
              <a:gd name="T8" fmla="*/ 2147483646 w 1080"/>
              <a:gd name="T9" fmla="*/ 2147483646 h 697"/>
              <a:gd name="T10" fmla="*/ 2147483646 w 1080"/>
              <a:gd name="T11" fmla="*/ 2147483646 h 697"/>
              <a:gd name="T12" fmla="*/ 2147483646 w 1080"/>
              <a:gd name="T13" fmla="*/ 2147483646 h 697"/>
              <a:gd name="T14" fmla="*/ 2147483646 w 1080"/>
              <a:gd name="T15" fmla="*/ 2147483646 h 697"/>
              <a:gd name="T16" fmla="*/ 2147483646 w 1080"/>
              <a:gd name="T17" fmla="*/ 2147483646 h 697"/>
              <a:gd name="T18" fmla="*/ 2147483646 w 1080"/>
              <a:gd name="T19" fmla="*/ 2147483646 h 697"/>
              <a:gd name="T20" fmla="*/ 2147483646 w 1080"/>
              <a:gd name="T21" fmla="*/ 2147483646 h 697"/>
              <a:gd name="T22" fmla="*/ 2147483646 w 1080"/>
              <a:gd name="T23" fmla="*/ 2147483646 h 697"/>
              <a:gd name="T24" fmla="*/ 2147483646 w 1080"/>
              <a:gd name="T25" fmla="*/ 0 h 6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80" h="697">
                <a:moveTo>
                  <a:pt x="4" y="697"/>
                </a:moveTo>
                <a:cubicBezTo>
                  <a:pt x="2" y="647"/>
                  <a:pt x="0" y="597"/>
                  <a:pt x="29" y="583"/>
                </a:cubicBezTo>
                <a:cubicBezTo>
                  <a:pt x="58" y="569"/>
                  <a:pt x="149" y="633"/>
                  <a:pt x="181" y="614"/>
                </a:cubicBezTo>
                <a:cubicBezTo>
                  <a:pt x="213" y="595"/>
                  <a:pt x="186" y="488"/>
                  <a:pt x="219" y="469"/>
                </a:cubicBezTo>
                <a:cubicBezTo>
                  <a:pt x="252" y="450"/>
                  <a:pt x="347" y="520"/>
                  <a:pt x="377" y="500"/>
                </a:cubicBezTo>
                <a:cubicBezTo>
                  <a:pt x="407" y="480"/>
                  <a:pt x="367" y="370"/>
                  <a:pt x="402" y="348"/>
                </a:cubicBezTo>
                <a:cubicBezTo>
                  <a:pt x="437" y="326"/>
                  <a:pt x="552" y="389"/>
                  <a:pt x="586" y="367"/>
                </a:cubicBezTo>
                <a:cubicBezTo>
                  <a:pt x="620" y="345"/>
                  <a:pt x="572" y="233"/>
                  <a:pt x="605" y="215"/>
                </a:cubicBezTo>
                <a:cubicBezTo>
                  <a:pt x="638" y="197"/>
                  <a:pt x="748" y="279"/>
                  <a:pt x="782" y="260"/>
                </a:cubicBezTo>
                <a:cubicBezTo>
                  <a:pt x="816" y="241"/>
                  <a:pt x="777" y="121"/>
                  <a:pt x="807" y="102"/>
                </a:cubicBezTo>
                <a:cubicBezTo>
                  <a:pt x="837" y="83"/>
                  <a:pt x="928" y="152"/>
                  <a:pt x="959" y="146"/>
                </a:cubicBezTo>
                <a:cubicBezTo>
                  <a:pt x="990" y="140"/>
                  <a:pt x="971" y="88"/>
                  <a:pt x="991" y="64"/>
                </a:cubicBezTo>
                <a:cubicBezTo>
                  <a:pt x="1011" y="40"/>
                  <a:pt x="1045" y="20"/>
                  <a:pt x="10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 rot="3052675">
            <a:off x="4663282" y="4070444"/>
            <a:ext cx="1714500" cy="1106487"/>
          </a:xfrm>
          <a:custGeom>
            <a:avLst/>
            <a:gdLst>
              <a:gd name="T0" fmla="*/ 2147483646 w 1080"/>
              <a:gd name="T1" fmla="*/ 2147483646 h 697"/>
              <a:gd name="T2" fmla="*/ 2147483646 w 1080"/>
              <a:gd name="T3" fmla="*/ 2147483646 h 697"/>
              <a:gd name="T4" fmla="*/ 2147483646 w 1080"/>
              <a:gd name="T5" fmla="*/ 2147483646 h 697"/>
              <a:gd name="T6" fmla="*/ 2147483646 w 1080"/>
              <a:gd name="T7" fmla="*/ 2147483646 h 697"/>
              <a:gd name="T8" fmla="*/ 2147483646 w 1080"/>
              <a:gd name="T9" fmla="*/ 2147483646 h 697"/>
              <a:gd name="T10" fmla="*/ 2147483646 w 1080"/>
              <a:gd name="T11" fmla="*/ 2147483646 h 697"/>
              <a:gd name="T12" fmla="*/ 2147483646 w 1080"/>
              <a:gd name="T13" fmla="*/ 2147483646 h 697"/>
              <a:gd name="T14" fmla="*/ 2147483646 w 1080"/>
              <a:gd name="T15" fmla="*/ 2147483646 h 697"/>
              <a:gd name="T16" fmla="*/ 2147483646 w 1080"/>
              <a:gd name="T17" fmla="*/ 2147483646 h 697"/>
              <a:gd name="T18" fmla="*/ 2147483646 w 1080"/>
              <a:gd name="T19" fmla="*/ 2147483646 h 697"/>
              <a:gd name="T20" fmla="*/ 2147483646 w 1080"/>
              <a:gd name="T21" fmla="*/ 2147483646 h 697"/>
              <a:gd name="T22" fmla="*/ 2147483646 w 1080"/>
              <a:gd name="T23" fmla="*/ 2147483646 h 697"/>
              <a:gd name="T24" fmla="*/ 2147483646 w 1080"/>
              <a:gd name="T25" fmla="*/ 0 h 6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80" h="697">
                <a:moveTo>
                  <a:pt x="4" y="697"/>
                </a:moveTo>
                <a:cubicBezTo>
                  <a:pt x="2" y="647"/>
                  <a:pt x="0" y="597"/>
                  <a:pt x="29" y="583"/>
                </a:cubicBezTo>
                <a:cubicBezTo>
                  <a:pt x="58" y="569"/>
                  <a:pt x="149" y="633"/>
                  <a:pt x="181" y="614"/>
                </a:cubicBezTo>
                <a:cubicBezTo>
                  <a:pt x="213" y="595"/>
                  <a:pt x="186" y="488"/>
                  <a:pt x="219" y="469"/>
                </a:cubicBezTo>
                <a:cubicBezTo>
                  <a:pt x="252" y="450"/>
                  <a:pt x="347" y="520"/>
                  <a:pt x="377" y="500"/>
                </a:cubicBezTo>
                <a:cubicBezTo>
                  <a:pt x="407" y="480"/>
                  <a:pt x="367" y="370"/>
                  <a:pt x="402" y="348"/>
                </a:cubicBezTo>
                <a:cubicBezTo>
                  <a:pt x="437" y="326"/>
                  <a:pt x="552" y="389"/>
                  <a:pt x="586" y="367"/>
                </a:cubicBezTo>
                <a:cubicBezTo>
                  <a:pt x="620" y="345"/>
                  <a:pt x="572" y="233"/>
                  <a:pt x="605" y="215"/>
                </a:cubicBezTo>
                <a:cubicBezTo>
                  <a:pt x="638" y="197"/>
                  <a:pt x="748" y="279"/>
                  <a:pt x="782" y="260"/>
                </a:cubicBezTo>
                <a:cubicBezTo>
                  <a:pt x="816" y="241"/>
                  <a:pt x="777" y="121"/>
                  <a:pt x="807" y="102"/>
                </a:cubicBezTo>
                <a:cubicBezTo>
                  <a:pt x="837" y="83"/>
                  <a:pt x="928" y="152"/>
                  <a:pt x="959" y="146"/>
                </a:cubicBezTo>
                <a:cubicBezTo>
                  <a:pt x="990" y="140"/>
                  <a:pt x="971" y="88"/>
                  <a:pt x="991" y="64"/>
                </a:cubicBezTo>
                <a:cubicBezTo>
                  <a:pt x="1011" y="40"/>
                  <a:pt x="1045" y="20"/>
                  <a:pt x="10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 rot="4234818">
            <a:off x="2950369" y="3190969"/>
            <a:ext cx="222250" cy="1989138"/>
          </a:xfrm>
          <a:prstGeom prst="leftBrace">
            <a:avLst>
              <a:gd name="adj1" fmla="val 7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Bookman" pitchFamily="18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 rot="6855993">
            <a:off x="5542757" y="3230656"/>
            <a:ext cx="222250" cy="1989137"/>
          </a:xfrm>
          <a:prstGeom prst="leftBrace">
            <a:avLst>
              <a:gd name="adj1" fmla="val 7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Bookman" pitchFamily="18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 rot="20288577">
            <a:off x="657225" y="3421950"/>
            <a:ext cx="390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>
                <a:latin typeface="Bookman" pitchFamily="18" charset="0"/>
              </a:rPr>
              <a:t>중간정점들이 모두 </a:t>
            </a:r>
            <a:r>
              <a:rPr lang="en-US" altLang="ko-KR" sz="1600">
                <a:latin typeface="Bookman" pitchFamily="18" charset="0"/>
              </a:rPr>
              <a:t>{1, 2, …, </a:t>
            </a:r>
            <a:r>
              <a:rPr lang="en-US" altLang="ko-KR" sz="1600" i="1">
                <a:latin typeface="Bookman" pitchFamily="18" charset="0"/>
              </a:rPr>
              <a:t>k</a:t>
            </a:r>
            <a:r>
              <a:rPr lang="en-US" altLang="ko-KR" sz="1600">
                <a:latin typeface="Bookman" pitchFamily="18" charset="0"/>
              </a:rPr>
              <a:t>-1}</a:t>
            </a:r>
            <a:r>
              <a:rPr lang="ko-KR" altLang="en-US" sz="1600">
                <a:latin typeface="Bookman" pitchFamily="18" charset="0"/>
              </a:rPr>
              <a:t>에 속함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 rot="1542687">
            <a:off x="4400550" y="3490213"/>
            <a:ext cx="390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>
                <a:latin typeface="Bookman" pitchFamily="18" charset="0"/>
              </a:rPr>
              <a:t>중간정점들이 모두 </a:t>
            </a:r>
            <a:r>
              <a:rPr lang="en-US" altLang="ko-KR" sz="1600">
                <a:latin typeface="Bookman" pitchFamily="18" charset="0"/>
              </a:rPr>
              <a:t>{1, 2, …, </a:t>
            </a:r>
            <a:r>
              <a:rPr lang="en-US" altLang="ko-KR" sz="1600" i="1">
                <a:latin typeface="Bookman" pitchFamily="18" charset="0"/>
              </a:rPr>
              <a:t>k</a:t>
            </a:r>
            <a:r>
              <a:rPr lang="en-US" altLang="ko-KR" sz="1600">
                <a:latin typeface="Bookman" pitchFamily="18" charset="0"/>
              </a:rPr>
              <a:t>-1}</a:t>
            </a:r>
            <a:r>
              <a:rPr lang="ko-KR" altLang="en-US" sz="1600">
                <a:latin typeface="Bookman" pitchFamily="18" charset="0"/>
              </a:rPr>
              <a:t>에 속함</a:t>
            </a:r>
          </a:p>
        </p:txBody>
      </p:sp>
      <p:sp>
        <p:nvSpPr>
          <p:cNvPr id="27" name="AutoShape 16"/>
          <p:cNvSpPr>
            <a:spLocks/>
          </p:cNvSpPr>
          <p:nvPr/>
        </p:nvSpPr>
        <p:spPr bwMode="auto">
          <a:xfrm rot="16200000" flipV="1">
            <a:off x="4279107" y="3398931"/>
            <a:ext cx="222250" cy="4119563"/>
          </a:xfrm>
          <a:prstGeom prst="leftBrace">
            <a:avLst>
              <a:gd name="adj1" fmla="val 154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Bookman" pitchFamily="18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2500313" y="6038150"/>
            <a:ext cx="37734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>
                <a:latin typeface="Bookman" pitchFamily="18" charset="0"/>
              </a:rPr>
              <a:t>중간정점들이 모두 </a:t>
            </a:r>
            <a:r>
              <a:rPr lang="en-US" altLang="ko-KR" sz="1600">
                <a:latin typeface="Bookman" pitchFamily="18" charset="0"/>
              </a:rPr>
              <a:t>{1, 2, …, </a:t>
            </a:r>
            <a:r>
              <a:rPr lang="en-US" altLang="ko-KR" sz="1600" i="1">
                <a:latin typeface="Bookman" pitchFamily="18" charset="0"/>
              </a:rPr>
              <a:t>k-</a:t>
            </a:r>
            <a:r>
              <a:rPr lang="en-US" altLang="ko-KR" sz="1600">
                <a:latin typeface="Bookman" pitchFamily="18" charset="0"/>
              </a:rPr>
              <a:t>1}</a:t>
            </a:r>
            <a:r>
              <a:rPr lang="ko-KR" altLang="en-US" sz="1600">
                <a:latin typeface="Bookman" pitchFamily="18" charset="0"/>
              </a:rPr>
              <a:t>에 속함</a:t>
            </a:r>
          </a:p>
        </p:txBody>
      </p:sp>
      <p:sp>
        <p:nvSpPr>
          <p:cNvPr id="29" name="자유형 28"/>
          <p:cNvSpPr/>
          <p:nvPr/>
        </p:nvSpPr>
        <p:spPr>
          <a:xfrm>
            <a:off x="2274888" y="4971350"/>
            <a:ext cx="4200525" cy="273050"/>
          </a:xfrm>
          <a:custGeom>
            <a:avLst/>
            <a:gdLst>
              <a:gd name="connsiteX0" fmla="*/ 0 w 4343400"/>
              <a:gd name="connsiteY0" fmla="*/ 136897 h 272752"/>
              <a:gd name="connsiteX1" fmla="*/ 203200 w 4343400"/>
              <a:gd name="connsiteY1" fmla="*/ 3547 h 272752"/>
              <a:gd name="connsiteX2" fmla="*/ 400050 w 4343400"/>
              <a:gd name="connsiteY2" fmla="*/ 263897 h 272752"/>
              <a:gd name="connsiteX3" fmla="*/ 609600 w 4343400"/>
              <a:gd name="connsiteY3" fmla="*/ 9897 h 272752"/>
              <a:gd name="connsiteX4" fmla="*/ 819150 w 4343400"/>
              <a:gd name="connsiteY4" fmla="*/ 263897 h 272752"/>
              <a:gd name="connsiteX5" fmla="*/ 1016000 w 4343400"/>
              <a:gd name="connsiteY5" fmla="*/ 3547 h 272752"/>
              <a:gd name="connsiteX6" fmla="*/ 1231900 w 4343400"/>
              <a:gd name="connsiteY6" fmla="*/ 270247 h 272752"/>
              <a:gd name="connsiteX7" fmla="*/ 1422400 w 4343400"/>
              <a:gd name="connsiteY7" fmla="*/ 9897 h 272752"/>
              <a:gd name="connsiteX8" fmla="*/ 1657350 w 4343400"/>
              <a:gd name="connsiteY8" fmla="*/ 251197 h 272752"/>
              <a:gd name="connsiteX9" fmla="*/ 1860550 w 4343400"/>
              <a:gd name="connsiteY9" fmla="*/ 3547 h 272752"/>
              <a:gd name="connsiteX10" fmla="*/ 2063750 w 4343400"/>
              <a:gd name="connsiteY10" fmla="*/ 263897 h 272752"/>
              <a:gd name="connsiteX11" fmla="*/ 2273300 w 4343400"/>
              <a:gd name="connsiteY11" fmla="*/ 3547 h 272752"/>
              <a:gd name="connsiteX12" fmla="*/ 2482850 w 4343400"/>
              <a:gd name="connsiteY12" fmla="*/ 257547 h 272752"/>
              <a:gd name="connsiteX13" fmla="*/ 2692400 w 4343400"/>
              <a:gd name="connsiteY13" fmla="*/ 9897 h 272752"/>
              <a:gd name="connsiteX14" fmla="*/ 2901950 w 4343400"/>
              <a:gd name="connsiteY14" fmla="*/ 263897 h 272752"/>
              <a:gd name="connsiteX15" fmla="*/ 3098800 w 4343400"/>
              <a:gd name="connsiteY15" fmla="*/ 9897 h 272752"/>
              <a:gd name="connsiteX16" fmla="*/ 3321050 w 4343400"/>
              <a:gd name="connsiteY16" fmla="*/ 257547 h 272752"/>
              <a:gd name="connsiteX17" fmla="*/ 3511550 w 4343400"/>
              <a:gd name="connsiteY17" fmla="*/ 16247 h 272752"/>
              <a:gd name="connsiteX18" fmla="*/ 3740150 w 4343400"/>
              <a:gd name="connsiteY18" fmla="*/ 251197 h 272752"/>
              <a:gd name="connsiteX19" fmla="*/ 3943350 w 4343400"/>
              <a:gd name="connsiteY19" fmla="*/ 16247 h 272752"/>
              <a:gd name="connsiteX20" fmla="*/ 4171950 w 4343400"/>
              <a:gd name="connsiteY20" fmla="*/ 270247 h 272752"/>
              <a:gd name="connsiteX21" fmla="*/ 4343400 w 4343400"/>
              <a:gd name="connsiteY21" fmla="*/ 124197 h 2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3400" h="272752">
                <a:moveTo>
                  <a:pt x="0" y="136897"/>
                </a:moveTo>
                <a:cubicBezTo>
                  <a:pt x="68262" y="59638"/>
                  <a:pt x="136525" y="-17620"/>
                  <a:pt x="203200" y="3547"/>
                </a:cubicBezTo>
                <a:cubicBezTo>
                  <a:pt x="269875" y="24714"/>
                  <a:pt x="332317" y="262839"/>
                  <a:pt x="400050" y="263897"/>
                </a:cubicBezTo>
                <a:cubicBezTo>
                  <a:pt x="467783" y="264955"/>
                  <a:pt x="539750" y="9897"/>
                  <a:pt x="609600" y="9897"/>
                </a:cubicBezTo>
                <a:cubicBezTo>
                  <a:pt x="679450" y="9897"/>
                  <a:pt x="751417" y="264955"/>
                  <a:pt x="819150" y="263897"/>
                </a:cubicBezTo>
                <a:cubicBezTo>
                  <a:pt x="886883" y="262839"/>
                  <a:pt x="947208" y="2489"/>
                  <a:pt x="1016000" y="3547"/>
                </a:cubicBezTo>
                <a:cubicBezTo>
                  <a:pt x="1084792" y="4605"/>
                  <a:pt x="1164167" y="269189"/>
                  <a:pt x="1231900" y="270247"/>
                </a:cubicBezTo>
                <a:cubicBezTo>
                  <a:pt x="1299633" y="271305"/>
                  <a:pt x="1351492" y="13072"/>
                  <a:pt x="1422400" y="9897"/>
                </a:cubicBezTo>
                <a:cubicBezTo>
                  <a:pt x="1493308" y="6722"/>
                  <a:pt x="1584325" y="252255"/>
                  <a:pt x="1657350" y="251197"/>
                </a:cubicBezTo>
                <a:cubicBezTo>
                  <a:pt x="1730375" y="250139"/>
                  <a:pt x="1792817" y="1430"/>
                  <a:pt x="1860550" y="3547"/>
                </a:cubicBezTo>
                <a:cubicBezTo>
                  <a:pt x="1928283" y="5664"/>
                  <a:pt x="1994958" y="263897"/>
                  <a:pt x="2063750" y="263897"/>
                </a:cubicBezTo>
                <a:cubicBezTo>
                  <a:pt x="2132542" y="263897"/>
                  <a:pt x="2203450" y="4605"/>
                  <a:pt x="2273300" y="3547"/>
                </a:cubicBezTo>
                <a:cubicBezTo>
                  <a:pt x="2343150" y="2489"/>
                  <a:pt x="2413000" y="256489"/>
                  <a:pt x="2482850" y="257547"/>
                </a:cubicBezTo>
                <a:cubicBezTo>
                  <a:pt x="2552700" y="258605"/>
                  <a:pt x="2622550" y="8839"/>
                  <a:pt x="2692400" y="9897"/>
                </a:cubicBezTo>
                <a:cubicBezTo>
                  <a:pt x="2762250" y="10955"/>
                  <a:pt x="2834217" y="263897"/>
                  <a:pt x="2901950" y="263897"/>
                </a:cubicBezTo>
                <a:cubicBezTo>
                  <a:pt x="2969683" y="263897"/>
                  <a:pt x="3028950" y="10955"/>
                  <a:pt x="3098800" y="9897"/>
                </a:cubicBezTo>
                <a:cubicBezTo>
                  <a:pt x="3168650" y="8839"/>
                  <a:pt x="3252258" y="256489"/>
                  <a:pt x="3321050" y="257547"/>
                </a:cubicBezTo>
                <a:cubicBezTo>
                  <a:pt x="3389842" y="258605"/>
                  <a:pt x="3441700" y="17305"/>
                  <a:pt x="3511550" y="16247"/>
                </a:cubicBezTo>
                <a:cubicBezTo>
                  <a:pt x="3581400" y="15189"/>
                  <a:pt x="3668183" y="251197"/>
                  <a:pt x="3740150" y="251197"/>
                </a:cubicBezTo>
                <a:cubicBezTo>
                  <a:pt x="3812117" y="251197"/>
                  <a:pt x="3871383" y="13072"/>
                  <a:pt x="3943350" y="16247"/>
                </a:cubicBezTo>
                <a:cubicBezTo>
                  <a:pt x="4015317" y="19422"/>
                  <a:pt x="4105275" y="252255"/>
                  <a:pt x="4171950" y="270247"/>
                </a:cubicBezTo>
                <a:cubicBezTo>
                  <a:pt x="4238625" y="288239"/>
                  <a:pt x="4291012" y="206218"/>
                  <a:pt x="4343400" y="124197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20532" y="3752375"/>
                <a:ext cx="602986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32" y="3752375"/>
                <a:ext cx="602986" cy="367345"/>
              </a:xfrm>
              <a:prstGeom prst="rect">
                <a:avLst/>
              </a:prstGeom>
              <a:blipFill rotWithShape="0">
                <a:blip r:embed="rId3"/>
                <a:stretch>
                  <a:fillRect l="-9091" r="-303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84100" y="3744566"/>
                <a:ext cx="602986" cy="3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00" y="3744566"/>
                <a:ext cx="602986" cy="332527"/>
              </a:xfrm>
              <a:prstGeom prst="rect">
                <a:avLst/>
              </a:prstGeom>
              <a:blipFill rotWithShape="0">
                <a:blip r:embed="rId4"/>
                <a:stretch>
                  <a:fillRect l="-9091" r="-3030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55433" y="5631741"/>
                <a:ext cx="602986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33" y="5631741"/>
                <a:ext cx="602986" cy="367345"/>
              </a:xfrm>
              <a:prstGeom prst="rect">
                <a:avLst/>
              </a:prstGeom>
              <a:blipFill rotWithShape="0">
                <a:blip r:embed="rId5"/>
                <a:stretch>
                  <a:fillRect l="-9091" r="-303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4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04037" y="443707"/>
            <a:ext cx="4570455" cy="800100"/>
          </a:xfrm>
          <a:noFill/>
        </p:spPr>
        <p:txBody>
          <a:bodyPr/>
          <a:lstStyle/>
          <a:p>
            <a:r>
              <a:rPr lang="ko-KR" altLang="en-US" sz="2800" dirty="0" err="1" smtClean="0">
                <a:latin typeface="Times" panose="02020603050405020304" pitchFamily="18" charset="0"/>
              </a:rPr>
              <a:t>플로이드</a:t>
            </a:r>
            <a:r>
              <a:rPr lang="en-US" altLang="ko-KR" sz="2800" dirty="0" smtClean="0">
                <a:latin typeface="Times" panose="02020603050405020304" pitchFamily="18" charset="0"/>
              </a:rPr>
              <a:t>-</a:t>
            </a:r>
            <a:r>
              <a:rPr lang="ko-KR" altLang="en-US" sz="2800" dirty="0" err="1" smtClean="0">
                <a:latin typeface="Times" panose="02020603050405020304" pitchFamily="18" charset="0"/>
              </a:rPr>
              <a:t>워샬</a:t>
            </a:r>
            <a:r>
              <a:rPr lang="ko-KR" altLang="en-US" sz="2800" dirty="0" smtClean="0">
                <a:latin typeface="Times" panose="02020603050405020304" pitchFamily="18" charset="0"/>
              </a:rPr>
              <a:t> 알고리즘</a:t>
            </a:r>
          </a:p>
        </p:txBody>
      </p:sp>
      <p:sp>
        <p:nvSpPr>
          <p:cNvPr id="121859" name="Text Box 7"/>
          <p:cNvSpPr txBox="1">
            <a:spLocks noChangeArrowheads="1"/>
          </p:cNvSpPr>
          <p:nvPr/>
        </p:nvSpPr>
        <p:spPr bwMode="auto">
          <a:xfrm>
            <a:off x="803275" y="1395413"/>
            <a:ext cx="682783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FloydWarshall(</a:t>
            </a:r>
            <a:r>
              <a:rPr lang="en-US" altLang="ko-KR" sz="2000" i="1">
                <a:latin typeface="Times New Roman" panose="02020603050405020304" pitchFamily="18" charset="0"/>
              </a:rPr>
              <a:t>G</a:t>
            </a:r>
            <a:r>
              <a:rPr lang="en-US" altLang="ko-KR" sz="200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         d</a:t>
            </a:r>
            <a:r>
              <a:rPr lang="en-US" altLang="ko-KR" sz="2000" baseline="30000">
                <a:latin typeface="Times New Roman" panose="02020603050405020304" pitchFamily="18" charset="0"/>
              </a:rPr>
              <a:t>0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ij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← w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 </a:t>
            </a:r>
            <a:r>
              <a:rPr lang="en-US" altLang="ko-KR" sz="2000">
                <a:cs typeface="Times New Roman" panose="02020603050405020304" pitchFamily="18" charset="0"/>
              </a:rPr>
              <a:t>;</a:t>
            </a:r>
            <a:endParaRPr lang="en-US" altLang="ko-KR" sz="2000" b="1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k</a:t>
            </a:r>
            <a:r>
              <a:rPr lang="en-US" altLang="ko-KR" sz="2000">
                <a:latin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</a:rPr>
              <a:t>                        ▷ </a:t>
            </a:r>
            <a:r>
              <a:rPr lang="ko-KR" altLang="en-US" sz="1800"/>
              <a:t>중간정점 집합</a:t>
            </a:r>
            <a:r>
              <a:rPr lang="ko-KR" altLang="en-US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{1, 2, …, </a:t>
            </a:r>
            <a:r>
              <a:rPr lang="en-US" altLang="ko-KR" sz="2000" i="1">
                <a:latin typeface="Times New Roman" panose="02020603050405020304" pitchFamily="18" charset="0"/>
              </a:rPr>
              <a:t>k</a:t>
            </a: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en-US" altLang="ko-KR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</a:rPr>
              <a:t>                 ▷ </a:t>
            </a:r>
            <a:r>
              <a:rPr lang="en-US" altLang="ko-KR" sz="2000" i="1">
                <a:latin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</a:rPr>
              <a:t> : </a:t>
            </a:r>
            <a:r>
              <a:rPr lang="ko-KR" altLang="en-US" sz="1800"/>
              <a:t>시작 정점</a:t>
            </a:r>
            <a:r>
              <a:rPr lang="ko-KR" altLang="en-US" sz="20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</a:rPr>
              <a:t>                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</a:rPr>
              <a:t>         ▷ 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 : </a:t>
            </a:r>
            <a:r>
              <a:rPr lang="ko-KR" altLang="en-US" sz="1800"/>
              <a:t>마지막 정점</a:t>
            </a:r>
            <a:r>
              <a:rPr lang="ko-KR" altLang="en-US" sz="20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</a:rPr>
              <a:t>                                 </a:t>
            </a:r>
            <a:r>
              <a:rPr lang="en-US" altLang="ko-KR" sz="2000">
                <a:latin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</a:rPr>
              <a:t>k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ij</a:t>
            </a:r>
            <a:r>
              <a:rPr lang="en-US" altLang="ko-KR" sz="2000">
                <a:latin typeface="Times New Roman" panose="02020603050405020304" pitchFamily="18" charset="0"/>
              </a:rPr>
              <a:t> ← min {d</a:t>
            </a:r>
            <a:r>
              <a:rPr lang="en-US" altLang="ko-KR" sz="2000" i="1" baseline="30000">
                <a:latin typeface="Times New Roman" panose="02020603050405020304" pitchFamily="18" charset="0"/>
              </a:rPr>
              <a:t>k-</a:t>
            </a:r>
            <a:r>
              <a:rPr lang="en-US" altLang="ko-KR" sz="2000" baseline="30000">
                <a:latin typeface="Times New Roman" panose="02020603050405020304" pitchFamily="18" charset="0"/>
              </a:rPr>
              <a:t>1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ij</a:t>
            </a:r>
            <a:r>
              <a:rPr lang="en-US" altLang="ko-KR" sz="2000">
                <a:latin typeface="Times New Roman" panose="02020603050405020304" pitchFamily="18" charset="0"/>
              </a:rPr>
              <a:t> , d</a:t>
            </a:r>
            <a:r>
              <a:rPr lang="en-US" altLang="ko-KR" sz="2000" i="1" baseline="30000">
                <a:latin typeface="Times New Roman" panose="02020603050405020304" pitchFamily="18" charset="0"/>
              </a:rPr>
              <a:t>k-</a:t>
            </a:r>
            <a:r>
              <a:rPr lang="en-US" altLang="ko-KR" sz="2000" baseline="30000">
                <a:latin typeface="Times New Roman" panose="02020603050405020304" pitchFamily="18" charset="0"/>
              </a:rPr>
              <a:t>1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ik</a:t>
            </a:r>
            <a:r>
              <a:rPr lang="ko-KR" altLang="en-US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+ d</a:t>
            </a:r>
            <a:r>
              <a:rPr lang="en-US" altLang="ko-KR" sz="2000" i="1" baseline="30000">
                <a:latin typeface="Times New Roman" panose="02020603050405020304" pitchFamily="18" charset="0"/>
              </a:rPr>
              <a:t>k-</a:t>
            </a:r>
            <a:r>
              <a:rPr lang="en-US" altLang="ko-KR" sz="2000" baseline="30000">
                <a:latin typeface="Times New Roman" panose="02020603050405020304" pitchFamily="18" charset="0"/>
              </a:rPr>
              <a:t>1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kj</a:t>
            </a:r>
            <a:r>
              <a:rPr lang="en-US" altLang="ko-KR" sz="2000">
                <a:latin typeface="Times New Roman" panose="02020603050405020304" pitchFamily="18" charset="0"/>
              </a:rPr>
              <a:t>}</a:t>
            </a:r>
            <a:r>
              <a:rPr lang="en-US" altLang="ko-KR" sz="2000"/>
              <a:t>;</a:t>
            </a:r>
            <a:endParaRPr lang="ko-KR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121860" name="Text Box 10"/>
          <p:cNvSpPr txBox="1">
            <a:spLocks noChangeArrowheads="1"/>
          </p:cNvSpPr>
          <p:nvPr/>
        </p:nvSpPr>
        <p:spPr bwMode="auto">
          <a:xfrm>
            <a:off x="730250" y="4838700"/>
            <a:ext cx="8255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rial" panose="020B0604020202020204" pitchFamily="34" charset="0"/>
              </a:rPr>
              <a:t>수행시간</a:t>
            </a:r>
            <a:r>
              <a:rPr lang="en-US" altLang="ko-KR" sz="2000" dirty="0">
                <a:latin typeface="Arial" panose="020B0604020202020204" pitchFamily="34" charset="0"/>
              </a:rPr>
              <a:t>: </a:t>
            </a:r>
            <a:r>
              <a:rPr lang="el-GR" altLang="ko-KR" sz="2000" i="1" dirty="0">
                <a:latin typeface="Times New Roman" panose="02020603050405020304" pitchFamily="18" charset="0"/>
              </a:rPr>
              <a:t>Θ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(|</a:t>
            </a:r>
            <a:r>
              <a:rPr lang="en-US" altLang="ko-KR" sz="2000" i="1" dirty="0" smtClean="0">
                <a:latin typeface="Times New Roman" panose="02020603050405020304" pitchFamily="18" charset="0"/>
              </a:rPr>
              <a:t>V|</a:t>
            </a:r>
            <a:r>
              <a:rPr lang="en-US" altLang="ko-KR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ko-KR" sz="20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Times New Roman" panose="02020603050405020304" pitchFamily="18" charset="0"/>
              </a:rPr>
              <a:t>문제의</a:t>
            </a:r>
            <a:r>
              <a:rPr lang="en-US" altLang="el-GR" sz="2000" dirty="0">
                <a:latin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</a:rPr>
              <a:t>총 수 </a:t>
            </a:r>
            <a:r>
              <a:rPr lang="el-GR" altLang="ko-KR" sz="2000" i="1" dirty="0">
                <a:latin typeface="Times New Roman" panose="02020603050405020304" pitchFamily="18" charset="0"/>
              </a:rPr>
              <a:t>Θ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(|</a:t>
            </a:r>
            <a:r>
              <a:rPr lang="en-US" altLang="ko-KR" sz="2000" i="1" dirty="0" smtClean="0">
                <a:latin typeface="Times New Roman" panose="02020603050405020304" pitchFamily="18" charset="0"/>
              </a:rPr>
              <a:t>V|</a:t>
            </a:r>
            <a:r>
              <a:rPr lang="en-US" altLang="ko-KR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ko-KR" sz="2000" dirty="0">
                <a:latin typeface="Times New Roman" panose="02020603050405020304" pitchFamily="18" charset="0"/>
              </a:rPr>
              <a:t>), </a:t>
            </a:r>
            <a:r>
              <a:rPr lang="ko-KR" altLang="en-US" sz="2000" dirty="0">
                <a:latin typeface="Times New Roman" panose="02020603050405020304" pitchFamily="18" charset="0"/>
              </a:rPr>
              <a:t>각 문제의 계산에 </a:t>
            </a:r>
            <a:r>
              <a:rPr lang="el-GR" altLang="ko-KR" sz="2000" i="1" dirty="0">
                <a:latin typeface="Times New Roman" panose="02020603050405020304" pitchFamily="18" charset="0"/>
              </a:rPr>
              <a:t>Θ</a:t>
            </a:r>
            <a:r>
              <a:rPr lang="en-US" altLang="ko-KR" sz="2000" dirty="0">
                <a:latin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739419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412" name="Group 4"/>
          <p:cNvGrpSpPr>
            <a:grpSpLocks/>
          </p:cNvGrpSpPr>
          <p:nvPr/>
        </p:nvGrpSpPr>
        <p:grpSpPr bwMode="auto">
          <a:xfrm>
            <a:off x="2576513" y="1909763"/>
            <a:ext cx="4060825" cy="2898775"/>
            <a:chOff x="538" y="259"/>
            <a:chExt cx="4896" cy="3462"/>
          </a:xfrm>
        </p:grpSpPr>
        <p:sp>
          <p:nvSpPr>
            <p:cNvPr id="529413" name="Oval 5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29414" name="Line 6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15" name="Line 7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16" name="Line 8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17" name="Line 9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18" name="Line 10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19" name="Line 11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20" name="Oval 12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29421" name="Oval 13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29422" name="Oval 14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29423" name="Oval 15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29424" name="Oval 16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29425" name="Line 17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9426" name="Line 18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3043238" y="2374900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3406775" y="3101975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000500" y="2613025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4992688" y="2368550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29437" name="Text Box 29"/>
          <p:cNvSpPr txBox="1">
            <a:spLocks noChangeArrowheads="1"/>
          </p:cNvSpPr>
          <p:nvPr/>
        </p:nvSpPr>
        <p:spPr bwMode="auto">
          <a:xfrm>
            <a:off x="2671763" y="3649663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29438" name="Text Box 30"/>
          <p:cNvSpPr txBox="1">
            <a:spLocks noChangeArrowheads="1"/>
          </p:cNvSpPr>
          <p:nvPr/>
        </p:nvSpPr>
        <p:spPr bwMode="auto">
          <a:xfrm>
            <a:off x="5389563" y="2921000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5499100" y="3759200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3752850" y="4076700"/>
            <a:ext cx="29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1165225" y="5538788"/>
            <a:ext cx="697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친밀도를 가중치로 나타낸 친분관계 그래프</a:t>
            </a:r>
          </a:p>
        </p:txBody>
      </p:sp>
      <p:sp>
        <p:nvSpPr>
          <p:cNvPr id="529442" name="Rectangle 34"/>
          <p:cNvSpPr>
            <a:spLocks noChangeArrowheads="1"/>
          </p:cNvSpPr>
          <p:nvPr/>
        </p:nvSpPr>
        <p:spPr bwMode="auto">
          <a:xfrm>
            <a:off x="5892800" y="381000"/>
            <a:ext cx="325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그래프의 예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싸이클이 없는 그래프의 최단경로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/>
              <a:t>싸이클이 없는 유향 그래프를 </a:t>
            </a:r>
            <a:r>
              <a:rPr lang="en-US" altLang="ko-KR" sz="2800"/>
              <a:t>DAG</a:t>
            </a:r>
            <a:r>
              <a:rPr lang="ko-KR" altLang="en-US" sz="2800"/>
              <a:t>라 한다</a:t>
            </a:r>
          </a:p>
          <a:p>
            <a:pPr lvl="1"/>
            <a:r>
              <a:rPr lang="en-US" altLang="ko-KR" sz="2400"/>
              <a:t>DAG: Directed Acyclic Graph</a:t>
            </a:r>
          </a:p>
          <a:p>
            <a:r>
              <a:rPr lang="en-US" altLang="ko-KR" sz="2800"/>
              <a:t>DAG</a:t>
            </a:r>
            <a:r>
              <a:rPr lang="ko-KR" altLang="en-US" sz="2800"/>
              <a:t>에서의 최단경로는 선형시간에 간단히 구할 수 있다</a:t>
            </a:r>
          </a:p>
          <a:p>
            <a:endParaRPr lang="ko-KR" altLang="en-US" sz="28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9300"/>
            <a:ext cx="7772400" cy="34194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DAG-ShortestPath(</a:t>
            </a:r>
            <a:r>
              <a:rPr lang="en-US" altLang="ko-KR" sz="2000" i="1" smtClean="0">
                <a:latin typeface="Times New Roman" panose="02020603050405020304" pitchFamily="18" charset="0"/>
              </a:rPr>
              <a:t>G</a:t>
            </a:r>
            <a:r>
              <a:rPr lang="en-US" altLang="ko-KR" sz="2000" smtClean="0">
                <a:latin typeface="Times New Roman" panose="02020603050405020304" pitchFamily="18" charset="0"/>
              </a:rPr>
              <a:t>, </a:t>
            </a:r>
            <a:r>
              <a:rPr lang="en-US" altLang="ko-KR" sz="2000" i="1" smtClean="0">
                <a:latin typeface="Times New Roman" panose="02020603050405020304" pitchFamily="18" charset="0"/>
              </a:rPr>
              <a:t>r</a:t>
            </a:r>
            <a:r>
              <a:rPr lang="en-US" altLang="ko-KR" sz="2000" smtClean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     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2000" smtClean="0">
                <a:latin typeface="Times New Roman" panose="02020603050405020304" pitchFamily="18" charset="0"/>
              </a:rPr>
              <a:t> </a:t>
            </a:r>
            <a:r>
              <a:rPr lang="en-US" altLang="ko-KR" sz="1800" i="1" smtClean="0">
                <a:latin typeface="Times New Roman" panose="02020603050405020304" pitchFamily="18" charset="0"/>
              </a:rPr>
              <a:t>u</a:t>
            </a:r>
            <a:r>
              <a:rPr lang="en-US" altLang="ko-KR" sz="1800" smtClean="0">
                <a:latin typeface="Times New Roman" panose="02020603050405020304" pitchFamily="18" charset="0"/>
              </a:rPr>
              <a:t>∈</a:t>
            </a:r>
            <a:r>
              <a:rPr lang="en-US" altLang="ko-KR" sz="1800" i="1" smtClean="0">
                <a:latin typeface="Times New Roman" panose="02020603050405020304" pitchFamily="18" charset="0"/>
              </a:rPr>
              <a:t>V</a:t>
            </a:r>
            <a:r>
              <a:rPr lang="en-US" altLang="ko-KR" sz="1800" smtClean="0">
                <a:latin typeface="Times New Roman" panose="02020603050405020304" pitchFamily="18" charset="0"/>
              </a:rPr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                                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		  </a:t>
            </a:r>
            <a:r>
              <a:rPr lang="en-US" altLang="ko-KR" sz="1800" smtClean="0">
                <a:latin typeface="Times New Roman" panose="02020603050405020304" pitchFamily="18" charset="0"/>
              </a:rPr>
              <a:t>d</a:t>
            </a:r>
            <a:r>
              <a:rPr lang="en-US" altLang="ko-KR" sz="1800" i="1" baseline="-25000" smtClean="0">
                <a:latin typeface="Times New Roman" panose="02020603050405020304" pitchFamily="18" charset="0"/>
              </a:rPr>
              <a:t>u</a:t>
            </a:r>
            <a:r>
              <a:rPr lang="en-US" altLang="ko-KR" sz="2000" smtClean="0">
                <a:latin typeface="Times New Roman" panose="02020603050405020304" pitchFamily="18" charset="0"/>
              </a:rPr>
              <a:t> ← ∞</a:t>
            </a:r>
            <a:r>
              <a:rPr lang="en-US" altLang="ko-KR" sz="2000" smtClean="0"/>
              <a:t>;</a:t>
            </a:r>
            <a:r>
              <a:rPr lang="en-US" altLang="ko-KR" sz="200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      </a:t>
            </a:r>
            <a:r>
              <a:rPr lang="en-US" altLang="ko-KR" sz="1800" smtClean="0">
                <a:latin typeface="Times New Roman" panose="02020603050405020304" pitchFamily="18" charset="0"/>
              </a:rPr>
              <a:t>d</a:t>
            </a:r>
            <a:r>
              <a:rPr lang="en-US" altLang="ko-KR" sz="1800" i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ko-KR" sz="1800" smtClean="0">
                <a:latin typeface="Times New Roman" panose="02020603050405020304" pitchFamily="18" charset="0"/>
              </a:rPr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 ← 0</a:t>
            </a:r>
            <a:r>
              <a:rPr lang="en-US" altLang="ko-KR" sz="2000" smtClean="0"/>
              <a:t>;</a:t>
            </a:r>
            <a:r>
              <a:rPr lang="en-US" altLang="ko-KR" sz="200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      </a:t>
            </a:r>
            <a:r>
              <a:rPr lang="en-US" altLang="ko-KR" sz="2000" i="1" smtClean="0">
                <a:latin typeface="Times New Roman" panose="02020603050405020304" pitchFamily="18" charset="0"/>
              </a:rPr>
              <a:t>G</a:t>
            </a:r>
            <a:r>
              <a:rPr lang="ko-KR" altLang="en-US" sz="2000" smtClean="0">
                <a:latin typeface="Times New Roman" panose="02020603050405020304" pitchFamily="18" charset="0"/>
              </a:rPr>
              <a:t>의 정점들을 위상정렬한다</a:t>
            </a:r>
            <a:r>
              <a:rPr lang="en-US" altLang="ko-KR" sz="2000" smtClean="0"/>
              <a:t>;</a:t>
            </a:r>
            <a:r>
              <a:rPr lang="en-US" altLang="ko-KR" sz="2000" smtClean="0">
                <a:latin typeface="Times New Roman" panose="02020603050405020304" pitchFamily="18" charset="0"/>
              </a:rPr>
              <a:t>           </a:t>
            </a:r>
            <a:endParaRPr lang="en-US" altLang="ko-KR" sz="2000" b="1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latin typeface="Times New Roman" panose="02020603050405020304" pitchFamily="18" charset="0"/>
              </a:rPr>
              <a:t>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2000" smtClean="0">
                <a:latin typeface="Times New Roman" panose="02020603050405020304" pitchFamily="18" charset="0"/>
              </a:rPr>
              <a:t> </a:t>
            </a:r>
            <a:r>
              <a:rPr lang="en-US" altLang="ko-KR" sz="2000" i="1" smtClean="0">
                <a:latin typeface="Times New Roman" panose="02020603050405020304" pitchFamily="18" charset="0"/>
              </a:rPr>
              <a:t>u</a:t>
            </a:r>
            <a:r>
              <a:rPr lang="en-US" altLang="ko-KR" sz="2000" smtClean="0">
                <a:latin typeface="Times New Roman" panose="02020603050405020304" pitchFamily="18" charset="0"/>
              </a:rPr>
              <a:t>∈</a:t>
            </a:r>
            <a:r>
              <a:rPr lang="en-US" altLang="ko-KR" sz="2000" i="1" smtClean="0">
                <a:latin typeface="Times New Roman" panose="02020603050405020304" pitchFamily="18" charset="0"/>
              </a:rPr>
              <a:t>V</a:t>
            </a:r>
            <a:r>
              <a:rPr lang="en-US" altLang="ko-KR" sz="2000" smtClean="0"/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(</a:t>
            </a:r>
            <a:r>
              <a:rPr lang="ko-KR" altLang="en-US" sz="2000" smtClean="0">
                <a:latin typeface="Times New Roman" panose="02020603050405020304" pitchFamily="18" charset="0"/>
              </a:rPr>
              <a:t>위상정렬 순서로</a:t>
            </a:r>
            <a:r>
              <a:rPr lang="en-US" altLang="ko-KR" sz="2000" smtClean="0">
                <a:latin typeface="Times New Roman" panose="02020603050405020304" pitchFamily="18" charset="0"/>
              </a:rPr>
              <a:t>)         </a:t>
            </a:r>
            <a:endParaRPr lang="en-US" altLang="ko-KR" sz="2000" b="1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smtClean="0">
                <a:latin typeface="Times New Roman" panose="02020603050405020304" pitchFamily="18" charset="0"/>
              </a:rPr>
              <a:t>      	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ko-KR" sz="2000" smtClean="0">
                <a:latin typeface="Times New Roman" panose="02020603050405020304" pitchFamily="18" charset="0"/>
              </a:rPr>
              <a:t> </a:t>
            </a:r>
            <a:r>
              <a:rPr lang="en-US" altLang="ko-KR" sz="2000" i="1" smtClean="0">
                <a:latin typeface="Times New Roman" panose="02020603050405020304" pitchFamily="18" charset="0"/>
              </a:rPr>
              <a:t>v</a:t>
            </a:r>
            <a:r>
              <a:rPr lang="en-US" altLang="ko-KR" sz="2000" smtClean="0">
                <a:latin typeface="Times New Roman" panose="02020603050405020304" pitchFamily="18" charset="0"/>
              </a:rPr>
              <a:t>∈</a:t>
            </a:r>
            <a:r>
              <a:rPr lang="en-US" altLang="ko-KR" sz="2000" i="1" smtClean="0">
                <a:latin typeface="Times New Roman" panose="02020603050405020304" pitchFamily="18" charset="0"/>
              </a:rPr>
              <a:t>L</a:t>
            </a:r>
            <a:r>
              <a:rPr lang="en-US" altLang="ko-KR" sz="2000" smtClean="0">
                <a:latin typeface="Times New Roman" panose="02020603050405020304" pitchFamily="18" charset="0"/>
              </a:rPr>
              <a:t>(</a:t>
            </a:r>
            <a:r>
              <a:rPr lang="en-US" altLang="ko-KR" sz="2000" i="1" smtClean="0">
                <a:latin typeface="Times New Roman" panose="02020603050405020304" pitchFamily="18" charset="0"/>
              </a:rPr>
              <a:t>u</a:t>
            </a:r>
            <a:r>
              <a:rPr lang="en-US" altLang="ko-KR" sz="2000" smtClean="0">
                <a:latin typeface="Times New Roman" panose="02020603050405020304" pitchFamily="18" charset="0"/>
              </a:rPr>
              <a:t>)</a:t>
            </a:r>
            <a:r>
              <a:rPr lang="en-US" altLang="ko-KR" sz="2000" smtClean="0"/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▷ </a:t>
            </a:r>
            <a:r>
              <a:rPr lang="en-US" altLang="ko-KR" sz="2000" i="1" smtClean="0">
                <a:latin typeface="Times New Roman" panose="02020603050405020304" pitchFamily="18" charset="0"/>
              </a:rPr>
              <a:t>L</a:t>
            </a:r>
            <a:r>
              <a:rPr lang="en-US" altLang="ko-KR" sz="2000" smtClean="0">
                <a:latin typeface="Times New Roman" panose="02020603050405020304" pitchFamily="18" charset="0"/>
              </a:rPr>
              <a:t>(</a:t>
            </a:r>
            <a:r>
              <a:rPr lang="en-US" altLang="ko-KR" sz="2000" i="1" smtClean="0">
                <a:latin typeface="Times New Roman" panose="02020603050405020304" pitchFamily="18" charset="0"/>
              </a:rPr>
              <a:t>u</a:t>
            </a:r>
            <a:r>
              <a:rPr lang="en-US" altLang="ko-KR" sz="2000" smtClean="0">
                <a:latin typeface="Times New Roman" panose="02020603050405020304" pitchFamily="18" charset="0"/>
              </a:rPr>
              <a:t>)</a:t>
            </a:r>
            <a:r>
              <a:rPr lang="en-US" altLang="ko-KR" sz="2000" smtClean="0"/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: </a:t>
            </a:r>
            <a:r>
              <a:rPr lang="ko-KR" altLang="en-US" sz="1800" smtClean="0">
                <a:latin typeface="Times New Roman" panose="02020603050405020304" pitchFamily="18" charset="0"/>
              </a:rPr>
              <a:t>정점</a:t>
            </a:r>
            <a:r>
              <a:rPr lang="ko-KR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ko-KR" sz="2000" i="1" smtClean="0">
                <a:latin typeface="Times New Roman" panose="02020603050405020304" pitchFamily="18" charset="0"/>
              </a:rPr>
              <a:t>u</a:t>
            </a:r>
            <a:r>
              <a:rPr lang="ko-KR" altLang="en-US" sz="1800" smtClean="0">
                <a:latin typeface="Times New Roman" panose="02020603050405020304" pitchFamily="18" charset="0"/>
              </a:rPr>
              <a:t>로부터 연결된 정점들의 집합</a:t>
            </a:r>
            <a:endParaRPr lang="en-US" altLang="ko-KR" sz="180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			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smtClean="0">
                <a:solidFill>
                  <a:srgbClr val="008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(d</a:t>
            </a:r>
            <a:r>
              <a:rPr lang="en-US" altLang="ko-KR" sz="2000" i="1" baseline="-25000" smtClean="0">
                <a:latin typeface="Times New Roman" panose="02020603050405020304" pitchFamily="18" charset="0"/>
              </a:rPr>
              <a:t>u</a:t>
            </a:r>
            <a:r>
              <a:rPr lang="ko-KR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+ w</a:t>
            </a:r>
            <a:r>
              <a:rPr lang="en-US" altLang="ko-KR" sz="2000" i="1" baseline="-25000" smtClean="0">
                <a:latin typeface="Times New Roman" panose="02020603050405020304" pitchFamily="18" charset="0"/>
              </a:rPr>
              <a:t>u</a:t>
            </a:r>
            <a:r>
              <a:rPr lang="en-US" altLang="ko-KR" sz="2000" baseline="-25000" smtClean="0">
                <a:latin typeface="Times New Roman" panose="02020603050405020304" pitchFamily="18" charset="0"/>
              </a:rPr>
              <a:t>,</a:t>
            </a:r>
            <a:r>
              <a:rPr lang="en-US" altLang="ko-KR" sz="2000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ko-KR" sz="2000" baseline="-25000" smtClean="0">
                <a:latin typeface="Times New Roman" panose="02020603050405020304" pitchFamily="18" charset="0"/>
              </a:rPr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&lt;</a:t>
            </a:r>
            <a:r>
              <a:rPr lang="en-US" altLang="ko-KR" sz="2000" baseline="-25000" smtClean="0">
                <a:latin typeface="Times New Roman" panose="02020603050405020304" pitchFamily="18" charset="0"/>
              </a:rPr>
              <a:t> </a:t>
            </a:r>
            <a:r>
              <a:rPr lang="en-US" altLang="ko-KR" sz="2000" smtClean="0">
                <a:latin typeface="Times New Roman" panose="02020603050405020304" pitchFamily="18" charset="0"/>
              </a:rPr>
              <a:t>d</a:t>
            </a:r>
            <a:r>
              <a:rPr lang="en-US" altLang="ko-KR" sz="2000" i="1" baseline="-25000" smtClean="0">
                <a:latin typeface="Times New Roman" panose="02020603050405020304" pitchFamily="18" charset="0"/>
              </a:rPr>
              <a:t>v </a:t>
            </a:r>
            <a:r>
              <a:rPr lang="en-US" altLang="ko-KR" sz="2000" smtClean="0">
                <a:latin typeface="Times New Roman" panose="02020603050405020304" pitchFamily="18" charset="0"/>
              </a:rPr>
              <a:t>)</a:t>
            </a:r>
            <a:r>
              <a:rPr lang="ko-KR" altLang="en-US" sz="1400" smtClean="0">
                <a:latin typeface="Times New Roman" panose="02020603050405020304" pitchFamily="18" charset="0"/>
              </a:rPr>
              <a:t>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smtClean="0">
                <a:latin typeface="Times New Roman" panose="02020603050405020304" pitchFamily="18" charset="0"/>
              </a:rPr>
              <a:t> </a:t>
            </a:r>
            <a:r>
              <a:rPr lang="en-US" altLang="ko-KR" sz="1800" smtClean="0">
                <a:latin typeface="Times New Roman" panose="02020603050405020304" pitchFamily="18" charset="0"/>
              </a:rPr>
              <a:t>d</a:t>
            </a:r>
            <a:r>
              <a:rPr lang="en-US" altLang="ko-KR" sz="1800" i="1" baseline="-25000" smtClean="0">
                <a:latin typeface="Times New Roman" panose="02020603050405020304" pitchFamily="18" charset="0"/>
              </a:rPr>
              <a:t>v </a:t>
            </a:r>
            <a:r>
              <a:rPr lang="en-US" altLang="ko-KR" sz="1800" i="1" smtClean="0">
                <a:latin typeface="Times New Roman" panose="02020603050405020304" pitchFamily="18" charset="0"/>
              </a:rPr>
              <a:t>← </a:t>
            </a:r>
            <a:r>
              <a:rPr lang="en-US" altLang="ko-KR" sz="1800" smtClean="0">
                <a:latin typeface="Times New Roman" panose="02020603050405020304" pitchFamily="18" charset="0"/>
              </a:rPr>
              <a:t>d</a:t>
            </a:r>
            <a:r>
              <a:rPr lang="en-US" altLang="ko-KR" sz="1800" i="1" baseline="-25000" smtClean="0">
                <a:latin typeface="Times New Roman" panose="02020603050405020304" pitchFamily="18" charset="0"/>
              </a:rPr>
              <a:t>u</a:t>
            </a:r>
            <a:r>
              <a:rPr lang="ko-KR" altLang="en-US" sz="1800" smtClean="0">
                <a:latin typeface="Times New Roman" panose="02020603050405020304" pitchFamily="18" charset="0"/>
              </a:rPr>
              <a:t> </a:t>
            </a:r>
            <a:r>
              <a:rPr lang="en-US" altLang="ko-KR" sz="1800" smtClean="0">
                <a:latin typeface="Times New Roman" panose="02020603050405020304" pitchFamily="18" charset="0"/>
              </a:rPr>
              <a:t>+ w</a:t>
            </a:r>
            <a:r>
              <a:rPr lang="en-US" altLang="ko-KR" sz="1800" i="1" baseline="-25000" smtClean="0">
                <a:latin typeface="Times New Roman" panose="02020603050405020304" pitchFamily="18" charset="0"/>
              </a:rPr>
              <a:t>u</a:t>
            </a:r>
            <a:r>
              <a:rPr lang="en-US" altLang="ko-KR" sz="1800" baseline="-25000" smtClean="0">
                <a:latin typeface="Times New Roman" panose="02020603050405020304" pitchFamily="18" charset="0"/>
              </a:rPr>
              <a:t>,</a:t>
            </a:r>
            <a:r>
              <a:rPr lang="en-US" altLang="ko-KR" sz="1800" i="1" baseline="-25000" smtClean="0">
                <a:latin typeface="Times New Roman" panose="02020603050405020304" pitchFamily="18" charset="0"/>
              </a:rPr>
              <a:t>v</a:t>
            </a:r>
            <a:r>
              <a:rPr lang="en-US" altLang="ko-KR" sz="1800" smtClean="0">
                <a:latin typeface="Times New Roman" panose="02020603050405020304" pitchFamily="18" charset="0"/>
              </a:rPr>
              <a:t> </a:t>
            </a:r>
            <a:r>
              <a:rPr lang="en-US" altLang="ko-KR" sz="1800" smtClean="0"/>
              <a:t>;</a:t>
            </a:r>
            <a:r>
              <a:rPr lang="en-US" altLang="ko-KR" sz="2000" smtClean="0">
                <a:latin typeface="Times New Roman" panose="02020603050405020304" pitchFamily="18" charset="0"/>
              </a:rPr>
              <a:t>   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</a:rPr>
              <a:t>} </a:t>
            </a:r>
            <a:endParaRPr lang="ko-KR" altLang="en-US" sz="2000" smtClean="0">
              <a:latin typeface="Times New Roman" panose="02020603050405020304" pitchFamily="1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937250" y="5438775"/>
            <a:ext cx="261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rial" panose="020B0604020202020204" pitchFamily="34" charset="0"/>
              </a:rPr>
              <a:t>수행시간</a:t>
            </a:r>
            <a:r>
              <a:rPr lang="en-US" altLang="ko-KR" sz="2000" dirty="0">
                <a:latin typeface="Arial" panose="020B0604020202020204" pitchFamily="34" charset="0"/>
              </a:rPr>
              <a:t>: </a:t>
            </a:r>
            <a:r>
              <a:rPr lang="el-GR" altLang="ko-KR" sz="2000" dirty="0">
                <a:latin typeface="Times New Roman" panose="02020603050405020304" pitchFamily="18" charset="0"/>
              </a:rPr>
              <a:t>Θ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(|</a:t>
            </a:r>
            <a:r>
              <a:rPr lang="en-US" altLang="ko-KR" sz="2000" i="1" dirty="0" smtClean="0">
                <a:latin typeface="Times New Roman" panose="02020603050405020304" pitchFamily="18" charset="0"/>
              </a:rPr>
              <a:t>V|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+|</a:t>
            </a:r>
            <a:r>
              <a:rPr lang="en-US" altLang="ko-KR" sz="2000" i="1" dirty="0" smtClean="0">
                <a:latin typeface="Times New Roman" panose="02020603050405020304" pitchFamily="18" charset="0"/>
              </a:rPr>
              <a:t>E|</a:t>
            </a:r>
            <a:r>
              <a:rPr lang="en-US" altLang="ko-KR" sz="2000" dirty="0" smtClean="0">
                <a:latin typeface="Times New Roman" panose="02020603050405020304" pitchFamily="18" charset="0"/>
              </a:rPr>
              <a:t>)</a:t>
            </a:r>
            <a:endParaRPr lang="en-US" altLang="el-GR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0860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630488" y="3546475"/>
            <a:ext cx="369887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703388" y="3590925"/>
            <a:ext cx="28257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cxnSp>
        <p:nvCxnSpPr>
          <p:cNvPr id="128004" name="AutoShape 4"/>
          <p:cNvCxnSpPr>
            <a:cxnSpLocks noChangeShapeType="1"/>
            <a:stCxn id="128003" idx="3"/>
            <a:endCxn id="128002" idx="2"/>
          </p:cNvCxnSpPr>
          <p:nvPr/>
        </p:nvCxnSpPr>
        <p:spPr bwMode="auto">
          <a:xfrm>
            <a:off x="1985963" y="3732213"/>
            <a:ext cx="644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05" name="AutoShape 5"/>
          <p:cNvCxnSpPr>
            <a:cxnSpLocks noChangeShapeType="1"/>
            <a:endCxn id="128003" idx="1"/>
          </p:cNvCxnSpPr>
          <p:nvPr/>
        </p:nvCxnSpPr>
        <p:spPr bwMode="auto">
          <a:xfrm>
            <a:off x="1096963" y="3724275"/>
            <a:ext cx="6064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06" name="AutoShape 6"/>
          <p:cNvCxnSpPr>
            <a:cxnSpLocks noChangeShapeType="1"/>
          </p:cNvCxnSpPr>
          <p:nvPr/>
        </p:nvCxnSpPr>
        <p:spPr bwMode="auto">
          <a:xfrm flipV="1">
            <a:off x="3989388" y="3741738"/>
            <a:ext cx="708025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5759450" y="3563938"/>
            <a:ext cx="365125" cy="3381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cxnSp>
        <p:nvCxnSpPr>
          <p:cNvPr id="128008" name="AutoShape 8"/>
          <p:cNvCxnSpPr>
            <a:cxnSpLocks noChangeShapeType="1"/>
            <a:endCxn id="128007" idx="1"/>
          </p:cNvCxnSpPr>
          <p:nvPr/>
        </p:nvCxnSpPr>
        <p:spPr bwMode="auto">
          <a:xfrm flipV="1">
            <a:off x="5049838" y="3733800"/>
            <a:ext cx="80168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09" name="Freeform 9"/>
          <p:cNvSpPr>
            <a:spLocks/>
          </p:cNvSpPr>
          <p:nvPr/>
        </p:nvSpPr>
        <p:spPr bwMode="auto">
          <a:xfrm>
            <a:off x="3802063" y="3178175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0" name="Freeform 10"/>
          <p:cNvSpPr>
            <a:spLocks/>
          </p:cNvSpPr>
          <p:nvPr/>
        </p:nvSpPr>
        <p:spPr bwMode="auto">
          <a:xfrm>
            <a:off x="1841500" y="3133725"/>
            <a:ext cx="1946275" cy="442913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971550" y="3886200"/>
            <a:ext cx="2771775" cy="506413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2" name="Freeform 12"/>
          <p:cNvSpPr>
            <a:spLocks/>
          </p:cNvSpPr>
          <p:nvPr/>
        </p:nvSpPr>
        <p:spPr bwMode="auto">
          <a:xfrm>
            <a:off x="1958975" y="3871913"/>
            <a:ext cx="3922713" cy="538162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3" name="Freeform 13"/>
          <p:cNvSpPr>
            <a:spLocks/>
          </p:cNvSpPr>
          <p:nvPr/>
        </p:nvSpPr>
        <p:spPr bwMode="auto">
          <a:xfrm>
            <a:off x="2990850" y="3841750"/>
            <a:ext cx="1770063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1217613" y="340042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2181225" y="340360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4167188" y="341471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5214938" y="341630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2101850" y="43592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2663825" y="28352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689350" y="39465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3624263" y="439102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4727575" y="28289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28023" name="Oval 23"/>
          <p:cNvSpPr>
            <a:spLocks noChangeArrowheads="1"/>
          </p:cNvSpPr>
          <p:nvPr/>
        </p:nvSpPr>
        <p:spPr bwMode="auto">
          <a:xfrm>
            <a:off x="2352675" y="1401763"/>
            <a:ext cx="369888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endParaRPr kumimoji="1" lang="ko-KR" altLang="en-US" sz="1800">
              <a:latin typeface="Bookman" pitchFamily="18" charset="0"/>
            </a:endParaRP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1468438" y="695325"/>
            <a:ext cx="28257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endParaRPr kumimoji="1" lang="ko-KR" altLang="en-US" sz="1800">
              <a:latin typeface="Bookman" pitchFamily="18" charset="0"/>
            </a:endParaRPr>
          </a:p>
        </p:txBody>
      </p:sp>
      <p:cxnSp>
        <p:nvCxnSpPr>
          <p:cNvPr id="128025" name="AutoShape 25"/>
          <p:cNvCxnSpPr>
            <a:cxnSpLocks noChangeShapeType="1"/>
            <a:stCxn id="128024" idx="2"/>
            <a:endCxn id="128023" idx="1"/>
          </p:cNvCxnSpPr>
          <p:nvPr/>
        </p:nvCxnSpPr>
        <p:spPr bwMode="auto">
          <a:xfrm>
            <a:off x="1609725" y="976313"/>
            <a:ext cx="7969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26" name="AutoShape 26"/>
          <p:cNvCxnSpPr>
            <a:cxnSpLocks noChangeShapeType="1"/>
          </p:cNvCxnSpPr>
          <p:nvPr/>
        </p:nvCxnSpPr>
        <p:spPr bwMode="auto">
          <a:xfrm>
            <a:off x="3319463" y="841375"/>
            <a:ext cx="404812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7" name="AutoShape 27"/>
          <p:cNvSpPr>
            <a:spLocks noChangeArrowheads="1"/>
          </p:cNvSpPr>
          <p:nvPr/>
        </p:nvSpPr>
        <p:spPr bwMode="auto">
          <a:xfrm>
            <a:off x="4079875" y="1298575"/>
            <a:ext cx="365125" cy="338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endParaRPr kumimoji="1" lang="ko-KR" altLang="en-US" sz="1800">
              <a:latin typeface="Bookman" pitchFamily="18" charset="0"/>
            </a:endParaRPr>
          </a:p>
        </p:txBody>
      </p:sp>
      <p:cxnSp>
        <p:nvCxnSpPr>
          <p:cNvPr id="128028" name="AutoShape 28"/>
          <p:cNvCxnSpPr>
            <a:cxnSpLocks noChangeShapeType="1"/>
            <a:endCxn id="128027" idx="3"/>
          </p:cNvCxnSpPr>
          <p:nvPr/>
        </p:nvCxnSpPr>
        <p:spPr bwMode="auto">
          <a:xfrm flipV="1">
            <a:off x="3900488" y="1636713"/>
            <a:ext cx="361950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1833563" y="159226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2209800" y="10366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3190875" y="1519238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4010025" y="1963738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2901950" y="14001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370138" y="43021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2973388" y="212566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2663825" y="79216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3792538" y="82708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cxnSp>
        <p:nvCxnSpPr>
          <p:cNvPr id="128038" name="AutoShape 38"/>
          <p:cNvCxnSpPr>
            <a:cxnSpLocks noChangeShapeType="1"/>
          </p:cNvCxnSpPr>
          <p:nvPr/>
        </p:nvCxnSpPr>
        <p:spPr bwMode="auto">
          <a:xfrm flipV="1">
            <a:off x="2552700" y="841375"/>
            <a:ext cx="766763" cy="139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39" name="AutoShape 39"/>
          <p:cNvCxnSpPr>
            <a:cxnSpLocks noChangeShapeType="1"/>
            <a:stCxn id="128023" idx="5"/>
          </p:cNvCxnSpPr>
          <p:nvPr/>
        </p:nvCxnSpPr>
        <p:spPr bwMode="auto">
          <a:xfrm>
            <a:off x="2668588" y="1717675"/>
            <a:ext cx="8794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40" name="AutoShape 40"/>
          <p:cNvCxnSpPr>
            <a:cxnSpLocks noChangeShapeType="1"/>
            <a:stCxn id="128024" idx="3"/>
          </p:cNvCxnSpPr>
          <p:nvPr/>
        </p:nvCxnSpPr>
        <p:spPr bwMode="auto">
          <a:xfrm flipV="1">
            <a:off x="1751013" y="693738"/>
            <a:ext cx="1398587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41" name="AutoShape 41"/>
          <p:cNvCxnSpPr>
            <a:cxnSpLocks noChangeShapeType="1"/>
            <a:endCxn id="128027" idx="1"/>
          </p:cNvCxnSpPr>
          <p:nvPr/>
        </p:nvCxnSpPr>
        <p:spPr bwMode="auto">
          <a:xfrm>
            <a:off x="3489325" y="693738"/>
            <a:ext cx="6826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42" name="AutoShape 42"/>
          <p:cNvCxnSpPr>
            <a:cxnSpLocks noChangeShapeType="1"/>
            <a:endCxn id="128024" idx="2"/>
          </p:cNvCxnSpPr>
          <p:nvPr/>
        </p:nvCxnSpPr>
        <p:spPr bwMode="auto">
          <a:xfrm flipH="1" flipV="1">
            <a:off x="1609725" y="976313"/>
            <a:ext cx="942975" cy="1262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43" name="AutoShape 43"/>
          <p:cNvCxnSpPr>
            <a:cxnSpLocks noChangeShapeType="1"/>
            <a:stCxn id="128024" idx="3"/>
            <a:endCxn id="128027" idx="1"/>
          </p:cNvCxnSpPr>
          <p:nvPr/>
        </p:nvCxnSpPr>
        <p:spPr bwMode="auto">
          <a:xfrm>
            <a:off x="1751013" y="836613"/>
            <a:ext cx="2420937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74613" y="1412875"/>
            <a:ext cx="454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(a)</a:t>
            </a: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109538" y="3525838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(b)</a:t>
            </a:r>
          </a:p>
        </p:txBody>
      </p:sp>
      <p:sp>
        <p:nvSpPr>
          <p:cNvPr id="128046" name="Oval 46"/>
          <p:cNvSpPr>
            <a:spLocks noChangeArrowheads="1"/>
          </p:cNvSpPr>
          <p:nvPr/>
        </p:nvSpPr>
        <p:spPr bwMode="auto">
          <a:xfrm>
            <a:off x="2649538" y="5546725"/>
            <a:ext cx="369887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sp>
        <p:nvSpPr>
          <p:cNvPr id="128047" name="Rectangle 47"/>
          <p:cNvSpPr>
            <a:spLocks noChangeArrowheads="1"/>
          </p:cNvSpPr>
          <p:nvPr/>
        </p:nvSpPr>
        <p:spPr bwMode="auto">
          <a:xfrm>
            <a:off x="1722438" y="5591175"/>
            <a:ext cx="282575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0</a:t>
            </a:r>
          </a:p>
        </p:txBody>
      </p:sp>
      <p:cxnSp>
        <p:nvCxnSpPr>
          <p:cNvPr id="128048" name="AutoShape 48"/>
          <p:cNvCxnSpPr>
            <a:cxnSpLocks noChangeShapeType="1"/>
            <a:stCxn id="128047" idx="3"/>
            <a:endCxn id="128046" idx="2"/>
          </p:cNvCxnSpPr>
          <p:nvPr/>
        </p:nvCxnSpPr>
        <p:spPr bwMode="auto">
          <a:xfrm>
            <a:off x="2005013" y="5732463"/>
            <a:ext cx="644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49" name="AutoShape 49"/>
          <p:cNvCxnSpPr>
            <a:cxnSpLocks noChangeShapeType="1"/>
            <a:endCxn id="128047" idx="1"/>
          </p:cNvCxnSpPr>
          <p:nvPr/>
        </p:nvCxnSpPr>
        <p:spPr bwMode="auto">
          <a:xfrm>
            <a:off x="1116013" y="5724525"/>
            <a:ext cx="6064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50" name="AutoShape 50"/>
          <p:cNvCxnSpPr>
            <a:cxnSpLocks noChangeShapeType="1"/>
          </p:cNvCxnSpPr>
          <p:nvPr/>
        </p:nvCxnSpPr>
        <p:spPr bwMode="auto">
          <a:xfrm flipV="1">
            <a:off x="4008438" y="5741988"/>
            <a:ext cx="708025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51" name="AutoShape 51"/>
          <p:cNvSpPr>
            <a:spLocks noChangeArrowheads="1"/>
          </p:cNvSpPr>
          <p:nvPr/>
        </p:nvSpPr>
        <p:spPr bwMode="auto">
          <a:xfrm>
            <a:off x="5778500" y="5564188"/>
            <a:ext cx="365125" cy="3381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cxnSp>
        <p:nvCxnSpPr>
          <p:cNvPr id="128052" name="AutoShape 52"/>
          <p:cNvCxnSpPr>
            <a:cxnSpLocks noChangeShapeType="1"/>
            <a:endCxn id="128051" idx="1"/>
          </p:cNvCxnSpPr>
          <p:nvPr/>
        </p:nvCxnSpPr>
        <p:spPr bwMode="auto">
          <a:xfrm flipV="1">
            <a:off x="5068888" y="5734050"/>
            <a:ext cx="80168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53" name="Freeform 53"/>
          <p:cNvSpPr>
            <a:spLocks/>
          </p:cNvSpPr>
          <p:nvPr/>
        </p:nvSpPr>
        <p:spPr bwMode="auto">
          <a:xfrm>
            <a:off x="3821113" y="5178425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4" name="Freeform 54"/>
          <p:cNvSpPr>
            <a:spLocks/>
          </p:cNvSpPr>
          <p:nvPr/>
        </p:nvSpPr>
        <p:spPr bwMode="auto">
          <a:xfrm>
            <a:off x="1860550" y="5133975"/>
            <a:ext cx="1946275" cy="442913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5" name="Freeform 55"/>
          <p:cNvSpPr>
            <a:spLocks/>
          </p:cNvSpPr>
          <p:nvPr/>
        </p:nvSpPr>
        <p:spPr bwMode="auto">
          <a:xfrm>
            <a:off x="990600" y="5886450"/>
            <a:ext cx="2771775" cy="506413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6" name="Freeform 56"/>
          <p:cNvSpPr>
            <a:spLocks/>
          </p:cNvSpPr>
          <p:nvPr/>
        </p:nvSpPr>
        <p:spPr bwMode="auto">
          <a:xfrm>
            <a:off x="1978025" y="5872163"/>
            <a:ext cx="3922713" cy="538162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7" name="Freeform 57"/>
          <p:cNvSpPr>
            <a:spLocks/>
          </p:cNvSpPr>
          <p:nvPr/>
        </p:nvSpPr>
        <p:spPr bwMode="auto">
          <a:xfrm>
            <a:off x="3009900" y="5842000"/>
            <a:ext cx="1770063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8" name="Text Box 58"/>
          <p:cNvSpPr txBox="1">
            <a:spLocks noChangeArrowheads="1"/>
          </p:cNvSpPr>
          <p:nvPr/>
        </p:nvSpPr>
        <p:spPr bwMode="auto">
          <a:xfrm>
            <a:off x="1236663" y="540067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28059" name="Text Box 59"/>
          <p:cNvSpPr txBox="1">
            <a:spLocks noChangeArrowheads="1"/>
          </p:cNvSpPr>
          <p:nvPr/>
        </p:nvSpPr>
        <p:spPr bwMode="auto">
          <a:xfrm>
            <a:off x="2200275" y="540385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28060" name="Text Box 60"/>
          <p:cNvSpPr txBox="1">
            <a:spLocks noChangeArrowheads="1"/>
          </p:cNvSpPr>
          <p:nvPr/>
        </p:nvSpPr>
        <p:spPr bwMode="auto">
          <a:xfrm>
            <a:off x="4186238" y="541496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28061" name="Text Box 61"/>
          <p:cNvSpPr txBox="1">
            <a:spLocks noChangeArrowheads="1"/>
          </p:cNvSpPr>
          <p:nvPr/>
        </p:nvSpPr>
        <p:spPr bwMode="auto">
          <a:xfrm>
            <a:off x="5233988" y="54165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28062" name="Text Box 62"/>
          <p:cNvSpPr txBox="1">
            <a:spLocks noChangeArrowheads="1"/>
          </p:cNvSpPr>
          <p:nvPr/>
        </p:nvSpPr>
        <p:spPr bwMode="auto">
          <a:xfrm>
            <a:off x="2120900" y="63595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28063" name="Text Box 63"/>
          <p:cNvSpPr txBox="1">
            <a:spLocks noChangeArrowheads="1"/>
          </p:cNvSpPr>
          <p:nvPr/>
        </p:nvSpPr>
        <p:spPr bwMode="auto">
          <a:xfrm>
            <a:off x="2682875" y="47974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28064" name="Text Box 64"/>
          <p:cNvSpPr txBox="1">
            <a:spLocks noChangeArrowheads="1"/>
          </p:cNvSpPr>
          <p:nvPr/>
        </p:nvSpPr>
        <p:spPr bwMode="auto">
          <a:xfrm>
            <a:off x="3708400" y="59467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28065" name="Text Box 65"/>
          <p:cNvSpPr txBox="1">
            <a:spLocks noChangeArrowheads="1"/>
          </p:cNvSpPr>
          <p:nvPr/>
        </p:nvSpPr>
        <p:spPr bwMode="auto">
          <a:xfrm>
            <a:off x="3643313" y="639127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28066" name="Text Box 66"/>
          <p:cNvSpPr txBox="1">
            <a:spLocks noChangeArrowheads="1"/>
          </p:cNvSpPr>
          <p:nvPr/>
        </p:nvSpPr>
        <p:spPr bwMode="auto">
          <a:xfrm>
            <a:off x="4746625" y="48291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28067" name="Text Box 67"/>
          <p:cNvSpPr txBox="1">
            <a:spLocks noChangeArrowheads="1"/>
          </p:cNvSpPr>
          <p:nvPr/>
        </p:nvSpPr>
        <p:spPr bwMode="auto">
          <a:xfrm>
            <a:off x="2649538" y="55356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ko-KR" altLang="en-US" sz="1800">
                <a:latin typeface="Bookman" pitchFamily="18" charset="0"/>
              </a:rPr>
              <a:t>∞</a:t>
            </a:r>
          </a:p>
        </p:txBody>
      </p:sp>
      <p:sp>
        <p:nvSpPr>
          <p:cNvPr id="128068" name="Text Box 68"/>
          <p:cNvSpPr txBox="1">
            <a:spLocks noChangeArrowheads="1"/>
          </p:cNvSpPr>
          <p:nvPr/>
        </p:nvSpPr>
        <p:spPr bwMode="auto">
          <a:xfrm>
            <a:off x="5757863" y="56118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ko-KR" altLang="en-US" sz="1800">
                <a:latin typeface="Bookman" pitchFamily="18" charset="0"/>
              </a:rPr>
              <a:t>∞</a:t>
            </a:r>
          </a:p>
        </p:txBody>
      </p:sp>
      <p:sp>
        <p:nvSpPr>
          <p:cNvPr id="128069" name="Text Box 69"/>
          <p:cNvSpPr txBox="1">
            <a:spLocks noChangeArrowheads="1"/>
          </p:cNvSpPr>
          <p:nvPr/>
        </p:nvSpPr>
        <p:spPr bwMode="auto">
          <a:xfrm>
            <a:off x="98425" y="55038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(c)</a:t>
            </a:r>
          </a:p>
        </p:txBody>
      </p:sp>
      <p:sp>
        <p:nvSpPr>
          <p:cNvPr id="128070" name="AutoShape 70"/>
          <p:cNvSpPr>
            <a:spLocks noChangeArrowheads="1"/>
          </p:cNvSpPr>
          <p:nvPr/>
        </p:nvSpPr>
        <p:spPr bwMode="auto">
          <a:xfrm flipV="1">
            <a:off x="758825" y="3592513"/>
            <a:ext cx="365125" cy="3381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grpSp>
        <p:nvGrpSpPr>
          <p:cNvPr id="128071" name="Group 71"/>
          <p:cNvGrpSpPr>
            <a:grpSpLocks/>
          </p:cNvGrpSpPr>
          <p:nvPr/>
        </p:nvGrpSpPr>
        <p:grpSpPr bwMode="auto">
          <a:xfrm>
            <a:off x="760413" y="5529263"/>
            <a:ext cx="392112" cy="423862"/>
            <a:chOff x="419" y="3035"/>
            <a:chExt cx="247" cy="267"/>
          </a:xfrm>
        </p:grpSpPr>
        <p:sp>
          <p:nvSpPr>
            <p:cNvPr id="128085" name="Text Box 72"/>
            <p:cNvSpPr txBox="1">
              <a:spLocks noChangeArrowheads="1"/>
            </p:cNvSpPr>
            <p:nvPr/>
          </p:nvSpPr>
          <p:spPr bwMode="auto">
            <a:xfrm>
              <a:off x="419" y="303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28086" name="AutoShape 73"/>
            <p:cNvSpPr>
              <a:spLocks noChangeArrowheads="1"/>
            </p:cNvSpPr>
            <p:nvPr/>
          </p:nvSpPr>
          <p:spPr bwMode="auto">
            <a:xfrm flipV="1">
              <a:off x="422" y="3089"/>
              <a:ext cx="230" cy="2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128072" name="AutoShape 74"/>
          <p:cNvSpPr>
            <a:spLocks noChangeArrowheads="1"/>
          </p:cNvSpPr>
          <p:nvPr/>
        </p:nvSpPr>
        <p:spPr bwMode="auto">
          <a:xfrm flipV="1">
            <a:off x="2362200" y="2244725"/>
            <a:ext cx="365125" cy="338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sp>
        <p:nvSpPr>
          <p:cNvPr id="128073" name="Freeform 75"/>
          <p:cNvSpPr>
            <a:spLocks/>
          </p:cNvSpPr>
          <p:nvPr/>
        </p:nvSpPr>
        <p:spPr bwMode="auto">
          <a:xfrm>
            <a:off x="3505200" y="2252663"/>
            <a:ext cx="412750" cy="427037"/>
          </a:xfrm>
          <a:custGeom>
            <a:avLst/>
            <a:gdLst>
              <a:gd name="T0" fmla="*/ 2147483646 w 1068"/>
              <a:gd name="T1" fmla="*/ 0 h 1189"/>
              <a:gd name="T2" fmla="*/ 0 w 1068"/>
              <a:gd name="T3" fmla="*/ 2147483646 h 1189"/>
              <a:gd name="T4" fmla="*/ 2147483646 w 1068"/>
              <a:gd name="T5" fmla="*/ 2147483646 h 1189"/>
              <a:gd name="T6" fmla="*/ 2147483646 w 1068"/>
              <a:gd name="T7" fmla="*/ 2147483646 h 1189"/>
              <a:gd name="T8" fmla="*/ 2147483646 w 1068"/>
              <a:gd name="T9" fmla="*/ 0 h 1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8" h="1189">
                <a:moveTo>
                  <a:pt x="538" y="0"/>
                </a:moveTo>
                <a:lnTo>
                  <a:pt x="0" y="567"/>
                </a:lnTo>
                <a:lnTo>
                  <a:pt x="566" y="1189"/>
                </a:lnTo>
                <a:lnTo>
                  <a:pt x="1068" y="567"/>
                </a:lnTo>
                <a:lnTo>
                  <a:pt x="53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74" name="Freeform 76"/>
          <p:cNvSpPr>
            <a:spLocks/>
          </p:cNvSpPr>
          <p:nvPr/>
        </p:nvSpPr>
        <p:spPr bwMode="auto">
          <a:xfrm>
            <a:off x="4670425" y="3565525"/>
            <a:ext cx="398463" cy="396875"/>
          </a:xfrm>
          <a:custGeom>
            <a:avLst/>
            <a:gdLst>
              <a:gd name="T0" fmla="*/ 2147483646 w 1068"/>
              <a:gd name="T1" fmla="*/ 0 h 1189"/>
              <a:gd name="T2" fmla="*/ 0 w 1068"/>
              <a:gd name="T3" fmla="*/ 2147483646 h 1189"/>
              <a:gd name="T4" fmla="*/ 2147483646 w 1068"/>
              <a:gd name="T5" fmla="*/ 2147483646 h 1189"/>
              <a:gd name="T6" fmla="*/ 2147483646 w 1068"/>
              <a:gd name="T7" fmla="*/ 2147483646 h 1189"/>
              <a:gd name="T8" fmla="*/ 2147483646 w 1068"/>
              <a:gd name="T9" fmla="*/ 0 h 1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8" h="1189">
                <a:moveTo>
                  <a:pt x="538" y="0"/>
                </a:moveTo>
                <a:lnTo>
                  <a:pt x="0" y="567"/>
                </a:lnTo>
                <a:lnTo>
                  <a:pt x="566" y="1189"/>
                </a:lnTo>
                <a:lnTo>
                  <a:pt x="1068" y="567"/>
                </a:lnTo>
                <a:lnTo>
                  <a:pt x="53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8075" name="Group 77"/>
          <p:cNvGrpSpPr>
            <a:grpSpLocks/>
          </p:cNvGrpSpPr>
          <p:nvPr/>
        </p:nvGrpSpPr>
        <p:grpSpPr bwMode="auto">
          <a:xfrm>
            <a:off x="4689475" y="5535613"/>
            <a:ext cx="398463" cy="396875"/>
            <a:chOff x="4562" y="2516"/>
            <a:chExt cx="251" cy="250"/>
          </a:xfrm>
        </p:grpSpPr>
        <p:sp>
          <p:nvSpPr>
            <p:cNvPr id="128083" name="Text Box 78"/>
            <p:cNvSpPr txBox="1">
              <a:spLocks noChangeArrowheads="1"/>
            </p:cNvSpPr>
            <p:nvPr/>
          </p:nvSpPr>
          <p:spPr bwMode="auto">
            <a:xfrm>
              <a:off x="4564" y="2521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28084" name="Freeform 79"/>
            <p:cNvSpPr>
              <a:spLocks/>
            </p:cNvSpPr>
            <p:nvPr/>
          </p:nvSpPr>
          <p:spPr bwMode="auto">
            <a:xfrm>
              <a:off x="4562" y="2516"/>
              <a:ext cx="251" cy="250"/>
            </a:xfrm>
            <a:custGeom>
              <a:avLst/>
              <a:gdLst>
                <a:gd name="T0" fmla="*/ 0 w 1068"/>
                <a:gd name="T1" fmla="*/ 0 h 1189"/>
                <a:gd name="T2" fmla="*/ 0 w 1068"/>
                <a:gd name="T3" fmla="*/ 0 h 1189"/>
                <a:gd name="T4" fmla="*/ 0 w 1068"/>
                <a:gd name="T5" fmla="*/ 0 h 1189"/>
                <a:gd name="T6" fmla="*/ 0 w 1068"/>
                <a:gd name="T7" fmla="*/ 0 h 1189"/>
                <a:gd name="T8" fmla="*/ 0 w 1068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8" h="1189">
                  <a:moveTo>
                    <a:pt x="538" y="0"/>
                  </a:moveTo>
                  <a:lnTo>
                    <a:pt x="0" y="567"/>
                  </a:lnTo>
                  <a:lnTo>
                    <a:pt x="566" y="1189"/>
                  </a:lnTo>
                  <a:lnTo>
                    <a:pt x="1068" y="567"/>
                  </a:lnTo>
                  <a:lnTo>
                    <a:pt x="53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8076" name="AutoShape 80"/>
          <p:cNvSpPr>
            <a:spLocks noChangeArrowheads="1"/>
          </p:cNvSpPr>
          <p:nvPr/>
        </p:nvSpPr>
        <p:spPr bwMode="auto">
          <a:xfrm>
            <a:off x="3121025" y="530225"/>
            <a:ext cx="354013" cy="3540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8077" name="Group 81"/>
          <p:cNvGrpSpPr>
            <a:grpSpLocks/>
          </p:cNvGrpSpPr>
          <p:nvPr/>
        </p:nvGrpSpPr>
        <p:grpSpPr bwMode="auto">
          <a:xfrm>
            <a:off x="3635375" y="5589588"/>
            <a:ext cx="392113" cy="419100"/>
            <a:chOff x="4022" y="2730"/>
            <a:chExt cx="247" cy="264"/>
          </a:xfrm>
        </p:grpSpPr>
        <p:sp>
          <p:nvSpPr>
            <p:cNvPr id="128081" name="AutoShape 82"/>
            <p:cNvSpPr>
              <a:spLocks noChangeArrowheads="1"/>
            </p:cNvSpPr>
            <p:nvPr/>
          </p:nvSpPr>
          <p:spPr bwMode="auto">
            <a:xfrm>
              <a:off x="4034" y="2771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082" name="Text Box 83"/>
            <p:cNvSpPr txBox="1">
              <a:spLocks noChangeArrowheads="1"/>
            </p:cNvSpPr>
            <p:nvPr/>
          </p:nvSpPr>
          <p:spPr bwMode="auto">
            <a:xfrm>
              <a:off x="4022" y="2730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</p:grpSp>
      <p:sp>
        <p:nvSpPr>
          <p:cNvPr id="128078" name="AutoShape 84"/>
          <p:cNvSpPr>
            <a:spLocks noChangeArrowheads="1"/>
          </p:cNvSpPr>
          <p:nvPr/>
        </p:nvSpPr>
        <p:spPr bwMode="auto">
          <a:xfrm>
            <a:off x="3625850" y="3600450"/>
            <a:ext cx="354013" cy="3540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8079" name="Text Box 85"/>
          <p:cNvSpPr txBox="1">
            <a:spLocks noChangeArrowheads="1"/>
          </p:cNvSpPr>
          <p:nvPr/>
        </p:nvSpPr>
        <p:spPr bwMode="auto">
          <a:xfrm>
            <a:off x="1628775" y="5243513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latin typeface="Bookman" pitchFamily="18" charset="0"/>
              </a:rPr>
              <a:t>r</a:t>
            </a:r>
          </a:p>
        </p:txBody>
      </p:sp>
      <p:sp>
        <p:nvSpPr>
          <p:cNvPr id="128080" name="Rectangle 86"/>
          <p:cNvSpPr>
            <a:spLocks noChangeArrowheads="1"/>
          </p:cNvSpPr>
          <p:nvPr/>
        </p:nvSpPr>
        <p:spPr bwMode="auto">
          <a:xfrm>
            <a:off x="4248150" y="384175"/>
            <a:ext cx="4895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rgbClr val="339966"/>
                </a:solidFill>
                <a:latin typeface="Times New Roman" panose="02020603050405020304" pitchFamily="18" charset="0"/>
              </a:rPr>
              <a:t>DAG-ShortestPath</a:t>
            </a:r>
            <a:r>
              <a:rPr lang="ko-KR" altLang="en-US" sz="2800" b="1">
                <a:solidFill>
                  <a:srgbClr val="339966"/>
                </a:solidFill>
              </a:rPr>
              <a:t>의 작동 예</a:t>
            </a:r>
          </a:p>
        </p:txBody>
      </p:sp>
    </p:spTree>
    <p:extLst>
      <p:ext uri="{BB962C8B-B14F-4D97-AF65-F5344CB8AC3E}">
        <p14:creationId xmlns:p14="http://schemas.microsoft.com/office/powerpoint/2010/main" val="708746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40050" y="5432425"/>
            <a:ext cx="369888" cy="3698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</a:rPr>
              <a:t>3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012950" y="5476875"/>
            <a:ext cx="28257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0</a:t>
            </a:r>
          </a:p>
        </p:txBody>
      </p:sp>
      <p:cxnSp>
        <p:nvCxnSpPr>
          <p:cNvPr id="130052" name="AutoShape 4"/>
          <p:cNvCxnSpPr>
            <a:cxnSpLocks noChangeShapeType="1"/>
            <a:stCxn id="130051" idx="3"/>
            <a:endCxn id="130050" idx="2"/>
          </p:cNvCxnSpPr>
          <p:nvPr/>
        </p:nvCxnSpPr>
        <p:spPr bwMode="auto">
          <a:xfrm>
            <a:off x="2295525" y="5618163"/>
            <a:ext cx="644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3" name="AutoShape 5"/>
          <p:cNvCxnSpPr>
            <a:cxnSpLocks noChangeShapeType="1"/>
            <a:endCxn id="130051" idx="1"/>
          </p:cNvCxnSpPr>
          <p:nvPr/>
        </p:nvCxnSpPr>
        <p:spPr bwMode="auto">
          <a:xfrm>
            <a:off x="1406525" y="5610225"/>
            <a:ext cx="6064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4" name="AutoShape 6"/>
          <p:cNvCxnSpPr>
            <a:cxnSpLocks noChangeShapeType="1"/>
          </p:cNvCxnSpPr>
          <p:nvPr/>
        </p:nvCxnSpPr>
        <p:spPr bwMode="auto">
          <a:xfrm flipV="1">
            <a:off x="4298950" y="5627688"/>
            <a:ext cx="708025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6069013" y="5449888"/>
            <a:ext cx="365125" cy="3381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cxnSp>
        <p:nvCxnSpPr>
          <p:cNvPr id="130056" name="AutoShape 8"/>
          <p:cNvCxnSpPr>
            <a:cxnSpLocks noChangeShapeType="1"/>
            <a:endCxn id="130055" idx="1"/>
          </p:cNvCxnSpPr>
          <p:nvPr/>
        </p:nvCxnSpPr>
        <p:spPr bwMode="auto">
          <a:xfrm flipV="1">
            <a:off x="5359400" y="5619750"/>
            <a:ext cx="80168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57" name="Freeform 9"/>
          <p:cNvSpPr>
            <a:spLocks/>
          </p:cNvSpPr>
          <p:nvPr/>
        </p:nvSpPr>
        <p:spPr bwMode="auto">
          <a:xfrm>
            <a:off x="4111625" y="5064125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58" name="Freeform 10"/>
          <p:cNvSpPr>
            <a:spLocks/>
          </p:cNvSpPr>
          <p:nvPr/>
        </p:nvSpPr>
        <p:spPr bwMode="auto">
          <a:xfrm>
            <a:off x="2151063" y="5019675"/>
            <a:ext cx="1946275" cy="442913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59" name="Freeform 11"/>
          <p:cNvSpPr>
            <a:spLocks/>
          </p:cNvSpPr>
          <p:nvPr/>
        </p:nvSpPr>
        <p:spPr bwMode="auto">
          <a:xfrm>
            <a:off x="1281113" y="5772150"/>
            <a:ext cx="2771775" cy="506413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60" name="Freeform 12"/>
          <p:cNvSpPr>
            <a:spLocks/>
          </p:cNvSpPr>
          <p:nvPr/>
        </p:nvSpPr>
        <p:spPr bwMode="auto">
          <a:xfrm>
            <a:off x="2268538" y="5757863"/>
            <a:ext cx="3922712" cy="538162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61" name="Freeform 13"/>
          <p:cNvSpPr>
            <a:spLocks/>
          </p:cNvSpPr>
          <p:nvPr/>
        </p:nvSpPr>
        <p:spPr bwMode="auto">
          <a:xfrm>
            <a:off x="3300413" y="5727700"/>
            <a:ext cx="1770062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1527175" y="5286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2490788" y="5289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4476750" y="53006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5524500" y="53022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2411413" y="6245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2973388" y="4683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3998913" y="5832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3933825" y="6276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5037138" y="4714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0071" name="Oval 23"/>
          <p:cNvSpPr>
            <a:spLocks noChangeArrowheads="1"/>
          </p:cNvSpPr>
          <p:nvPr/>
        </p:nvSpPr>
        <p:spPr bwMode="auto">
          <a:xfrm>
            <a:off x="2928938" y="3429000"/>
            <a:ext cx="369887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2001838" y="3473450"/>
            <a:ext cx="282575" cy="2809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bg1"/>
                </a:solidFill>
                <a:latin typeface="Bookman" pitchFamily="18" charset="0"/>
              </a:rPr>
              <a:t>0</a:t>
            </a:r>
          </a:p>
        </p:txBody>
      </p:sp>
      <p:cxnSp>
        <p:nvCxnSpPr>
          <p:cNvPr id="130073" name="AutoShape 25"/>
          <p:cNvCxnSpPr>
            <a:cxnSpLocks noChangeShapeType="1"/>
            <a:stCxn id="130072" idx="3"/>
            <a:endCxn id="130071" idx="2"/>
          </p:cNvCxnSpPr>
          <p:nvPr/>
        </p:nvCxnSpPr>
        <p:spPr bwMode="auto">
          <a:xfrm>
            <a:off x="2284413" y="3614738"/>
            <a:ext cx="644525" cy="0"/>
          </a:xfrm>
          <a:prstGeom prst="straightConnector1">
            <a:avLst/>
          </a:prstGeom>
          <a:noFill/>
          <a:ln w="5715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74" name="AutoShape 26"/>
          <p:cNvCxnSpPr>
            <a:cxnSpLocks noChangeShapeType="1"/>
            <a:endCxn id="130072" idx="1"/>
          </p:cNvCxnSpPr>
          <p:nvPr/>
        </p:nvCxnSpPr>
        <p:spPr bwMode="auto">
          <a:xfrm>
            <a:off x="1395413" y="3606800"/>
            <a:ext cx="6064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75" name="AutoShape 27"/>
          <p:cNvCxnSpPr>
            <a:cxnSpLocks noChangeShapeType="1"/>
          </p:cNvCxnSpPr>
          <p:nvPr/>
        </p:nvCxnSpPr>
        <p:spPr bwMode="auto">
          <a:xfrm flipV="1">
            <a:off x="4287838" y="3624263"/>
            <a:ext cx="708025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76" name="AutoShape 28"/>
          <p:cNvSpPr>
            <a:spLocks noChangeArrowheads="1"/>
          </p:cNvSpPr>
          <p:nvPr/>
        </p:nvSpPr>
        <p:spPr bwMode="auto">
          <a:xfrm>
            <a:off x="6057900" y="3446463"/>
            <a:ext cx="365125" cy="3381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cxnSp>
        <p:nvCxnSpPr>
          <p:cNvPr id="130077" name="AutoShape 29"/>
          <p:cNvCxnSpPr>
            <a:cxnSpLocks noChangeShapeType="1"/>
            <a:endCxn id="130076" idx="1"/>
          </p:cNvCxnSpPr>
          <p:nvPr/>
        </p:nvCxnSpPr>
        <p:spPr bwMode="auto">
          <a:xfrm flipV="1">
            <a:off x="5348288" y="3616325"/>
            <a:ext cx="80168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78" name="Freeform 30"/>
          <p:cNvSpPr>
            <a:spLocks/>
          </p:cNvSpPr>
          <p:nvPr/>
        </p:nvSpPr>
        <p:spPr bwMode="auto">
          <a:xfrm>
            <a:off x="4100513" y="3060700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79" name="Freeform 31"/>
          <p:cNvSpPr>
            <a:spLocks/>
          </p:cNvSpPr>
          <p:nvPr/>
        </p:nvSpPr>
        <p:spPr bwMode="auto">
          <a:xfrm>
            <a:off x="2139950" y="3016250"/>
            <a:ext cx="1946275" cy="442913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80" name="Freeform 32"/>
          <p:cNvSpPr>
            <a:spLocks/>
          </p:cNvSpPr>
          <p:nvPr/>
        </p:nvSpPr>
        <p:spPr bwMode="auto">
          <a:xfrm>
            <a:off x="1270000" y="3768725"/>
            <a:ext cx="2771775" cy="506413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81" name="Freeform 33"/>
          <p:cNvSpPr>
            <a:spLocks/>
          </p:cNvSpPr>
          <p:nvPr/>
        </p:nvSpPr>
        <p:spPr bwMode="auto">
          <a:xfrm>
            <a:off x="2257425" y="3754438"/>
            <a:ext cx="3922713" cy="538162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82" name="Freeform 34"/>
          <p:cNvSpPr>
            <a:spLocks/>
          </p:cNvSpPr>
          <p:nvPr/>
        </p:nvSpPr>
        <p:spPr bwMode="auto">
          <a:xfrm>
            <a:off x="3289300" y="3724275"/>
            <a:ext cx="1770063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1516063" y="328295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2479675" y="32861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4465638" y="329723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5513388" y="3298825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2400300" y="424180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2962275" y="267970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3987800" y="382905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0090" name="Text Box 42"/>
          <p:cNvSpPr txBox="1">
            <a:spLocks noChangeArrowheads="1"/>
          </p:cNvSpPr>
          <p:nvPr/>
        </p:nvSpPr>
        <p:spPr bwMode="auto">
          <a:xfrm>
            <a:off x="3922713" y="427355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5026025" y="271145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0092" name="Text Box 44"/>
          <p:cNvSpPr txBox="1">
            <a:spLocks noChangeArrowheads="1"/>
          </p:cNvSpPr>
          <p:nvPr/>
        </p:nvSpPr>
        <p:spPr bwMode="auto">
          <a:xfrm>
            <a:off x="361950" y="54260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(f)</a:t>
            </a:r>
          </a:p>
        </p:txBody>
      </p:sp>
      <p:sp>
        <p:nvSpPr>
          <p:cNvPr id="130093" name="Text Box 45"/>
          <p:cNvSpPr txBox="1">
            <a:spLocks noChangeArrowheads="1"/>
          </p:cNvSpPr>
          <p:nvPr/>
        </p:nvSpPr>
        <p:spPr bwMode="auto">
          <a:xfrm>
            <a:off x="354013" y="3417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(e)</a:t>
            </a:r>
          </a:p>
        </p:txBody>
      </p:sp>
      <p:sp>
        <p:nvSpPr>
          <p:cNvPr id="130094" name="Oval 46"/>
          <p:cNvSpPr>
            <a:spLocks noChangeArrowheads="1"/>
          </p:cNvSpPr>
          <p:nvPr/>
        </p:nvSpPr>
        <p:spPr bwMode="auto">
          <a:xfrm>
            <a:off x="2906713" y="1360488"/>
            <a:ext cx="369887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sp>
        <p:nvSpPr>
          <p:cNvPr id="130095" name="Rectangle 47"/>
          <p:cNvSpPr>
            <a:spLocks noChangeArrowheads="1"/>
          </p:cNvSpPr>
          <p:nvPr/>
        </p:nvSpPr>
        <p:spPr bwMode="auto">
          <a:xfrm>
            <a:off x="1979613" y="1404938"/>
            <a:ext cx="28257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0</a:t>
            </a:r>
          </a:p>
        </p:txBody>
      </p:sp>
      <p:cxnSp>
        <p:nvCxnSpPr>
          <p:cNvPr id="130096" name="AutoShape 48"/>
          <p:cNvCxnSpPr>
            <a:cxnSpLocks noChangeShapeType="1"/>
            <a:stCxn id="130095" idx="3"/>
            <a:endCxn id="130094" idx="2"/>
          </p:cNvCxnSpPr>
          <p:nvPr/>
        </p:nvCxnSpPr>
        <p:spPr bwMode="auto">
          <a:xfrm>
            <a:off x="2262188" y="1546225"/>
            <a:ext cx="644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97" name="AutoShape 49"/>
          <p:cNvCxnSpPr>
            <a:cxnSpLocks noChangeShapeType="1"/>
            <a:endCxn id="130095" idx="1"/>
          </p:cNvCxnSpPr>
          <p:nvPr/>
        </p:nvCxnSpPr>
        <p:spPr bwMode="auto">
          <a:xfrm>
            <a:off x="1373188" y="1538288"/>
            <a:ext cx="60642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98" name="AutoShape 50"/>
          <p:cNvCxnSpPr>
            <a:cxnSpLocks noChangeShapeType="1"/>
          </p:cNvCxnSpPr>
          <p:nvPr/>
        </p:nvCxnSpPr>
        <p:spPr bwMode="auto">
          <a:xfrm flipV="1">
            <a:off x="4265613" y="1555750"/>
            <a:ext cx="708025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99" name="AutoShape 51"/>
          <p:cNvSpPr>
            <a:spLocks noChangeArrowheads="1"/>
          </p:cNvSpPr>
          <p:nvPr/>
        </p:nvSpPr>
        <p:spPr bwMode="auto">
          <a:xfrm>
            <a:off x="6035675" y="1377950"/>
            <a:ext cx="365125" cy="338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cxnSp>
        <p:nvCxnSpPr>
          <p:cNvPr id="130100" name="AutoShape 52"/>
          <p:cNvCxnSpPr>
            <a:cxnSpLocks noChangeShapeType="1"/>
            <a:endCxn id="130099" idx="1"/>
          </p:cNvCxnSpPr>
          <p:nvPr/>
        </p:nvCxnSpPr>
        <p:spPr bwMode="auto">
          <a:xfrm flipV="1">
            <a:off x="5326063" y="1547813"/>
            <a:ext cx="801687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101" name="Freeform 53"/>
          <p:cNvSpPr>
            <a:spLocks/>
          </p:cNvSpPr>
          <p:nvPr/>
        </p:nvSpPr>
        <p:spPr bwMode="auto">
          <a:xfrm>
            <a:off x="4078288" y="992188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102" name="Freeform 54"/>
          <p:cNvSpPr>
            <a:spLocks/>
          </p:cNvSpPr>
          <p:nvPr/>
        </p:nvSpPr>
        <p:spPr bwMode="auto">
          <a:xfrm>
            <a:off x="2117725" y="947738"/>
            <a:ext cx="1946275" cy="442912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103" name="Freeform 55"/>
          <p:cNvSpPr>
            <a:spLocks/>
          </p:cNvSpPr>
          <p:nvPr/>
        </p:nvSpPr>
        <p:spPr bwMode="auto">
          <a:xfrm>
            <a:off x="1247775" y="1700213"/>
            <a:ext cx="2771775" cy="506412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104" name="Freeform 56"/>
          <p:cNvSpPr>
            <a:spLocks/>
          </p:cNvSpPr>
          <p:nvPr/>
        </p:nvSpPr>
        <p:spPr bwMode="auto">
          <a:xfrm>
            <a:off x="2235200" y="1685925"/>
            <a:ext cx="3922713" cy="538163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105" name="Freeform 57"/>
          <p:cNvSpPr>
            <a:spLocks/>
          </p:cNvSpPr>
          <p:nvPr/>
        </p:nvSpPr>
        <p:spPr bwMode="auto">
          <a:xfrm>
            <a:off x="3267075" y="1655763"/>
            <a:ext cx="1770063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106" name="Text Box 58"/>
          <p:cNvSpPr txBox="1">
            <a:spLocks noChangeArrowheads="1"/>
          </p:cNvSpPr>
          <p:nvPr/>
        </p:nvSpPr>
        <p:spPr bwMode="auto">
          <a:xfrm>
            <a:off x="1493838" y="121443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0107" name="Text Box 59"/>
          <p:cNvSpPr txBox="1">
            <a:spLocks noChangeArrowheads="1"/>
          </p:cNvSpPr>
          <p:nvPr/>
        </p:nvSpPr>
        <p:spPr bwMode="auto">
          <a:xfrm>
            <a:off x="2457450" y="12176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4443413" y="1228725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5491163" y="123031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30110" name="Text Box 62"/>
          <p:cNvSpPr txBox="1">
            <a:spLocks noChangeArrowheads="1"/>
          </p:cNvSpPr>
          <p:nvPr/>
        </p:nvSpPr>
        <p:spPr bwMode="auto">
          <a:xfrm>
            <a:off x="2378075" y="217328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0111" name="Text Box 63"/>
          <p:cNvSpPr txBox="1">
            <a:spLocks noChangeArrowheads="1"/>
          </p:cNvSpPr>
          <p:nvPr/>
        </p:nvSpPr>
        <p:spPr bwMode="auto">
          <a:xfrm>
            <a:off x="2940050" y="61118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0112" name="Text Box 64"/>
          <p:cNvSpPr txBox="1">
            <a:spLocks noChangeArrowheads="1"/>
          </p:cNvSpPr>
          <p:nvPr/>
        </p:nvSpPr>
        <p:spPr bwMode="auto">
          <a:xfrm>
            <a:off x="3965575" y="17605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0113" name="Text Box 65"/>
          <p:cNvSpPr txBox="1">
            <a:spLocks noChangeArrowheads="1"/>
          </p:cNvSpPr>
          <p:nvPr/>
        </p:nvSpPr>
        <p:spPr bwMode="auto">
          <a:xfrm>
            <a:off x="3900488" y="2205038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0114" name="Text Box 66"/>
          <p:cNvSpPr txBox="1">
            <a:spLocks noChangeArrowheads="1"/>
          </p:cNvSpPr>
          <p:nvPr/>
        </p:nvSpPr>
        <p:spPr bwMode="auto">
          <a:xfrm>
            <a:off x="5003800" y="6429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0115" name="Text Box 67"/>
          <p:cNvSpPr txBox="1">
            <a:spLocks noChangeArrowheads="1"/>
          </p:cNvSpPr>
          <p:nvPr/>
        </p:nvSpPr>
        <p:spPr bwMode="auto">
          <a:xfrm>
            <a:off x="2906713" y="13493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ko-KR" altLang="en-US" sz="1800">
                <a:latin typeface="Bookman" pitchFamily="18" charset="0"/>
              </a:rPr>
              <a:t>∞</a:t>
            </a:r>
          </a:p>
        </p:txBody>
      </p:sp>
      <p:sp>
        <p:nvSpPr>
          <p:cNvPr id="130116" name="Text Box 68"/>
          <p:cNvSpPr txBox="1">
            <a:spLocks noChangeArrowheads="1"/>
          </p:cNvSpPr>
          <p:nvPr/>
        </p:nvSpPr>
        <p:spPr bwMode="auto">
          <a:xfrm>
            <a:off x="6015038" y="14255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ko-KR" altLang="en-US" sz="1800">
                <a:latin typeface="Bookman" pitchFamily="18" charset="0"/>
              </a:rPr>
              <a:t>∞</a:t>
            </a:r>
          </a:p>
        </p:txBody>
      </p:sp>
      <p:sp>
        <p:nvSpPr>
          <p:cNvPr id="130117" name="Text Box 69"/>
          <p:cNvSpPr txBox="1">
            <a:spLocks noChangeArrowheads="1"/>
          </p:cNvSpPr>
          <p:nvPr/>
        </p:nvSpPr>
        <p:spPr bwMode="auto">
          <a:xfrm>
            <a:off x="355600" y="1317625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(d)</a:t>
            </a:r>
          </a:p>
        </p:txBody>
      </p:sp>
      <p:grpSp>
        <p:nvGrpSpPr>
          <p:cNvPr id="130118" name="Group 70"/>
          <p:cNvGrpSpPr>
            <a:grpSpLocks/>
          </p:cNvGrpSpPr>
          <p:nvPr/>
        </p:nvGrpSpPr>
        <p:grpSpPr bwMode="auto">
          <a:xfrm>
            <a:off x="1031875" y="3400425"/>
            <a:ext cx="392113" cy="423863"/>
            <a:chOff x="419" y="3035"/>
            <a:chExt cx="247" cy="267"/>
          </a:xfrm>
        </p:grpSpPr>
        <p:sp>
          <p:nvSpPr>
            <p:cNvPr id="130141" name="Text Box 71"/>
            <p:cNvSpPr txBox="1">
              <a:spLocks noChangeArrowheads="1"/>
            </p:cNvSpPr>
            <p:nvPr/>
          </p:nvSpPr>
          <p:spPr bwMode="auto">
            <a:xfrm>
              <a:off x="419" y="303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0142" name="AutoShape 72"/>
            <p:cNvSpPr>
              <a:spLocks noChangeArrowheads="1"/>
            </p:cNvSpPr>
            <p:nvPr/>
          </p:nvSpPr>
          <p:spPr bwMode="auto">
            <a:xfrm flipV="1">
              <a:off x="422" y="3089"/>
              <a:ext cx="230" cy="2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130119" name="Group 73"/>
          <p:cNvGrpSpPr>
            <a:grpSpLocks/>
          </p:cNvGrpSpPr>
          <p:nvPr/>
        </p:nvGrpSpPr>
        <p:grpSpPr bwMode="auto">
          <a:xfrm>
            <a:off x="1031875" y="5410200"/>
            <a:ext cx="392113" cy="423863"/>
            <a:chOff x="419" y="3035"/>
            <a:chExt cx="247" cy="267"/>
          </a:xfrm>
        </p:grpSpPr>
        <p:sp>
          <p:nvSpPr>
            <p:cNvPr id="130139" name="Text Box 74"/>
            <p:cNvSpPr txBox="1">
              <a:spLocks noChangeArrowheads="1"/>
            </p:cNvSpPr>
            <p:nvPr/>
          </p:nvSpPr>
          <p:spPr bwMode="auto">
            <a:xfrm>
              <a:off x="419" y="303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0140" name="AutoShape 75"/>
            <p:cNvSpPr>
              <a:spLocks noChangeArrowheads="1"/>
            </p:cNvSpPr>
            <p:nvPr/>
          </p:nvSpPr>
          <p:spPr bwMode="auto">
            <a:xfrm flipV="1">
              <a:off x="422" y="3089"/>
              <a:ext cx="230" cy="2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</p:grpSp>
      <p:sp>
        <p:nvSpPr>
          <p:cNvPr id="130120" name="AutoShape 76"/>
          <p:cNvSpPr>
            <a:spLocks noChangeArrowheads="1"/>
          </p:cNvSpPr>
          <p:nvPr/>
        </p:nvSpPr>
        <p:spPr bwMode="auto">
          <a:xfrm flipV="1">
            <a:off x="1020763" y="1409700"/>
            <a:ext cx="365125" cy="338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grpSp>
        <p:nvGrpSpPr>
          <p:cNvPr id="130121" name="Group 77"/>
          <p:cNvGrpSpPr>
            <a:grpSpLocks/>
          </p:cNvGrpSpPr>
          <p:nvPr/>
        </p:nvGrpSpPr>
        <p:grpSpPr bwMode="auto">
          <a:xfrm>
            <a:off x="3883025" y="1344613"/>
            <a:ext cx="392113" cy="419100"/>
            <a:chOff x="4022" y="2730"/>
            <a:chExt cx="247" cy="264"/>
          </a:xfrm>
        </p:grpSpPr>
        <p:sp>
          <p:nvSpPr>
            <p:cNvPr id="130137" name="AutoShape 78"/>
            <p:cNvSpPr>
              <a:spLocks noChangeArrowheads="1"/>
            </p:cNvSpPr>
            <p:nvPr/>
          </p:nvSpPr>
          <p:spPr bwMode="auto">
            <a:xfrm>
              <a:off x="4034" y="2771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138" name="Text Box 79"/>
            <p:cNvSpPr txBox="1">
              <a:spLocks noChangeArrowheads="1"/>
            </p:cNvSpPr>
            <p:nvPr/>
          </p:nvSpPr>
          <p:spPr bwMode="auto">
            <a:xfrm>
              <a:off x="4022" y="2730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</p:grpSp>
      <p:grpSp>
        <p:nvGrpSpPr>
          <p:cNvPr id="130122" name="Group 80"/>
          <p:cNvGrpSpPr>
            <a:grpSpLocks/>
          </p:cNvGrpSpPr>
          <p:nvPr/>
        </p:nvGrpSpPr>
        <p:grpSpPr bwMode="auto">
          <a:xfrm>
            <a:off x="3948113" y="5478463"/>
            <a:ext cx="354012" cy="369887"/>
            <a:chOff x="4976" y="3079"/>
            <a:chExt cx="223" cy="233"/>
          </a:xfrm>
        </p:grpSpPr>
        <p:sp>
          <p:nvSpPr>
            <p:cNvPr id="130135" name="AutoShape 81"/>
            <p:cNvSpPr>
              <a:spLocks noChangeArrowheads="1"/>
            </p:cNvSpPr>
            <p:nvPr/>
          </p:nvSpPr>
          <p:spPr bwMode="auto">
            <a:xfrm>
              <a:off x="4976" y="3089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136" name="Text Box 82"/>
            <p:cNvSpPr txBox="1">
              <a:spLocks noChangeArrowheads="1"/>
            </p:cNvSpPr>
            <p:nvPr/>
          </p:nvSpPr>
          <p:spPr bwMode="auto">
            <a:xfrm>
              <a:off x="4991" y="307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Bookman" pitchFamily="18" charset="0"/>
                </a:rPr>
                <a:t>7</a:t>
              </a:r>
            </a:p>
          </p:txBody>
        </p:sp>
      </p:grpSp>
      <p:grpSp>
        <p:nvGrpSpPr>
          <p:cNvPr id="130123" name="Group 83"/>
          <p:cNvGrpSpPr>
            <a:grpSpLocks/>
          </p:cNvGrpSpPr>
          <p:nvPr/>
        </p:nvGrpSpPr>
        <p:grpSpPr bwMode="auto">
          <a:xfrm>
            <a:off x="3922713" y="3487738"/>
            <a:ext cx="354012" cy="366712"/>
            <a:chOff x="4357" y="2673"/>
            <a:chExt cx="223" cy="231"/>
          </a:xfrm>
        </p:grpSpPr>
        <p:sp>
          <p:nvSpPr>
            <p:cNvPr id="130133" name="AutoShape 84"/>
            <p:cNvSpPr>
              <a:spLocks noChangeArrowheads="1"/>
            </p:cNvSpPr>
            <p:nvPr/>
          </p:nvSpPr>
          <p:spPr bwMode="auto">
            <a:xfrm>
              <a:off x="4357" y="2674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134" name="Text Box 85"/>
            <p:cNvSpPr txBox="1">
              <a:spLocks noChangeArrowheads="1"/>
            </p:cNvSpPr>
            <p:nvPr/>
          </p:nvSpPr>
          <p:spPr bwMode="auto">
            <a:xfrm>
              <a:off x="4372" y="267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Bookman" pitchFamily="18" charset="0"/>
                </a:rPr>
                <a:t>7</a:t>
              </a:r>
            </a:p>
          </p:txBody>
        </p:sp>
      </p:grpSp>
      <p:grpSp>
        <p:nvGrpSpPr>
          <p:cNvPr id="130124" name="Group 86"/>
          <p:cNvGrpSpPr>
            <a:grpSpLocks/>
          </p:cNvGrpSpPr>
          <p:nvPr/>
        </p:nvGrpSpPr>
        <p:grpSpPr bwMode="auto">
          <a:xfrm>
            <a:off x="4972050" y="3416300"/>
            <a:ext cx="398463" cy="396875"/>
            <a:chOff x="4562" y="2516"/>
            <a:chExt cx="251" cy="250"/>
          </a:xfrm>
        </p:grpSpPr>
        <p:sp>
          <p:nvSpPr>
            <p:cNvPr id="130131" name="Text Box 87"/>
            <p:cNvSpPr txBox="1">
              <a:spLocks noChangeArrowheads="1"/>
            </p:cNvSpPr>
            <p:nvPr/>
          </p:nvSpPr>
          <p:spPr bwMode="auto">
            <a:xfrm>
              <a:off x="4564" y="2521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0132" name="Freeform 88"/>
            <p:cNvSpPr>
              <a:spLocks/>
            </p:cNvSpPr>
            <p:nvPr/>
          </p:nvSpPr>
          <p:spPr bwMode="auto">
            <a:xfrm>
              <a:off x="4562" y="2516"/>
              <a:ext cx="251" cy="250"/>
            </a:xfrm>
            <a:custGeom>
              <a:avLst/>
              <a:gdLst>
                <a:gd name="T0" fmla="*/ 0 w 1068"/>
                <a:gd name="T1" fmla="*/ 0 h 1189"/>
                <a:gd name="T2" fmla="*/ 0 w 1068"/>
                <a:gd name="T3" fmla="*/ 0 h 1189"/>
                <a:gd name="T4" fmla="*/ 0 w 1068"/>
                <a:gd name="T5" fmla="*/ 0 h 1189"/>
                <a:gd name="T6" fmla="*/ 0 w 1068"/>
                <a:gd name="T7" fmla="*/ 0 h 1189"/>
                <a:gd name="T8" fmla="*/ 0 w 1068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8" h="1189">
                  <a:moveTo>
                    <a:pt x="538" y="0"/>
                  </a:moveTo>
                  <a:lnTo>
                    <a:pt x="0" y="567"/>
                  </a:lnTo>
                  <a:lnTo>
                    <a:pt x="566" y="1189"/>
                  </a:lnTo>
                  <a:lnTo>
                    <a:pt x="1068" y="567"/>
                  </a:lnTo>
                  <a:lnTo>
                    <a:pt x="53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0125" name="Group 89"/>
          <p:cNvGrpSpPr>
            <a:grpSpLocks/>
          </p:cNvGrpSpPr>
          <p:nvPr/>
        </p:nvGrpSpPr>
        <p:grpSpPr bwMode="auto">
          <a:xfrm>
            <a:off x="4946650" y="1330325"/>
            <a:ext cx="398463" cy="396875"/>
            <a:chOff x="4562" y="2516"/>
            <a:chExt cx="251" cy="250"/>
          </a:xfrm>
        </p:grpSpPr>
        <p:sp>
          <p:nvSpPr>
            <p:cNvPr id="130129" name="Text Box 90"/>
            <p:cNvSpPr txBox="1">
              <a:spLocks noChangeArrowheads="1"/>
            </p:cNvSpPr>
            <p:nvPr/>
          </p:nvSpPr>
          <p:spPr bwMode="auto">
            <a:xfrm>
              <a:off x="4564" y="2521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0130" name="Freeform 91"/>
            <p:cNvSpPr>
              <a:spLocks/>
            </p:cNvSpPr>
            <p:nvPr/>
          </p:nvSpPr>
          <p:spPr bwMode="auto">
            <a:xfrm>
              <a:off x="4562" y="2516"/>
              <a:ext cx="251" cy="250"/>
            </a:xfrm>
            <a:custGeom>
              <a:avLst/>
              <a:gdLst>
                <a:gd name="T0" fmla="*/ 0 w 1068"/>
                <a:gd name="T1" fmla="*/ 0 h 1189"/>
                <a:gd name="T2" fmla="*/ 0 w 1068"/>
                <a:gd name="T3" fmla="*/ 0 h 1189"/>
                <a:gd name="T4" fmla="*/ 0 w 1068"/>
                <a:gd name="T5" fmla="*/ 0 h 1189"/>
                <a:gd name="T6" fmla="*/ 0 w 1068"/>
                <a:gd name="T7" fmla="*/ 0 h 1189"/>
                <a:gd name="T8" fmla="*/ 0 w 1068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8" h="1189">
                  <a:moveTo>
                    <a:pt x="538" y="0"/>
                  </a:moveTo>
                  <a:lnTo>
                    <a:pt x="0" y="567"/>
                  </a:lnTo>
                  <a:lnTo>
                    <a:pt x="566" y="1189"/>
                  </a:lnTo>
                  <a:lnTo>
                    <a:pt x="1068" y="567"/>
                  </a:lnTo>
                  <a:lnTo>
                    <a:pt x="53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0126" name="Freeform 92"/>
          <p:cNvSpPr>
            <a:spLocks/>
          </p:cNvSpPr>
          <p:nvPr/>
        </p:nvSpPr>
        <p:spPr bwMode="auto">
          <a:xfrm>
            <a:off x="4986338" y="5426075"/>
            <a:ext cx="398462" cy="396875"/>
          </a:xfrm>
          <a:custGeom>
            <a:avLst/>
            <a:gdLst>
              <a:gd name="T0" fmla="*/ 2147483646 w 1068"/>
              <a:gd name="T1" fmla="*/ 0 h 1189"/>
              <a:gd name="T2" fmla="*/ 0 w 1068"/>
              <a:gd name="T3" fmla="*/ 2147483646 h 1189"/>
              <a:gd name="T4" fmla="*/ 2147483646 w 1068"/>
              <a:gd name="T5" fmla="*/ 2147483646 h 1189"/>
              <a:gd name="T6" fmla="*/ 2147483646 w 1068"/>
              <a:gd name="T7" fmla="*/ 2147483646 h 1189"/>
              <a:gd name="T8" fmla="*/ 2147483646 w 1068"/>
              <a:gd name="T9" fmla="*/ 0 h 1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8" h="1189">
                <a:moveTo>
                  <a:pt x="538" y="0"/>
                </a:moveTo>
                <a:lnTo>
                  <a:pt x="0" y="567"/>
                </a:lnTo>
                <a:lnTo>
                  <a:pt x="566" y="1189"/>
                </a:lnTo>
                <a:lnTo>
                  <a:pt x="1068" y="567"/>
                </a:lnTo>
                <a:lnTo>
                  <a:pt x="53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0127" name="Text Box 93"/>
          <p:cNvSpPr txBox="1">
            <a:spLocks noChangeArrowheads="1"/>
          </p:cNvSpPr>
          <p:nvPr/>
        </p:nvSpPr>
        <p:spPr bwMode="auto">
          <a:xfrm>
            <a:off x="5035550" y="5465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0128" name="Text Box 94"/>
          <p:cNvSpPr txBox="1">
            <a:spLocks noChangeArrowheads="1"/>
          </p:cNvSpPr>
          <p:nvPr/>
        </p:nvSpPr>
        <p:spPr bwMode="auto">
          <a:xfrm>
            <a:off x="998538" y="13239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ko-KR" altLang="en-US" sz="1800">
                <a:solidFill>
                  <a:schemeClr val="bg1"/>
                </a:solidFill>
                <a:latin typeface="Bookman" pitchFamily="18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173856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Oval 2"/>
          <p:cNvSpPr>
            <a:spLocks noChangeArrowheads="1"/>
          </p:cNvSpPr>
          <p:nvPr/>
        </p:nvSpPr>
        <p:spPr bwMode="auto">
          <a:xfrm>
            <a:off x="2936875" y="5319713"/>
            <a:ext cx="369888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009775" y="5364163"/>
            <a:ext cx="28257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0</a:t>
            </a:r>
          </a:p>
        </p:txBody>
      </p:sp>
      <p:cxnSp>
        <p:nvCxnSpPr>
          <p:cNvPr id="132100" name="AutoShape 4"/>
          <p:cNvCxnSpPr>
            <a:cxnSpLocks noChangeShapeType="1"/>
            <a:stCxn id="132099" idx="3"/>
            <a:endCxn id="132098" idx="2"/>
          </p:cNvCxnSpPr>
          <p:nvPr/>
        </p:nvCxnSpPr>
        <p:spPr bwMode="auto">
          <a:xfrm>
            <a:off x="2292350" y="5505450"/>
            <a:ext cx="644525" cy="0"/>
          </a:xfrm>
          <a:prstGeom prst="straightConnector1">
            <a:avLst/>
          </a:prstGeom>
          <a:noFill/>
          <a:ln w="5715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01" name="AutoShape 5"/>
          <p:cNvCxnSpPr>
            <a:cxnSpLocks noChangeShapeType="1"/>
            <a:endCxn id="132099" idx="1"/>
          </p:cNvCxnSpPr>
          <p:nvPr/>
        </p:nvCxnSpPr>
        <p:spPr bwMode="auto">
          <a:xfrm>
            <a:off x="1403350" y="5497513"/>
            <a:ext cx="60642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02" name="AutoShape 6"/>
          <p:cNvCxnSpPr>
            <a:cxnSpLocks noChangeShapeType="1"/>
          </p:cNvCxnSpPr>
          <p:nvPr/>
        </p:nvCxnSpPr>
        <p:spPr bwMode="auto">
          <a:xfrm flipV="1">
            <a:off x="4295775" y="5514975"/>
            <a:ext cx="708025" cy="11113"/>
          </a:xfrm>
          <a:prstGeom prst="straightConnector1">
            <a:avLst/>
          </a:prstGeom>
          <a:noFill/>
          <a:ln w="5715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6065838" y="5337175"/>
            <a:ext cx="365125" cy="338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2</a:t>
            </a:r>
          </a:p>
        </p:txBody>
      </p:sp>
      <p:cxnSp>
        <p:nvCxnSpPr>
          <p:cNvPr id="132104" name="AutoShape 8"/>
          <p:cNvCxnSpPr>
            <a:cxnSpLocks noChangeShapeType="1"/>
            <a:endCxn id="132103" idx="1"/>
          </p:cNvCxnSpPr>
          <p:nvPr/>
        </p:nvCxnSpPr>
        <p:spPr bwMode="auto">
          <a:xfrm flipV="1">
            <a:off x="5356225" y="5507038"/>
            <a:ext cx="801688" cy="7937"/>
          </a:xfrm>
          <a:prstGeom prst="straightConnector1">
            <a:avLst/>
          </a:prstGeom>
          <a:noFill/>
          <a:ln w="5715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05" name="Freeform 9"/>
          <p:cNvSpPr>
            <a:spLocks/>
          </p:cNvSpPr>
          <p:nvPr/>
        </p:nvSpPr>
        <p:spPr bwMode="auto">
          <a:xfrm>
            <a:off x="4108450" y="4951413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06" name="Freeform 10"/>
          <p:cNvSpPr>
            <a:spLocks/>
          </p:cNvSpPr>
          <p:nvPr/>
        </p:nvSpPr>
        <p:spPr bwMode="auto">
          <a:xfrm>
            <a:off x="2147888" y="4906963"/>
            <a:ext cx="1946275" cy="442912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07" name="Freeform 11"/>
          <p:cNvSpPr>
            <a:spLocks/>
          </p:cNvSpPr>
          <p:nvPr/>
        </p:nvSpPr>
        <p:spPr bwMode="auto">
          <a:xfrm>
            <a:off x="1277938" y="5659438"/>
            <a:ext cx="2771775" cy="506412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08" name="Freeform 12"/>
          <p:cNvSpPr>
            <a:spLocks/>
          </p:cNvSpPr>
          <p:nvPr/>
        </p:nvSpPr>
        <p:spPr bwMode="auto">
          <a:xfrm>
            <a:off x="2265363" y="5645150"/>
            <a:ext cx="3922712" cy="538163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09" name="Freeform 13"/>
          <p:cNvSpPr>
            <a:spLocks/>
          </p:cNvSpPr>
          <p:nvPr/>
        </p:nvSpPr>
        <p:spPr bwMode="auto">
          <a:xfrm>
            <a:off x="3297238" y="5614988"/>
            <a:ext cx="1770062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1524000" y="5173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487613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473575" y="51879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521325" y="51895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2408238" y="6132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2970213" y="4570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3995738" y="5719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930650" y="6164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5033963" y="46021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2119" name="Oval 23"/>
          <p:cNvSpPr>
            <a:spLocks noChangeArrowheads="1"/>
          </p:cNvSpPr>
          <p:nvPr/>
        </p:nvSpPr>
        <p:spPr bwMode="auto">
          <a:xfrm>
            <a:off x="2919413" y="1243013"/>
            <a:ext cx="369887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1992313" y="1287463"/>
            <a:ext cx="282575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0</a:t>
            </a:r>
          </a:p>
        </p:txBody>
      </p:sp>
      <p:cxnSp>
        <p:nvCxnSpPr>
          <p:cNvPr id="132121" name="AutoShape 25"/>
          <p:cNvCxnSpPr>
            <a:cxnSpLocks noChangeShapeType="1"/>
            <a:stCxn id="132120" idx="3"/>
            <a:endCxn id="132119" idx="2"/>
          </p:cNvCxnSpPr>
          <p:nvPr/>
        </p:nvCxnSpPr>
        <p:spPr bwMode="auto">
          <a:xfrm>
            <a:off x="2274888" y="1428750"/>
            <a:ext cx="644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2" name="AutoShape 26"/>
          <p:cNvCxnSpPr>
            <a:cxnSpLocks noChangeShapeType="1"/>
            <a:endCxn id="132120" idx="1"/>
          </p:cNvCxnSpPr>
          <p:nvPr/>
        </p:nvCxnSpPr>
        <p:spPr bwMode="auto">
          <a:xfrm>
            <a:off x="1385888" y="1420813"/>
            <a:ext cx="60642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3" name="AutoShape 27"/>
          <p:cNvCxnSpPr>
            <a:cxnSpLocks noChangeShapeType="1"/>
          </p:cNvCxnSpPr>
          <p:nvPr/>
        </p:nvCxnSpPr>
        <p:spPr bwMode="auto">
          <a:xfrm flipV="1">
            <a:off x="4278313" y="1438275"/>
            <a:ext cx="708025" cy="11113"/>
          </a:xfrm>
          <a:prstGeom prst="straightConnector1">
            <a:avLst/>
          </a:prstGeom>
          <a:noFill/>
          <a:ln w="5715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6048375" y="1260475"/>
            <a:ext cx="365125" cy="338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cxnSp>
        <p:nvCxnSpPr>
          <p:cNvPr id="132125" name="AutoShape 29"/>
          <p:cNvCxnSpPr>
            <a:cxnSpLocks noChangeShapeType="1"/>
            <a:endCxn id="132124" idx="1"/>
          </p:cNvCxnSpPr>
          <p:nvPr/>
        </p:nvCxnSpPr>
        <p:spPr bwMode="auto">
          <a:xfrm flipV="1">
            <a:off x="5338763" y="1430338"/>
            <a:ext cx="801687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26" name="Freeform 30"/>
          <p:cNvSpPr>
            <a:spLocks/>
          </p:cNvSpPr>
          <p:nvPr/>
        </p:nvSpPr>
        <p:spPr bwMode="auto">
          <a:xfrm>
            <a:off x="4090988" y="874713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27" name="Freeform 31"/>
          <p:cNvSpPr>
            <a:spLocks/>
          </p:cNvSpPr>
          <p:nvPr/>
        </p:nvSpPr>
        <p:spPr bwMode="auto">
          <a:xfrm>
            <a:off x="2130425" y="830263"/>
            <a:ext cx="1946275" cy="442912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28" name="Freeform 32"/>
          <p:cNvSpPr>
            <a:spLocks/>
          </p:cNvSpPr>
          <p:nvPr/>
        </p:nvSpPr>
        <p:spPr bwMode="auto">
          <a:xfrm>
            <a:off x="1260475" y="1582738"/>
            <a:ext cx="2771775" cy="506412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29" name="Freeform 33"/>
          <p:cNvSpPr>
            <a:spLocks/>
          </p:cNvSpPr>
          <p:nvPr/>
        </p:nvSpPr>
        <p:spPr bwMode="auto">
          <a:xfrm>
            <a:off x="2247900" y="1568450"/>
            <a:ext cx="3922713" cy="538163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30" name="Freeform 34"/>
          <p:cNvSpPr>
            <a:spLocks/>
          </p:cNvSpPr>
          <p:nvPr/>
        </p:nvSpPr>
        <p:spPr bwMode="auto">
          <a:xfrm>
            <a:off x="3279775" y="1538288"/>
            <a:ext cx="1770063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1506538" y="109696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2470150" y="11001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4456113" y="11112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5503863" y="111283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2390775" y="20558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2952750" y="4937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2137" name="Text Box 41"/>
          <p:cNvSpPr txBox="1">
            <a:spLocks noChangeArrowheads="1"/>
          </p:cNvSpPr>
          <p:nvPr/>
        </p:nvSpPr>
        <p:spPr bwMode="auto">
          <a:xfrm>
            <a:off x="3978275" y="164306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3913188" y="208756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5016500" y="52546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2140" name="Oval 44"/>
          <p:cNvSpPr>
            <a:spLocks noChangeArrowheads="1"/>
          </p:cNvSpPr>
          <p:nvPr/>
        </p:nvSpPr>
        <p:spPr bwMode="auto">
          <a:xfrm>
            <a:off x="2925763" y="3349625"/>
            <a:ext cx="369887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2141" name="Rectangle 45"/>
          <p:cNvSpPr>
            <a:spLocks noChangeArrowheads="1"/>
          </p:cNvSpPr>
          <p:nvPr/>
        </p:nvSpPr>
        <p:spPr bwMode="auto">
          <a:xfrm>
            <a:off x="1998663" y="3394075"/>
            <a:ext cx="282575" cy="28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0</a:t>
            </a:r>
          </a:p>
        </p:txBody>
      </p:sp>
      <p:cxnSp>
        <p:nvCxnSpPr>
          <p:cNvPr id="132142" name="AutoShape 46"/>
          <p:cNvCxnSpPr>
            <a:cxnSpLocks noChangeShapeType="1"/>
            <a:stCxn id="132141" idx="3"/>
            <a:endCxn id="132140" idx="2"/>
          </p:cNvCxnSpPr>
          <p:nvPr/>
        </p:nvCxnSpPr>
        <p:spPr bwMode="auto">
          <a:xfrm>
            <a:off x="2281238" y="3535363"/>
            <a:ext cx="644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43" name="AutoShape 47"/>
          <p:cNvCxnSpPr>
            <a:cxnSpLocks noChangeShapeType="1"/>
            <a:endCxn id="132141" idx="1"/>
          </p:cNvCxnSpPr>
          <p:nvPr/>
        </p:nvCxnSpPr>
        <p:spPr bwMode="auto">
          <a:xfrm>
            <a:off x="1392238" y="3527425"/>
            <a:ext cx="6064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44" name="AutoShape 48"/>
          <p:cNvCxnSpPr>
            <a:cxnSpLocks noChangeShapeType="1"/>
          </p:cNvCxnSpPr>
          <p:nvPr/>
        </p:nvCxnSpPr>
        <p:spPr bwMode="auto">
          <a:xfrm flipV="1">
            <a:off x="4284663" y="3544888"/>
            <a:ext cx="708025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45" name="AutoShape 49"/>
          <p:cNvSpPr>
            <a:spLocks noChangeArrowheads="1"/>
          </p:cNvSpPr>
          <p:nvPr/>
        </p:nvSpPr>
        <p:spPr bwMode="auto">
          <a:xfrm>
            <a:off x="6054725" y="3367088"/>
            <a:ext cx="365125" cy="3381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2</a:t>
            </a:r>
          </a:p>
        </p:txBody>
      </p:sp>
      <p:cxnSp>
        <p:nvCxnSpPr>
          <p:cNvPr id="132146" name="AutoShape 50"/>
          <p:cNvCxnSpPr>
            <a:cxnSpLocks noChangeShapeType="1"/>
            <a:endCxn id="132145" idx="1"/>
          </p:cNvCxnSpPr>
          <p:nvPr/>
        </p:nvCxnSpPr>
        <p:spPr bwMode="auto">
          <a:xfrm flipV="1">
            <a:off x="5345113" y="3536950"/>
            <a:ext cx="801687" cy="7938"/>
          </a:xfrm>
          <a:prstGeom prst="straightConnector1">
            <a:avLst/>
          </a:prstGeom>
          <a:noFill/>
          <a:ln w="5715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47" name="Freeform 51"/>
          <p:cNvSpPr>
            <a:spLocks/>
          </p:cNvSpPr>
          <p:nvPr/>
        </p:nvSpPr>
        <p:spPr bwMode="auto">
          <a:xfrm>
            <a:off x="4097338" y="2981325"/>
            <a:ext cx="2079625" cy="428625"/>
          </a:xfrm>
          <a:custGeom>
            <a:avLst/>
            <a:gdLst>
              <a:gd name="T0" fmla="*/ 0 w 1310"/>
              <a:gd name="T1" fmla="*/ 2147483646 h 270"/>
              <a:gd name="T2" fmla="*/ 2147483646 w 1310"/>
              <a:gd name="T3" fmla="*/ 0 h 270"/>
              <a:gd name="T4" fmla="*/ 2147483646 w 1310"/>
              <a:gd name="T5" fmla="*/ 2147483646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0" h="270">
                <a:moveTo>
                  <a:pt x="0" y="270"/>
                </a:moveTo>
                <a:cubicBezTo>
                  <a:pt x="239" y="135"/>
                  <a:pt x="479" y="0"/>
                  <a:pt x="697" y="0"/>
                </a:cubicBezTo>
                <a:cubicBezTo>
                  <a:pt x="915" y="0"/>
                  <a:pt x="1112" y="135"/>
                  <a:pt x="1310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48" name="Freeform 52"/>
          <p:cNvSpPr>
            <a:spLocks/>
          </p:cNvSpPr>
          <p:nvPr/>
        </p:nvSpPr>
        <p:spPr bwMode="auto">
          <a:xfrm>
            <a:off x="2136775" y="2936875"/>
            <a:ext cx="1946275" cy="442913"/>
          </a:xfrm>
          <a:custGeom>
            <a:avLst/>
            <a:gdLst>
              <a:gd name="T0" fmla="*/ 0 w 1226"/>
              <a:gd name="T1" fmla="*/ 2147483646 h 279"/>
              <a:gd name="T2" fmla="*/ 2147483646 w 1226"/>
              <a:gd name="T3" fmla="*/ 2147483646 h 279"/>
              <a:gd name="T4" fmla="*/ 2147483646 w 1226"/>
              <a:gd name="T5" fmla="*/ 2147483646 h 2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279">
                <a:moveTo>
                  <a:pt x="0" y="279"/>
                </a:moveTo>
                <a:cubicBezTo>
                  <a:pt x="213" y="140"/>
                  <a:pt x="427" y="2"/>
                  <a:pt x="631" y="1"/>
                </a:cubicBezTo>
                <a:cubicBezTo>
                  <a:pt x="835" y="0"/>
                  <a:pt x="1030" y="135"/>
                  <a:pt x="1226" y="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49" name="Freeform 53"/>
          <p:cNvSpPr>
            <a:spLocks/>
          </p:cNvSpPr>
          <p:nvPr/>
        </p:nvSpPr>
        <p:spPr bwMode="auto">
          <a:xfrm>
            <a:off x="1266825" y="3689350"/>
            <a:ext cx="2771775" cy="506413"/>
          </a:xfrm>
          <a:custGeom>
            <a:avLst/>
            <a:gdLst>
              <a:gd name="T0" fmla="*/ 0 w 1746"/>
              <a:gd name="T1" fmla="*/ 0 h 319"/>
              <a:gd name="T2" fmla="*/ 2147483646 w 1746"/>
              <a:gd name="T3" fmla="*/ 2147483646 h 319"/>
              <a:gd name="T4" fmla="*/ 2147483646 w 1746"/>
              <a:gd name="T5" fmla="*/ 2147483646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" h="319">
                <a:moveTo>
                  <a:pt x="0" y="0"/>
                </a:moveTo>
                <a:cubicBezTo>
                  <a:pt x="281" y="156"/>
                  <a:pt x="563" y="313"/>
                  <a:pt x="854" y="316"/>
                </a:cubicBezTo>
                <a:cubicBezTo>
                  <a:pt x="1145" y="319"/>
                  <a:pt x="1445" y="169"/>
                  <a:pt x="1746" y="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50" name="Freeform 54"/>
          <p:cNvSpPr>
            <a:spLocks/>
          </p:cNvSpPr>
          <p:nvPr/>
        </p:nvSpPr>
        <p:spPr bwMode="auto">
          <a:xfrm>
            <a:off x="2254250" y="3675063"/>
            <a:ext cx="3922713" cy="538162"/>
          </a:xfrm>
          <a:custGeom>
            <a:avLst/>
            <a:gdLst>
              <a:gd name="T0" fmla="*/ 0 w 2471"/>
              <a:gd name="T1" fmla="*/ 0 h 339"/>
              <a:gd name="T2" fmla="*/ 2147483646 w 2471"/>
              <a:gd name="T3" fmla="*/ 2147483646 h 339"/>
              <a:gd name="T4" fmla="*/ 2147483646 w 2471"/>
              <a:gd name="T5" fmla="*/ 2147483646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1" h="339">
                <a:moveTo>
                  <a:pt x="0" y="0"/>
                </a:moveTo>
                <a:cubicBezTo>
                  <a:pt x="370" y="164"/>
                  <a:pt x="740" y="329"/>
                  <a:pt x="1152" y="334"/>
                </a:cubicBezTo>
                <a:cubicBezTo>
                  <a:pt x="1564" y="339"/>
                  <a:pt x="2017" y="183"/>
                  <a:pt x="2471" y="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51" name="Freeform 55"/>
          <p:cNvSpPr>
            <a:spLocks/>
          </p:cNvSpPr>
          <p:nvPr/>
        </p:nvSpPr>
        <p:spPr bwMode="auto">
          <a:xfrm>
            <a:off x="3286125" y="3644900"/>
            <a:ext cx="1770063" cy="431800"/>
          </a:xfrm>
          <a:custGeom>
            <a:avLst/>
            <a:gdLst>
              <a:gd name="T0" fmla="*/ 0 w 1115"/>
              <a:gd name="T1" fmla="*/ 0 h 272"/>
              <a:gd name="T2" fmla="*/ 2147483646 w 1115"/>
              <a:gd name="T3" fmla="*/ 2147483646 h 272"/>
              <a:gd name="T4" fmla="*/ 2147483646 w 1115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5" h="272">
                <a:moveTo>
                  <a:pt x="0" y="0"/>
                </a:moveTo>
                <a:cubicBezTo>
                  <a:pt x="167" y="134"/>
                  <a:pt x="335" y="268"/>
                  <a:pt x="521" y="270"/>
                </a:cubicBezTo>
                <a:cubicBezTo>
                  <a:pt x="707" y="272"/>
                  <a:pt x="911" y="141"/>
                  <a:pt x="1115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152" name="Text Box 56"/>
          <p:cNvSpPr txBox="1">
            <a:spLocks noChangeArrowheads="1"/>
          </p:cNvSpPr>
          <p:nvPr/>
        </p:nvSpPr>
        <p:spPr bwMode="auto">
          <a:xfrm>
            <a:off x="1512888" y="320357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6</a:t>
            </a:r>
          </a:p>
        </p:txBody>
      </p:sp>
      <p:sp>
        <p:nvSpPr>
          <p:cNvPr id="132153" name="Text Box 57"/>
          <p:cNvSpPr txBox="1">
            <a:spLocks noChangeArrowheads="1"/>
          </p:cNvSpPr>
          <p:nvPr/>
        </p:nvSpPr>
        <p:spPr bwMode="auto">
          <a:xfrm>
            <a:off x="2476500" y="3206750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3</a:t>
            </a:r>
          </a:p>
        </p:txBody>
      </p:sp>
      <p:sp>
        <p:nvSpPr>
          <p:cNvPr id="132154" name="Text Box 58"/>
          <p:cNvSpPr txBox="1">
            <a:spLocks noChangeArrowheads="1"/>
          </p:cNvSpPr>
          <p:nvPr/>
        </p:nvSpPr>
        <p:spPr bwMode="auto">
          <a:xfrm>
            <a:off x="4462463" y="321786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-2</a:t>
            </a:r>
          </a:p>
        </p:txBody>
      </p:sp>
      <p:sp>
        <p:nvSpPr>
          <p:cNvPr id="132155" name="Text Box 59"/>
          <p:cNvSpPr txBox="1">
            <a:spLocks noChangeArrowheads="1"/>
          </p:cNvSpPr>
          <p:nvPr/>
        </p:nvSpPr>
        <p:spPr bwMode="auto">
          <a:xfrm>
            <a:off x="5510213" y="32194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-3</a:t>
            </a:r>
          </a:p>
        </p:txBody>
      </p:sp>
      <p:sp>
        <p:nvSpPr>
          <p:cNvPr id="132156" name="Text Box 60"/>
          <p:cNvSpPr txBox="1">
            <a:spLocks noChangeArrowheads="1"/>
          </p:cNvSpPr>
          <p:nvPr/>
        </p:nvSpPr>
        <p:spPr bwMode="auto">
          <a:xfrm>
            <a:off x="2397125" y="41624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2157" name="Text Box 61"/>
          <p:cNvSpPr txBox="1">
            <a:spLocks noChangeArrowheads="1"/>
          </p:cNvSpPr>
          <p:nvPr/>
        </p:nvSpPr>
        <p:spPr bwMode="auto">
          <a:xfrm>
            <a:off x="2959100" y="260032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7</a:t>
            </a:r>
          </a:p>
        </p:txBody>
      </p:sp>
      <p:sp>
        <p:nvSpPr>
          <p:cNvPr id="132158" name="Text Box 62"/>
          <p:cNvSpPr txBox="1">
            <a:spLocks noChangeArrowheads="1"/>
          </p:cNvSpPr>
          <p:nvPr/>
        </p:nvSpPr>
        <p:spPr bwMode="auto">
          <a:xfrm>
            <a:off x="3984625" y="37496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4</a:t>
            </a:r>
          </a:p>
        </p:txBody>
      </p:sp>
      <p:sp>
        <p:nvSpPr>
          <p:cNvPr id="132159" name="Text Box 63"/>
          <p:cNvSpPr txBox="1">
            <a:spLocks noChangeArrowheads="1"/>
          </p:cNvSpPr>
          <p:nvPr/>
        </p:nvSpPr>
        <p:spPr bwMode="auto">
          <a:xfrm>
            <a:off x="3919538" y="4194175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5</a:t>
            </a:r>
          </a:p>
        </p:txBody>
      </p:sp>
      <p:sp>
        <p:nvSpPr>
          <p:cNvPr id="132160" name="Text Box 64"/>
          <p:cNvSpPr txBox="1">
            <a:spLocks noChangeArrowheads="1"/>
          </p:cNvSpPr>
          <p:nvPr/>
        </p:nvSpPr>
        <p:spPr bwMode="auto">
          <a:xfrm>
            <a:off x="5022850" y="2632075"/>
            <a:ext cx="32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1</a:t>
            </a:r>
          </a:p>
        </p:txBody>
      </p:sp>
      <p:sp>
        <p:nvSpPr>
          <p:cNvPr id="132161" name="Text Box 65"/>
          <p:cNvSpPr txBox="1">
            <a:spLocks noChangeArrowheads="1"/>
          </p:cNvSpPr>
          <p:nvPr/>
        </p:nvSpPr>
        <p:spPr bwMode="auto">
          <a:xfrm>
            <a:off x="369888" y="1189038"/>
            <a:ext cx="444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(g)</a:t>
            </a:r>
          </a:p>
        </p:txBody>
      </p:sp>
      <p:sp>
        <p:nvSpPr>
          <p:cNvPr id="132162" name="Text Box 66"/>
          <p:cNvSpPr txBox="1">
            <a:spLocks noChangeArrowheads="1"/>
          </p:cNvSpPr>
          <p:nvPr/>
        </p:nvSpPr>
        <p:spPr bwMode="auto">
          <a:xfrm>
            <a:off x="361950" y="52974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(i)</a:t>
            </a:r>
          </a:p>
        </p:txBody>
      </p:sp>
      <p:sp>
        <p:nvSpPr>
          <p:cNvPr id="132163" name="Text Box 67"/>
          <p:cNvSpPr txBox="1">
            <a:spLocks noChangeArrowheads="1"/>
          </p:cNvSpPr>
          <p:nvPr/>
        </p:nvSpPr>
        <p:spPr bwMode="auto">
          <a:xfrm>
            <a:off x="354013" y="3346450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Bookman" pitchFamily="18" charset="0"/>
              </a:rPr>
              <a:t>(h)</a:t>
            </a:r>
          </a:p>
        </p:txBody>
      </p: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1031875" y="1190625"/>
            <a:ext cx="392113" cy="423863"/>
            <a:chOff x="419" y="3035"/>
            <a:chExt cx="247" cy="267"/>
          </a:xfrm>
        </p:grpSpPr>
        <p:sp>
          <p:nvSpPr>
            <p:cNvPr id="132189" name="Text Box 69"/>
            <p:cNvSpPr txBox="1">
              <a:spLocks noChangeArrowheads="1"/>
            </p:cNvSpPr>
            <p:nvPr/>
          </p:nvSpPr>
          <p:spPr bwMode="auto">
            <a:xfrm>
              <a:off x="419" y="303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2190" name="AutoShape 70"/>
            <p:cNvSpPr>
              <a:spLocks noChangeArrowheads="1"/>
            </p:cNvSpPr>
            <p:nvPr/>
          </p:nvSpPr>
          <p:spPr bwMode="auto">
            <a:xfrm flipV="1">
              <a:off x="422" y="3089"/>
              <a:ext cx="230" cy="2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132165" name="Group 71"/>
          <p:cNvGrpSpPr>
            <a:grpSpLocks/>
          </p:cNvGrpSpPr>
          <p:nvPr/>
        </p:nvGrpSpPr>
        <p:grpSpPr bwMode="auto">
          <a:xfrm>
            <a:off x="1046163" y="5281613"/>
            <a:ext cx="392112" cy="423862"/>
            <a:chOff x="419" y="3035"/>
            <a:chExt cx="247" cy="267"/>
          </a:xfrm>
        </p:grpSpPr>
        <p:sp>
          <p:nvSpPr>
            <p:cNvPr id="132187" name="Text Box 72"/>
            <p:cNvSpPr txBox="1">
              <a:spLocks noChangeArrowheads="1"/>
            </p:cNvSpPr>
            <p:nvPr/>
          </p:nvSpPr>
          <p:spPr bwMode="auto">
            <a:xfrm>
              <a:off x="419" y="303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2188" name="AutoShape 73"/>
            <p:cNvSpPr>
              <a:spLocks noChangeArrowheads="1"/>
            </p:cNvSpPr>
            <p:nvPr/>
          </p:nvSpPr>
          <p:spPr bwMode="auto">
            <a:xfrm flipV="1">
              <a:off x="422" y="3089"/>
              <a:ext cx="230" cy="2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132166" name="Group 74"/>
          <p:cNvGrpSpPr>
            <a:grpSpLocks/>
          </p:cNvGrpSpPr>
          <p:nvPr/>
        </p:nvGrpSpPr>
        <p:grpSpPr bwMode="auto">
          <a:xfrm>
            <a:off x="1030288" y="3311525"/>
            <a:ext cx="392112" cy="423863"/>
            <a:chOff x="419" y="3035"/>
            <a:chExt cx="247" cy="267"/>
          </a:xfrm>
        </p:grpSpPr>
        <p:sp>
          <p:nvSpPr>
            <p:cNvPr id="132185" name="Text Box 75"/>
            <p:cNvSpPr txBox="1">
              <a:spLocks noChangeArrowheads="1"/>
            </p:cNvSpPr>
            <p:nvPr/>
          </p:nvSpPr>
          <p:spPr bwMode="auto">
            <a:xfrm>
              <a:off x="419" y="3035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ko-KR" altLang="en-US" sz="1800">
                  <a:latin typeface="Bookman" pitchFamily="18" charset="0"/>
                </a:rPr>
                <a:t>∞</a:t>
              </a:r>
            </a:p>
          </p:txBody>
        </p:sp>
        <p:sp>
          <p:nvSpPr>
            <p:cNvPr id="132186" name="AutoShape 76"/>
            <p:cNvSpPr>
              <a:spLocks noChangeArrowheads="1"/>
            </p:cNvSpPr>
            <p:nvPr/>
          </p:nvSpPr>
          <p:spPr bwMode="auto">
            <a:xfrm flipV="1">
              <a:off x="422" y="3089"/>
              <a:ext cx="230" cy="2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132167" name="Group 77"/>
          <p:cNvGrpSpPr>
            <a:grpSpLocks/>
          </p:cNvGrpSpPr>
          <p:nvPr/>
        </p:nvGrpSpPr>
        <p:grpSpPr bwMode="auto">
          <a:xfrm>
            <a:off x="3902075" y="3408363"/>
            <a:ext cx="354013" cy="369887"/>
            <a:chOff x="4976" y="3079"/>
            <a:chExt cx="223" cy="233"/>
          </a:xfrm>
        </p:grpSpPr>
        <p:sp>
          <p:nvSpPr>
            <p:cNvPr id="132183" name="AutoShape 78"/>
            <p:cNvSpPr>
              <a:spLocks noChangeArrowheads="1"/>
            </p:cNvSpPr>
            <p:nvPr/>
          </p:nvSpPr>
          <p:spPr bwMode="auto">
            <a:xfrm>
              <a:off x="4976" y="3089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84" name="Text Box 79"/>
            <p:cNvSpPr txBox="1">
              <a:spLocks noChangeArrowheads="1"/>
            </p:cNvSpPr>
            <p:nvPr/>
          </p:nvSpPr>
          <p:spPr bwMode="auto">
            <a:xfrm>
              <a:off x="4991" y="3079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Bookman" pitchFamily="18" charset="0"/>
                </a:rPr>
                <a:t>7</a:t>
              </a:r>
            </a:p>
          </p:txBody>
        </p:sp>
      </p:grpSp>
      <p:grpSp>
        <p:nvGrpSpPr>
          <p:cNvPr id="132168" name="Group 80"/>
          <p:cNvGrpSpPr>
            <a:grpSpLocks/>
          </p:cNvGrpSpPr>
          <p:nvPr/>
        </p:nvGrpSpPr>
        <p:grpSpPr bwMode="auto">
          <a:xfrm>
            <a:off x="3952875" y="5348288"/>
            <a:ext cx="354013" cy="369887"/>
            <a:chOff x="4976" y="3079"/>
            <a:chExt cx="223" cy="233"/>
          </a:xfrm>
        </p:grpSpPr>
        <p:sp>
          <p:nvSpPr>
            <p:cNvPr id="132181" name="AutoShape 81"/>
            <p:cNvSpPr>
              <a:spLocks noChangeArrowheads="1"/>
            </p:cNvSpPr>
            <p:nvPr/>
          </p:nvSpPr>
          <p:spPr bwMode="auto">
            <a:xfrm>
              <a:off x="4976" y="3089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82" name="Text Box 82"/>
            <p:cNvSpPr txBox="1">
              <a:spLocks noChangeArrowheads="1"/>
            </p:cNvSpPr>
            <p:nvPr/>
          </p:nvSpPr>
          <p:spPr bwMode="auto">
            <a:xfrm>
              <a:off x="4991" y="307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Bookman" pitchFamily="18" charset="0"/>
                </a:rPr>
                <a:t>7</a:t>
              </a:r>
            </a:p>
          </p:txBody>
        </p:sp>
      </p:grpSp>
      <p:grpSp>
        <p:nvGrpSpPr>
          <p:cNvPr id="132169" name="Group 83"/>
          <p:cNvGrpSpPr>
            <a:grpSpLocks/>
          </p:cNvGrpSpPr>
          <p:nvPr/>
        </p:nvGrpSpPr>
        <p:grpSpPr bwMode="auto">
          <a:xfrm>
            <a:off x="3925888" y="1281113"/>
            <a:ext cx="354012" cy="371475"/>
            <a:chOff x="4935" y="2137"/>
            <a:chExt cx="223" cy="234"/>
          </a:xfrm>
        </p:grpSpPr>
        <p:sp>
          <p:nvSpPr>
            <p:cNvPr id="132179" name="AutoShape 84"/>
            <p:cNvSpPr>
              <a:spLocks noChangeArrowheads="1"/>
            </p:cNvSpPr>
            <p:nvPr/>
          </p:nvSpPr>
          <p:spPr bwMode="auto">
            <a:xfrm>
              <a:off x="4935" y="2148"/>
              <a:ext cx="223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325 h 21600"/>
                <a:gd name="T14" fmla="*/ 16563 w 21600"/>
                <a:gd name="T15" fmla="*/ 13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180" name="Text Box 85"/>
            <p:cNvSpPr txBox="1">
              <a:spLocks noChangeArrowheads="1"/>
            </p:cNvSpPr>
            <p:nvPr/>
          </p:nvSpPr>
          <p:spPr bwMode="auto">
            <a:xfrm>
              <a:off x="4951" y="2137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solidFill>
                    <a:schemeClr val="bg1"/>
                  </a:solidFill>
                  <a:latin typeface="Bookman" pitchFamily="18" charset="0"/>
                </a:rPr>
                <a:t>7</a:t>
              </a:r>
            </a:p>
          </p:txBody>
        </p:sp>
      </p:grpSp>
      <p:grpSp>
        <p:nvGrpSpPr>
          <p:cNvPr id="132170" name="Group 86"/>
          <p:cNvGrpSpPr>
            <a:grpSpLocks/>
          </p:cNvGrpSpPr>
          <p:nvPr/>
        </p:nvGrpSpPr>
        <p:grpSpPr bwMode="auto">
          <a:xfrm>
            <a:off x="4962525" y="5297488"/>
            <a:ext cx="398463" cy="396875"/>
            <a:chOff x="4686" y="3262"/>
            <a:chExt cx="251" cy="250"/>
          </a:xfrm>
        </p:grpSpPr>
        <p:sp>
          <p:nvSpPr>
            <p:cNvPr id="132177" name="Freeform 87"/>
            <p:cNvSpPr>
              <a:spLocks/>
            </p:cNvSpPr>
            <p:nvPr/>
          </p:nvSpPr>
          <p:spPr bwMode="auto">
            <a:xfrm>
              <a:off x="4686" y="3262"/>
              <a:ext cx="251" cy="250"/>
            </a:xfrm>
            <a:custGeom>
              <a:avLst/>
              <a:gdLst>
                <a:gd name="T0" fmla="*/ 0 w 1068"/>
                <a:gd name="T1" fmla="*/ 0 h 1189"/>
                <a:gd name="T2" fmla="*/ 0 w 1068"/>
                <a:gd name="T3" fmla="*/ 0 h 1189"/>
                <a:gd name="T4" fmla="*/ 0 w 1068"/>
                <a:gd name="T5" fmla="*/ 0 h 1189"/>
                <a:gd name="T6" fmla="*/ 0 w 1068"/>
                <a:gd name="T7" fmla="*/ 0 h 1189"/>
                <a:gd name="T8" fmla="*/ 0 w 1068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8" h="1189">
                  <a:moveTo>
                    <a:pt x="538" y="0"/>
                  </a:moveTo>
                  <a:lnTo>
                    <a:pt x="0" y="567"/>
                  </a:lnTo>
                  <a:lnTo>
                    <a:pt x="566" y="1189"/>
                  </a:lnTo>
                  <a:lnTo>
                    <a:pt x="1068" y="567"/>
                  </a:lnTo>
                  <a:lnTo>
                    <a:pt x="53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78" name="Text Box 88"/>
            <p:cNvSpPr txBox="1">
              <a:spLocks noChangeArrowheads="1"/>
            </p:cNvSpPr>
            <p:nvPr/>
          </p:nvSpPr>
          <p:spPr bwMode="auto">
            <a:xfrm>
              <a:off x="4717" y="32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Bookman" pitchFamily="18" charset="0"/>
                </a:rPr>
                <a:t>5</a:t>
              </a:r>
            </a:p>
          </p:txBody>
        </p:sp>
      </p:grpSp>
      <p:grpSp>
        <p:nvGrpSpPr>
          <p:cNvPr id="132171" name="Group 89"/>
          <p:cNvGrpSpPr>
            <a:grpSpLocks/>
          </p:cNvGrpSpPr>
          <p:nvPr/>
        </p:nvGrpSpPr>
        <p:grpSpPr bwMode="auto">
          <a:xfrm>
            <a:off x="4937125" y="1228725"/>
            <a:ext cx="398463" cy="396875"/>
            <a:chOff x="4819" y="2364"/>
            <a:chExt cx="251" cy="250"/>
          </a:xfrm>
        </p:grpSpPr>
        <p:sp>
          <p:nvSpPr>
            <p:cNvPr id="132175" name="Freeform 90"/>
            <p:cNvSpPr>
              <a:spLocks/>
            </p:cNvSpPr>
            <p:nvPr/>
          </p:nvSpPr>
          <p:spPr bwMode="auto">
            <a:xfrm>
              <a:off x="4819" y="2364"/>
              <a:ext cx="251" cy="250"/>
            </a:xfrm>
            <a:custGeom>
              <a:avLst/>
              <a:gdLst>
                <a:gd name="T0" fmla="*/ 0 w 1068"/>
                <a:gd name="T1" fmla="*/ 0 h 1189"/>
                <a:gd name="T2" fmla="*/ 0 w 1068"/>
                <a:gd name="T3" fmla="*/ 0 h 1189"/>
                <a:gd name="T4" fmla="*/ 0 w 1068"/>
                <a:gd name="T5" fmla="*/ 0 h 1189"/>
                <a:gd name="T6" fmla="*/ 0 w 1068"/>
                <a:gd name="T7" fmla="*/ 0 h 1189"/>
                <a:gd name="T8" fmla="*/ 0 w 1068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8" h="1189">
                  <a:moveTo>
                    <a:pt x="538" y="0"/>
                  </a:moveTo>
                  <a:lnTo>
                    <a:pt x="0" y="567"/>
                  </a:lnTo>
                  <a:lnTo>
                    <a:pt x="566" y="1189"/>
                  </a:lnTo>
                  <a:lnTo>
                    <a:pt x="1068" y="56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76" name="Text Box 91"/>
            <p:cNvSpPr txBox="1">
              <a:spLocks noChangeArrowheads="1"/>
            </p:cNvSpPr>
            <p:nvPr/>
          </p:nvSpPr>
          <p:spPr bwMode="auto">
            <a:xfrm>
              <a:off x="4859" y="2381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Bookman" pitchFamily="18" charset="0"/>
                </a:rPr>
                <a:t>5</a:t>
              </a:r>
            </a:p>
          </p:txBody>
        </p:sp>
      </p:grpSp>
      <p:grpSp>
        <p:nvGrpSpPr>
          <p:cNvPr id="132172" name="Group 92"/>
          <p:cNvGrpSpPr>
            <a:grpSpLocks/>
          </p:cNvGrpSpPr>
          <p:nvPr/>
        </p:nvGrpSpPr>
        <p:grpSpPr bwMode="auto">
          <a:xfrm>
            <a:off x="4957763" y="3341688"/>
            <a:ext cx="398462" cy="396875"/>
            <a:chOff x="4562" y="2516"/>
            <a:chExt cx="251" cy="250"/>
          </a:xfrm>
        </p:grpSpPr>
        <p:sp>
          <p:nvSpPr>
            <p:cNvPr id="132173" name="Freeform 93"/>
            <p:cNvSpPr>
              <a:spLocks/>
            </p:cNvSpPr>
            <p:nvPr/>
          </p:nvSpPr>
          <p:spPr bwMode="auto">
            <a:xfrm>
              <a:off x="4562" y="2516"/>
              <a:ext cx="251" cy="250"/>
            </a:xfrm>
            <a:custGeom>
              <a:avLst/>
              <a:gdLst>
                <a:gd name="T0" fmla="*/ 0 w 1068"/>
                <a:gd name="T1" fmla="*/ 0 h 1189"/>
                <a:gd name="T2" fmla="*/ 0 w 1068"/>
                <a:gd name="T3" fmla="*/ 0 h 1189"/>
                <a:gd name="T4" fmla="*/ 0 w 1068"/>
                <a:gd name="T5" fmla="*/ 0 h 1189"/>
                <a:gd name="T6" fmla="*/ 0 w 1068"/>
                <a:gd name="T7" fmla="*/ 0 h 1189"/>
                <a:gd name="T8" fmla="*/ 0 w 1068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8" h="1189">
                  <a:moveTo>
                    <a:pt x="538" y="0"/>
                  </a:moveTo>
                  <a:lnTo>
                    <a:pt x="0" y="567"/>
                  </a:lnTo>
                  <a:lnTo>
                    <a:pt x="566" y="1189"/>
                  </a:lnTo>
                  <a:lnTo>
                    <a:pt x="1068" y="56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174" name="Text Box 94"/>
            <p:cNvSpPr txBox="1">
              <a:spLocks noChangeArrowheads="1"/>
            </p:cNvSpPr>
            <p:nvPr/>
          </p:nvSpPr>
          <p:spPr bwMode="auto">
            <a:xfrm>
              <a:off x="4593" y="253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solidFill>
                    <a:schemeClr val="bg1"/>
                  </a:solidFill>
                  <a:latin typeface="Bookman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548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강연결요소 구하기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71825"/>
          </a:xfrm>
        </p:spPr>
        <p:txBody>
          <a:bodyPr/>
          <a:lstStyle/>
          <a:p>
            <a:r>
              <a:rPr lang="ko-KR" altLang="en-US" sz="2800" dirty="0"/>
              <a:t>강하게 연결됨</a:t>
            </a:r>
          </a:p>
          <a:p>
            <a:pPr lvl="1"/>
            <a:r>
              <a:rPr lang="ko-KR" altLang="en-US" sz="2400" dirty="0" smtClean="0"/>
              <a:t>유향 그래프의 </a:t>
            </a:r>
            <a:r>
              <a:rPr lang="ko-KR" altLang="en-US" sz="2400" dirty="0"/>
              <a:t>모든 </a:t>
            </a:r>
            <a:r>
              <a:rPr lang="ko-KR" altLang="en-US" sz="2400" dirty="0" err="1"/>
              <a:t>정점쌍에</a:t>
            </a:r>
            <a:r>
              <a:rPr lang="ko-KR" altLang="en-US" sz="2400" dirty="0"/>
              <a:t> 대해서 양방향으로 경로가 존재하면 강하게 연결되었다고 한다</a:t>
            </a:r>
          </a:p>
          <a:p>
            <a:pPr lvl="1"/>
            <a:r>
              <a:rPr lang="ko-KR" altLang="en-US" sz="2400" dirty="0"/>
              <a:t>강하게 연결된 부분 그래프를 </a:t>
            </a:r>
            <a:r>
              <a:rPr lang="ko-KR" altLang="en-US" sz="2400" dirty="0" err="1"/>
              <a:t>강연결요소</a:t>
            </a:r>
            <a:r>
              <a:rPr lang="en-US" altLang="ko-KR" sz="1600" dirty="0">
                <a:latin typeface="Times New Roman" panose="02020603050405020304" pitchFamily="18" charset="0"/>
              </a:rPr>
              <a:t>Strongly connected component</a:t>
            </a:r>
            <a:r>
              <a:rPr lang="ko-KR" altLang="en-US" sz="2400" dirty="0"/>
              <a:t>라 한다</a:t>
            </a:r>
          </a:p>
          <a:p>
            <a:r>
              <a:rPr lang="ko-KR" altLang="en-US" sz="2800" dirty="0"/>
              <a:t>임의의 그래프에서 </a:t>
            </a:r>
            <a:r>
              <a:rPr lang="ko-KR" altLang="en-US" sz="2800" dirty="0" err="1"/>
              <a:t>강연결요소들을</a:t>
            </a:r>
            <a:r>
              <a:rPr lang="ko-KR" altLang="en-US" sz="2800" dirty="0"/>
              <a:t> 찾는 알고리즘을 공부한다</a:t>
            </a:r>
          </a:p>
          <a:p>
            <a:pPr lvl="1"/>
            <a:endParaRPr lang="en-US" altLang="ko-KR" sz="24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강연결요소 구하기 알고리즘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2152650"/>
            <a:ext cx="8639175" cy="3124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err="1">
                <a:latin typeface="Times New Roman" panose="02020603050405020304" pitchFamily="18" charset="0"/>
              </a:rPr>
              <a:t>stronglyConnectedComponent</a:t>
            </a:r>
            <a:r>
              <a:rPr lang="en-US" altLang="ko-KR" sz="2000" dirty="0">
                <a:latin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Times New Roman" panose="02020603050405020304" pitchFamily="18" charset="0"/>
              </a:rPr>
              <a:t>G</a:t>
            </a:r>
            <a:r>
              <a:rPr lang="en-US" altLang="ko-KR" sz="2000" dirty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/>
              <a:t>{ </a:t>
            </a:r>
            <a:endParaRPr lang="ko-KR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000" dirty="0"/>
              <a:t>       </a:t>
            </a:r>
            <a:r>
              <a:rPr lang="ko-KR" altLang="en-US" sz="2000" dirty="0"/>
              <a:t>그래프 </a:t>
            </a:r>
            <a:r>
              <a:rPr lang="en-US" altLang="ko-KR" sz="2000" i="1" dirty="0">
                <a:latin typeface="Times New Roman" panose="02020603050405020304" pitchFamily="18" charset="0"/>
              </a:rPr>
              <a:t>G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DFS</a:t>
            </a:r>
            <a:r>
              <a:rPr lang="ko-KR" altLang="en-US" sz="2000" dirty="0"/>
              <a:t>를 수행하여 각 정점 </a:t>
            </a:r>
            <a:r>
              <a:rPr lang="en-US" altLang="ko-KR" sz="2000" i="1" dirty="0">
                <a:latin typeface="Times New Roman" panose="02020603050405020304" pitchFamily="18" charset="0"/>
              </a:rPr>
              <a:t>v</a:t>
            </a:r>
            <a:r>
              <a:rPr lang="ko-KR" altLang="en-US" sz="2000" dirty="0"/>
              <a:t>의 완료시간 </a:t>
            </a:r>
            <a:r>
              <a:rPr lang="en-US" altLang="ko-KR" sz="2000" i="1" dirty="0">
                <a:latin typeface="Times New Roman" panose="02020603050405020304" pitchFamily="18" charset="0"/>
              </a:rPr>
              <a:t>f </a:t>
            </a:r>
            <a:r>
              <a:rPr lang="en-US" altLang="ko-KR" sz="2000" dirty="0">
                <a:latin typeface="Times New Roman" panose="02020603050405020304" pitchFamily="18" charset="0"/>
              </a:rPr>
              <a:t>[</a:t>
            </a:r>
            <a:r>
              <a:rPr lang="en-US" altLang="ko-KR" sz="2000" i="1" dirty="0">
                <a:latin typeface="Times New Roman" panose="02020603050405020304" pitchFamily="18" charset="0"/>
              </a:rPr>
              <a:t>v</a:t>
            </a:r>
            <a:r>
              <a:rPr lang="en-US" altLang="ko-KR" sz="2000" dirty="0">
                <a:latin typeface="Times New Roman" panose="02020603050405020304" pitchFamily="18" charset="0"/>
              </a:rPr>
              <a:t>]</a:t>
            </a:r>
            <a:r>
              <a:rPr lang="en-US" altLang="ko-KR" sz="2000" i="1" baseline="-25000" dirty="0">
                <a:latin typeface="Times New Roman" panose="02020603050405020304" pitchFamily="18" charset="0"/>
              </a:rPr>
              <a:t> </a:t>
            </a:r>
            <a:r>
              <a:rPr lang="ko-KR" altLang="en-US" sz="2000" dirty="0"/>
              <a:t>를 계산한다</a:t>
            </a:r>
            <a:r>
              <a:rPr lang="en-US" altLang="ko-KR" sz="2000" dirty="0"/>
              <a:t>.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000" dirty="0"/>
              <a:t>       </a:t>
            </a:r>
            <a:r>
              <a:rPr lang="en-US" altLang="ko-KR" sz="2000" i="1" dirty="0">
                <a:latin typeface="Times New Roman" panose="02020603050405020304" pitchFamily="18" charset="0"/>
              </a:rPr>
              <a:t>G</a:t>
            </a:r>
            <a:r>
              <a:rPr lang="ko-KR" altLang="en-US" sz="2000" dirty="0"/>
              <a:t>의</a:t>
            </a:r>
            <a:r>
              <a:rPr lang="en-US" altLang="ko-KR" sz="2000" dirty="0"/>
              <a:t>  </a:t>
            </a:r>
            <a:r>
              <a:rPr lang="ko-KR" altLang="en-US" sz="2000" dirty="0"/>
              <a:t>모든 간선들의 방향을 뒤집어 </a:t>
            </a:r>
            <a:r>
              <a:rPr lang="en-US" altLang="ko-KR" sz="2000" i="1" dirty="0">
                <a:latin typeface="Times New Roman" panose="02020603050405020304" pitchFamily="18" charset="0"/>
              </a:rPr>
              <a:t>G</a:t>
            </a:r>
            <a:r>
              <a:rPr lang="en-US" altLang="ko-KR" sz="2000" i="1" baseline="30000" dirty="0">
                <a:latin typeface="Times New Roman" panose="02020603050405020304" pitchFamily="18" charset="0"/>
              </a:rPr>
              <a:t>R</a:t>
            </a:r>
            <a:r>
              <a:rPr lang="ko-KR" altLang="en-US" sz="2000" dirty="0"/>
              <a:t>을 만든다</a:t>
            </a:r>
            <a:r>
              <a:rPr lang="en-US" altLang="ko-KR" sz="2000" dirty="0"/>
              <a:t>.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000" dirty="0"/>
              <a:t>       DFS(</a:t>
            </a:r>
            <a:r>
              <a:rPr lang="en-US" altLang="ko-KR" sz="2000" i="1" dirty="0">
                <a:latin typeface="Times New Roman" panose="02020603050405020304" pitchFamily="18" charset="0"/>
              </a:rPr>
              <a:t>G</a:t>
            </a:r>
            <a:r>
              <a:rPr lang="en-US" altLang="ko-KR" sz="2000" i="1" baseline="30000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/>
              <a:t>)</a:t>
            </a:r>
            <a:r>
              <a:rPr lang="ko-KR" altLang="en-US" sz="2000" dirty="0"/>
              <a:t>를 수행하되 </a:t>
            </a:r>
            <a:r>
              <a:rPr lang="en-US" altLang="ko-KR" sz="2000" dirty="0"/>
              <a:t>[</a:t>
            </a:r>
            <a:r>
              <a:rPr lang="ko-KR" altLang="en-US" sz="2000" dirty="0"/>
              <a:t>알고리즘 </a:t>
            </a:r>
            <a:r>
              <a:rPr lang="en-US" altLang="ko-KR" sz="2000" dirty="0" smtClean="0"/>
              <a:t>10-2</a:t>
            </a:r>
            <a:r>
              <a:rPr lang="en-US" altLang="ko-KR" sz="2000" dirty="0"/>
              <a:t>]</a:t>
            </a:r>
            <a:r>
              <a:rPr lang="ko-KR" altLang="en-US" sz="2000" dirty="0"/>
              <a:t>의     행에서 시작점을 택할 때</a:t>
            </a:r>
            <a:r>
              <a:rPr lang="en-US" altLang="ko-KR" sz="2000" dirty="0"/>
              <a:t>   </a:t>
            </a:r>
            <a:r>
              <a:rPr lang="en-US" altLang="ko-KR" sz="2000" dirty="0">
                <a:latin typeface="Times New Roman" panose="02020603050405020304" pitchFamily="18" charset="0"/>
              </a:rPr>
              <a:t>  </a:t>
            </a:r>
            <a:r>
              <a:rPr lang="ko-KR" altLang="en-US" sz="2000" dirty="0"/>
              <a:t>에  </a:t>
            </a:r>
            <a:br>
              <a:rPr lang="ko-KR" altLang="en-US" sz="2000" dirty="0"/>
            </a:br>
            <a:r>
              <a:rPr lang="ko-KR" altLang="en-US" sz="2000" dirty="0"/>
              <a:t>  서 구한 </a:t>
            </a:r>
            <a:r>
              <a:rPr lang="en-US" altLang="ko-KR" sz="2000" i="1" dirty="0">
                <a:latin typeface="Times New Roman" panose="02020603050405020304" pitchFamily="18" charset="0"/>
              </a:rPr>
              <a:t>f </a:t>
            </a:r>
            <a:r>
              <a:rPr lang="en-US" altLang="ko-KR" sz="2000" dirty="0">
                <a:latin typeface="Times New Roman" panose="02020603050405020304" pitchFamily="18" charset="0"/>
              </a:rPr>
              <a:t>[</a:t>
            </a:r>
            <a:r>
              <a:rPr lang="en-US" altLang="ko-KR" sz="2000" i="1" dirty="0">
                <a:latin typeface="Times New Roman" panose="02020603050405020304" pitchFamily="18" charset="0"/>
              </a:rPr>
              <a:t>v</a:t>
            </a:r>
            <a:r>
              <a:rPr lang="en-US" altLang="ko-KR" sz="2000" dirty="0">
                <a:latin typeface="Times New Roman" panose="02020603050405020304" pitchFamily="18" charset="0"/>
              </a:rPr>
              <a:t>]</a:t>
            </a:r>
            <a:r>
              <a:rPr lang="ko-KR" altLang="en-US" sz="2000" dirty="0"/>
              <a:t>가 가장 큰 정점으로 잡는다</a:t>
            </a:r>
            <a:r>
              <a:rPr lang="en-US" altLang="ko-KR" sz="2000" dirty="0"/>
              <a:t>.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000" dirty="0"/>
              <a:t>       </a:t>
            </a:r>
            <a:r>
              <a:rPr lang="ko-KR" altLang="en-US" sz="2000" dirty="0"/>
              <a:t>앞의    에서 만들어진 분리된 </a:t>
            </a:r>
            <a:r>
              <a:rPr lang="ko-KR" altLang="en-US" sz="2000" dirty="0" err="1"/>
              <a:t>트리들</a:t>
            </a:r>
            <a:r>
              <a:rPr lang="ko-KR" altLang="en-US" sz="2000" dirty="0"/>
              <a:t> 각각을 </a:t>
            </a:r>
            <a:r>
              <a:rPr lang="ko-KR" altLang="en-US" sz="2000" dirty="0" err="1"/>
              <a:t>강연결요소로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리턴한다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000" dirty="0"/>
              <a:t>} </a:t>
            </a:r>
            <a:endParaRPr lang="ko-KR" altLang="en-US" sz="2000" dirty="0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937250" y="5461000"/>
            <a:ext cx="2643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>
                <a:ea typeface="굴림" panose="020B0600000101010101" pitchFamily="50" charset="-127"/>
              </a:rPr>
              <a:t>수행 시간</a:t>
            </a:r>
            <a:r>
              <a:rPr lang="en-US" altLang="ko-KR" sz="2000" smtClean="0">
                <a:ea typeface="굴림" panose="020B0600000101010101" pitchFamily="50" charset="-127"/>
              </a:rPr>
              <a:t>: </a:t>
            </a:r>
            <a:r>
              <a:rPr lang="el-GR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Θ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|+|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|)</a:t>
            </a:r>
            <a:endParaRPr lang="en-US" altLang="el-G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597012" name="Group 20"/>
          <p:cNvGrpSpPr>
            <a:grpSpLocks/>
          </p:cNvGrpSpPr>
          <p:nvPr/>
        </p:nvGrpSpPr>
        <p:grpSpPr bwMode="auto">
          <a:xfrm>
            <a:off x="482600" y="2895600"/>
            <a:ext cx="7901459" cy="1843088"/>
            <a:chOff x="304" y="1824"/>
            <a:chExt cx="4930" cy="1161"/>
          </a:xfrm>
        </p:grpSpPr>
        <p:sp>
          <p:nvSpPr>
            <p:cNvPr id="596998" name="Rectangle 6"/>
            <p:cNvSpPr>
              <a:spLocks noChangeArrowheads="1"/>
            </p:cNvSpPr>
            <p:nvPr/>
          </p:nvSpPr>
          <p:spPr bwMode="auto">
            <a:xfrm>
              <a:off x="310" y="1824"/>
              <a:ext cx="126" cy="12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96999" name="Rectangle 7"/>
            <p:cNvSpPr>
              <a:spLocks noChangeArrowheads="1"/>
            </p:cNvSpPr>
            <p:nvPr/>
          </p:nvSpPr>
          <p:spPr bwMode="auto">
            <a:xfrm>
              <a:off x="310" y="2110"/>
              <a:ext cx="126" cy="12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grpSp>
          <p:nvGrpSpPr>
            <p:cNvPr id="597009" name="Group 17"/>
            <p:cNvGrpSpPr>
              <a:grpSpLocks/>
            </p:cNvGrpSpPr>
            <p:nvPr/>
          </p:nvGrpSpPr>
          <p:grpSpPr bwMode="auto">
            <a:xfrm>
              <a:off x="304" y="2859"/>
              <a:ext cx="676" cy="126"/>
              <a:chOff x="304" y="2493"/>
              <a:chExt cx="676" cy="126"/>
            </a:xfrm>
          </p:grpSpPr>
          <p:sp>
            <p:nvSpPr>
              <p:cNvPr id="597001" name="Rectangle 9"/>
              <p:cNvSpPr>
                <a:spLocks noChangeArrowheads="1"/>
              </p:cNvSpPr>
              <p:nvPr/>
            </p:nvSpPr>
            <p:spPr bwMode="auto">
              <a:xfrm>
                <a:off x="304" y="2493"/>
                <a:ext cx="126" cy="12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>
                    <a:solidFill>
                      <a:schemeClr val="bg1"/>
                    </a:solidFill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597006" name="Rectangle 14"/>
              <p:cNvSpPr>
                <a:spLocks noChangeArrowheads="1"/>
              </p:cNvSpPr>
              <p:nvPr/>
            </p:nvSpPr>
            <p:spPr bwMode="auto">
              <a:xfrm>
                <a:off x="854" y="2493"/>
                <a:ext cx="126" cy="12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>
                    <a:solidFill>
                      <a:schemeClr val="bg1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</p:grpSp>
        <p:grpSp>
          <p:nvGrpSpPr>
            <p:cNvPr id="597011" name="Group 19"/>
            <p:cNvGrpSpPr>
              <a:grpSpLocks/>
            </p:cNvGrpSpPr>
            <p:nvPr/>
          </p:nvGrpSpPr>
          <p:grpSpPr bwMode="auto">
            <a:xfrm>
              <a:off x="310" y="2368"/>
              <a:ext cx="4924" cy="142"/>
              <a:chOff x="310" y="2368"/>
              <a:chExt cx="4924" cy="142"/>
            </a:xfrm>
          </p:grpSpPr>
          <p:sp>
            <p:nvSpPr>
              <p:cNvPr id="597004" name="Rectangle 12"/>
              <p:cNvSpPr>
                <a:spLocks noChangeArrowheads="1"/>
              </p:cNvSpPr>
              <p:nvPr/>
            </p:nvSpPr>
            <p:spPr bwMode="auto">
              <a:xfrm>
                <a:off x="5108" y="2374"/>
                <a:ext cx="126" cy="12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ea typeface="굴림" panose="020B0600000101010101" pitchFamily="50" charset="-127"/>
                  </a:rPr>
                  <a:t> 1 </a:t>
                </a:r>
              </a:p>
            </p:txBody>
          </p:sp>
          <p:grpSp>
            <p:nvGrpSpPr>
              <p:cNvPr id="597010" name="Group 18"/>
              <p:cNvGrpSpPr>
                <a:grpSpLocks/>
              </p:cNvGrpSpPr>
              <p:nvPr/>
            </p:nvGrpSpPr>
            <p:grpSpPr bwMode="auto">
              <a:xfrm>
                <a:off x="310" y="2368"/>
                <a:ext cx="3056" cy="142"/>
                <a:chOff x="310" y="2368"/>
                <a:chExt cx="3056" cy="142"/>
              </a:xfrm>
            </p:grpSpPr>
            <p:sp>
              <p:nvSpPr>
                <p:cNvPr id="597000" name="Rectangle 8"/>
                <p:cNvSpPr>
                  <a:spLocks noChangeArrowheads="1"/>
                </p:cNvSpPr>
                <p:nvPr/>
              </p:nvSpPr>
              <p:spPr bwMode="auto">
                <a:xfrm>
                  <a:off x="310" y="2384"/>
                  <a:ext cx="126" cy="126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400">
                      <a:solidFill>
                        <a:schemeClr val="bg1"/>
                      </a:solidFill>
                      <a:ea typeface="굴림" panose="020B0600000101010101" pitchFamily="50" charset="-127"/>
                    </a:rPr>
                    <a:t>3</a:t>
                  </a:r>
                </a:p>
              </p:txBody>
            </p:sp>
            <p:sp>
              <p:nvSpPr>
                <p:cNvPr id="597008" name="Oval 16"/>
                <p:cNvSpPr>
                  <a:spLocks noChangeArrowheads="1"/>
                </p:cNvSpPr>
                <p:nvPr/>
              </p:nvSpPr>
              <p:spPr bwMode="auto">
                <a:xfrm>
                  <a:off x="3240" y="2368"/>
                  <a:ext cx="126" cy="12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ea typeface="굴림" panose="020B0600000101010101" pitchFamily="50" charset="-127"/>
                    </a:rPr>
                    <a:t>1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Oval 2"/>
          <p:cNvSpPr>
            <a:spLocks noChangeArrowheads="1"/>
          </p:cNvSpPr>
          <p:nvPr/>
        </p:nvSpPr>
        <p:spPr bwMode="auto">
          <a:xfrm>
            <a:off x="706438" y="1746250"/>
            <a:ext cx="242887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3139" name="Oval 3"/>
          <p:cNvSpPr>
            <a:spLocks noChangeArrowheads="1"/>
          </p:cNvSpPr>
          <p:nvPr/>
        </p:nvSpPr>
        <p:spPr bwMode="auto">
          <a:xfrm>
            <a:off x="1377950" y="2798763"/>
            <a:ext cx="244475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40" name="Oval 4"/>
          <p:cNvSpPr>
            <a:spLocks noChangeArrowheads="1"/>
          </p:cNvSpPr>
          <p:nvPr/>
        </p:nvSpPr>
        <p:spPr bwMode="auto">
          <a:xfrm>
            <a:off x="706438" y="2447925"/>
            <a:ext cx="242887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41" name="Oval 5"/>
          <p:cNvSpPr>
            <a:spLocks noChangeArrowheads="1"/>
          </p:cNvSpPr>
          <p:nvPr/>
        </p:nvSpPr>
        <p:spPr bwMode="auto">
          <a:xfrm>
            <a:off x="1377950" y="2097088"/>
            <a:ext cx="244475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42" name="Oval 6"/>
          <p:cNvSpPr>
            <a:spLocks noChangeArrowheads="1"/>
          </p:cNvSpPr>
          <p:nvPr/>
        </p:nvSpPr>
        <p:spPr bwMode="auto">
          <a:xfrm>
            <a:off x="2049463" y="2389188"/>
            <a:ext cx="244475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43" name="Oval 7"/>
          <p:cNvSpPr>
            <a:spLocks noChangeArrowheads="1"/>
          </p:cNvSpPr>
          <p:nvPr/>
        </p:nvSpPr>
        <p:spPr bwMode="auto">
          <a:xfrm>
            <a:off x="2049463" y="1716088"/>
            <a:ext cx="244475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44" name="Oval 8"/>
          <p:cNvSpPr>
            <a:spLocks noChangeArrowheads="1"/>
          </p:cNvSpPr>
          <p:nvPr/>
        </p:nvSpPr>
        <p:spPr bwMode="auto">
          <a:xfrm>
            <a:off x="1377950" y="1395413"/>
            <a:ext cx="244475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45" name="Line 9"/>
          <p:cNvSpPr>
            <a:spLocks noChangeShapeType="1"/>
          </p:cNvSpPr>
          <p:nvPr/>
        </p:nvSpPr>
        <p:spPr bwMode="auto">
          <a:xfrm>
            <a:off x="935038" y="1920875"/>
            <a:ext cx="46355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46" name="Line 10"/>
          <p:cNvSpPr>
            <a:spLocks noChangeShapeType="1"/>
          </p:cNvSpPr>
          <p:nvPr/>
        </p:nvSpPr>
        <p:spPr bwMode="auto">
          <a:xfrm flipV="1">
            <a:off x="949325" y="2263775"/>
            <a:ext cx="441325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47" name="Line 11"/>
          <p:cNvSpPr>
            <a:spLocks noChangeShapeType="1"/>
          </p:cNvSpPr>
          <p:nvPr/>
        </p:nvSpPr>
        <p:spPr bwMode="auto">
          <a:xfrm flipV="1">
            <a:off x="889000" y="1512888"/>
            <a:ext cx="48895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48" name="Line 12"/>
          <p:cNvSpPr>
            <a:spLocks noChangeShapeType="1"/>
          </p:cNvSpPr>
          <p:nvPr/>
        </p:nvSpPr>
        <p:spPr bwMode="auto">
          <a:xfrm>
            <a:off x="1624013" y="1506538"/>
            <a:ext cx="46355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49" name="Line 13"/>
          <p:cNvSpPr>
            <a:spLocks noChangeShapeType="1"/>
          </p:cNvSpPr>
          <p:nvPr/>
        </p:nvSpPr>
        <p:spPr bwMode="auto">
          <a:xfrm flipV="1">
            <a:off x="1608138" y="1900238"/>
            <a:ext cx="465137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0" name="Line 14"/>
          <p:cNvSpPr>
            <a:spLocks noChangeShapeType="1"/>
          </p:cNvSpPr>
          <p:nvPr/>
        </p:nvSpPr>
        <p:spPr bwMode="auto">
          <a:xfrm>
            <a:off x="1614488" y="2263775"/>
            <a:ext cx="44926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1" name="Line 15"/>
          <p:cNvSpPr>
            <a:spLocks noChangeShapeType="1"/>
          </p:cNvSpPr>
          <p:nvPr/>
        </p:nvSpPr>
        <p:spPr bwMode="auto">
          <a:xfrm>
            <a:off x="944563" y="2616200"/>
            <a:ext cx="43973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2" name="Line 16"/>
          <p:cNvSpPr>
            <a:spLocks noChangeShapeType="1"/>
          </p:cNvSpPr>
          <p:nvPr/>
        </p:nvSpPr>
        <p:spPr bwMode="auto">
          <a:xfrm flipV="1">
            <a:off x="1614488" y="2587625"/>
            <a:ext cx="458787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3" name="Line 17"/>
          <p:cNvSpPr>
            <a:spLocks noChangeShapeType="1"/>
          </p:cNvSpPr>
          <p:nvPr/>
        </p:nvSpPr>
        <p:spPr bwMode="auto">
          <a:xfrm>
            <a:off x="812800" y="1973263"/>
            <a:ext cx="635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4" name="Line 18"/>
          <p:cNvSpPr>
            <a:spLocks noChangeShapeType="1"/>
          </p:cNvSpPr>
          <p:nvPr/>
        </p:nvSpPr>
        <p:spPr bwMode="auto">
          <a:xfrm flipV="1">
            <a:off x="946150" y="2533650"/>
            <a:ext cx="110490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5" name="Oval 19"/>
          <p:cNvSpPr>
            <a:spLocks noChangeArrowheads="1"/>
          </p:cNvSpPr>
          <p:nvPr/>
        </p:nvSpPr>
        <p:spPr bwMode="auto">
          <a:xfrm>
            <a:off x="2708275" y="2093913"/>
            <a:ext cx="244475" cy="231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290763" y="1885950"/>
            <a:ext cx="4413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 flipV="1">
            <a:off x="2289175" y="2244725"/>
            <a:ext cx="42545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58" name="Oval 22"/>
          <p:cNvSpPr>
            <a:spLocks noChangeArrowheads="1"/>
          </p:cNvSpPr>
          <p:nvPr/>
        </p:nvSpPr>
        <p:spPr bwMode="auto">
          <a:xfrm>
            <a:off x="1368425" y="3454400"/>
            <a:ext cx="246063" cy="231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59" name="Oval 23"/>
          <p:cNvSpPr>
            <a:spLocks noChangeArrowheads="1"/>
          </p:cNvSpPr>
          <p:nvPr/>
        </p:nvSpPr>
        <p:spPr bwMode="auto">
          <a:xfrm>
            <a:off x="2027238" y="3157538"/>
            <a:ext cx="244475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60" name="Line 24"/>
          <p:cNvSpPr>
            <a:spLocks noChangeShapeType="1"/>
          </p:cNvSpPr>
          <p:nvPr/>
        </p:nvSpPr>
        <p:spPr bwMode="auto">
          <a:xfrm>
            <a:off x="1617663" y="2949575"/>
            <a:ext cx="441325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61" name="Line 25"/>
          <p:cNvSpPr>
            <a:spLocks noChangeShapeType="1"/>
          </p:cNvSpPr>
          <p:nvPr/>
        </p:nvSpPr>
        <p:spPr bwMode="auto">
          <a:xfrm flipV="1">
            <a:off x="1592263" y="3309938"/>
            <a:ext cx="42545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62" name="Line 26"/>
          <p:cNvSpPr>
            <a:spLocks noChangeShapeType="1"/>
          </p:cNvSpPr>
          <p:nvPr/>
        </p:nvSpPr>
        <p:spPr bwMode="auto">
          <a:xfrm flipV="1">
            <a:off x="1498600" y="3044825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63" name="Oval 27"/>
          <p:cNvSpPr>
            <a:spLocks noChangeArrowheads="1"/>
          </p:cNvSpPr>
          <p:nvPr/>
        </p:nvSpPr>
        <p:spPr bwMode="auto">
          <a:xfrm>
            <a:off x="577850" y="4305300"/>
            <a:ext cx="242888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3164" name="Oval 28"/>
          <p:cNvSpPr>
            <a:spLocks noChangeArrowheads="1"/>
          </p:cNvSpPr>
          <p:nvPr/>
        </p:nvSpPr>
        <p:spPr bwMode="auto">
          <a:xfrm>
            <a:off x="1247775" y="5357813"/>
            <a:ext cx="246063" cy="2349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3165" name="Oval 29"/>
          <p:cNvSpPr>
            <a:spLocks noChangeArrowheads="1"/>
          </p:cNvSpPr>
          <p:nvPr/>
        </p:nvSpPr>
        <p:spPr bwMode="auto">
          <a:xfrm>
            <a:off x="577850" y="5006975"/>
            <a:ext cx="242888" cy="2333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3166" name="Oval 30"/>
          <p:cNvSpPr>
            <a:spLocks noChangeArrowheads="1"/>
          </p:cNvSpPr>
          <p:nvPr/>
        </p:nvSpPr>
        <p:spPr bwMode="auto">
          <a:xfrm>
            <a:off x="1247775" y="4656138"/>
            <a:ext cx="246063" cy="2333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3167" name="Oval 31"/>
          <p:cNvSpPr>
            <a:spLocks noChangeArrowheads="1"/>
          </p:cNvSpPr>
          <p:nvPr/>
        </p:nvSpPr>
        <p:spPr bwMode="auto">
          <a:xfrm>
            <a:off x="1920875" y="4948238"/>
            <a:ext cx="244475" cy="2333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3168" name="Oval 32"/>
          <p:cNvSpPr>
            <a:spLocks noChangeArrowheads="1"/>
          </p:cNvSpPr>
          <p:nvPr/>
        </p:nvSpPr>
        <p:spPr bwMode="auto">
          <a:xfrm>
            <a:off x="1920875" y="4275138"/>
            <a:ext cx="244475" cy="2349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3169" name="Oval 33"/>
          <p:cNvSpPr>
            <a:spLocks noChangeArrowheads="1"/>
          </p:cNvSpPr>
          <p:nvPr/>
        </p:nvSpPr>
        <p:spPr bwMode="auto">
          <a:xfrm>
            <a:off x="1247775" y="3954463"/>
            <a:ext cx="246063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170" name="Line 34"/>
          <p:cNvSpPr>
            <a:spLocks noChangeShapeType="1"/>
          </p:cNvSpPr>
          <p:nvPr/>
        </p:nvSpPr>
        <p:spPr bwMode="auto">
          <a:xfrm>
            <a:off x="806450" y="4481513"/>
            <a:ext cx="46355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1" name="Line 35"/>
          <p:cNvSpPr>
            <a:spLocks noChangeShapeType="1"/>
          </p:cNvSpPr>
          <p:nvPr/>
        </p:nvSpPr>
        <p:spPr bwMode="auto">
          <a:xfrm flipV="1">
            <a:off x="820738" y="4824413"/>
            <a:ext cx="4413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2" name="Line 36"/>
          <p:cNvSpPr>
            <a:spLocks noChangeShapeType="1"/>
          </p:cNvSpPr>
          <p:nvPr/>
        </p:nvSpPr>
        <p:spPr bwMode="auto">
          <a:xfrm flipV="1">
            <a:off x="760413" y="4071938"/>
            <a:ext cx="487362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3" name="Line 37"/>
          <p:cNvSpPr>
            <a:spLocks noChangeShapeType="1"/>
          </p:cNvSpPr>
          <p:nvPr/>
        </p:nvSpPr>
        <p:spPr bwMode="auto">
          <a:xfrm>
            <a:off x="1495425" y="4065588"/>
            <a:ext cx="46355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4" name="Line 38"/>
          <p:cNvSpPr>
            <a:spLocks noChangeShapeType="1"/>
          </p:cNvSpPr>
          <p:nvPr/>
        </p:nvSpPr>
        <p:spPr bwMode="auto">
          <a:xfrm flipV="1">
            <a:off x="1479550" y="4460875"/>
            <a:ext cx="46513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5" name="Line 39"/>
          <p:cNvSpPr>
            <a:spLocks noChangeShapeType="1"/>
          </p:cNvSpPr>
          <p:nvPr/>
        </p:nvSpPr>
        <p:spPr bwMode="auto">
          <a:xfrm>
            <a:off x="1484313" y="4824413"/>
            <a:ext cx="45085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815975" y="5176838"/>
            <a:ext cx="439738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7" name="Line 41"/>
          <p:cNvSpPr>
            <a:spLocks noChangeShapeType="1"/>
          </p:cNvSpPr>
          <p:nvPr/>
        </p:nvSpPr>
        <p:spPr bwMode="auto">
          <a:xfrm flipV="1">
            <a:off x="1484313" y="5146675"/>
            <a:ext cx="4603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8" name="Line 42"/>
          <p:cNvSpPr>
            <a:spLocks noChangeShapeType="1"/>
          </p:cNvSpPr>
          <p:nvPr/>
        </p:nvSpPr>
        <p:spPr bwMode="auto">
          <a:xfrm>
            <a:off x="684213" y="4532313"/>
            <a:ext cx="635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79" name="Line 43"/>
          <p:cNvSpPr>
            <a:spLocks noChangeShapeType="1"/>
          </p:cNvSpPr>
          <p:nvPr/>
        </p:nvSpPr>
        <p:spPr bwMode="auto">
          <a:xfrm flipV="1">
            <a:off x="817563" y="5092700"/>
            <a:ext cx="110490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80" name="Oval 44"/>
          <p:cNvSpPr>
            <a:spLocks noChangeArrowheads="1"/>
          </p:cNvSpPr>
          <p:nvPr/>
        </p:nvSpPr>
        <p:spPr bwMode="auto">
          <a:xfrm>
            <a:off x="2579688" y="4652963"/>
            <a:ext cx="244475" cy="2333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3181" name="Line 45"/>
          <p:cNvSpPr>
            <a:spLocks noChangeShapeType="1"/>
          </p:cNvSpPr>
          <p:nvPr/>
        </p:nvSpPr>
        <p:spPr bwMode="auto">
          <a:xfrm>
            <a:off x="2162175" y="4445000"/>
            <a:ext cx="4413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82" name="Line 46"/>
          <p:cNvSpPr>
            <a:spLocks noChangeShapeType="1"/>
          </p:cNvSpPr>
          <p:nvPr/>
        </p:nvSpPr>
        <p:spPr bwMode="auto">
          <a:xfrm flipV="1">
            <a:off x="2160588" y="4803775"/>
            <a:ext cx="42545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83" name="Oval 47"/>
          <p:cNvSpPr>
            <a:spLocks noChangeArrowheads="1"/>
          </p:cNvSpPr>
          <p:nvPr/>
        </p:nvSpPr>
        <p:spPr bwMode="auto">
          <a:xfrm>
            <a:off x="1239838" y="6013450"/>
            <a:ext cx="244475" cy="2333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3184" name="Oval 48"/>
          <p:cNvSpPr>
            <a:spLocks noChangeArrowheads="1"/>
          </p:cNvSpPr>
          <p:nvPr/>
        </p:nvSpPr>
        <p:spPr bwMode="auto">
          <a:xfrm>
            <a:off x="1898650" y="5716588"/>
            <a:ext cx="244475" cy="2333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3185" name="Line 49"/>
          <p:cNvSpPr>
            <a:spLocks noChangeShapeType="1"/>
          </p:cNvSpPr>
          <p:nvPr/>
        </p:nvSpPr>
        <p:spPr bwMode="auto">
          <a:xfrm>
            <a:off x="1489075" y="5510213"/>
            <a:ext cx="4413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86" name="Line 50"/>
          <p:cNvSpPr>
            <a:spLocks noChangeShapeType="1"/>
          </p:cNvSpPr>
          <p:nvPr/>
        </p:nvSpPr>
        <p:spPr bwMode="auto">
          <a:xfrm flipV="1">
            <a:off x="1463675" y="5868988"/>
            <a:ext cx="42545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87" name="Line 51"/>
          <p:cNvSpPr>
            <a:spLocks noChangeShapeType="1"/>
          </p:cNvSpPr>
          <p:nvPr/>
        </p:nvSpPr>
        <p:spPr bwMode="auto">
          <a:xfrm flipV="1">
            <a:off x="1370013" y="5603875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88" name="Oval 52"/>
          <p:cNvSpPr>
            <a:spLocks noChangeArrowheads="1"/>
          </p:cNvSpPr>
          <p:nvPr/>
        </p:nvSpPr>
        <p:spPr bwMode="auto">
          <a:xfrm>
            <a:off x="3259138" y="4306888"/>
            <a:ext cx="242887" cy="2333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3189" name="Oval 53"/>
          <p:cNvSpPr>
            <a:spLocks noChangeArrowheads="1"/>
          </p:cNvSpPr>
          <p:nvPr/>
        </p:nvSpPr>
        <p:spPr bwMode="auto">
          <a:xfrm>
            <a:off x="3929063" y="5359400"/>
            <a:ext cx="246062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3190" name="Oval 54"/>
          <p:cNvSpPr>
            <a:spLocks noChangeArrowheads="1"/>
          </p:cNvSpPr>
          <p:nvPr/>
        </p:nvSpPr>
        <p:spPr bwMode="auto">
          <a:xfrm>
            <a:off x="3259138" y="5008563"/>
            <a:ext cx="242887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3191" name="Oval 55"/>
          <p:cNvSpPr>
            <a:spLocks noChangeArrowheads="1"/>
          </p:cNvSpPr>
          <p:nvPr/>
        </p:nvSpPr>
        <p:spPr bwMode="auto">
          <a:xfrm>
            <a:off x="3929063" y="4657725"/>
            <a:ext cx="246062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3192" name="Oval 56"/>
          <p:cNvSpPr>
            <a:spLocks noChangeArrowheads="1"/>
          </p:cNvSpPr>
          <p:nvPr/>
        </p:nvSpPr>
        <p:spPr bwMode="auto">
          <a:xfrm>
            <a:off x="4602163" y="4949825"/>
            <a:ext cx="244475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3193" name="Oval 57"/>
          <p:cNvSpPr>
            <a:spLocks noChangeArrowheads="1"/>
          </p:cNvSpPr>
          <p:nvPr/>
        </p:nvSpPr>
        <p:spPr bwMode="auto">
          <a:xfrm>
            <a:off x="4602163" y="4276725"/>
            <a:ext cx="244475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3194" name="Oval 58"/>
          <p:cNvSpPr>
            <a:spLocks noChangeArrowheads="1"/>
          </p:cNvSpPr>
          <p:nvPr/>
        </p:nvSpPr>
        <p:spPr bwMode="auto">
          <a:xfrm>
            <a:off x="3929063" y="3956050"/>
            <a:ext cx="246062" cy="2349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3195" name="Line 59"/>
          <p:cNvSpPr>
            <a:spLocks noChangeShapeType="1"/>
          </p:cNvSpPr>
          <p:nvPr/>
        </p:nvSpPr>
        <p:spPr bwMode="auto">
          <a:xfrm>
            <a:off x="3486150" y="4481513"/>
            <a:ext cx="46355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96" name="Line 60"/>
          <p:cNvSpPr>
            <a:spLocks noChangeShapeType="1"/>
          </p:cNvSpPr>
          <p:nvPr/>
        </p:nvSpPr>
        <p:spPr bwMode="auto">
          <a:xfrm flipV="1">
            <a:off x="3502025" y="4824413"/>
            <a:ext cx="441325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97" name="Line 61"/>
          <p:cNvSpPr>
            <a:spLocks noChangeShapeType="1"/>
          </p:cNvSpPr>
          <p:nvPr/>
        </p:nvSpPr>
        <p:spPr bwMode="auto">
          <a:xfrm flipV="1">
            <a:off x="3441700" y="4073525"/>
            <a:ext cx="487363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98" name="Line 62"/>
          <p:cNvSpPr>
            <a:spLocks noChangeShapeType="1"/>
          </p:cNvSpPr>
          <p:nvPr/>
        </p:nvSpPr>
        <p:spPr bwMode="auto">
          <a:xfrm>
            <a:off x="4175125" y="4067175"/>
            <a:ext cx="46513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199" name="Line 63"/>
          <p:cNvSpPr>
            <a:spLocks noChangeShapeType="1"/>
          </p:cNvSpPr>
          <p:nvPr/>
        </p:nvSpPr>
        <p:spPr bwMode="auto">
          <a:xfrm flipV="1">
            <a:off x="4160838" y="4460875"/>
            <a:ext cx="465137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0" name="Line 64"/>
          <p:cNvSpPr>
            <a:spLocks noChangeShapeType="1"/>
          </p:cNvSpPr>
          <p:nvPr/>
        </p:nvSpPr>
        <p:spPr bwMode="auto">
          <a:xfrm>
            <a:off x="4165600" y="4824413"/>
            <a:ext cx="45085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1" name="Line 65"/>
          <p:cNvSpPr>
            <a:spLocks noChangeShapeType="1"/>
          </p:cNvSpPr>
          <p:nvPr/>
        </p:nvSpPr>
        <p:spPr bwMode="auto">
          <a:xfrm>
            <a:off x="3497263" y="5176838"/>
            <a:ext cx="43973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2" name="Line 66"/>
          <p:cNvSpPr>
            <a:spLocks noChangeShapeType="1"/>
          </p:cNvSpPr>
          <p:nvPr/>
        </p:nvSpPr>
        <p:spPr bwMode="auto">
          <a:xfrm flipV="1">
            <a:off x="4165600" y="5148263"/>
            <a:ext cx="4603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3" name="Line 67"/>
          <p:cNvSpPr>
            <a:spLocks noChangeShapeType="1"/>
          </p:cNvSpPr>
          <p:nvPr/>
        </p:nvSpPr>
        <p:spPr bwMode="auto">
          <a:xfrm>
            <a:off x="3365500" y="4533900"/>
            <a:ext cx="63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4" name="Line 68"/>
          <p:cNvSpPr>
            <a:spLocks noChangeShapeType="1"/>
          </p:cNvSpPr>
          <p:nvPr/>
        </p:nvSpPr>
        <p:spPr bwMode="auto">
          <a:xfrm flipV="1">
            <a:off x="3498850" y="5094288"/>
            <a:ext cx="110490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5" name="Oval 69"/>
          <p:cNvSpPr>
            <a:spLocks noChangeArrowheads="1"/>
          </p:cNvSpPr>
          <p:nvPr/>
        </p:nvSpPr>
        <p:spPr bwMode="auto">
          <a:xfrm>
            <a:off x="5260975" y="4654550"/>
            <a:ext cx="244475" cy="231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3206" name="Line 70"/>
          <p:cNvSpPr>
            <a:spLocks noChangeShapeType="1"/>
          </p:cNvSpPr>
          <p:nvPr/>
        </p:nvSpPr>
        <p:spPr bwMode="auto">
          <a:xfrm>
            <a:off x="4841875" y="4446588"/>
            <a:ext cx="4413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7" name="Line 71"/>
          <p:cNvSpPr>
            <a:spLocks noChangeShapeType="1"/>
          </p:cNvSpPr>
          <p:nvPr/>
        </p:nvSpPr>
        <p:spPr bwMode="auto">
          <a:xfrm flipV="1">
            <a:off x="4841875" y="4805363"/>
            <a:ext cx="425450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08" name="Oval 72"/>
          <p:cNvSpPr>
            <a:spLocks noChangeArrowheads="1"/>
          </p:cNvSpPr>
          <p:nvPr/>
        </p:nvSpPr>
        <p:spPr bwMode="auto">
          <a:xfrm>
            <a:off x="3921125" y="6015038"/>
            <a:ext cx="244475" cy="231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3209" name="Oval 73"/>
          <p:cNvSpPr>
            <a:spLocks noChangeArrowheads="1"/>
          </p:cNvSpPr>
          <p:nvPr/>
        </p:nvSpPr>
        <p:spPr bwMode="auto">
          <a:xfrm>
            <a:off x="4579938" y="5718175"/>
            <a:ext cx="244475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3210" name="Line 74"/>
          <p:cNvSpPr>
            <a:spLocks noChangeShapeType="1"/>
          </p:cNvSpPr>
          <p:nvPr/>
        </p:nvSpPr>
        <p:spPr bwMode="auto">
          <a:xfrm>
            <a:off x="4170363" y="5510213"/>
            <a:ext cx="44132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11" name="Line 75"/>
          <p:cNvSpPr>
            <a:spLocks noChangeShapeType="1"/>
          </p:cNvSpPr>
          <p:nvPr/>
        </p:nvSpPr>
        <p:spPr bwMode="auto">
          <a:xfrm flipV="1">
            <a:off x="4143375" y="5870575"/>
            <a:ext cx="42703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12" name="Line 76"/>
          <p:cNvSpPr>
            <a:spLocks noChangeShapeType="1"/>
          </p:cNvSpPr>
          <p:nvPr/>
        </p:nvSpPr>
        <p:spPr bwMode="auto">
          <a:xfrm flipV="1">
            <a:off x="4051300" y="56054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13" name="Oval 77"/>
          <p:cNvSpPr>
            <a:spLocks noChangeArrowheads="1"/>
          </p:cNvSpPr>
          <p:nvPr/>
        </p:nvSpPr>
        <p:spPr bwMode="auto">
          <a:xfrm>
            <a:off x="5900738" y="4410075"/>
            <a:ext cx="242887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3214" name="Oval 78"/>
          <p:cNvSpPr>
            <a:spLocks noChangeArrowheads="1"/>
          </p:cNvSpPr>
          <p:nvPr/>
        </p:nvSpPr>
        <p:spPr bwMode="auto">
          <a:xfrm>
            <a:off x="6572250" y="5462588"/>
            <a:ext cx="244475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3215" name="Oval 79"/>
          <p:cNvSpPr>
            <a:spLocks noChangeArrowheads="1"/>
          </p:cNvSpPr>
          <p:nvPr/>
        </p:nvSpPr>
        <p:spPr bwMode="auto">
          <a:xfrm>
            <a:off x="5900738" y="5111750"/>
            <a:ext cx="242887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3216" name="Oval 80"/>
          <p:cNvSpPr>
            <a:spLocks noChangeArrowheads="1"/>
          </p:cNvSpPr>
          <p:nvPr/>
        </p:nvSpPr>
        <p:spPr bwMode="auto">
          <a:xfrm>
            <a:off x="6572250" y="4760913"/>
            <a:ext cx="244475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3217" name="Oval 81"/>
          <p:cNvSpPr>
            <a:spLocks noChangeArrowheads="1"/>
          </p:cNvSpPr>
          <p:nvPr/>
        </p:nvSpPr>
        <p:spPr bwMode="auto">
          <a:xfrm>
            <a:off x="7243763" y="5053013"/>
            <a:ext cx="246062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3218" name="Oval 82"/>
          <p:cNvSpPr>
            <a:spLocks noChangeArrowheads="1"/>
          </p:cNvSpPr>
          <p:nvPr/>
        </p:nvSpPr>
        <p:spPr bwMode="auto">
          <a:xfrm>
            <a:off x="7243763" y="4379913"/>
            <a:ext cx="246062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3219" name="Oval 83"/>
          <p:cNvSpPr>
            <a:spLocks noChangeArrowheads="1"/>
          </p:cNvSpPr>
          <p:nvPr/>
        </p:nvSpPr>
        <p:spPr bwMode="auto">
          <a:xfrm>
            <a:off x="6572250" y="4059238"/>
            <a:ext cx="244475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3220" name="Line 84"/>
          <p:cNvSpPr>
            <a:spLocks noChangeShapeType="1"/>
          </p:cNvSpPr>
          <p:nvPr/>
        </p:nvSpPr>
        <p:spPr bwMode="auto">
          <a:xfrm>
            <a:off x="6129338" y="4584700"/>
            <a:ext cx="46355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1" name="Line 85"/>
          <p:cNvSpPr>
            <a:spLocks noChangeShapeType="1"/>
          </p:cNvSpPr>
          <p:nvPr/>
        </p:nvSpPr>
        <p:spPr bwMode="auto">
          <a:xfrm flipV="1">
            <a:off x="6143625" y="4927600"/>
            <a:ext cx="441325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2" name="Line 86"/>
          <p:cNvSpPr>
            <a:spLocks noChangeShapeType="1"/>
          </p:cNvSpPr>
          <p:nvPr/>
        </p:nvSpPr>
        <p:spPr bwMode="auto">
          <a:xfrm flipV="1">
            <a:off x="6083300" y="4176713"/>
            <a:ext cx="48895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3" name="Line 87"/>
          <p:cNvSpPr>
            <a:spLocks noChangeShapeType="1"/>
          </p:cNvSpPr>
          <p:nvPr/>
        </p:nvSpPr>
        <p:spPr bwMode="auto">
          <a:xfrm>
            <a:off x="6818313" y="4170363"/>
            <a:ext cx="465137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4" name="Line 88"/>
          <p:cNvSpPr>
            <a:spLocks noChangeShapeType="1"/>
          </p:cNvSpPr>
          <p:nvPr/>
        </p:nvSpPr>
        <p:spPr bwMode="auto">
          <a:xfrm flipV="1">
            <a:off x="6802438" y="4564063"/>
            <a:ext cx="465137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5" name="Line 89"/>
          <p:cNvSpPr>
            <a:spLocks noChangeShapeType="1"/>
          </p:cNvSpPr>
          <p:nvPr/>
        </p:nvSpPr>
        <p:spPr bwMode="auto">
          <a:xfrm>
            <a:off x="6808788" y="4927600"/>
            <a:ext cx="449262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6" name="Line 90"/>
          <p:cNvSpPr>
            <a:spLocks noChangeShapeType="1"/>
          </p:cNvSpPr>
          <p:nvPr/>
        </p:nvSpPr>
        <p:spPr bwMode="auto">
          <a:xfrm>
            <a:off x="6138863" y="5281613"/>
            <a:ext cx="4397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7" name="Line 91"/>
          <p:cNvSpPr>
            <a:spLocks noChangeShapeType="1"/>
          </p:cNvSpPr>
          <p:nvPr/>
        </p:nvSpPr>
        <p:spPr bwMode="auto">
          <a:xfrm flipV="1">
            <a:off x="6808788" y="5251450"/>
            <a:ext cx="458787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8" name="Line 92"/>
          <p:cNvSpPr>
            <a:spLocks noChangeShapeType="1"/>
          </p:cNvSpPr>
          <p:nvPr/>
        </p:nvSpPr>
        <p:spPr bwMode="auto">
          <a:xfrm>
            <a:off x="6007100" y="4637088"/>
            <a:ext cx="7938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29" name="Line 93"/>
          <p:cNvSpPr>
            <a:spLocks noChangeShapeType="1"/>
          </p:cNvSpPr>
          <p:nvPr/>
        </p:nvSpPr>
        <p:spPr bwMode="auto">
          <a:xfrm flipV="1">
            <a:off x="6142038" y="5197475"/>
            <a:ext cx="1103312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30" name="Oval 94"/>
          <p:cNvSpPr>
            <a:spLocks noChangeArrowheads="1"/>
          </p:cNvSpPr>
          <p:nvPr/>
        </p:nvSpPr>
        <p:spPr bwMode="auto">
          <a:xfrm>
            <a:off x="7902575" y="4757738"/>
            <a:ext cx="244475" cy="231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3231" name="Line 95"/>
          <p:cNvSpPr>
            <a:spLocks noChangeShapeType="1"/>
          </p:cNvSpPr>
          <p:nvPr/>
        </p:nvSpPr>
        <p:spPr bwMode="auto">
          <a:xfrm>
            <a:off x="7485063" y="4549775"/>
            <a:ext cx="4413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32" name="Line 96"/>
          <p:cNvSpPr>
            <a:spLocks noChangeShapeType="1"/>
          </p:cNvSpPr>
          <p:nvPr/>
        </p:nvSpPr>
        <p:spPr bwMode="auto">
          <a:xfrm flipV="1">
            <a:off x="7483475" y="4908550"/>
            <a:ext cx="42545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33" name="Oval 97"/>
          <p:cNvSpPr>
            <a:spLocks noChangeArrowheads="1"/>
          </p:cNvSpPr>
          <p:nvPr/>
        </p:nvSpPr>
        <p:spPr bwMode="auto">
          <a:xfrm>
            <a:off x="6564313" y="6118225"/>
            <a:ext cx="244475" cy="233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3234" name="Oval 98"/>
          <p:cNvSpPr>
            <a:spLocks noChangeArrowheads="1"/>
          </p:cNvSpPr>
          <p:nvPr/>
        </p:nvSpPr>
        <p:spPr bwMode="auto">
          <a:xfrm>
            <a:off x="7221538" y="5821363"/>
            <a:ext cx="246062" cy="233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3235" name="Line 99"/>
          <p:cNvSpPr>
            <a:spLocks noChangeShapeType="1"/>
          </p:cNvSpPr>
          <p:nvPr/>
        </p:nvSpPr>
        <p:spPr bwMode="auto">
          <a:xfrm>
            <a:off x="6811963" y="5613400"/>
            <a:ext cx="441325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36" name="Line 100"/>
          <p:cNvSpPr>
            <a:spLocks noChangeShapeType="1"/>
          </p:cNvSpPr>
          <p:nvPr/>
        </p:nvSpPr>
        <p:spPr bwMode="auto">
          <a:xfrm flipV="1">
            <a:off x="6786563" y="5973763"/>
            <a:ext cx="42545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37" name="Line 101"/>
          <p:cNvSpPr>
            <a:spLocks noChangeShapeType="1"/>
          </p:cNvSpPr>
          <p:nvPr/>
        </p:nvSpPr>
        <p:spPr bwMode="auto">
          <a:xfrm flipV="1">
            <a:off x="6692900" y="57086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3238" name="Text Box 102"/>
          <p:cNvSpPr txBox="1">
            <a:spLocks noChangeArrowheads="1"/>
          </p:cNvSpPr>
          <p:nvPr/>
        </p:nvSpPr>
        <p:spPr bwMode="auto">
          <a:xfrm>
            <a:off x="254000" y="10064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3239" name="Text Box 103"/>
          <p:cNvSpPr txBox="1">
            <a:spLocks noChangeArrowheads="1"/>
          </p:cNvSpPr>
          <p:nvPr/>
        </p:nvSpPr>
        <p:spPr bwMode="auto">
          <a:xfrm>
            <a:off x="261938" y="35290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603240" name="Text Box 104"/>
          <p:cNvSpPr txBox="1">
            <a:spLocks noChangeArrowheads="1"/>
          </p:cNvSpPr>
          <p:nvPr/>
        </p:nvSpPr>
        <p:spPr bwMode="auto">
          <a:xfrm>
            <a:off x="2925763" y="35290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603241" name="Text Box 105"/>
          <p:cNvSpPr txBox="1">
            <a:spLocks noChangeArrowheads="1"/>
          </p:cNvSpPr>
          <p:nvPr/>
        </p:nvSpPr>
        <p:spPr bwMode="auto">
          <a:xfrm>
            <a:off x="5599113" y="35290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603242" name="Text Box 106"/>
          <p:cNvSpPr txBox="1">
            <a:spLocks noChangeArrowheads="1"/>
          </p:cNvSpPr>
          <p:nvPr/>
        </p:nvSpPr>
        <p:spPr bwMode="auto">
          <a:xfrm>
            <a:off x="1349375" y="61785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3243" name="Text Box 107"/>
          <p:cNvSpPr txBox="1">
            <a:spLocks noChangeArrowheads="1"/>
          </p:cNvSpPr>
          <p:nvPr/>
        </p:nvSpPr>
        <p:spPr bwMode="auto">
          <a:xfrm>
            <a:off x="2030413" y="58816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3244" name="Text Box 108"/>
          <p:cNvSpPr txBox="1">
            <a:spLocks noChangeArrowheads="1"/>
          </p:cNvSpPr>
          <p:nvPr/>
        </p:nvSpPr>
        <p:spPr bwMode="auto">
          <a:xfrm>
            <a:off x="1076325" y="5486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3245" name="Text Box 109"/>
          <p:cNvSpPr txBox="1">
            <a:spLocks noChangeArrowheads="1"/>
          </p:cNvSpPr>
          <p:nvPr/>
        </p:nvSpPr>
        <p:spPr bwMode="auto">
          <a:xfrm>
            <a:off x="2757488" y="47736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3246" name="Text Box 110"/>
          <p:cNvSpPr txBox="1">
            <a:spLocks noChangeArrowheads="1"/>
          </p:cNvSpPr>
          <p:nvPr/>
        </p:nvSpPr>
        <p:spPr bwMode="auto">
          <a:xfrm>
            <a:off x="2085975" y="4102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3247" name="Text Box 111"/>
          <p:cNvSpPr txBox="1">
            <a:spLocks noChangeArrowheads="1"/>
          </p:cNvSpPr>
          <p:nvPr/>
        </p:nvSpPr>
        <p:spPr bwMode="auto">
          <a:xfrm>
            <a:off x="1296988" y="4430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3248" name="Text Box 112"/>
          <p:cNvSpPr txBox="1">
            <a:spLocks noChangeArrowheads="1"/>
          </p:cNvSpPr>
          <p:nvPr/>
        </p:nvSpPr>
        <p:spPr bwMode="auto">
          <a:xfrm>
            <a:off x="2085975" y="50863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3249" name="Text Box 113"/>
          <p:cNvSpPr txBox="1">
            <a:spLocks noChangeArrowheads="1"/>
          </p:cNvSpPr>
          <p:nvPr/>
        </p:nvSpPr>
        <p:spPr bwMode="auto">
          <a:xfrm>
            <a:off x="500063" y="52085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3250" name="Text Box 114"/>
          <p:cNvSpPr txBox="1">
            <a:spLocks noChangeArrowheads="1"/>
          </p:cNvSpPr>
          <p:nvPr/>
        </p:nvSpPr>
        <p:spPr bwMode="auto">
          <a:xfrm>
            <a:off x="3852863" y="41275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3251" name="Text Box 115"/>
          <p:cNvSpPr txBox="1">
            <a:spLocks noChangeArrowheads="1"/>
          </p:cNvSpPr>
          <p:nvPr/>
        </p:nvSpPr>
        <p:spPr bwMode="auto">
          <a:xfrm>
            <a:off x="2960688" y="413385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3252" name="Text Box 116"/>
          <p:cNvSpPr txBox="1">
            <a:spLocks noChangeArrowheads="1"/>
          </p:cNvSpPr>
          <p:nvPr/>
        </p:nvSpPr>
        <p:spPr bwMode="auto">
          <a:xfrm>
            <a:off x="4027488" y="617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3253" name="Text Box 117"/>
          <p:cNvSpPr txBox="1">
            <a:spLocks noChangeArrowheads="1"/>
          </p:cNvSpPr>
          <p:nvPr/>
        </p:nvSpPr>
        <p:spPr bwMode="auto">
          <a:xfrm>
            <a:off x="4708525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3254" name="Text Box 118"/>
          <p:cNvSpPr txBox="1">
            <a:spLocks noChangeArrowheads="1"/>
          </p:cNvSpPr>
          <p:nvPr/>
        </p:nvSpPr>
        <p:spPr bwMode="auto">
          <a:xfrm>
            <a:off x="3756025" y="54800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3255" name="Text Box 119"/>
          <p:cNvSpPr txBox="1">
            <a:spLocks noChangeArrowheads="1"/>
          </p:cNvSpPr>
          <p:nvPr/>
        </p:nvSpPr>
        <p:spPr bwMode="auto">
          <a:xfrm>
            <a:off x="5435600" y="47609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3256" name="Text Box 120"/>
          <p:cNvSpPr txBox="1">
            <a:spLocks noChangeArrowheads="1"/>
          </p:cNvSpPr>
          <p:nvPr/>
        </p:nvSpPr>
        <p:spPr bwMode="auto">
          <a:xfrm>
            <a:off x="4764088" y="40878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3257" name="Text Box 121"/>
          <p:cNvSpPr txBox="1">
            <a:spLocks noChangeArrowheads="1"/>
          </p:cNvSpPr>
          <p:nvPr/>
        </p:nvSpPr>
        <p:spPr bwMode="auto">
          <a:xfrm>
            <a:off x="3975100" y="44243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3258" name="Text Box 122"/>
          <p:cNvSpPr txBox="1">
            <a:spLocks noChangeArrowheads="1"/>
          </p:cNvSpPr>
          <p:nvPr/>
        </p:nvSpPr>
        <p:spPr bwMode="auto">
          <a:xfrm>
            <a:off x="4764088" y="5073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3259" name="Text Box 123"/>
          <p:cNvSpPr txBox="1">
            <a:spLocks noChangeArrowheads="1"/>
          </p:cNvSpPr>
          <p:nvPr/>
        </p:nvSpPr>
        <p:spPr bwMode="auto">
          <a:xfrm>
            <a:off x="3178175" y="51958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3260" name="Text Box 124"/>
          <p:cNvSpPr txBox="1">
            <a:spLocks noChangeArrowheads="1"/>
          </p:cNvSpPr>
          <p:nvPr/>
        </p:nvSpPr>
        <p:spPr bwMode="auto">
          <a:xfrm>
            <a:off x="5734050" y="3925888"/>
            <a:ext cx="442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3261" name="Text Box 125"/>
          <p:cNvSpPr txBox="1">
            <a:spLocks noChangeArrowheads="1"/>
          </p:cNvSpPr>
          <p:nvPr/>
        </p:nvSpPr>
        <p:spPr bwMode="auto">
          <a:xfrm>
            <a:off x="582613" y="1270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endParaRPr kumimoji="1" lang="en-US" altLang="ko-KR" sz="1800" baseline="30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3262" name="Text Box 126"/>
          <p:cNvSpPr txBox="1">
            <a:spLocks noChangeArrowheads="1"/>
          </p:cNvSpPr>
          <p:nvPr/>
        </p:nvSpPr>
        <p:spPr bwMode="auto">
          <a:xfrm>
            <a:off x="457200" y="38560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endParaRPr kumimoji="1" lang="en-US" altLang="ko-KR" sz="1800" baseline="30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3263" name="Text Box 127"/>
          <p:cNvSpPr txBox="1">
            <a:spLocks noChangeArrowheads="1"/>
          </p:cNvSpPr>
          <p:nvPr/>
        </p:nvSpPr>
        <p:spPr bwMode="auto">
          <a:xfrm>
            <a:off x="3097213" y="38560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endParaRPr kumimoji="1" lang="en-US" altLang="ko-KR" sz="1800" baseline="30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3264" name="AutoShape 128"/>
          <p:cNvSpPr>
            <a:spLocks noChangeArrowheads="1"/>
          </p:cNvSpPr>
          <p:nvPr/>
        </p:nvSpPr>
        <p:spPr bwMode="auto">
          <a:xfrm>
            <a:off x="2595563" y="5292725"/>
            <a:ext cx="295275" cy="222250"/>
          </a:xfrm>
          <a:prstGeom prst="rightArrow">
            <a:avLst>
              <a:gd name="adj1" fmla="val 50000"/>
              <a:gd name="adj2" fmla="val 3321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265" name="AutoShape 129"/>
          <p:cNvSpPr>
            <a:spLocks noChangeArrowheads="1"/>
          </p:cNvSpPr>
          <p:nvPr/>
        </p:nvSpPr>
        <p:spPr bwMode="auto">
          <a:xfrm rot="5400000">
            <a:off x="7610475" y="6197600"/>
            <a:ext cx="292100" cy="222250"/>
          </a:xfrm>
          <a:prstGeom prst="rightArrow">
            <a:avLst>
              <a:gd name="adj1" fmla="val 50000"/>
              <a:gd name="adj2" fmla="val 3285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274" name="Text Box 138"/>
          <p:cNvSpPr txBox="1">
            <a:spLocks noChangeArrowheads="1"/>
          </p:cNvSpPr>
          <p:nvPr/>
        </p:nvSpPr>
        <p:spPr bwMode="auto">
          <a:xfrm>
            <a:off x="6594475" y="45021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3277" name="AutoShape 141"/>
          <p:cNvSpPr>
            <a:spLocks noChangeArrowheads="1"/>
          </p:cNvSpPr>
          <p:nvPr/>
        </p:nvSpPr>
        <p:spPr bwMode="auto">
          <a:xfrm flipH="1">
            <a:off x="5205413" y="5291138"/>
            <a:ext cx="317500" cy="249237"/>
          </a:xfrm>
          <a:prstGeom prst="leftArrow">
            <a:avLst>
              <a:gd name="adj1" fmla="val 50000"/>
              <a:gd name="adj2" fmla="val 3184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3278" name="Rectangle 142"/>
          <p:cNvSpPr>
            <a:spLocks noChangeArrowheads="1"/>
          </p:cNvSpPr>
          <p:nvPr/>
        </p:nvSpPr>
        <p:spPr bwMode="auto">
          <a:xfrm>
            <a:off x="2536825" y="393700"/>
            <a:ext cx="66071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stronglyConnectedComponent</a:t>
            </a:r>
            <a:r>
              <a:rPr lang="ko-KR" altLang="en-US" sz="2400" dirty="0">
                <a:latin typeface="Times New Roman" panose="02020603050405020304" pitchFamily="18" charset="0"/>
              </a:rPr>
              <a:t>의</a:t>
            </a:r>
            <a:r>
              <a:rPr lang="ko-KR" altLang="en-US" sz="2400" dirty="0"/>
              <a:t> 작동 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318" name="Oval 206"/>
          <p:cNvSpPr>
            <a:spLocks noChangeArrowheads="1"/>
          </p:cNvSpPr>
          <p:nvPr/>
        </p:nvSpPr>
        <p:spPr bwMode="auto">
          <a:xfrm>
            <a:off x="5554619" y="4023111"/>
            <a:ext cx="681037" cy="581025"/>
          </a:xfrm>
          <a:prstGeom prst="ellipse">
            <a:avLst/>
          </a:prstGeom>
          <a:solidFill>
            <a:schemeClr val="folHlink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317" name="Oval 205"/>
          <p:cNvSpPr>
            <a:spLocks noChangeArrowheads="1"/>
          </p:cNvSpPr>
          <p:nvPr/>
        </p:nvSpPr>
        <p:spPr bwMode="auto">
          <a:xfrm>
            <a:off x="6295981" y="3659574"/>
            <a:ext cx="633413" cy="565150"/>
          </a:xfrm>
          <a:prstGeom prst="ellipse">
            <a:avLst/>
          </a:prstGeom>
          <a:solidFill>
            <a:schemeClr val="folHlink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320" name="Freeform 208"/>
          <p:cNvSpPr>
            <a:spLocks/>
          </p:cNvSpPr>
          <p:nvPr/>
        </p:nvSpPr>
        <p:spPr bwMode="auto">
          <a:xfrm>
            <a:off x="5608594" y="3999299"/>
            <a:ext cx="2682875" cy="1419225"/>
          </a:xfrm>
          <a:custGeom>
            <a:avLst/>
            <a:gdLst>
              <a:gd name="T0" fmla="*/ 74 w 1893"/>
              <a:gd name="T1" fmla="*/ 633 h 995"/>
              <a:gd name="T2" fmla="*/ 1128 w 1893"/>
              <a:gd name="T3" fmla="*/ 0 h 995"/>
              <a:gd name="T4" fmla="*/ 1399 w 1893"/>
              <a:gd name="T5" fmla="*/ 0 h 995"/>
              <a:gd name="T6" fmla="*/ 1893 w 1893"/>
              <a:gd name="T7" fmla="*/ 411 h 995"/>
              <a:gd name="T8" fmla="*/ 1893 w 1893"/>
              <a:gd name="T9" fmla="*/ 658 h 995"/>
              <a:gd name="T10" fmla="*/ 1251 w 1893"/>
              <a:gd name="T11" fmla="*/ 929 h 995"/>
              <a:gd name="T12" fmla="*/ 766 w 1893"/>
              <a:gd name="T13" fmla="*/ 798 h 995"/>
              <a:gd name="T14" fmla="*/ 667 w 1893"/>
              <a:gd name="T15" fmla="*/ 790 h 995"/>
              <a:gd name="T16" fmla="*/ 190 w 1893"/>
              <a:gd name="T17" fmla="*/ 995 h 995"/>
              <a:gd name="T18" fmla="*/ 50 w 1893"/>
              <a:gd name="T19" fmla="*/ 929 h 995"/>
              <a:gd name="T20" fmla="*/ 0 w 1893"/>
              <a:gd name="T21" fmla="*/ 790 h 995"/>
              <a:gd name="T22" fmla="*/ 74 w 1893"/>
              <a:gd name="T23" fmla="*/ 63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3" h="995">
                <a:moveTo>
                  <a:pt x="74" y="633"/>
                </a:moveTo>
                <a:lnTo>
                  <a:pt x="1128" y="0"/>
                </a:lnTo>
                <a:lnTo>
                  <a:pt x="1399" y="0"/>
                </a:lnTo>
                <a:lnTo>
                  <a:pt x="1893" y="411"/>
                </a:lnTo>
                <a:lnTo>
                  <a:pt x="1893" y="658"/>
                </a:lnTo>
                <a:lnTo>
                  <a:pt x="1251" y="929"/>
                </a:lnTo>
                <a:lnTo>
                  <a:pt x="766" y="798"/>
                </a:lnTo>
                <a:lnTo>
                  <a:pt x="667" y="790"/>
                </a:lnTo>
                <a:lnTo>
                  <a:pt x="190" y="995"/>
                </a:lnTo>
                <a:lnTo>
                  <a:pt x="50" y="929"/>
                </a:lnTo>
                <a:lnTo>
                  <a:pt x="0" y="790"/>
                </a:lnTo>
                <a:lnTo>
                  <a:pt x="74" y="633"/>
                </a:lnTo>
                <a:close/>
              </a:path>
            </a:pathLst>
          </a:custGeom>
          <a:solidFill>
            <a:schemeClr val="folHlink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315" name="Oval 203"/>
          <p:cNvSpPr>
            <a:spLocks noChangeArrowheads="1"/>
          </p:cNvSpPr>
          <p:nvPr/>
        </p:nvSpPr>
        <p:spPr bwMode="auto">
          <a:xfrm>
            <a:off x="6292807" y="683012"/>
            <a:ext cx="633412" cy="565150"/>
          </a:xfrm>
          <a:prstGeom prst="ellipse">
            <a:avLst/>
          </a:prstGeom>
          <a:solidFill>
            <a:schemeClr val="folHlink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316" name="Oval 204"/>
          <p:cNvSpPr>
            <a:spLocks noChangeArrowheads="1"/>
          </p:cNvSpPr>
          <p:nvPr/>
        </p:nvSpPr>
        <p:spPr bwMode="auto">
          <a:xfrm>
            <a:off x="5581607" y="1094174"/>
            <a:ext cx="679450" cy="581025"/>
          </a:xfrm>
          <a:prstGeom prst="ellipse">
            <a:avLst/>
          </a:prstGeom>
          <a:solidFill>
            <a:schemeClr val="folHlink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319" name="Oval 207"/>
          <p:cNvSpPr>
            <a:spLocks noChangeArrowheads="1"/>
          </p:cNvSpPr>
          <p:nvPr/>
        </p:nvSpPr>
        <p:spPr bwMode="auto">
          <a:xfrm>
            <a:off x="2940007" y="1052899"/>
            <a:ext cx="681037" cy="581025"/>
          </a:xfrm>
          <a:prstGeom prst="ellipse">
            <a:avLst/>
          </a:prstGeom>
          <a:solidFill>
            <a:schemeClr val="folHlink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2114" name="Freeform 2"/>
          <p:cNvSpPr>
            <a:spLocks/>
          </p:cNvSpPr>
          <p:nvPr/>
        </p:nvSpPr>
        <p:spPr bwMode="auto">
          <a:xfrm>
            <a:off x="2678069" y="5245486"/>
            <a:ext cx="1279525" cy="1238250"/>
          </a:xfrm>
          <a:custGeom>
            <a:avLst/>
            <a:gdLst>
              <a:gd name="T0" fmla="*/ 12 w 797"/>
              <a:gd name="T1" fmla="*/ 671 h 747"/>
              <a:gd name="T2" fmla="*/ 69 w 797"/>
              <a:gd name="T3" fmla="*/ 747 h 747"/>
              <a:gd name="T4" fmla="*/ 259 w 797"/>
              <a:gd name="T5" fmla="*/ 741 h 747"/>
              <a:gd name="T6" fmla="*/ 728 w 797"/>
              <a:gd name="T7" fmla="*/ 488 h 747"/>
              <a:gd name="T8" fmla="*/ 797 w 797"/>
              <a:gd name="T9" fmla="*/ 355 h 747"/>
              <a:gd name="T10" fmla="*/ 728 w 797"/>
              <a:gd name="T11" fmla="*/ 266 h 747"/>
              <a:gd name="T12" fmla="*/ 221 w 797"/>
              <a:gd name="T13" fmla="*/ 6 h 747"/>
              <a:gd name="T14" fmla="*/ 145 w 797"/>
              <a:gd name="T15" fmla="*/ 0 h 747"/>
              <a:gd name="T16" fmla="*/ 63 w 797"/>
              <a:gd name="T17" fmla="*/ 19 h 747"/>
              <a:gd name="T18" fmla="*/ 0 w 797"/>
              <a:gd name="T19" fmla="*/ 76 h 747"/>
              <a:gd name="T20" fmla="*/ 12 w 797"/>
              <a:gd name="T21" fmla="*/ 671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7" h="747">
                <a:moveTo>
                  <a:pt x="12" y="671"/>
                </a:moveTo>
                <a:lnTo>
                  <a:pt x="69" y="747"/>
                </a:lnTo>
                <a:lnTo>
                  <a:pt x="259" y="741"/>
                </a:lnTo>
                <a:lnTo>
                  <a:pt x="728" y="488"/>
                </a:lnTo>
                <a:lnTo>
                  <a:pt x="797" y="355"/>
                </a:lnTo>
                <a:lnTo>
                  <a:pt x="728" y="266"/>
                </a:lnTo>
                <a:lnTo>
                  <a:pt x="221" y="6"/>
                </a:lnTo>
                <a:lnTo>
                  <a:pt x="145" y="0"/>
                </a:lnTo>
                <a:lnTo>
                  <a:pt x="63" y="19"/>
                </a:lnTo>
                <a:lnTo>
                  <a:pt x="0" y="76"/>
                </a:lnTo>
                <a:lnTo>
                  <a:pt x="12" y="671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15" name="Oval 3"/>
          <p:cNvSpPr>
            <a:spLocks noChangeArrowheads="1"/>
          </p:cNvSpPr>
          <p:nvPr/>
        </p:nvSpPr>
        <p:spPr bwMode="auto">
          <a:xfrm>
            <a:off x="2578056" y="3640524"/>
            <a:ext cx="631825" cy="566737"/>
          </a:xfrm>
          <a:prstGeom prst="ellipse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116" name="Oval 4"/>
          <p:cNvSpPr>
            <a:spLocks noChangeArrowheads="1"/>
          </p:cNvSpPr>
          <p:nvPr/>
        </p:nvSpPr>
        <p:spPr bwMode="auto">
          <a:xfrm>
            <a:off x="1808119" y="4024699"/>
            <a:ext cx="681037" cy="579437"/>
          </a:xfrm>
          <a:prstGeom prst="ellipse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117" name="Freeform 5"/>
          <p:cNvSpPr>
            <a:spLocks/>
          </p:cNvSpPr>
          <p:nvPr/>
        </p:nvSpPr>
        <p:spPr bwMode="auto">
          <a:xfrm>
            <a:off x="1919244" y="4019936"/>
            <a:ext cx="2682875" cy="1419225"/>
          </a:xfrm>
          <a:custGeom>
            <a:avLst/>
            <a:gdLst>
              <a:gd name="T0" fmla="*/ 74 w 1893"/>
              <a:gd name="T1" fmla="*/ 633 h 995"/>
              <a:gd name="T2" fmla="*/ 1128 w 1893"/>
              <a:gd name="T3" fmla="*/ 0 h 995"/>
              <a:gd name="T4" fmla="*/ 1399 w 1893"/>
              <a:gd name="T5" fmla="*/ 0 h 995"/>
              <a:gd name="T6" fmla="*/ 1893 w 1893"/>
              <a:gd name="T7" fmla="*/ 411 h 995"/>
              <a:gd name="T8" fmla="*/ 1893 w 1893"/>
              <a:gd name="T9" fmla="*/ 658 h 995"/>
              <a:gd name="T10" fmla="*/ 1251 w 1893"/>
              <a:gd name="T11" fmla="*/ 929 h 995"/>
              <a:gd name="T12" fmla="*/ 766 w 1893"/>
              <a:gd name="T13" fmla="*/ 798 h 995"/>
              <a:gd name="T14" fmla="*/ 667 w 1893"/>
              <a:gd name="T15" fmla="*/ 790 h 995"/>
              <a:gd name="T16" fmla="*/ 190 w 1893"/>
              <a:gd name="T17" fmla="*/ 995 h 995"/>
              <a:gd name="T18" fmla="*/ 50 w 1893"/>
              <a:gd name="T19" fmla="*/ 929 h 995"/>
              <a:gd name="T20" fmla="*/ 0 w 1893"/>
              <a:gd name="T21" fmla="*/ 790 h 995"/>
              <a:gd name="T22" fmla="*/ 74 w 1893"/>
              <a:gd name="T23" fmla="*/ 63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3" h="995">
                <a:moveTo>
                  <a:pt x="74" y="633"/>
                </a:moveTo>
                <a:lnTo>
                  <a:pt x="1128" y="0"/>
                </a:lnTo>
                <a:lnTo>
                  <a:pt x="1399" y="0"/>
                </a:lnTo>
                <a:lnTo>
                  <a:pt x="1893" y="411"/>
                </a:lnTo>
                <a:lnTo>
                  <a:pt x="1893" y="658"/>
                </a:lnTo>
                <a:lnTo>
                  <a:pt x="1251" y="929"/>
                </a:lnTo>
                <a:lnTo>
                  <a:pt x="766" y="798"/>
                </a:lnTo>
                <a:lnTo>
                  <a:pt x="667" y="790"/>
                </a:lnTo>
                <a:lnTo>
                  <a:pt x="190" y="995"/>
                </a:lnTo>
                <a:lnTo>
                  <a:pt x="50" y="929"/>
                </a:lnTo>
                <a:lnTo>
                  <a:pt x="0" y="790"/>
                </a:lnTo>
                <a:lnTo>
                  <a:pt x="74" y="63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18" name="Freeform 6"/>
          <p:cNvSpPr>
            <a:spLocks/>
          </p:cNvSpPr>
          <p:nvPr/>
        </p:nvSpPr>
        <p:spPr bwMode="auto">
          <a:xfrm>
            <a:off x="5608594" y="1056074"/>
            <a:ext cx="2682875" cy="1419225"/>
          </a:xfrm>
          <a:custGeom>
            <a:avLst/>
            <a:gdLst>
              <a:gd name="T0" fmla="*/ 74 w 1893"/>
              <a:gd name="T1" fmla="*/ 633 h 995"/>
              <a:gd name="T2" fmla="*/ 1128 w 1893"/>
              <a:gd name="T3" fmla="*/ 0 h 995"/>
              <a:gd name="T4" fmla="*/ 1399 w 1893"/>
              <a:gd name="T5" fmla="*/ 0 h 995"/>
              <a:gd name="T6" fmla="*/ 1893 w 1893"/>
              <a:gd name="T7" fmla="*/ 411 h 995"/>
              <a:gd name="T8" fmla="*/ 1893 w 1893"/>
              <a:gd name="T9" fmla="*/ 658 h 995"/>
              <a:gd name="T10" fmla="*/ 1251 w 1893"/>
              <a:gd name="T11" fmla="*/ 929 h 995"/>
              <a:gd name="T12" fmla="*/ 766 w 1893"/>
              <a:gd name="T13" fmla="*/ 798 h 995"/>
              <a:gd name="T14" fmla="*/ 667 w 1893"/>
              <a:gd name="T15" fmla="*/ 790 h 995"/>
              <a:gd name="T16" fmla="*/ 190 w 1893"/>
              <a:gd name="T17" fmla="*/ 995 h 995"/>
              <a:gd name="T18" fmla="*/ 50 w 1893"/>
              <a:gd name="T19" fmla="*/ 929 h 995"/>
              <a:gd name="T20" fmla="*/ 0 w 1893"/>
              <a:gd name="T21" fmla="*/ 790 h 995"/>
              <a:gd name="T22" fmla="*/ 74 w 1893"/>
              <a:gd name="T23" fmla="*/ 63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3" h="995">
                <a:moveTo>
                  <a:pt x="74" y="633"/>
                </a:moveTo>
                <a:lnTo>
                  <a:pt x="1128" y="0"/>
                </a:lnTo>
                <a:lnTo>
                  <a:pt x="1399" y="0"/>
                </a:lnTo>
                <a:lnTo>
                  <a:pt x="1893" y="411"/>
                </a:lnTo>
                <a:lnTo>
                  <a:pt x="1893" y="658"/>
                </a:lnTo>
                <a:lnTo>
                  <a:pt x="1251" y="929"/>
                </a:lnTo>
                <a:lnTo>
                  <a:pt x="766" y="798"/>
                </a:lnTo>
                <a:lnTo>
                  <a:pt x="667" y="790"/>
                </a:lnTo>
                <a:lnTo>
                  <a:pt x="190" y="995"/>
                </a:lnTo>
                <a:lnTo>
                  <a:pt x="50" y="929"/>
                </a:lnTo>
                <a:lnTo>
                  <a:pt x="0" y="790"/>
                </a:lnTo>
                <a:lnTo>
                  <a:pt x="74" y="63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19" name="Oval 7"/>
          <p:cNvSpPr>
            <a:spLocks noChangeArrowheads="1"/>
          </p:cNvSpPr>
          <p:nvPr/>
        </p:nvSpPr>
        <p:spPr bwMode="auto">
          <a:xfrm>
            <a:off x="3662319" y="698887"/>
            <a:ext cx="631825" cy="565150"/>
          </a:xfrm>
          <a:prstGeom prst="ellipse">
            <a:avLst/>
          </a:prstGeom>
          <a:solidFill>
            <a:srgbClr val="CCEC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120" name="Freeform 8"/>
          <p:cNvSpPr>
            <a:spLocks/>
          </p:cNvSpPr>
          <p:nvPr/>
        </p:nvSpPr>
        <p:spPr bwMode="auto">
          <a:xfrm>
            <a:off x="6367419" y="5224849"/>
            <a:ext cx="1279525" cy="1239837"/>
          </a:xfrm>
          <a:custGeom>
            <a:avLst/>
            <a:gdLst>
              <a:gd name="T0" fmla="*/ 12 w 797"/>
              <a:gd name="T1" fmla="*/ 671 h 747"/>
              <a:gd name="T2" fmla="*/ 69 w 797"/>
              <a:gd name="T3" fmla="*/ 747 h 747"/>
              <a:gd name="T4" fmla="*/ 259 w 797"/>
              <a:gd name="T5" fmla="*/ 741 h 747"/>
              <a:gd name="T6" fmla="*/ 728 w 797"/>
              <a:gd name="T7" fmla="*/ 488 h 747"/>
              <a:gd name="T8" fmla="*/ 797 w 797"/>
              <a:gd name="T9" fmla="*/ 355 h 747"/>
              <a:gd name="T10" fmla="*/ 728 w 797"/>
              <a:gd name="T11" fmla="*/ 266 h 747"/>
              <a:gd name="T12" fmla="*/ 221 w 797"/>
              <a:gd name="T13" fmla="*/ 6 h 747"/>
              <a:gd name="T14" fmla="*/ 145 w 797"/>
              <a:gd name="T15" fmla="*/ 0 h 747"/>
              <a:gd name="T16" fmla="*/ 63 w 797"/>
              <a:gd name="T17" fmla="*/ 19 h 747"/>
              <a:gd name="T18" fmla="*/ 0 w 797"/>
              <a:gd name="T19" fmla="*/ 76 h 747"/>
              <a:gd name="T20" fmla="*/ 12 w 797"/>
              <a:gd name="T21" fmla="*/ 671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7" h="747">
                <a:moveTo>
                  <a:pt x="12" y="671"/>
                </a:moveTo>
                <a:lnTo>
                  <a:pt x="69" y="747"/>
                </a:lnTo>
                <a:lnTo>
                  <a:pt x="259" y="741"/>
                </a:lnTo>
                <a:lnTo>
                  <a:pt x="728" y="488"/>
                </a:lnTo>
                <a:lnTo>
                  <a:pt x="797" y="355"/>
                </a:lnTo>
                <a:lnTo>
                  <a:pt x="728" y="266"/>
                </a:lnTo>
                <a:lnTo>
                  <a:pt x="221" y="6"/>
                </a:lnTo>
                <a:lnTo>
                  <a:pt x="145" y="0"/>
                </a:lnTo>
                <a:lnTo>
                  <a:pt x="63" y="19"/>
                </a:lnTo>
                <a:lnTo>
                  <a:pt x="0" y="76"/>
                </a:lnTo>
                <a:lnTo>
                  <a:pt x="12" y="671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21" name="Oval 9"/>
          <p:cNvSpPr>
            <a:spLocks noChangeArrowheads="1"/>
          </p:cNvSpPr>
          <p:nvPr/>
        </p:nvSpPr>
        <p:spPr bwMode="auto">
          <a:xfrm>
            <a:off x="366669" y="1059249"/>
            <a:ext cx="655638" cy="592138"/>
          </a:xfrm>
          <a:prstGeom prst="ellipse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rnd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122" name="Oval 10"/>
          <p:cNvSpPr>
            <a:spLocks noChangeArrowheads="1"/>
          </p:cNvSpPr>
          <p:nvPr/>
        </p:nvSpPr>
        <p:spPr bwMode="auto">
          <a:xfrm>
            <a:off x="585744" y="1232287"/>
            <a:ext cx="249238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1273132" y="2322899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2124" name="Oval 12"/>
          <p:cNvSpPr>
            <a:spLocks noChangeArrowheads="1"/>
          </p:cNvSpPr>
          <p:nvPr/>
        </p:nvSpPr>
        <p:spPr bwMode="auto">
          <a:xfrm>
            <a:off x="585744" y="1959362"/>
            <a:ext cx="249238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2125" name="Oval 13"/>
          <p:cNvSpPr>
            <a:spLocks noChangeArrowheads="1"/>
          </p:cNvSpPr>
          <p:nvPr/>
        </p:nvSpPr>
        <p:spPr bwMode="auto">
          <a:xfrm>
            <a:off x="1273132" y="1595824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2126" name="Oval 14"/>
          <p:cNvSpPr>
            <a:spLocks noChangeArrowheads="1"/>
          </p:cNvSpPr>
          <p:nvPr/>
        </p:nvSpPr>
        <p:spPr bwMode="auto">
          <a:xfrm>
            <a:off x="1962107" y="1899037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2127" name="Oval 15"/>
          <p:cNvSpPr>
            <a:spLocks noChangeArrowheads="1"/>
          </p:cNvSpPr>
          <p:nvPr/>
        </p:nvSpPr>
        <p:spPr bwMode="auto">
          <a:xfrm>
            <a:off x="1962107" y="1202124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2128" name="Oval 16"/>
          <p:cNvSpPr>
            <a:spLocks noChangeArrowheads="1"/>
          </p:cNvSpPr>
          <p:nvPr/>
        </p:nvSpPr>
        <p:spPr bwMode="auto">
          <a:xfrm>
            <a:off x="1273132" y="868749"/>
            <a:ext cx="250825" cy="242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2129" name="Line 17"/>
          <p:cNvSpPr>
            <a:spLocks noChangeShapeType="1"/>
          </p:cNvSpPr>
          <p:nvPr/>
        </p:nvSpPr>
        <p:spPr bwMode="auto">
          <a:xfrm>
            <a:off x="819107" y="1414849"/>
            <a:ext cx="474662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0" name="Line 18"/>
          <p:cNvSpPr>
            <a:spLocks noChangeShapeType="1"/>
          </p:cNvSpPr>
          <p:nvPr/>
        </p:nvSpPr>
        <p:spPr bwMode="auto">
          <a:xfrm flipV="1">
            <a:off x="834982" y="1768862"/>
            <a:ext cx="45243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1" name="Line 19"/>
          <p:cNvSpPr>
            <a:spLocks noChangeShapeType="1"/>
          </p:cNvSpPr>
          <p:nvPr/>
        </p:nvSpPr>
        <p:spPr bwMode="auto">
          <a:xfrm flipV="1">
            <a:off x="771482" y="990987"/>
            <a:ext cx="5016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2" name="Line 20"/>
          <p:cNvSpPr>
            <a:spLocks noChangeShapeType="1"/>
          </p:cNvSpPr>
          <p:nvPr/>
        </p:nvSpPr>
        <p:spPr bwMode="auto">
          <a:xfrm>
            <a:off x="1525544" y="984637"/>
            <a:ext cx="4762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3" name="Line 21"/>
          <p:cNvSpPr>
            <a:spLocks noChangeShapeType="1"/>
          </p:cNvSpPr>
          <p:nvPr/>
        </p:nvSpPr>
        <p:spPr bwMode="auto">
          <a:xfrm flipV="1">
            <a:off x="1509669" y="1392624"/>
            <a:ext cx="47625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>
            <a:off x="1514432" y="1768862"/>
            <a:ext cx="4603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828632" y="2133987"/>
            <a:ext cx="45085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V="1">
            <a:off x="1514432" y="2103824"/>
            <a:ext cx="471487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693694" y="1467237"/>
            <a:ext cx="7938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V="1">
            <a:off x="831807" y="2046674"/>
            <a:ext cx="11303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39" name="Oval 27"/>
          <p:cNvSpPr>
            <a:spLocks noChangeArrowheads="1"/>
          </p:cNvSpPr>
          <p:nvPr/>
        </p:nvSpPr>
        <p:spPr bwMode="auto">
          <a:xfrm>
            <a:off x="2636794" y="1592649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2208169" y="1376749"/>
            <a:ext cx="452438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V="1">
            <a:off x="2206582" y="1749812"/>
            <a:ext cx="436562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42" name="Oval 30"/>
          <p:cNvSpPr>
            <a:spLocks noChangeArrowheads="1"/>
          </p:cNvSpPr>
          <p:nvPr/>
        </p:nvSpPr>
        <p:spPr bwMode="auto">
          <a:xfrm>
            <a:off x="1263607" y="3000762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2143" name="Oval 31"/>
          <p:cNvSpPr>
            <a:spLocks noChangeArrowheads="1"/>
          </p:cNvSpPr>
          <p:nvPr/>
        </p:nvSpPr>
        <p:spPr bwMode="auto">
          <a:xfrm>
            <a:off x="1938294" y="2694374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>
            <a:off x="1519194" y="2478474"/>
            <a:ext cx="452438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V="1">
            <a:off x="1492207" y="2851537"/>
            <a:ext cx="436562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 flipV="1">
            <a:off x="1396957" y="2576899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172994" y="46076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504782" y="684599"/>
            <a:ext cx="442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2149" name="Oval 37"/>
          <p:cNvSpPr>
            <a:spLocks noChangeArrowheads="1"/>
          </p:cNvSpPr>
          <p:nvPr/>
        </p:nvSpPr>
        <p:spPr bwMode="auto">
          <a:xfrm>
            <a:off x="3173369" y="1224349"/>
            <a:ext cx="249238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2150" name="Oval 38"/>
          <p:cNvSpPr>
            <a:spLocks noChangeArrowheads="1"/>
          </p:cNvSpPr>
          <p:nvPr/>
        </p:nvSpPr>
        <p:spPr bwMode="auto">
          <a:xfrm>
            <a:off x="3860757" y="2313374"/>
            <a:ext cx="250825" cy="242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2151" name="Oval 39"/>
          <p:cNvSpPr>
            <a:spLocks noChangeArrowheads="1"/>
          </p:cNvSpPr>
          <p:nvPr/>
        </p:nvSpPr>
        <p:spPr bwMode="auto">
          <a:xfrm>
            <a:off x="3173369" y="1949837"/>
            <a:ext cx="249238" cy="242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2152" name="Oval 40"/>
          <p:cNvSpPr>
            <a:spLocks noChangeArrowheads="1"/>
          </p:cNvSpPr>
          <p:nvPr/>
        </p:nvSpPr>
        <p:spPr bwMode="auto">
          <a:xfrm>
            <a:off x="3860757" y="1586299"/>
            <a:ext cx="250825" cy="242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2153" name="Oval 41"/>
          <p:cNvSpPr>
            <a:spLocks noChangeArrowheads="1"/>
          </p:cNvSpPr>
          <p:nvPr/>
        </p:nvSpPr>
        <p:spPr bwMode="auto">
          <a:xfrm>
            <a:off x="4549732" y="1891099"/>
            <a:ext cx="250825" cy="239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2154" name="Oval 42"/>
          <p:cNvSpPr>
            <a:spLocks noChangeArrowheads="1"/>
          </p:cNvSpPr>
          <p:nvPr/>
        </p:nvSpPr>
        <p:spPr bwMode="auto">
          <a:xfrm>
            <a:off x="4549732" y="1192599"/>
            <a:ext cx="250825" cy="242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2155" name="Oval 43"/>
          <p:cNvSpPr>
            <a:spLocks noChangeArrowheads="1"/>
          </p:cNvSpPr>
          <p:nvPr/>
        </p:nvSpPr>
        <p:spPr bwMode="auto">
          <a:xfrm>
            <a:off x="3860757" y="860812"/>
            <a:ext cx="250825" cy="24288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2156" name="Line 44"/>
          <p:cNvSpPr>
            <a:spLocks noChangeShapeType="1"/>
          </p:cNvSpPr>
          <p:nvPr/>
        </p:nvSpPr>
        <p:spPr bwMode="auto">
          <a:xfrm>
            <a:off x="3406732" y="1405324"/>
            <a:ext cx="474662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57" name="Line 45"/>
          <p:cNvSpPr>
            <a:spLocks noChangeShapeType="1"/>
          </p:cNvSpPr>
          <p:nvPr/>
        </p:nvSpPr>
        <p:spPr bwMode="auto">
          <a:xfrm flipV="1">
            <a:off x="3422607" y="1760924"/>
            <a:ext cx="45243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58" name="Line 46"/>
          <p:cNvSpPr>
            <a:spLocks noChangeShapeType="1"/>
          </p:cNvSpPr>
          <p:nvPr/>
        </p:nvSpPr>
        <p:spPr bwMode="auto">
          <a:xfrm flipV="1">
            <a:off x="3360694" y="981462"/>
            <a:ext cx="500063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59" name="Line 47"/>
          <p:cNvSpPr>
            <a:spLocks noChangeShapeType="1"/>
          </p:cNvSpPr>
          <p:nvPr/>
        </p:nvSpPr>
        <p:spPr bwMode="auto">
          <a:xfrm>
            <a:off x="4113169" y="976699"/>
            <a:ext cx="476250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 flipV="1">
            <a:off x="4097294" y="1384687"/>
            <a:ext cx="47625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1" name="Line 49"/>
          <p:cNvSpPr>
            <a:spLocks noChangeShapeType="1"/>
          </p:cNvSpPr>
          <p:nvPr/>
        </p:nvSpPr>
        <p:spPr bwMode="auto">
          <a:xfrm>
            <a:off x="4103644" y="1760924"/>
            <a:ext cx="46037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3417844" y="2126049"/>
            <a:ext cx="450850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3" name="Line 51"/>
          <p:cNvSpPr>
            <a:spLocks noChangeShapeType="1"/>
          </p:cNvSpPr>
          <p:nvPr/>
        </p:nvSpPr>
        <p:spPr bwMode="auto">
          <a:xfrm flipV="1">
            <a:off x="4103644" y="2095887"/>
            <a:ext cx="4699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4" name="Line 52"/>
          <p:cNvSpPr>
            <a:spLocks noChangeShapeType="1"/>
          </p:cNvSpPr>
          <p:nvPr/>
        </p:nvSpPr>
        <p:spPr bwMode="auto">
          <a:xfrm>
            <a:off x="3282907" y="1457712"/>
            <a:ext cx="635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5" name="Line 53"/>
          <p:cNvSpPr>
            <a:spLocks noChangeShapeType="1"/>
          </p:cNvSpPr>
          <p:nvPr/>
        </p:nvSpPr>
        <p:spPr bwMode="auto">
          <a:xfrm flipV="1">
            <a:off x="3419432" y="2038737"/>
            <a:ext cx="1131887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6" name="Oval 54"/>
          <p:cNvSpPr>
            <a:spLocks noChangeArrowheads="1"/>
          </p:cNvSpPr>
          <p:nvPr/>
        </p:nvSpPr>
        <p:spPr bwMode="auto">
          <a:xfrm>
            <a:off x="5224419" y="1583124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2167" name="Line 55"/>
          <p:cNvSpPr>
            <a:spLocks noChangeShapeType="1"/>
          </p:cNvSpPr>
          <p:nvPr/>
        </p:nvSpPr>
        <p:spPr bwMode="auto">
          <a:xfrm>
            <a:off x="4795794" y="1368812"/>
            <a:ext cx="452438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8" name="Line 56"/>
          <p:cNvSpPr>
            <a:spLocks noChangeShapeType="1"/>
          </p:cNvSpPr>
          <p:nvPr/>
        </p:nvSpPr>
        <p:spPr bwMode="auto">
          <a:xfrm flipV="1">
            <a:off x="4795794" y="1740287"/>
            <a:ext cx="436563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69" name="Oval 57"/>
          <p:cNvSpPr>
            <a:spLocks noChangeArrowheads="1"/>
          </p:cNvSpPr>
          <p:nvPr/>
        </p:nvSpPr>
        <p:spPr bwMode="auto">
          <a:xfrm>
            <a:off x="3852819" y="2992824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2170" name="Oval 58"/>
          <p:cNvSpPr>
            <a:spLocks noChangeArrowheads="1"/>
          </p:cNvSpPr>
          <p:nvPr/>
        </p:nvSpPr>
        <p:spPr bwMode="auto">
          <a:xfrm>
            <a:off x="4527507" y="2686437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2171" name="Line 59"/>
          <p:cNvSpPr>
            <a:spLocks noChangeShapeType="1"/>
          </p:cNvSpPr>
          <p:nvPr/>
        </p:nvSpPr>
        <p:spPr bwMode="auto">
          <a:xfrm>
            <a:off x="4106819" y="2470537"/>
            <a:ext cx="452438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72" name="Line 60"/>
          <p:cNvSpPr>
            <a:spLocks noChangeShapeType="1"/>
          </p:cNvSpPr>
          <p:nvPr/>
        </p:nvSpPr>
        <p:spPr bwMode="auto">
          <a:xfrm flipV="1">
            <a:off x="4081419" y="2843599"/>
            <a:ext cx="43656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73" name="Line 61"/>
          <p:cNvSpPr>
            <a:spLocks noChangeShapeType="1"/>
          </p:cNvSpPr>
          <p:nvPr/>
        </p:nvSpPr>
        <p:spPr bwMode="auto">
          <a:xfrm flipV="1">
            <a:off x="3986169" y="2568962"/>
            <a:ext cx="0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74" name="Text Box 62"/>
          <p:cNvSpPr txBox="1">
            <a:spLocks noChangeArrowheads="1"/>
          </p:cNvSpPr>
          <p:nvPr/>
        </p:nvSpPr>
        <p:spPr bwMode="auto">
          <a:xfrm>
            <a:off x="2763794" y="460762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602175" name="Text Box 63"/>
          <p:cNvSpPr txBox="1">
            <a:spLocks noChangeArrowheads="1"/>
          </p:cNvSpPr>
          <p:nvPr/>
        </p:nvSpPr>
        <p:spPr bwMode="auto">
          <a:xfrm>
            <a:off x="3092407" y="686187"/>
            <a:ext cx="442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2176" name="Oval 64"/>
          <p:cNvSpPr>
            <a:spLocks noChangeArrowheads="1"/>
          </p:cNvSpPr>
          <p:nvPr/>
        </p:nvSpPr>
        <p:spPr bwMode="auto">
          <a:xfrm>
            <a:off x="5816557" y="1246574"/>
            <a:ext cx="250825" cy="239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2177" name="Oval 65"/>
          <p:cNvSpPr>
            <a:spLocks noChangeArrowheads="1"/>
          </p:cNvSpPr>
          <p:nvPr/>
        </p:nvSpPr>
        <p:spPr bwMode="auto">
          <a:xfrm>
            <a:off x="6503944" y="2335599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2178" name="Oval 66"/>
          <p:cNvSpPr>
            <a:spLocks noChangeArrowheads="1"/>
          </p:cNvSpPr>
          <p:nvPr/>
        </p:nvSpPr>
        <p:spPr bwMode="auto">
          <a:xfrm>
            <a:off x="5816557" y="1972062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2179" name="Oval 67"/>
          <p:cNvSpPr>
            <a:spLocks noChangeArrowheads="1"/>
          </p:cNvSpPr>
          <p:nvPr/>
        </p:nvSpPr>
        <p:spPr bwMode="auto">
          <a:xfrm>
            <a:off x="6503944" y="1608524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2180" name="Oval 68"/>
          <p:cNvSpPr>
            <a:spLocks noChangeArrowheads="1"/>
          </p:cNvSpPr>
          <p:nvPr/>
        </p:nvSpPr>
        <p:spPr bwMode="auto">
          <a:xfrm>
            <a:off x="7192919" y="1911737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2181" name="Oval 69"/>
          <p:cNvSpPr>
            <a:spLocks noChangeArrowheads="1"/>
          </p:cNvSpPr>
          <p:nvPr/>
        </p:nvSpPr>
        <p:spPr bwMode="auto">
          <a:xfrm>
            <a:off x="7192919" y="1214824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2182" name="Oval 70"/>
          <p:cNvSpPr>
            <a:spLocks noChangeArrowheads="1"/>
          </p:cNvSpPr>
          <p:nvPr/>
        </p:nvSpPr>
        <p:spPr bwMode="auto">
          <a:xfrm>
            <a:off x="6503944" y="881449"/>
            <a:ext cx="250825" cy="2428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2183" name="Line 71"/>
          <p:cNvSpPr>
            <a:spLocks noChangeShapeType="1"/>
          </p:cNvSpPr>
          <p:nvPr/>
        </p:nvSpPr>
        <p:spPr bwMode="auto">
          <a:xfrm>
            <a:off x="6051507" y="1427549"/>
            <a:ext cx="474662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84" name="Line 72"/>
          <p:cNvSpPr>
            <a:spLocks noChangeShapeType="1"/>
          </p:cNvSpPr>
          <p:nvPr/>
        </p:nvSpPr>
        <p:spPr bwMode="auto">
          <a:xfrm flipV="1">
            <a:off x="6067382" y="1781562"/>
            <a:ext cx="450850" cy="250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85" name="Line 73"/>
          <p:cNvSpPr>
            <a:spLocks noChangeShapeType="1"/>
          </p:cNvSpPr>
          <p:nvPr/>
        </p:nvSpPr>
        <p:spPr bwMode="auto">
          <a:xfrm flipV="1">
            <a:off x="6003882" y="1003687"/>
            <a:ext cx="500062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86" name="Line 74"/>
          <p:cNvSpPr>
            <a:spLocks noChangeShapeType="1"/>
          </p:cNvSpPr>
          <p:nvPr/>
        </p:nvSpPr>
        <p:spPr bwMode="auto">
          <a:xfrm>
            <a:off x="6756357" y="997337"/>
            <a:ext cx="4762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87" name="Line 75"/>
          <p:cNvSpPr>
            <a:spLocks noChangeShapeType="1"/>
          </p:cNvSpPr>
          <p:nvPr/>
        </p:nvSpPr>
        <p:spPr bwMode="auto">
          <a:xfrm flipV="1">
            <a:off x="6742069" y="1405324"/>
            <a:ext cx="47625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88" name="Line 76"/>
          <p:cNvSpPr>
            <a:spLocks noChangeShapeType="1"/>
          </p:cNvSpPr>
          <p:nvPr/>
        </p:nvSpPr>
        <p:spPr bwMode="auto">
          <a:xfrm>
            <a:off x="6746832" y="1781562"/>
            <a:ext cx="460375" cy="190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89" name="Line 77"/>
          <p:cNvSpPr>
            <a:spLocks noChangeShapeType="1"/>
          </p:cNvSpPr>
          <p:nvPr/>
        </p:nvSpPr>
        <p:spPr bwMode="auto">
          <a:xfrm>
            <a:off x="6061032" y="2146687"/>
            <a:ext cx="45085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0" name="Line 78"/>
          <p:cNvSpPr>
            <a:spLocks noChangeShapeType="1"/>
          </p:cNvSpPr>
          <p:nvPr/>
        </p:nvSpPr>
        <p:spPr bwMode="auto">
          <a:xfrm flipV="1">
            <a:off x="6746832" y="2116524"/>
            <a:ext cx="471487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1" name="Line 79"/>
          <p:cNvSpPr>
            <a:spLocks noChangeShapeType="1"/>
          </p:cNvSpPr>
          <p:nvPr/>
        </p:nvSpPr>
        <p:spPr bwMode="auto">
          <a:xfrm>
            <a:off x="5926094" y="1479937"/>
            <a:ext cx="7938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2" name="Line 80"/>
          <p:cNvSpPr>
            <a:spLocks noChangeShapeType="1"/>
          </p:cNvSpPr>
          <p:nvPr/>
        </p:nvSpPr>
        <p:spPr bwMode="auto">
          <a:xfrm flipV="1">
            <a:off x="6064207" y="2059374"/>
            <a:ext cx="11303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3" name="Oval 81"/>
          <p:cNvSpPr>
            <a:spLocks noChangeArrowheads="1"/>
          </p:cNvSpPr>
          <p:nvPr/>
        </p:nvSpPr>
        <p:spPr bwMode="auto">
          <a:xfrm>
            <a:off x="7867607" y="1605349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2194" name="Line 82"/>
          <p:cNvSpPr>
            <a:spLocks noChangeShapeType="1"/>
          </p:cNvSpPr>
          <p:nvPr/>
        </p:nvSpPr>
        <p:spPr bwMode="auto">
          <a:xfrm>
            <a:off x="7440569" y="1389449"/>
            <a:ext cx="452438" cy="266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5" name="Line 83"/>
          <p:cNvSpPr>
            <a:spLocks noChangeShapeType="1"/>
          </p:cNvSpPr>
          <p:nvPr/>
        </p:nvSpPr>
        <p:spPr bwMode="auto">
          <a:xfrm flipV="1">
            <a:off x="7438982" y="1762512"/>
            <a:ext cx="436562" cy="211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6" name="Oval 84"/>
          <p:cNvSpPr>
            <a:spLocks noChangeArrowheads="1"/>
          </p:cNvSpPr>
          <p:nvPr/>
        </p:nvSpPr>
        <p:spPr bwMode="auto">
          <a:xfrm>
            <a:off x="6496007" y="3013462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2197" name="Oval 85"/>
          <p:cNvSpPr>
            <a:spLocks noChangeArrowheads="1"/>
          </p:cNvSpPr>
          <p:nvPr/>
        </p:nvSpPr>
        <p:spPr bwMode="auto">
          <a:xfrm>
            <a:off x="7170694" y="2707074"/>
            <a:ext cx="250825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2198" name="Line 86"/>
          <p:cNvSpPr>
            <a:spLocks noChangeShapeType="1"/>
          </p:cNvSpPr>
          <p:nvPr/>
        </p:nvSpPr>
        <p:spPr bwMode="auto">
          <a:xfrm>
            <a:off x="6751594" y="2492762"/>
            <a:ext cx="452438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199" name="Line 87"/>
          <p:cNvSpPr>
            <a:spLocks noChangeShapeType="1"/>
          </p:cNvSpPr>
          <p:nvPr/>
        </p:nvSpPr>
        <p:spPr bwMode="auto">
          <a:xfrm flipV="1">
            <a:off x="6724607" y="2864237"/>
            <a:ext cx="436562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00" name="Line 88"/>
          <p:cNvSpPr>
            <a:spLocks noChangeShapeType="1"/>
          </p:cNvSpPr>
          <p:nvPr/>
        </p:nvSpPr>
        <p:spPr bwMode="auto">
          <a:xfrm flipV="1">
            <a:off x="6629357" y="2591187"/>
            <a:ext cx="0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01" name="Text Box 89"/>
          <p:cNvSpPr txBox="1">
            <a:spLocks noChangeArrowheads="1"/>
          </p:cNvSpPr>
          <p:nvPr/>
        </p:nvSpPr>
        <p:spPr bwMode="auto">
          <a:xfrm>
            <a:off x="5367294" y="460762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602202" name="Text Box 90"/>
          <p:cNvSpPr txBox="1">
            <a:spLocks noChangeArrowheads="1"/>
          </p:cNvSpPr>
          <p:nvPr/>
        </p:nvSpPr>
        <p:spPr bwMode="auto">
          <a:xfrm>
            <a:off x="5629232" y="708412"/>
            <a:ext cx="442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2203" name="Oval 91"/>
          <p:cNvSpPr>
            <a:spLocks noChangeArrowheads="1"/>
          </p:cNvSpPr>
          <p:nvPr/>
        </p:nvSpPr>
        <p:spPr bwMode="auto">
          <a:xfrm>
            <a:off x="5824494" y="4215199"/>
            <a:ext cx="249237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2204" name="Oval 92"/>
          <p:cNvSpPr>
            <a:spLocks noChangeArrowheads="1"/>
          </p:cNvSpPr>
          <p:nvPr/>
        </p:nvSpPr>
        <p:spPr bwMode="auto">
          <a:xfrm>
            <a:off x="6511881" y="5304224"/>
            <a:ext cx="250825" cy="24288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2205" name="Oval 93"/>
          <p:cNvSpPr>
            <a:spLocks noChangeArrowheads="1"/>
          </p:cNvSpPr>
          <p:nvPr/>
        </p:nvSpPr>
        <p:spPr bwMode="auto">
          <a:xfrm>
            <a:off x="5824494" y="4940686"/>
            <a:ext cx="249237" cy="2428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2206" name="Oval 94"/>
          <p:cNvSpPr>
            <a:spLocks noChangeArrowheads="1"/>
          </p:cNvSpPr>
          <p:nvPr/>
        </p:nvSpPr>
        <p:spPr bwMode="auto">
          <a:xfrm>
            <a:off x="6511881" y="4577149"/>
            <a:ext cx="25082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2207" name="Oval 95"/>
          <p:cNvSpPr>
            <a:spLocks noChangeArrowheads="1"/>
          </p:cNvSpPr>
          <p:nvPr/>
        </p:nvSpPr>
        <p:spPr bwMode="auto">
          <a:xfrm>
            <a:off x="7200856" y="4881949"/>
            <a:ext cx="250825" cy="2397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2208" name="Oval 96"/>
          <p:cNvSpPr>
            <a:spLocks noChangeArrowheads="1"/>
          </p:cNvSpPr>
          <p:nvPr/>
        </p:nvSpPr>
        <p:spPr bwMode="auto">
          <a:xfrm>
            <a:off x="7200856" y="4183449"/>
            <a:ext cx="25082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2209" name="Oval 97"/>
          <p:cNvSpPr>
            <a:spLocks noChangeArrowheads="1"/>
          </p:cNvSpPr>
          <p:nvPr/>
        </p:nvSpPr>
        <p:spPr bwMode="auto">
          <a:xfrm>
            <a:off x="6511881" y="3851661"/>
            <a:ext cx="250825" cy="2428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2210" name="Line 98"/>
          <p:cNvSpPr>
            <a:spLocks noChangeShapeType="1"/>
          </p:cNvSpPr>
          <p:nvPr/>
        </p:nvSpPr>
        <p:spPr bwMode="auto">
          <a:xfrm>
            <a:off x="6057856" y="4396174"/>
            <a:ext cx="474663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1" name="Line 99"/>
          <p:cNvSpPr>
            <a:spLocks noChangeShapeType="1"/>
          </p:cNvSpPr>
          <p:nvPr/>
        </p:nvSpPr>
        <p:spPr bwMode="auto">
          <a:xfrm flipV="1">
            <a:off x="6073731" y="4751774"/>
            <a:ext cx="452438" cy="250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2" name="Line 100"/>
          <p:cNvSpPr>
            <a:spLocks noChangeShapeType="1"/>
          </p:cNvSpPr>
          <p:nvPr/>
        </p:nvSpPr>
        <p:spPr bwMode="auto">
          <a:xfrm flipV="1">
            <a:off x="6011819" y="3972311"/>
            <a:ext cx="500062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3" name="Line 101"/>
          <p:cNvSpPr>
            <a:spLocks noChangeShapeType="1"/>
          </p:cNvSpPr>
          <p:nvPr/>
        </p:nvSpPr>
        <p:spPr bwMode="auto">
          <a:xfrm>
            <a:off x="6764294" y="3967549"/>
            <a:ext cx="47625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4" name="Line 102"/>
          <p:cNvSpPr>
            <a:spLocks noChangeShapeType="1"/>
          </p:cNvSpPr>
          <p:nvPr/>
        </p:nvSpPr>
        <p:spPr bwMode="auto">
          <a:xfrm flipV="1">
            <a:off x="6748419" y="4375536"/>
            <a:ext cx="476250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5" name="Line 103"/>
          <p:cNvSpPr>
            <a:spLocks noChangeShapeType="1"/>
          </p:cNvSpPr>
          <p:nvPr/>
        </p:nvSpPr>
        <p:spPr bwMode="auto">
          <a:xfrm>
            <a:off x="6754769" y="4751774"/>
            <a:ext cx="460375" cy="188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6" name="Line 104"/>
          <p:cNvSpPr>
            <a:spLocks noChangeShapeType="1"/>
          </p:cNvSpPr>
          <p:nvPr/>
        </p:nvSpPr>
        <p:spPr bwMode="auto">
          <a:xfrm>
            <a:off x="6067381" y="5116899"/>
            <a:ext cx="45085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7" name="Line 105"/>
          <p:cNvSpPr>
            <a:spLocks noChangeShapeType="1"/>
          </p:cNvSpPr>
          <p:nvPr/>
        </p:nvSpPr>
        <p:spPr bwMode="auto">
          <a:xfrm flipV="1">
            <a:off x="6754769" y="5086736"/>
            <a:ext cx="4699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8" name="Line 106"/>
          <p:cNvSpPr>
            <a:spLocks noChangeShapeType="1"/>
          </p:cNvSpPr>
          <p:nvPr/>
        </p:nvSpPr>
        <p:spPr bwMode="auto">
          <a:xfrm>
            <a:off x="5934031" y="4448561"/>
            <a:ext cx="635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19" name="Line 107"/>
          <p:cNvSpPr>
            <a:spLocks noChangeShapeType="1"/>
          </p:cNvSpPr>
          <p:nvPr/>
        </p:nvSpPr>
        <p:spPr bwMode="auto">
          <a:xfrm flipV="1">
            <a:off x="6070556" y="5029586"/>
            <a:ext cx="1131888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20" name="Oval 108"/>
          <p:cNvSpPr>
            <a:spLocks noChangeArrowheads="1"/>
          </p:cNvSpPr>
          <p:nvPr/>
        </p:nvSpPr>
        <p:spPr bwMode="auto">
          <a:xfrm>
            <a:off x="7875544" y="4573974"/>
            <a:ext cx="25082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2221" name="Line 109"/>
          <p:cNvSpPr>
            <a:spLocks noChangeShapeType="1"/>
          </p:cNvSpPr>
          <p:nvPr/>
        </p:nvSpPr>
        <p:spPr bwMode="auto">
          <a:xfrm>
            <a:off x="7446919" y="4359661"/>
            <a:ext cx="452437" cy="266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22" name="Line 110"/>
          <p:cNvSpPr>
            <a:spLocks noChangeShapeType="1"/>
          </p:cNvSpPr>
          <p:nvPr/>
        </p:nvSpPr>
        <p:spPr bwMode="auto">
          <a:xfrm flipV="1">
            <a:off x="7445331" y="4731136"/>
            <a:ext cx="436563" cy="211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23" name="Oval 111"/>
          <p:cNvSpPr>
            <a:spLocks noChangeArrowheads="1"/>
          </p:cNvSpPr>
          <p:nvPr/>
        </p:nvSpPr>
        <p:spPr bwMode="auto">
          <a:xfrm>
            <a:off x="6503944" y="5983674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2224" name="Oval 112"/>
          <p:cNvSpPr>
            <a:spLocks noChangeArrowheads="1"/>
          </p:cNvSpPr>
          <p:nvPr/>
        </p:nvSpPr>
        <p:spPr bwMode="auto">
          <a:xfrm>
            <a:off x="7178631" y="5677286"/>
            <a:ext cx="250825" cy="2413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2225" name="Line 113"/>
          <p:cNvSpPr>
            <a:spLocks noChangeShapeType="1"/>
          </p:cNvSpPr>
          <p:nvPr/>
        </p:nvSpPr>
        <p:spPr bwMode="auto">
          <a:xfrm>
            <a:off x="6757944" y="5461386"/>
            <a:ext cx="452437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26" name="Line 114"/>
          <p:cNvSpPr>
            <a:spLocks noChangeShapeType="1"/>
          </p:cNvSpPr>
          <p:nvPr/>
        </p:nvSpPr>
        <p:spPr bwMode="auto">
          <a:xfrm flipV="1">
            <a:off x="6730956" y="5834449"/>
            <a:ext cx="436563" cy="2111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27" name="Line 115"/>
          <p:cNvSpPr>
            <a:spLocks noChangeShapeType="1"/>
          </p:cNvSpPr>
          <p:nvPr/>
        </p:nvSpPr>
        <p:spPr bwMode="auto">
          <a:xfrm flipV="1">
            <a:off x="6637294" y="5559811"/>
            <a:ext cx="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28" name="Text Box 116"/>
          <p:cNvSpPr txBox="1">
            <a:spLocks noChangeArrowheads="1"/>
          </p:cNvSpPr>
          <p:nvPr/>
        </p:nvSpPr>
        <p:spPr bwMode="auto">
          <a:xfrm>
            <a:off x="5245056" y="359131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602229" name="Text Box 117"/>
          <p:cNvSpPr txBox="1">
            <a:spLocks noChangeArrowheads="1"/>
          </p:cNvSpPr>
          <p:nvPr/>
        </p:nvSpPr>
        <p:spPr bwMode="auto">
          <a:xfrm>
            <a:off x="5656219" y="3699261"/>
            <a:ext cx="442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2230" name="AutoShape 118"/>
          <p:cNvSpPr>
            <a:spLocks noChangeArrowheads="1"/>
          </p:cNvSpPr>
          <p:nvPr/>
        </p:nvSpPr>
        <p:spPr bwMode="auto">
          <a:xfrm>
            <a:off x="2652669" y="2316549"/>
            <a:ext cx="303213" cy="230188"/>
          </a:xfrm>
          <a:prstGeom prst="rightArrow">
            <a:avLst>
              <a:gd name="adj1" fmla="val 50000"/>
              <a:gd name="adj2" fmla="val 3293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231" name="AutoShape 119"/>
          <p:cNvSpPr>
            <a:spLocks noChangeArrowheads="1"/>
          </p:cNvSpPr>
          <p:nvPr/>
        </p:nvSpPr>
        <p:spPr bwMode="auto">
          <a:xfrm rot="5400000">
            <a:off x="7193713" y="3422242"/>
            <a:ext cx="304800" cy="227013"/>
          </a:xfrm>
          <a:prstGeom prst="rightArrow">
            <a:avLst>
              <a:gd name="adj1" fmla="val 50000"/>
              <a:gd name="adj2" fmla="val 3356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232" name="AutoShape 120"/>
          <p:cNvSpPr>
            <a:spLocks noChangeArrowheads="1"/>
          </p:cNvSpPr>
          <p:nvPr/>
        </p:nvSpPr>
        <p:spPr bwMode="auto">
          <a:xfrm>
            <a:off x="5068844" y="2319724"/>
            <a:ext cx="301625" cy="230188"/>
          </a:xfrm>
          <a:prstGeom prst="rightArrow">
            <a:avLst>
              <a:gd name="adj1" fmla="val 50000"/>
              <a:gd name="adj2" fmla="val 3275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2233" name="Oval 121"/>
          <p:cNvSpPr>
            <a:spLocks noChangeArrowheads="1"/>
          </p:cNvSpPr>
          <p:nvPr/>
        </p:nvSpPr>
        <p:spPr bwMode="auto">
          <a:xfrm>
            <a:off x="2135144" y="4234249"/>
            <a:ext cx="25082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2234" name="Oval 122"/>
          <p:cNvSpPr>
            <a:spLocks noChangeArrowheads="1"/>
          </p:cNvSpPr>
          <p:nvPr/>
        </p:nvSpPr>
        <p:spPr bwMode="auto">
          <a:xfrm>
            <a:off x="2824119" y="5323274"/>
            <a:ext cx="25082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02235" name="Oval 123"/>
          <p:cNvSpPr>
            <a:spLocks noChangeArrowheads="1"/>
          </p:cNvSpPr>
          <p:nvPr/>
        </p:nvSpPr>
        <p:spPr bwMode="auto">
          <a:xfrm>
            <a:off x="2135144" y="4959736"/>
            <a:ext cx="250825" cy="2428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02236" name="Oval 124"/>
          <p:cNvSpPr>
            <a:spLocks noChangeArrowheads="1"/>
          </p:cNvSpPr>
          <p:nvPr/>
        </p:nvSpPr>
        <p:spPr bwMode="auto">
          <a:xfrm>
            <a:off x="2824119" y="4596199"/>
            <a:ext cx="25082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602237" name="Oval 125"/>
          <p:cNvSpPr>
            <a:spLocks noChangeArrowheads="1"/>
          </p:cNvSpPr>
          <p:nvPr/>
        </p:nvSpPr>
        <p:spPr bwMode="auto">
          <a:xfrm>
            <a:off x="3511506" y="4899411"/>
            <a:ext cx="252413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602238" name="Oval 126"/>
          <p:cNvSpPr>
            <a:spLocks noChangeArrowheads="1"/>
          </p:cNvSpPr>
          <p:nvPr/>
        </p:nvSpPr>
        <p:spPr bwMode="auto">
          <a:xfrm>
            <a:off x="3511506" y="4202499"/>
            <a:ext cx="252413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02239" name="Oval 127"/>
          <p:cNvSpPr>
            <a:spLocks noChangeArrowheads="1"/>
          </p:cNvSpPr>
          <p:nvPr/>
        </p:nvSpPr>
        <p:spPr bwMode="auto">
          <a:xfrm>
            <a:off x="2824119" y="3870711"/>
            <a:ext cx="25082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602240" name="Line 128"/>
          <p:cNvSpPr>
            <a:spLocks noChangeShapeType="1"/>
          </p:cNvSpPr>
          <p:nvPr/>
        </p:nvSpPr>
        <p:spPr bwMode="auto">
          <a:xfrm>
            <a:off x="2370094" y="4415224"/>
            <a:ext cx="4746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1" name="Line 129"/>
          <p:cNvSpPr>
            <a:spLocks noChangeShapeType="1"/>
          </p:cNvSpPr>
          <p:nvPr/>
        </p:nvSpPr>
        <p:spPr bwMode="auto">
          <a:xfrm flipV="1">
            <a:off x="2385969" y="4770824"/>
            <a:ext cx="450850" cy="250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2" name="Line 130"/>
          <p:cNvSpPr>
            <a:spLocks noChangeShapeType="1"/>
          </p:cNvSpPr>
          <p:nvPr/>
        </p:nvSpPr>
        <p:spPr bwMode="auto">
          <a:xfrm flipV="1">
            <a:off x="2322469" y="3991361"/>
            <a:ext cx="501650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3" name="Line 131"/>
          <p:cNvSpPr>
            <a:spLocks noChangeShapeType="1"/>
          </p:cNvSpPr>
          <p:nvPr/>
        </p:nvSpPr>
        <p:spPr bwMode="auto">
          <a:xfrm>
            <a:off x="3074944" y="3985011"/>
            <a:ext cx="4762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4" name="Line 132"/>
          <p:cNvSpPr>
            <a:spLocks noChangeShapeType="1"/>
          </p:cNvSpPr>
          <p:nvPr/>
        </p:nvSpPr>
        <p:spPr bwMode="auto">
          <a:xfrm flipV="1">
            <a:off x="3060656" y="4392999"/>
            <a:ext cx="47625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5" name="Line 133"/>
          <p:cNvSpPr>
            <a:spLocks noChangeShapeType="1"/>
          </p:cNvSpPr>
          <p:nvPr/>
        </p:nvSpPr>
        <p:spPr bwMode="auto">
          <a:xfrm>
            <a:off x="3065419" y="4770824"/>
            <a:ext cx="460375" cy="1889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6" name="Line 134"/>
          <p:cNvSpPr>
            <a:spLocks noChangeShapeType="1"/>
          </p:cNvSpPr>
          <p:nvPr/>
        </p:nvSpPr>
        <p:spPr bwMode="auto">
          <a:xfrm>
            <a:off x="2379619" y="5134361"/>
            <a:ext cx="4508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7" name="Line 135"/>
          <p:cNvSpPr>
            <a:spLocks noChangeShapeType="1"/>
          </p:cNvSpPr>
          <p:nvPr/>
        </p:nvSpPr>
        <p:spPr bwMode="auto">
          <a:xfrm flipV="1">
            <a:off x="3065419" y="5105786"/>
            <a:ext cx="471487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8" name="Line 136"/>
          <p:cNvSpPr>
            <a:spLocks noChangeShapeType="1"/>
          </p:cNvSpPr>
          <p:nvPr/>
        </p:nvSpPr>
        <p:spPr bwMode="auto">
          <a:xfrm>
            <a:off x="2244681" y="4467611"/>
            <a:ext cx="7938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49" name="Line 137"/>
          <p:cNvSpPr>
            <a:spLocks noChangeShapeType="1"/>
          </p:cNvSpPr>
          <p:nvPr/>
        </p:nvSpPr>
        <p:spPr bwMode="auto">
          <a:xfrm flipV="1">
            <a:off x="2382794" y="5048636"/>
            <a:ext cx="113030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50" name="Oval 138"/>
          <p:cNvSpPr>
            <a:spLocks noChangeArrowheads="1"/>
          </p:cNvSpPr>
          <p:nvPr/>
        </p:nvSpPr>
        <p:spPr bwMode="auto">
          <a:xfrm>
            <a:off x="4187781" y="4593024"/>
            <a:ext cx="25082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02251" name="Line 139"/>
          <p:cNvSpPr>
            <a:spLocks noChangeShapeType="1"/>
          </p:cNvSpPr>
          <p:nvPr/>
        </p:nvSpPr>
        <p:spPr bwMode="auto">
          <a:xfrm>
            <a:off x="3759156" y="4378711"/>
            <a:ext cx="452438" cy="2651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52" name="Line 140"/>
          <p:cNvSpPr>
            <a:spLocks noChangeShapeType="1"/>
          </p:cNvSpPr>
          <p:nvPr/>
        </p:nvSpPr>
        <p:spPr bwMode="auto">
          <a:xfrm flipV="1">
            <a:off x="3757569" y="4750186"/>
            <a:ext cx="436562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53" name="Oval 141"/>
          <p:cNvSpPr>
            <a:spLocks noChangeArrowheads="1"/>
          </p:cNvSpPr>
          <p:nvPr/>
        </p:nvSpPr>
        <p:spPr bwMode="auto">
          <a:xfrm>
            <a:off x="2814594" y="6002724"/>
            <a:ext cx="250825" cy="2397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02254" name="Oval 142"/>
          <p:cNvSpPr>
            <a:spLocks noChangeArrowheads="1"/>
          </p:cNvSpPr>
          <p:nvPr/>
        </p:nvSpPr>
        <p:spPr bwMode="auto">
          <a:xfrm>
            <a:off x="3489281" y="5694749"/>
            <a:ext cx="25082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02255" name="Line 143"/>
          <p:cNvSpPr>
            <a:spLocks noChangeShapeType="1"/>
          </p:cNvSpPr>
          <p:nvPr/>
        </p:nvSpPr>
        <p:spPr bwMode="auto">
          <a:xfrm>
            <a:off x="3070181" y="5480436"/>
            <a:ext cx="452438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56" name="Line 144"/>
          <p:cNvSpPr>
            <a:spLocks noChangeShapeType="1"/>
          </p:cNvSpPr>
          <p:nvPr/>
        </p:nvSpPr>
        <p:spPr bwMode="auto">
          <a:xfrm flipV="1">
            <a:off x="3043194" y="5851911"/>
            <a:ext cx="436562" cy="211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57" name="Line 145"/>
          <p:cNvSpPr>
            <a:spLocks noChangeShapeType="1"/>
          </p:cNvSpPr>
          <p:nvPr/>
        </p:nvSpPr>
        <p:spPr bwMode="auto">
          <a:xfrm flipV="1">
            <a:off x="2947944" y="5578861"/>
            <a:ext cx="0" cy="415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2258" name="Text Box 146"/>
          <p:cNvSpPr txBox="1">
            <a:spLocks noChangeArrowheads="1"/>
          </p:cNvSpPr>
          <p:nvPr/>
        </p:nvSpPr>
        <p:spPr bwMode="auto">
          <a:xfrm>
            <a:off x="1431881" y="3591311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602259" name="Text Box 147"/>
          <p:cNvSpPr txBox="1">
            <a:spLocks noChangeArrowheads="1"/>
          </p:cNvSpPr>
          <p:nvPr/>
        </p:nvSpPr>
        <p:spPr bwMode="auto">
          <a:xfrm>
            <a:off x="1998619" y="3718311"/>
            <a:ext cx="442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ctr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 sz="18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2322" name="Rectangle 210"/>
          <p:cNvSpPr>
            <a:spLocks noChangeArrowheads="1"/>
          </p:cNvSpPr>
          <p:nvPr/>
        </p:nvSpPr>
        <p:spPr bwMode="auto">
          <a:xfrm>
            <a:off x="1457281" y="3562736"/>
            <a:ext cx="3257550" cy="2981325"/>
          </a:xfrm>
          <a:prstGeom prst="rect">
            <a:avLst/>
          </a:prstGeom>
          <a:noFill/>
          <a:ln w="3175">
            <a:solidFill>
              <a:srgbClr val="3366FF"/>
            </a:solidFill>
            <a:miter lim="800000"/>
            <a:headEnd/>
            <a:tailEnd/>
          </a:ln>
          <a:effectLst>
            <a:prstShdw prst="shdw17" dist="17961" dir="2700000">
              <a:srgbClr val="3366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5969" y="314325"/>
            <a:ext cx="7772400" cy="946150"/>
          </a:xfrm>
        </p:spPr>
        <p:txBody>
          <a:bodyPr/>
          <a:lstStyle/>
          <a:p>
            <a:r>
              <a:rPr lang="ko-KR" altLang="en-US" sz="3200" dirty="0" smtClean="0">
                <a:latin typeface="Times New Roman" panose="02020603050405020304" pitchFamily="18" charset="0"/>
              </a:rPr>
              <a:t>제대로 작동한다는 것의 증명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774" y="1260475"/>
            <a:ext cx="8199438" cy="1384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[Claim]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 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in the same strongly connected component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 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in the same tree in the DFS forest of step 3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0" name="Rectangle 3"/>
          <p:cNvSpPr txBox="1">
            <a:spLocks noChangeArrowheads="1"/>
          </p:cNvSpPr>
          <p:nvPr/>
        </p:nvSpPr>
        <p:spPr bwMode="auto">
          <a:xfrm>
            <a:off x="807437" y="2914650"/>
            <a:ext cx="819943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(trivial)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Assume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the same strongly connected component.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Then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ᴲ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Suppose DFS in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at some vertex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reaches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then it also reaches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i.e., they are in the same tree in the  forest.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1" name="TextBox 5"/>
          <p:cNvSpPr txBox="1">
            <a:spLocks noChangeArrowheads="1"/>
          </p:cNvSpPr>
          <p:nvPr/>
        </p:nvSpPr>
        <p:spPr bwMode="auto">
          <a:xfrm>
            <a:off x="459774" y="2841625"/>
            <a:ext cx="450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Cambria Math" panose="02040503050406030204" pitchFamily="18" charset="0"/>
              </a:rPr>
              <a:t>⇒ </a:t>
            </a:r>
            <a:endParaRPr lang="ko-KR" altLang="en-US" sz="2400">
              <a:latin typeface="Arial" panose="020B0604020202020204" pitchFamily="34" charset="0"/>
            </a:endParaRPr>
          </a:p>
        </p:txBody>
      </p:sp>
      <p:sp>
        <p:nvSpPr>
          <p:cNvPr id="142342" name="TextBox 14"/>
          <p:cNvSpPr txBox="1">
            <a:spLocks noChangeArrowheads="1"/>
          </p:cNvSpPr>
          <p:nvPr/>
        </p:nvSpPr>
        <p:spPr bwMode="auto">
          <a:xfrm rot="10800000">
            <a:off x="459774" y="4287838"/>
            <a:ext cx="450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Cambria Math" panose="02040503050406030204" pitchFamily="18" charset="0"/>
              </a:rPr>
              <a:t>⇒</a:t>
            </a:r>
            <a:endParaRPr lang="ko-KR" altLang="en-US" sz="2400">
              <a:latin typeface="Arial" panose="020B0604020202020204" pitchFamily="34" charset="0"/>
            </a:endParaRPr>
          </a:p>
        </p:txBody>
      </p:sp>
      <p:sp>
        <p:nvSpPr>
          <p:cNvPr id="142343" name="Rectangle 3"/>
          <p:cNvSpPr txBox="1">
            <a:spLocks noChangeArrowheads="1"/>
          </p:cNvSpPr>
          <p:nvPr/>
        </p:nvSpPr>
        <p:spPr bwMode="auto">
          <a:xfrm>
            <a:off x="851887" y="4392613"/>
            <a:ext cx="8199437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are in the same tree in the forest of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ᴲ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>
                <a:latin typeface="Cambria Math" panose="02040503050406030204" pitchFamily="18" charset="0"/>
              </a:rPr>
              <a:t>⇒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Suppose, for the contradiction that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 path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], contradiction! (Since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by step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show that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ᴲ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are in the same strongly connected component.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4" name="이등변 삼각형 7"/>
          <p:cNvSpPr>
            <a:spLocks noChangeArrowheads="1"/>
          </p:cNvSpPr>
          <p:nvPr/>
        </p:nvSpPr>
        <p:spPr bwMode="auto">
          <a:xfrm>
            <a:off x="6181124" y="3590925"/>
            <a:ext cx="2778125" cy="24511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800">
              <a:latin typeface="Arial" panose="020B0604020202020204" pitchFamily="34" charset="0"/>
            </a:endParaRPr>
          </a:p>
        </p:txBody>
      </p:sp>
      <p:sp>
        <p:nvSpPr>
          <p:cNvPr id="142345" name="타원 8"/>
          <p:cNvSpPr>
            <a:spLocks noChangeArrowheads="1"/>
          </p:cNvSpPr>
          <p:nvPr/>
        </p:nvSpPr>
        <p:spPr bwMode="auto">
          <a:xfrm>
            <a:off x="7401912" y="3813175"/>
            <a:ext cx="336550" cy="330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6" name="타원 19"/>
          <p:cNvSpPr>
            <a:spLocks noChangeArrowheads="1"/>
          </p:cNvSpPr>
          <p:nvPr/>
        </p:nvSpPr>
        <p:spPr bwMode="auto">
          <a:xfrm>
            <a:off x="6830412" y="5429250"/>
            <a:ext cx="336550" cy="330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ko-KR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7" name="타원 20"/>
          <p:cNvSpPr>
            <a:spLocks noChangeArrowheads="1"/>
          </p:cNvSpPr>
          <p:nvPr/>
        </p:nvSpPr>
        <p:spPr bwMode="auto">
          <a:xfrm>
            <a:off x="7973412" y="5264150"/>
            <a:ext cx="336550" cy="330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8" name="TextBox 9"/>
          <p:cNvSpPr txBox="1">
            <a:spLocks noChangeArrowheads="1"/>
          </p:cNvSpPr>
          <p:nvPr/>
        </p:nvSpPr>
        <p:spPr bwMode="auto">
          <a:xfrm>
            <a:off x="469299" y="2511425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&lt;Proof&gt;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9" name="자유형 25"/>
          <p:cNvSpPr>
            <a:spLocks/>
          </p:cNvSpPr>
          <p:nvPr/>
        </p:nvSpPr>
        <p:spPr bwMode="auto">
          <a:xfrm rot="196084">
            <a:off x="6916137" y="4127500"/>
            <a:ext cx="539750" cy="1276350"/>
          </a:xfrm>
          <a:custGeom>
            <a:avLst/>
            <a:gdLst>
              <a:gd name="T0" fmla="*/ 88953 w 540053"/>
              <a:gd name="T1" fmla="*/ 1276350 h 1276350"/>
              <a:gd name="T2" fmla="*/ 57293 w 540053"/>
              <a:gd name="T3" fmla="*/ 1263650 h 1276350"/>
              <a:gd name="T4" fmla="*/ 44628 w 540053"/>
              <a:gd name="T5" fmla="*/ 1244600 h 1276350"/>
              <a:gd name="T6" fmla="*/ 25633 w 540053"/>
              <a:gd name="T7" fmla="*/ 1231900 h 1276350"/>
              <a:gd name="T8" fmla="*/ 303 w 540053"/>
              <a:gd name="T9" fmla="*/ 1193800 h 1276350"/>
              <a:gd name="T10" fmla="*/ 6633 w 540053"/>
              <a:gd name="T11" fmla="*/ 1162050 h 1276350"/>
              <a:gd name="T12" fmla="*/ 25633 w 540053"/>
              <a:gd name="T13" fmla="*/ 1155700 h 1276350"/>
              <a:gd name="T14" fmla="*/ 44628 w 540053"/>
              <a:gd name="T15" fmla="*/ 1143000 h 1276350"/>
              <a:gd name="T16" fmla="*/ 82623 w 540053"/>
              <a:gd name="T17" fmla="*/ 1130300 h 1276350"/>
              <a:gd name="T18" fmla="*/ 120613 w 540053"/>
              <a:gd name="T19" fmla="*/ 1111250 h 1276350"/>
              <a:gd name="T20" fmla="*/ 139611 w 540053"/>
              <a:gd name="T21" fmla="*/ 1092200 h 1276350"/>
              <a:gd name="T22" fmla="*/ 158608 w 540053"/>
              <a:gd name="T23" fmla="*/ 1079500 h 1276350"/>
              <a:gd name="T24" fmla="*/ 171273 w 540053"/>
              <a:gd name="T25" fmla="*/ 1060450 h 1276350"/>
              <a:gd name="T26" fmla="*/ 164938 w 540053"/>
              <a:gd name="T27" fmla="*/ 990600 h 1276350"/>
              <a:gd name="T28" fmla="*/ 158608 w 540053"/>
              <a:gd name="T29" fmla="*/ 971550 h 1276350"/>
              <a:gd name="T30" fmla="*/ 139611 w 540053"/>
              <a:gd name="T31" fmla="*/ 952500 h 1276350"/>
              <a:gd name="T32" fmla="*/ 133278 w 540053"/>
              <a:gd name="T33" fmla="*/ 857250 h 1276350"/>
              <a:gd name="T34" fmla="*/ 164938 w 540053"/>
              <a:gd name="T35" fmla="*/ 850900 h 1276350"/>
              <a:gd name="T36" fmla="*/ 202933 w 540053"/>
              <a:gd name="T37" fmla="*/ 838200 h 1276350"/>
              <a:gd name="T38" fmla="*/ 228263 w 540053"/>
              <a:gd name="T39" fmla="*/ 781050 h 1276350"/>
              <a:gd name="T40" fmla="*/ 228263 w 540053"/>
              <a:gd name="T41" fmla="*/ 698500 h 1276350"/>
              <a:gd name="T42" fmla="*/ 215598 w 540053"/>
              <a:gd name="T43" fmla="*/ 660400 h 1276350"/>
              <a:gd name="T44" fmla="*/ 221928 w 540053"/>
              <a:gd name="T45" fmla="*/ 596900 h 1276350"/>
              <a:gd name="T46" fmla="*/ 259923 w 540053"/>
              <a:gd name="T47" fmla="*/ 577850 h 1276350"/>
              <a:gd name="T48" fmla="*/ 329578 w 540053"/>
              <a:gd name="T49" fmla="*/ 571500 h 1276350"/>
              <a:gd name="T50" fmla="*/ 329578 w 540053"/>
              <a:gd name="T51" fmla="*/ 488950 h 1276350"/>
              <a:gd name="T52" fmla="*/ 335908 w 540053"/>
              <a:gd name="T53" fmla="*/ 400050 h 1276350"/>
              <a:gd name="T54" fmla="*/ 354906 w 540053"/>
              <a:gd name="T55" fmla="*/ 361950 h 1276350"/>
              <a:gd name="T56" fmla="*/ 373903 w 540053"/>
              <a:gd name="T57" fmla="*/ 349250 h 1276350"/>
              <a:gd name="T58" fmla="*/ 437224 w 540053"/>
              <a:gd name="T59" fmla="*/ 342900 h 1276350"/>
              <a:gd name="T60" fmla="*/ 424560 w 540053"/>
              <a:gd name="T61" fmla="*/ 292100 h 1276350"/>
              <a:gd name="T62" fmla="*/ 418228 w 540053"/>
              <a:gd name="T63" fmla="*/ 266700 h 1276350"/>
              <a:gd name="T64" fmla="*/ 399232 w 540053"/>
              <a:gd name="T65" fmla="*/ 215900 h 1276350"/>
              <a:gd name="T66" fmla="*/ 405563 w 540053"/>
              <a:gd name="T67" fmla="*/ 107950 h 1276350"/>
              <a:gd name="T68" fmla="*/ 424560 w 540053"/>
              <a:gd name="T69" fmla="*/ 88900 h 1276350"/>
              <a:gd name="T70" fmla="*/ 443557 w 540053"/>
              <a:gd name="T71" fmla="*/ 82550 h 1276350"/>
              <a:gd name="T72" fmla="*/ 481550 w 540053"/>
              <a:gd name="T73" fmla="*/ 63500 h 1276350"/>
              <a:gd name="T74" fmla="*/ 500547 w 540053"/>
              <a:gd name="T75" fmla="*/ 44450 h 1276350"/>
              <a:gd name="T76" fmla="*/ 513211 w 540053"/>
              <a:gd name="T77" fmla="*/ 25400 h 1276350"/>
              <a:gd name="T78" fmla="*/ 538540 w 540053"/>
              <a:gd name="T79" fmla="*/ 0 h 1276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40053" h="1276350">
                <a:moveTo>
                  <a:pt x="89203" y="1276350"/>
                </a:moveTo>
                <a:cubicBezTo>
                  <a:pt x="78620" y="1272117"/>
                  <a:pt x="66728" y="1270275"/>
                  <a:pt x="57453" y="1263650"/>
                </a:cubicBezTo>
                <a:cubicBezTo>
                  <a:pt x="51243" y="1259214"/>
                  <a:pt x="50149" y="1249996"/>
                  <a:pt x="44753" y="1244600"/>
                </a:cubicBezTo>
                <a:cubicBezTo>
                  <a:pt x="39357" y="1239204"/>
                  <a:pt x="32053" y="1236133"/>
                  <a:pt x="25703" y="1231900"/>
                </a:cubicBezTo>
                <a:cubicBezTo>
                  <a:pt x="17236" y="1219200"/>
                  <a:pt x="-2690" y="1208767"/>
                  <a:pt x="303" y="1193800"/>
                </a:cubicBezTo>
                <a:cubicBezTo>
                  <a:pt x="2420" y="1183217"/>
                  <a:pt x="666" y="1171030"/>
                  <a:pt x="6653" y="1162050"/>
                </a:cubicBezTo>
                <a:cubicBezTo>
                  <a:pt x="10366" y="1156481"/>
                  <a:pt x="19716" y="1158693"/>
                  <a:pt x="25703" y="1155700"/>
                </a:cubicBezTo>
                <a:cubicBezTo>
                  <a:pt x="32529" y="1152287"/>
                  <a:pt x="37779" y="1146100"/>
                  <a:pt x="44753" y="1143000"/>
                </a:cubicBezTo>
                <a:cubicBezTo>
                  <a:pt x="56986" y="1137563"/>
                  <a:pt x="71714" y="1137726"/>
                  <a:pt x="82853" y="1130300"/>
                </a:cubicBezTo>
                <a:cubicBezTo>
                  <a:pt x="107472" y="1113887"/>
                  <a:pt x="94663" y="1120013"/>
                  <a:pt x="120953" y="1111250"/>
                </a:cubicBezTo>
                <a:cubicBezTo>
                  <a:pt x="127303" y="1104900"/>
                  <a:pt x="133104" y="1097949"/>
                  <a:pt x="140003" y="1092200"/>
                </a:cubicBezTo>
                <a:cubicBezTo>
                  <a:pt x="145866" y="1087314"/>
                  <a:pt x="153657" y="1084896"/>
                  <a:pt x="159053" y="1079500"/>
                </a:cubicBezTo>
                <a:cubicBezTo>
                  <a:pt x="164449" y="1074104"/>
                  <a:pt x="167520" y="1066800"/>
                  <a:pt x="171753" y="1060450"/>
                </a:cubicBezTo>
                <a:cubicBezTo>
                  <a:pt x="169636" y="1037167"/>
                  <a:pt x="168709" y="1013744"/>
                  <a:pt x="165403" y="990600"/>
                </a:cubicBezTo>
                <a:cubicBezTo>
                  <a:pt x="164456" y="983974"/>
                  <a:pt x="162766" y="977119"/>
                  <a:pt x="159053" y="971550"/>
                </a:cubicBezTo>
                <a:cubicBezTo>
                  <a:pt x="154072" y="964078"/>
                  <a:pt x="146353" y="958850"/>
                  <a:pt x="140003" y="952500"/>
                </a:cubicBezTo>
                <a:cubicBezTo>
                  <a:pt x="129834" y="921992"/>
                  <a:pt x="113523" y="890800"/>
                  <a:pt x="133653" y="857250"/>
                </a:cubicBezTo>
                <a:cubicBezTo>
                  <a:pt x="139206" y="847995"/>
                  <a:pt x="154990" y="853740"/>
                  <a:pt x="165403" y="850900"/>
                </a:cubicBezTo>
                <a:cubicBezTo>
                  <a:pt x="178318" y="847378"/>
                  <a:pt x="203503" y="838200"/>
                  <a:pt x="203503" y="838200"/>
                </a:cubicBezTo>
                <a:cubicBezTo>
                  <a:pt x="218616" y="792860"/>
                  <a:pt x="208777" y="811239"/>
                  <a:pt x="228903" y="781050"/>
                </a:cubicBezTo>
                <a:cubicBezTo>
                  <a:pt x="236923" y="740950"/>
                  <a:pt x="239243" y="746753"/>
                  <a:pt x="228903" y="698500"/>
                </a:cubicBezTo>
                <a:cubicBezTo>
                  <a:pt x="226098" y="685410"/>
                  <a:pt x="216203" y="660400"/>
                  <a:pt x="216203" y="660400"/>
                </a:cubicBezTo>
                <a:cubicBezTo>
                  <a:pt x="218320" y="639233"/>
                  <a:pt x="215826" y="617081"/>
                  <a:pt x="222553" y="596900"/>
                </a:cubicBezTo>
                <a:cubicBezTo>
                  <a:pt x="225068" y="589354"/>
                  <a:pt x="253749" y="578836"/>
                  <a:pt x="260653" y="577850"/>
                </a:cubicBezTo>
                <a:cubicBezTo>
                  <a:pt x="283797" y="574544"/>
                  <a:pt x="307220" y="573617"/>
                  <a:pt x="330503" y="571500"/>
                </a:cubicBezTo>
                <a:cubicBezTo>
                  <a:pt x="345788" y="525646"/>
                  <a:pt x="330503" y="580158"/>
                  <a:pt x="330503" y="488950"/>
                </a:cubicBezTo>
                <a:cubicBezTo>
                  <a:pt x="330503" y="459241"/>
                  <a:pt x="333382" y="429555"/>
                  <a:pt x="336853" y="400050"/>
                </a:cubicBezTo>
                <a:cubicBezTo>
                  <a:pt x="338230" y="388344"/>
                  <a:pt x="347912" y="369941"/>
                  <a:pt x="355903" y="361950"/>
                </a:cubicBezTo>
                <a:cubicBezTo>
                  <a:pt x="361299" y="356554"/>
                  <a:pt x="367517" y="350966"/>
                  <a:pt x="374953" y="349250"/>
                </a:cubicBezTo>
                <a:cubicBezTo>
                  <a:pt x="395680" y="344467"/>
                  <a:pt x="417286" y="345017"/>
                  <a:pt x="438453" y="342900"/>
                </a:cubicBezTo>
                <a:cubicBezTo>
                  <a:pt x="425543" y="278349"/>
                  <a:pt x="438770" y="337661"/>
                  <a:pt x="425753" y="292100"/>
                </a:cubicBezTo>
                <a:cubicBezTo>
                  <a:pt x="423355" y="283709"/>
                  <a:pt x="422467" y="274872"/>
                  <a:pt x="419403" y="266700"/>
                </a:cubicBezTo>
                <a:cubicBezTo>
                  <a:pt x="394499" y="200288"/>
                  <a:pt x="416652" y="281098"/>
                  <a:pt x="400353" y="215900"/>
                </a:cubicBezTo>
                <a:cubicBezTo>
                  <a:pt x="402470" y="179917"/>
                  <a:pt x="399634" y="143296"/>
                  <a:pt x="406703" y="107950"/>
                </a:cubicBezTo>
                <a:cubicBezTo>
                  <a:pt x="408464" y="99144"/>
                  <a:pt x="418281" y="93881"/>
                  <a:pt x="425753" y="88900"/>
                </a:cubicBezTo>
                <a:cubicBezTo>
                  <a:pt x="431322" y="85187"/>
                  <a:pt x="438816" y="85543"/>
                  <a:pt x="444803" y="82550"/>
                </a:cubicBezTo>
                <a:cubicBezTo>
                  <a:pt x="494042" y="57931"/>
                  <a:pt x="435020" y="79461"/>
                  <a:pt x="482903" y="63500"/>
                </a:cubicBezTo>
                <a:cubicBezTo>
                  <a:pt x="489253" y="57150"/>
                  <a:pt x="496204" y="51349"/>
                  <a:pt x="501953" y="44450"/>
                </a:cubicBezTo>
                <a:cubicBezTo>
                  <a:pt x="506839" y="38587"/>
                  <a:pt x="509257" y="30796"/>
                  <a:pt x="514653" y="25400"/>
                </a:cubicBezTo>
                <a:cubicBezTo>
                  <a:pt x="545304" y="-5251"/>
                  <a:pt x="525538" y="29030"/>
                  <a:pt x="54005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350" name="자유형 16"/>
          <p:cNvSpPr>
            <a:spLocks/>
          </p:cNvSpPr>
          <p:nvPr/>
        </p:nvSpPr>
        <p:spPr bwMode="auto">
          <a:xfrm>
            <a:off x="7744812" y="4132263"/>
            <a:ext cx="406400" cy="1092200"/>
          </a:xfrm>
          <a:custGeom>
            <a:avLst/>
            <a:gdLst>
              <a:gd name="T0" fmla="*/ 393609 w 406424"/>
              <a:gd name="T1" fmla="*/ 1092200 h 1092200"/>
              <a:gd name="T2" fmla="*/ 380913 w 406424"/>
              <a:gd name="T3" fmla="*/ 1060450 h 1092200"/>
              <a:gd name="T4" fmla="*/ 349169 w 406424"/>
              <a:gd name="T5" fmla="*/ 1028700 h 1092200"/>
              <a:gd name="T6" fmla="*/ 336474 w 406424"/>
              <a:gd name="T7" fmla="*/ 990600 h 1092200"/>
              <a:gd name="T8" fmla="*/ 323779 w 406424"/>
              <a:gd name="T9" fmla="*/ 952500 h 1092200"/>
              <a:gd name="T10" fmla="*/ 317429 w 406424"/>
              <a:gd name="T11" fmla="*/ 933450 h 1092200"/>
              <a:gd name="T12" fmla="*/ 336474 w 406424"/>
              <a:gd name="T13" fmla="*/ 895350 h 1092200"/>
              <a:gd name="T14" fmla="*/ 355519 w 406424"/>
              <a:gd name="T15" fmla="*/ 882650 h 1092200"/>
              <a:gd name="T16" fmla="*/ 368214 w 406424"/>
              <a:gd name="T17" fmla="*/ 863600 h 1092200"/>
              <a:gd name="T18" fmla="*/ 399954 w 406424"/>
              <a:gd name="T19" fmla="*/ 825500 h 1092200"/>
              <a:gd name="T20" fmla="*/ 406304 w 406424"/>
              <a:gd name="T21" fmla="*/ 806450 h 1092200"/>
              <a:gd name="T22" fmla="*/ 393609 w 406424"/>
              <a:gd name="T23" fmla="*/ 742950 h 1092200"/>
              <a:gd name="T24" fmla="*/ 380913 w 406424"/>
              <a:gd name="T25" fmla="*/ 723900 h 1092200"/>
              <a:gd name="T26" fmla="*/ 342824 w 406424"/>
              <a:gd name="T27" fmla="*/ 654050 h 1092200"/>
              <a:gd name="T28" fmla="*/ 311084 w 406424"/>
              <a:gd name="T29" fmla="*/ 615950 h 1092200"/>
              <a:gd name="T30" fmla="*/ 292039 w 406424"/>
              <a:gd name="T31" fmla="*/ 596900 h 1092200"/>
              <a:gd name="T32" fmla="*/ 279343 w 406424"/>
              <a:gd name="T33" fmla="*/ 577850 h 1092200"/>
              <a:gd name="T34" fmla="*/ 260299 w 406424"/>
              <a:gd name="T35" fmla="*/ 558800 h 1092200"/>
              <a:gd name="T36" fmla="*/ 241254 w 406424"/>
              <a:gd name="T37" fmla="*/ 520700 h 1092200"/>
              <a:gd name="T38" fmla="*/ 247599 w 406424"/>
              <a:gd name="T39" fmla="*/ 501650 h 1092200"/>
              <a:gd name="T40" fmla="*/ 260299 w 406424"/>
              <a:gd name="T41" fmla="*/ 482600 h 1092200"/>
              <a:gd name="T42" fmla="*/ 234904 w 406424"/>
              <a:gd name="T43" fmla="*/ 387350 h 1092200"/>
              <a:gd name="T44" fmla="*/ 215859 w 406424"/>
              <a:gd name="T45" fmla="*/ 374650 h 1092200"/>
              <a:gd name="T46" fmla="*/ 196814 w 406424"/>
              <a:gd name="T47" fmla="*/ 355600 h 1092200"/>
              <a:gd name="T48" fmla="*/ 158729 w 406424"/>
              <a:gd name="T49" fmla="*/ 330200 h 1092200"/>
              <a:gd name="T50" fmla="*/ 146029 w 406424"/>
              <a:gd name="T51" fmla="*/ 311150 h 1092200"/>
              <a:gd name="T52" fmla="*/ 139684 w 406424"/>
              <a:gd name="T53" fmla="*/ 292100 h 1092200"/>
              <a:gd name="T54" fmla="*/ 120639 w 406424"/>
              <a:gd name="T55" fmla="*/ 273050 h 1092200"/>
              <a:gd name="T56" fmla="*/ 101594 w 406424"/>
              <a:gd name="T57" fmla="*/ 234950 h 1092200"/>
              <a:gd name="T58" fmla="*/ 107944 w 406424"/>
              <a:gd name="T59" fmla="*/ 209550 h 1092200"/>
              <a:gd name="T60" fmla="*/ 120639 w 406424"/>
              <a:gd name="T61" fmla="*/ 190500 h 1092200"/>
              <a:gd name="T62" fmla="*/ 114289 w 406424"/>
              <a:gd name="T63" fmla="*/ 146050 h 1092200"/>
              <a:gd name="T64" fmla="*/ 95244 w 406424"/>
              <a:gd name="T65" fmla="*/ 101600 h 1092200"/>
              <a:gd name="T66" fmla="*/ 76200 w 406424"/>
              <a:gd name="T67" fmla="*/ 88900 h 1092200"/>
              <a:gd name="T68" fmla="*/ 31764 w 406424"/>
              <a:gd name="T69" fmla="*/ 44450 h 1092200"/>
              <a:gd name="T70" fmla="*/ 19069 w 406424"/>
              <a:gd name="T71" fmla="*/ 25400 h 1092200"/>
              <a:gd name="T72" fmla="*/ 24 w 406424"/>
              <a:gd name="T73" fmla="*/ 0 h 10922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06424" h="1092200">
                <a:moveTo>
                  <a:pt x="393724" y="1092200"/>
                </a:moveTo>
                <a:cubicBezTo>
                  <a:pt x="389491" y="1081617"/>
                  <a:pt x="387649" y="1069725"/>
                  <a:pt x="381024" y="1060450"/>
                </a:cubicBezTo>
                <a:cubicBezTo>
                  <a:pt x="348651" y="1015128"/>
                  <a:pt x="373180" y="1082488"/>
                  <a:pt x="349274" y="1028700"/>
                </a:cubicBezTo>
                <a:cubicBezTo>
                  <a:pt x="343837" y="1016467"/>
                  <a:pt x="340807" y="1003300"/>
                  <a:pt x="336574" y="990600"/>
                </a:cubicBezTo>
                <a:lnTo>
                  <a:pt x="323874" y="952500"/>
                </a:lnTo>
                <a:lnTo>
                  <a:pt x="317524" y="933450"/>
                </a:lnTo>
                <a:cubicBezTo>
                  <a:pt x="322689" y="917956"/>
                  <a:pt x="324264" y="907660"/>
                  <a:pt x="336574" y="895350"/>
                </a:cubicBezTo>
                <a:cubicBezTo>
                  <a:pt x="341970" y="889954"/>
                  <a:pt x="349274" y="886883"/>
                  <a:pt x="355624" y="882650"/>
                </a:cubicBezTo>
                <a:cubicBezTo>
                  <a:pt x="359857" y="876300"/>
                  <a:pt x="363438" y="869463"/>
                  <a:pt x="368324" y="863600"/>
                </a:cubicBezTo>
                <a:cubicBezTo>
                  <a:pt x="385879" y="842534"/>
                  <a:pt x="388250" y="849149"/>
                  <a:pt x="400074" y="825500"/>
                </a:cubicBezTo>
                <a:cubicBezTo>
                  <a:pt x="403067" y="819513"/>
                  <a:pt x="404307" y="812800"/>
                  <a:pt x="406424" y="806450"/>
                </a:cubicBezTo>
                <a:cubicBezTo>
                  <a:pt x="404084" y="790069"/>
                  <a:pt x="402590" y="760683"/>
                  <a:pt x="393724" y="742950"/>
                </a:cubicBezTo>
                <a:cubicBezTo>
                  <a:pt x="390311" y="736124"/>
                  <a:pt x="384437" y="730726"/>
                  <a:pt x="381024" y="723900"/>
                </a:cubicBezTo>
                <a:cubicBezTo>
                  <a:pt x="365316" y="692484"/>
                  <a:pt x="371084" y="682210"/>
                  <a:pt x="342924" y="654050"/>
                </a:cubicBezTo>
                <a:cubicBezTo>
                  <a:pt x="287269" y="598395"/>
                  <a:pt x="355377" y="668994"/>
                  <a:pt x="311174" y="615950"/>
                </a:cubicBezTo>
                <a:cubicBezTo>
                  <a:pt x="305425" y="609051"/>
                  <a:pt x="297873" y="603799"/>
                  <a:pt x="292124" y="596900"/>
                </a:cubicBezTo>
                <a:cubicBezTo>
                  <a:pt x="287238" y="591037"/>
                  <a:pt x="284310" y="583713"/>
                  <a:pt x="279424" y="577850"/>
                </a:cubicBezTo>
                <a:cubicBezTo>
                  <a:pt x="273675" y="570951"/>
                  <a:pt x="266123" y="565699"/>
                  <a:pt x="260374" y="558800"/>
                </a:cubicBezTo>
                <a:cubicBezTo>
                  <a:pt x="246697" y="542387"/>
                  <a:pt x="247688" y="539793"/>
                  <a:pt x="241324" y="520700"/>
                </a:cubicBezTo>
                <a:cubicBezTo>
                  <a:pt x="243441" y="514350"/>
                  <a:pt x="244681" y="507637"/>
                  <a:pt x="247674" y="501650"/>
                </a:cubicBezTo>
                <a:cubicBezTo>
                  <a:pt x="251087" y="494824"/>
                  <a:pt x="259830" y="490212"/>
                  <a:pt x="260374" y="482600"/>
                </a:cubicBezTo>
                <a:cubicBezTo>
                  <a:pt x="263622" y="437124"/>
                  <a:pt x="263273" y="415649"/>
                  <a:pt x="234974" y="387350"/>
                </a:cubicBezTo>
                <a:cubicBezTo>
                  <a:pt x="229578" y="381954"/>
                  <a:pt x="221787" y="379536"/>
                  <a:pt x="215924" y="374650"/>
                </a:cubicBezTo>
                <a:cubicBezTo>
                  <a:pt x="209025" y="368901"/>
                  <a:pt x="203963" y="361113"/>
                  <a:pt x="196874" y="355600"/>
                </a:cubicBezTo>
                <a:cubicBezTo>
                  <a:pt x="184826" y="346229"/>
                  <a:pt x="158774" y="330200"/>
                  <a:pt x="158774" y="330200"/>
                </a:cubicBezTo>
                <a:cubicBezTo>
                  <a:pt x="154541" y="323850"/>
                  <a:pt x="149487" y="317976"/>
                  <a:pt x="146074" y="311150"/>
                </a:cubicBezTo>
                <a:cubicBezTo>
                  <a:pt x="143081" y="305163"/>
                  <a:pt x="143437" y="297669"/>
                  <a:pt x="139724" y="292100"/>
                </a:cubicBezTo>
                <a:cubicBezTo>
                  <a:pt x="134743" y="284628"/>
                  <a:pt x="126423" y="279949"/>
                  <a:pt x="120674" y="273050"/>
                </a:cubicBezTo>
                <a:cubicBezTo>
                  <a:pt x="106997" y="256637"/>
                  <a:pt x="107988" y="254043"/>
                  <a:pt x="101624" y="234950"/>
                </a:cubicBezTo>
                <a:cubicBezTo>
                  <a:pt x="103741" y="226483"/>
                  <a:pt x="104536" y="217572"/>
                  <a:pt x="107974" y="209550"/>
                </a:cubicBezTo>
                <a:cubicBezTo>
                  <a:pt x="110980" y="202535"/>
                  <a:pt x="119915" y="198094"/>
                  <a:pt x="120674" y="190500"/>
                </a:cubicBezTo>
                <a:cubicBezTo>
                  <a:pt x="122163" y="175607"/>
                  <a:pt x="117001" y="160776"/>
                  <a:pt x="114324" y="146050"/>
                </a:cubicBezTo>
                <a:cubicBezTo>
                  <a:pt x="111085" y="128238"/>
                  <a:pt x="108475" y="114801"/>
                  <a:pt x="95274" y="101600"/>
                </a:cubicBezTo>
                <a:cubicBezTo>
                  <a:pt x="89878" y="96204"/>
                  <a:pt x="82574" y="93133"/>
                  <a:pt x="76224" y="88900"/>
                </a:cubicBezTo>
                <a:cubicBezTo>
                  <a:pt x="47111" y="45231"/>
                  <a:pt x="65304" y="55627"/>
                  <a:pt x="31774" y="44450"/>
                </a:cubicBezTo>
                <a:cubicBezTo>
                  <a:pt x="27541" y="38100"/>
                  <a:pt x="23960" y="31263"/>
                  <a:pt x="19074" y="25400"/>
                </a:cubicBezTo>
                <a:cubicBezTo>
                  <a:pt x="-1473" y="744"/>
                  <a:pt x="24" y="16299"/>
                  <a:pt x="2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351" name="자유형 17"/>
          <p:cNvSpPr>
            <a:spLocks/>
          </p:cNvSpPr>
          <p:nvPr/>
        </p:nvSpPr>
        <p:spPr bwMode="auto">
          <a:xfrm>
            <a:off x="7711474" y="4149725"/>
            <a:ext cx="381000" cy="1123950"/>
          </a:xfrm>
          <a:custGeom>
            <a:avLst/>
            <a:gdLst>
              <a:gd name="T0" fmla="*/ 13085 w 381465"/>
              <a:gd name="T1" fmla="*/ 0 h 1123950"/>
              <a:gd name="T2" fmla="*/ 6775 w 381465"/>
              <a:gd name="T3" fmla="*/ 44450 h 1123950"/>
              <a:gd name="T4" fmla="*/ 6775 w 381465"/>
              <a:gd name="T5" fmla="*/ 152400 h 1123950"/>
              <a:gd name="T6" fmla="*/ 32020 w 381465"/>
              <a:gd name="T7" fmla="*/ 190500 h 1123950"/>
              <a:gd name="T8" fmla="*/ 69887 w 381465"/>
              <a:gd name="T9" fmla="*/ 215900 h 1123950"/>
              <a:gd name="T10" fmla="*/ 82510 w 381465"/>
              <a:gd name="T11" fmla="*/ 234950 h 1123950"/>
              <a:gd name="T12" fmla="*/ 82510 w 381465"/>
              <a:gd name="T13" fmla="*/ 304800 h 1123950"/>
              <a:gd name="T14" fmla="*/ 63575 w 381465"/>
              <a:gd name="T15" fmla="*/ 317500 h 1123950"/>
              <a:gd name="T16" fmla="*/ 50955 w 381465"/>
              <a:gd name="T17" fmla="*/ 336550 h 1123950"/>
              <a:gd name="T18" fmla="*/ 32020 w 381465"/>
              <a:gd name="T19" fmla="*/ 349250 h 1123950"/>
              <a:gd name="T20" fmla="*/ 19395 w 381465"/>
              <a:gd name="T21" fmla="*/ 387350 h 1123950"/>
              <a:gd name="T22" fmla="*/ 13085 w 381465"/>
              <a:gd name="T23" fmla="*/ 406400 h 1123950"/>
              <a:gd name="T24" fmla="*/ 32020 w 381465"/>
              <a:gd name="T25" fmla="*/ 444500 h 1123950"/>
              <a:gd name="T26" fmla="*/ 69887 w 381465"/>
              <a:gd name="T27" fmla="*/ 469900 h 1123950"/>
              <a:gd name="T28" fmla="*/ 114067 w 381465"/>
              <a:gd name="T29" fmla="*/ 514350 h 1123950"/>
              <a:gd name="T30" fmla="*/ 139313 w 381465"/>
              <a:gd name="T31" fmla="*/ 552450 h 1123950"/>
              <a:gd name="T32" fmla="*/ 151936 w 381465"/>
              <a:gd name="T33" fmla="*/ 571500 h 1123950"/>
              <a:gd name="T34" fmla="*/ 164558 w 381465"/>
              <a:gd name="T35" fmla="*/ 609600 h 1123950"/>
              <a:gd name="T36" fmla="*/ 158247 w 381465"/>
              <a:gd name="T37" fmla="*/ 628650 h 1123950"/>
              <a:gd name="T38" fmla="*/ 120379 w 381465"/>
              <a:gd name="T39" fmla="*/ 641350 h 1123950"/>
              <a:gd name="T40" fmla="*/ 107755 w 381465"/>
              <a:gd name="T41" fmla="*/ 660400 h 1123950"/>
              <a:gd name="T42" fmla="*/ 126690 w 381465"/>
              <a:gd name="T43" fmla="*/ 717550 h 1123950"/>
              <a:gd name="T44" fmla="*/ 133001 w 381465"/>
              <a:gd name="T45" fmla="*/ 736600 h 1123950"/>
              <a:gd name="T46" fmla="*/ 189804 w 381465"/>
              <a:gd name="T47" fmla="*/ 768350 h 1123950"/>
              <a:gd name="T48" fmla="*/ 208738 w 381465"/>
              <a:gd name="T49" fmla="*/ 781050 h 1123950"/>
              <a:gd name="T50" fmla="*/ 240295 w 381465"/>
              <a:gd name="T51" fmla="*/ 819150 h 1123950"/>
              <a:gd name="T52" fmla="*/ 246607 w 381465"/>
              <a:gd name="T53" fmla="*/ 838200 h 1123950"/>
              <a:gd name="T54" fmla="*/ 246607 w 381465"/>
              <a:gd name="T55" fmla="*/ 908050 h 1123950"/>
              <a:gd name="T56" fmla="*/ 284475 w 381465"/>
              <a:gd name="T57" fmla="*/ 946150 h 1123950"/>
              <a:gd name="T58" fmla="*/ 297098 w 381465"/>
              <a:gd name="T59" fmla="*/ 965200 h 1123950"/>
              <a:gd name="T60" fmla="*/ 309721 w 381465"/>
              <a:gd name="T61" fmla="*/ 1003300 h 1123950"/>
              <a:gd name="T62" fmla="*/ 322344 w 381465"/>
              <a:gd name="T63" fmla="*/ 1073150 h 1123950"/>
              <a:gd name="T64" fmla="*/ 334966 w 381465"/>
              <a:gd name="T65" fmla="*/ 1092200 h 1123950"/>
              <a:gd name="T66" fmla="*/ 372834 w 381465"/>
              <a:gd name="T67" fmla="*/ 1117600 h 1123950"/>
              <a:gd name="T68" fmla="*/ 379146 w 381465"/>
              <a:gd name="T69" fmla="*/ 1123950 h 11239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81465" h="1123950">
                <a:moveTo>
                  <a:pt x="13165" y="0"/>
                </a:moveTo>
                <a:cubicBezTo>
                  <a:pt x="11048" y="14817"/>
                  <a:pt x="8793" y="29614"/>
                  <a:pt x="6815" y="44450"/>
                </a:cubicBezTo>
                <a:cubicBezTo>
                  <a:pt x="1861" y="81602"/>
                  <a:pt x="-5658" y="114980"/>
                  <a:pt x="6815" y="152400"/>
                </a:cubicBezTo>
                <a:cubicBezTo>
                  <a:pt x="11642" y="166880"/>
                  <a:pt x="19515" y="182033"/>
                  <a:pt x="32215" y="190500"/>
                </a:cubicBezTo>
                <a:lnTo>
                  <a:pt x="70315" y="215900"/>
                </a:lnTo>
                <a:cubicBezTo>
                  <a:pt x="74548" y="222250"/>
                  <a:pt x="79602" y="228124"/>
                  <a:pt x="83015" y="234950"/>
                </a:cubicBezTo>
                <a:cubicBezTo>
                  <a:pt x="93930" y="256779"/>
                  <a:pt x="92316" y="281547"/>
                  <a:pt x="83015" y="304800"/>
                </a:cubicBezTo>
                <a:cubicBezTo>
                  <a:pt x="80181" y="311886"/>
                  <a:pt x="70315" y="313267"/>
                  <a:pt x="63965" y="317500"/>
                </a:cubicBezTo>
                <a:cubicBezTo>
                  <a:pt x="59732" y="323850"/>
                  <a:pt x="56661" y="331154"/>
                  <a:pt x="51265" y="336550"/>
                </a:cubicBezTo>
                <a:cubicBezTo>
                  <a:pt x="45869" y="341946"/>
                  <a:pt x="36260" y="342778"/>
                  <a:pt x="32215" y="349250"/>
                </a:cubicBezTo>
                <a:cubicBezTo>
                  <a:pt x="25120" y="360602"/>
                  <a:pt x="23748" y="374650"/>
                  <a:pt x="19515" y="387350"/>
                </a:cubicBezTo>
                <a:lnTo>
                  <a:pt x="13165" y="406400"/>
                </a:lnTo>
                <a:cubicBezTo>
                  <a:pt x="17695" y="419989"/>
                  <a:pt x="20629" y="434363"/>
                  <a:pt x="32215" y="444500"/>
                </a:cubicBezTo>
                <a:cubicBezTo>
                  <a:pt x="43702" y="454551"/>
                  <a:pt x="70315" y="469900"/>
                  <a:pt x="70315" y="469900"/>
                </a:cubicBezTo>
                <a:cubicBezTo>
                  <a:pt x="99428" y="513569"/>
                  <a:pt x="81235" y="503173"/>
                  <a:pt x="114765" y="514350"/>
                </a:cubicBezTo>
                <a:lnTo>
                  <a:pt x="140165" y="552450"/>
                </a:lnTo>
                <a:cubicBezTo>
                  <a:pt x="144398" y="558800"/>
                  <a:pt x="150452" y="564260"/>
                  <a:pt x="152865" y="571500"/>
                </a:cubicBezTo>
                <a:lnTo>
                  <a:pt x="165565" y="609600"/>
                </a:lnTo>
                <a:cubicBezTo>
                  <a:pt x="163448" y="615950"/>
                  <a:pt x="164662" y="624759"/>
                  <a:pt x="159215" y="628650"/>
                </a:cubicBezTo>
                <a:cubicBezTo>
                  <a:pt x="148322" y="636431"/>
                  <a:pt x="121115" y="641350"/>
                  <a:pt x="121115" y="641350"/>
                </a:cubicBezTo>
                <a:cubicBezTo>
                  <a:pt x="116882" y="647700"/>
                  <a:pt x="109258" y="652815"/>
                  <a:pt x="108415" y="660400"/>
                </a:cubicBezTo>
                <a:cubicBezTo>
                  <a:pt x="104128" y="698982"/>
                  <a:pt x="114672" y="691964"/>
                  <a:pt x="127465" y="717550"/>
                </a:cubicBezTo>
                <a:cubicBezTo>
                  <a:pt x="130458" y="723537"/>
                  <a:pt x="129082" y="731867"/>
                  <a:pt x="133815" y="736600"/>
                </a:cubicBezTo>
                <a:cubicBezTo>
                  <a:pt x="173858" y="776643"/>
                  <a:pt x="159025" y="752380"/>
                  <a:pt x="190965" y="768350"/>
                </a:cubicBezTo>
                <a:cubicBezTo>
                  <a:pt x="197791" y="771763"/>
                  <a:pt x="204152" y="776164"/>
                  <a:pt x="210015" y="781050"/>
                </a:cubicBezTo>
                <a:cubicBezTo>
                  <a:pt x="222052" y="791081"/>
                  <a:pt x="234629" y="804879"/>
                  <a:pt x="241765" y="819150"/>
                </a:cubicBezTo>
                <a:cubicBezTo>
                  <a:pt x="244758" y="825137"/>
                  <a:pt x="245998" y="831850"/>
                  <a:pt x="248115" y="838200"/>
                </a:cubicBezTo>
                <a:cubicBezTo>
                  <a:pt x="244785" y="858181"/>
                  <a:pt x="235221" y="887788"/>
                  <a:pt x="248115" y="908050"/>
                </a:cubicBezTo>
                <a:cubicBezTo>
                  <a:pt x="257758" y="923203"/>
                  <a:pt x="276252" y="931206"/>
                  <a:pt x="286215" y="946150"/>
                </a:cubicBezTo>
                <a:cubicBezTo>
                  <a:pt x="290448" y="952500"/>
                  <a:pt x="295815" y="958226"/>
                  <a:pt x="298915" y="965200"/>
                </a:cubicBezTo>
                <a:cubicBezTo>
                  <a:pt x="304352" y="977433"/>
                  <a:pt x="311615" y="1003300"/>
                  <a:pt x="311615" y="1003300"/>
                </a:cubicBezTo>
                <a:cubicBezTo>
                  <a:pt x="313804" y="1020812"/>
                  <a:pt x="314526" y="1053573"/>
                  <a:pt x="324315" y="1073150"/>
                </a:cubicBezTo>
                <a:cubicBezTo>
                  <a:pt x="327728" y="1079976"/>
                  <a:pt x="331272" y="1087174"/>
                  <a:pt x="337015" y="1092200"/>
                </a:cubicBezTo>
                <a:cubicBezTo>
                  <a:pt x="348502" y="1102251"/>
                  <a:pt x="364322" y="1106807"/>
                  <a:pt x="375115" y="1117600"/>
                </a:cubicBezTo>
                <a:lnTo>
                  <a:pt x="381465" y="11239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352" name="자유형 18"/>
          <p:cNvSpPr>
            <a:spLocks/>
          </p:cNvSpPr>
          <p:nvPr/>
        </p:nvSpPr>
        <p:spPr bwMode="auto">
          <a:xfrm>
            <a:off x="7063774" y="4181475"/>
            <a:ext cx="469900" cy="1270000"/>
          </a:xfrm>
          <a:custGeom>
            <a:avLst/>
            <a:gdLst>
              <a:gd name="T0" fmla="*/ 469804 w 469924"/>
              <a:gd name="T1" fmla="*/ 0 h 1270000"/>
              <a:gd name="T2" fmla="*/ 463454 w 469924"/>
              <a:gd name="T3" fmla="*/ 114300 h 1270000"/>
              <a:gd name="T4" fmla="*/ 457109 w 469924"/>
              <a:gd name="T5" fmla="*/ 133350 h 1270000"/>
              <a:gd name="T6" fmla="*/ 438064 w 469924"/>
              <a:gd name="T7" fmla="*/ 152400 h 1270000"/>
              <a:gd name="T8" fmla="*/ 412669 w 469924"/>
              <a:gd name="T9" fmla="*/ 190500 h 1270000"/>
              <a:gd name="T10" fmla="*/ 399974 w 469924"/>
              <a:gd name="T11" fmla="*/ 209550 h 1270000"/>
              <a:gd name="T12" fmla="*/ 406319 w 469924"/>
              <a:gd name="T13" fmla="*/ 228600 h 1270000"/>
              <a:gd name="T14" fmla="*/ 412669 w 469924"/>
              <a:gd name="T15" fmla="*/ 254000 h 1270000"/>
              <a:gd name="T16" fmla="*/ 431714 w 469924"/>
              <a:gd name="T17" fmla="*/ 279400 h 1270000"/>
              <a:gd name="T18" fmla="*/ 438064 w 469924"/>
              <a:gd name="T19" fmla="*/ 298450 h 1270000"/>
              <a:gd name="T20" fmla="*/ 457109 w 469924"/>
              <a:gd name="T21" fmla="*/ 336550 h 1270000"/>
              <a:gd name="T22" fmla="*/ 450759 w 469924"/>
              <a:gd name="T23" fmla="*/ 374650 h 1270000"/>
              <a:gd name="T24" fmla="*/ 399974 w 469924"/>
              <a:gd name="T25" fmla="*/ 419100 h 1270000"/>
              <a:gd name="T26" fmla="*/ 361884 w 469924"/>
              <a:gd name="T27" fmla="*/ 457200 h 1270000"/>
              <a:gd name="T28" fmla="*/ 342834 w 469924"/>
              <a:gd name="T29" fmla="*/ 476250 h 1270000"/>
              <a:gd name="T30" fmla="*/ 330139 w 469924"/>
              <a:gd name="T31" fmla="*/ 495300 h 1270000"/>
              <a:gd name="T32" fmla="*/ 311094 w 469924"/>
              <a:gd name="T33" fmla="*/ 508000 h 1270000"/>
              <a:gd name="T34" fmla="*/ 304744 w 469924"/>
              <a:gd name="T35" fmla="*/ 527050 h 1270000"/>
              <a:gd name="T36" fmla="*/ 311094 w 469924"/>
              <a:gd name="T37" fmla="*/ 558800 h 1270000"/>
              <a:gd name="T38" fmla="*/ 336489 w 469924"/>
              <a:gd name="T39" fmla="*/ 622300 h 1270000"/>
              <a:gd name="T40" fmla="*/ 330139 w 469924"/>
              <a:gd name="T41" fmla="*/ 660400 h 1270000"/>
              <a:gd name="T42" fmla="*/ 311094 w 469924"/>
              <a:gd name="T43" fmla="*/ 673100 h 1270000"/>
              <a:gd name="T44" fmla="*/ 273004 w 469924"/>
              <a:gd name="T45" fmla="*/ 704850 h 1270000"/>
              <a:gd name="T46" fmla="*/ 228564 w 469924"/>
              <a:gd name="T47" fmla="*/ 717550 h 1270000"/>
              <a:gd name="T48" fmla="*/ 177779 w 469924"/>
              <a:gd name="T49" fmla="*/ 730250 h 1270000"/>
              <a:gd name="T50" fmla="*/ 158734 w 469924"/>
              <a:gd name="T51" fmla="*/ 742950 h 1270000"/>
              <a:gd name="T52" fmla="*/ 146039 w 469924"/>
              <a:gd name="T53" fmla="*/ 762000 h 1270000"/>
              <a:gd name="T54" fmla="*/ 146039 w 469924"/>
              <a:gd name="T55" fmla="*/ 825500 h 1270000"/>
              <a:gd name="T56" fmla="*/ 158734 w 469924"/>
              <a:gd name="T57" fmla="*/ 844550 h 1270000"/>
              <a:gd name="T58" fmla="*/ 165084 w 469924"/>
              <a:gd name="T59" fmla="*/ 863600 h 1270000"/>
              <a:gd name="T60" fmla="*/ 158734 w 469924"/>
              <a:gd name="T61" fmla="*/ 920750 h 1270000"/>
              <a:gd name="T62" fmla="*/ 120644 w 469924"/>
              <a:gd name="T63" fmla="*/ 958850 h 1270000"/>
              <a:gd name="T64" fmla="*/ 82554 w 469924"/>
              <a:gd name="T65" fmla="*/ 990600 h 1270000"/>
              <a:gd name="T66" fmla="*/ 50809 w 469924"/>
              <a:gd name="T67" fmla="*/ 1047750 h 1270000"/>
              <a:gd name="T68" fmla="*/ 57159 w 469924"/>
              <a:gd name="T69" fmla="*/ 1066800 h 1270000"/>
              <a:gd name="T70" fmla="*/ 88899 w 469924"/>
              <a:gd name="T71" fmla="*/ 1104900 h 1270000"/>
              <a:gd name="T72" fmla="*/ 95249 w 469924"/>
              <a:gd name="T73" fmla="*/ 1123950 h 1270000"/>
              <a:gd name="T74" fmla="*/ 69854 w 469924"/>
              <a:gd name="T75" fmla="*/ 1162050 h 1270000"/>
              <a:gd name="T76" fmla="*/ 57159 w 469924"/>
              <a:gd name="T77" fmla="*/ 1187450 h 1270000"/>
              <a:gd name="T78" fmla="*/ 19069 w 469924"/>
              <a:gd name="T79" fmla="*/ 1225550 h 1270000"/>
              <a:gd name="T80" fmla="*/ 12719 w 469924"/>
              <a:gd name="T81" fmla="*/ 1244600 h 1270000"/>
              <a:gd name="T82" fmla="*/ 24 w 469924"/>
              <a:gd name="T83" fmla="*/ 1270000 h 12700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69924" h="1270000">
                <a:moveTo>
                  <a:pt x="469924" y="0"/>
                </a:moveTo>
                <a:cubicBezTo>
                  <a:pt x="467807" y="38100"/>
                  <a:pt x="467192" y="76313"/>
                  <a:pt x="463574" y="114300"/>
                </a:cubicBezTo>
                <a:cubicBezTo>
                  <a:pt x="462939" y="120963"/>
                  <a:pt x="460937" y="127781"/>
                  <a:pt x="457224" y="133350"/>
                </a:cubicBezTo>
                <a:cubicBezTo>
                  <a:pt x="452243" y="140822"/>
                  <a:pt x="443687" y="145311"/>
                  <a:pt x="438174" y="152400"/>
                </a:cubicBezTo>
                <a:cubicBezTo>
                  <a:pt x="428803" y="164448"/>
                  <a:pt x="421241" y="177800"/>
                  <a:pt x="412774" y="190500"/>
                </a:cubicBezTo>
                <a:lnTo>
                  <a:pt x="400074" y="209550"/>
                </a:lnTo>
                <a:cubicBezTo>
                  <a:pt x="402191" y="215900"/>
                  <a:pt x="404585" y="222164"/>
                  <a:pt x="406424" y="228600"/>
                </a:cubicBezTo>
                <a:cubicBezTo>
                  <a:pt x="408822" y="236991"/>
                  <a:pt x="408871" y="246194"/>
                  <a:pt x="412774" y="254000"/>
                </a:cubicBezTo>
                <a:cubicBezTo>
                  <a:pt x="417507" y="263466"/>
                  <a:pt x="425474" y="270933"/>
                  <a:pt x="431824" y="279400"/>
                </a:cubicBezTo>
                <a:cubicBezTo>
                  <a:pt x="433941" y="285750"/>
                  <a:pt x="435181" y="292463"/>
                  <a:pt x="438174" y="298450"/>
                </a:cubicBezTo>
                <a:cubicBezTo>
                  <a:pt x="462793" y="347689"/>
                  <a:pt x="441263" y="288667"/>
                  <a:pt x="457224" y="336550"/>
                </a:cubicBezTo>
                <a:cubicBezTo>
                  <a:pt x="455107" y="349250"/>
                  <a:pt x="454945" y="362436"/>
                  <a:pt x="450874" y="374650"/>
                </a:cubicBezTo>
                <a:cubicBezTo>
                  <a:pt x="441878" y="401637"/>
                  <a:pt x="420182" y="398992"/>
                  <a:pt x="400074" y="419100"/>
                </a:cubicBezTo>
                <a:lnTo>
                  <a:pt x="361974" y="457200"/>
                </a:lnTo>
                <a:cubicBezTo>
                  <a:pt x="355624" y="463550"/>
                  <a:pt x="347905" y="468778"/>
                  <a:pt x="342924" y="476250"/>
                </a:cubicBezTo>
                <a:cubicBezTo>
                  <a:pt x="338691" y="482600"/>
                  <a:pt x="335620" y="489904"/>
                  <a:pt x="330224" y="495300"/>
                </a:cubicBezTo>
                <a:cubicBezTo>
                  <a:pt x="324828" y="500696"/>
                  <a:pt x="317524" y="503767"/>
                  <a:pt x="311174" y="508000"/>
                </a:cubicBezTo>
                <a:cubicBezTo>
                  <a:pt x="309057" y="514350"/>
                  <a:pt x="304824" y="520357"/>
                  <a:pt x="304824" y="527050"/>
                </a:cubicBezTo>
                <a:cubicBezTo>
                  <a:pt x="304824" y="537843"/>
                  <a:pt x="308334" y="548387"/>
                  <a:pt x="311174" y="558800"/>
                </a:cubicBezTo>
                <a:cubicBezTo>
                  <a:pt x="320590" y="593326"/>
                  <a:pt x="322326" y="593804"/>
                  <a:pt x="336574" y="622300"/>
                </a:cubicBezTo>
                <a:cubicBezTo>
                  <a:pt x="334457" y="635000"/>
                  <a:pt x="335982" y="648884"/>
                  <a:pt x="330224" y="660400"/>
                </a:cubicBezTo>
                <a:cubicBezTo>
                  <a:pt x="326811" y="667226"/>
                  <a:pt x="317037" y="668214"/>
                  <a:pt x="311174" y="673100"/>
                </a:cubicBezTo>
                <a:cubicBezTo>
                  <a:pt x="296530" y="685303"/>
                  <a:pt x="291265" y="697573"/>
                  <a:pt x="273074" y="704850"/>
                </a:cubicBezTo>
                <a:cubicBezTo>
                  <a:pt x="258767" y="710573"/>
                  <a:pt x="243573" y="713813"/>
                  <a:pt x="228624" y="717550"/>
                </a:cubicBezTo>
                <a:cubicBezTo>
                  <a:pt x="214133" y="721173"/>
                  <a:pt x="192339" y="722992"/>
                  <a:pt x="177824" y="730250"/>
                </a:cubicBezTo>
                <a:cubicBezTo>
                  <a:pt x="170998" y="733663"/>
                  <a:pt x="165124" y="738717"/>
                  <a:pt x="158774" y="742950"/>
                </a:cubicBezTo>
                <a:cubicBezTo>
                  <a:pt x="154541" y="749300"/>
                  <a:pt x="149080" y="754985"/>
                  <a:pt x="146074" y="762000"/>
                </a:cubicBezTo>
                <a:cubicBezTo>
                  <a:pt x="136609" y="784084"/>
                  <a:pt x="138277" y="802110"/>
                  <a:pt x="146074" y="825500"/>
                </a:cubicBezTo>
                <a:cubicBezTo>
                  <a:pt x="148487" y="832740"/>
                  <a:pt x="155361" y="837724"/>
                  <a:pt x="158774" y="844550"/>
                </a:cubicBezTo>
                <a:cubicBezTo>
                  <a:pt x="161767" y="850537"/>
                  <a:pt x="163007" y="857250"/>
                  <a:pt x="165124" y="863600"/>
                </a:cubicBezTo>
                <a:cubicBezTo>
                  <a:pt x="163007" y="882650"/>
                  <a:pt x="166880" y="903381"/>
                  <a:pt x="158774" y="920750"/>
                </a:cubicBezTo>
                <a:cubicBezTo>
                  <a:pt x="151179" y="937026"/>
                  <a:pt x="133374" y="946150"/>
                  <a:pt x="120674" y="958850"/>
                </a:cubicBezTo>
                <a:cubicBezTo>
                  <a:pt x="96228" y="983296"/>
                  <a:pt x="109096" y="972919"/>
                  <a:pt x="82574" y="990600"/>
                </a:cubicBezTo>
                <a:cubicBezTo>
                  <a:pt x="53461" y="1034269"/>
                  <a:pt x="62001" y="1014220"/>
                  <a:pt x="50824" y="1047750"/>
                </a:cubicBezTo>
                <a:cubicBezTo>
                  <a:pt x="52941" y="1054100"/>
                  <a:pt x="54181" y="1060813"/>
                  <a:pt x="57174" y="1066800"/>
                </a:cubicBezTo>
                <a:cubicBezTo>
                  <a:pt x="66015" y="1084481"/>
                  <a:pt x="74880" y="1090856"/>
                  <a:pt x="88924" y="1104900"/>
                </a:cubicBezTo>
                <a:cubicBezTo>
                  <a:pt x="91041" y="1111250"/>
                  <a:pt x="95274" y="1117257"/>
                  <a:pt x="95274" y="1123950"/>
                </a:cubicBezTo>
                <a:cubicBezTo>
                  <a:pt x="95274" y="1145744"/>
                  <a:pt x="81328" y="1146015"/>
                  <a:pt x="69874" y="1162050"/>
                </a:cubicBezTo>
                <a:cubicBezTo>
                  <a:pt x="64372" y="1169753"/>
                  <a:pt x="63087" y="1180058"/>
                  <a:pt x="57174" y="1187450"/>
                </a:cubicBezTo>
                <a:cubicBezTo>
                  <a:pt x="45954" y="1201475"/>
                  <a:pt x="19074" y="1225550"/>
                  <a:pt x="19074" y="1225550"/>
                </a:cubicBezTo>
                <a:cubicBezTo>
                  <a:pt x="16957" y="1231900"/>
                  <a:pt x="15717" y="1238613"/>
                  <a:pt x="12724" y="1244600"/>
                </a:cubicBezTo>
                <a:cubicBezTo>
                  <a:pt x="-1150" y="1272348"/>
                  <a:pt x="24" y="1254094"/>
                  <a:pt x="24" y="12700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399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41" name="Group 5"/>
          <p:cNvGrpSpPr>
            <a:grpSpLocks/>
          </p:cNvGrpSpPr>
          <p:nvPr/>
        </p:nvGrpSpPr>
        <p:grpSpPr bwMode="auto">
          <a:xfrm>
            <a:off x="2292350" y="2138363"/>
            <a:ext cx="3984625" cy="2911475"/>
            <a:chOff x="538" y="259"/>
            <a:chExt cx="4896" cy="3462"/>
          </a:xfrm>
        </p:grpSpPr>
        <p:sp>
          <p:nvSpPr>
            <p:cNvPr id="526342" name="Oval 6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26343" name="Line 7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44" name="Line 8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45" name="Line 9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46" name="Line 10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47" name="Line 11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48" name="Line 12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49" name="Oval 13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26350" name="Oval 14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26351" name="Oval 15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26352" name="Oval 16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26353" name="Oval 17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26354" name="Line 18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55" name="Line 19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56" name="Line 20"/>
            <p:cNvSpPr>
              <a:spLocks noChangeShapeType="1"/>
            </p:cNvSpPr>
            <p:nvPr/>
          </p:nvSpPr>
          <p:spPr bwMode="auto">
            <a:xfrm flipH="1">
              <a:off x="1219" y="1002"/>
              <a:ext cx="501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57" name="Line 21"/>
            <p:cNvSpPr>
              <a:spLocks noChangeShapeType="1"/>
            </p:cNvSpPr>
            <p:nvPr/>
          </p:nvSpPr>
          <p:spPr bwMode="auto">
            <a:xfrm flipH="1" flipV="1">
              <a:off x="860" y="2271"/>
              <a:ext cx="8" cy="6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58" name="Line 22"/>
            <p:cNvSpPr>
              <a:spLocks noChangeShapeType="1"/>
            </p:cNvSpPr>
            <p:nvPr/>
          </p:nvSpPr>
          <p:spPr bwMode="auto">
            <a:xfrm flipH="1">
              <a:off x="3606" y="2221"/>
              <a:ext cx="1169" cy="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359" name="Line 23"/>
            <p:cNvSpPr>
              <a:spLocks noChangeShapeType="1"/>
            </p:cNvSpPr>
            <p:nvPr/>
          </p:nvSpPr>
          <p:spPr bwMode="auto">
            <a:xfrm flipH="1" flipV="1">
              <a:off x="2396" y="910"/>
              <a:ext cx="526" cy="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1571625" y="5538788"/>
            <a:ext cx="5102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방향을 고려한 친분관계 그래프</a:t>
            </a:r>
          </a:p>
        </p:txBody>
      </p:sp>
      <p:sp>
        <p:nvSpPr>
          <p:cNvPr id="526361" name="Rectangle 25"/>
          <p:cNvSpPr>
            <a:spLocks noGrp="1" noChangeArrowheads="1"/>
          </p:cNvSpPr>
          <p:nvPr>
            <p:ph type="title"/>
          </p:nvPr>
        </p:nvSpPr>
        <p:spPr>
          <a:xfrm>
            <a:off x="5892800" y="381000"/>
            <a:ext cx="3251200" cy="762000"/>
          </a:xfrm>
          <a:noFill/>
          <a:ln/>
        </p:spPr>
        <p:txBody>
          <a:bodyPr/>
          <a:lstStyle/>
          <a:p>
            <a:r>
              <a:rPr lang="ko-KR" altLang="en-US" sz="3200"/>
              <a:t>그래프의 예</a:t>
            </a:r>
          </a:p>
        </p:txBody>
      </p:sp>
      <p:sp>
        <p:nvSpPr>
          <p:cNvPr id="526362" name="Text Box 26"/>
          <p:cNvSpPr txBox="1">
            <a:spLocks noChangeArrowheads="1"/>
          </p:cNvSpPr>
          <p:nvPr/>
        </p:nvSpPr>
        <p:spPr bwMode="auto">
          <a:xfrm>
            <a:off x="4194175" y="1817688"/>
            <a:ext cx="4678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유향 그래프</a:t>
            </a:r>
            <a:r>
              <a:rPr lang="en-US" altLang="ko-KR" sz="2000">
                <a:ea typeface="굴림" panose="020B0600000101010101" pitchFamily="50" charset="-127"/>
              </a:rPr>
              <a:t>directed graph=digraph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03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614405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394" name="Group 10"/>
          <p:cNvGrpSpPr>
            <a:grpSpLocks/>
          </p:cNvGrpSpPr>
          <p:nvPr/>
        </p:nvGrpSpPr>
        <p:grpSpPr bwMode="auto">
          <a:xfrm>
            <a:off x="2355850" y="2125663"/>
            <a:ext cx="3984625" cy="2911475"/>
            <a:chOff x="538" y="259"/>
            <a:chExt cx="4896" cy="3462"/>
          </a:xfrm>
        </p:grpSpPr>
        <p:sp>
          <p:nvSpPr>
            <p:cNvPr id="528395" name="Oval 11"/>
            <p:cNvSpPr>
              <a:spLocks noChangeArrowheads="1"/>
            </p:cNvSpPr>
            <p:nvPr/>
          </p:nvSpPr>
          <p:spPr bwMode="auto">
            <a:xfrm>
              <a:off x="538" y="1420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 영희</a:t>
              </a:r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 flipV="1">
              <a:off x="1084" y="913"/>
              <a:ext cx="5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2406" y="755"/>
              <a:ext cx="2235" cy="8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398" name="Line 14"/>
            <p:cNvSpPr>
              <a:spLocks noChangeShapeType="1"/>
            </p:cNvSpPr>
            <p:nvPr/>
          </p:nvSpPr>
          <p:spPr bwMode="auto">
            <a:xfrm>
              <a:off x="2296" y="959"/>
              <a:ext cx="550" cy="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399" name="Line 15"/>
            <p:cNvSpPr>
              <a:spLocks noChangeShapeType="1"/>
            </p:cNvSpPr>
            <p:nvPr/>
          </p:nvSpPr>
          <p:spPr bwMode="auto">
            <a:xfrm flipV="1">
              <a:off x="1391" y="3245"/>
              <a:ext cx="1345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00" name="Line 16"/>
            <p:cNvSpPr>
              <a:spLocks noChangeShapeType="1"/>
            </p:cNvSpPr>
            <p:nvPr/>
          </p:nvSpPr>
          <p:spPr bwMode="auto">
            <a:xfrm>
              <a:off x="3581" y="1873"/>
              <a:ext cx="99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01" name="Line 17"/>
            <p:cNvSpPr>
              <a:spLocks noChangeShapeType="1"/>
            </p:cNvSpPr>
            <p:nvPr/>
          </p:nvSpPr>
          <p:spPr bwMode="auto">
            <a:xfrm flipV="1">
              <a:off x="3527" y="2120"/>
              <a:ext cx="1162" cy="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02" name="Oval 18"/>
            <p:cNvSpPr>
              <a:spLocks noChangeArrowheads="1"/>
            </p:cNvSpPr>
            <p:nvPr/>
          </p:nvSpPr>
          <p:spPr bwMode="auto">
            <a:xfrm>
              <a:off x="1561" y="25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철수</a:t>
              </a:r>
            </a:p>
          </p:txBody>
        </p:sp>
        <p:sp>
          <p:nvSpPr>
            <p:cNvPr id="528403" name="Oval 19"/>
            <p:cNvSpPr>
              <a:spLocks noChangeArrowheads="1"/>
            </p:cNvSpPr>
            <p:nvPr/>
          </p:nvSpPr>
          <p:spPr bwMode="auto">
            <a:xfrm>
              <a:off x="2714" y="1419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준호</a:t>
              </a:r>
            </a:p>
          </p:txBody>
        </p:sp>
        <p:sp>
          <p:nvSpPr>
            <p:cNvPr id="528404" name="Oval 20"/>
            <p:cNvSpPr>
              <a:spLocks noChangeArrowheads="1"/>
            </p:cNvSpPr>
            <p:nvPr/>
          </p:nvSpPr>
          <p:spPr bwMode="auto">
            <a:xfrm>
              <a:off x="543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동건</a:t>
              </a:r>
            </a:p>
          </p:txBody>
        </p:sp>
        <p:sp>
          <p:nvSpPr>
            <p:cNvPr id="528405" name="Oval 21"/>
            <p:cNvSpPr>
              <a:spLocks noChangeArrowheads="1"/>
            </p:cNvSpPr>
            <p:nvPr/>
          </p:nvSpPr>
          <p:spPr bwMode="auto">
            <a:xfrm>
              <a:off x="4575" y="1421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승우</a:t>
              </a:r>
            </a:p>
          </p:txBody>
        </p:sp>
        <p:sp>
          <p:nvSpPr>
            <p:cNvPr id="528406" name="Oval 22"/>
            <p:cNvSpPr>
              <a:spLocks noChangeArrowheads="1"/>
            </p:cNvSpPr>
            <p:nvPr/>
          </p:nvSpPr>
          <p:spPr bwMode="auto">
            <a:xfrm>
              <a:off x="2744" y="2894"/>
              <a:ext cx="859" cy="827"/>
            </a:xfrm>
            <a:prstGeom prst="ellipse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2000">
                  <a:latin typeface="굴림" panose="020B0600000101010101" pitchFamily="50" charset="-127"/>
                  <a:ea typeface="굴림" panose="020B0600000101010101" pitchFamily="50" charset="-127"/>
                </a:rPr>
                <a:t>재상</a:t>
              </a:r>
            </a:p>
          </p:txBody>
        </p:sp>
        <p:sp>
          <p:nvSpPr>
            <p:cNvPr id="528407" name="Line 23"/>
            <p:cNvSpPr>
              <a:spLocks noChangeShapeType="1"/>
            </p:cNvSpPr>
            <p:nvPr/>
          </p:nvSpPr>
          <p:spPr bwMode="auto">
            <a:xfrm>
              <a:off x="968" y="2254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08" name="Line 24"/>
            <p:cNvSpPr>
              <a:spLocks noChangeShapeType="1"/>
            </p:cNvSpPr>
            <p:nvPr/>
          </p:nvSpPr>
          <p:spPr bwMode="auto">
            <a:xfrm flipH="1">
              <a:off x="1160" y="1085"/>
              <a:ext cx="752" cy="1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09" name="Line 25"/>
            <p:cNvSpPr>
              <a:spLocks noChangeShapeType="1"/>
            </p:cNvSpPr>
            <p:nvPr/>
          </p:nvSpPr>
          <p:spPr bwMode="auto">
            <a:xfrm flipH="1">
              <a:off x="1219" y="1002"/>
              <a:ext cx="501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10" name="Line 26"/>
            <p:cNvSpPr>
              <a:spLocks noChangeShapeType="1"/>
            </p:cNvSpPr>
            <p:nvPr/>
          </p:nvSpPr>
          <p:spPr bwMode="auto">
            <a:xfrm flipH="1" flipV="1">
              <a:off x="860" y="2271"/>
              <a:ext cx="8" cy="6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11" name="Line 27"/>
            <p:cNvSpPr>
              <a:spLocks noChangeShapeType="1"/>
            </p:cNvSpPr>
            <p:nvPr/>
          </p:nvSpPr>
          <p:spPr bwMode="auto">
            <a:xfrm flipH="1">
              <a:off x="3606" y="2221"/>
              <a:ext cx="1169" cy="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412" name="Line 28"/>
            <p:cNvSpPr>
              <a:spLocks noChangeShapeType="1"/>
            </p:cNvSpPr>
            <p:nvPr/>
          </p:nvSpPr>
          <p:spPr bwMode="auto">
            <a:xfrm flipH="1" flipV="1">
              <a:off x="2396" y="910"/>
              <a:ext cx="526" cy="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8413" name="Text Box 29"/>
          <p:cNvSpPr txBox="1">
            <a:spLocks noChangeArrowheads="1"/>
          </p:cNvSpPr>
          <p:nvPr/>
        </p:nvSpPr>
        <p:spPr bwMode="auto">
          <a:xfrm>
            <a:off x="2805113" y="2624138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28414" name="Text Box 30"/>
          <p:cNvSpPr txBox="1">
            <a:spLocks noChangeArrowheads="1"/>
          </p:cNvSpPr>
          <p:nvPr/>
        </p:nvSpPr>
        <p:spPr bwMode="auto">
          <a:xfrm>
            <a:off x="3148013" y="3371850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28415" name="Text Box 31"/>
          <p:cNvSpPr txBox="1">
            <a:spLocks noChangeArrowheads="1"/>
          </p:cNvSpPr>
          <p:nvPr/>
        </p:nvSpPr>
        <p:spPr bwMode="auto">
          <a:xfrm>
            <a:off x="3751263" y="2828925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8416" name="Text Box 32"/>
          <p:cNvSpPr txBox="1">
            <a:spLocks noChangeArrowheads="1"/>
          </p:cNvSpPr>
          <p:nvPr/>
        </p:nvSpPr>
        <p:spPr bwMode="auto">
          <a:xfrm>
            <a:off x="4697413" y="2581275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28417" name="Text Box 33"/>
          <p:cNvSpPr txBox="1">
            <a:spLocks noChangeArrowheads="1"/>
          </p:cNvSpPr>
          <p:nvPr/>
        </p:nvSpPr>
        <p:spPr bwMode="auto">
          <a:xfrm>
            <a:off x="2362200" y="3832225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28418" name="Text Box 34"/>
          <p:cNvSpPr txBox="1">
            <a:spLocks noChangeArrowheads="1"/>
          </p:cNvSpPr>
          <p:nvPr/>
        </p:nvSpPr>
        <p:spPr bwMode="auto">
          <a:xfrm>
            <a:off x="5108575" y="3148013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8419" name="Text Box 35"/>
          <p:cNvSpPr txBox="1">
            <a:spLocks noChangeArrowheads="1"/>
          </p:cNvSpPr>
          <p:nvPr/>
        </p:nvSpPr>
        <p:spPr bwMode="auto">
          <a:xfrm>
            <a:off x="5307013" y="4043363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28420" name="Text Box 36"/>
          <p:cNvSpPr txBox="1">
            <a:spLocks noChangeArrowheads="1"/>
          </p:cNvSpPr>
          <p:nvPr/>
        </p:nvSpPr>
        <p:spPr bwMode="auto">
          <a:xfrm>
            <a:off x="3486150" y="4289425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8421" name="Text Box 37"/>
          <p:cNvSpPr txBox="1">
            <a:spLocks noChangeArrowheads="1"/>
          </p:cNvSpPr>
          <p:nvPr/>
        </p:nvSpPr>
        <p:spPr bwMode="auto">
          <a:xfrm>
            <a:off x="3046413" y="2825750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28422" name="Text Box 38"/>
          <p:cNvSpPr txBox="1">
            <a:spLocks noChangeArrowheads="1"/>
          </p:cNvSpPr>
          <p:nvPr/>
        </p:nvSpPr>
        <p:spPr bwMode="auto">
          <a:xfrm>
            <a:off x="4075113" y="2678113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5056188" y="3778250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28424" name="Text Box 40"/>
          <p:cNvSpPr txBox="1">
            <a:spLocks noChangeArrowheads="1"/>
          </p:cNvSpPr>
          <p:nvPr/>
        </p:nvSpPr>
        <p:spPr bwMode="auto">
          <a:xfrm>
            <a:off x="2657475" y="3830638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28425" name="Text Box 41"/>
          <p:cNvSpPr txBox="1">
            <a:spLocks noChangeArrowheads="1"/>
          </p:cNvSpPr>
          <p:nvPr/>
        </p:nvSpPr>
        <p:spPr bwMode="auto">
          <a:xfrm>
            <a:off x="2193925" y="5538788"/>
            <a:ext cx="439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가중치를 가진 유향 그래프</a:t>
            </a:r>
          </a:p>
        </p:txBody>
      </p:sp>
      <p:sp>
        <p:nvSpPr>
          <p:cNvPr id="528426" name="Rectangle 42"/>
          <p:cNvSpPr>
            <a:spLocks noChangeArrowheads="1"/>
          </p:cNvSpPr>
          <p:nvPr/>
        </p:nvSpPr>
        <p:spPr bwMode="auto">
          <a:xfrm>
            <a:off x="5892800" y="381000"/>
            <a:ext cx="325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그래프의 예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그래프의 표현 </a:t>
            </a:r>
            <a:r>
              <a:rPr lang="en-US" altLang="ko-KR">
                <a:solidFill>
                  <a:srgbClr val="FF0000"/>
                </a:solidFill>
              </a:rPr>
              <a:t>1: </a:t>
            </a:r>
            <a:r>
              <a:rPr lang="ko-KR" altLang="en-US">
                <a:solidFill>
                  <a:srgbClr val="FF0000"/>
                </a:solidFill>
              </a:rPr>
              <a:t>인접행렬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35400"/>
          </a:xfrm>
        </p:spPr>
        <p:txBody>
          <a:bodyPr/>
          <a:lstStyle/>
          <a:p>
            <a:r>
              <a:rPr lang="ko-KR" altLang="en-US" sz="2800" dirty="0"/>
              <a:t>인접행렬</a:t>
            </a:r>
          </a:p>
          <a:p>
            <a:pPr lvl="1"/>
            <a:r>
              <a:rPr lang="en-US" altLang="ko-KR" sz="2400" i="1" dirty="0" err="1" smtClean="0"/>
              <a:t>N</a:t>
            </a:r>
            <a:r>
              <a:rPr lang="en-US" altLang="ko-KR" sz="1800" dirty="0" err="1">
                <a:latin typeface="맑은 고딕" panose="020B0503020000020004" pitchFamily="50" charset="-127"/>
                <a:ea typeface="HY견고딕" panose="02030600000101010101" pitchFamily="18" charset="-127"/>
              </a:rPr>
              <a:t>ⅹ</a:t>
            </a:r>
            <a:r>
              <a:rPr lang="en-US" altLang="ko-KR" sz="2400" i="1" dirty="0" err="1" smtClean="0">
                <a:ea typeface="HY견고딕" panose="02030600000101010101" pitchFamily="18" charset="-127"/>
              </a:rPr>
              <a:t>N</a:t>
            </a:r>
            <a:r>
              <a:rPr lang="en-US" altLang="ko-KR" sz="2400" dirty="0" smtClean="0">
                <a:ea typeface="HY견고딕" panose="02030600000101010101" pitchFamily="18" charset="-127"/>
              </a:rPr>
              <a:t> </a:t>
            </a:r>
            <a:r>
              <a:rPr lang="ko-KR" altLang="en-US" sz="2000" dirty="0"/>
              <a:t>행렬로 표현</a:t>
            </a:r>
            <a:r>
              <a:rPr lang="ko-KR" altLang="en-US" sz="2400" dirty="0">
                <a:ea typeface="HY견고딕" panose="02030600000101010101" pitchFamily="18" charset="-127"/>
              </a:rPr>
              <a:t> </a:t>
            </a:r>
          </a:p>
          <a:p>
            <a:pPr lvl="2"/>
            <a:r>
              <a:rPr lang="ko-KR" altLang="en-US" sz="1800" dirty="0"/>
              <a:t>원소 </a:t>
            </a:r>
            <a:r>
              <a:rPr lang="en-US" altLang="ko-KR" sz="1800" dirty="0">
                <a:ea typeface="HY견고딕" panose="02030600000101010101" pitchFamily="18" charset="-127"/>
              </a:rPr>
              <a:t>(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, 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) = 1 : </a:t>
            </a:r>
            <a:r>
              <a:rPr lang="ko-KR" altLang="en-US" sz="1800" dirty="0"/>
              <a:t>정점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와 정점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사이에 간선이 있음</a:t>
            </a:r>
          </a:p>
          <a:p>
            <a:pPr lvl="2"/>
            <a:r>
              <a:rPr lang="ko-KR" altLang="en-US" sz="1800" dirty="0"/>
              <a:t>원소 </a:t>
            </a:r>
            <a:r>
              <a:rPr lang="en-US" altLang="ko-KR" sz="1800" dirty="0">
                <a:ea typeface="HY견고딕" panose="02030600000101010101" pitchFamily="18" charset="-127"/>
              </a:rPr>
              <a:t>(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, 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) = 0 : </a:t>
            </a:r>
            <a:r>
              <a:rPr lang="ko-KR" altLang="en-US" sz="1800" dirty="0"/>
              <a:t>정점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와 정점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사이에 간선이 없음 </a:t>
            </a:r>
            <a:r>
              <a:rPr lang="en-US" altLang="ko-KR" sz="2000" dirty="0">
                <a:ea typeface="HY견고딕" panose="02030600000101010101" pitchFamily="18" charset="-127"/>
              </a:rPr>
              <a:t> </a:t>
            </a:r>
          </a:p>
          <a:p>
            <a:pPr lvl="1"/>
            <a:r>
              <a:rPr lang="ko-KR" altLang="en-US" sz="2000" dirty="0"/>
              <a:t>유향 그래프의 경우</a:t>
            </a:r>
          </a:p>
          <a:p>
            <a:pPr lvl="2"/>
            <a:r>
              <a:rPr lang="ko-KR" altLang="en-US" sz="1800" dirty="0"/>
              <a:t>원소 </a:t>
            </a:r>
            <a:r>
              <a:rPr lang="en-US" altLang="ko-KR" sz="1800" dirty="0">
                <a:ea typeface="HY견고딕" panose="02030600000101010101" pitchFamily="18" charset="-127"/>
              </a:rPr>
              <a:t>(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, 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)</a:t>
            </a:r>
            <a:r>
              <a:rPr lang="ko-KR" altLang="en-US" sz="1800" dirty="0"/>
              <a:t>는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정점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로부터 정점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로 연결되는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간선이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ko-KR" altLang="en-US" sz="1800" dirty="0"/>
              <a:t>있는지를 나타냄</a:t>
            </a:r>
            <a:endParaRPr lang="en-US" altLang="ko-KR" sz="1800" i="1" dirty="0"/>
          </a:p>
          <a:p>
            <a:pPr lvl="1"/>
            <a:r>
              <a:rPr lang="ko-KR" altLang="en-US" sz="2000" dirty="0"/>
              <a:t>가중치 있는 그래프의 경우</a:t>
            </a:r>
          </a:p>
          <a:p>
            <a:pPr lvl="2"/>
            <a:r>
              <a:rPr lang="ko-KR" altLang="en-US" sz="1800" dirty="0"/>
              <a:t>원소 </a:t>
            </a:r>
            <a:r>
              <a:rPr lang="en-US" altLang="ko-KR" sz="1800" dirty="0">
                <a:ea typeface="HY견고딕" panose="02030600000101010101" pitchFamily="18" charset="-127"/>
              </a:rPr>
              <a:t>(</a:t>
            </a:r>
            <a:r>
              <a:rPr lang="en-US" altLang="ko-KR" sz="1800" i="1" dirty="0" err="1">
                <a:ea typeface="HY견고딕" panose="02030600000101010101" pitchFamily="18" charset="-127"/>
              </a:rPr>
              <a:t>i</a:t>
            </a:r>
            <a:r>
              <a:rPr lang="en-US" altLang="ko-KR" sz="1800" dirty="0">
                <a:ea typeface="HY견고딕" panose="02030600000101010101" pitchFamily="18" charset="-127"/>
              </a:rPr>
              <a:t>,  </a:t>
            </a:r>
            <a:r>
              <a:rPr lang="en-US" altLang="ko-KR" sz="1800" i="1" dirty="0">
                <a:ea typeface="HY견고딕" panose="02030600000101010101" pitchFamily="18" charset="-127"/>
              </a:rPr>
              <a:t>j</a:t>
            </a:r>
            <a:r>
              <a:rPr lang="en-US" altLang="ko-KR" sz="1800" dirty="0">
                <a:ea typeface="HY견고딕" panose="02030600000101010101" pitchFamily="18" charset="-127"/>
              </a:rPr>
              <a:t>)</a:t>
            </a:r>
            <a:r>
              <a:rPr lang="ko-KR" altLang="en-US" sz="1800" dirty="0"/>
              <a:t>는</a:t>
            </a:r>
            <a:r>
              <a:rPr lang="ko-KR" altLang="en-US" sz="1800" dirty="0">
                <a:ea typeface="HY견고딕" panose="02030600000101010101" pitchFamily="18" charset="-127"/>
              </a:rPr>
              <a:t> </a:t>
            </a:r>
            <a:r>
              <a:rPr lang="en-US" altLang="ko-KR" sz="1800" dirty="0"/>
              <a:t>1 </a:t>
            </a:r>
            <a:r>
              <a:rPr lang="ko-KR" altLang="en-US" sz="1800" dirty="0"/>
              <a:t>대신에 가중치를 가짐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6105525" y="1843088"/>
            <a:ext cx="222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400">
                <a:ea typeface="굴림" panose="020B0600000101010101" pitchFamily="50" charset="-127"/>
              </a:rPr>
              <a:t>: </a:t>
            </a:r>
            <a:r>
              <a:rPr lang="ko-KR" altLang="en-US" sz="2400">
                <a:ea typeface="굴림" panose="020B0600000101010101" pitchFamily="50" charset="-127"/>
              </a:rPr>
              <a:t>정점의 총 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</TotalTime>
  <Words>3391</Words>
  <Application>Microsoft Office PowerPoint</Application>
  <PresentationFormat>화면 슬라이드 쇼(4:3)</PresentationFormat>
  <Paragraphs>2021</Paragraphs>
  <Slides>70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82" baseType="lpstr">
      <vt:lpstr>Bookman</vt:lpstr>
      <vt:lpstr>HY견고딕</vt:lpstr>
      <vt:lpstr>HY견명조</vt:lpstr>
      <vt:lpstr>굴림</vt:lpstr>
      <vt:lpstr>맑은 고딕</vt:lpstr>
      <vt:lpstr>Arial</vt:lpstr>
      <vt:lpstr>Cambria Math</vt:lpstr>
      <vt:lpstr>Times</vt:lpstr>
      <vt:lpstr>Times New Roman</vt:lpstr>
      <vt:lpstr>Wingdings</vt:lpstr>
      <vt:lpstr>chapter_01.tmpl</vt:lpstr>
      <vt:lpstr>1_chapter_01.tmpl</vt:lpstr>
      <vt:lpstr>PowerPoint 프레젠테이션</vt:lpstr>
      <vt:lpstr>10장. 그래프 알고리즘</vt:lpstr>
      <vt:lpstr>학습목표</vt:lpstr>
      <vt:lpstr>그래프</vt:lpstr>
      <vt:lpstr>그래프의 예</vt:lpstr>
      <vt:lpstr>PowerPoint 프레젠테이션</vt:lpstr>
      <vt:lpstr>그래프의 예</vt:lpstr>
      <vt:lpstr>PowerPoint 프레젠테이션</vt:lpstr>
      <vt:lpstr>그래프의 표현 1: 인접행렬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그래프에서 모든 정점 방문하기</vt:lpstr>
      <vt:lpstr>BFS너비우선탐색</vt:lpstr>
      <vt:lpstr>DFS깊이우선탐색</vt:lpstr>
      <vt:lpstr>동일한 트리를 각각 DFS/BFS로 방문하기</vt:lpstr>
      <vt:lpstr>PowerPoint 프레젠테이션</vt:lpstr>
      <vt:lpstr>PowerPoint 프레젠테이션</vt:lpstr>
      <vt:lpstr>PowerPoint 프레젠테이션</vt:lpstr>
      <vt:lpstr>최소신장트리Minimum Spanning Trees</vt:lpstr>
      <vt:lpstr>프림Prim 알고리즘</vt:lpstr>
      <vt:lpstr>PowerPoint 프레젠테이션</vt:lpstr>
      <vt:lpstr>PowerPoint 프레젠테이션</vt:lpstr>
      <vt:lpstr>프림 알고리즘을 좀 더 구체적으로</vt:lpstr>
      <vt:lpstr>크루스칼kruskal 알고리즘</vt:lpstr>
      <vt:lpstr>크루스칼 알고리즘의 수행시간</vt:lpstr>
      <vt:lpstr>PowerPoint 프레젠테이션</vt:lpstr>
      <vt:lpstr>PowerPoint 프레젠테이션</vt:lpstr>
      <vt:lpstr>안정성 정리:  프림과 크루스칼 알고리즘의 이론적 근거</vt:lpstr>
      <vt:lpstr>위상정렬Topological sorting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최단경로Shortest Paths</vt:lpstr>
      <vt:lpstr>PowerPoint 프레젠테이션</vt:lpstr>
      <vt:lpstr>다익스트라Dijkstra 알고리즘</vt:lpstr>
      <vt:lpstr>PowerPoint 프레젠테이션</vt:lpstr>
      <vt:lpstr>PowerPoint 프레젠테이션</vt:lpstr>
      <vt:lpstr>벨만-포드Bellman-Ford 알고리즘</vt:lpstr>
      <vt:lpstr>PowerPoint 프레젠테이션</vt:lpstr>
      <vt:lpstr>PowerPoint 프레젠테이션</vt:lpstr>
      <vt:lpstr>동적 프로그래밍으로 본 벨만-포드 알고리즘</vt:lpstr>
      <vt:lpstr>플로이드-워샬Floyd-Warshall 알고리즘</vt:lpstr>
      <vt:lpstr>PowerPoint 프레젠테이션</vt:lpstr>
      <vt:lpstr>플로이드-워샬 알고리즘</vt:lpstr>
      <vt:lpstr>싸이클이 없는 그래프의 최단경로</vt:lpstr>
      <vt:lpstr>PowerPoint 프레젠테이션</vt:lpstr>
      <vt:lpstr>PowerPoint 프레젠테이션</vt:lpstr>
      <vt:lpstr>PowerPoint 프레젠테이션</vt:lpstr>
      <vt:lpstr>PowerPoint 프레젠테이션</vt:lpstr>
      <vt:lpstr>강연결요소 구하기</vt:lpstr>
      <vt:lpstr>강연결요소 구하기 알고리즘</vt:lpstr>
      <vt:lpstr>PowerPoint 프레젠테이션</vt:lpstr>
      <vt:lpstr>PowerPoint 프레젠테이션</vt:lpstr>
      <vt:lpstr>제대로 작동한다는 것의 증명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351</cp:revision>
  <cp:lastPrinted>2001-10-01T19:00:51Z</cp:lastPrinted>
  <dcterms:created xsi:type="dcterms:W3CDTF">2001-08-09T11:26:11Z</dcterms:created>
  <dcterms:modified xsi:type="dcterms:W3CDTF">2018-02-25T06:18:02Z</dcterms:modified>
</cp:coreProperties>
</file>