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8" r:id="rId1"/>
  </p:sldMasterIdLst>
  <p:notesMasterIdLst>
    <p:notesMasterId r:id="rId19"/>
  </p:notesMasterIdLst>
  <p:sldIdLst>
    <p:sldId id="355" r:id="rId2"/>
    <p:sldId id="358" r:id="rId3"/>
    <p:sldId id="357" r:id="rId4"/>
    <p:sldId id="313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5" r:id="rId14"/>
    <p:sldId id="386" r:id="rId15"/>
    <p:sldId id="383" r:id="rId16"/>
    <p:sldId id="387" r:id="rId17"/>
    <p:sldId id="359" r:id="rId18"/>
  </p:sldIdLst>
  <p:sldSz cx="9144000" cy="6858000" type="screen4x3"/>
  <p:notesSz cx="10063163" cy="6873875"/>
  <p:defaultTextStyle>
    <a:defPPr>
      <a:defRPr lang="en-US"/>
    </a:defPPr>
    <a:lvl1pPr algn="l" rtl="0" eaLnBrk="0" fontAlgn="base" hangingPunct="0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Times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3300"/>
    <a:srgbClr val="33CCFF"/>
    <a:srgbClr val="333399"/>
    <a:srgbClr val="6600FF"/>
    <a:srgbClr val="FFFFFF"/>
    <a:srgbClr val="00339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74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6086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>
            <a:lvl1pPr defTabSz="968375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02300" y="0"/>
            <a:ext cx="4360863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>
            <a:lvl1pPr algn="r" defTabSz="968375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13113" y="515938"/>
            <a:ext cx="3436937" cy="2578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41438" y="3265488"/>
            <a:ext cx="7380287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80" tIns="48390" rIns="96780" bIns="483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30975"/>
            <a:ext cx="43608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80" tIns="48390" rIns="96780" bIns="48390" numCol="1" anchor="b" anchorCtr="0" compatLnSpc="1">
            <a:prstTxWarp prst="textNoShape">
              <a:avLst/>
            </a:prstTxWarp>
          </a:bodyPr>
          <a:lstStyle>
            <a:lvl1pPr defTabSz="968375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endParaRPr lang="en-US" altLang="ko-K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02300" y="6530975"/>
            <a:ext cx="436086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80" tIns="48390" rIns="96780" bIns="48390" numCol="1" anchor="b" anchorCtr="0" compatLnSpc="1">
            <a:prstTxWarp prst="textNoShape">
              <a:avLst/>
            </a:prstTxWarp>
          </a:bodyPr>
          <a:lstStyle>
            <a:lvl1pPr algn="r" defTabSz="968375">
              <a:lnSpc>
                <a:spcPct val="100000"/>
              </a:lnSpc>
              <a:spcBef>
                <a:spcPct val="0"/>
              </a:spcBef>
              <a:defRPr sz="1300"/>
            </a:lvl1pPr>
          </a:lstStyle>
          <a:p>
            <a:fld id="{B45473B6-2CF0-4925-ADF6-A345E96E69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0875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5036949"/>
            <a:ext cx="9143999" cy="1310849"/>
          </a:xfrm>
        </p:spPr>
        <p:txBody>
          <a:bodyPr/>
          <a:lstStyle>
            <a:lvl1pPr marL="0" indent="0" algn="ctr">
              <a:buFontTx/>
              <a:buNone/>
              <a:defRPr sz="3600" b="1">
                <a:solidFill>
                  <a:srgbClr val="CC6A81"/>
                </a:solidFill>
                <a:effectLst/>
              </a:defRPr>
            </a:lvl1pPr>
          </a:lstStyle>
          <a:p>
            <a:endParaRPr lang="ko-KR" altLang="en-US"/>
          </a:p>
        </p:txBody>
      </p:sp>
      <p:pic>
        <p:nvPicPr>
          <p:cNvPr id="112" name="그림 1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"/>
          <a:stretch/>
        </p:blipFill>
        <p:spPr>
          <a:xfrm>
            <a:off x="4894406" y="3843"/>
            <a:ext cx="4248000" cy="3816995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91" y="3579941"/>
            <a:ext cx="563006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163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455153"/>
            <a:ext cx="7772400" cy="13620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4400" b="1" i="0" kern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877254"/>
            <a:ext cx="7772400" cy="1986135"/>
          </a:xfrm>
        </p:spPr>
        <p:txBody>
          <a:bodyPr anchor="t"/>
          <a:lstStyle>
            <a:lvl1pPr marL="0" indent="0" algn="r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641537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8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97950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70976605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57600" y="444500"/>
            <a:ext cx="5191932" cy="1143000"/>
          </a:xfrm>
        </p:spPr>
        <p:txBody>
          <a:bodyPr anchor="t"/>
          <a:lstStyle>
            <a:lvl1pPr algn="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65725126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87745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/>
          <p:cNvSpPr>
            <a:spLocks noChangeArrowheads="1"/>
          </p:cNvSpPr>
          <p:nvPr userDrawn="1"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4400" b="0" i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123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4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54" name="Line 30"/>
          <p:cNvSpPr>
            <a:spLocks noChangeShapeType="1"/>
          </p:cNvSpPr>
          <p:nvPr userDrawn="1"/>
        </p:nvSpPr>
        <p:spPr bwMode="auto">
          <a:xfrm flipV="1">
            <a:off x="0" y="6553200"/>
            <a:ext cx="9144000" cy="0"/>
          </a:xfrm>
          <a:prstGeom prst="line">
            <a:avLst/>
          </a:prstGeom>
          <a:noFill/>
          <a:ln w="19050">
            <a:solidFill>
              <a:srgbClr val="4C928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5" name="Rectangle 31"/>
          <p:cNvSpPr>
            <a:spLocks noChangeArrowheads="1"/>
          </p:cNvSpPr>
          <p:nvPr userDrawn="1"/>
        </p:nvSpPr>
        <p:spPr bwMode="auto">
          <a:xfrm>
            <a:off x="0" y="6618288"/>
            <a:ext cx="91440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046" tIns="45523" rIns="91046" bIns="45523" anchor="b"/>
          <a:lstStyle>
            <a:lvl1pPr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8050"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Times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1" lang="en-US" altLang="ko-KR" sz="1000" b="0" i="0"/>
              <a:t>- </a:t>
            </a:r>
            <a:fld id="{1541A21C-D09B-445B-BB1F-DF024445DC8C}" type="slidenum">
              <a:rPr kumimoji="1" lang="en-US" altLang="ko-KR" sz="1000" b="0" i="0"/>
              <a:pPr algn="ctr" eaLnBrk="1" latinLnBrk="1" hangingPunct="1"/>
              <a:t>‹#›</a:t>
            </a:fld>
            <a:r>
              <a:rPr kumimoji="1" lang="en-US" altLang="ko-KR" sz="1000" b="0" i="0"/>
              <a:t> -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68B3A2">
                  <a:shade val="30000"/>
                  <a:satMod val="115000"/>
                </a:srgbClr>
              </a:gs>
              <a:gs pos="50000">
                <a:srgbClr val="68B3A2">
                  <a:shade val="67500"/>
                  <a:satMod val="115000"/>
                </a:srgbClr>
              </a:gs>
              <a:gs pos="100000">
                <a:srgbClr val="68B3A2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800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187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39933"/>
          </a:solidFill>
          <a:latin typeface="Times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1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smtClean="0"/>
              <a:t>11</a:t>
            </a:r>
            <a:r>
              <a:rPr lang="ko-KR" altLang="en-US" smtClean="0"/>
              <a:t>장</a:t>
            </a:r>
            <a:r>
              <a:rPr lang="en-US" altLang="ko-KR"/>
              <a:t>. </a:t>
            </a:r>
            <a:r>
              <a:rPr lang="ko-KR" altLang="en-US" smtClean="0"/>
              <a:t>그리디 알고리즘</a:t>
            </a:r>
            <a:endParaRPr lang="ko-KR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그리디 알고리즘이 </a:t>
            </a:r>
            <a:r>
              <a:rPr lang="ko-KR" altLang="en-US" sz="3200" dirty="0" err="1" smtClean="0"/>
              <a:t>최적해를</a:t>
            </a:r>
            <a:r>
              <a:rPr lang="ko-KR" altLang="en-US" sz="3200" dirty="0" smtClean="0"/>
              <a:t> 보장하는 예 </a:t>
            </a:r>
            <a:r>
              <a:rPr lang="en-US" altLang="ko-KR" sz="3200" dirty="0" smtClean="0"/>
              <a:t>2</a:t>
            </a:r>
            <a:endParaRPr lang="ko-KR" altLang="en-US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3853" y="2032792"/>
            <a:ext cx="6235870" cy="114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2400" kern="0" dirty="0" smtClean="0"/>
              <a:t>회의실 </a:t>
            </a:r>
            <a:r>
              <a:rPr lang="en-US" altLang="ko-KR" sz="2400" kern="0" dirty="0" smtClean="0"/>
              <a:t>1</a:t>
            </a:r>
            <a:r>
              <a:rPr lang="ko-KR" altLang="en-US" sz="2400" kern="0" dirty="0" smtClean="0"/>
              <a:t>개</a:t>
            </a:r>
            <a:endParaRPr lang="en-US" altLang="ko-KR" sz="2400" kern="0" dirty="0" smtClean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2400" kern="0" dirty="0" smtClean="0"/>
              <a:t>여러 부서에서 회의실 사용 요청</a:t>
            </a:r>
            <a:endParaRPr lang="en-US" altLang="ko-KR" sz="2400" kern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kern="0" dirty="0" smtClean="0"/>
              <a:t>회의 시작 시간과 종료 시간을 명시해서 신청</a:t>
            </a:r>
            <a:endParaRPr lang="en-US" altLang="ko-KR" sz="1800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5965210" y="1460662"/>
            <a:ext cx="2492990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회의실 배정 문제</a:t>
            </a:r>
            <a:endParaRPr lang="ko-KR" altLang="en-US" sz="24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3853" y="3547585"/>
            <a:ext cx="5266238" cy="11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2400" kern="0" dirty="0" smtClean="0"/>
              <a:t>Greedy</a:t>
            </a:r>
            <a:r>
              <a:rPr lang="ko-KR" altLang="en-US" sz="2400" kern="0" dirty="0" smtClean="0"/>
              <a:t>한 아이디어들</a:t>
            </a:r>
            <a:endParaRPr lang="en-US" altLang="ko-KR" sz="2400" kern="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kern="0" dirty="0" smtClean="0">
                <a:solidFill>
                  <a:srgbClr val="3399FF"/>
                </a:solidFill>
              </a:rPr>
              <a:t>소요 시간이 가장 짧은 </a:t>
            </a:r>
            <a:r>
              <a:rPr lang="ko-KR" altLang="en-US" sz="1800" kern="0" dirty="0" err="1" smtClean="0">
                <a:solidFill>
                  <a:srgbClr val="3399FF"/>
                </a:solidFill>
              </a:rPr>
              <a:t>회의순</a:t>
            </a:r>
            <a:r>
              <a:rPr lang="ko-KR" altLang="en-US" sz="1800" kern="0" dirty="0" smtClean="0">
                <a:solidFill>
                  <a:srgbClr val="3399FF"/>
                </a:solidFill>
              </a:rPr>
              <a:t> 배정</a:t>
            </a:r>
            <a:endParaRPr lang="en-US" altLang="ko-KR" sz="1800" kern="0" dirty="0" smtClean="0">
              <a:solidFill>
                <a:srgbClr val="3399FF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kern="0" dirty="0" smtClean="0">
                <a:solidFill>
                  <a:srgbClr val="3399FF"/>
                </a:solidFill>
              </a:rPr>
              <a:t>시작 시간이 가장 이른 </a:t>
            </a:r>
            <a:r>
              <a:rPr lang="ko-KR" altLang="en-US" sz="1800" kern="0" dirty="0" err="1" smtClean="0">
                <a:solidFill>
                  <a:srgbClr val="3399FF"/>
                </a:solidFill>
              </a:rPr>
              <a:t>회의순</a:t>
            </a:r>
            <a:r>
              <a:rPr lang="ko-KR" altLang="en-US" sz="1800" kern="0" dirty="0" smtClean="0">
                <a:solidFill>
                  <a:srgbClr val="3399FF"/>
                </a:solidFill>
              </a:rPr>
              <a:t> 배정</a:t>
            </a:r>
            <a:endParaRPr lang="en-US" altLang="ko-KR" sz="1800" kern="0" dirty="0" smtClean="0">
              <a:solidFill>
                <a:srgbClr val="3399FF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b="1" kern="0" dirty="0" smtClean="0">
                <a:solidFill>
                  <a:srgbClr val="FF0000"/>
                </a:solidFill>
              </a:rPr>
              <a:t>종료 시간이 가장 이른 </a:t>
            </a:r>
            <a:r>
              <a:rPr lang="ko-KR" altLang="en-US" sz="1800" b="1" kern="0" dirty="0" err="1" smtClean="0">
                <a:solidFill>
                  <a:srgbClr val="FF0000"/>
                </a:solidFill>
              </a:rPr>
              <a:t>회의순</a:t>
            </a:r>
            <a:r>
              <a:rPr lang="ko-KR" altLang="en-US" sz="1800" b="1" kern="0" dirty="0" smtClean="0">
                <a:solidFill>
                  <a:srgbClr val="FF0000"/>
                </a:solidFill>
              </a:rPr>
              <a:t> 배정</a:t>
            </a:r>
            <a:endParaRPr lang="en-US" altLang="ko-KR" sz="1800" b="1" kern="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54595" y="5025684"/>
            <a:ext cx="3390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이것만이 </a:t>
            </a:r>
            <a:r>
              <a:rPr lang="ko-KR" altLang="en-US" dirty="0" err="1" smtClean="0"/>
              <a:t>최적해를</a:t>
            </a:r>
            <a:r>
              <a:rPr lang="ko-KR" altLang="en-US" dirty="0" smtClean="0"/>
              <a:t> 보장한다</a:t>
            </a:r>
            <a:endParaRPr lang="ko-KR" altLang="en-US" dirty="0"/>
          </a:p>
        </p:txBody>
      </p:sp>
      <p:sp>
        <p:nvSpPr>
          <p:cNvPr id="11" name="자유형 10"/>
          <p:cNvSpPr/>
          <p:nvPr/>
        </p:nvSpPr>
        <p:spPr bwMode="auto">
          <a:xfrm>
            <a:off x="5210239" y="4578137"/>
            <a:ext cx="853031" cy="343667"/>
          </a:xfrm>
          <a:custGeom>
            <a:avLst/>
            <a:gdLst>
              <a:gd name="connsiteX0" fmla="*/ 0 w 853031"/>
              <a:gd name="connsiteY0" fmla="*/ 0 h 343667"/>
              <a:gd name="connsiteX1" fmla="*/ 853031 w 853031"/>
              <a:gd name="connsiteY1" fmla="*/ 6137 h 343667"/>
              <a:gd name="connsiteX2" fmla="*/ 853031 w 853031"/>
              <a:gd name="connsiteY2" fmla="*/ 343667 h 34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031" h="343667">
                <a:moveTo>
                  <a:pt x="0" y="0"/>
                </a:moveTo>
                <a:lnTo>
                  <a:pt x="853031" y="6137"/>
                </a:lnTo>
                <a:lnTo>
                  <a:pt x="853031" y="343667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861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 smtClean="0"/>
              <a:t>매트로이드</a:t>
            </a:r>
            <a:r>
              <a:rPr lang="en-US" altLang="ko-KR" sz="1800" dirty="0" err="1" smtClean="0"/>
              <a:t>Matroid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91278" y="2248435"/>
            <a:ext cx="7561444" cy="86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2400" kern="0" dirty="0" err="1" smtClean="0"/>
              <a:t>매트로이드</a:t>
            </a:r>
            <a:r>
              <a:rPr lang="ko-KR" altLang="en-US" sz="2400" kern="0" dirty="0" smtClean="0"/>
              <a:t> 구조를 가지면 그리디 알고리즘으로 최적해가 보장된다</a:t>
            </a:r>
            <a:endParaRPr lang="en-US" altLang="ko-KR" sz="2400" kern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911372" y="1309834"/>
            <a:ext cx="371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그리디 알고리즘으로 최적해가 </a:t>
            </a:r>
            <a:endParaRPr lang="en-US" altLang="ko-KR" dirty="0" smtClean="0"/>
          </a:p>
          <a:p>
            <a:r>
              <a:rPr lang="ko-KR" altLang="en-US" dirty="0" smtClean="0"/>
              <a:t>보장되는 수학적 구조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791278" y="3283249"/>
                <a:ext cx="7757441" cy="24118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ko-KR" sz="2400" kern="0" dirty="0" smtClean="0">
                    <a:latin typeface="+mn-ea"/>
                  </a:rPr>
                  <a:t>[</a:t>
                </a:r>
                <a:r>
                  <a:rPr lang="ko-KR" altLang="en-US" sz="2400" kern="0" dirty="0" smtClean="0">
                    <a:latin typeface="+mn-ea"/>
                  </a:rPr>
                  <a:t>정의</a:t>
                </a:r>
                <a:r>
                  <a:rPr lang="en-US" altLang="ko-KR" sz="2400" kern="0" dirty="0" smtClean="0">
                    <a:latin typeface="+mn-ea"/>
                  </a:rPr>
                  <a:t>] </a:t>
                </a:r>
                <a:r>
                  <a:rPr lang="ko-KR" altLang="en-US" sz="2400" kern="0" dirty="0" err="1" smtClean="0">
                    <a:latin typeface="+mn-ea"/>
                  </a:rPr>
                  <a:t>매트로이드</a:t>
                </a:r>
                <a:r>
                  <a:rPr lang="ko-KR" altLang="en-US" sz="2400" kern="0" dirty="0" smtClean="0">
                    <a:latin typeface="+mn-ea"/>
                  </a:rPr>
                  <a:t> </a:t>
                </a:r>
                <a:endParaRPr lang="en-US" altLang="ko-KR" sz="2400" kern="0" dirty="0" smtClean="0">
                  <a:latin typeface="+mn-ea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altLang="ko-KR" sz="1050" kern="0" dirty="0" smtClean="0">
                  <a:latin typeface="+mn-ea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ko-KR" altLang="en-US" sz="2000" kern="0" dirty="0" smtClean="0">
                    <a:latin typeface="+mn-ea"/>
                  </a:rPr>
                  <a:t>유한 집합 </a:t>
                </a:r>
                <a:r>
                  <a:rPr lang="en-US" altLang="ko-KR" sz="2000" i="1" kern="0" dirty="0" smtClean="0">
                    <a:latin typeface="+mn-ea"/>
                  </a:rPr>
                  <a:t>S</a:t>
                </a:r>
                <a:r>
                  <a:rPr lang="ko-KR" altLang="en-US" sz="2000" kern="0" dirty="0" smtClean="0">
                    <a:latin typeface="+mn-ea"/>
                  </a:rPr>
                  <a:t>의 부분 집합들의 집합인 </a:t>
                </a:r>
                <a14:m>
                  <m:oMath xmlns:m="http://schemas.openxmlformats.org/officeDocument/2006/math">
                    <m:r>
                      <a:rPr lang="en-US" altLang="ko-KR" sz="2000" b="0" i="1" kern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 kern="0">
                        <a:latin typeface="Cambria Math" panose="02040503050406030204" pitchFamily="18" charset="0"/>
                      </a:rPr>
                      <m:t>즉</m:t>
                    </m:r>
                  </m:oMath>
                </a14:m>
                <a:r>
                  <a:rPr lang="en-US" altLang="ko-KR" sz="2000" kern="0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kern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ko-KR" sz="20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altLang="ko-KR" sz="2000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kern="0" dirty="0" smtClean="0">
                    <a:latin typeface="+mn-ea"/>
                  </a:rPr>
                  <a:t>가 다음 성질을 만족하면 </a:t>
                </a:r>
                <a:r>
                  <a:rPr lang="ko-KR" altLang="en-US" sz="2000" kern="0" dirty="0" err="1" smtClean="0">
                    <a:latin typeface="+mn-ea"/>
                  </a:rPr>
                  <a:t>매트로이드라</a:t>
                </a:r>
                <a:r>
                  <a:rPr lang="ko-KR" altLang="en-US" sz="2000" kern="0" dirty="0" smtClean="0">
                    <a:latin typeface="+mn-ea"/>
                  </a:rPr>
                  <a:t> 한다</a:t>
                </a:r>
                <a:r>
                  <a:rPr lang="en-US" altLang="ko-KR" sz="2000" kern="0" dirty="0" smtClean="0">
                    <a:latin typeface="+mn-ea"/>
                  </a:rPr>
                  <a:t>.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altLang="ko-KR" sz="1000" kern="0" dirty="0" smtClean="0">
                  <a:latin typeface="+mn-ea"/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000" b="0" i="1" kern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ko-KR" altLang="en-US" sz="2000" kern="0" dirty="0" smtClean="0">
                    <a:latin typeface="+mn-ea"/>
                  </a:rPr>
                  <a:t>이고 </a:t>
                </a:r>
                <a14:m>
                  <m:oMath xmlns:m="http://schemas.openxmlformats.org/officeDocument/2006/math"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sz="2000" kern="0" dirty="0" smtClean="0">
                    <a:latin typeface="+mn-ea"/>
                  </a:rPr>
                  <a:t>이면 </a:t>
                </a:r>
                <a14:m>
                  <m:oMath xmlns:m="http://schemas.openxmlformats.org/officeDocument/2006/math"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ko-KR" altLang="en-US" sz="2000" kern="0" dirty="0" smtClean="0">
                    <a:latin typeface="+mn-ea"/>
                  </a:rPr>
                  <a:t>이다 </a:t>
                </a:r>
                <a:r>
                  <a:rPr lang="en-US" altLang="ko-KR" sz="2000" kern="0" dirty="0" smtClean="0">
                    <a:latin typeface="+mn-ea"/>
                  </a:rPr>
                  <a:t>(</a:t>
                </a:r>
                <a:r>
                  <a:rPr lang="ko-KR" altLang="en-US" sz="2000" kern="0" dirty="0" err="1" smtClean="0">
                    <a:latin typeface="+mn-ea"/>
                  </a:rPr>
                  <a:t>상속성</a:t>
                </a:r>
                <a:r>
                  <a:rPr lang="en-US" altLang="ko-KR" sz="2000" kern="0" dirty="0" smtClean="0">
                    <a:latin typeface="+mn-ea"/>
                  </a:rPr>
                  <a:t>)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000" i="1" kern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ko-KR" altLang="en-US" sz="2000" kern="0" dirty="0">
                    <a:latin typeface="+mn-ea"/>
                  </a:rPr>
                  <a:t>이고 </a:t>
                </a:r>
                <a14:m>
                  <m:oMath xmlns:m="http://schemas.openxmlformats.org/officeDocument/2006/math">
                    <m:r>
                      <a:rPr lang="en-US" altLang="ko-KR" sz="20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ko-KR" sz="20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sz="20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ko-KR" altLang="en-US" sz="2000" kern="0" dirty="0">
                    <a:latin typeface="+mn-ea"/>
                  </a:rPr>
                  <a:t>이면 </a:t>
                </a:r>
                <a14:m>
                  <m:oMath xmlns:m="http://schemas.openxmlformats.org/officeDocument/2006/math"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}∈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ko-KR" altLang="en-US" sz="2000" kern="0" dirty="0" smtClean="0">
                    <a:latin typeface="+mn-ea"/>
                  </a:rPr>
                  <a:t>인</a:t>
                </a:r>
                <a:r>
                  <a:rPr lang="en-US" altLang="ko-KR" sz="2000" kern="0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sz="2000" kern="0" dirty="0" smtClean="0">
                    <a:latin typeface="+mn-ea"/>
                  </a:rPr>
                  <a:t>가 존재한다</a:t>
                </a:r>
                <a:endParaRPr lang="en-US" altLang="ko-KR" sz="2000" kern="0" dirty="0" smtClean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ko-KR" sz="2000" kern="0" dirty="0">
                    <a:latin typeface="+mn-ea"/>
                  </a:rPr>
                  <a:t> </a:t>
                </a:r>
                <a:r>
                  <a:rPr lang="en-US" altLang="ko-KR" sz="2000" kern="0" dirty="0" smtClean="0">
                    <a:latin typeface="+mn-ea"/>
                  </a:rPr>
                  <a:t>                                                           (</a:t>
                </a:r>
                <a:r>
                  <a:rPr lang="ko-KR" altLang="en-US" sz="2000" kern="0" dirty="0" err="1" smtClean="0">
                    <a:latin typeface="+mn-ea"/>
                  </a:rPr>
                  <a:t>증강성</a:t>
                </a:r>
                <a:r>
                  <a:rPr lang="ko-KR" altLang="en-US" sz="2000" kern="0" dirty="0" smtClean="0">
                    <a:latin typeface="+mn-ea"/>
                  </a:rPr>
                  <a:t> 또는 </a:t>
                </a:r>
                <a:r>
                  <a:rPr lang="ko-KR" altLang="en-US" sz="2000" kern="0" dirty="0" err="1" smtClean="0">
                    <a:latin typeface="+mn-ea"/>
                  </a:rPr>
                  <a:t>교환성</a:t>
                </a:r>
                <a:r>
                  <a:rPr lang="en-US" altLang="ko-KR" sz="2000" kern="0" dirty="0" smtClean="0">
                    <a:latin typeface="+mn-ea"/>
                  </a:rPr>
                  <a:t>) </a:t>
                </a:r>
                <a:endParaRPr lang="en-US" altLang="ko-KR" sz="2000" kern="0" dirty="0">
                  <a:latin typeface="+mn-ea"/>
                </a:endParaRPr>
              </a:p>
              <a:p>
                <a:pPr marL="457200" indent="-457200">
                  <a:buAutoNum type="arabicPeriod"/>
                </a:pPr>
                <a:endParaRPr lang="en-US" altLang="ko-KR" sz="2400" kern="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2400" kern="0" dirty="0">
                  <a:latin typeface="+mn-ea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altLang="ko-KR" sz="2400" kern="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278" y="3283249"/>
                <a:ext cx="7757441" cy="2411806"/>
              </a:xfrm>
              <a:prstGeom prst="rect">
                <a:avLst/>
              </a:prstGeom>
              <a:blipFill rotWithShape="0">
                <a:blip r:embed="rId2"/>
                <a:stretch>
                  <a:fillRect l="-1258" t="-5063" r="-1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595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그래픽 </a:t>
            </a:r>
            <a:r>
              <a:rPr lang="ko-KR" altLang="en-US" sz="3200" dirty="0" err="1" smtClean="0"/>
              <a:t>매트로이드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91278" y="1998812"/>
            <a:ext cx="7561444" cy="11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2400" kern="0" dirty="0" smtClean="0"/>
              <a:t>숲</a:t>
            </a:r>
            <a:r>
              <a:rPr lang="en-US" altLang="ko-KR" sz="1400" kern="0" dirty="0" smtClean="0"/>
              <a:t>forest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kern="0" dirty="0" smtClean="0"/>
              <a:t>하나 이상의 </a:t>
            </a:r>
            <a:r>
              <a:rPr lang="ko-KR" altLang="en-US" sz="2000" kern="0" dirty="0" err="1" smtClean="0"/>
              <a:t>트리들로</a:t>
            </a:r>
            <a:r>
              <a:rPr lang="ko-KR" altLang="en-US" sz="2000" kern="0" dirty="0" smtClean="0"/>
              <a:t> 이루어진 집합</a:t>
            </a:r>
            <a:endParaRPr lang="en-US" altLang="ko-KR" sz="2000" kern="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000" kern="0" dirty="0" smtClean="0"/>
              <a:t>또는</a:t>
            </a:r>
            <a:r>
              <a:rPr lang="en-US" altLang="ko-KR" sz="2000" kern="0" dirty="0" smtClean="0"/>
              <a:t>, </a:t>
            </a:r>
            <a:r>
              <a:rPr lang="ko-KR" altLang="en-US" sz="2000" kern="0" dirty="0" smtClean="0"/>
              <a:t>사이클을 이루지 않은 간선들의 집합</a:t>
            </a:r>
            <a:endParaRPr lang="en-US" altLang="ko-KR" sz="2000" kern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97848" y="1331795"/>
            <a:ext cx="3860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숲</a:t>
            </a:r>
            <a:r>
              <a:rPr lang="en-US" altLang="ko-KR" sz="1200" dirty="0" smtClean="0"/>
              <a:t>forest</a:t>
            </a:r>
            <a:r>
              <a:rPr lang="ko-KR" altLang="en-US" dirty="0" smtClean="0"/>
              <a:t>의 집합은 </a:t>
            </a:r>
            <a:r>
              <a:rPr lang="ko-KR" altLang="en-US" dirty="0" err="1" smtClean="0"/>
              <a:t>매트로이드이다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791278" y="3527787"/>
                <a:ext cx="7561444" cy="5428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kern="0" dirty="0" smtClean="0"/>
                  <a:t>숲 집합 </a:t>
                </a:r>
                <a14:m>
                  <m:oMath xmlns:m="http://schemas.openxmlformats.org/officeDocument/2006/math">
                    <m:r>
                      <a:rPr lang="en-US" altLang="ko-KR" sz="2400" b="0" i="1" kern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ko-KR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p>
                    </m:sSup>
                  </m:oMath>
                </a14:m>
                <a:r>
                  <a:rPr lang="en-US" altLang="ko-KR" sz="2400" kern="0" dirty="0" smtClean="0"/>
                  <a:t> </a:t>
                </a:r>
                <a:r>
                  <a:rPr lang="ko-KR" altLang="en-US" sz="2400" kern="0" dirty="0" smtClean="0"/>
                  <a:t>은</a:t>
                </a:r>
                <a:r>
                  <a:rPr lang="en-US" altLang="ko-KR" sz="2400" kern="0" dirty="0" smtClean="0"/>
                  <a:t> </a:t>
                </a:r>
                <a:r>
                  <a:rPr lang="ko-KR" altLang="en-US" sz="2400" kern="0" dirty="0" err="1" smtClean="0"/>
                  <a:t>매트로이드이다</a:t>
                </a:r>
                <a:endParaRPr lang="en-US" altLang="ko-KR" sz="2400" kern="0" dirty="0" smtClean="0"/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278" y="3527787"/>
                <a:ext cx="7561444" cy="542892"/>
              </a:xfrm>
              <a:prstGeom prst="rect">
                <a:avLst/>
              </a:prstGeom>
              <a:blipFill rotWithShape="0">
                <a:blip r:embed="rId2"/>
                <a:stretch>
                  <a:fillRect l="-1129" t="-258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15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6494" y="430700"/>
            <a:ext cx="2064768" cy="743526"/>
          </a:xfrm>
        </p:spPr>
        <p:txBody>
          <a:bodyPr/>
          <a:lstStyle/>
          <a:p>
            <a:r>
              <a:rPr lang="ko-KR" altLang="en-US" sz="3200" dirty="0" smtClean="0"/>
              <a:t>숲의 </a:t>
            </a:r>
            <a:r>
              <a:rPr lang="ko-KR" altLang="en-US" sz="3200" dirty="0"/>
              <a:t>예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67880" y="1599047"/>
            <a:ext cx="7104679" cy="4646892"/>
            <a:chOff x="228087" y="295404"/>
            <a:chExt cx="8778776" cy="5901441"/>
          </a:xfrm>
        </p:grpSpPr>
        <p:grpSp>
          <p:nvGrpSpPr>
            <p:cNvPr id="5" name="그룹 4"/>
            <p:cNvGrpSpPr/>
            <p:nvPr/>
          </p:nvGrpSpPr>
          <p:grpSpPr>
            <a:xfrm>
              <a:off x="228087" y="295404"/>
              <a:ext cx="2713582" cy="2748508"/>
              <a:chOff x="472854" y="459413"/>
              <a:chExt cx="2713582" cy="2748508"/>
            </a:xfrm>
          </p:grpSpPr>
          <p:cxnSp>
            <p:nvCxnSpPr>
              <p:cNvPr id="92" name="직선 연결선 91"/>
              <p:cNvCxnSpPr>
                <a:endCxn id="108" idx="0"/>
              </p:cNvCxnSpPr>
              <p:nvPr/>
            </p:nvCxnSpPr>
            <p:spPr bwMode="auto">
              <a:xfrm flipH="1">
                <a:off x="779811" y="1119087"/>
                <a:ext cx="14427" cy="56932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93" name="그룹 92"/>
              <p:cNvGrpSpPr/>
              <p:nvPr/>
            </p:nvGrpSpPr>
            <p:grpSpPr>
              <a:xfrm>
                <a:off x="472854" y="459413"/>
                <a:ext cx="2713582" cy="2748508"/>
                <a:chOff x="3159638" y="2113646"/>
                <a:chExt cx="2713582" cy="2748508"/>
              </a:xfrm>
            </p:grpSpPr>
            <p:cxnSp>
              <p:nvCxnSpPr>
                <p:cNvPr id="94" name="직선 연결선 93"/>
                <p:cNvCxnSpPr>
                  <a:stCxn id="116" idx="7"/>
                  <a:endCxn id="117" idx="3"/>
                </p:cNvCxnSpPr>
                <p:nvPr/>
              </p:nvCxnSpPr>
              <p:spPr bwMode="auto">
                <a:xfrm flipH="1">
                  <a:off x="3368670" y="2242443"/>
                  <a:ext cx="977247" cy="61980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5" name="직선 연결선 94"/>
                <p:cNvCxnSpPr>
                  <a:stCxn id="112" idx="6"/>
                  <a:endCxn id="108" idx="2"/>
                </p:cNvCxnSpPr>
                <p:nvPr/>
              </p:nvCxnSpPr>
              <p:spPr bwMode="auto">
                <a:xfrm flipH="1" flipV="1">
                  <a:off x="3304595" y="3504649"/>
                  <a:ext cx="1845418" cy="66504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6" name="직선 연결선 95"/>
                <p:cNvCxnSpPr>
                  <a:stCxn id="114" idx="4"/>
                  <a:endCxn id="115" idx="0"/>
                </p:cNvCxnSpPr>
                <p:nvPr/>
              </p:nvCxnSpPr>
              <p:spPr bwMode="auto">
                <a:xfrm flipV="1">
                  <a:off x="4231366" y="3790959"/>
                  <a:ext cx="0" cy="1071195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7" name="직선 연결선 96"/>
                <p:cNvCxnSpPr>
                  <a:stCxn id="114" idx="3"/>
                  <a:endCxn id="113" idx="7"/>
                </p:cNvCxnSpPr>
                <p:nvPr/>
              </p:nvCxnSpPr>
              <p:spPr bwMode="auto">
                <a:xfrm flipV="1">
                  <a:off x="4116815" y="4194905"/>
                  <a:ext cx="1002375" cy="61980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8" name="직선 연결선 97"/>
                <p:cNvCxnSpPr/>
                <p:nvPr/>
              </p:nvCxnSpPr>
              <p:spPr bwMode="auto">
                <a:xfrm flipH="1">
                  <a:off x="4985085" y="3165119"/>
                  <a:ext cx="643032" cy="385413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9" name="직선 연결선 98"/>
                <p:cNvCxnSpPr/>
                <p:nvPr/>
              </p:nvCxnSpPr>
              <p:spPr bwMode="auto">
                <a:xfrm flipH="1">
                  <a:off x="4247993" y="3600043"/>
                  <a:ext cx="643032" cy="385413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0" name="직선 연결선 99"/>
                <p:cNvCxnSpPr/>
                <p:nvPr/>
              </p:nvCxnSpPr>
              <p:spPr bwMode="auto">
                <a:xfrm>
                  <a:off x="4980740" y="2750947"/>
                  <a:ext cx="635999" cy="355592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1" name="직선 연결선 100"/>
                <p:cNvCxnSpPr/>
                <p:nvPr/>
              </p:nvCxnSpPr>
              <p:spPr bwMode="auto">
                <a:xfrm>
                  <a:off x="4255402" y="2341093"/>
                  <a:ext cx="635999" cy="355592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2" name="직선 연결선 101"/>
                <p:cNvCxnSpPr/>
                <p:nvPr/>
              </p:nvCxnSpPr>
              <p:spPr bwMode="auto">
                <a:xfrm>
                  <a:off x="4279585" y="3176873"/>
                  <a:ext cx="635999" cy="355592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3" name="직선 연결선 102"/>
                <p:cNvCxnSpPr/>
                <p:nvPr/>
              </p:nvCxnSpPr>
              <p:spPr bwMode="auto">
                <a:xfrm>
                  <a:off x="3554247" y="2767019"/>
                  <a:ext cx="635999" cy="355592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4" name="직선 연결선 103"/>
                <p:cNvCxnSpPr/>
                <p:nvPr/>
              </p:nvCxnSpPr>
              <p:spPr bwMode="auto">
                <a:xfrm>
                  <a:off x="4247047" y="3924489"/>
                  <a:ext cx="635999" cy="355592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5" name="직선 연결선 104"/>
                <p:cNvCxnSpPr/>
                <p:nvPr/>
              </p:nvCxnSpPr>
              <p:spPr bwMode="auto">
                <a:xfrm>
                  <a:off x="3521709" y="3514635"/>
                  <a:ext cx="635999" cy="355592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6" name="직선 연결선 105"/>
                <p:cNvCxnSpPr/>
                <p:nvPr/>
              </p:nvCxnSpPr>
              <p:spPr bwMode="auto">
                <a:xfrm flipH="1">
                  <a:off x="4211931" y="2723784"/>
                  <a:ext cx="643032" cy="385413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7" name="직선 연결선 106"/>
                <p:cNvCxnSpPr/>
                <p:nvPr/>
              </p:nvCxnSpPr>
              <p:spPr bwMode="auto">
                <a:xfrm flipH="1">
                  <a:off x="3474839" y="3158708"/>
                  <a:ext cx="643032" cy="385413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08" name="Oval 344"/>
                <p:cNvSpPr>
                  <a:spLocks noChangeArrowheads="1"/>
                </p:cNvSpPr>
                <p:nvPr/>
              </p:nvSpPr>
              <p:spPr bwMode="auto">
                <a:xfrm>
                  <a:off x="3304595" y="3342649"/>
                  <a:ext cx="324000" cy="324000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lIns="0" tIns="0" rIns="0" bIns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endParaRPr>
                </a:p>
              </p:txBody>
            </p:sp>
            <p:sp>
              <p:nvSpPr>
                <p:cNvPr id="109" name="Oval 344"/>
                <p:cNvSpPr>
                  <a:spLocks noChangeArrowheads="1"/>
                </p:cNvSpPr>
                <p:nvPr/>
              </p:nvSpPr>
              <p:spPr bwMode="auto">
                <a:xfrm>
                  <a:off x="4036303" y="2981186"/>
                  <a:ext cx="324000" cy="324000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lIns="0" tIns="0" rIns="0" bIns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endParaRPr>
                </a:p>
              </p:txBody>
            </p:sp>
            <p:sp>
              <p:nvSpPr>
                <p:cNvPr id="110" name="Oval 344"/>
                <p:cNvSpPr>
                  <a:spLocks noChangeArrowheads="1"/>
                </p:cNvSpPr>
                <p:nvPr/>
              </p:nvSpPr>
              <p:spPr bwMode="auto">
                <a:xfrm>
                  <a:off x="4776135" y="2552440"/>
                  <a:ext cx="324000" cy="324000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lIns="0" tIns="0" rIns="0" bIns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endParaRPr>
                </a:p>
              </p:txBody>
            </p:sp>
            <p:sp>
              <p:nvSpPr>
                <p:cNvPr id="111" name="Oval 344"/>
                <p:cNvSpPr>
                  <a:spLocks noChangeArrowheads="1"/>
                </p:cNvSpPr>
                <p:nvPr/>
              </p:nvSpPr>
              <p:spPr bwMode="auto">
                <a:xfrm>
                  <a:off x="5549220" y="2972873"/>
                  <a:ext cx="324000" cy="324000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lIns="0" tIns="0" rIns="0" bIns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endParaRPr>
                </a:p>
              </p:txBody>
            </p:sp>
            <p:sp>
              <p:nvSpPr>
                <p:cNvPr id="112" name="Oval 344"/>
                <p:cNvSpPr>
                  <a:spLocks noChangeArrowheads="1"/>
                </p:cNvSpPr>
                <p:nvPr/>
              </p:nvSpPr>
              <p:spPr bwMode="auto">
                <a:xfrm>
                  <a:off x="4826013" y="3409153"/>
                  <a:ext cx="324000" cy="324000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lIns="0" tIns="0" rIns="0" bIns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endParaRPr>
                </a:p>
              </p:txBody>
            </p:sp>
            <p:sp>
              <p:nvSpPr>
                <p:cNvPr id="113" name="Oval 344"/>
                <p:cNvSpPr>
                  <a:spLocks noChangeArrowheads="1"/>
                </p:cNvSpPr>
                <p:nvPr/>
              </p:nvSpPr>
              <p:spPr bwMode="auto">
                <a:xfrm>
                  <a:off x="4842639" y="4147456"/>
                  <a:ext cx="324000" cy="324000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lIns="0" tIns="0" rIns="0" bIns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endParaRPr>
                </a:p>
              </p:txBody>
            </p:sp>
            <p:sp>
              <p:nvSpPr>
                <p:cNvPr id="114" name="Oval 344"/>
                <p:cNvSpPr>
                  <a:spLocks noChangeArrowheads="1"/>
                </p:cNvSpPr>
                <p:nvPr/>
              </p:nvSpPr>
              <p:spPr bwMode="auto">
                <a:xfrm>
                  <a:off x="4069366" y="4538154"/>
                  <a:ext cx="324000" cy="324000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lIns="0" tIns="0" rIns="0" bIns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endParaRPr>
                </a:p>
              </p:txBody>
            </p:sp>
            <p:sp>
              <p:nvSpPr>
                <p:cNvPr id="115" name="Oval 344"/>
                <p:cNvSpPr>
                  <a:spLocks noChangeArrowheads="1"/>
                </p:cNvSpPr>
                <p:nvPr/>
              </p:nvSpPr>
              <p:spPr bwMode="auto">
                <a:xfrm>
                  <a:off x="4069366" y="3790959"/>
                  <a:ext cx="324000" cy="324000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lIns="0" tIns="0" rIns="0" bIns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endParaRPr>
                </a:p>
              </p:txBody>
            </p:sp>
            <p:sp>
              <p:nvSpPr>
                <p:cNvPr id="116" name="Oval 344"/>
                <p:cNvSpPr>
                  <a:spLocks noChangeArrowheads="1"/>
                </p:cNvSpPr>
                <p:nvPr/>
              </p:nvSpPr>
              <p:spPr bwMode="auto">
                <a:xfrm>
                  <a:off x="4069366" y="2194994"/>
                  <a:ext cx="324000" cy="324000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lIns="0" tIns="0" rIns="0" bIns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endParaRPr>
                </a:p>
              </p:txBody>
            </p:sp>
            <p:sp>
              <p:nvSpPr>
                <p:cNvPr id="117" name="Oval 344"/>
                <p:cNvSpPr>
                  <a:spLocks noChangeArrowheads="1"/>
                </p:cNvSpPr>
                <p:nvPr/>
              </p:nvSpPr>
              <p:spPr bwMode="auto">
                <a:xfrm>
                  <a:off x="3321221" y="2585692"/>
                  <a:ext cx="324000" cy="324000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lIns="0" tIns="0" rIns="0" bIns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endParaRPr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3159638" y="2113646"/>
                  <a:ext cx="37061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i="1" dirty="0"/>
                    <a:t>G</a:t>
                  </a:r>
                </a:p>
              </p:txBody>
            </p:sp>
          </p:grpSp>
        </p:grpSp>
        <p:grpSp>
          <p:nvGrpSpPr>
            <p:cNvPr id="6" name="그룹 5"/>
            <p:cNvGrpSpPr/>
            <p:nvPr/>
          </p:nvGrpSpPr>
          <p:grpSpPr>
            <a:xfrm>
              <a:off x="3405641" y="376752"/>
              <a:ext cx="2568625" cy="2667160"/>
              <a:chOff x="3304595" y="2194994"/>
              <a:chExt cx="2568625" cy="2667160"/>
            </a:xfrm>
          </p:grpSpPr>
          <p:sp>
            <p:nvSpPr>
              <p:cNvPr id="82" name="Oval 344"/>
              <p:cNvSpPr>
                <a:spLocks noChangeArrowheads="1"/>
              </p:cNvSpPr>
              <p:nvPr/>
            </p:nvSpPr>
            <p:spPr bwMode="auto">
              <a:xfrm>
                <a:off x="3304595" y="3342649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83" name="Oval 344"/>
              <p:cNvSpPr>
                <a:spLocks noChangeArrowheads="1"/>
              </p:cNvSpPr>
              <p:nvPr/>
            </p:nvSpPr>
            <p:spPr bwMode="auto">
              <a:xfrm>
                <a:off x="4036303" y="2981186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84" name="Oval 344"/>
              <p:cNvSpPr>
                <a:spLocks noChangeArrowheads="1"/>
              </p:cNvSpPr>
              <p:nvPr/>
            </p:nvSpPr>
            <p:spPr bwMode="auto">
              <a:xfrm>
                <a:off x="4776135" y="2552440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85" name="Oval 344"/>
              <p:cNvSpPr>
                <a:spLocks noChangeArrowheads="1"/>
              </p:cNvSpPr>
              <p:nvPr/>
            </p:nvSpPr>
            <p:spPr bwMode="auto">
              <a:xfrm>
                <a:off x="5549220" y="2972873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86" name="Oval 344"/>
              <p:cNvSpPr>
                <a:spLocks noChangeArrowheads="1"/>
              </p:cNvSpPr>
              <p:nvPr/>
            </p:nvSpPr>
            <p:spPr bwMode="auto">
              <a:xfrm>
                <a:off x="4826013" y="3409153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87" name="Oval 344"/>
              <p:cNvSpPr>
                <a:spLocks noChangeArrowheads="1"/>
              </p:cNvSpPr>
              <p:nvPr/>
            </p:nvSpPr>
            <p:spPr bwMode="auto">
              <a:xfrm>
                <a:off x="4842639" y="4147456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88" name="Oval 344"/>
              <p:cNvSpPr>
                <a:spLocks noChangeArrowheads="1"/>
              </p:cNvSpPr>
              <p:nvPr/>
            </p:nvSpPr>
            <p:spPr bwMode="auto">
              <a:xfrm>
                <a:off x="4069366" y="4538154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89" name="Oval 344"/>
              <p:cNvSpPr>
                <a:spLocks noChangeArrowheads="1"/>
              </p:cNvSpPr>
              <p:nvPr/>
            </p:nvSpPr>
            <p:spPr bwMode="auto">
              <a:xfrm>
                <a:off x="4069366" y="3790959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90" name="Oval 344"/>
              <p:cNvSpPr>
                <a:spLocks noChangeArrowheads="1"/>
              </p:cNvSpPr>
              <p:nvPr/>
            </p:nvSpPr>
            <p:spPr bwMode="auto">
              <a:xfrm>
                <a:off x="4069366" y="2194994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91" name="Oval 344"/>
              <p:cNvSpPr>
                <a:spLocks noChangeArrowheads="1"/>
              </p:cNvSpPr>
              <p:nvPr/>
            </p:nvSpPr>
            <p:spPr bwMode="auto">
              <a:xfrm>
                <a:off x="3321221" y="2585692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6438238" y="376752"/>
              <a:ext cx="2568625" cy="2667160"/>
              <a:chOff x="3304595" y="2194994"/>
              <a:chExt cx="2568625" cy="2667160"/>
            </a:xfrm>
          </p:grpSpPr>
          <p:cxnSp>
            <p:nvCxnSpPr>
              <p:cNvPr id="66" name="직선 연결선 65"/>
              <p:cNvCxnSpPr>
                <a:stCxn id="80" idx="7"/>
                <a:endCxn id="81" idx="3"/>
              </p:cNvCxnSpPr>
              <p:nvPr/>
            </p:nvCxnSpPr>
            <p:spPr bwMode="auto">
              <a:xfrm flipH="1">
                <a:off x="3368670" y="2242443"/>
                <a:ext cx="977247" cy="6198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직선 연결선 66"/>
              <p:cNvCxnSpPr>
                <a:stCxn id="78" idx="4"/>
                <a:endCxn id="79" idx="0"/>
              </p:cNvCxnSpPr>
              <p:nvPr/>
            </p:nvCxnSpPr>
            <p:spPr bwMode="auto">
              <a:xfrm flipV="1">
                <a:off x="4231366" y="3790959"/>
                <a:ext cx="0" cy="107119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직선 연결선 67"/>
              <p:cNvCxnSpPr/>
              <p:nvPr/>
            </p:nvCxnSpPr>
            <p:spPr bwMode="auto">
              <a:xfrm flipH="1">
                <a:off x="4247993" y="3600043"/>
                <a:ext cx="643032" cy="38541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직선 연결선 68"/>
              <p:cNvCxnSpPr/>
              <p:nvPr/>
            </p:nvCxnSpPr>
            <p:spPr bwMode="auto">
              <a:xfrm>
                <a:off x="4255402" y="2341093"/>
                <a:ext cx="635999" cy="35559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직선 연결선 69"/>
              <p:cNvCxnSpPr/>
              <p:nvPr/>
            </p:nvCxnSpPr>
            <p:spPr bwMode="auto">
              <a:xfrm>
                <a:off x="4247047" y="3924489"/>
                <a:ext cx="635999" cy="35559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직선 연결선 70"/>
              <p:cNvCxnSpPr/>
              <p:nvPr/>
            </p:nvCxnSpPr>
            <p:spPr bwMode="auto">
              <a:xfrm flipH="1">
                <a:off x="3474839" y="3158708"/>
                <a:ext cx="643032" cy="38541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2" name="Oval 344"/>
              <p:cNvSpPr>
                <a:spLocks noChangeArrowheads="1"/>
              </p:cNvSpPr>
              <p:nvPr/>
            </p:nvSpPr>
            <p:spPr bwMode="auto">
              <a:xfrm>
                <a:off x="3304595" y="3342649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73" name="Oval 344"/>
              <p:cNvSpPr>
                <a:spLocks noChangeArrowheads="1"/>
              </p:cNvSpPr>
              <p:nvPr/>
            </p:nvSpPr>
            <p:spPr bwMode="auto">
              <a:xfrm>
                <a:off x="4036303" y="2981186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74" name="Oval 344"/>
              <p:cNvSpPr>
                <a:spLocks noChangeArrowheads="1"/>
              </p:cNvSpPr>
              <p:nvPr/>
            </p:nvSpPr>
            <p:spPr bwMode="auto">
              <a:xfrm>
                <a:off x="4776135" y="2552440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75" name="Oval 344"/>
              <p:cNvSpPr>
                <a:spLocks noChangeArrowheads="1"/>
              </p:cNvSpPr>
              <p:nvPr/>
            </p:nvSpPr>
            <p:spPr bwMode="auto">
              <a:xfrm>
                <a:off x="5549220" y="2972873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76" name="Oval 344"/>
              <p:cNvSpPr>
                <a:spLocks noChangeArrowheads="1"/>
              </p:cNvSpPr>
              <p:nvPr/>
            </p:nvSpPr>
            <p:spPr bwMode="auto">
              <a:xfrm>
                <a:off x="4826013" y="3409153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77" name="Oval 344"/>
              <p:cNvSpPr>
                <a:spLocks noChangeArrowheads="1"/>
              </p:cNvSpPr>
              <p:nvPr/>
            </p:nvSpPr>
            <p:spPr bwMode="auto">
              <a:xfrm>
                <a:off x="4842639" y="4147456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78" name="Oval 344"/>
              <p:cNvSpPr>
                <a:spLocks noChangeArrowheads="1"/>
              </p:cNvSpPr>
              <p:nvPr/>
            </p:nvSpPr>
            <p:spPr bwMode="auto">
              <a:xfrm>
                <a:off x="4069366" y="4538154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79" name="Oval 344"/>
              <p:cNvSpPr>
                <a:spLocks noChangeArrowheads="1"/>
              </p:cNvSpPr>
              <p:nvPr/>
            </p:nvSpPr>
            <p:spPr bwMode="auto">
              <a:xfrm>
                <a:off x="4069366" y="3790959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80" name="Oval 344"/>
              <p:cNvSpPr>
                <a:spLocks noChangeArrowheads="1"/>
              </p:cNvSpPr>
              <p:nvPr/>
            </p:nvSpPr>
            <p:spPr bwMode="auto">
              <a:xfrm>
                <a:off x="4069366" y="2194994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81" name="Oval 344"/>
              <p:cNvSpPr>
                <a:spLocks noChangeArrowheads="1"/>
              </p:cNvSpPr>
              <p:nvPr/>
            </p:nvSpPr>
            <p:spPr bwMode="auto">
              <a:xfrm>
                <a:off x="3321221" y="2585692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389670" y="3529685"/>
              <a:ext cx="2568625" cy="2667160"/>
              <a:chOff x="542997" y="3541655"/>
              <a:chExt cx="2568625" cy="2667160"/>
            </a:xfrm>
          </p:grpSpPr>
          <p:cxnSp>
            <p:nvCxnSpPr>
              <p:cNvPr id="48" name="직선 연결선 47"/>
              <p:cNvCxnSpPr/>
              <p:nvPr/>
            </p:nvCxnSpPr>
            <p:spPr bwMode="auto">
              <a:xfrm flipH="1">
                <a:off x="700314" y="4173724"/>
                <a:ext cx="14427" cy="56932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49" name="그룹 48"/>
              <p:cNvGrpSpPr/>
              <p:nvPr/>
            </p:nvGrpSpPr>
            <p:grpSpPr>
              <a:xfrm>
                <a:off x="542997" y="3541655"/>
                <a:ext cx="2568625" cy="2667160"/>
                <a:chOff x="3304595" y="2194994"/>
                <a:chExt cx="2568625" cy="2667160"/>
              </a:xfrm>
            </p:grpSpPr>
            <p:cxnSp>
              <p:nvCxnSpPr>
                <p:cNvPr id="50" name="직선 연결선 49"/>
                <p:cNvCxnSpPr>
                  <a:stCxn id="64" idx="7"/>
                  <a:endCxn id="65" idx="3"/>
                </p:cNvCxnSpPr>
                <p:nvPr/>
              </p:nvCxnSpPr>
              <p:spPr bwMode="auto">
                <a:xfrm flipH="1">
                  <a:off x="3368670" y="2242443"/>
                  <a:ext cx="977247" cy="61980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1" name="직선 연결선 50"/>
                <p:cNvCxnSpPr>
                  <a:stCxn id="62" idx="4"/>
                  <a:endCxn id="63" idx="0"/>
                </p:cNvCxnSpPr>
                <p:nvPr/>
              </p:nvCxnSpPr>
              <p:spPr bwMode="auto">
                <a:xfrm flipV="1">
                  <a:off x="4231366" y="3790959"/>
                  <a:ext cx="0" cy="1071195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2" name="직선 연결선 51"/>
                <p:cNvCxnSpPr/>
                <p:nvPr/>
              </p:nvCxnSpPr>
              <p:spPr bwMode="auto">
                <a:xfrm flipH="1">
                  <a:off x="4985085" y="3165119"/>
                  <a:ext cx="643032" cy="385413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3" name="직선 연결선 52"/>
                <p:cNvCxnSpPr/>
                <p:nvPr/>
              </p:nvCxnSpPr>
              <p:spPr bwMode="auto">
                <a:xfrm>
                  <a:off x="4980740" y="2750947"/>
                  <a:ext cx="635999" cy="355592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4" name="직선 연결선 53"/>
                <p:cNvCxnSpPr/>
                <p:nvPr/>
              </p:nvCxnSpPr>
              <p:spPr bwMode="auto">
                <a:xfrm>
                  <a:off x="3554247" y="2767019"/>
                  <a:ext cx="635999" cy="355592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5" name="직선 연결선 54"/>
                <p:cNvCxnSpPr/>
                <p:nvPr/>
              </p:nvCxnSpPr>
              <p:spPr bwMode="auto">
                <a:xfrm>
                  <a:off x="4247047" y="3924489"/>
                  <a:ext cx="635999" cy="355592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6" name="Oval 344"/>
                <p:cNvSpPr>
                  <a:spLocks noChangeArrowheads="1"/>
                </p:cNvSpPr>
                <p:nvPr/>
              </p:nvSpPr>
              <p:spPr bwMode="auto">
                <a:xfrm>
                  <a:off x="3304595" y="3342649"/>
                  <a:ext cx="324000" cy="324000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lIns="0" tIns="0" rIns="0" bIns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endParaRPr>
                </a:p>
              </p:txBody>
            </p:sp>
            <p:sp>
              <p:nvSpPr>
                <p:cNvPr id="57" name="Oval 344"/>
                <p:cNvSpPr>
                  <a:spLocks noChangeArrowheads="1"/>
                </p:cNvSpPr>
                <p:nvPr/>
              </p:nvSpPr>
              <p:spPr bwMode="auto">
                <a:xfrm>
                  <a:off x="4036303" y="2981186"/>
                  <a:ext cx="324000" cy="324000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lIns="0" tIns="0" rIns="0" bIns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endParaRPr>
                </a:p>
              </p:txBody>
            </p:sp>
            <p:sp>
              <p:nvSpPr>
                <p:cNvPr id="58" name="Oval 344"/>
                <p:cNvSpPr>
                  <a:spLocks noChangeArrowheads="1"/>
                </p:cNvSpPr>
                <p:nvPr/>
              </p:nvSpPr>
              <p:spPr bwMode="auto">
                <a:xfrm>
                  <a:off x="4776135" y="2552440"/>
                  <a:ext cx="324000" cy="324000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lIns="0" tIns="0" rIns="0" bIns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endParaRPr>
                </a:p>
              </p:txBody>
            </p:sp>
            <p:sp>
              <p:nvSpPr>
                <p:cNvPr id="59" name="Oval 344"/>
                <p:cNvSpPr>
                  <a:spLocks noChangeArrowheads="1"/>
                </p:cNvSpPr>
                <p:nvPr/>
              </p:nvSpPr>
              <p:spPr bwMode="auto">
                <a:xfrm>
                  <a:off x="5549220" y="2972873"/>
                  <a:ext cx="324000" cy="324000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lIns="0" tIns="0" rIns="0" bIns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endParaRPr>
                </a:p>
              </p:txBody>
            </p:sp>
            <p:sp>
              <p:nvSpPr>
                <p:cNvPr id="60" name="Oval 344"/>
                <p:cNvSpPr>
                  <a:spLocks noChangeArrowheads="1"/>
                </p:cNvSpPr>
                <p:nvPr/>
              </p:nvSpPr>
              <p:spPr bwMode="auto">
                <a:xfrm>
                  <a:off x="4826013" y="3409153"/>
                  <a:ext cx="324000" cy="324000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lIns="0" tIns="0" rIns="0" bIns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endParaRPr>
                </a:p>
              </p:txBody>
            </p:sp>
            <p:sp>
              <p:nvSpPr>
                <p:cNvPr id="61" name="Oval 344"/>
                <p:cNvSpPr>
                  <a:spLocks noChangeArrowheads="1"/>
                </p:cNvSpPr>
                <p:nvPr/>
              </p:nvSpPr>
              <p:spPr bwMode="auto">
                <a:xfrm>
                  <a:off x="4842639" y="4147456"/>
                  <a:ext cx="324000" cy="324000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lIns="0" tIns="0" rIns="0" bIns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endParaRPr>
                </a:p>
              </p:txBody>
            </p:sp>
            <p:sp>
              <p:nvSpPr>
                <p:cNvPr id="62" name="Oval 344"/>
                <p:cNvSpPr>
                  <a:spLocks noChangeArrowheads="1"/>
                </p:cNvSpPr>
                <p:nvPr/>
              </p:nvSpPr>
              <p:spPr bwMode="auto">
                <a:xfrm>
                  <a:off x="4069366" y="4538154"/>
                  <a:ext cx="324000" cy="324000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lIns="0" tIns="0" rIns="0" bIns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endParaRPr>
                </a:p>
              </p:txBody>
            </p:sp>
            <p:sp>
              <p:nvSpPr>
                <p:cNvPr id="63" name="Oval 344"/>
                <p:cNvSpPr>
                  <a:spLocks noChangeArrowheads="1"/>
                </p:cNvSpPr>
                <p:nvPr/>
              </p:nvSpPr>
              <p:spPr bwMode="auto">
                <a:xfrm>
                  <a:off x="4069366" y="3790959"/>
                  <a:ext cx="324000" cy="324000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lIns="0" tIns="0" rIns="0" bIns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endParaRPr>
                </a:p>
              </p:txBody>
            </p:sp>
            <p:sp>
              <p:nvSpPr>
                <p:cNvPr id="64" name="Oval 344"/>
                <p:cNvSpPr>
                  <a:spLocks noChangeArrowheads="1"/>
                </p:cNvSpPr>
                <p:nvPr/>
              </p:nvSpPr>
              <p:spPr bwMode="auto">
                <a:xfrm>
                  <a:off x="4069366" y="2194994"/>
                  <a:ext cx="324000" cy="324000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lIns="0" tIns="0" rIns="0" bIns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endParaRPr>
                </a:p>
              </p:txBody>
            </p:sp>
            <p:sp>
              <p:nvSpPr>
                <p:cNvPr id="65" name="Oval 344"/>
                <p:cNvSpPr>
                  <a:spLocks noChangeArrowheads="1"/>
                </p:cNvSpPr>
                <p:nvPr/>
              </p:nvSpPr>
              <p:spPr bwMode="auto">
                <a:xfrm>
                  <a:off x="3321221" y="2585692"/>
                  <a:ext cx="324000" cy="324000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lIns="0" tIns="0" rIns="0" bIns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endParaRPr>
                </a:p>
              </p:txBody>
            </p:sp>
          </p:grpSp>
        </p:grpSp>
        <p:grpSp>
          <p:nvGrpSpPr>
            <p:cNvPr id="9" name="그룹 8"/>
            <p:cNvGrpSpPr/>
            <p:nvPr/>
          </p:nvGrpSpPr>
          <p:grpSpPr>
            <a:xfrm>
              <a:off x="3286220" y="3529685"/>
              <a:ext cx="2568625" cy="2667160"/>
              <a:chOff x="3304595" y="2194994"/>
              <a:chExt cx="2568625" cy="2667160"/>
            </a:xfrm>
          </p:grpSpPr>
          <p:cxnSp>
            <p:nvCxnSpPr>
              <p:cNvPr id="30" name="직선 연결선 29"/>
              <p:cNvCxnSpPr>
                <a:stCxn id="46" idx="7"/>
                <a:endCxn id="47" idx="3"/>
              </p:cNvCxnSpPr>
              <p:nvPr/>
            </p:nvCxnSpPr>
            <p:spPr bwMode="auto">
              <a:xfrm flipH="1">
                <a:off x="3368670" y="2242443"/>
                <a:ext cx="977247" cy="6198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직선 연결선 30"/>
              <p:cNvCxnSpPr>
                <a:stCxn id="44" idx="4"/>
                <a:endCxn id="45" idx="0"/>
              </p:cNvCxnSpPr>
              <p:nvPr/>
            </p:nvCxnSpPr>
            <p:spPr bwMode="auto">
              <a:xfrm flipV="1">
                <a:off x="4231366" y="3790959"/>
                <a:ext cx="0" cy="107119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직선 연결선 31"/>
              <p:cNvCxnSpPr>
                <a:stCxn id="44" idx="3"/>
                <a:endCxn id="43" idx="7"/>
              </p:cNvCxnSpPr>
              <p:nvPr/>
            </p:nvCxnSpPr>
            <p:spPr bwMode="auto">
              <a:xfrm flipV="1">
                <a:off x="4116815" y="4194905"/>
                <a:ext cx="1002375" cy="6198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직선 연결선 32"/>
              <p:cNvCxnSpPr/>
              <p:nvPr/>
            </p:nvCxnSpPr>
            <p:spPr bwMode="auto">
              <a:xfrm flipH="1">
                <a:off x="4247993" y="3600043"/>
                <a:ext cx="643032" cy="38541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직선 연결선 33"/>
              <p:cNvCxnSpPr/>
              <p:nvPr/>
            </p:nvCxnSpPr>
            <p:spPr bwMode="auto">
              <a:xfrm>
                <a:off x="4980740" y="2750947"/>
                <a:ext cx="635999" cy="35559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직선 연결선 34"/>
              <p:cNvCxnSpPr/>
              <p:nvPr/>
            </p:nvCxnSpPr>
            <p:spPr bwMode="auto">
              <a:xfrm>
                <a:off x="3554247" y="2767019"/>
                <a:ext cx="635999" cy="35559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직선 연결선 35"/>
              <p:cNvCxnSpPr/>
              <p:nvPr/>
            </p:nvCxnSpPr>
            <p:spPr bwMode="auto">
              <a:xfrm flipH="1">
                <a:off x="4211931" y="2723784"/>
                <a:ext cx="643032" cy="38541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직선 연결선 36"/>
              <p:cNvCxnSpPr/>
              <p:nvPr/>
            </p:nvCxnSpPr>
            <p:spPr bwMode="auto">
              <a:xfrm flipH="1">
                <a:off x="3474839" y="3158708"/>
                <a:ext cx="643032" cy="38541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8" name="Oval 344"/>
              <p:cNvSpPr>
                <a:spLocks noChangeArrowheads="1"/>
              </p:cNvSpPr>
              <p:nvPr/>
            </p:nvSpPr>
            <p:spPr bwMode="auto">
              <a:xfrm>
                <a:off x="3304595" y="3342649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39" name="Oval 344"/>
              <p:cNvSpPr>
                <a:spLocks noChangeArrowheads="1"/>
              </p:cNvSpPr>
              <p:nvPr/>
            </p:nvSpPr>
            <p:spPr bwMode="auto">
              <a:xfrm>
                <a:off x="4036303" y="2981186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40" name="Oval 344"/>
              <p:cNvSpPr>
                <a:spLocks noChangeArrowheads="1"/>
              </p:cNvSpPr>
              <p:nvPr/>
            </p:nvSpPr>
            <p:spPr bwMode="auto">
              <a:xfrm>
                <a:off x="4776135" y="2552440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41" name="Oval 344"/>
              <p:cNvSpPr>
                <a:spLocks noChangeArrowheads="1"/>
              </p:cNvSpPr>
              <p:nvPr/>
            </p:nvSpPr>
            <p:spPr bwMode="auto">
              <a:xfrm>
                <a:off x="5549220" y="2972873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42" name="Oval 344"/>
              <p:cNvSpPr>
                <a:spLocks noChangeArrowheads="1"/>
              </p:cNvSpPr>
              <p:nvPr/>
            </p:nvSpPr>
            <p:spPr bwMode="auto">
              <a:xfrm>
                <a:off x="4826013" y="3409153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43" name="Oval 344"/>
              <p:cNvSpPr>
                <a:spLocks noChangeArrowheads="1"/>
              </p:cNvSpPr>
              <p:nvPr/>
            </p:nvSpPr>
            <p:spPr bwMode="auto">
              <a:xfrm>
                <a:off x="4842639" y="4147456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44" name="Oval 344"/>
              <p:cNvSpPr>
                <a:spLocks noChangeArrowheads="1"/>
              </p:cNvSpPr>
              <p:nvPr/>
            </p:nvSpPr>
            <p:spPr bwMode="auto">
              <a:xfrm>
                <a:off x="4069366" y="4538154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45" name="Oval 344"/>
              <p:cNvSpPr>
                <a:spLocks noChangeArrowheads="1"/>
              </p:cNvSpPr>
              <p:nvPr/>
            </p:nvSpPr>
            <p:spPr bwMode="auto">
              <a:xfrm>
                <a:off x="4069366" y="3790959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46" name="Oval 344"/>
              <p:cNvSpPr>
                <a:spLocks noChangeArrowheads="1"/>
              </p:cNvSpPr>
              <p:nvPr/>
            </p:nvSpPr>
            <p:spPr bwMode="auto">
              <a:xfrm>
                <a:off x="4069366" y="2194994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47" name="Oval 344"/>
              <p:cNvSpPr>
                <a:spLocks noChangeArrowheads="1"/>
              </p:cNvSpPr>
              <p:nvPr/>
            </p:nvSpPr>
            <p:spPr bwMode="auto">
              <a:xfrm>
                <a:off x="3321221" y="2585692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6182771" y="3529685"/>
              <a:ext cx="2568625" cy="2667160"/>
              <a:chOff x="3304595" y="2194994"/>
              <a:chExt cx="2568625" cy="2667160"/>
            </a:xfrm>
          </p:grpSpPr>
          <p:cxnSp>
            <p:nvCxnSpPr>
              <p:cNvPr id="11" name="직선 연결선 10"/>
              <p:cNvCxnSpPr>
                <a:stCxn id="26" idx="4"/>
                <a:endCxn id="27" idx="0"/>
              </p:cNvCxnSpPr>
              <p:nvPr/>
            </p:nvCxnSpPr>
            <p:spPr bwMode="auto">
              <a:xfrm flipV="1">
                <a:off x="4231366" y="3790959"/>
                <a:ext cx="0" cy="107119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직선 연결선 11"/>
              <p:cNvCxnSpPr>
                <a:stCxn id="26" idx="3"/>
                <a:endCxn id="25" idx="7"/>
              </p:cNvCxnSpPr>
              <p:nvPr/>
            </p:nvCxnSpPr>
            <p:spPr bwMode="auto">
              <a:xfrm flipV="1">
                <a:off x="4116815" y="4194905"/>
                <a:ext cx="1002375" cy="6198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직선 연결선 12"/>
              <p:cNvCxnSpPr/>
              <p:nvPr/>
            </p:nvCxnSpPr>
            <p:spPr bwMode="auto">
              <a:xfrm flipH="1">
                <a:off x="4985085" y="3165119"/>
                <a:ext cx="643032" cy="38541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직선 연결선 13"/>
              <p:cNvCxnSpPr/>
              <p:nvPr/>
            </p:nvCxnSpPr>
            <p:spPr bwMode="auto">
              <a:xfrm flipH="1">
                <a:off x="4247993" y="3600043"/>
                <a:ext cx="643032" cy="38541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직선 연결선 14"/>
              <p:cNvCxnSpPr/>
              <p:nvPr/>
            </p:nvCxnSpPr>
            <p:spPr bwMode="auto">
              <a:xfrm>
                <a:off x="4255402" y="2341093"/>
                <a:ext cx="635999" cy="35559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>
                <a:off x="3554247" y="2767019"/>
                <a:ext cx="635999" cy="35559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직선 연결선 16"/>
              <p:cNvCxnSpPr/>
              <p:nvPr/>
            </p:nvCxnSpPr>
            <p:spPr bwMode="auto">
              <a:xfrm>
                <a:off x="3521709" y="3514635"/>
                <a:ext cx="635999" cy="35559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직선 연결선 17"/>
              <p:cNvCxnSpPr/>
              <p:nvPr/>
            </p:nvCxnSpPr>
            <p:spPr bwMode="auto">
              <a:xfrm flipH="1">
                <a:off x="4211931" y="2723784"/>
                <a:ext cx="643032" cy="38541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직선 연결선 18"/>
              <p:cNvCxnSpPr/>
              <p:nvPr/>
            </p:nvCxnSpPr>
            <p:spPr bwMode="auto">
              <a:xfrm flipH="1">
                <a:off x="3474839" y="3158708"/>
                <a:ext cx="643032" cy="38541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" name="Oval 344"/>
              <p:cNvSpPr>
                <a:spLocks noChangeArrowheads="1"/>
              </p:cNvSpPr>
              <p:nvPr/>
            </p:nvSpPr>
            <p:spPr bwMode="auto">
              <a:xfrm>
                <a:off x="3304595" y="3342649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21" name="Oval 344"/>
              <p:cNvSpPr>
                <a:spLocks noChangeArrowheads="1"/>
              </p:cNvSpPr>
              <p:nvPr/>
            </p:nvSpPr>
            <p:spPr bwMode="auto">
              <a:xfrm>
                <a:off x="4036303" y="2981186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22" name="Oval 344"/>
              <p:cNvSpPr>
                <a:spLocks noChangeArrowheads="1"/>
              </p:cNvSpPr>
              <p:nvPr/>
            </p:nvSpPr>
            <p:spPr bwMode="auto">
              <a:xfrm>
                <a:off x="4776135" y="2552440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23" name="Oval 344"/>
              <p:cNvSpPr>
                <a:spLocks noChangeArrowheads="1"/>
              </p:cNvSpPr>
              <p:nvPr/>
            </p:nvSpPr>
            <p:spPr bwMode="auto">
              <a:xfrm>
                <a:off x="5549220" y="2972873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24" name="Oval 344"/>
              <p:cNvSpPr>
                <a:spLocks noChangeArrowheads="1"/>
              </p:cNvSpPr>
              <p:nvPr/>
            </p:nvSpPr>
            <p:spPr bwMode="auto">
              <a:xfrm>
                <a:off x="4826013" y="3409153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25" name="Oval 344"/>
              <p:cNvSpPr>
                <a:spLocks noChangeArrowheads="1"/>
              </p:cNvSpPr>
              <p:nvPr/>
            </p:nvSpPr>
            <p:spPr bwMode="auto">
              <a:xfrm>
                <a:off x="4842639" y="4147456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26" name="Oval 344"/>
              <p:cNvSpPr>
                <a:spLocks noChangeArrowheads="1"/>
              </p:cNvSpPr>
              <p:nvPr/>
            </p:nvSpPr>
            <p:spPr bwMode="auto">
              <a:xfrm>
                <a:off x="4069366" y="4538154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27" name="Oval 344"/>
              <p:cNvSpPr>
                <a:spLocks noChangeArrowheads="1"/>
              </p:cNvSpPr>
              <p:nvPr/>
            </p:nvSpPr>
            <p:spPr bwMode="auto">
              <a:xfrm>
                <a:off x="4069366" y="3790959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28" name="Oval 344"/>
              <p:cNvSpPr>
                <a:spLocks noChangeArrowheads="1"/>
              </p:cNvSpPr>
              <p:nvPr/>
            </p:nvSpPr>
            <p:spPr bwMode="auto">
              <a:xfrm>
                <a:off x="4069366" y="2194994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  <p:sp>
            <p:nvSpPr>
              <p:cNvPr id="29" name="Oval 344"/>
              <p:cNvSpPr>
                <a:spLocks noChangeArrowheads="1"/>
              </p:cNvSpPr>
              <p:nvPr/>
            </p:nvSpPr>
            <p:spPr bwMode="auto">
              <a:xfrm>
                <a:off x="3321221" y="2585692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ko-KR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</a:endParaRPr>
              </a:p>
            </p:txBody>
          </p:sp>
        </p:grpSp>
      </p:grpSp>
      <p:sp>
        <p:nvSpPr>
          <p:cNvPr id="119" name="자유형 118"/>
          <p:cNvSpPr/>
          <p:nvPr/>
        </p:nvSpPr>
        <p:spPr bwMode="auto">
          <a:xfrm>
            <a:off x="791662" y="1368532"/>
            <a:ext cx="8014808" cy="5124322"/>
          </a:xfrm>
          <a:custGeom>
            <a:avLst/>
            <a:gdLst>
              <a:gd name="connsiteX0" fmla="*/ 2908896 w 8014808"/>
              <a:gd name="connsiteY0" fmla="*/ 0 h 5124322"/>
              <a:gd name="connsiteX1" fmla="*/ 2491586 w 8014808"/>
              <a:gd name="connsiteY1" fmla="*/ 2552955 h 5124322"/>
              <a:gd name="connsiteX2" fmla="*/ 0 w 8014808"/>
              <a:gd name="connsiteY2" fmla="*/ 2571366 h 5124322"/>
              <a:gd name="connsiteX3" fmla="*/ 18410 w 8014808"/>
              <a:gd name="connsiteY3" fmla="*/ 5124322 h 5124322"/>
              <a:gd name="connsiteX4" fmla="*/ 8014808 w 8014808"/>
              <a:gd name="connsiteY4" fmla="*/ 5105911 h 5124322"/>
              <a:gd name="connsiteX5" fmla="*/ 7861385 w 8014808"/>
              <a:gd name="connsiteY5" fmla="*/ 42958 h 5124322"/>
              <a:gd name="connsiteX6" fmla="*/ 2908896 w 8014808"/>
              <a:gd name="connsiteY6" fmla="*/ 0 h 512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14808" h="5124322">
                <a:moveTo>
                  <a:pt x="2908896" y="0"/>
                </a:moveTo>
                <a:lnTo>
                  <a:pt x="2491586" y="2552955"/>
                </a:lnTo>
                <a:lnTo>
                  <a:pt x="0" y="2571366"/>
                </a:lnTo>
                <a:lnTo>
                  <a:pt x="18410" y="5124322"/>
                </a:lnTo>
                <a:lnTo>
                  <a:pt x="8014808" y="5105911"/>
                </a:lnTo>
                <a:lnTo>
                  <a:pt x="7861385" y="42958"/>
                </a:lnTo>
                <a:lnTo>
                  <a:pt x="2908896" y="0"/>
                </a:ln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8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55707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 smtClean="0"/>
              <a:t>매트로이드의</a:t>
            </a:r>
            <a:r>
              <a:rPr lang="ko-KR" altLang="en-US" sz="3200" dirty="0" smtClean="0"/>
              <a:t> 확장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91278" y="1753339"/>
                <a:ext cx="7561444" cy="231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ko-KR" sz="2400" kern="0" dirty="0" smtClean="0"/>
                  <a:t>[</a:t>
                </a:r>
                <a:r>
                  <a:rPr lang="ko-KR" altLang="en-US" sz="2400" kern="0" dirty="0" smtClean="0"/>
                  <a:t>정의</a:t>
                </a:r>
                <a:r>
                  <a:rPr lang="en-US" altLang="ko-KR" sz="2400" kern="0" dirty="0" smtClean="0"/>
                  <a:t>] </a:t>
                </a:r>
                <a:r>
                  <a:rPr lang="ko-KR" altLang="en-US" sz="2400" kern="0" dirty="0" smtClean="0"/>
                  <a:t>확장</a:t>
                </a:r>
                <a:r>
                  <a:rPr lang="en-US" altLang="ko-KR" sz="1400" kern="0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ko-KR" altLang="en-US" sz="2000" kern="0" dirty="0" err="1" smtClean="0"/>
                  <a:t>매트로이드</a:t>
                </a:r>
                <a:r>
                  <a:rPr lang="ko-KR" altLang="en-US" sz="2000" kern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ker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ko-KR" sz="20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ker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i="1" ker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ko-KR" altLang="en-US" sz="2000" kern="0" dirty="0" smtClean="0"/>
                  <a:t>와 </a:t>
                </a:r>
                <a14:m>
                  <m:oMath xmlns:m="http://schemas.openxmlformats.org/officeDocument/2006/math">
                    <m:r>
                      <a:rPr lang="en-US" altLang="ko-KR" sz="2000" i="1" ker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ko-KR" altLang="en-US" sz="2000" kern="0" dirty="0" smtClean="0"/>
                  <a:t>에서 </a:t>
                </a:r>
                <a:endParaRPr lang="en-US" altLang="ko-KR" sz="2000" i="1" kern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00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sz="2000" kern="0" dirty="0" smtClean="0"/>
                  <a:t>에 속하지 않는 어떤 원소 </a:t>
                </a:r>
                <a14:m>
                  <m:oMath xmlns:m="http://schemas.openxmlformats.org/officeDocument/2006/math"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sz="2000" kern="0" dirty="0" smtClean="0"/>
                  <a:t>에 대하여 </a:t>
                </a:r>
                <a14:m>
                  <m:oMath xmlns:m="http://schemas.openxmlformats.org/officeDocument/2006/math"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}∈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kern="0" dirty="0" smtClean="0"/>
                  <a:t>이면 </a:t>
                </a:r>
                <a14:m>
                  <m:oMath xmlns:m="http://schemas.openxmlformats.org/officeDocument/2006/math"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000" kern="0" dirty="0" smtClean="0"/>
                  <a:t>가 </a:t>
                </a:r>
                <a14:m>
                  <m:oMath xmlns:m="http://schemas.openxmlformats.org/officeDocument/2006/math">
                    <m:r>
                      <a:rPr lang="en-US" altLang="ko-KR" sz="200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sz="2000" kern="0" dirty="0" smtClean="0"/>
                  <a:t>를 </a:t>
                </a:r>
                <a:r>
                  <a:rPr lang="ko-KR" altLang="en-US" sz="2000" kern="0" dirty="0" smtClean="0">
                    <a:solidFill>
                      <a:srgbClr val="FF0000"/>
                    </a:solidFill>
                  </a:rPr>
                  <a:t>확장한다</a:t>
                </a:r>
                <a:r>
                  <a:rPr lang="en-US" altLang="ko-KR" sz="1400" kern="0" dirty="0" smtClean="0">
                    <a:solidFill>
                      <a:srgbClr val="FF0000"/>
                    </a:solidFill>
                  </a:rPr>
                  <a:t>extend</a:t>
                </a:r>
                <a:r>
                  <a:rPr lang="ko-KR" altLang="en-US" sz="2000" kern="0" dirty="0" smtClean="0"/>
                  <a:t>고 한다</a:t>
                </a:r>
                <a:r>
                  <a:rPr lang="en-US" altLang="ko-KR" sz="2000" kern="0" dirty="0" smtClean="0"/>
                  <a:t>.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altLang="ko-KR" sz="2000" kern="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00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sz="2000" kern="0" dirty="0" smtClean="0"/>
                  <a:t>가 더 이상 확장되지 않으면 </a:t>
                </a:r>
                <a14:m>
                  <m:oMath xmlns:m="http://schemas.openxmlformats.org/officeDocument/2006/math">
                    <m:r>
                      <a:rPr lang="en-US" altLang="ko-KR" sz="200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ko-KR" altLang="en-US" sz="2000" kern="0" dirty="0" smtClean="0"/>
                  <a:t>를 </a:t>
                </a:r>
                <a:r>
                  <a:rPr lang="ko-KR" altLang="en-US" sz="2000" kern="0" dirty="0" smtClean="0">
                    <a:solidFill>
                      <a:srgbClr val="FF0000"/>
                    </a:solidFill>
                  </a:rPr>
                  <a:t>포화 집합</a:t>
                </a:r>
                <a:r>
                  <a:rPr lang="en-US" altLang="ko-KR" sz="1400" kern="0" dirty="0" smtClean="0">
                    <a:solidFill>
                      <a:srgbClr val="FF0000"/>
                    </a:solidFill>
                  </a:rPr>
                  <a:t>maximal set</a:t>
                </a:r>
                <a:r>
                  <a:rPr lang="ko-KR" altLang="en-US" sz="2000" kern="0" dirty="0" smtClean="0"/>
                  <a:t>이라 한다</a:t>
                </a:r>
                <a:r>
                  <a:rPr lang="en-US" altLang="ko-KR" sz="2000" kern="0" dirty="0" smtClean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278" y="1753339"/>
                <a:ext cx="7561444" cy="2315438"/>
              </a:xfrm>
              <a:prstGeom prst="rect">
                <a:avLst/>
              </a:prstGeom>
              <a:blipFill rotWithShape="0">
                <a:blip r:embed="rId2"/>
                <a:stretch>
                  <a:fillRect l="-1290" t="-60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791278" y="4068777"/>
                <a:ext cx="7561444" cy="803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ko-KR" sz="2400" kern="0" dirty="0" smtClean="0"/>
                  <a:t>[</a:t>
                </a:r>
                <a:r>
                  <a:rPr lang="ko-KR" altLang="en-US" sz="2400" kern="0" dirty="0" smtClean="0"/>
                  <a:t>정</a:t>
                </a:r>
                <a:r>
                  <a:rPr lang="ko-KR" altLang="en-US" sz="2400" kern="0" dirty="0"/>
                  <a:t>리</a:t>
                </a:r>
                <a:r>
                  <a:rPr lang="en-US" altLang="ko-KR" sz="2400" kern="0" dirty="0" smtClean="0"/>
                  <a:t>] </a:t>
                </a:r>
                <a:r>
                  <a:rPr lang="ko-KR" altLang="en-US" sz="2400" kern="0" dirty="0" smtClean="0"/>
                  <a:t>확장</a:t>
                </a:r>
                <a:r>
                  <a:rPr lang="en-US" altLang="ko-KR" sz="1400" kern="0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ko-KR" altLang="en-US" sz="2000" kern="0" dirty="0" err="1" smtClean="0"/>
                  <a:t>매트로이드</a:t>
                </a:r>
                <a:r>
                  <a:rPr lang="ko-KR" altLang="en-US" sz="2000" kern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ker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ko-KR" sz="20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ker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i="1" ker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ko-KR" altLang="en-US" sz="2000" kern="0" dirty="0" smtClean="0"/>
                  <a:t>의 모든 포화 집합은 같은 크기를 가진다</a:t>
                </a:r>
                <a:r>
                  <a:rPr lang="en-US" altLang="ko-KR" sz="2000" kern="0" dirty="0" smtClean="0"/>
                  <a:t>.</a:t>
                </a:r>
                <a:endParaRPr lang="en-US" altLang="ko-KR" sz="2000" kern="0" dirty="0"/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278" y="4068777"/>
                <a:ext cx="7561444" cy="803935"/>
              </a:xfrm>
              <a:prstGeom prst="rect">
                <a:avLst/>
              </a:prstGeom>
              <a:blipFill rotWithShape="0">
                <a:blip r:embed="rId3"/>
                <a:stretch>
                  <a:fillRect l="-1290" t="-174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791278" y="5162821"/>
                <a:ext cx="779463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kern="0" dirty="0" smtClean="0"/>
                  <a:t>예</a:t>
                </a:r>
                <a:r>
                  <a:rPr lang="en-US" altLang="ko-KR" kern="0" dirty="0" smtClean="0"/>
                  <a:t>: </a:t>
                </a:r>
                <a:r>
                  <a:rPr lang="ko-KR" altLang="en-US" kern="0" dirty="0" smtClean="0"/>
                  <a:t>숲 </a:t>
                </a:r>
                <a:r>
                  <a:rPr lang="ko-KR" altLang="en-US" kern="0" dirty="0"/>
                  <a:t>집합 </a:t>
                </a:r>
                <a14:m>
                  <m:oMath xmlns:m="http://schemas.openxmlformats.org/officeDocument/2006/math">
                    <m:r>
                      <a:rPr lang="en-US" altLang="ko-KR" i="1" ker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ko-KR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p>
                    </m:sSup>
                  </m:oMath>
                </a14:m>
                <a:r>
                  <a:rPr lang="ko-KR" altLang="en-US" dirty="0" smtClean="0"/>
                  <a:t>의 포화 집합은 </a:t>
                </a:r>
                <a:r>
                  <a:rPr lang="ko-KR" altLang="en-US" dirty="0" err="1" smtClean="0"/>
                  <a:t>트리로</a:t>
                </a:r>
                <a:r>
                  <a:rPr lang="ko-KR" altLang="en-US" dirty="0" smtClean="0"/>
                  <a:t> 모두 </a:t>
                </a:r>
                <a:r>
                  <a:rPr lang="en-US" altLang="ko-KR" dirty="0" smtClean="0"/>
                  <a:t>|</a:t>
                </a:r>
                <a:r>
                  <a:rPr lang="en-US" altLang="ko-KR" i="1" dirty="0" smtClean="0"/>
                  <a:t>V</a:t>
                </a:r>
                <a:r>
                  <a:rPr lang="en-US" altLang="ko-KR" dirty="0" smtClean="0"/>
                  <a:t>|-1</a:t>
                </a:r>
                <a:r>
                  <a:rPr lang="ko-KR" altLang="en-US" dirty="0" smtClean="0"/>
                  <a:t>의 크기를 갖는다</a:t>
                </a:r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                                                                                  (</a:t>
                </a:r>
                <a:r>
                  <a:rPr lang="ko-KR" altLang="en-US" dirty="0" smtClean="0"/>
                  <a:t>간선 수 </a:t>
                </a:r>
                <a:r>
                  <a:rPr lang="en-US" altLang="ko-KR" dirty="0"/>
                  <a:t>|</a:t>
                </a:r>
                <a:r>
                  <a:rPr lang="en-US" altLang="ko-KR" i="1" dirty="0"/>
                  <a:t>V</a:t>
                </a:r>
                <a:r>
                  <a:rPr lang="en-US" altLang="ko-KR" dirty="0"/>
                  <a:t>|-</a:t>
                </a:r>
                <a:r>
                  <a:rPr lang="en-US" altLang="ko-KR" dirty="0" smtClean="0"/>
                  <a:t>1)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78" y="5162821"/>
                <a:ext cx="7794634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861" t="-16981" b="-16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923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881073"/>
          </a:xfrm>
        </p:spPr>
        <p:txBody>
          <a:bodyPr/>
          <a:lstStyle/>
          <a:p>
            <a:r>
              <a:rPr lang="ko-KR" altLang="en-US" sz="3200" dirty="0" smtClean="0"/>
              <a:t>가중치 </a:t>
            </a:r>
            <a:r>
              <a:rPr lang="ko-KR" altLang="en-US" sz="3200" dirty="0" err="1" smtClean="0"/>
              <a:t>매트로이드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791278" y="1454448"/>
                <a:ext cx="7561444" cy="1646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kern="0" dirty="0" smtClean="0"/>
                  <a:t>매트로이드의 </a:t>
                </a:r>
                <a:r>
                  <a:rPr lang="ko-KR" altLang="en-US" sz="2400" kern="0" dirty="0" err="1" smtClean="0"/>
                  <a:t>원집합</a:t>
                </a:r>
                <a:r>
                  <a:rPr lang="ko-KR" altLang="en-US" sz="2400" kern="0" dirty="0" smtClean="0"/>
                  <a:t> </a:t>
                </a:r>
                <a:r>
                  <a:rPr lang="en-US" altLang="ko-KR" sz="2400" i="1" kern="0" dirty="0" smtClean="0"/>
                  <a:t>S</a:t>
                </a:r>
                <a:r>
                  <a:rPr lang="ko-KR" altLang="en-US" sz="2400" kern="0" dirty="0" smtClean="0"/>
                  <a:t>의 원소들이 </a:t>
                </a:r>
                <a:r>
                  <a:rPr lang="en-US" altLang="ko-KR" sz="2400" kern="0" dirty="0" smtClean="0"/>
                  <a:t>(</a:t>
                </a:r>
                <a:r>
                  <a:rPr lang="ko-KR" altLang="en-US" sz="2400" kern="0" dirty="0" smtClean="0"/>
                  <a:t>양의</a:t>
                </a:r>
                <a:r>
                  <a:rPr lang="en-US" altLang="ko-KR" sz="2400" kern="0" dirty="0" smtClean="0"/>
                  <a:t>)</a:t>
                </a:r>
                <a:r>
                  <a:rPr lang="ko-KR" altLang="en-US" sz="2400" kern="0" dirty="0" smtClean="0"/>
                  <a:t> 가중치를 갖고 있을 때 원소들의 합을 최대화하는 부분 집합 </a:t>
                </a:r>
                <a14:m>
                  <m:oMath xmlns:m="http://schemas.openxmlformats.org/officeDocument/2006/math">
                    <m:r>
                      <a:rPr lang="en-US" altLang="ko-KR" sz="2400" b="0" i="1" kern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ko-KR" altLang="en-US" sz="2400" kern="0" dirty="0" smtClean="0"/>
                  <a:t>를</a:t>
                </a:r>
                <a:r>
                  <a:rPr lang="en-US" altLang="ko-KR" sz="2400" kern="0" dirty="0" smtClean="0"/>
                  <a:t> </a:t>
                </a:r>
                <a:r>
                  <a:rPr lang="ko-KR" altLang="en-US" sz="2400" kern="0" dirty="0" smtClean="0"/>
                  <a:t>찾고자 한다</a:t>
                </a:r>
                <a:endParaRPr lang="en-US" altLang="ko-KR" sz="2400" kern="0" dirty="0" smtClean="0"/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kern="0" dirty="0" smtClean="0"/>
                  <a:t>아래 그리디 알고리즘으로 최적해가 보장된다</a:t>
                </a:r>
                <a:endParaRPr lang="en-US" altLang="ko-KR" sz="2400" kern="0" dirty="0" smtClean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278" y="1454448"/>
                <a:ext cx="7561444" cy="1646514"/>
              </a:xfrm>
              <a:prstGeom prst="rect">
                <a:avLst/>
              </a:prstGeom>
              <a:blipFill rotWithShape="0">
                <a:blip r:embed="rId2"/>
                <a:stretch>
                  <a:fillRect l="-1129" t="-4074" b="-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12157" y="3229837"/>
                <a:ext cx="8135560" cy="3469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______________________________________________________________</a:t>
                </a:r>
              </a:p>
              <a:p>
                <a:r>
                  <a:rPr lang="en-US" altLang="ko-KR" dirty="0" smtClean="0"/>
                  <a:t>Greedy(</a:t>
                </a:r>
                <a:r>
                  <a:rPr lang="en-US" altLang="ko-KR" i="1" dirty="0" smtClean="0"/>
                  <a:t>I</a:t>
                </a:r>
                <a:r>
                  <a:rPr lang="en-US" altLang="ko-KR" dirty="0" smtClean="0"/>
                  <a:t>, </a:t>
                </a:r>
                <a:r>
                  <a:rPr lang="en-US" altLang="ko-KR" i="1" dirty="0" smtClean="0"/>
                  <a:t>w</a:t>
                </a:r>
                <a:r>
                  <a:rPr lang="en-US" altLang="ko-KR" dirty="0" smtClean="0"/>
                  <a:t>[])  </a:t>
                </a:r>
                <a:endParaRPr lang="en-US" altLang="ko-KR" dirty="0"/>
              </a:p>
              <a:p>
                <a:r>
                  <a:rPr lang="en-US" altLang="ko-KR" smtClean="0">
                    <a:latin typeface="Times New Roman" panose="02020603050405020304" pitchFamily="18" charset="0"/>
                  </a:rPr>
                  <a:t>▷</a:t>
                </a:r>
                <a:r>
                  <a:rPr lang="en-US" altLang="ko-KR" smtClean="0"/>
                  <a:t> </a:t>
                </a:r>
                <a:r>
                  <a:rPr lang="en-US" altLang="ko-KR" i="1" dirty="0" smtClean="0"/>
                  <a:t>I </a:t>
                </a:r>
                <a:r>
                  <a:rPr lang="en-US" altLang="ko-KR" dirty="0" smtClean="0"/>
                  <a:t>: </a:t>
                </a:r>
                <a:r>
                  <a:rPr lang="ko-KR" altLang="en-US" dirty="0" err="1"/>
                  <a:t>매트로이드</a:t>
                </a:r>
                <a:r>
                  <a:rPr lang="en-US" altLang="ko-KR" dirty="0"/>
                  <a:t>, </a:t>
                </a:r>
                <a:r>
                  <a:rPr lang="en-US" altLang="ko-KR" i="1" dirty="0" smtClean="0"/>
                  <a:t>w</a:t>
                </a:r>
                <a:r>
                  <a:rPr lang="en-US" altLang="ko-KR" dirty="0" smtClean="0"/>
                  <a:t>[]: </a:t>
                </a:r>
                <a:r>
                  <a:rPr lang="ko-KR" altLang="en-US" dirty="0"/>
                  <a:t>가중치 배열</a:t>
                </a:r>
              </a:p>
              <a:p>
                <a:r>
                  <a:rPr lang="en-US" altLang="ko-KR" dirty="0"/>
                  <a:t>{</a:t>
                </a:r>
              </a:p>
              <a:p>
                <a:r>
                  <a:rPr lang="en-US" altLang="ko-KR" dirty="0"/>
                  <a:t>  	</a:t>
                </a:r>
                <a:r>
                  <a:rPr lang="en-US" altLang="ko-KR" i="1" dirty="0"/>
                  <a:t>A</a:t>
                </a:r>
                <a:r>
                  <a:rPr lang="en-US" altLang="ko-KR" dirty="0"/>
                  <a:t> = ∅;</a:t>
                </a:r>
              </a:p>
              <a:p>
                <a:r>
                  <a:rPr lang="en-US" altLang="ko-KR" dirty="0"/>
                  <a:t>  	</a:t>
                </a:r>
                <a:r>
                  <a:rPr lang="en-US" altLang="ko-KR" i="1" dirty="0"/>
                  <a:t>S</a:t>
                </a:r>
                <a:r>
                  <a:rPr lang="ko-KR" altLang="en-US" dirty="0"/>
                  <a:t>의 원소들을 의 가중치 크기로 내림차순으로 정렬한다</a:t>
                </a:r>
                <a:r>
                  <a:rPr lang="en-US" altLang="ko-KR" dirty="0"/>
                  <a:t>;</a:t>
                </a:r>
              </a:p>
              <a:p>
                <a:r>
                  <a:rPr lang="en-US" altLang="ko-KR" dirty="0"/>
                  <a:t>  	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for each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ko-KR" i="1" dirty="0" err="1"/>
                  <a:t>x</a:t>
                </a:r>
                <a:r>
                  <a:rPr lang="en-US" altLang="ko-KR" dirty="0" err="1"/>
                  <a:t>∈</a:t>
                </a:r>
                <a:r>
                  <a:rPr lang="en-US" altLang="ko-KR" i="1" dirty="0" err="1"/>
                  <a:t>S</a:t>
                </a:r>
                <a:r>
                  <a:rPr lang="en-US" altLang="ko-KR" dirty="0"/>
                  <a:t> (</a:t>
                </a:r>
                <a:r>
                  <a:rPr lang="ko-KR" altLang="en-US" dirty="0"/>
                  <a:t>가중치 내림차순으로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     	</a:t>
                </a:r>
                <a:r>
                  <a:rPr lang="en-US" altLang="ko-KR" dirty="0" smtClean="0"/>
                  <a:t>	</a:t>
                </a:r>
                <a:r>
                  <a:rPr lang="en-US" altLang="ko-KR" b="1" dirty="0" smtClean="0">
                    <a:solidFill>
                      <a:srgbClr val="0070C0"/>
                    </a:solidFill>
                  </a:rPr>
                  <a:t>if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}∈</m:t>
                    </m:r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ko-KR" dirty="0"/>
                  <a:t>) 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then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 smtClean="0"/>
                  <a:t>;</a:t>
                </a:r>
                <a:endParaRPr lang="en-US" altLang="ko-KR" dirty="0"/>
              </a:p>
              <a:p>
                <a:r>
                  <a:rPr lang="en-US" altLang="ko-KR" dirty="0"/>
                  <a:t>  	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return</a:t>
                </a:r>
                <a:r>
                  <a:rPr lang="en-US" altLang="ko-KR" dirty="0"/>
                  <a:t> </a:t>
                </a:r>
                <a:r>
                  <a:rPr lang="en-US" altLang="ko-KR" i="1" dirty="0"/>
                  <a:t>A</a:t>
                </a:r>
                <a:r>
                  <a:rPr lang="en-US" altLang="ko-KR" dirty="0"/>
                  <a:t>;</a:t>
                </a:r>
              </a:p>
              <a:p>
                <a:r>
                  <a:rPr lang="en-US" altLang="ko-KR" dirty="0"/>
                  <a:t>}</a:t>
                </a:r>
              </a:p>
              <a:p>
                <a:r>
                  <a:rPr lang="en-US" altLang="ko-KR" dirty="0"/>
                  <a:t>______________________________________________________________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57" y="3229837"/>
                <a:ext cx="8135560" cy="3469861"/>
              </a:xfrm>
              <a:prstGeom prst="rect">
                <a:avLst/>
              </a:prstGeom>
              <a:blipFill rotWithShape="0">
                <a:blip r:embed="rId3"/>
                <a:stretch>
                  <a:fillRect l="-749" t="-2812" r="-75" b="-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4205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44500"/>
            <a:ext cx="7772400" cy="881073"/>
          </a:xfrm>
        </p:spPr>
        <p:txBody>
          <a:bodyPr/>
          <a:lstStyle/>
          <a:p>
            <a:r>
              <a:rPr lang="ko-KR" altLang="en-US" sz="3200" dirty="0" smtClean="0"/>
              <a:t>재미있는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성질</a:t>
            </a:r>
            <a:endParaRPr lang="ko-KR" altLang="en-US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96756" y="1988360"/>
            <a:ext cx="7561444" cy="114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400" kern="0" dirty="0" smtClean="0"/>
              <a:t>가중치 </a:t>
            </a:r>
            <a:r>
              <a:rPr lang="ko-KR" altLang="en-US" sz="2400" kern="0" dirty="0" err="1" smtClean="0"/>
              <a:t>매트로이드에서</a:t>
            </a:r>
            <a:r>
              <a:rPr lang="ko-KR" altLang="en-US" sz="2400" kern="0" dirty="0" smtClean="0"/>
              <a:t> 서로 다른 최적해가 </a:t>
            </a:r>
            <a:r>
              <a:rPr lang="en-US" altLang="ko-KR" sz="2400" kern="0" dirty="0" smtClean="0"/>
              <a:t>2</a:t>
            </a:r>
            <a:r>
              <a:rPr lang="ko-KR" altLang="en-US" sz="2400" kern="0" dirty="0" smtClean="0"/>
              <a:t>개 이상 존재하면 그들의 원소 가중치 집합은 반드시 동일하다</a:t>
            </a:r>
            <a:endParaRPr lang="en-US" altLang="ko-KR" sz="2400" kern="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6756" y="3920465"/>
            <a:ext cx="7561444" cy="164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400" kern="0" dirty="0" smtClean="0"/>
              <a:t>가중치 </a:t>
            </a:r>
            <a:r>
              <a:rPr lang="ko-KR" altLang="en-US" sz="2400" kern="0" dirty="0" err="1" smtClean="0"/>
              <a:t>매트로이드의</a:t>
            </a:r>
            <a:r>
              <a:rPr lang="ko-KR" altLang="en-US" sz="2400" kern="0" dirty="0" smtClean="0"/>
              <a:t> 문제 공간에서는 단 하나의 봉우리만 존재하고 거기에 </a:t>
            </a:r>
            <a:r>
              <a:rPr lang="en-US" altLang="ko-KR" sz="2400" kern="0" dirty="0" smtClean="0"/>
              <a:t>1</a:t>
            </a:r>
            <a:r>
              <a:rPr lang="ko-KR" altLang="en-US" sz="2400" kern="0" dirty="0" smtClean="0"/>
              <a:t>개 또는 그 이상의 최적해가 존재한다 </a:t>
            </a:r>
            <a:r>
              <a:rPr lang="en-US" altLang="ko-KR" sz="2400" kern="0" dirty="0" smtClean="0"/>
              <a:t>(</a:t>
            </a:r>
            <a:r>
              <a:rPr lang="ko-KR" altLang="en-US" sz="2000" kern="0" dirty="0" smtClean="0"/>
              <a:t>이동 연산자와 관련이 있지만 직관적 이해를 위해 </a:t>
            </a:r>
            <a:r>
              <a:rPr lang="en-US" altLang="ko-KR" sz="2000" kern="0" dirty="0" smtClean="0"/>
              <a:t>skip</a:t>
            </a:r>
            <a:r>
              <a:rPr lang="en-US" altLang="ko-KR" sz="2400" kern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405036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947" name="AutoShape 3"/>
          <p:cNvSpPr>
            <a:spLocks noChangeArrowheads="1"/>
          </p:cNvSpPr>
          <p:nvPr/>
        </p:nvSpPr>
        <p:spPr bwMode="auto">
          <a:xfrm>
            <a:off x="2765425" y="1447800"/>
            <a:ext cx="3587750" cy="38862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8948" name="Text Box 4"/>
          <p:cNvSpPr txBox="1">
            <a:spLocks noChangeArrowheads="1"/>
          </p:cNvSpPr>
          <p:nvPr/>
        </p:nvSpPr>
        <p:spPr bwMode="auto">
          <a:xfrm>
            <a:off x="2735263" y="3048000"/>
            <a:ext cx="3657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latin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ko-KR" sz="4400" b="1">
                <a:solidFill>
                  <a:schemeClr val="bg2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Thank you</a:t>
            </a:r>
          </a:p>
        </p:txBody>
      </p:sp>
      <p:sp>
        <p:nvSpPr>
          <p:cNvPr id="338949" name="Line 5"/>
          <p:cNvSpPr>
            <a:spLocks noChangeShapeType="1"/>
          </p:cNvSpPr>
          <p:nvPr/>
        </p:nvSpPr>
        <p:spPr bwMode="auto">
          <a:xfrm>
            <a:off x="2506663" y="3706813"/>
            <a:ext cx="4151312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3" y="997953"/>
            <a:ext cx="7772400" cy="1362075"/>
          </a:xfrm>
        </p:spPr>
        <p:txBody>
          <a:bodyPr/>
          <a:lstStyle/>
          <a:p>
            <a:r>
              <a:rPr lang="en-US" altLang="ko-KR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ko-KR" alt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장</a:t>
            </a:r>
            <a:r>
              <a:rPr lang="en-US" altLang="ko-KR" sz="4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ko-KR" alt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그리디</a:t>
            </a:r>
            <a:r>
              <a:rPr lang="en-US" altLang="ko-KR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Greedy</a:t>
            </a:r>
            <a:r>
              <a:rPr lang="ko-KR" altLang="en-US" sz="4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알고리즘</a:t>
            </a:r>
            <a:endParaRPr lang="ko-KR" altLang="en-US" sz="4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50" y="2691061"/>
            <a:ext cx="4471987" cy="347002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2800"/>
              <a:t>그리디 알고리즘의 특징을 파악한다</a:t>
            </a:r>
            <a:r>
              <a:rPr lang="en-US" altLang="ko-KR" sz="2800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2800"/>
              <a:t>그리디 알고리즘으로 최적해가 보장되는 예와 그렇지 않은 예를 관찰한다</a:t>
            </a:r>
            <a:r>
              <a:rPr lang="en-US" altLang="ko-KR" sz="2800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2800"/>
              <a:t>매트로이드의 정의를 익힌다</a:t>
            </a:r>
            <a:r>
              <a:rPr lang="en-US" altLang="ko-KR" sz="2800"/>
              <a:t>.</a:t>
            </a:r>
          </a:p>
          <a:p>
            <a:pPr>
              <a:lnSpc>
                <a:spcPct val="80000"/>
              </a:lnSpc>
            </a:pPr>
            <a:r>
              <a:rPr lang="ko-KR" altLang="en-US" sz="2800"/>
              <a:t>매트로이드가 만드는 문제 공간의 특성을 배운다</a:t>
            </a:r>
            <a:r>
              <a:rPr lang="en-US" altLang="ko-KR" sz="2800"/>
              <a:t>.</a:t>
            </a:r>
            <a:endParaRPr lang="ko-KR" altLang="en-US" sz="2800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tx1"/>
                </a:solidFill>
              </a:rPr>
              <a:t>학습목표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그리디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알고리즘</a:t>
            </a:r>
            <a:endParaRPr lang="en-US" altLang="ko-KR" sz="3600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85800" y="1678547"/>
            <a:ext cx="7772400" cy="2726028"/>
          </a:xfrm>
        </p:spPr>
        <p:txBody>
          <a:bodyPr/>
          <a:lstStyle/>
          <a:p>
            <a:r>
              <a:rPr lang="ko-KR" altLang="en-US" dirty="0" smtClean="0"/>
              <a:t>눈앞의 이익만 취하고 보는 알고리즘</a:t>
            </a:r>
            <a:endParaRPr lang="en-US" altLang="ko-KR" dirty="0" smtClean="0"/>
          </a:p>
          <a:p>
            <a:r>
              <a:rPr lang="ko-KR" altLang="en-US" dirty="0" smtClean="0"/>
              <a:t>현재 시점에 가장 이득이 되어 보이는 해를 선택하는 행위를 반복한다</a:t>
            </a:r>
            <a:endParaRPr lang="en-US" altLang="ko-KR" dirty="0" smtClean="0"/>
          </a:p>
          <a:p>
            <a:r>
              <a:rPr lang="ko-KR" altLang="en-US" dirty="0" smtClean="0"/>
              <a:t>대부분 </a:t>
            </a:r>
            <a:r>
              <a:rPr lang="ko-KR" altLang="en-US" dirty="0" err="1" smtClean="0"/>
              <a:t>최적해와의</a:t>
            </a:r>
            <a:r>
              <a:rPr lang="ko-KR" altLang="en-US" dirty="0" smtClean="0"/>
              <a:t> 거리가 멀다</a:t>
            </a:r>
            <a:endParaRPr lang="en-US" altLang="ko-KR" dirty="0" smtClean="0"/>
          </a:p>
          <a:p>
            <a:r>
              <a:rPr lang="ko-KR" altLang="en-US" dirty="0" smtClean="0"/>
              <a:t>드물게 최적해가 보장되는 경우도 있다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938269" y="4600443"/>
            <a:ext cx="557331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do</a:t>
            </a:r>
            <a:r>
              <a:rPr lang="en-US" altLang="ko-KR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{</a:t>
            </a:r>
            <a:r>
              <a:rPr lang="en-US" altLang="ko-KR" sz="1800" kern="1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en-US" altLang="ko-KR" sz="1800" kern="100" dirty="0" smtClean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endParaRPr lang="ko-KR" altLang="ko-KR" sz="1000" kern="10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우선 </a:t>
            </a:r>
            <a:r>
              <a:rPr lang="ko-KR" altLang="ko-KR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가장 </a:t>
            </a:r>
            <a:r>
              <a:rPr lang="ko-KR" altLang="ko-KR" b="1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좋아 보이는</a:t>
            </a:r>
            <a:r>
              <a:rPr lang="ko-KR" altLang="ko-KR" kern="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선택을 </a:t>
            </a:r>
            <a:r>
              <a:rPr lang="ko-KR" altLang="ko-KR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한다</a:t>
            </a:r>
            <a:endParaRPr lang="en-US" altLang="ko-KR" kern="0" dirty="0" smtClean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endParaRPr lang="ko-KR" altLang="ko-KR" sz="1000" kern="10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0"/>
              </a:spcAft>
            </a:pPr>
            <a:r>
              <a:rPr lang="en-US" altLang="ko-KR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ko-KR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lang="en-US" altLang="ko-KR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ko-KR" kern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해 구성 완료</a:t>
            </a:r>
            <a:r>
              <a:rPr lang="en-US" altLang="ko-KR" kern="0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kern="100" dirty="0">
              <a:effectLst/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그리디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알고리즘의 전형적 구조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9208" y="1678546"/>
            <a:ext cx="7772400" cy="4114800"/>
          </a:xfrm>
        </p:spPr>
        <p:txBody>
          <a:bodyPr/>
          <a:lstStyle/>
          <a:p>
            <a:pPr marL="0" indent="0" latinLnBrk="1">
              <a:buNone/>
            </a:pPr>
            <a:r>
              <a:rPr lang="en-US" altLang="ko-KR" sz="1800" dirty="0"/>
              <a:t>Greedy(</a:t>
            </a:r>
            <a:r>
              <a:rPr lang="en-US" altLang="ko-KR" sz="1800" i="1" dirty="0"/>
              <a:t>C</a:t>
            </a:r>
            <a:r>
              <a:rPr lang="en-US" altLang="ko-KR" sz="1800" dirty="0"/>
              <a:t>)</a:t>
            </a:r>
            <a:endParaRPr lang="ko-KR" altLang="ko-KR" sz="1800" dirty="0"/>
          </a:p>
          <a:p>
            <a:pPr marL="0" indent="0" latinLnBrk="1">
              <a:buNone/>
            </a:pPr>
            <a:r>
              <a:rPr lang="en-US" altLang="ko-KR" sz="1800" smtClean="0">
                <a:latin typeface="Times New Roman" panose="02020603050405020304" pitchFamily="18" charset="0"/>
              </a:rPr>
              <a:t>▷</a:t>
            </a:r>
            <a:r>
              <a:rPr lang="en-US" altLang="ko-KR" sz="1800" i="1" smtClean="0"/>
              <a:t>C</a:t>
            </a:r>
            <a:r>
              <a:rPr lang="en-US" altLang="ko-KR" sz="1800" dirty="0"/>
              <a:t>: </a:t>
            </a:r>
            <a:r>
              <a:rPr lang="ko-KR" altLang="ko-KR" sz="1800" dirty="0"/>
              <a:t>원소들의 총집합</a:t>
            </a:r>
          </a:p>
          <a:p>
            <a:pPr marL="0" indent="0" latinLnBrk="1">
              <a:buNone/>
            </a:pPr>
            <a:r>
              <a:rPr lang="en-US" altLang="ko-KR" sz="1800" dirty="0"/>
              <a:t>{ </a:t>
            </a:r>
            <a:endParaRPr lang="ko-KR" altLang="ko-KR" sz="1800" dirty="0"/>
          </a:p>
          <a:p>
            <a:pPr marL="0" indent="0" latinLnBrk="1">
              <a:buNone/>
            </a:pPr>
            <a:r>
              <a:rPr lang="en-US" altLang="ko-KR" sz="1800" dirty="0"/>
              <a:t>	</a:t>
            </a:r>
            <a:r>
              <a:rPr lang="en-US" altLang="ko-KR" sz="1800" i="1" dirty="0" smtClean="0"/>
              <a:t>S </a:t>
            </a:r>
            <a:r>
              <a:rPr lang="ko-KR" altLang="ko-KR" sz="1800" dirty="0" smtClean="0"/>
              <a:t>←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∅</a:t>
            </a:r>
            <a:r>
              <a:rPr lang="en-US" altLang="ko-KR" sz="1800" dirty="0"/>
              <a:t>;</a:t>
            </a:r>
            <a:endParaRPr lang="ko-KR" altLang="ko-KR" sz="1800" dirty="0"/>
          </a:p>
          <a:p>
            <a:pPr marL="0" indent="0" latinLnBrk="1">
              <a:buNone/>
            </a:pPr>
            <a:r>
              <a:rPr lang="en-US" altLang="ko-KR" sz="1800" dirty="0"/>
              <a:t>	</a:t>
            </a:r>
            <a:r>
              <a:rPr lang="en-US" altLang="ko-KR" sz="1800" b="1" dirty="0"/>
              <a:t>while</a:t>
            </a:r>
            <a:r>
              <a:rPr lang="en-US" altLang="ko-KR" sz="1800" dirty="0"/>
              <a:t> (</a:t>
            </a:r>
            <a:r>
              <a:rPr lang="en-US" altLang="ko-KR" sz="1800" i="1" dirty="0"/>
              <a:t>C</a:t>
            </a:r>
            <a:r>
              <a:rPr lang="ko-KR" altLang="ko-KR" sz="1800" dirty="0"/>
              <a:t>≠∅ </a:t>
            </a:r>
            <a:r>
              <a:rPr lang="en-US" altLang="ko-KR" sz="1800" b="1" dirty="0"/>
              <a:t>and </a:t>
            </a:r>
            <a:r>
              <a:rPr lang="en-US" altLang="ko-KR" sz="1800" i="1" dirty="0"/>
              <a:t>S</a:t>
            </a:r>
            <a:r>
              <a:rPr lang="ko-KR" altLang="ko-KR" sz="1800" dirty="0"/>
              <a:t>는 아직 온전한 해가 아님</a:t>
            </a:r>
            <a:r>
              <a:rPr lang="en-US" altLang="ko-KR" sz="1800" dirty="0"/>
              <a:t>) {</a:t>
            </a:r>
            <a:endParaRPr lang="ko-KR" altLang="ko-KR" sz="1800" dirty="0"/>
          </a:p>
          <a:p>
            <a:pPr marL="0" indent="0" latinLnBrk="1">
              <a:buNone/>
            </a:pPr>
            <a:r>
              <a:rPr lang="en-US" altLang="ko-KR" sz="1800" dirty="0"/>
              <a:t>		</a:t>
            </a:r>
            <a:r>
              <a:rPr lang="en-US" altLang="ko-KR" sz="1800" i="1" dirty="0" smtClean="0"/>
              <a:t>x </a:t>
            </a:r>
            <a:r>
              <a:rPr lang="ko-KR" altLang="ko-KR" sz="1800" dirty="0" smtClean="0"/>
              <a:t>←</a:t>
            </a:r>
            <a:r>
              <a:rPr lang="en-US" altLang="ko-KR" sz="1800" dirty="0" smtClean="0"/>
              <a:t> </a:t>
            </a:r>
            <a:r>
              <a:rPr lang="en-US" altLang="ko-KR" sz="1800" i="1" dirty="0" smtClean="0"/>
              <a:t>C</a:t>
            </a:r>
            <a:r>
              <a:rPr lang="ko-KR" altLang="ko-KR" sz="1800" dirty="0"/>
              <a:t>에서 </a:t>
            </a:r>
            <a:r>
              <a:rPr lang="ko-KR" altLang="en-US" sz="1800" dirty="0" smtClean="0">
                <a:solidFill>
                  <a:srgbClr val="FF0000"/>
                </a:solidFill>
              </a:rPr>
              <a:t>가장 좋아 보이는 </a:t>
            </a:r>
            <a:r>
              <a:rPr lang="ko-KR" altLang="ko-KR" sz="1800" dirty="0" smtClean="0">
                <a:solidFill>
                  <a:srgbClr val="FF0000"/>
                </a:solidFill>
              </a:rPr>
              <a:t>원소</a:t>
            </a:r>
            <a:r>
              <a:rPr lang="en-US" altLang="ko-KR" sz="1800" dirty="0" smtClean="0"/>
              <a:t>; </a:t>
            </a:r>
            <a:endParaRPr lang="ko-KR" altLang="ko-KR" sz="1800" dirty="0"/>
          </a:p>
          <a:p>
            <a:pPr marL="0" indent="0" latinLnBrk="1">
              <a:buNone/>
            </a:pPr>
            <a:r>
              <a:rPr lang="en-US" altLang="ko-KR" sz="1800" dirty="0"/>
              <a:t>		</a:t>
            </a:r>
            <a:r>
              <a:rPr lang="ko-KR" altLang="ko-KR" sz="1800" dirty="0" smtClean="0"/>
              <a:t>집합</a:t>
            </a:r>
            <a:r>
              <a:rPr lang="en-US" altLang="ko-KR" sz="1800" dirty="0" smtClean="0"/>
              <a:t> </a:t>
            </a:r>
            <a:r>
              <a:rPr lang="en-US" altLang="ko-KR" sz="1800" i="1" dirty="0"/>
              <a:t>C</a:t>
            </a:r>
            <a:r>
              <a:rPr lang="ko-KR" altLang="ko-KR" sz="1800" dirty="0"/>
              <a:t>에서</a:t>
            </a:r>
            <a:r>
              <a:rPr lang="en-US" altLang="ko-KR" sz="1800" dirty="0"/>
              <a:t> </a:t>
            </a:r>
            <a:r>
              <a:rPr lang="en-US" altLang="ko-KR" sz="1800" i="1" dirty="0"/>
              <a:t>x</a:t>
            </a:r>
            <a:r>
              <a:rPr lang="en-US" altLang="ko-KR" sz="1800" dirty="0"/>
              <a:t> </a:t>
            </a:r>
            <a:r>
              <a:rPr lang="ko-KR" altLang="ko-KR" sz="1800" dirty="0"/>
              <a:t>제거</a:t>
            </a:r>
            <a:r>
              <a:rPr lang="en-US" altLang="ko-KR" sz="1800" dirty="0"/>
              <a:t>; // </a:t>
            </a:r>
            <a:r>
              <a:rPr lang="en-US" altLang="ko-KR" sz="1800" i="1" dirty="0" smtClean="0"/>
              <a:t>C </a:t>
            </a:r>
            <a:r>
              <a:rPr lang="ko-KR" altLang="ko-KR" sz="1800" dirty="0" smtClean="0"/>
              <a:t>←</a:t>
            </a:r>
            <a:r>
              <a:rPr lang="en-US" altLang="ko-KR" sz="1800" dirty="0" smtClean="0"/>
              <a:t> </a:t>
            </a:r>
            <a:r>
              <a:rPr lang="en-US" altLang="ko-KR" sz="1800" i="1" dirty="0" smtClean="0"/>
              <a:t>C</a:t>
            </a:r>
            <a:r>
              <a:rPr lang="en-US" altLang="ko-KR" sz="1800" dirty="0" smtClean="0"/>
              <a:t>-</a:t>
            </a:r>
            <a:r>
              <a:rPr lang="en-US" altLang="ko-KR" sz="1800" dirty="0"/>
              <a:t>{</a:t>
            </a:r>
            <a:r>
              <a:rPr lang="en-US" altLang="ko-KR" sz="1800" i="1" dirty="0"/>
              <a:t>x</a:t>
            </a:r>
            <a:r>
              <a:rPr lang="en-US" altLang="ko-KR" sz="1800" dirty="0" smtClean="0"/>
              <a:t>}</a:t>
            </a:r>
            <a:endParaRPr lang="ko-KR" altLang="ko-KR" sz="1800" dirty="0"/>
          </a:p>
          <a:p>
            <a:pPr marL="0" indent="0" latinLnBrk="1">
              <a:buNone/>
            </a:pPr>
            <a:r>
              <a:rPr lang="en-US" altLang="ko-KR" sz="1800" dirty="0"/>
              <a:t>		</a:t>
            </a:r>
            <a:r>
              <a:rPr lang="en-US" altLang="ko-KR" sz="1800" b="1" dirty="0" smtClean="0"/>
              <a:t>if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(</a:t>
            </a:r>
            <a:r>
              <a:rPr lang="en-US" altLang="ko-KR" sz="1800" i="1" dirty="0"/>
              <a:t>S</a:t>
            </a:r>
            <a:r>
              <a:rPr lang="ko-KR" altLang="ko-KR" sz="1800" dirty="0"/>
              <a:t>에</a:t>
            </a:r>
            <a:r>
              <a:rPr lang="en-US" altLang="ko-KR" sz="1800" dirty="0"/>
              <a:t> </a:t>
            </a:r>
            <a:r>
              <a:rPr lang="en-US" altLang="ko-KR" sz="1800" i="1" dirty="0"/>
              <a:t>x</a:t>
            </a:r>
            <a:r>
              <a:rPr lang="ko-KR" altLang="ko-KR" sz="1800" dirty="0"/>
              <a:t>를 더해도 됨</a:t>
            </a:r>
            <a:r>
              <a:rPr lang="en-US" altLang="ko-KR" sz="1800" dirty="0"/>
              <a:t>) </a:t>
            </a:r>
            <a:r>
              <a:rPr lang="en-US" altLang="ko-KR" sz="1800" b="1" dirty="0"/>
              <a:t>then</a:t>
            </a:r>
            <a:r>
              <a:rPr lang="en-US" altLang="ko-KR" sz="1800" dirty="0"/>
              <a:t> </a:t>
            </a:r>
            <a:r>
              <a:rPr lang="en-US" altLang="ko-KR" sz="1800" i="1" dirty="0" smtClean="0"/>
              <a:t>S </a:t>
            </a:r>
            <a:r>
              <a:rPr lang="ko-KR" altLang="ko-KR" sz="1800" dirty="0" smtClean="0"/>
              <a:t>←</a:t>
            </a:r>
            <a:r>
              <a:rPr lang="en-US" altLang="ko-KR" sz="1800" dirty="0" smtClean="0"/>
              <a:t> </a:t>
            </a:r>
            <a:r>
              <a:rPr lang="en-US" altLang="ko-KR" sz="1800" i="1" dirty="0" smtClean="0"/>
              <a:t>S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⋃</a:t>
            </a:r>
            <a:r>
              <a:rPr lang="en-US" altLang="ko-KR" sz="1800" dirty="0" smtClean="0"/>
              <a:t>{</a:t>
            </a:r>
            <a:r>
              <a:rPr lang="en-US" altLang="ko-KR" sz="1800" i="1" dirty="0"/>
              <a:t>x</a:t>
            </a:r>
            <a:r>
              <a:rPr lang="en-US" altLang="ko-KR" sz="1800" dirty="0"/>
              <a:t>}; </a:t>
            </a:r>
            <a:endParaRPr lang="ko-KR" altLang="ko-KR" sz="1800" dirty="0"/>
          </a:p>
          <a:p>
            <a:pPr marL="0" indent="0" latinLnBrk="1">
              <a:buNone/>
            </a:pPr>
            <a:r>
              <a:rPr lang="en-US" altLang="ko-KR" sz="1800" dirty="0"/>
              <a:t>	}</a:t>
            </a:r>
            <a:endParaRPr lang="ko-KR" altLang="ko-KR" sz="1800" dirty="0"/>
          </a:p>
          <a:p>
            <a:pPr marL="0" indent="0" latinLnBrk="1">
              <a:buNone/>
            </a:pPr>
            <a:r>
              <a:rPr lang="en-US" altLang="ko-KR" sz="1800" dirty="0"/>
              <a:t>	</a:t>
            </a:r>
            <a:r>
              <a:rPr lang="en-US" altLang="ko-KR" sz="1800" b="1" dirty="0"/>
              <a:t>if</a:t>
            </a:r>
            <a:r>
              <a:rPr lang="en-US" altLang="ko-KR" sz="1800" dirty="0"/>
              <a:t> (</a:t>
            </a:r>
            <a:r>
              <a:rPr lang="en-US" altLang="ko-KR" sz="1800" i="1" dirty="0"/>
              <a:t>S</a:t>
            </a:r>
            <a:r>
              <a:rPr lang="ko-KR" altLang="ko-KR" sz="1800" dirty="0"/>
              <a:t>가 온전한 해임</a:t>
            </a:r>
            <a:r>
              <a:rPr lang="en-US" altLang="ko-KR" sz="1800" dirty="0"/>
              <a:t>) </a:t>
            </a:r>
            <a:r>
              <a:rPr lang="en-US" altLang="ko-KR" sz="1800" b="1" dirty="0"/>
              <a:t>then</a:t>
            </a:r>
            <a:r>
              <a:rPr lang="en-US" altLang="ko-KR" sz="1800" dirty="0"/>
              <a:t> </a:t>
            </a:r>
            <a:r>
              <a:rPr lang="en-US" altLang="ko-KR" sz="1800" b="1" dirty="0"/>
              <a:t>return</a:t>
            </a:r>
            <a:r>
              <a:rPr lang="en-US" altLang="ko-KR" sz="1800" dirty="0"/>
              <a:t> </a:t>
            </a:r>
            <a:r>
              <a:rPr lang="en-US" altLang="ko-KR" sz="1800" i="1" dirty="0"/>
              <a:t>S</a:t>
            </a:r>
            <a:r>
              <a:rPr lang="en-US" altLang="ko-KR" sz="1800" dirty="0"/>
              <a:t>;</a:t>
            </a:r>
            <a:endParaRPr lang="ko-KR" altLang="ko-KR" sz="1800" dirty="0"/>
          </a:p>
          <a:p>
            <a:pPr marL="0" indent="0" latinLnBrk="1">
              <a:buNone/>
            </a:pPr>
            <a:r>
              <a:rPr lang="en-US" altLang="ko-KR" sz="1800" dirty="0"/>
              <a:t>		</a:t>
            </a:r>
            <a:r>
              <a:rPr lang="en-US" altLang="ko-KR" sz="1800" dirty="0" smtClean="0"/>
              <a:t>	   </a:t>
            </a:r>
            <a:r>
              <a:rPr lang="en-US" altLang="ko-KR" sz="1800" b="1" dirty="0" smtClean="0"/>
              <a:t>else </a:t>
            </a:r>
            <a:r>
              <a:rPr lang="en-US" altLang="ko-KR" sz="1800" b="1" dirty="0"/>
              <a:t>return</a:t>
            </a:r>
            <a:r>
              <a:rPr lang="en-US" altLang="ko-KR" sz="1800" dirty="0"/>
              <a:t> "no solution!";</a:t>
            </a:r>
            <a:endParaRPr lang="ko-KR" altLang="ko-KR" sz="1800" dirty="0"/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23679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그리디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알고리즘으로 최적해가 보장되지 않는 예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939288" y="1509269"/>
            <a:ext cx="3518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이진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최적합</a:t>
            </a:r>
            <a:r>
              <a:rPr lang="ko-KR" altLang="en-US" dirty="0" smtClean="0"/>
              <a:t> 경로 찾기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692782" y="2237495"/>
            <a:ext cx="2795429" cy="3408152"/>
            <a:chOff x="4686534" y="1031212"/>
            <a:chExt cx="2795429" cy="3408152"/>
          </a:xfrm>
        </p:grpSpPr>
        <p:cxnSp>
          <p:nvCxnSpPr>
            <p:cNvPr id="7" name="직선 연결선 6"/>
            <p:cNvCxnSpPr/>
            <p:nvPr/>
          </p:nvCxnSpPr>
          <p:spPr bwMode="auto">
            <a:xfrm flipH="1">
              <a:off x="5200605" y="2747534"/>
              <a:ext cx="1236956" cy="12183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33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직선 연결선 7"/>
            <p:cNvCxnSpPr/>
            <p:nvPr/>
          </p:nvCxnSpPr>
          <p:spPr bwMode="auto">
            <a:xfrm>
              <a:off x="5796828" y="1835617"/>
              <a:ext cx="668550" cy="67634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33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/>
            <p:nvPr/>
          </p:nvCxnSpPr>
          <p:spPr bwMode="auto">
            <a:xfrm flipH="1">
              <a:off x="5810770" y="1341784"/>
              <a:ext cx="378163" cy="37867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33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0" name="그룹 9"/>
            <p:cNvGrpSpPr/>
            <p:nvPr/>
          </p:nvGrpSpPr>
          <p:grpSpPr>
            <a:xfrm>
              <a:off x="4686534" y="1031212"/>
              <a:ext cx="2795429" cy="3408152"/>
              <a:chOff x="4686534" y="1031212"/>
              <a:chExt cx="2795429" cy="3408152"/>
            </a:xfrm>
          </p:grpSpPr>
          <p:cxnSp>
            <p:nvCxnSpPr>
              <p:cNvPr id="12" name="직선 연결선 11"/>
              <p:cNvCxnSpPr>
                <a:endCxn id="25" idx="1"/>
              </p:cNvCxnSpPr>
              <p:nvPr/>
            </p:nvCxnSpPr>
            <p:spPr bwMode="auto">
              <a:xfrm>
                <a:off x="5753854" y="1886326"/>
                <a:ext cx="1451558" cy="146535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Oval 344"/>
              <p:cNvSpPr>
                <a:spLocks noChangeArrowheads="1"/>
              </p:cNvSpPr>
              <p:nvPr/>
            </p:nvSpPr>
            <p:spPr bwMode="auto">
              <a:xfrm>
                <a:off x="6072188" y="1031212"/>
                <a:ext cx="324000" cy="324000"/>
              </a:xfrm>
              <a:prstGeom prst="ellipse">
                <a:avLst/>
              </a:prstGeom>
              <a:solidFill>
                <a:srgbClr val="33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rPr>
                  <a:t>10</a:t>
                </a:r>
              </a:p>
            </p:txBody>
          </p:sp>
          <p:sp>
            <p:nvSpPr>
              <p:cNvPr id="14" name="Oval 344"/>
              <p:cNvSpPr>
                <a:spLocks noChangeArrowheads="1"/>
              </p:cNvSpPr>
              <p:nvPr/>
            </p:nvSpPr>
            <p:spPr bwMode="auto">
              <a:xfrm>
                <a:off x="5491256" y="4115364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rPr>
                  <a:t>36</a:t>
                </a:r>
              </a:p>
            </p:txBody>
          </p:sp>
          <p:cxnSp>
            <p:nvCxnSpPr>
              <p:cNvPr id="15" name="직선 연결선 14"/>
              <p:cNvCxnSpPr>
                <a:stCxn id="13" idx="3"/>
              </p:cNvCxnSpPr>
              <p:nvPr/>
            </p:nvCxnSpPr>
            <p:spPr bwMode="auto">
              <a:xfrm flipH="1">
                <a:off x="4963085" y="1307763"/>
                <a:ext cx="1156552" cy="11581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Oval 344"/>
              <p:cNvSpPr>
                <a:spLocks noChangeArrowheads="1"/>
              </p:cNvSpPr>
              <p:nvPr/>
            </p:nvSpPr>
            <p:spPr bwMode="auto">
              <a:xfrm>
                <a:off x="5486770" y="1604790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rPr>
                  <a:t>15</a:t>
                </a:r>
              </a:p>
            </p:txBody>
          </p:sp>
          <p:sp>
            <p:nvSpPr>
              <p:cNvPr id="17" name="Oval 344"/>
              <p:cNvSpPr>
                <a:spLocks noChangeArrowheads="1"/>
              </p:cNvSpPr>
              <p:nvPr/>
            </p:nvSpPr>
            <p:spPr bwMode="auto">
              <a:xfrm>
                <a:off x="4686534" y="2418417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rPr>
                  <a:t>3</a:t>
                </a:r>
              </a:p>
            </p:txBody>
          </p:sp>
          <p:sp>
            <p:nvSpPr>
              <p:cNvPr id="18" name="Oval 344"/>
              <p:cNvSpPr>
                <a:spLocks noChangeArrowheads="1"/>
              </p:cNvSpPr>
              <p:nvPr/>
            </p:nvSpPr>
            <p:spPr bwMode="auto">
              <a:xfrm>
                <a:off x="5070806" y="2020426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rPr>
                  <a:t>18</a:t>
                </a:r>
              </a:p>
            </p:txBody>
          </p:sp>
          <p:sp>
            <p:nvSpPr>
              <p:cNvPr id="19" name="Oval 344"/>
              <p:cNvSpPr>
                <a:spLocks noChangeArrowheads="1"/>
              </p:cNvSpPr>
              <p:nvPr/>
            </p:nvSpPr>
            <p:spPr bwMode="auto">
              <a:xfrm>
                <a:off x="5477303" y="2402028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rPr>
                  <a:t>35</a:t>
                </a:r>
              </a:p>
            </p:txBody>
          </p:sp>
          <p:cxnSp>
            <p:nvCxnSpPr>
              <p:cNvPr id="20" name="직선 연결선 19"/>
              <p:cNvCxnSpPr>
                <a:endCxn id="21" idx="1"/>
              </p:cNvCxnSpPr>
              <p:nvPr/>
            </p:nvCxnSpPr>
            <p:spPr bwMode="auto">
              <a:xfrm>
                <a:off x="6345142" y="1301384"/>
                <a:ext cx="760182" cy="76649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1" name="Oval 344"/>
              <p:cNvSpPr>
                <a:spLocks noChangeArrowheads="1"/>
              </p:cNvSpPr>
              <p:nvPr/>
            </p:nvSpPr>
            <p:spPr bwMode="auto">
              <a:xfrm>
                <a:off x="7057875" y="2020426"/>
                <a:ext cx="324000" cy="324000"/>
              </a:xfrm>
              <a:prstGeom prst="ellipse">
                <a:avLst/>
              </a:prstGeom>
              <a:solidFill>
                <a:srgbClr val="33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rPr>
                  <a:t>2</a:t>
                </a:r>
              </a:p>
            </p:txBody>
          </p:sp>
          <p:sp>
            <p:nvSpPr>
              <p:cNvPr id="22" name="Oval 344"/>
              <p:cNvSpPr>
                <a:spLocks noChangeArrowheads="1"/>
              </p:cNvSpPr>
              <p:nvPr/>
            </p:nvSpPr>
            <p:spPr bwMode="auto">
              <a:xfrm>
                <a:off x="5903119" y="2020426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kern="0">
                    <a:solidFill>
                      <a:srgbClr val="000000"/>
                    </a:solidFill>
                    <a:latin typeface="굴림" panose="020B0600000101010101" pitchFamily="50" charset="-127"/>
                  </a:rPr>
                  <a:t>3</a:t>
                </a:r>
                <a:r>
                  <a: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rPr>
                  <a:t>0</a:t>
                </a:r>
              </a:p>
            </p:txBody>
          </p:sp>
          <p:sp>
            <p:nvSpPr>
              <p:cNvPr id="23" name="Oval 344"/>
              <p:cNvSpPr>
                <a:spLocks noChangeArrowheads="1"/>
              </p:cNvSpPr>
              <p:nvPr/>
            </p:nvSpPr>
            <p:spPr bwMode="auto">
              <a:xfrm>
                <a:off x="6308650" y="2418417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rPr>
                  <a:t>45</a:t>
                </a:r>
              </a:p>
            </p:txBody>
          </p:sp>
          <p:sp>
            <p:nvSpPr>
              <p:cNvPr id="24" name="Oval 344"/>
              <p:cNvSpPr>
                <a:spLocks noChangeArrowheads="1"/>
              </p:cNvSpPr>
              <p:nvPr/>
            </p:nvSpPr>
            <p:spPr bwMode="auto">
              <a:xfrm>
                <a:off x="6733875" y="2852764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rPr>
                  <a:t>55</a:t>
                </a:r>
              </a:p>
            </p:txBody>
          </p:sp>
          <p:sp>
            <p:nvSpPr>
              <p:cNvPr id="25" name="Oval 344"/>
              <p:cNvSpPr>
                <a:spLocks noChangeArrowheads="1"/>
              </p:cNvSpPr>
              <p:nvPr/>
            </p:nvSpPr>
            <p:spPr bwMode="auto">
              <a:xfrm>
                <a:off x="7157963" y="3304229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rPr>
                  <a:t>50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 bwMode="auto">
              <a:xfrm flipH="1">
                <a:off x="4963085" y="2710867"/>
                <a:ext cx="1425961" cy="142054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" name="Oval 344"/>
              <p:cNvSpPr>
                <a:spLocks noChangeArrowheads="1"/>
              </p:cNvSpPr>
              <p:nvPr/>
            </p:nvSpPr>
            <p:spPr bwMode="auto">
              <a:xfrm>
                <a:off x="4686534" y="4083962"/>
                <a:ext cx="324000" cy="324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rPr>
                  <a:t>32</a:t>
                </a:r>
              </a:p>
            </p:txBody>
          </p:sp>
          <p:sp>
            <p:nvSpPr>
              <p:cNvPr id="28" name="Oval 344"/>
              <p:cNvSpPr>
                <a:spLocks noChangeArrowheads="1"/>
              </p:cNvSpPr>
              <p:nvPr/>
            </p:nvSpPr>
            <p:spPr bwMode="auto">
              <a:xfrm>
                <a:off x="5910188" y="2852764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rPr>
                  <a:t>67</a:t>
                </a:r>
              </a:p>
            </p:txBody>
          </p:sp>
          <p:sp>
            <p:nvSpPr>
              <p:cNvPr id="29" name="Oval 344"/>
              <p:cNvSpPr>
                <a:spLocks noChangeArrowheads="1"/>
              </p:cNvSpPr>
              <p:nvPr/>
            </p:nvSpPr>
            <p:spPr bwMode="auto">
              <a:xfrm>
                <a:off x="5486770" y="3272279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rPr>
                  <a:t>38</a:t>
                </a:r>
              </a:p>
            </p:txBody>
          </p:sp>
          <p:sp>
            <p:nvSpPr>
              <p:cNvPr id="30" name="Oval 344"/>
              <p:cNvSpPr>
                <a:spLocks noChangeArrowheads="1"/>
              </p:cNvSpPr>
              <p:nvPr/>
            </p:nvSpPr>
            <p:spPr bwMode="auto">
              <a:xfrm>
                <a:off x="5054508" y="3704540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rPr>
                  <a:t>33</a:t>
                </a:r>
              </a:p>
            </p:txBody>
          </p:sp>
          <p:cxnSp>
            <p:nvCxnSpPr>
              <p:cNvPr id="31" name="직선 연결선 30"/>
              <p:cNvCxnSpPr>
                <a:endCxn id="14" idx="1"/>
              </p:cNvCxnSpPr>
              <p:nvPr/>
            </p:nvCxnSpPr>
            <p:spPr bwMode="auto">
              <a:xfrm>
                <a:off x="5329070" y="3970181"/>
                <a:ext cx="209635" cy="19263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" name="Oval 344"/>
              <p:cNvSpPr>
                <a:spLocks noChangeArrowheads="1"/>
              </p:cNvSpPr>
              <p:nvPr/>
            </p:nvSpPr>
            <p:spPr bwMode="auto">
              <a:xfrm>
                <a:off x="6641841" y="1613103"/>
                <a:ext cx="324000" cy="324000"/>
              </a:xfrm>
              <a:prstGeom prst="ellipse">
                <a:avLst/>
              </a:prstGeom>
              <a:solidFill>
                <a:srgbClr val="33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</a:rPr>
                  <a:t>60</a:t>
                </a:r>
              </a:p>
            </p:txBody>
          </p:sp>
          <p:cxnSp>
            <p:nvCxnSpPr>
              <p:cNvPr id="33" name="직선 연결선 32"/>
              <p:cNvCxnSpPr>
                <a:endCxn id="19" idx="7"/>
              </p:cNvCxnSpPr>
              <p:nvPr/>
            </p:nvCxnSpPr>
            <p:spPr bwMode="auto">
              <a:xfrm flipH="1">
                <a:off x="5753854" y="2283996"/>
                <a:ext cx="183137" cy="16548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1" name="직선 연결선 10"/>
            <p:cNvCxnSpPr/>
            <p:nvPr/>
          </p:nvCxnSpPr>
          <p:spPr bwMode="auto">
            <a:xfrm>
              <a:off x="5388525" y="3932360"/>
              <a:ext cx="196490" cy="19878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33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10534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799" y="444500"/>
            <a:ext cx="8052515" cy="1143000"/>
          </a:xfrm>
        </p:spPr>
        <p:txBody>
          <a:bodyPr/>
          <a:lstStyle/>
          <a:p>
            <a:r>
              <a:rPr lang="ko-KR" altLang="en-US" sz="2800" dirty="0" smtClean="0"/>
              <a:t>그리디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알고리즘으로 최적해가 보장되지 않는 예 </a:t>
            </a:r>
            <a:r>
              <a:rPr lang="en-US" altLang="ko-KR" sz="2800" dirty="0" smtClean="0"/>
              <a:t>2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051421" y="1920499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동전 바꾸기</a:t>
            </a:r>
            <a:endParaRPr lang="ko-KR" altLang="en-US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62" y="2647566"/>
            <a:ext cx="1668732" cy="85304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716" y="2365750"/>
            <a:ext cx="5079716" cy="128003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220716" y="2089776"/>
            <a:ext cx="18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3,256</a:t>
            </a:r>
            <a:r>
              <a:rPr lang="ko-KR" altLang="en-US" dirty="0" smtClean="0"/>
              <a:t>원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84462" y="2089776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동전의 액면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617555" y="3752482"/>
            <a:ext cx="612075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이렇게 동전의 액면이 모두 바로 아래 액면의 배수가 되면 그리디 알고리즘으로 최적해가 보장된다</a:t>
            </a:r>
            <a:endParaRPr lang="ko-KR" altLang="en-US" sz="1800" dirty="0"/>
          </a:p>
        </p:txBody>
      </p:sp>
      <p:sp>
        <p:nvSpPr>
          <p:cNvPr id="40" name="TextBox 39"/>
          <p:cNvSpPr txBox="1"/>
          <p:nvPr/>
        </p:nvSpPr>
        <p:spPr>
          <a:xfrm>
            <a:off x="784462" y="4896153"/>
            <a:ext cx="6771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액면이 바로 아래 액면의 배수가 되지 않으면 그리디 알고리즘으로 최적해가 보장되지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다음 페이지</a:t>
            </a:r>
            <a:endParaRPr lang="en-US" altLang="ko-KR" dirty="0" smtClean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06909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206" y="1441880"/>
            <a:ext cx="6771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액면이 바로 아래 액면의 배수가 되지 않으면 그리디 알고리즘으로 최적해가 보장되지 않는다</a:t>
            </a:r>
            <a:endParaRPr lang="en-US" altLang="ko-KR" dirty="0" smtClean="0"/>
          </a:p>
          <a:p>
            <a:endParaRPr lang="en-US" altLang="ko-KR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933" y="3051242"/>
            <a:ext cx="6002156" cy="29060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756" y="2605858"/>
            <a:ext cx="2164109" cy="44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65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그리디 알고리즘이 </a:t>
            </a:r>
            <a:r>
              <a:rPr lang="ko-KR" altLang="en-US" sz="3200" dirty="0" err="1" smtClean="0"/>
              <a:t>최적해를</a:t>
            </a:r>
            <a:r>
              <a:rPr lang="ko-KR" altLang="en-US" sz="3200" dirty="0" smtClean="0"/>
              <a:t> 보장하는 예</a:t>
            </a:r>
            <a:endParaRPr lang="ko-KR" altLang="en-US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07653" y="2640347"/>
            <a:ext cx="845820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kern="0" dirty="0" smtClean="0"/>
              <a:t>Prim</a:t>
            </a:r>
            <a:r>
              <a:rPr lang="en-US" altLang="ko-KR" sz="1600" kern="0" dirty="0" smtClean="0">
                <a:solidFill>
                  <a:srgbClr val="FF0000"/>
                </a:solidFill>
              </a:rPr>
              <a:t> </a:t>
            </a:r>
            <a:r>
              <a:rPr lang="en-US" altLang="ko-KR" sz="1600" kern="0" dirty="0" smtClean="0"/>
              <a:t>(</a:t>
            </a:r>
            <a:r>
              <a:rPr lang="en-US" altLang="ko-KR" sz="1600" i="1" kern="0" dirty="0" smtClean="0"/>
              <a:t>G</a:t>
            </a:r>
            <a:r>
              <a:rPr lang="en-US" altLang="ko-KR" sz="1600" kern="0" dirty="0" smtClean="0"/>
              <a:t>, </a:t>
            </a:r>
            <a:r>
              <a:rPr lang="en-US" altLang="ko-KR" sz="1600" i="1" kern="0" dirty="0" smtClean="0"/>
              <a:t>r</a:t>
            </a:r>
            <a:r>
              <a:rPr lang="en-US" altLang="ko-KR" sz="1600" kern="0" dirty="0" smtClean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kern="0" dirty="0" smtClean="0"/>
              <a:t>{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kern="0" dirty="0" smtClean="0"/>
              <a:t>       </a:t>
            </a:r>
            <a:r>
              <a:rPr lang="en-US" altLang="ko-KR" sz="1600" i="1" kern="0" dirty="0" smtClean="0"/>
              <a:t>S</a:t>
            </a:r>
            <a:r>
              <a:rPr lang="en-US" altLang="ko-KR" sz="1600" kern="0" dirty="0" smtClean="0"/>
              <a:t> ←</a:t>
            </a:r>
            <a:r>
              <a:rPr lang="ru-RU" altLang="ko-KR" sz="1600" i="1" kern="0" dirty="0" smtClean="0"/>
              <a:t>Ф</a:t>
            </a:r>
            <a:r>
              <a:rPr lang="en-US" altLang="ko-KR" sz="1600" i="1" kern="0" dirty="0" smtClean="0"/>
              <a:t> </a:t>
            </a:r>
            <a:r>
              <a:rPr lang="en-US" altLang="ko-KR" sz="1600" kern="0" dirty="0" smtClean="0"/>
              <a:t>;</a:t>
            </a:r>
            <a:endParaRPr lang="ru-RU" altLang="ko-KR" sz="1600" kern="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600" kern="0" dirty="0" smtClean="0"/>
              <a:t>       정점 </a:t>
            </a:r>
            <a:r>
              <a:rPr lang="en-US" altLang="ko-KR" sz="1600" i="1" kern="0" dirty="0" smtClean="0"/>
              <a:t>r</a:t>
            </a:r>
            <a:r>
              <a:rPr lang="ko-KR" altLang="en-US" sz="1600" kern="0" dirty="0" smtClean="0"/>
              <a:t>을 방문되었다고 표시하고</a:t>
            </a:r>
            <a:r>
              <a:rPr lang="en-US" altLang="ko-KR" sz="1600" kern="0" dirty="0" smtClean="0"/>
              <a:t>, </a:t>
            </a:r>
            <a:r>
              <a:rPr lang="ko-KR" altLang="en-US" sz="1600" kern="0" dirty="0" smtClean="0"/>
              <a:t>집합 </a:t>
            </a:r>
            <a:r>
              <a:rPr lang="en-US" altLang="ko-KR" sz="1600" i="1" kern="0" dirty="0" smtClean="0"/>
              <a:t>S</a:t>
            </a:r>
            <a:r>
              <a:rPr lang="ko-KR" altLang="en-US" sz="1600" kern="0" dirty="0" smtClean="0"/>
              <a:t>에 포함시킨다</a:t>
            </a:r>
            <a:r>
              <a:rPr lang="en-US" altLang="ko-KR" sz="1600" kern="0" dirty="0" smtClean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kern="0" dirty="0" smtClean="0"/>
              <a:t>	</a:t>
            </a:r>
            <a:r>
              <a:rPr lang="en-US" altLang="ko-KR" sz="1600" b="1" kern="0" dirty="0" smtClean="0">
                <a:solidFill>
                  <a:schemeClr val="accent2"/>
                </a:solidFill>
              </a:rPr>
              <a:t>while</a:t>
            </a:r>
            <a:r>
              <a:rPr lang="en-US" altLang="ko-KR" sz="1600" kern="0" dirty="0" smtClean="0"/>
              <a:t> (</a:t>
            </a:r>
            <a:r>
              <a:rPr lang="en-US" altLang="ko-KR" sz="1600" i="1" kern="0" dirty="0" smtClean="0"/>
              <a:t>S</a:t>
            </a:r>
            <a:r>
              <a:rPr lang="en-US" altLang="ko-KR" sz="1600" kern="0" dirty="0" smtClean="0"/>
              <a:t>≠</a:t>
            </a:r>
            <a:r>
              <a:rPr lang="en-US" altLang="ko-KR" sz="1600" i="1" kern="0" dirty="0" smtClean="0"/>
              <a:t>V</a:t>
            </a:r>
            <a:r>
              <a:rPr lang="en-US" altLang="ko-KR" sz="1600" kern="0" dirty="0" smtClean="0"/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kern="0" dirty="0" smtClean="0"/>
              <a:t>		</a:t>
            </a:r>
            <a:r>
              <a:rPr lang="en-US" altLang="ko-KR" sz="1600" i="1" kern="0" dirty="0" smtClean="0">
                <a:solidFill>
                  <a:srgbClr val="FF0000"/>
                </a:solidFill>
              </a:rPr>
              <a:t>S</a:t>
            </a:r>
            <a:r>
              <a:rPr lang="ko-KR" altLang="en-US" sz="1600" kern="0" dirty="0" smtClean="0">
                <a:solidFill>
                  <a:srgbClr val="FF0000"/>
                </a:solidFill>
              </a:rPr>
              <a:t>에서 </a:t>
            </a:r>
            <a:r>
              <a:rPr lang="en-US" altLang="ko-KR" sz="1600" i="1" kern="0" dirty="0" smtClean="0">
                <a:solidFill>
                  <a:srgbClr val="FF0000"/>
                </a:solidFill>
              </a:rPr>
              <a:t>V</a:t>
            </a:r>
            <a:r>
              <a:rPr lang="en-US" altLang="ko-KR" sz="1600" kern="0" dirty="0" smtClean="0">
                <a:solidFill>
                  <a:srgbClr val="FF0000"/>
                </a:solidFill>
              </a:rPr>
              <a:t>-</a:t>
            </a:r>
            <a:r>
              <a:rPr lang="en-US" altLang="ko-KR" sz="1600" i="1" kern="0" dirty="0" smtClean="0">
                <a:solidFill>
                  <a:srgbClr val="FF0000"/>
                </a:solidFill>
              </a:rPr>
              <a:t>S</a:t>
            </a:r>
            <a:r>
              <a:rPr lang="ko-KR" altLang="en-US" sz="1600" kern="0" dirty="0" smtClean="0">
                <a:solidFill>
                  <a:srgbClr val="FF0000"/>
                </a:solidFill>
              </a:rPr>
              <a:t>를 연결하는 간선들 중 최소길이의 간선 </a:t>
            </a:r>
            <a:r>
              <a:rPr lang="en-US" altLang="ko-KR" sz="1600" kern="0" dirty="0" smtClean="0">
                <a:solidFill>
                  <a:srgbClr val="FF0000"/>
                </a:solidFill>
              </a:rPr>
              <a:t>(</a:t>
            </a:r>
            <a:r>
              <a:rPr lang="en-US" altLang="ko-KR" sz="1600" i="1" kern="0" dirty="0" smtClean="0">
                <a:solidFill>
                  <a:srgbClr val="FF0000"/>
                </a:solidFill>
              </a:rPr>
              <a:t>x</a:t>
            </a:r>
            <a:r>
              <a:rPr lang="en-US" altLang="ko-KR" sz="1600" kern="0" dirty="0" smtClean="0">
                <a:solidFill>
                  <a:srgbClr val="FF0000"/>
                </a:solidFill>
              </a:rPr>
              <a:t>, </a:t>
            </a:r>
            <a:r>
              <a:rPr lang="en-US" altLang="ko-KR" sz="1600" i="1" kern="0" smtClean="0">
                <a:solidFill>
                  <a:srgbClr val="FF0000"/>
                </a:solidFill>
              </a:rPr>
              <a:t>y</a:t>
            </a:r>
            <a:r>
              <a:rPr lang="en-US" altLang="ko-KR" sz="1600" kern="0" smtClean="0">
                <a:solidFill>
                  <a:srgbClr val="FF0000"/>
                </a:solidFill>
              </a:rPr>
              <a:t>)</a:t>
            </a:r>
            <a:r>
              <a:rPr lang="ko-KR" altLang="en-US" sz="1600" kern="0" smtClean="0">
                <a:solidFill>
                  <a:srgbClr val="FF0000"/>
                </a:solidFill>
              </a:rPr>
              <a:t>를 </a:t>
            </a:r>
            <a:r>
              <a:rPr lang="ko-KR" altLang="en-US" sz="1600" kern="0" dirty="0" smtClean="0">
                <a:solidFill>
                  <a:srgbClr val="FF0000"/>
                </a:solidFill>
              </a:rPr>
              <a:t>찾는다</a:t>
            </a:r>
            <a:r>
              <a:rPr lang="en-US" altLang="ko-KR" sz="1600" kern="0" dirty="0" smtClean="0">
                <a:solidFill>
                  <a:srgbClr val="FF0000"/>
                </a:solidFill>
              </a:rPr>
              <a:t>; </a:t>
            </a:r>
            <a:r>
              <a:rPr lang="en-US" altLang="ko-KR" sz="1600" kern="0" dirty="0" smtClean="0"/>
              <a:t>▷ (</a:t>
            </a:r>
            <a:r>
              <a:rPr lang="en-US" altLang="ko-KR" sz="1600" i="1" kern="0" dirty="0" err="1" smtClean="0"/>
              <a:t>x</a:t>
            </a:r>
            <a:r>
              <a:rPr lang="en-US" altLang="ko-KR" sz="1600" kern="0" dirty="0" err="1" smtClean="0"/>
              <a:t>∈</a:t>
            </a:r>
            <a:r>
              <a:rPr lang="en-US" altLang="ko-KR" sz="1600" i="1" kern="0" dirty="0" err="1" smtClean="0"/>
              <a:t>S</a:t>
            </a:r>
            <a:r>
              <a:rPr lang="en-US" altLang="ko-KR" sz="1600" i="1" kern="0" dirty="0" smtClean="0"/>
              <a:t>,</a:t>
            </a:r>
            <a:r>
              <a:rPr lang="ko-KR" altLang="en-US" sz="1600" i="1" kern="0" dirty="0" smtClean="0"/>
              <a:t> </a:t>
            </a:r>
            <a:r>
              <a:rPr lang="en-US" altLang="ko-KR" sz="1600" i="1" kern="0" dirty="0" err="1" smtClean="0"/>
              <a:t>y</a:t>
            </a:r>
            <a:r>
              <a:rPr lang="en-US" altLang="ko-KR" sz="1600" kern="0" dirty="0" err="1" smtClean="0"/>
              <a:t>∈</a:t>
            </a:r>
            <a:r>
              <a:rPr lang="en-US" altLang="ko-KR" sz="1600" i="1" kern="0" dirty="0" err="1" smtClean="0"/>
              <a:t>V-S</a:t>
            </a:r>
            <a:r>
              <a:rPr lang="en-US" altLang="ko-KR" sz="1600" kern="0" dirty="0" smtClean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kern="0" dirty="0" smtClean="0"/>
              <a:t>		</a:t>
            </a:r>
            <a:r>
              <a:rPr lang="ko-KR" altLang="en-US" sz="1600" kern="0" dirty="0" smtClean="0"/>
              <a:t>정점 </a:t>
            </a:r>
            <a:r>
              <a:rPr lang="en-US" altLang="ko-KR" sz="1600" i="1" kern="0" dirty="0" smtClean="0"/>
              <a:t>y</a:t>
            </a:r>
            <a:r>
              <a:rPr lang="ko-KR" altLang="en-US" sz="1600" kern="0" dirty="0" smtClean="0"/>
              <a:t>를 방문되었다고 표시하고</a:t>
            </a:r>
            <a:r>
              <a:rPr lang="en-US" altLang="ko-KR" sz="1600" kern="0" dirty="0" smtClean="0"/>
              <a:t>, </a:t>
            </a:r>
            <a:r>
              <a:rPr lang="ko-KR" altLang="en-US" sz="1600" kern="0" dirty="0" smtClean="0"/>
              <a:t>집합 </a:t>
            </a:r>
            <a:r>
              <a:rPr lang="en-US" altLang="ko-KR" sz="1600" i="1" kern="0" dirty="0" smtClean="0"/>
              <a:t>S</a:t>
            </a:r>
            <a:r>
              <a:rPr lang="ko-KR" altLang="en-US" sz="1600" kern="0" dirty="0" smtClean="0"/>
              <a:t>에 포함시킨다</a:t>
            </a:r>
            <a:r>
              <a:rPr lang="en-US" altLang="ko-KR" sz="1600" kern="0" dirty="0" smtClean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kern="0" dirty="0" smtClean="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00" kern="0" dirty="0" smtClean="0"/>
              <a:t>}</a:t>
            </a:r>
            <a:endParaRPr lang="en-US" altLang="ko-KR" sz="1600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4233967" y="1467592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최소 신장 트리 찾기를 위한 </a:t>
            </a:r>
            <a:endParaRPr lang="en-US" altLang="ko-KR" dirty="0" smtClean="0"/>
          </a:p>
          <a:p>
            <a:r>
              <a:rPr lang="ko-KR" altLang="en-US" dirty="0" err="1" smtClean="0"/>
              <a:t>프림</a:t>
            </a:r>
            <a:r>
              <a:rPr lang="ko-KR" altLang="en-US" dirty="0" smtClean="0"/>
              <a:t> 알고리즘과 </a:t>
            </a:r>
            <a:r>
              <a:rPr lang="ko-KR" altLang="en-US" dirty="0" err="1" smtClean="0"/>
              <a:t>크루스칼</a:t>
            </a:r>
            <a:r>
              <a:rPr lang="ko-KR" altLang="en-US" dirty="0"/>
              <a:t>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 bwMode="auto">
          <a:xfrm flipH="1" flipV="1">
            <a:off x="6523149" y="4095482"/>
            <a:ext cx="566671" cy="1249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400800" y="5344732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</a:t>
            </a:r>
            <a:r>
              <a:rPr lang="en-US" altLang="ko-KR" dirty="0" smtClean="0"/>
              <a:t>reedy</a:t>
            </a:r>
            <a:r>
              <a:rPr lang="ko-KR" altLang="en-US" dirty="0" smtClean="0"/>
              <a:t>한 부분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076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hapter_01.tmpl">
  <a:themeElements>
    <a:clrScheme name="chapter_01.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1.tmpl">
      <a:majorFont>
        <a:latin typeface="Times"/>
        <a:ea typeface="굴림"/>
        <a:cs typeface=""/>
      </a:majorFont>
      <a:minorFont>
        <a:latin typeface="Time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" pitchFamily="18" charset="0"/>
            <a:ea typeface="굴림" pitchFamily="50" charset="-127"/>
          </a:defRPr>
        </a:defPPr>
      </a:lstStyle>
    </a:lnDef>
  </a:objectDefaults>
  <a:extraClrSchemeLst>
    <a:extraClrScheme>
      <a:clrScheme name="chapter_01.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01.t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1.t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2633</TotalTime>
  <Words>423</Words>
  <Application>Microsoft Office PowerPoint</Application>
  <PresentationFormat>화면 슬라이드 쇼(4:3)</PresentationFormat>
  <Paragraphs>127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HY견명조</vt:lpstr>
      <vt:lpstr>굴림</vt:lpstr>
      <vt:lpstr>맑은 고딕</vt:lpstr>
      <vt:lpstr>함초롬바탕</vt:lpstr>
      <vt:lpstr>Arial</vt:lpstr>
      <vt:lpstr>Cambria Math</vt:lpstr>
      <vt:lpstr>Times</vt:lpstr>
      <vt:lpstr>Times New Roman</vt:lpstr>
      <vt:lpstr>2_chapter_01.tmpl</vt:lpstr>
      <vt:lpstr>PowerPoint 프레젠테이션</vt:lpstr>
      <vt:lpstr>11장. 그리디Greedy 알고리즘</vt:lpstr>
      <vt:lpstr>학습목표</vt:lpstr>
      <vt:lpstr>그리디 알고리즘</vt:lpstr>
      <vt:lpstr>그리디 알고리즘의 전형적 구조</vt:lpstr>
      <vt:lpstr>그리디 알고리즘으로 최적해가 보장되지 않는 예</vt:lpstr>
      <vt:lpstr>그리디 알고리즘으로 최적해가 보장되지 않는 예 2</vt:lpstr>
      <vt:lpstr>PowerPoint 프레젠테이션</vt:lpstr>
      <vt:lpstr>그리디 알고리즘이 최적해를 보장하는 예</vt:lpstr>
      <vt:lpstr>그리디 알고리즘이 최적해를 보장하는 예 2</vt:lpstr>
      <vt:lpstr>매트로이드Matroid </vt:lpstr>
      <vt:lpstr>그래픽 매트로이드 </vt:lpstr>
      <vt:lpstr>숲의 예</vt:lpstr>
      <vt:lpstr>매트로이드의 확장 </vt:lpstr>
      <vt:lpstr>가중치 매트로이드 </vt:lpstr>
      <vt:lpstr>재미있는 성질</vt:lpstr>
      <vt:lpstr>PowerPoint 프레젠테이션</vt:lpstr>
    </vt:vector>
  </TitlesOfParts>
  <Company>서울대학교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배우는 알고리즘 강의노트</dc:title>
  <dc:creator>문병로</dc:creator>
  <cp:lastModifiedBy>Windows 사용자</cp:lastModifiedBy>
  <cp:revision>233</cp:revision>
  <cp:lastPrinted>2001-10-01T18:50:52Z</cp:lastPrinted>
  <dcterms:created xsi:type="dcterms:W3CDTF">2001-08-09T11:26:11Z</dcterms:created>
  <dcterms:modified xsi:type="dcterms:W3CDTF">2018-02-26T00:15:08Z</dcterms:modified>
</cp:coreProperties>
</file>