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49" r:id="rId2"/>
  </p:sldMasterIdLst>
  <p:notesMasterIdLst>
    <p:notesMasterId r:id="rId35"/>
  </p:notesMasterIdLst>
  <p:sldIdLst>
    <p:sldId id="355" r:id="rId3"/>
    <p:sldId id="358" r:id="rId4"/>
    <p:sldId id="360" r:id="rId5"/>
    <p:sldId id="313" r:id="rId6"/>
    <p:sldId id="337" r:id="rId7"/>
    <p:sldId id="319" r:id="rId8"/>
    <p:sldId id="320" r:id="rId9"/>
    <p:sldId id="343" r:id="rId10"/>
    <p:sldId id="341" r:id="rId11"/>
    <p:sldId id="322" r:id="rId12"/>
    <p:sldId id="344" r:id="rId13"/>
    <p:sldId id="345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50" r:id="rId22"/>
    <p:sldId id="326" r:id="rId23"/>
    <p:sldId id="351" r:id="rId24"/>
    <p:sldId id="352" r:id="rId25"/>
    <p:sldId id="368" r:id="rId26"/>
    <p:sldId id="353" r:id="rId27"/>
    <p:sldId id="327" r:id="rId28"/>
    <p:sldId id="328" r:id="rId29"/>
    <p:sldId id="329" r:id="rId30"/>
    <p:sldId id="354" r:id="rId31"/>
    <p:sldId id="330" r:id="rId32"/>
    <p:sldId id="331" r:id="rId33"/>
    <p:sldId id="359" r:id="rId34"/>
  </p:sldIdLst>
  <p:sldSz cx="9144000" cy="6858000" type="screen4x3"/>
  <p:notesSz cx="10063163" cy="6873875"/>
  <p:defaultTextStyle>
    <a:defPPr>
      <a:defRPr lang="en-US"/>
    </a:defPPr>
    <a:lvl1pPr algn="l" rtl="0" eaLnBrk="0" fontAlgn="base" hangingPunct="0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6600FF"/>
    <a:srgbClr val="FFFFFF"/>
    <a:srgbClr val="FF3300"/>
    <a:srgbClr val="003399"/>
    <a:srgbClr val="33CCFF"/>
    <a:srgbClr val="3399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74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6086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>
            <a:lvl1pPr defTabSz="968375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02300" y="0"/>
            <a:ext cx="436086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>
            <a:lvl1pPr algn="r" defTabSz="968375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13113" y="515938"/>
            <a:ext cx="3436937" cy="2578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41438" y="3265488"/>
            <a:ext cx="7380287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30975"/>
            <a:ext cx="43608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80" tIns="48390" rIns="96780" bIns="48390" numCol="1" anchor="b" anchorCtr="0" compatLnSpc="1">
            <a:prstTxWarp prst="textNoShape">
              <a:avLst/>
            </a:prstTxWarp>
          </a:bodyPr>
          <a:lstStyle>
            <a:lvl1pPr defTabSz="968375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en-US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02300" y="6530975"/>
            <a:ext cx="43608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80" tIns="48390" rIns="96780" bIns="48390" numCol="1" anchor="b" anchorCtr="0" compatLnSpc="1">
            <a:prstTxWarp prst="textNoShape">
              <a:avLst/>
            </a:prstTxWarp>
          </a:bodyPr>
          <a:lstStyle>
            <a:lvl1pPr algn="r" defTabSz="968375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fld id="{B45473B6-2CF0-4925-ADF6-A345E96E69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0875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8C0E5D75-03FD-48FF-A3C6-6CE70E9E385A}" type="slidenum">
              <a:rPr lang="en-US" altLang="ko-KR" sz="1300" smtClean="0"/>
              <a:pPr/>
              <a:t>13</a:t>
            </a:fld>
            <a:endParaRPr lang="en-US" altLang="ko-KR" sz="13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404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31DF3ADB-C006-4A70-AC5D-F6A77E3817C5}" type="slidenum">
              <a:rPr lang="en-US" altLang="ko-KR" sz="1300" smtClean="0"/>
              <a:pPr/>
              <a:t>14</a:t>
            </a:fld>
            <a:endParaRPr lang="en-US" altLang="ko-KR" sz="130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065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0AB27242-B645-4A10-86B8-C2E488D20F24}" type="slidenum">
              <a:rPr lang="en-US" altLang="ko-KR" sz="1300" smtClean="0"/>
              <a:pPr/>
              <a:t>15</a:t>
            </a:fld>
            <a:endParaRPr lang="en-US" altLang="ko-KR" sz="130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313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7259D0A7-D11E-405F-9210-6EAA4EDCE0E6}" type="slidenum">
              <a:rPr lang="en-US" altLang="ko-KR" sz="1300" smtClean="0"/>
              <a:pPr/>
              <a:t>16</a:t>
            </a:fld>
            <a:endParaRPr lang="en-US" altLang="ko-KR" sz="130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019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FEDFD711-E7C1-40B6-99B0-76C89EFF9D81}" type="slidenum">
              <a:rPr lang="en-US" altLang="ko-KR" sz="1300" smtClean="0"/>
              <a:pPr/>
              <a:t>17</a:t>
            </a:fld>
            <a:endParaRPr lang="en-US" altLang="ko-KR" sz="13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638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69EF1605-D781-4095-B396-7C677852290C}" type="slidenum">
              <a:rPr lang="en-US" altLang="ko-KR" sz="1300" smtClean="0"/>
              <a:pPr/>
              <a:t>18</a:t>
            </a:fld>
            <a:endParaRPr lang="en-US" altLang="ko-KR" sz="13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9534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68375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173A24A7-0D74-4903-A9CB-DC37BC974669}" type="slidenum">
              <a:rPr lang="en-US" altLang="ko-KR" sz="1300" smtClean="0"/>
              <a:pPr/>
              <a:t>19</a:t>
            </a:fld>
            <a:endParaRPr lang="en-US" altLang="ko-KR" sz="13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89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5036949"/>
            <a:ext cx="9143999" cy="1310849"/>
          </a:xfrm>
        </p:spPr>
        <p:txBody>
          <a:bodyPr/>
          <a:lstStyle>
            <a:lvl1pPr marL="0" indent="0" algn="ctr">
              <a:buFontTx/>
              <a:buNone/>
              <a:defRPr sz="3600" b="1">
                <a:solidFill>
                  <a:srgbClr val="CC6A81"/>
                </a:solidFill>
                <a:effectLst/>
              </a:defRPr>
            </a:lvl1pPr>
          </a:lstStyle>
          <a:p>
            <a:endParaRPr lang="ko-KR" altLang="en-US"/>
          </a:p>
        </p:txBody>
      </p:sp>
      <p:pic>
        <p:nvPicPr>
          <p:cNvPr id="112" name="그림 1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"/>
          <a:stretch/>
        </p:blipFill>
        <p:spPr>
          <a:xfrm>
            <a:off x="4894406" y="3843"/>
            <a:ext cx="4248000" cy="3816995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91" y="3579941"/>
            <a:ext cx="563006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201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455153"/>
            <a:ext cx="7772400" cy="13620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4400" b="1" i="0" kern="0">
                <a:solidFill>
                  <a:srgbClr val="33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877254"/>
            <a:ext cx="7772400" cy="1986135"/>
          </a:xfrm>
        </p:spPr>
        <p:txBody>
          <a:bodyPr anchor="t"/>
          <a:lstStyle>
            <a:lvl1pPr marL="0" indent="0" algn="r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129952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8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9337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440071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657600" y="444500"/>
            <a:ext cx="5191932" cy="1143000"/>
          </a:xfrm>
        </p:spPr>
        <p:txBody>
          <a:bodyPr anchor="t"/>
          <a:lstStyle>
            <a:lvl1pPr algn="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9141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64661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7962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16978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/>
          <p:cNvSpPr>
            <a:spLocks noChangeArrowheads="1"/>
          </p:cNvSpPr>
          <p:nvPr userDrawn="1"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4400" b="0" i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123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4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0" y="6553200"/>
            <a:ext cx="9144000" cy="0"/>
          </a:xfrm>
          <a:prstGeom prst="line">
            <a:avLst/>
          </a:prstGeom>
          <a:noFill/>
          <a:ln w="19050">
            <a:solidFill>
              <a:srgbClr val="4C928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5" name="Rectangle 31"/>
          <p:cNvSpPr>
            <a:spLocks noChangeArrowheads="1"/>
          </p:cNvSpPr>
          <p:nvPr userDrawn="1"/>
        </p:nvSpPr>
        <p:spPr bwMode="auto">
          <a:xfrm>
            <a:off x="0" y="6618288"/>
            <a:ext cx="9144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46" tIns="45523" rIns="91046" bIns="45523" anchor="b"/>
          <a:lstStyle>
            <a:lvl1pPr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000" b="0" i="0"/>
              <a:t>- </a:t>
            </a:r>
            <a:fld id="{1541A21C-D09B-445B-BB1F-DF024445DC8C}" type="slidenum">
              <a:rPr kumimoji="1" lang="en-US" altLang="ko-KR" sz="1000" b="0" i="0"/>
              <a:pPr algn="ctr" eaLnBrk="1" latinLnBrk="1" hangingPunct="1"/>
              <a:t>‹#›</a:t>
            </a:fld>
            <a:r>
              <a:rPr kumimoji="1" lang="en-US" altLang="ko-KR" sz="1000" b="0" i="0"/>
              <a:t> -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68B3A2">
                  <a:shade val="30000"/>
                  <a:satMod val="115000"/>
                </a:srgbClr>
              </a:gs>
              <a:gs pos="50000">
                <a:srgbClr val="68B3A2">
                  <a:shade val="67500"/>
                  <a:satMod val="115000"/>
                </a:srgbClr>
              </a:gs>
              <a:gs pos="100000">
                <a:srgbClr val="68B3A2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76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ChangeArrowheads="1"/>
          </p:cNvSpPr>
          <p:nvPr userDrawn="1"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4400" b="0" i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3" name="Line 30"/>
          <p:cNvSpPr>
            <a:spLocks noChangeShapeType="1"/>
          </p:cNvSpPr>
          <p:nvPr userDrawn="1"/>
        </p:nvSpPr>
        <p:spPr bwMode="auto">
          <a:xfrm flipV="1">
            <a:off x="0" y="6553200"/>
            <a:ext cx="9144000" cy="0"/>
          </a:xfrm>
          <a:prstGeom prst="line">
            <a:avLst/>
          </a:prstGeom>
          <a:noFill/>
          <a:ln w="19050">
            <a:solidFill>
              <a:srgbClr val="4C928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0" y="6618288"/>
            <a:ext cx="9144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46" tIns="45523" rIns="91046" bIns="45523" anchor="b"/>
          <a:lstStyle>
            <a:lvl1pPr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000" b="0" i="0"/>
              <a:t>- </a:t>
            </a:r>
            <a:fld id="{1541A21C-D09B-445B-BB1F-DF024445DC8C}" type="slidenum">
              <a:rPr kumimoji="1" lang="en-US" altLang="ko-KR" sz="1000" b="0" i="0"/>
              <a:pPr algn="ctr" eaLnBrk="1" latinLnBrk="1" hangingPunct="1"/>
              <a:t>‹#›</a:t>
            </a:fld>
            <a:r>
              <a:rPr kumimoji="1" lang="en-US" altLang="ko-KR" sz="1000" b="0" i="0"/>
              <a:t> -</a:t>
            </a:r>
          </a:p>
        </p:txBody>
      </p:sp>
      <p:sp>
        <p:nvSpPr>
          <p:cNvPr id="15" name="Rectangle 26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68B3A2">
                  <a:shade val="30000"/>
                  <a:satMod val="115000"/>
                </a:srgbClr>
              </a:gs>
              <a:gs pos="50000">
                <a:srgbClr val="68B3A2">
                  <a:shade val="67500"/>
                  <a:satMod val="115000"/>
                </a:srgbClr>
              </a:gs>
              <a:gs pos="100000">
                <a:srgbClr val="68B3A2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p:transition/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 b="1" kern="1200">
          <a:solidFill>
            <a:srgbClr val="339933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1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 smtClean="0"/>
              <a:t>12</a:t>
            </a:r>
            <a:r>
              <a:rPr lang="ko-KR" altLang="en-US" smtClean="0"/>
              <a:t>장</a:t>
            </a:r>
            <a:r>
              <a:rPr lang="en-US" altLang="ko-KR"/>
              <a:t>. </a:t>
            </a:r>
            <a:r>
              <a:rPr lang="ko-KR" altLang="en-US"/>
              <a:t>문자열 매칭</a:t>
            </a:r>
            <a:endParaRPr lang="ko-KR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936625" y="26717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/>
              <a:t>0</a:t>
            </a: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936625" y="35369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/>
              <a:t>2</a:t>
            </a:r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936625" y="31099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/>
              <a:t>1</a:t>
            </a:r>
          </a:p>
        </p:txBody>
      </p:sp>
      <p:sp>
        <p:nvSpPr>
          <p:cNvPr id="295941" name="Text Box 5"/>
          <p:cNvSpPr txBox="1">
            <a:spLocks noChangeArrowheads="1"/>
          </p:cNvSpPr>
          <p:nvPr/>
        </p:nvSpPr>
        <p:spPr bwMode="auto">
          <a:xfrm>
            <a:off x="936625" y="39957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/>
              <a:t>3</a:t>
            </a:r>
          </a:p>
        </p:txBody>
      </p:sp>
      <p:sp>
        <p:nvSpPr>
          <p:cNvPr id="295942" name="Text Box 6"/>
          <p:cNvSpPr txBox="1">
            <a:spLocks noChangeArrowheads="1"/>
          </p:cNvSpPr>
          <p:nvPr/>
        </p:nvSpPr>
        <p:spPr bwMode="auto">
          <a:xfrm>
            <a:off x="936625" y="44386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/>
              <a:t>4</a:t>
            </a:r>
          </a:p>
        </p:txBody>
      </p:sp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936625" y="48974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/>
              <a:t>5</a:t>
            </a:r>
          </a:p>
        </p:txBody>
      </p:sp>
      <p:sp>
        <p:nvSpPr>
          <p:cNvPr id="295944" name="Text Box 8"/>
          <p:cNvSpPr txBox="1">
            <a:spLocks noChangeArrowheads="1"/>
          </p:cNvSpPr>
          <p:nvPr/>
        </p:nvSpPr>
        <p:spPr bwMode="auto">
          <a:xfrm>
            <a:off x="936625" y="53260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/>
              <a:t>6</a:t>
            </a:r>
          </a:p>
        </p:txBody>
      </p:sp>
      <p:sp>
        <p:nvSpPr>
          <p:cNvPr id="295945" name="Text Box 9"/>
          <p:cNvSpPr txBox="1">
            <a:spLocks noChangeArrowheads="1"/>
          </p:cNvSpPr>
          <p:nvPr/>
        </p:nvSpPr>
        <p:spPr bwMode="auto">
          <a:xfrm>
            <a:off x="936625" y="57832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/>
              <a:t>7</a:t>
            </a:r>
          </a:p>
        </p:txBody>
      </p:sp>
      <p:sp>
        <p:nvSpPr>
          <p:cNvPr id="295946" name="Text Box 10"/>
          <p:cNvSpPr txBox="1">
            <a:spLocks noChangeArrowheads="1"/>
          </p:cNvSpPr>
          <p:nvPr/>
        </p:nvSpPr>
        <p:spPr bwMode="auto">
          <a:xfrm>
            <a:off x="1395413" y="2279650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/>
              <a:t>a</a:t>
            </a:r>
          </a:p>
        </p:txBody>
      </p:sp>
      <p:sp>
        <p:nvSpPr>
          <p:cNvPr id="295947" name="Text Box 11"/>
          <p:cNvSpPr txBox="1">
            <a:spLocks noChangeArrowheads="1"/>
          </p:cNvSpPr>
          <p:nvPr/>
        </p:nvSpPr>
        <p:spPr bwMode="auto">
          <a:xfrm>
            <a:off x="1865313" y="22796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/>
              <a:t>b</a:t>
            </a:r>
          </a:p>
        </p:txBody>
      </p:sp>
      <p:sp>
        <p:nvSpPr>
          <p:cNvPr id="295948" name="Text Box 12"/>
          <p:cNvSpPr txBox="1">
            <a:spLocks noChangeArrowheads="1"/>
          </p:cNvSpPr>
          <p:nvPr/>
        </p:nvSpPr>
        <p:spPr bwMode="auto">
          <a:xfrm>
            <a:off x="2347913" y="2279650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/>
              <a:t>c</a:t>
            </a:r>
          </a:p>
        </p:txBody>
      </p:sp>
      <p:sp>
        <p:nvSpPr>
          <p:cNvPr id="295949" name="Rectangle 13"/>
          <p:cNvSpPr>
            <a:spLocks noChangeArrowheads="1"/>
          </p:cNvSpPr>
          <p:nvPr/>
        </p:nvSpPr>
        <p:spPr bwMode="auto">
          <a:xfrm>
            <a:off x="2247900" y="5776913"/>
            <a:ext cx="45720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0</a:t>
            </a:r>
          </a:p>
        </p:txBody>
      </p:sp>
      <p:sp>
        <p:nvSpPr>
          <p:cNvPr id="295950" name="Rectangle 14"/>
          <p:cNvSpPr>
            <a:spLocks noChangeArrowheads="1"/>
          </p:cNvSpPr>
          <p:nvPr/>
        </p:nvSpPr>
        <p:spPr bwMode="auto">
          <a:xfrm>
            <a:off x="1790700" y="5776913"/>
            <a:ext cx="45720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2</a:t>
            </a:r>
          </a:p>
        </p:txBody>
      </p:sp>
      <p:sp>
        <p:nvSpPr>
          <p:cNvPr id="295951" name="Rectangle 15"/>
          <p:cNvSpPr>
            <a:spLocks noChangeArrowheads="1"/>
          </p:cNvSpPr>
          <p:nvPr/>
        </p:nvSpPr>
        <p:spPr bwMode="auto">
          <a:xfrm>
            <a:off x="1308100" y="5776913"/>
            <a:ext cx="48260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1</a:t>
            </a:r>
          </a:p>
        </p:txBody>
      </p:sp>
      <p:sp>
        <p:nvSpPr>
          <p:cNvPr id="295952" name="Rectangle 16"/>
          <p:cNvSpPr>
            <a:spLocks noChangeArrowheads="1"/>
          </p:cNvSpPr>
          <p:nvPr/>
        </p:nvSpPr>
        <p:spPr bwMode="auto">
          <a:xfrm>
            <a:off x="2247900" y="5330825"/>
            <a:ext cx="4572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0</a:t>
            </a:r>
          </a:p>
        </p:txBody>
      </p:sp>
      <p:sp>
        <p:nvSpPr>
          <p:cNvPr id="295953" name="Rectangle 17"/>
          <p:cNvSpPr>
            <a:spLocks noChangeArrowheads="1"/>
          </p:cNvSpPr>
          <p:nvPr/>
        </p:nvSpPr>
        <p:spPr bwMode="auto">
          <a:xfrm>
            <a:off x="1790700" y="5330825"/>
            <a:ext cx="4572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0</a:t>
            </a:r>
          </a:p>
        </p:txBody>
      </p:sp>
      <p:sp>
        <p:nvSpPr>
          <p:cNvPr id="295954" name="Rectangle 18"/>
          <p:cNvSpPr>
            <a:spLocks noChangeArrowheads="1"/>
          </p:cNvSpPr>
          <p:nvPr/>
        </p:nvSpPr>
        <p:spPr bwMode="auto">
          <a:xfrm>
            <a:off x="1308100" y="5330825"/>
            <a:ext cx="4826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7</a:t>
            </a:r>
          </a:p>
        </p:txBody>
      </p:sp>
      <p:sp>
        <p:nvSpPr>
          <p:cNvPr id="295955" name="Rectangle 19"/>
          <p:cNvSpPr>
            <a:spLocks noChangeArrowheads="1"/>
          </p:cNvSpPr>
          <p:nvPr/>
        </p:nvSpPr>
        <p:spPr bwMode="auto">
          <a:xfrm>
            <a:off x="2247900" y="4884738"/>
            <a:ext cx="45720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6</a:t>
            </a:r>
          </a:p>
        </p:txBody>
      </p:sp>
      <p:sp>
        <p:nvSpPr>
          <p:cNvPr id="295956" name="Rectangle 20"/>
          <p:cNvSpPr>
            <a:spLocks noChangeArrowheads="1"/>
          </p:cNvSpPr>
          <p:nvPr/>
        </p:nvSpPr>
        <p:spPr bwMode="auto">
          <a:xfrm>
            <a:off x="1790700" y="4884738"/>
            <a:ext cx="45720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4</a:t>
            </a:r>
          </a:p>
        </p:txBody>
      </p:sp>
      <p:sp>
        <p:nvSpPr>
          <p:cNvPr id="295957" name="Rectangle 21"/>
          <p:cNvSpPr>
            <a:spLocks noChangeArrowheads="1"/>
          </p:cNvSpPr>
          <p:nvPr/>
        </p:nvSpPr>
        <p:spPr bwMode="auto">
          <a:xfrm>
            <a:off x="1308100" y="4884738"/>
            <a:ext cx="48260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1</a:t>
            </a:r>
          </a:p>
        </p:txBody>
      </p:sp>
      <p:sp>
        <p:nvSpPr>
          <p:cNvPr id="295958" name="Rectangle 22"/>
          <p:cNvSpPr>
            <a:spLocks noChangeArrowheads="1"/>
          </p:cNvSpPr>
          <p:nvPr/>
        </p:nvSpPr>
        <p:spPr bwMode="auto">
          <a:xfrm>
            <a:off x="2247900" y="4438650"/>
            <a:ext cx="4572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0</a:t>
            </a:r>
          </a:p>
        </p:txBody>
      </p:sp>
      <p:sp>
        <p:nvSpPr>
          <p:cNvPr id="295959" name="Rectangle 23"/>
          <p:cNvSpPr>
            <a:spLocks noChangeArrowheads="1"/>
          </p:cNvSpPr>
          <p:nvPr/>
        </p:nvSpPr>
        <p:spPr bwMode="auto">
          <a:xfrm>
            <a:off x="1790700" y="4438650"/>
            <a:ext cx="4572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0</a:t>
            </a:r>
          </a:p>
        </p:txBody>
      </p:sp>
      <p:sp>
        <p:nvSpPr>
          <p:cNvPr id="295960" name="Rectangle 24"/>
          <p:cNvSpPr>
            <a:spLocks noChangeArrowheads="1"/>
          </p:cNvSpPr>
          <p:nvPr/>
        </p:nvSpPr>
        <p:spPr bwMode="auto">
          <a:xfrm>
            <a:off x="1308100" y="4438650"/>
            <a:ext cx="4826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5</a:t>
            </a:r>
          </a:p>
        </p:txBody>
      </p:sp>
      <p:sp>
        <p:nvSpPr>
          <p:cNvPr id="295961" name="Rectangle 25"/>
          <p:cNvSpPr>
            <a:spLocks noChangeArrowheads="1"/>
          </p:cNvSpPr>
          <p:nvPr/>
        </p:nvSpPr>
        <p:spPr bwMode="auto">
          <a:xfrm>
            <a:off x="2247900" y="3992563"/>
            <a:ext cx="45720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0</a:t>
            </a:r>
          </a:p>
        </p:txBody>
      </p:sp>
      <p:sp>
        <p:nvSpPr>
          <p:cNvPr id="295962" name="Rectangle 26"/>
          <p:cNvSpPr>
            <a:spLocks noChangeArrowheads="1"/>
          </p:cNvSpPr>
          <p:nvPr/>
        </p:nvSpPr>
        <p:spPr bwMode="auto">
          <a:xfrm>
            <a:off x="1790700" y="3992563"/>
            <a:ext cx="45720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4</a:t>
            </a:r>
          </a:p>
        </p:txBody>
      </p:sp>
      <p:sp>
        <p:nvSpPr>
          <p:cNvPr id="295963" name="Rectangle 27"/>
          <p:cNvSpPr>
            <a:spLocks noChangeArrowheads="1"/>
          </p:cNvSpPr>
          <p:nvPr/>
        </p:nvSpPr>
        <p:spPr bwMode="auto">
          <a:xfrm>
            <a:off x="1308100" y="3992563"/>
            <a:ext cx="48260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1</a:t>
            </a:r>
          </a:p>
        </p:txBody>
      </p:sp>
      <p:sp>
        <p:nvSpPr>
          <p:cNvPr id="295964" name="Rectangle 28"/>
          <p:cNvSpPr>
            <a:spLocks noChangeArrowheads="1"/>
          </p:cNvSpPr>
          <p:nvPr/>
        </p:nvSpPr>
        <p:spPr bwMode="auto">
          <a:xfrm>
            <a:off x="2247900" y="3546475"/>
            <a:ext cx="4572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0</a:t>
            </a:r>
          </a:p>
        </p:txBody>
      </p:sp>
      <p:sp>
        <p:nvSpPr>
          <p:cNvPr id="295965" name="Rectangle 29"/>
          <p:cNvSpPr>
            <a:spLocks noChangeArrowheads="1"/>
          </p:cNvSpPr>
          <p:nvPr/>
        </p:nvSpPr>
        <p:spPr bwMode="auto">
          <a:xfrm>
            <a:off x="1790700" y="3546475"/>
            <a:ext cx="4572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0</a:t>
            </a:r>
          </a:p>
        </p:txBody>
      </p:sp>
      <p:sp>
        <p:nvSpPr>
          <p:cNvPr id="295966" name="Rectangle 30"/>
          <p:cNvSpPr>
            <a:spLocks noChangeArrowheads="1"/>
          </p:cNvSpPr>
          <p:nvPr/>
        </p:nvSpPr>
        <p:spPr bwMode="auto">
          <a:xfrm>
            <a:off x="1308100" y="3546475"/>
            <a:ext cx="4826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3</a:t>
            </a:r>
          </a:p>
        </p:txBody>
      </p:sp>
      <p:sp>
        <p:nvSpPr>
          <p:cNvPr id="295967" name="Rectangle 31"/>
          <p:cNvSpPr>
            <a:spLocks noChangeArrowheads="1"/>
          </p:cNvSpPr>
          <p:nvPr/>
        </p:nvSpPr>
        <p:spPr bwMode="auto">
          <a:xfrm>
            <a:off x="2247900" y="3100388"/>
            <a:ext cx="45720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0</a:t>
            </a:r>
          </a:p>
        </p:txBody>
      </p:sp>
      <p:sp>
        <p:nvSpPr>
          <p:cNvPr id="295968" name="Rectangle 32"/>
          <p:cNvSpPr>
            <a:spLocks noChangeArrowheads="1"/>
          </p:cNvSpPr>
          <p:nvPr/>
        </p:nvSpPr>
        <p:spPr bwMode="auto">
          <a:xfrm>
            <a:off x="1790700" y="3100388"/>
            <a:ext cx="45720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2</a:t>
            </a:r>
          </a:p>
        </p:txBody>
      </p:sp>
      <p:sp>
        <p:nvSpPr>
          <p:cNvPr id="295969" name="Rectangle 33"/>
          <p:cNvSpPr>
            <a:spLocks noChangeArrowheads="1"/>
          </p:cNvSpPr>
          <p:nvPr/>
        </p:nvSpPr>
        <p:spPr bwMode="auto">
          <a:xfrm>
            <a:off x="1308100" y="3100388"/>
            <a:ext cx="48260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1</a:t>
            </a:r>
          </a:p>
        </p:txBody>
      </p:sp>
      <p:sp>
        <p:nvSpPr>
          <p:cNvPr id="295970" name="Rectangle 34"/>
          <p:cNvSpPr>
            <a:spLocks noChangeArrowheads="1"/>
          </p:cNvSpPr>
          <p:nvPr/>
        </p:nvSpPr>
        <p:spPr bwMode="auto">
          <a:xfrm>
            <a:off x="2247900" y="2654300"/>
            <a:ext cx="4572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0</a:t>
            </a:r>
          </a:p>
        </p:txBody>
      </p:sp>
      <p:sp>
        <p:nvSpPr>
          <p:cNvPr id="295971" name="Rectangle 35"/>
          <p:cNvSpPr>
            <a:spLocks noChangeArrowheads="1"/>
          </p:cNvSpPr>
          <p:nvPr/>
        </p:nvSpPr>
        <p:spPr bwMode="auto">
          <a:xfrm>
            <a:off x="1790700" y="2654300"/>
            <a:ext cx="4572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0</a:t>
            </a:r>
          </a:p>
        </p:txBody>
      </p:sp>
      <p:sp>
        <p:nvSpPr>
          <p:cNvPr id="295972" name="Rectangle 36"/>
          <p:cNvSpPr>
            <a:spLocks noChangeArrowheads="1"/>
          </p:cNvSpPr>
          <p:nvPr/>
        </p:nvSpPr>
        <p:spPr bwMode="auto">
          <a:xfrm>
            <a:off x="1308100" y="2654300"/>
            <a:ext cx="4826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1</a:t>
            </a:r>
          </a:p>
        </p:txBody>
      </p:sp>
      <p:sp>
        <p:nvSpPr>
          <p:cNvPr id="295973" name="Line 37"/>
          <p:cNvSpPr>
            <a:spLocks noChangeShapeType="1"/>
          </p:cNvSpPr>
          <p:nvPr/>
        </p:nvSpPr>
        <p:spPr bwMode="auto">
          <a:xfrm>
            <a:off x="1333500" y="2641600"/>
            <a:ext cx="3429000" cy="15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5974" name="Line 38"/>
          <p:cNvSpPr>
            <a:spLocks noChangeShapeType="1"/>
          </p:cNvSpPr>
          <p:nvPr/>
        </p:nvSpPr>
        <p:spPr bwMode="auto">
          <a:xfrm>
            <a:off x="1308100" y="3100388"/>
            <a:ext cx="34417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5975" name="Line 39"/>
          <p:cNvSpPr>
            <a:spLocks noChangeShapeType="1"/>
          </p:cNvSpPr>
          <p:nvPr/>
        </p:nvSpPr>
        <p:spPr bwMode="auto">
          <a:xfrm>
            <a:off x="1308100" y="3546475"/>
            <a:ext cx="34544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5976" name="Line 40"/>
          <p:cNvSpPr>
            <a:spLocks noChangeShapeType="1"/>
          </p:cNvSpPr>
          <p:nvPr/>
        </p:nvSpPr>
        <p:spPr bwMode="auto">
          <a:xfrm>
            <a:off x="1308100" y="3992563"/>
            <a:ext cx="34290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5977" name="Line 41"/>
          <p:cNvSpPr>
            <a:spLocks noChangeShapeType="1"/>
          </p:cNvSpPr>
          <p:nvPr/>
        </p:nvSpPr>
        <p:spPr bwMode="auto">
          <a:xfrm>
            <a:off x="1308100" y="6223000"/>
            <a:ext cx="3429000" cy="15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5978" name="Line 42"/>
          <p:cNvSpPr>
            <a:spLocks noChangeShapeType="1"/>
          </p:cNvSpPr>
          <p:nvPr/>
        </p:nvSpPr>
        <p:spPr bwMode="auto">
          <a:xfrm>
            <a:off x="1308100" y="2654300"/>
            <a:ext cx="1588" cy="35687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5979" name="Line 43"/>
          <p:cNvSpPr>
            <a:spLocks noChangeShapeType="1"/>
          </p:cNvSpPr>
          <p:nvPr/>
        </p:nvSpPr>
        <p:spPr bwMode="auto">
          <a:xfrm>
            <a:off x="1790700" y="2654300"/>
            <a:ext cx="1588" cy="3568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5980" name="Line 44"/>
          <p:cNvSpPr>
            <a:spLocks noChangeShapeType="1"/>
          </p:cNvSpPr>
          <p:nvPr/>
        </p:nvSpPr>
        <p:spPr bwMode="auto">
          <a:xfrm>
            <a:off x="2247900" y="2654300"/>
            <a:ext cx="1588" cy="3568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5981" name="Line 45"/>
          <p:cNvSpPr>
            <a:spLocks noChangeShapeType="1"/>
          </p:cNvSpPr>
          <p:nvPr/>
        </p:nvSpPr>
        <p:spPr bwMode="auto">
          <a:xfrm>
            <a:off x="2705100" y="2654300"/>
            <a:ext cx="1588" cy="3568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5982" name="Line 46"/>
          <p:cNvSpPr>
            <a:spLocks noChangeShapeType="1"/>
          </p:cNvSpPr>
          <p:nvPr/>
        </p:nvSpPr>
        <p:spPr bwMode="auto">
          <a:xfrm>
            <a:off x="4762500" y="2654300"/>
            <a:ext cx="1588" cy="35687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5983" name="Line 47"/>
          <p:cNvSpPr>
            <a:spLocks noChangeShapeType="1"/>
          </p:cNvSpPr>
          <p:nvPr/>
        </p:nvSpPr>
        <p:spPr bwMode="auto">
          <a:xfrm flipH="1" flipV="1">
            <a:off x="863600" y="20447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5984" name="Text Box 48"/>
          <p:cNvSpPr txBox="1">
            <a:spLocks noChangeArrowheads="1"/>
          </p:cNvSpPr>
          <p:nvPr/>
        </p:nvSpPr>
        <p:spPr bwMode="auto">
          <a:xfrm>
            <a:off x="406400" y="220662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ko-KR" altLang="en-US" sz="1800">
                <a:latin typeface="굴림" panose="020B0600000101010101" pitchFamily="50" charset="-127"/>
              </a:rPr>
              <a:t>상태</a:t>
            </a:r>
          </a:p>
        </p:txBody>
      </p:sp>
      <p:sp>
        <p:nvSpPr>
          <p:cNvPr id="295985" name="Text Box 49"/>
          <p:cNvSpPr txBox="1">
            <a:spLocks noChangeArrowheads="1"/>
          </p:cNvSpPr>
          <p:nvPr/>
        </p:nvSpPr>
        <p:spPr bwMode="auto">
          <a:xfrm>
            <a:off x="931863" y="1903413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ko-KR" altLang="en-US" sz="1800">
                <a:latin typeface="굴림" panose="020B0600000101010101" pitchFamily="50" charset="-127"/>
              </a:rPr>
              <a:t>입력문자</a:t>
            </a:r>
          </a:p>
        </p:txBody>
      </p:sp>
      <p:grpSp>
        <p:nvGrpSpPr>
          <p:cNvPr id="295986" name="Group 50"/>
          <p:cNvGrpSpPr>
            <a:grpSpLocks/>
          </p:cNvGrpSpPr>
          <p:nvPr/>
        </p:nvGrpSpPr>
        <p:grpSpPr bwMode="auto">
          <a:xfrm>
            <a:off x="2679700" y="2654300"/>
            <a:ext cx="622300" cy="3568700"/>
            <a:chOff x="1632" y="728"/>
            <a:chExt cx="392" cy="2248"/>
          </a:xfrm>
        </p:grpSpPr>
        <p:sp>
          <p:nvSpPr>
            <p:cNvPr id="295987" name="Rectangle 51"/>
            <p:cNvSpPr>
              <a:spLocks noChangeArrowheads="1"/>
            </p:cNvSpPr>
            <p:nvPr/>
          </p:nvSpPr>
          <p:spPr bwMode="auto">
            <a:xfrm>
              <a:off x="1632" y="2695"/>
              <a:ext cx="39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en-US" altLang="ko-KR" sz="2000"/>
                <a:t>0</a:t>
              </a:r>
            </a:p>
          </p:txBody>
        </p:sp>
        <p:sp>
          <p:nvSpPr>
            <p:cNvPr id="295988" name="Rectangle 52"/>
            <p:cNvSpPr>
              <a:spLocks noChangeArrowheads="1"/>
            </p:cNvSpPr>
            <p:nvPr/>
          </p:nvSpPr>
          <p:spPr bwMode="auto">
            <a:xfrm>
              <a:off x="1632" y="2414"/>
              <a:ext cx="39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en-US" altLang="ko-KR" sz="2000"/>
                <a:t>0</a:t>
              </a:r>
            </a:p>
          </p:txBody>
        </p:sp>
        <p:sp>
          <p:nvSpPr>
            <p:cNvPr id="295989" name="Rectangle 53"/>
            <p:cNvSpPr>
              <a:spLocks noChangeArrowheads="1"/>
            </p:cNvSpPr>
            <p:nvPr/>
          </p:nvSpPr>
          <p:spPr bwMode="auto">
            <a:xfrm>
              <a:off x="1632" y="2133"/>
              <a:ext cx="39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en-US" altLang="ko-KR" sz="2000"/>
                <a:t>0</a:t>
              </a:r>
            </a:p>
          </p:txBody>
        </p:sp>
        <p:sp>
          <p:nvSpPr>
            <p:cNvPr id="295990" name="Rectangle 54"/>
            <p:cNvSpPr>
              <a:spLocks noChangeArrowheads="1"/>
            </p:cNvSpPr>
            <p:nvPr/>
          </p:nvSpPr>
          <p:spPr bwMode="auto">
            <a:xfrm>
              <a:off x="1632" y="1852"/>
              <a:ext cx="39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en-US" altLang="ko-KR" sz="2000"/>
                <a:t>0</a:t>
              </a:r>
            </a:p>
          </p:txBody>
        </p:sp>
        <p:sp>
          <p:nvSpPr>
            <p:cNvPr id="295991" name="Rectangle 55"/>
            <p:cNvSpPr>
              <a:spLocks noChangeArrowheads="1"/>
            </p:cNvSpPr>
            <p:nvPr/>
          </p:nvSpPr>
          <p:spPr bwMode="auto">
            <a:xfrm>
              <a:off x="1632" y="1571"/>
              <a:ext cx="39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en-US" altLang="ko-KR" sz="2000"/>
                <a:t>0</a:t>
              </a:r>
            </a:p>
          </p:txBody>
        </p:sp>
        <p:sp>
          <p:nvSpPr>
            <p:cNvPr id="295992" name="Rectangle 56"/>
            <p:cNvSpPr>
              <a:spLocks noChangeArrowheads="1"/>
            </p:cNvSpPr>
            <p:nvPr/>
          </p:nvSpPr>
          <p:spPr bwMode="auto">
            <a:xfrm>
              <a:off x="1632" y="1290"/>
              <a:ext cx="39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en-US" altLang="ko-KR" sz="2000"/>
                <a:t>0</a:t>
              </a:r>
            </a:p>
          </p:txBody>
        </p:sp>
        <p:sp>
          <p:nvSpPr>
            <p:cNvPr id="295993" name="Rectangle 57"/>
            <p:cNvSpPr>
              <a:spLocks noChangeArrowheads="1"/>
            </p:cNvSpPr>
            <p:nvPr/>
          </p:nvSpPr>
          <p:spPr bwMode="auto">
            <a:xfrm>
              <a:off x="1632" y="1009"/>
              <a:ext cx="39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en-US" altLang="ko-KR" sz="2000"/>
                <a:t>0</a:t>
              </a:r>
            </a:p>
          </p:txBody>
        </p:sp>
        <p:sp>
          <p:nvSpPr>
            <p:cNvPr id="295994" name="Rectangle 58"/>
            <p:cNvSpPr>
              <a:spLocks noChangeArrowheads="1"/>
            </p:cNvSpPr>
            <p:nvPr/>
          </p:nvSpPr>
          <p:spPr bwMode="auto">
            <a:xfrm>
              <a:off x="1632" y="728"/>
              <a:ext cx="39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en-US" altLang="ko-KR" sz="2000"/>
                <a:t>0</a:t>
              </a:r>
            </a:p>
          </p:txBody>
        </p:sp>
        <p:sp>
          <p:nvSpPr>
            <p:cNvPr id="295995" name="Line 59"/>
            <p:cNvSpPr>
              <a:spLocks noChangeShapeType="1"/>
            </p:cNvSpPr>
            <p:nvPr/>
          </p:nvSpPr>
          <p:spPr bwMode="auto">
            <a:xfrm>
              <a:off x="1944" y="728"/>
              <a:ext cx="0" cy="2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95996" name="Group 60"/>
          <p:cNvGrpSpPr>
            <a:grpSpLocks/>
          </p:cNvGrpSpPr>
          <p:nvPr/>
        </p:nvGrpSpPr>
        <p:grpSpPr bwMode="auto">
          <a:xfrm>
            <a:off x="3162300" y="2654300"/>
            <a:ext cx="622300" cy="3568700"/>
            <a:chOff x="1632" y="728"/>
            <a:chExt cx="392" cy="2248"/>
          </a:xfrm>
        </p:grpSpPr>
        <p:sp>
          <p:nvSpPr>
            <p:cNvPr id="295997" name="Rectangle 61"/>
            <p:cNvSpPr>
              <a:spLocks noChangeArrowheads="1"/>
            </p:cNvSpPr>
            <p:nvPr/>
          </p:nvSpPr>
          <p:spPr bwMode="auto">
            <a:xfrm>
              <a:off x="1632" y="2695"/>
              <a:ext cx="39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en-US" altLang="ko-KR" sz="2000"/>
                <a:t>0</a:t>
              </a:r>
            </a:p>
          </p:txBody>
        </p:sp>
        <p:sp>
          <p:nvSpPr>
            <p:cNvPr id="295998" name="Rectangle 62"/>
            <p:cNvSpPr>
              <a:spLocks noChangeArrowheads="1"/>
            </p:cNvSpPr>
            <p:nvPr/>
          </p:nvSpPr>
          <p:spPr bwMode="auto">
            <a:xfrm>
              <a:off x="1632" y="2414"/>
              <a:ext cx="39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en-US" altLang="ko-KR" sz="2000"/>
                <a:t>0</a:t>
              </a:r>
            </a:p>
          </p:txBody>
        </p:sp>
        <p:sp>
          <p:nvSpPr>
            <p:cNvPr id="295999" name="Rectangle 63"/>
            <p:cNvSpPr>
              <a:spLocks noChangeArrowheads="1"/>
            </p:cNvSpPr>
            <p:nvPr/>
          </p:nvSpPr>
          <p:spPr bwMode="auto">
            <a:xfrm>
              <a:off x="1632" y="2133"/>
              <a:ext cx="39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en-US" altLang="ko-KR" sz="2000"/>
                <a:t>0</a:t>
              </a:r>
            </a:p>
          </p:txBody>
        </p:sp>
        <p:sp>
          <p:nvSpPr>
            <p:cNvPr id="296000" name="Rectangle 64"/>
            <p:cNvSpPr>
              <a:spLocks noChangeArrowheads="1"/>
            </p:cNvSpPr>
            <p:nvPr/>
          </p:nvSpPr>
          <p:spPr bwMode="auto">
            <a:xfrm>
              <a:off x="1632" y="1852"/>
              <a:ext cx="39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en-US" altLang="ko-KR" sz="2000"/>
                <a:t>0</a:t>
              </a:r>
            </a:p>
          </p:txBody>
        </p:sp>
        <p:sp>
          <p:nvSpPr>
            <p:cNvPr id="296001" name="Rectangle 65"/>
            <p:cNvSpPr>
              <a:spLocks noChangeArrowheads="1"/>
            </p:cNvSpPr>
            <p:nvPr/>
          </p:nvSpPr>
          <p:spPr bwMode="auto">
            <a:xfrm>
              <a:off x="1632" y="1571"/>
              <a:ext cx="39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en-US" altLang="ko-KR" sz="2000"/>
                <a:t>0</a:t>
              </a:r>
            </a:p>
          </p:txBody>
        </p:sp>
        <p:sp>
          <p:nvSpPr>
            <p:cNvPr id="296002" name="Rectangle 66"/>
            <p:cNvSpPr>
              <a:spLocks noChangeArrowheads="1"/>
            </p:cNvSpPr>
            <p:nvPr/>
          </p:nvSpPr>
          <p:spPr bwMode="auto">
            <a:xfrm>
              <a:off x="1632" y="1290"/>
              <a:ext cx="39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en-US" altLang="ko-KR" sz="2000"/>
                <a:t>0</a:t>
              </a:r>
            </a:p>
          </p:txBody>
        </p:sp>
        <p:sp>
          <p:nvSpPr>
            <p:cNvPr id="296003" name="Rectangle 67"/>
            <p:cNvSpPr>
              <a:spLocks noChangeArrowheads="1"/>
            </p:cNvSpPr>
            <p:nvPr/>
          </p:nvSpPr>
          <p:spPr bwMode="auto">
            <a:xfrm>
              <a:off x="1632" y="1009"/>
              <a:ext cx="39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en-US" altLang="ko-KR" sz="2000"/>
                <a:t>0</a:t>
              </a:r>
            </a:p>
          </p:txBody>
        </p:sp>
        <p:sp>
          <p:nvSpPr>
            <p:cNvPr id="296004" name="Rectangle 68"/>
            <p:cNvSpPr>
              <a:spLocks noChangeArrowheads="1"/>
            </p:cNvSpPr>
            <p:nvPr/>
          </p:nvSpPr>
          <p:spPr bwMode="auto">
            <a:xfrm>
              <a:off x="1632" y="728"/>
              <a:ext cx="39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en-US" altLang="ko-KR" sz="2000"/>
                <a:t>0</a:t>
              </a:r>
            </a:p>
          </p:txBody>
        </p:sp>
        <p:sp>
          <p:nvSpPr>
            <p:cNvPr id="296005" name="Line 69"/>
            <p:cNvSpPr>
              <a:spLocks noChangeShapeType="1"/>
            </p:cNvSpPr>
            <p:nvPr/>
          </p:nvSpPr>
          <p:spPr bwMode="auto">
            <a:xfrm>
              <a:off x="1944" y="728"/>
              <a:ext cx="0" cy="2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96006" name="Rectangle 70"/>
          <p:cNvSpPr>
            <a:spLocks noChangeArrowheads="1"/>
          </p:cNvSpPr>
          <p:nvPr/>
        </p:nvSpPr>
        <p:spPr bwMode="auto">
          <a:xfrm>
            <a:off x="4229100" y="5789613"/>
            <a:ext cx="62230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0</a:t>
            </a:r>
          </a:p>
        </p:txBody>
      </p:sp>
      <p:sp>
        <p:nvSpPr>
          <p:cNvPr id="296007" name="Rectangle 71"/>
          <p:cNvSpPr>
            <a:spLocks noChangeArrowheads="1"/>
          </p:cNvSpPr>
          <p:nvPr/>
        </p:nvSpPr>
        <p:spPr bwMode="auto">
          <a:xfrm>
            <a:off x="4229100" y="5343525"/>
            <a:ext cx="6223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0</a:t>
            </a:r>
          </a:p>
        </p:txBody>
      </p:sp>
      <p:sp>
        <p:nvSpPr>
          <p:cNvPr id="296008" name="Rectangle 72"/>
          <p:cNvSpPr>
            <a:spLocks noChangeArrowheads="1"/>
          </p:cNvSpPr>
          <p:nvPr/>
        </p:nvSpPr>
        <p:spPr bwMode="auto">
          <a:xfrm>
            <a:off x="4229100" y="4897438"/>
            <a:ext cx="62230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0</a:t>
            </a:r>
          </a:p>
        </p:txBody>
      </p:sp>
      <p:sp>
        <p:nvSpPr>
          <p:cNvPr id="296009" name="Rectangle 73"/>
          <p:cNvSpPr>
            <a:spLocks noChangeArrowheads="1"/>
          </p:cNvSpPr>
          <p:nvPr/>
        </p:nvSpPr>
        <p:spPr bwMode="auto">
          <a:xfrm>
            <a:off x="4229100" y="4451350"/>
            <a:ext cx="6223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0</a:t>
            </a:r>
          </a:p>
        </p:txBody>
      </p:sp>
      <p:sp>
        <p:nvSpPr>
          <p:cNvPr id="296010" name="Rectangle 74"/>
          <p:cNvSpPr>
            <a:spLocks noChangeArrowheads="1"/>
          </p:cNvSpPr>
          <p:nvPr/>
        </p:nvSpPr>
        <p:spPr bwMode="auto">
          <a:xfrm>
            <a:off x="4229100" y="4005263"/>
            <a:ext cx="62230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0</a:t>
            </a:r>
          </a:p>
        </p:txBody>
      </p:sp>
      <p:sp>
        <p:nvSpPr>
          <p:cNvPr id="296011" name="Rectangle 75"/>
          <p:cNvSpPr>
            <a:spLocks noChangeArrowheads="1"/>
          </p:cNvSpPr>
          <p:nvPr/>
        </p:nvSpPr>
        <p:spPr bwMode="auto">
          <a:xfrm>
            <a:off x="4229100" y="3559175"/>
            <a:ext cx="6223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0</a:t>
            </a:r>
          </a:p>
        </p:txBody>
      </p:sp>
      <p:sp>
        <p:nvSpPr>
          <p:cNvPr id="296012" name="Rectangle 76"/>
          <p:cNvSpPr>
            <a:spLocks noChangeArrowheads="1"/>
          </p:cNvSpPr>
          <p:nvPr/>
        </p:nvSpPr>
        <p:spPr bwMode="auto">
          <a:xfrm>
            <a:off x="4229100" y="3113088"/>
            <a:ext cx="62230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0</a:t>
            </a:r>
          </a:p>
        </p:txBody>
      </p:sp>
      <p:sp>
        <p:nvSpPr>
          <p:cNvPr id="296013" name="Rectangle 77"/>
          <p:cNvSpPr>
            <a:spLocks noChangeArrowheads="1"/>
          </p:cNvSpPr>
          <p:nvPr/>
        </p:nvSpPr>
        <p:spPr bwMode="auto">
          <a:xfrm>
            <a:off x="4229100" y="2667000"/>
            <a:ext cx="6223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0</a:t>
            </a:r>
          </a:p>
        </p:txBody>
      </p:sp>
      <p:sp>
        <p:nvSpPr>
          <p:cNvPr id="296014" name="Line 78"/>
          <p:cNvSpPr>
            <a:spLocks noChangeShapeType="1"/>
          </p:cNvSpPr>
          <p:nvPr/>
        </p:nvSpPr>
        <p:spPr bwMode="auto">
          <a:xfrm>
            <a:off x="4254500" y="2667000"/>
            <a:ext cx="1588" cy="3568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6015" name="Line 79"/>
          <p:cNvSpPr>
            <a:spLocks noChangeShapeType="1"/>
          </p:cNvSpPr>
          <p:nvPr/>
        </p:nvSpPr>
        <p:spPr bwMode="auto">
          <a:xfrm>
            <a:off x="1308100" y="4422775"/>
            <a:ext cx="34544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6016" name="Line 80"/>
          <p:cNvSpPr>
            <a:spLocks noChangeShapeType="1"/>
          </p:cNvSpPr>
          <p:nvPr/>
        </p:nvSpPr>
        <p:spPr bwMode="auto">
          <a:xfrm>
            <a:off x="1308100" y="4867275"/>
            <a:ext cx="34544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6017" name="Line 81"/>
          <p:cNvSpPr>
            <a:spLocks noChangeShapeType="1"/>
          </p:cNvSpPr>
          <p:nvPr/>
        </p:nvSpPr>
        <p:spPr bwMode="auto">
          <a:xfrm>
            <a:off x="1308100" y="5324475"/>
            <a:ext cx="34544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6018" name="Line 82"/>
          <p:cNvSpPr>
            <a:spLocks noChangeShapeType="1"/>
          </p:cNvSpPr>
          <p:nvPr/>
        </p:nvSpPr>
        <p:spPr bwMode="auto">
          <a:xfrm>
            <a:off x="1320800" y="5756275"/>
            <a:ext cx="34544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6019" name="Text Box 83"/>
          <p:cNvSpPr txBox="1">
            <a:spLocks noChangeArrowheads="1"/>
          </p:cNvSpPr>
          <p:nvPr/>
        </p:nvSpPr>
        <p:spPr bwMode="auto">
          <a:xfrm>
            <a:off x="3768725" y="26654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Arial" panose="020B0604020202020204" pitchFamily="34" charset="0"/>
              </a:rPr>
              <a:t>…</a:t>
            </a:r>
            <a:endParaRPr kumimoji="1" lang="en-US" altLang="ko-KR" sz="1800">
              <a:latin typeface="굴림" panose="020B0600000101010101" pitchFamily="50" charset="-127"/>
            </a:endParaRPr>
          </a:p>
        </p:txBody>
      </p:sp>
      <p:sp>
        <p:nvSpPr>
          <p:cNvPr id="296020" name="Text Box 84"/>
          <p:cNvSpPr txBox="1">
            <a:spLocks noChangeArrowheads="1"/>
          </p:cNvSpPr>
          <p:nvPr/>
        </p:nvSpPr>
        <p:spPr bwMode="auto">
          <a:xfrm>
            <a:off x="3781425" y="31099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Arial" panose="020B0604020202020204" pitchFamily="34" charset="0"/>
              </a:rPr>
              <a:t>…</a:t>
            </a:r>
            <a:endParaRPr kumimoji="1" lang="en-US" altLang="ko-KR" sz="1800">
              <a:latin typeface="굴림" panose="020B0600000101010101" pitchFamily="50" charset="-127"/>
            </a:endParaRPr>
          </a:p>
        </p:txBody>
      </p:sp>
      <p:sp>
        <p:nvSpPr>
          <p:cNvPr id="296021" name="Text Box 85"/>
          <p:cNvSpPr txBox="1">
            <a:spLocks noChangeArrowheads="1"/>
          </p:cNvSpPr>
          <p:nvPr/>
        </p:nvSpPr>
        <p:spPr bwMode="auto">
          <a:xfrm>
            <a:off x="3794125" y="57896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Arial" panose="020B0604020202020204" pitchFamily="34" charset="0"/>
              </a:rPr>
              <a:t>…</a:t>
            </a:r>
            <a:endParaRPr kumimoji="1" lang="en-US" altLang="ko-KR" sz="1800">
              <a:latin typeface="굴림" panose="020B0600000101010101" pitchFamily="50" charset="-127"/>
            </a:endParaRPr>
          </a:p>
        </p:txBody>
      </p:sp>
      <p:sp>
        <p:nvSpPr>
          <p:cNvPr id="296022" name="Text Box 86"/>
          <p:cNvSpPr txBox="1">
            <a:spLocks noChangeArrowheads="1"/>
          </p:cNvSpPr>
          <p:nvPr/>
        </p:nvSpPr>
        <p:spPr bwMode="auto">
          <a:xfrm>
            <a:off x="3794125" y="53324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Arial" panose="020B0604020202020204" pitchFamily="34" charset="0"/>
              </a:rPr>
              <a:t>…</a:t>
            </a:r>
            <a:endParaRPr kumimoji="1" lang="en-US" altLang="ko-KR" sz="1800">
              <a:latin typeface="굴림" panose="020B0600000101010101" pitchFamily="50" charset="-127"/>
            </a:endParaRPr>
          </a:p>
        </p:txBody>
      </p:sp>
      <p:sp>
        <p:nvSpPr>
          <p:cNvPr id="296023" name="Text Box 87"/>
          <p:cNvSpPr txBox="1">
            <a:spLocks noChangeArrowheads="1"/>
          </p:cNvSpPr>
          <p:nvPr/>
        </p:nvSpPr>
        <p:spPr bwMode="auto">
          <a:xfrm>
            <a:off x="3781425" y="35417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Arial" panose="020B0604020202020204" pitchFamily="34" charset="0"/>
              </a:rPr>
              <a:t>…</a:t>
            </a:r>
            <a:endParaRPr kumimoji="1" lang="en-US" altLang="ko-KR" sz="1800">
              <a:latin typeface="굴림" panose="020B0600000101010101" pitchFamily="50" charset="-127"/>
            </a:endParaRPr>
          </a:p>
        </p:txBody>
      </p:sp>
      <p:sp>
        <p:nvSpPr>
          <p:cNvPr id="296024" name="Text Box 88"/>
          <p:cNvSpPr txBox="1">
            <a:spLocks noChangeArrowheads="1"/>
          </p:cNvSpPr>
          <p:nvPr/>
        </p:nvSpPr>
        <p:spPr bwMode="auto">
          <a:xfrm>
            <a:off x="3781425" y="39862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Arial" panose="020B0604020202020204" pitchFamily="34" charset="0"/>
              </a:rPr>
              <a:t>…</a:t>
            </a:r>
            <a:endParaRPr kumimoji="1" lang="en-US" altLang="ko-KR" sz="1800">
              <a:latin typeface="굴림" panose="020B0600000101010101" pitchFamily="50" charset="-127"/>
            </a:endParaRPr>
          </a:p>
        </p:txBody>
      </p:sp>
      <p:sp>
        <p:nvSpPr>
          <p:cNvPr id="296025" name="Text Box 89"/>
          <p:cNvSpPr txBox="1">
            <a:spLocks noChangeArrowheads="1"/>
          </p:cNvSpPr>
          <p:nvPr/>
        </p:nvSpPr>
        <p:spPr bwMode="auto">
          <a:xfrm>
            <a:off x="3781425" y="44434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Arial" panose="020B0604020202020204" pitchFamily="34" charset="0"/>
              </a:rPr>
              <a:t>…</a:t>
            </a:r>
            <a:endParaRPr kumimoji="1" lang="en-US" altLang="ko-KR" sz="1800">
              <a:latin typeface="굴림" panose="020B0600000101010101" pitchFamily="50" charset="-127"/>
            </a:endParaRPr>
          </a:p>
        </p:txBody>
      </p:sp>
      <p:sp>
        <p:nvSpPr>
          <p:cNvPr id="296026" name="Text Box 90"/>
          <p:cNvSpPr txBox="1">
            <a:spLocks noChangeArrowheads="1"/>
          </p:cNvSpPr>
          <p:nvPr/>
        </p:nvSpPr>
        <p:spPr bwMode="auto">
          <a:xfrm>
            <a:off x="3794125" y="48879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Arial" panose="020B0604020202020204" pitchFamily="34" charset="0"/>
              </a:rPr>
              <a:t>…</a:t>
            </a:r>
            <a:endParaRPr kumimoji="1" lang="en-US" altLang="ko-KR" sz="1800">
              <a:latin typeface="굴림" panose="020B0600000101010101" pitchFamily="50" charset="-127"/>
            </a:endParaRPr>
          </a:p>
        </p:txBody>
      </p:sp>
      <p:sp>
        <p:nvSpPr>
          <p:cNvPr id="296027" name="Text Box 91"/>
          <p:cNvSpPr txBox="1">
            <a:spLocks noChangeArrowheads="1"/>
          </p:cNvSpPr>
          <p:nvPr/>
        </p:nvSpPr>
        <p:spPr bwMode="auto">
          <a:xfrm>
            <a:off x="2817813" y="22923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/>
              <a:t>d</a:t>
            </a:r>
          </a:p>
        </p:txBody>
      </p:sp>
      <p:sp>
        <p:nvSpPr>
          <p:cNvPr id="296028" name="Text Box 92"/>
          <p:cNvSpPr txBox="1">
            <a:spLocks noChangeArrowheads="1"/>
          </p:cNvSpPr>
          <p:nvPr/>
        </p:nvSpPr>
        <p:spPr bwMode="auto">
          <a:xfrm>
            <a:off x="3313113" y="2279650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/>
              <a:t>e</a:t>
            </a:r>
          </a:p>
        </p:txBody>
      </p:sp>
      <p:sp>
        <p:nvSpPr>
          <p:cNvPr id="296029" name="Text Box 93"/>
          <p:cNvSpPr txBox="1">
            <a:spLocks noChangeArrowheads="1"/>
          </p:cNvSpPr>
          <p:nvPr/>
        </p:nvSpPr>
        <p:spPr bwMode="auto">
          <a:xfrm>
            <a:off x="4392613" y="2266950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/>
              <a:t>z</a:t>
            </a:r>
          </a:p>
        </p:txBody>
      </p:sp>
      <p:sp>
        <p:nvSpPr>
          <p:cNvPr id="296030" name="Text Box 94"/>
          <p:cNvSpPr txBox="1">
            <a:spLocks noChangeArrowheads="1"/>
          </p:cNvSpPr>
          <p:nvPr/>
        </p:nvSpPr>
        <p:spPr bwMode="auto">
          <a:xfrm>
            <a:off x="3768725" y="22717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Arial" panose="020B0604020202020204" pitchFamily="34" charset="0"/>
              </a:rPr>
              <a:t>…</a:t>
            </a:r>
            <a:endParaRPr kumimoji="1" lang="en-US" altLang="ko-KR" sz="1800">
              <a:latin typeface="굴림" panose="020B0600000101010101" pitchFamily="50" charset="-127"/>
            </a:endParaRPr>
          </a:p>
        </p:txBody>
      </p:sp>
      <p:sp>
        <p:nvSpPr>
          <p:cNvPr id="296031" name="Rectangle 95"/>
          <p:cNvSpPr>
            <a:spLocks noChangeArrowheads="1"/>
          </p:cNvSpPr>
          <p:nvPr/>
        </p:nvSpPr>
        <p:spPr bwMode="auto">
          <a:xfrm>
            <a:off x="685800" y="4445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3200"/>
              <a:t>오토마타의  </a:t>
            </a:r>
            <a:r>
              <a:rPr lang="en-US" altLang="ko-KR" sz="3200"/>
              <a:t>S/W </a:t>
            </a:r>
            <a:r>
              <a:rPr lang="ko-KR" altLang="en-US" sz="3200"/>
              <a:t>구현</a:t>
            </a:r>
          </a:p>
        </p:txBody>
      </p:sp>
      <p:sp>
        <p:nvSpPr>
          <p:cNvPr id="296032" name="Text Box 96"/>
          <p:cNvSpPr txBox="1">
            <a:spLocks noChangeArrowheads="1"/>
          </p:cNvSpPr>
          <p:nvPr/>
        </p:nvSpPr>
        <p:spPr bwMode="auto">
          <a:xfrm>
            <a:off x="6156325" y="26590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/>
              <a:t>0</a:t>
            </a:r>
          </a:p>
        </p:txBody>
      </p:sp>
      <p:sp>
        <p:nvSpPr>
          <p:cNvPr id="296033" name="Text Box 97"/>
          <p:cNvSpPr txBox="1">
            <a:spLocks noChangeArrowheads="1"/>
          </p:cNvSpPr>
          <p:nvPr/>
        </p:nvSpPr>
        <p:spPr bwMode="auto">
          <a:xfrm>
            <a:off x="6156325" y="35988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/>
              <a:t>2</a:t>
            </a:r>
          </a:p>
        </p:txBody>
      </p:sp>
      <p:sp>
        <p:nvSpPr>
          <p:cNvPr id="296034" name="Text Box 98"/>
          <p:cNvSpPr txBox="1">
            <a:spLocks noChangeArrowheads="1"/>
          </p:cNvSpPr>
          <p:nvPr/>
        </p:nvSpPr>
        <p:spPr bwMode="auto">
          <a:xfrm>
            <a:off x="6156325" y="31289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/>
              <a:t>1</a:t>
            </a:r>
          </a:p>
        </p:txBody>
      </p:sp>
      <p:sp>
        <p:nvSpPr>
          <p:cNvPr id="296035" name="Text Box 99"/>
          <p:cNvSpPr txBox="1">
            <a:spLocks noChangeArrowheads="1"/>
          </p:cNvSpPr>
          <p:nvPr/>
        </p:nvSpPr>
        <p:spPr bwMode="auto">
          <a:xfrm>
            <a:off x="6156325" y="40433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/>
              <a:t>3</a:t>
            </a:r>
          </a:p>
        </p:txBody>
      </p:sp>
      <p:sp>
        <p:nvSpPr>
          <p:cNvPr id="296036" name="Text Box 100"/>
          <p:cNvSpPr txBox="1">
            <a:spLocks noChangeArrowheads="1"/>
          </p:cNvSpPr>
          <p:nvPr/>
        </p:nvSpPr>
        <p:spPr bwMode="auto">
          <a:xfrm>
            <a:off x="6156325" y="45005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/>
              <a:t>4</a:t>
            </a:r>
          </a:p>
        </p:txBody>
      </p:sp>
      <p:sp>
        <p:nvSpPr>
          <p:cNvPr id="296037" name="Text Box 101"/>
          <p:cNvSpPr txBox="1">
            <a:spLocks noChangeArrowheads="1"/>
          </p:cNvSpPr>
          <p:nvPr/>
        </p:nvSpPr>
        <p:spPr bwMode="auto">
          <a:xfrm>
            <a:off x="6156325" y="49450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/>
              <a:t>5</a:t>
            </a:r>
          </a:p>
        </p:txBody>
      </p:sp>
      <p:sp>
        <p:nvSpPr>
          <p:cNvPr id="296038" name="Text Box 102"/>
          <p:cNvSpPr txBox="1">
            <a:spLocks noChangeArrowheads="1"/>
          </p:cNvSpPr>
          <p:nvPr/>
        </p:nvSpPr>
        <p:spPr bwMode="auto">
          <a:xfrm>
            <a:off x="6156325" y="54022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/>
              <a:t>6</a:t>
            </a:r>
          </a:p>
        </p:txBody>
      </p:sp>
      <p:sp>
        <p:nvSpPr>
          <p:cNvPr id="296039" name="Text Box 103"/>
          <p:cNvSpPr txBox="1">
            <a:spLocks noChangeArrowheads="1"/>
          </p:cNvSpPr>
          <p:nvPr/>
        </p:nvSpPr>
        <p:spPr bwMode="auto">
          <a:xfrm>
            <a:off x="6156325" y="58594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/>
              <a:t>7</a:t>
            </a:r>
          </a:p>
        </p:txBody>
      </p:sp>
      <p:sp>
        <p:nvSpPr>
          <p:cNvPr id="296040" name="Text Box 104"/>
          <p:cNvSpPr txBox="1">
            <a:spLocks noChangeArrowheads="1"/>
          </p:cNvSpPr>
          <p:nvPr/>
        </p:nvSpPr>
        <p:spPr bwMode="auto">
          <a:xfrm>
            <a:off x="6600825" y="2252663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/>
              <a:t>a</a:t>
            </a:r>
          </a:p>
        </p:txBody>
      </p:sp>
      <p:sp>
        <p:nvSpPr>
          <p:cNvPr id="296041" name="Text Box 105"/>
          <p:cNvSpPr txBox="1">
            <a:spLocks noChangeArrowheads="1"/>
          </p:cNvSpPr>
          <p:nvPr/>
        </p:nvSpPr>
        <p:spPr bwMode="auto">
          <a:xfrm>
            <a:off x="7070725" y="22526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/>
              <a:t>b</a:t>
            </a:r>
          </a:p>
        </p:txBody>
      </p:sp>
      <p:sp>
        <p:nvSpPr>
          <p:cNvPr id="296042" name="Text Box 106"/>
          <p:cNvSpPr txBox="1">
            <a:spLocks noChangeArrowheads="1"/>
          </p:cNvSpPr>
          <p:nvPr/>
        </p:nvSpPr>
        <p:spPr bwMode="auto">
          <a:xfrm>
            <a:off x="7553325" y="2252663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/>
              <a:t>c</a:t>
            </a:r>
          </a:p>
        </p:txBody>
      </p:sp>
      <p:graphicFrame>
        <p:nvGraphicFramePr>
          <p:cNvPr id="296091" name="Group 155"/>
          <p:cNvGraphicFramePr>
            <a:graphicFrameLocks noGrp="1"/>
          </p:cNvGraphicFramePr>
          <p:nvPr/>
        </p:nvGraphicFramePr>
        <p:xfrm>
          <a:off x="6527800" y="2641600"/>
          <a:ext cx="2019300" cy="3568704"/>
        </p:xfrm>
        <a:graphic>
          <a:graphicData uri="http://schemas.openxmlformats.org/drawingml/2006/table">
            <a:tbl>
              <a:tblPr/>
              <a:tblGrid>
                <a:gridCol w="482600"/>
                <a:gridCol w="457200"/>
                <a:gridCol w="457200"/>
                <a:gridCol w="622300"/>
              </a:tblGrid>
              <a:tr h="446088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6090" name="Text Box 154"/>
          <p:cNvSpPr txBox="1">
            <a:spLocks noChangeArrowheads="1"/>
          </p:cNvSpPr>
          <p:nvPr/>
        </p:nvSpPr>
        <p:spPr bwMode="auto">
          <a:xfrm>
            <a:off x="7959725" y="2265363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sz="1800"/>
              <a:t>기타</a:t>
            </a:r>
          </a:p>
        </p:txBody>
      </p:sp>
      <p:sp>
        <p:nvSpPr>
          <p:cNvPr id="296092" name="AutoShape 156"/>
          <p:cNvSpPr>
            <a:spLocks noChangeArrowheads="1"/>
          </p:cNvSpPr>
          <p:nvPr/>
        </p:nvSpPr>
        <p:spPr bwMode="auto">
          <a:xfrm>
            <a:off x="5270500" y="4419600"/>
            <a:ext cx="431800" cy="381000"/>
          </a:xfrm>
          <a:prstGeom prst="rightArrow">
            <a:avLst>
              <a:gd name="adj1" fmla="val 50000"/>
              <a:gd name="adj2" fmla="val 28333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6093" name="Line 157"/>
          <p:cNvSpPr>
            <a:spLocks noChangeShapeType="1"/>
          </p:cNvSpPr>
          <p:nvPr/>
        </p:nvSpPr>
        <p:spPr bwMode="auto">
          <a:xfrm flipH="1" flipV="1">
            <a:off x="6070600" y="2032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6094" name="Text Box 158"/>
          <p:cNvSpPr txBox="1">
            <a:spLocks noChangeArrowheads="1"/>
          </p:cNvSpPr>
          <p:nvPr/>
        </p:nvSpPr>
        <p:spPr bwMode="auto">
          <a:xfrm>
            <a:off x="5626100" y="219392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ko-KR" altLang="en-US" sz="1800">
                <a:latin typeface="굴림" panose="020B0600000101010101" pitchFamily="50" charset="-127"/>
              </a:rPr>
              <a:t>상태</a:t>
            </a:r>
          </a:p>
        </p:txBody>
      </p:sp>
      <p:sp>
        <p:nvSpPr>
          <p:cNvPr id="296095" name="Text Box 159"/>
          <p:cNvSpPr txBox="1">
            <a:spLocks noChangeArrowheads="1"/>
          </p:cNvSpPr>
          <p:nvPr/>
        </p:nvSpPr>
        <p:spPr bwMode="auto">
          <a:xfrm>
            <a:off x="6151563" y="1890713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ko-KR" altLang="en-US" sz="1800">
                <a:latin typeface="굴림" panose="020B0600000101010101" pitchFamily="50" charset="-127"/>
              </a:rPr>
              <a:t>입력문자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559" name="Rectangle 95"/>
          <p:cNvSpPr>
            <a:spLocks noChangeArrowheads="1"/>
          </p:cNvSpPr>
          <p:nvPr/>
        </p:nvSpPr>
        <p:spPr bwMode="auto">
          <a:xfrm>
            <a:off x="469900" y="444500"/>
            <a:ext cx="82677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3200"/>
              <a:t>오토마타를 이용해 매칭을 체크하는 알고리즘</a:t>
            </a:r>
          </a:p>
        </p:txBody>
      </p:sp>
      <p:sp>
        <p:nvSpPr>
          <p:cNvPr id="318623" name="Rectangle 159"/>
          <p:cNvSpPr>
            <a:spLocks noChangeArrowheads="1"/>
          </p:cNvSpPr>
          <p:nvPr/>
        </p:nvSpPr>
        <p:spPr bwMode="auto">
          <a:xfrm>
            <a:off x="711200" y="2057400"/>
            <a:ext cx="8102600" cy="359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/>
              <a:t>FA-Matcher (A, </a:t>
            </a:r>
            <a:r>
              <a:rPr lang="el-GR" altLang="ko-KR" sz="2000" i="1"/>
              <a:t>δ</a:t>
            </a:r>
            <a:r>
              <a:rPr lang="en-US" altLang="ko-KR" sz="2000"/>
              <a:t> , </a:t>
            </a:r>
            <a:r>
              <a:rPr lang="en-US" altLang="ko-KR" sz="2000" i="1"/>
              <a:t>f </a:t>
            </a:r>
            <a:r>
              <a:rPr lang="en-US" altLang="ko-KR" sz="2000"/>
              <a:t>)</a:t>
            </a:r>
            <a:endParaRPr lang="ko-KR" altLang="en-US" sz="1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800"/>
              <a:t>▷ </a:t>
            </a:r>
            <a:r>
              <a:rPr lang="en-US" altLang="ko-KR" sz="1800" i="1"/>
              <a:t>f</a:t>
            </a:r>
            <a:r>
              <a:rPr lang="en-US" altLang="ko-KR" sz="1800"/>
              <a:t> : </a:t>
            </a:r>
            <a:r>
              <a:rPr lang="ko-KR" altLang="en-US" sz="1800"/>
              <a:t>목표 상태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/>
              <a:t>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/>
              <a:t>	</a:t>
            </a:r>
            <a:r>
              <a:rPr lang="en-US" altLang="ko-KR" sz="1800"/>
              <a:t>▷ </a:t>
            </a:r>
            <a:r>
              <a:rPr lang="en-US" altLang="ko-KR" sz="1800" i="1"/>
              <a:t>n</a:t>
            </a:r>
            <a:r>
              <a:rPr lang="en-US" altLang="ko-KR" sz="1800"/>
              <a:t>: </a:t>
            </a:r>
            <a:r>
              <a:rPr lang="ko-KR" altLang="en-US" sz="1800"/>
              <a:t>배열 </a:t>
            </a:r>
            <a:r>
              <a:rPr lang="en-US" altLang="ko-KR" sz="1800"/>
              <a:t>A[ ]</a:t>
            </a:r>
            <a:r>
              <a:rPr lang="ko-KR" altLang="en-US" sz="1800"/>
              <a:t>의 길이</a:t>
            </a:r>
            <a:r>
              <a:rPr lang="ko-KR" altLang="en-US" sz="200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 i="1"/>
              <a:t>	q</a:t>
            </a:r>
            <a:r>
              <a:rPr lang="en-US" altLang="ko-KR" sz="2000"/>
              <a:t> ←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 b="1">
                <a:solidFill>
                  <a:schemeClr val="accent2"/>
                </a:solidFill>
              </a:rPr>
              <a:t>	for</a:t>
            </a:r>
            <a:r>
              <a:rPr lang="en-US" altLang="ko-KR" sz="2000">
                <a:solidFill>
                  <a:schemeClr val="accent2"/>
                </a:solidFill>
              </a:rPr>
              <a:t> </a:t>
            </a:r>
            <a:r>
              <a:rPr lang="en-US" altLang="ko-KR" sz="2000" i="1"/>
              <a:t>i </a:t>
            </a:r>
            <a:r>
              <a:rPr lang="en-US" altLang="ko-KR" sz="2000"/>
              <a:t>← 1 </a:t>
            </a:r>
            <a:r>
              <a:rPr lang="en-US" altLang="ko-KR" sz="2000" b="1">
                <a:solidFill>
                  <a:schemeClr val="accent2"/>
                </a:solidFill>
              </a:rPr>
              <a:t>to</a:t>
            </a:r>
            <a:r>
              <a:rPr lang="en-US" altLang="ko-KR" sz="2000"/>
              <a:t> </a:t>
            </a:r>
            <a:r>
              <a:rPr lang="en-US" altLang="ko-KR" sz="2000" i="1"/>
              <a:t>n</a:t>
            </a:r>
            <a:r>
              <a:rPr lang="en-US" altLang="ko-KR" sz="2000"/>
              <a:t>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 i="1"/>
              <a:t>		q</a:t>
            </a:r>
            <a:r>
              <a:rPr lang="en-US" altLang="ko-KR" sz="2000"/>
              <a:t> ← </a:t>
            </a:r>
            <a:r>
              <a:rPr lang="el-GR" altLang="ko-KR" sz="2000" i="1"/>
              <a:t>δ</a:t>
            </a:r>
            <a:r>
              <a:rPr lang="en-US" altLang="ko-KR" sz="1000" i="1"/>
              <a:t> </a:t>
            </a:r>
            <a:r>
              <a:rPr lang="en-US" altLang="ko-KR" sz="2000"/>
              <a:t>(</a:t>
            </a:r>
            <a:r>
              <a:rPr lang="en-US" altLang="ko-KR" sz="2000" i="1"/>
              <a:t>q, </a:t>
            </a:r>
            <a:r>
              <a:rPr lang="en-US" altLang="ko-KR" sz="2000"/>
              <a:t>A[</a:t>
            </a:r>
            <a:r>
              <a:rPr lang="en-US" altLang="ko-KR" sz="2000" i="1"/>
              <a:t>i</a:t>
            </a:r>
            <a:r>
              <a:rPr lang="en-US" altLang="ko-KR" sz="2000"/>
              <a:t>]);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/>
              <a:t>		</a:t>
            </a:r>
            <a:r>
              <a:rPr lang="en-US" altLang="ko-KR" sz="2000" b="1">
                <a:solidFill>
                  <a:schemeClr val="accent2"/>
                </a:solidFill>
              </a:rPr>
              <a:t>if</a:t>
            </a:r>
            <a:r>
              <a:rPr lang="en-US" altLang="ko-KR" sz="2000"/>
              <a:t> (</a:t>
            </a:r>
            <a:r>
              <a:rPr lang="en-US" altLang="ko-KR" sz="2000" i="1"/>
              <a:t>q</a:t>
            </a:r>
            <a:r>
              <a:rPr lang="en-US" altLang="ko-KR" sz="2000"/>
              <a:t> = </a:t>
            </a:r>
            <a:r>
              <a:rPr lang="en-US" altLang="ko-KR" sz="2000" i="1"/>
              <a:t>f</a:t>
            </a:r>
            <a:r>
              <a:rPr lang="en-US" altLang="ko-KR" sz="2000"/>
              <a:t> ) </a:t>
            </a:r>
            <a:r>
              <a:rPr lang="en-US" altLang="ko-KR" sz="2000" b="1">
                <a:solidFill>
                  <a:schemeClr val="accent2"/>
                </a:solidFill>
              </a:rPr>
              <a:t>then</a:t>
            </a:r>
            <a:r>
              <a:rPr lang="en-US" altLang="ko-KR" sz="2000"/>
              <a:t> A[</a:t>
            </a:r>
            <a:r>
              <a:rPr lang="en-US" altLang="ko-KR" sz="2000" i="1"/>
              <a:t>i</a:t>
            </a:r>
            <a:r>
              <a:rPr lang="en-US" altLang="ko-KR" sz="2000"/>
              <a:t>-</a:t>
            </a:r>
            <a:r>
              <a:rPr lang="en-US" altLang="ko-KR" sz="2000" i="1"/>
              <a:t>m</a:t>
            </a:r>
            <a:r>
              <a:rPr lang="en-US" altLang="ko-KR" sz="2000"/>
              <a:t>+1]</a:t>
            </a:r>
            <a:r>
              <a:rPr lang="ko-KR" altLang="en-US" sz="2000"/>
              <a:t>에서 매칭이 발생했음을 알린다</a:t>
            </a:r>
            <a:r>
              <a:rPr lang="en-US" altLang="ko-KR" sz="2000"/>
              <a:t>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/>
              <a:t>	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/>
              <a:t>} </a:t>
            </a:r>
            <a:endParaRPr lang="ko-KR" altLang="en-US" sz="2000"/>
          </a:p>
        </p:txBody>
      </p:sp>
      <p:sp>
        <p:nvSpPr>
          <p:cNvPr id="318625" name="Text Box 161"/>
          <p:cNvSpPr txBox="1">
            <a:spLocks noChangeArrowheads="1"/>
          </p:cNvSpPr>
          <p:nvPr/>
        </p:nvSpPr>
        <p:spPr bwMode="auto">
          <a:xfrm>
            <a:off x="4429125" y="5473700"/>
            <a:ext cx="3203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ko-KR" altLang="en-US">
                <a:latin typeface="Arial" panose="020B0604020202020204" pitchFamily="34" charset="0"/>
              </a:rPr>
              <a:t> 총 수행시간</a:t>
            </a:r>
            <a:r>
              <a:rPr lang="en-US" altLang="ko-KR">
                <a:latin typeface="Arial" panose="020B0604020202020204" pitchFamily="34" charset="0"/>
              </a:rPr>
              <a:t>: </a:t>
            </a:r>
            <a:r>
              <a:rPr lang="el-GR" altLang="ko-KR">
                <a:latin typeface="Times New Roman" panose="02020603050405020304" pitchFamily="18" charset="0"/>
                <a:cs typeface="Arial" panose="020B0604020202020204" pitchFamily="34" charset="0"/>
              </a:rPr>
              <a:t>Θ</a:t>
            </a:r>
            <a:r>
              <a:rPr lang="en-US" altLang="ko-KR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ko-KR" i="1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ko-KR">
                <a:latin typeface="Times New Roman" panose="02020603050405020304" pitchFamily="18" charset="0"/>
                <a:cs typeface="Arial" panose="020B0604020202020204" pitchFamily="34" charset="0"/>
              </a:rPr>
              <a:t> + |</a:t>
            </a:r>
            <a:r>
              <a:rPr lang="en-US" altLang="ko-KR" sz="80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ko-KR" sz="1800">
                <a:latin typeface="Arial" panose="020B0604020202020204" pitchFamily="34" charset="0"/>
              </a:rPr>
              <a:t>∑</a:t>
            </a:r>
            <a:r>
              <a:rPr lang="en-US" altLang="ko-KR" sz="8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</a:rPr>
              <a:t>|</a:t>
            </a:r>
            <a:r>
              <a:rPr lang="en-US" altLang="ko-KR" i="1">
                <a:latin typeface="Times New Roman" panose="02020603050405020304" pitchFamily="18" charset="0"/>
              </a:rPr>
              <a:t>m</a:t>
            </a:r>
            <a:r>
              <a:rPr lang="en-US" altLang="ko-KR">
                <a:latin typeface="Times New Roman" panose="02020603050405020304" pitchFamily="18" charset="0"/>
              </a:rPr>
              <a:t>)</a:t>
            </a:r>
            <a:endParaRPr lang="ko-KR" altLang="el-G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3300"/>
                </a:solidFill>
              </a:rPr>
              <a:t>라빈</a:t>
            </a:r>
            <a:r>
              <a:rPr lang="en-US" altLang="ko-KR">
                <a:solidFill>
                  <a:srgbClr val="FF3300"/>
                </a:solidFill>
              </a:rPr>
              <a:t>-</a:t>
            </a:r>
            <a:r>
              <a:rPr lang="ko-KR" altLang="en-US">
                <a:solidFill>
                  <a:srgbClr val="FF3300"/>
                </a:solidFill>
              </a:rPr>
              <a:t>카프</a:t>
            </a:r>
            <a:r>
              <a:rPr lang="en-US" altLang="ko-KR" sz="2400">
                <a:solidFill>
                  <a:srgbClr val="FF3300"/>
                </a:solidFill>
              </a:rPr>
              <a:t>Rabin-Karp</a:t>
            </a:r>
            <a:r>
              <a:rPr lang="en-US" altLang="ko-KR">
                <a:solidFill>
                  <a:srgbClr val="FF3300"/>
                </a:solidFill>
              </a:rPr>
              <a:t> </a:t>
            </a:r>
            <a:r>
              <a:rPr lang="ko-KR" altLang="en-US">
                <a:solidFill>
                  <a:srgbClr val="FF3300"/>
                </a:solidFill>
              </a:rPr>
              <a:t>알고리즘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0" y="1930400"/>
            <a:ext cx="7540413" cy="3517900"/>
          </a:xfrm>
          <a:noFill/>
          <a:ln/>
        </p:spPr>
        <p:txBody>
          <a:bodyPr/>
          <a:lstStyle/>
          <a:p>
            <a:r>
              <a:rPr lang="ko-KR" altLang="en-US" sz="2400" dirty="0"/>
              <a:t>문자열 패턴을 수치로 바꾸어 문자열의 비교를 수치 비교로 대신한다</a:t>
            </a:r>
          </a:p>
          <a:p>
            <a:r>
              <a:rPr lang="ko-KR" altLang="en-US" sz="2400" dirty="0"/>
              <a:t>수치화</a:t>
            </a:r>
          </a:p>
          <a:p>
            <a:pPr lvl="1"/>
            <a:r>
              <a:rPr lang="ko-KR" altLang="en-US" sz="2000" dirty="0"/>
              <a:t>가능한 문자 집합 </a:t>
            </a:r>
            <a:r>
              <a:rPr lang="en-US" altLang="ko-KR" sz="2000" dirty="0">
                <a:latin typeface="Times New Roman" panose="02020603050405020304" pitchFamily="18" charset="0"/>
              </a:rPr>
              <a:t>∑</a:t>
            </a:r>
            <a:r>
              <a:rPr lang="ko-KR" altLang="en-US" sz="2000" dirty="0"/>
              <a:t>의 크기에 따라 진수가 결정된다</a:t>
            </a:r>
          </a:p>
          <a:p>
            <a:pPr lvl="1"/>
            <a:r>
              <a:rPr lang="ko-KR" altLang="en-US" sz="2000" dirty="0"/>
              <a:t>예</a:t>
            </a:r>
            <a:r>
              <a:rPr lang="en-US" altLang="ko-KR" sz="2000" dirty="0"/>
              <a:t>: </a:t>
            </a:r>
            <a:r>
              <a:rPr lang="en-US" altLang="ko-KR" sz="2000" dirty="0">
                <a:latin typeface="Times New Roman" panose="02020603050405020304" pitchFamily="18" charset="0"/>
              </a:rPr>
              <a:t>∑ = {a, b, c, d, e}</a:t>
            </a:r>
          </a:p>
          <a:p>
            <a:pPr lvl="2"/>
            <a:r>
              <a:rPr lang="en-US" altLang="ko-KR" sz="1800" dirty="0">
                <a:latin typeface="Times New Roman" panose="02020603050405020304" pitchFamily="18" charset="0"/>
              </a:rPr>
              <a:t>|∑| = 5</a:t>
            </a:r>
          </a:p>
          <a:p>
            <a:pPr lvl="2"/>
            <a:r>
              <a:rPr lang="en-US" altLang="ko-KR" sz="1800" dirty="0">
                <a:latin typeface="Times New Roman" panose="02020603050405020304" pitchFamily="18" charset="0"/>
              </a:rPr>
              <a:t>A, b, c, d, e</a:t>
            </a:r>
            <a:r>
              <a:rPr lang="ko-KR" altLang="en-US" sz="1800" dirty="0">
                <a:latin typeface="Times New Roman" panose="02020603050405020304" pitchFamily="18" charset="0"/>
              </a:rPr>
              <a:t>를 각각 </a:t>
            </a:r>
            <a:r>
              <a:rPr lang="en-US" altLang="ko-KR" sz="1800" dirty="0">
                <a:latin typeface="Times New Roman" panose="02020603050405020304" pitchFamily="18" charset="0"/>
              </a:rPr>
              <a:t>0, 1, 2, 3, 4</a:t>
            </a:r>
            <a:r>
              <a:rPr lang="ko-KR" altLang="en-US" sz="1800" dirty="0">
                <a:latin typeface="Times New Roman" panose="02020603050405020304" pitchFamily="18" charset="0"/>
              </a:rPr>
              <a:t>에 대응시킨다</a:t>
            </a:r>
          </a:p>
          <a:p>
            <a:pPr lvl="2"/>
            <a:r>
              <a:rPr lang="ko-KR" altLang="en-US" sz="1800" dirty="0">
                <a:latin typeface="Times New Roman" panose="02020603050405020304" pitchFamily="18" charset="0"/>
              </a:rPr>
              <a:t>문자열 </a:t>
            </a:r>
            <a:r>
              <a:rPr lang="en-US" altLang="ko-KR" sz="1800" dirty="0">
                <a:latin typeface="Times New Roman" panose="02020603050405020304" pitchFamily="18" charset="0"/>
              </a:rPr>
              <a:t>“cad”</a:t>
            </a:r>
            <a:r>
              <a:rPr lang="ko-KR" altLang="en-US" sz="1800" dirty="0">
                <a:latin typeface="Times New Roman" panose="02020603050405020304" pitchFamily="18" charset="0"/>
              </a:rPr>
              <a:t>를 수치화하면 </a:t>
            </a:r>
            <a:r>
              <a:rPr lang="en-US" altLang="ko-KR" sz="1800" dirty="0">
                <a:latin typeface="Times New Roman" panose="02020603050405020304" pitchFamily="18" charset="0"/>
              </a:rPr>
              <a:t>2*5</a:t>
            </a:r>
            <a:r>
              <a:rPr lang="en-US" altLang="ko-KR" sz="1800" baseline="30000" dirty="0">
                <a:latin typeface="Times New Roman" panose="02020603050405020304" pitchFamily="18" charset="0"/>
              </a:rPr>
              <a:t>2</a:t>
            </a:r>
            <a:r>
              <a:rPr lang="en-US" altLang="ko-KR" sz="1800" dirty="0">
                <a:latin typeface="Times New Roman" panose="02020603050405020304" pitchFamily="18" charset="0"/>
              </a:rPr>
              <a:t>+0*5</a:t>
            </a:r>
            <a:r>
              <a:rPr lang="en-US" altLang="ko-KR" sz="1800" baseline="30000" dirty="0">
                <a:latin typeface="Times New Roman" panose="02020603050405020304" pitchFamily="18" charset="0"/>
              </a:rPr>
              <a:t>1</a:t>
            </a:r>
            <a:r>
              <a:rPr lang="en-US" altLang="ko-KR" sz="1800" dirty="0">
                <a:latin typeface="Times New Roman" panose="02020603050405020304" pitchFamily="18" charset="0"/>
              </a:rPr>
              <a:t>+3*5</a:t>
            </a:r>
            <a:r>
              <a:rPr lang="en-US" altLang="ko-KR" sz="1800" baseline="30000" dirty="0">
                <a:latin typeface="Times New Roman" panose="02020603050405020304" pitchFamily="18" charset="0"/>
              </a:rPr>
              <a:t>0 </a:t>
            </a:r>
            <a:r>
              <a:rPr lang="en-US" altLang="ko-KR" sz="1800" dirty="0">
                <a:latin typeface="Times New Roman" panose="02020603050405020304" pitchFamily="18" charset="0"/>
              </a:rPr>
              <a:t>= 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3300"/>
                </a:solidFill>
                <a:ea typeface="굴림" panose="020B0600000101010101" pitchFamily="50" charset="-127"/>
              </a:rPr>
              <a:t>라빈</a:t>
            </a:r>
            <a:r>
              <a:rPr lang="en-US" altLang="ko-KR" smtClean="0">
                <a:solidFill>
                  <a:srgbClr val="FF3300"/>
                </a:solidFill>
                <a:ea typeface="굴림" panose="020B0600000101010101" pitchFamily="50" charset="-127"/>
              </a:rPr>
              <a:t>-</a:t>
            </a:r>
            <a:r>
              <a:rPr lang="ko-KR" altLang="en-US" smtClean="0">
                <a:solidFill>
                  <a:srgbClr val="FF3300"/>
                </a:solidFill>
                <a:ea typeface="굴림" panose="020B0600000101010101" pitchFamily="50" charset="-127"/>
              </a:rPr>
              <a:t>카프</a:t>
            </a:r>
            <a:r>
              <a:rPr lang="en-US" altLang="ko-KR" sz="2400" smtClean="0">
                <a:solidFill>
                  <a:srgbClr val="FF3300"/>
                </a:solidFill>
                <a:ea typeface="굴림" panose="020B0600000101010101" pitchFamily="50" charset="-127"/>
              </a:rPr>
              <a:t>Rabin-Karp</a:t>
            </a:r>
            <a:r>
              <a:rPr lang="en-US" altLang="ko-KR" smtClean="0">
                <a:solidFill>
                  <a:srgbClr val="FF3300"/>
                </a:solidFill>
                <a:ea typeface="굴림" panose="020B0600000101010101" pitchFamily="50" charset="-127"/>
              </a:rPr>
              <a:t> </a:t>
            </a:r>
            <a:r>
              <a:rPr lang="ko-KR" altLang="en-US" smtClean="0">
                <a:solidFill>
                  <a:srgbClr val="FF3300"/>
                </a:solidFill>
                <a:ea typeface="굴림" panose="020B0600000101010101" pitchFamily="50" charset="-127"/>
              </a:rPr>
              <a:t>알고리즘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0" y="1930400"/>
            <a:ext cx="7772400" cy="3517900"/>
          </a:xfrm>
          <a:noFill/>
        </p:spPr>
        <p:txBody>
          <a:bodyPr/>
          <a:lstStyle/>
          <a:p>
            <a:r>
              <a:rPr lang="ko-KR" altLang="en-US" sz="2400" smtClean="0">
                <a:ea typeface="굴림" panose="020B0600000101010101" pitchFamily="50" charset="-127"/>
              </a:rPr>
              <a:t>문자열 패턴을 수치로 바꾸어 문자열의 비교를 수치 비교로 대신한다</a:t>
            </a:r>
          </a:p>
          <a:p>
            <a:r>
              <a:rPr lang="ko-KR" altLang="en-US" sz="2400" smtClean="0">
                <a:ea typeface="굴림" panose="020B0600000101010101" pitchFamily="50" charset="-127"/>
              </a:rPr>
              <a:t>수치화</a:t>
            </a:r>
          </a:p>
          <a:p>
            <a:pPr lvl="1"/>
            <a:r>
              <a:rPr lang="ko-KR" altLang="en-US" sz="2000" smtClean="0">
                <a:ea typeface="굴림" panose="020B0600000101010101" pitchFamily="50" charset="-127"/>
              </a:rPr>
              <a:t>가능한 문자 집합 </a:t>
            </a:r>
            <a:r>
              <a:rPr lang="en-US" altLang="ko-KR" sz="2000" smtClean="0">
                <a:ea typeface="굴림" panose="020B0600000101010101" pitchFamily="50" charset="-127"/>
              </a:rPr>
              <a:t>∑</a:t>
            </a:r>
            <a:r>
              <a:rPr lang="ko-KR" altLang="en-US" sz="2000" smtClean="0">
                <a:ea typeface="굴림" panose="020B0600000101010101" pitchFamily="50" charset="-127"/>
              </a:rPr>
              <a:t>의 크기에 따라 진수가 결정된다</a:t>
            </a:r>
          </a:p>
          <a:p>
            <a:pPr lvl="1"/>
            <a:r>
              <a:rPr lang="ko-KR" altLang="en-US" sz="2000" smtClean="0">
                <a:ea typeface="굴림" panose="020B0600000101010101" pitchFamily="50" charset="-127"/>
              </a:rPr>
              <a:t>예</a:t>
            </a:r>
            <a:r>
              <a:rPr lang="en-US" altLang="ko-KR" sz="2000" smtClean="0">
                <a:ea typeface="굴림" panose="020B0600000101010101" pitchFamily="50" charset="-127"/>
              </a:rPr>
              <a:t>: ∑ = {a, b, c, d, e}</a:t>
            </a:r>
          </a:p>
          <a:p>
            <a:pPr lvl="2"/>
            <a:r>
              <a:rPr lang="en-US" altLang="ko-KR" sz="1800" smtClean="0">
                <a:ea typeface="굴림" panose="020B0600000101010101" pitchFamily="50" charset="-127"/>
              </a:rPr>
              <a:t>|∑| = 5</a:t>
            </a:r>
          </a:p>
          <a:p>
            <a:pPr lvl="2"/>
            <a:r>
              <a:rPr lang="en-US" altLang="ko-KR" sz="1800" smtClean="0">
                <a:ea typeface="굴림" panose="020B0600000101010101" pitchFamily="50" charset="-127"/>
              </a:rPr>
              <a:t>a, b, c, d, e</a:t>
            </a:r>
            <a:r>
              <a:rPr lang="ko-KR" altLang="en-US" sz="1800" smtClean="0">
                <a:ea typeface="굴림" panose="020B0600000101010101" pitchFamily="50" charset="-127"/>
              </a:rPr>
              <a:t>를 각각 </a:t>
            </a:r>
            <a:r>
              <a:rPr lang="en-US" altLang="ko-KR" sz="1800" smtClean="0">
                <a:ea typeface="굴림" panose="020B0600000101010101" pitchFamily="50" charset="-127"/>
              </a:rPr>
              <a:t>0, 1, 2, 3, 4</a:t>
            </a:r>
            <a:r>
              <a:rPr lang="ko-KR" altLang="en-US" sz="1800" smtClean="0">
                <a:ea typeface="굴림" panose="020B0600000101010101" pitchFamily="50" charset="-127"/>
              </a:rPr>
              <a:t>에 대응시킨다</a:t>
            </a:r>
          </a:p>
          <a:p>
            <a:pPr lvl="2"/>
            <a:r>
              <a:rPr lang="ko-KR" altLang="en-US" sz="1800" smtClean="0">
                <a:ea typeface="굴림" panose="020B0600000101010101" pitchFamily="50" charset="-127"/>
              </a:rPr>
              <a:t>문자열 </a:t>
            </a:r>
            <a:r>
              <a:rPr lang="en-US" altLang="ko-KR" sz="1800" smtClean="0">
                <a:ea typeface="굴림" panose="020B0600000101010101" pitchFamily="50" charset="-127"/>
              </a:rPr>
              <a:t>“cad”</a:t>
            </a:r>
            <a:r>
              <a:rPr lang="ko-KR" altLang="en-US" sz="1800" smtClean="0">
                <a:ea typeface="굴림" panose="020B0600000101010101" pitchFamily="50" charset="-127"/>
              </a:rPr>
              <a:t>를 수치화하면 </a:t>
            </a:r>
            <a:r>
              <a:rPr lang="en-US" altLang="ko-KR" sz="1800" smtClean="0">
                <a:ea typeface="굴림" panose="020B0600000101010101" pitchFamily="50" charset="-127"/>
              </a:rPr>
              <a:t>2*5</a:t>
            </a:r>
            <a:r>
              <a:rPr lang="en-US" altLang="ko-KR" sz="1800" baseline="30000" smtClean="0">
                <a:ea typeface="굴림" panose="020B0600000101010101" pitchFamily="50" charset="-127"/>
              </a:rPr>
              <a:t>2</a:t>
            </a:r>
            <a:r>
              <a:rPr lang="en-US" altLang="ko-KR" sz="1800" smtClean="0">
                <a:ea typeface="굴림" panose="020B0600000101010101" pitchFamily="50" charset="-127"/>
              </a:rPr>
              <a:t>+0*5</a:t>
            </a:r>
            <a:r>
              <a:rPr lang="en-US" altLang="ko-KR" sz="1800" baseline="30000" smtClean="0">
                <a:ea typeface="굴림" panose="020B0600000101010101" pitchFamily="50" charset="-127"/>
              </a:rPr>
              <a:t>1</a:t>
            </a:r>
            <a:r>
              <a:rPr lang="en-US" altLang="ko-KR" sz="1800" smtClean="0">
                <a:ea typeface="굴림" panose="020B0600000101010101" pitchFamily="50" charset="-127"/>
              </a:rPr>
              <a:t>+3*5</a:t>
            </a:r>
            <a:r>
              <a:rPr lang="en-US" altLang="ko-KR" sz="1800" baseline="30000" smtClean="0">
                <a:ea typeface="굴림" panose="020B0600000101010101" pitchFamily="50" charset="-127"/>
              </a:rPr>
              <a:t>0 </a:t>
            </a:r>
            <a:r>
              <a:rPr lang="en-US" altLang="ko-KR" sz="1800" smtClean="0">
                <a:ea typeface="굴림" panose="020B0600000101010101" pitchFamily="50" charset="-127"/>
              </a:rPr>
              <a:t>= 28</a:t>
            </a:r>
          </a:p>
        </p:txBody>
      </p:sp>
    </p:spTree>
    <p:extLst>
      <p:ext uri="{BB962C8B-B14F-4D97-AF65-F5344CB8AC3E}">
        <p14:creationId xmlns:p14="http://schemas.microsoft.com/office/powerpoint/2010/main" val="3282569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69900" y="444500"/>
            <a:ext cx="8267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rgbClr val="339933"/>
                </a:solidFill>
              </a:rPr>
              <a:t>수치화 작업의 부담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08000" y="1828800"/>
            <a:ext cx="81026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ko-KR" sz="240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ko-K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i…i+m</a:t>
            </a:r>
            <a:r>
              <a:rPr lang="en-US" altLang="ko-KR" sz="2400">
                <a:latin typeface="Times New Roman" panose="02020603050405020304" pitchFamily="18" charset="0"/>
                <a:cs typeface="Times New Roman" panose="02020603050405020304" pitchFamily="18" charset="0"/>
              </a:rPr>
              <a:t>-1]</a:t>
            </a:r>
            <a:r>
              <a: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에 대응되는 수치의 계산</a:t>
            </a:r>
          </a:p>
          <a:p>
            <a:pPr lvl="1"/>
            <a:r>
              <a:rPr kumimoji="1"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ko-KR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A[</a:t>
            </a:r>
            <a:r>
              <a:rPr kumimoji="1"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-1] + </a:t>
            </a:r>
            <a:r>
              <a:rPr kumimoji="1"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ko-KR" sz="9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kumimoji="1"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-2] + </a:t>
            </a:r>
            <a:r>
              <a:rPr kumimoji="1"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ko-KR" sz="9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kumimoji="1"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-3] + </a:t>
            </a:r>
            <a:r>
              <a:rPr kumimoji="1"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ko-KR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(… + </a:t>
            </a:r>
            <a:r>
              <a:rPr kumimoji="1"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ko-KR" sz="9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kumimoji="1"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]))…)</a:t>
            </a:r>
          </a:p>
          <a:p>
            <a:pPr lvl="1"/>
            <a:r>
              <a:rPr lang="el-GR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의 시간이 든다</a:t>
            </a:r>
          </a:p>
          <a:p>
            <a:pPr lvl="1"/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그러므로 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A[1…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전체에 대한 비교는 </a:t>
            </a:r>
            <a:r>
              <a:rPr lang="el-GR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이 소요된다</a:t>
            </a:r>
          </a:p>
          <a:p>
            <a:pPr lvl="1"/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원시적인 매칭에 비해 나은 게 없다</a:t>
            </a:r>
            <a:endParaRPr lang="ko-KR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다행히</a:t>
            </a:r>
            <a:r>
              <a:rPr lang="en-US" altLang="ko-KR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    m</a:t>
            </a:r>
            <a:r>
              <a: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의 크기에 상관없이 아래와 같이 계산할 수 있다</a:t>
            </a:r>
          </a:p>
          <a:p>
            <a:pPr lvl="1"/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z="20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2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-1]) + A[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-1]</a:t>
            </a:r>
          </a:p>
          <a:p>
            <a:pPr lvl="1"/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z="20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2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은 반복 사용되므로 미리 한번만 계산해 두면 된다</a:t>
            </a:r>
          </a:p>
          <a:p>
            <a:pPr lvl="1"/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곱셈 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회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덧셈 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회로 충분</a:t>
            </a:r>
          </a:p>
          <a:p>
            <a:pPr lvl="1"/>
            <a:endParaRPr lang="en-US" altLang="ko-K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5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986" name="Group 2"/>
          <p:cNvGraphicFramePr>
            <a:graphicFrameLocks noGrp="1"/>
          </p:cNvGraphicFramePr>
          <p:nvPr/>
        </p:nvGraphicFramePr>
        <p:xfrm>
          <a:off x="587375" y="2109788"/>
          <a:ext cx="65024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8158" name="Group 174"/>
          <p:cNvGraphicFramePr>
            <a:graphicFrameLocks noGrp="1"/>
          </p:cNvGraphicFramePr>
          <p:nvPr/>
        </p:nvGraphicFramePr>
        <p:xfrm>
          <a:off x="584200" y="1295400"/>
          <a:ext cx="20320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</a:tbl>
          </a:graphicData>
        </a:graphic>
      </p:graphicFrame>
      <p:sp>
        <p:nvSpPr>
          <p:cNvPr id="25652" name="Text Box 52"/>
          <p:cNvSpPr txBox="1">
            <a:spLocks noChangeArrowheads="1"/>
          </p:cNvSpPr>
          <p:nvPr/>
        </p:nvSpPr>
        <p:spPr bwMode="auto">
          <a:xfrm>
            <a:off x="2800350" y="1308100"/>
            <a:ext cx="3984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latin typeface="Times New Roman" panose="02020603050405020304" pitchFamily="18" charset="0"/>
              </a:rPr>
              <a:t>p</a:t>
            </a:r>
            <a:r>
              <a:rPr kumimoji="1" lang="en-US" altLang="ko-KR" sz="1800">
                <a:latin typeface="Times New Roman" panose="02020603050405020304" pitchFamily="18" charset="0"/>
              </a:rPr>
              <a:t> = 4*5</a:t>
            </a:r>
            <a:r>
              <a:rPr kumimoji="1" lang="en-US" altLang="ko-KR" sz="1800" baseline="30000">
                <a:latin typeface="Times New Roman" panose="02020603050405020304" pitchFamily="18" charset="0"/>
              </a:rPr>
              <a:t>4 </a:t>
            </a:r>
            <a:r>
              <a:rPr kumimoji="1" lang="en-US" altLang="ko-KR" sz="1800">
                <a:latin typeface="Times New Roman" panose="02020603050405020304" pitchFamily="18" charset="0"/>
              </a:rPr>
              <a:t>+ 4*5</a:t>
            </a:r>
            <a:r>
              <a:rPr kumimoji="1" lang="en-US" altLang="ko-KR" sz="1800" baseline="30000">
                <a:latin typeface="Times New Roman" panose="02020603050405020304" pitchFamily="18" charset="0"/>
              </a:rPr>
              <a:t>3</a:t>
            </a:r>
            <a:r>
              <a:rPr kumimoji="1" lang="en-US" altLang="ko-KR" sz="1800">
                <a:latin typeface="Times New Roman" panose="02020603050405020304" pitchFamily="18" charset="0"/>
              </a:rPr>
              <a:t> + 0*5</a:t>
            </a:r>
            <a:r>
              <a:rPr kumimoji="1" lang="en-US" altLang="ko-KR" sz="1800" baseline="30000">
                <a:latin typeface="Times New Roman" panose="02020603050405020304" pitchFamily="18" charset="0"/>
              </a:rPr>
              <a:t>2</a:t>
            </a:r>
            <a:r>
              <a:rPr kumimoji="1" lang="en-US" altLang="ko-KR" sz="1800">
                <a:latin typeface="Times New Roman" panose="02020603050405020304" pitchFamily="18" charset="0"/>
              </a:rPr>
              <a:t> + 0*5</a:t>
            </a:r>
            <a:r>
              <a:rPr kumimoji="1" lang="en-US" altLang="ko-KR" sz="1800" baseline="30000">
                <a:latin typeface="Times New Roman" panose="02020603050405020304" pitchFamily="18" charset="0"/>
              </a:rPr>
              <a:t>1</a:t>
            </a:r>
            <a:r>
              <a:rPr kumimoji="1" lang="en-US" altLang="ko-KR" sz="1800">
                <a:latin typeface="Times New Roman" panose="02020603050405020304" pitchFamily="18" charset="0"/>
              </a:rPr>
              <a:t> + 1 = 3001</a:t>
            </a:r>
          </a:p>
        </p:txBody>
      </p:sp>
      <p:sp>
        <p:nvSpPr>
          <p:cNvPr id="25653" name="Text Box 53"/>
          <p:cNvSpPr txBox="1">
            <a:spLocks noChangeArrowheads="1"/>
          </p:cNvSpPr>
          <p:nvPr/>
        </p:nvSpPr>
        <p:spPr bwMode="auto">
          <a:xfrm>
            <a:off x="153988" y="2798763"/>
            <a:ext cx="3048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600" i="1">
                <a:latin typeface="Times New Roman" panose="02020603050405020304" pitchFamily="18" charset="0"/>
              </a:rPr>
              <a:t>a</a:t>
            </a:r>
            <a:r>
              <a:rPr kumimoji="1" lang="en-US" altLang="ko-KR" sz="1600" baseline="-25000">
                <a:latin typeface="Times New Roman" panose="02020603050405020304" pitchFamily="18" charset="0"/>
              </a:rPr>
              <a:t>1</a:t>
            </a:r>
            <a:r>
              <a:rPr kumimoji="1" lang="en-US" altLang="ko-KR" sz="1600">
                <a:latin typeface="Times New Roman" panose="02020603050405020304" pitchFamily="18" charset="0"/>
              </a:rPr>
              <a:t>=0*5</a:t>
            </a:r>
            <a:r>
              <a:rPr kumimoji="1" lang="en-US" altLang="ko-KR" sz="1600" baseline="30000">
                <a:latin typeface="Times New Roman" panose="02020603050405020304" pitchFamily="18" charset="0"/>
              </a:rPr>
              <a:t>4</a:t>
            </a:r>
            <a:r>
              <a:rPr kumimoji="1" lang="en-US" altLang="ko-KR" sz="1600">
                <a:latin typeface="Times New Roman" panose="02020603050405020304" pitchFamily="18" charset="0"/>
              </a:rPr>
              <a:t>+2*5</a:t>
            </a:r>
            <a:r>
              <a:rPr kumimoji="1" lang="en-US" altLang="ko-KR" sz="1600" baseline="30000">
                <a:latin typeface="Times New Roman" panose="02020603050405020304" pitchFamily="18" charset="0"/>
              </a:rPr>
              <a:t>3</a:t>
            </a:r>
            <a:r>
              <a:rPr kumimoji="1" lang="en-US" altLang="ko-KR" sz="1600">
                <a:latin typeface="Times New Roman" panose="02020603050405020304" pitchFamily="18" charset="0"/>
              </a:rPr>
              <a:t>+4*5</a:t>
            </a:r>
            <a:r>
              <a:rPr kumimoji="1" lang="en-US" altLang="ko-KR" sz="1600" baseline="30000">
                <a:latin typeface="Times New Roman" panose="02020603050405020304" pitchFamily="18" charset="0"/>
              </a:rPr>
              <a:t>2</a:t>
            </a:r>
            <a:r>
              <a:rPr kumimoji="1" lang="en-US" altLang="ko-KR" sz="1600">
                <a:latin typeface="Times New Roman" panose="02020603050405020304" pitchFamily="18" charset="0"/>
              </a:rPr>
              <a:t>+1*5</a:t>
            </a:r>
            <a:r>
              <a:rPr kumimoji="1" lang="en-US" altLang="ko-KR" sz="1600" baseline="30000">
                <a:latin typeface="Times New Roman" panose="02020603050405020304" pitchFamily="18" charset="0"/>
              </a:rPr>
              <a:t>1</a:t>
            </a:r>
            <a:r>
              <a:rPr kumimoji="1" lang="en-US" altLang="ko-KR" sz="1600">
                <a:latin typeface="Times New Roman" panose="02020603050405020304" pitchFamily="18" charset="0"/>
              </a:rPr>
              <a:t>+1 = 356</a:t>
            </a:r>
          </a:p>
        </p:txBody>
      </p:sp>
      <p:sp>
        <p:nvSpPr>
          <p:cNvPr id="25654" name="AutoShape 54"/>
          <p:cNvSpPr>
            <a:spLocks/>
          </p:cNvSpPr>
          <p:nvPr/>
        </p:nvSpPr>
        <p:spPr bwMode="auto">
          <a:xfrm rot="-5400000">
            <a:off x="1884363" y="2830513"/>
            <a:ext cx="247650" cy="1974850"/>
          </a:xfrm>
          <a:prstGeom prst="leftBrace">
            <a:avLst>
              <a:gd name="adj1" fmla="val 66453"/>
              <a:gd name="adj2" fmla="val 5151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ko-KR" altLang="en-US" sz="2000"/>
          </a:p>
        </p:txBody>
      </p:sp>
      <p:sp>
        <p:nvSpPr>
          <p:cNvPr id="25655" name="Text Box 55"/>
          <p:cNvSpPr txBox="1">
            <a:spLocks noChangeArrowheads="1"/>
          </p:cNvSpPr>
          <p:nvPr/>
        </p:nvSpPr>
        <p:spPr bwMode="auto">
          <a:xfrm>
            <a:off x="869950" y="3895725"/>
            <a:ext cx="2211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600" i="1">
                <a:latin typeface="Times New Roman" panose="02020603050405020304" pitchFamily="18" charset="0"/>
              </a:rPr>
              <a:t>a</a:t>
            </a:r>
            <a:r>
              <a:rPr kumimoji="1" lang="en-US" altLang="ko-KR" sz="1600" baseline="-25000">
                <a:latin typeface="Times New Roman" panose="02020603050405020304" pitchFamily="18" charset="0"/>
              </a:rPr>
              <a:t>2</a:t>
            </a:r>
            <a:r>
              <a:rPr kumimoji="1" lang="en-US" altLang="ko-KR" sz="1600">
                <a:latin typeface="Times New Roman" panose="02020603050405020304" pitchFamily="18" charset="0"/>
              </a:rPr>
              <a:t>= 5(</a:t>
            </a:r>
            <a:r>
              <a:rPr kumimoji="1" lang="en-US" altLang="ko-KR" sz="1600" i="1">
                <a:latin typeface="Times New Roman" panose="02020603050405020304" pitchFamily="18" charset="0"/>
              </a:rPr>
              <a:t>a</a:t>
            </a:r>
            <a:r>
              <a:rPr kumimoji="1" lang="en-US" altLang="ko-KR" sz="1600" baseline="-25000">
                <a:latin typeface="Times New Roman" panose="02020603050405020304" pitchFamily="18" charset="0"/>
              </a:rPr>
              <a:t>1</a:t>
            </a:r>
            <a:r>
              <a:rPr kumimoji="1" lang="en-US" altLang="ko-KR" sz="1600">
                <a:latin typeface="Times New Roman" panose="02020603050405020304" pitchFamily="18" charset="0"/>
              </a:rPr>
              <a:t>-0*5</a:t>
            </a:r>
            <a:r>
              <a:rPr kumimoji="1" lang="en-US" altLang="ko-KR" sz="1600" baseline="30000">
                <a:latin typeface="Times New Roman" panose="02020603050405020304" pitchFamily="18" charset="0"/>
              </a:rPr>
              <a:t>4</a:t>
            </a:r>
            <a:r>
              <a:rPr kumimoji="1" lang="en-US" altLang="ko-KR" sz="1600">
                <a:latin typeface="Times New Roman" panose="02020603050405020304" pitchFamily="18" charset="0"/>
              </a:rPr>
              <a:t>)+2 = 1782</a:t>
            </a:r>
          </a:p>
        </p:txBody>
      </p:sp>
      <p:graphicFrame>
        <p:nvGraphicFramePr>
          <p:cNvPr id="298040" name="Group 56"/>
          <p:cNvGraphicFramePr>
            <a:graphicFrameLocks noGrp="1"/>
          </p:cNvGraphicFramePr>
          <p:nvPr/>
        </p:nvGraphicFramePr>
        <p:xfrm>
          <a:off x="581025" y="3182938"/>
          <a:ext cx="65024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92" name="AutoShape 92"/>
          <p:cNvSpPr>
            <a:spLocks/>
          </p:cNvSpPr>
          <p:nvPr/>
        </p:nvSpPr>
        <p:spPr bwMode="auto">
          <a:xfrm rot="-5400000">
            <a:off x="2287588" y="3924300"/>
            <a:ext cx="247650" cy="1974850"/>
          </a:xfrm>
          <a:prstGeom prst="leftBrace">
            <a:avLst>
              <a:gd name="adj1" fmla="val 66453"/>
              <a:gd name="adj2" fmla="val 5151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ko-KR" altLang="en-US" sz="2000"/>
          </a:p>
        </p:txBody>
      </p:sp>
      <p:sp>
        <p:nvSpPr>
          <p:cNvPr id="25693" name="Text Box 93"/>
          <p:cNvSpPr txBox="1">
            <a:spLocks noChangeArrowheads="1"/>
          </p:cNvSpPr>
          <p:nvPr/>
        </p:nvSpPr>
        <p:spPr bwMode="auto">
          <a:xfrm>
            <a:off x="1216025" y="4989513"/>
            <a:ext cx="2160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600" i="1">
                <a:latin typeface="Times New Roman" panose="02020603050405020304" pitchFamily="18" charset="0"/>
              </a:rPr>
              <a:t>a</a:t>
            </a:r>
            <a:r>
              <a:rPr kumimoji="1" lang="en-US" altLang="ko-KR" sz="1600" baseline="-25000">
                <a:latin typeface="Times New Roman" panose="02020603050405020304" pitchFamily="18" charset="0"/>
              </a:rPr>
              <a:t>3</a:t>
            </a:r>
            <a:r>
              <a:rPr kumimoji="1" lang="en-US" altLang="ko-KR" sz="1600">
                <a:latin typeface="Times New Roman" panose="02020603050405020304" pitchFamily="18" charset="0"/>
              </a:rPr>
              <a:t>=5(</a:t>
            </a:r>
            <a:r>
              <a:rPr kumimoji="1" lang="en-US" altLang="ko-KR" sz="1600" i="1">
                <a:latin typeface="Times New Roman" panose="02020603050405020304" pitchFamily="18" charset="0"/>
              </a:rPr>
              <a:t>a</a:t>
            </a:r>
            <a:r>
              <a:rPr kumimoji="1" lang="en-US" altLang="ko-KR" sz="1600" baseline="-25000">
                <a:latin typeface="Times New Roman" panose="02020603050405020304" pitchFamily="18" charset="0"/>
              </a:rPr>
              <a:t>2</a:t>
            </a:r>
            <a:r>
              <a:rPr kumimoji="1" lang="en-US" altLang="ko-KR" sz="1600">
                <a:latin typeface="Times New Roman" panose="02020603050405020304" pitchFamily="18" charset="0"/>
              </a:rPr>
              <a:t>-2*5</a:t>
            </a:r>
            <a:r>
              <a:rPr kumimoji="1" lang="en-US" altLang="ko-KR" sz="1600" baseline="30000">
                <a:latin typeface="Times New Roman" panose="02020603050405020304" pitchFamily="18" charset="0"/>
              </a:rPr>
              <a:t>4</a:t>
            </a:r>
            <a:r>
              <a:rPr kumimoji="1" lang="en-US" altLang="ko-KR" sz="1600">
                <a:latin typeface="Times New Roman" panose="02020603050405020304" pitchFamily="18" charset="0"/>
              </a:rPr>
              <a:t>)+4 = 2664</a:t>
            </a:r>
          </a:p>
        </p:txBody>
      </p:sp>
      <p:graphicFrame>
        <p:nvGraphicFramePr>
          <p:cNvPr id="298078" name="Group 94"/>
          <p:cNvGraphicFramePr>
            <a:graphicFrameLocks noGrp="1"/>
          </p:cNvGraphicFramePr>
          <p:nvPr/>
        </p:nvGraphicFramePr>
        <p:xfrm>
          <a:off x="584200" y="4276725"/>
          <a:ext cx="65024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730" name="Text Box 130"/>
          <p:cNvSpPr txBox="1">
            <a:spLocks noChangeArrowheads="1"/>
          </p:cNvSpPr>
          <p:nvPr/>
        </p:nvSpPr>
        <p:spPr bwMode="auto">
          <a:xfrm>
            <a:off x="712788" y="5030788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>
                <a:latin typeface="Arial" panose="020B0604020202020204" pitchFamily="34" charset="0"/>
              </a:rPr>
              <a:t>…</a:t>
            </a:r>
            <a:endParaRPr kumimoji="1" lang="en-US" altLang="ko-KR">
              <a:latin typeface="굴림" panose="020B0600000101010101" pitchFamily="50" charset="-127"/>
            </a:endParaRPr>
          </a:p>
        </p:txBody>
      </p:sp>
      <p:sp>
        <p:nvSpPr>
          <p:cNvPr id="25731" name="Text Box 131"/>
          <p:cNvSpPr txBox="1">
            <a:spLocks noChangeArrowheads="1"/>
          </p:cNvSpPr>
          <p:nvPr/>
        </p:nvSpPr>
        <p:spPr bwMode="auto">
          <a:xfrm>
            <a:off x="735013" y="6202363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>
                <a:latin typeface="Arial" panose="020B0604020202020204" pitchFamily="34" charset="0"/>
              </a:rPr>
              <a:t>…</a:t>
            </a:r>
            <a:endParaRPr kumimoji="1" lang="en-US" altLang="ko-KR">
              <a:latin typeface="굴림" panose="020B0600000101010101" pitchFamily="50" charset="-127"/>
            </a:endParaRPr>
          </a:p>
        </p:txBody>
      </p:sp>
      <p:sp>
        <p:nvSpPr>
          <p:cNvPr id="25732" name="Text Box 132"/>
          <p:cNvSpPr txBox="1">
            <a:spLocks noChangeArrowheads="1"/>
          </p:cNvSpPr>
          <p:nvPr/>
        </p:nvSpPr>
        <p:spPr bwMode="auto">
          <a:xfrm>
            <a:off x="4763" y="1316038"/>
            <a:ext cx="520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Times New Roman" panose="02020603050405020304" pitchFamily="18" charset="0"/>
              </a:rPr>
              <a:t>P[ ]</a:t>
            </a:r>
          </a:p>
        </p:txBody>
      </p:sp>
      <p:sp>
        <p:nvSpPr>
          <p:cNvPr id="25733" name="Text Box 133"/>
          <p:cNvSpPr txBox="1">
            <a:spLocks noChangeArrowheads="1"/>
          </p:cNvSpPr>
          <p:nvPr/>
        </p:nvSpPr>
        <p:spPr bwMode="auto">
          <a:xfrm>
            <a:off x="-1588" y="2124075"/>
            <a:ext cx="558801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Times New Roman" panose="02020603050405020304" pitchFamily="18" charset="0"/>
              </a:rPr>
              <a:t>A[ ]</a:t>
            </a:r>
          </a:p>
        </p:txBody>
      </p:sp>
      <p:sp>
        <p:nvSpPr>
          <p:cNvPr id="25734" name="AutoShape 134"/>
          <p:cNvSpPr>
            <a:spLocks/>
          </p:cNvSpPr>
          <p:nvPr/>
        </p:nvSpPr>
        <p:spPr bwMode="auto">
          <a:xfrm rot="-5400000">
            <a:off x="3938588" y="5241925"/>
            <a:ext cx="247650" cy="1974850"/>
          </a:xfrm>
          <a:prstGeom prst="leftBrace">
            <a:avLst>
              <a:gd name="adj1" fmla="val 66453"/>
              <a:gd name="adj2" fmla="val 5151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ko-KR" altLang="en-US" sz="2000"/>
          </a:p>
        </p:txBody>
      </p:sp>
      <p:sp>
        <p:nvSpPr>
          <p:cNvPr id="25735" name="Text Box 135"/>
          <p:cNvSpPr txBox="1">
            <a:spLocks noChangeArrowheads="1"/>
          </p:cNvSpPr>
          <p:nvPr/>
        </p:nvSpPr>
        <p:spPr bwMode="auto">
          <a:xfrm>
            <a:off x="2867025" y="6307138"/>
            <a:ext cx="2160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600" i="1">
                <a:latin typeface="Times New Roman" panose="02020603050405020304" pitchFamily="18" charset="0"/>
              </a:rPr>
              <a:t>a</a:t>
            </a:r>
            <a:r>
              <a:rPr kumimoji="1" lang="en-US" altLang="ko-KR" sz="1600" baseline="-25000">
                <a:latin typeface="Times New Roman" panose="02020603050405020304" pitchFamily="18" charset="0"/>
              </a:rPr>
              <a:t>7</a:t>
            </a:r>
            <a:r>
              <a:rPr kumimoji="1" lang="en-US" altLang="ko-KR" sz="1600">
                <a:latin typeface="Times New Roman" panose="02020603050405020304" pitchFamily="18" charset="0"/>
              </a:rPr>
              <a:t>=5(</a:t>
            </a:r>
            <a:r>
              <a:rPr kumimoji="1" lang="en-US" altLang="ko-KR" sz="1600" i="1">
                <a:latin typeface="Times New Roman" panose="02020603050405020304" pitchFamily="18" charset="0"/>
              </a:rPr>
              <a:t>a</a:t>
            </a:r>
            <a:r>
              <a:rPr kumimoji="1" lang="en-US" altLang="ko-KR" sz="1600" baseline="-25000">
                <a:latin typeface="Times New Roman" panose="02020603050405020304" pitchFamily="18" charset="0"/>
              </a:rPr>
              <a:t>6</a:t>
            </a:r>
            <a:r>
              <a:rPr kumimoji="1" lang="en-US" altLang="ko-KR" sz="1600">
                <a:latin typeface="Times New Roman" panose="02020603050405020304" pitchFamily="18" charset="0"/>
              </a:rPr>
              <a:t>-2*5</a:t>
            </a:r>
            <a:r>
              <a:rPr kumimoji="1" lang="en-US" altLang="ko-KR" sz="1600" baseline="30000">
                <a:latin typeface="Times New Roman" panose="02020603050405020304" pitchFamily="18" charset="0"/>
              </a:rPr>
              <a:t>4</a:t>
            </a:r>
            <a:r>
              <a:rPr kumimoji="1" lang="en-US" altLang="ko-KR" sz="1600">
                <a:latin typeface="Times New Roman" panose="02020603050405020304" pitchFamily="18" charset="0"/>
              </a:rPr>
              <a:t>)+1 = 3001</a:t>
            </a:r>
          </a:p>
        </p:txBody>
      </p:sp>
      <p:graphicFrame>
        <p:nvGraphicFramePr>
          <p:cNvPr id="298120" name="Group 136"/>
          <p:cNvGraphicFramePr>
            <a:graphicFrameLocks noGrp="1"/>
          </p:cNvGraphicFramePr>
          <p:nvPr/>
        </p:nvGraphicFramePr>
        <p:xfrm>
          <a:off x="592138" y="5594350"/>
          <a:ext cx="65024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772" name="AutoShape 172"/>
          <p:cNvSpPr>
            <a:spLocks/>
          </p:cNvSpPr>
          <p:nvPr/>
        </p:nvSpPr>
        <p:spPr bwMode="auto">
          <a:xfrm rot="-5400000">
            <a:off x="1470025" y="1728788"/>
            <a:ext cx="247650" cy="1974850"/>
          </a:xfrm>
          <a:prstGeom prst="leftBrace">
            <a:avLst>
              <a:gd name="adj1" fmla="val 66453"/>
              <a:gd name="adj2" fmla="val 5151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ko-KR" altLang="en-US" sz="2000"/>
          </a:p>
        </p:txBody>
      </p:sp>
      <p:sp>
        <p:nvSpPr>
          <p:cNvPr id="25773" name="Rectangle 173"/>
          <p:cNvSpPr>
            <a:spLocks noChangeArrowheads="1"/>
          </p:cNvSpPr>
          <p:nvPr/>
        </p:nvSpPr>
        <p:spPr bwMode="auto">
          <a:xfrm>
            <a:off x="3975100" y="444500"/>
            <a:ext cx="51181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rgbClr val="339933"/>
                </a:solidFill>
              </a:rPr>
              <a:t>수치화를 이용한 매칭의 예</a:t>
            </a:r>
          </a:p>
        </p:txBody>
      </p:sp>
    </p:spTree>
    <p:extLst>
      <p:ext uri="{BB962C8B-B14F-4D97-AF65-F5344CB8AC3E}">
        <p14:creationId xmlns:p14="http://schemas.microsoft.com/office/powerpoint/2010/main" val="31629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69900" y="444500"/>
            <a:ext cx="8267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rgbClr val="339933"/>
                </a:solidFill>
              </a:rPr>
              <a:t>수치화를 이용해 매칭을 체크하는 알고리즘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73100" y="1879600"/>
            <a:ext cx="810260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basicRabinKarp(A, P,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	▷ </a:t>
            </a:r>
            <a:r>
              <a:rPr lang="en-US" altLang="ko-KR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배열 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A[ ]</a:t>
            </a:r>
            <a:r>
              <a: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의 길이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ko-KR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배열 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P[ ]</a:t>
            </a:r>
            <a:r>
              <a: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의 길이 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←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←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0; 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← 1 </a:t>
            </a:r>
            <a:r>
              <a:rPr lang="en-US" altLang="ko-KR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{           ▷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계산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+ P[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en-US" altLang="ko-K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+ A[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← 1 </a:t>
            </a:r>
            <a:r>
              <a:rPr lang="en-US" altLang="ko-KR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+1{             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ko-KR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≠ 1) </a:t>
            </a:r>
            <a:r>
              <a:rPr lang="en-US" altLang="ko-KR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z="20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2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-1]) + A[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-1];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ko-KR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A[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자리에서 매칭이 되었음을 알린다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5597525" y="6070600"/>
            <a:ext cx="2430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총 수행시간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 </a:t>
            </a:r>
            <a:r>
              <a:rPr lang="el-GR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charset="0"/>
              </a:rPr>
              <a:t>Θ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charset="0"/>
              </a:rPr>
              <a:t>(</a:t>
            </a:r>
            <a:r>
              <a:rPr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charset="0"/>
              </a:rPr>
              <a:t>n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charset="0"/>
              </a:rPr>
              <a:t>)</a:t>
            </a:r>
            <a:endParaRPr lang="ko-KR" altLang="el-GR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1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69900" y="444500"/>
            <a:ext cx="8267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rgbClr val="339933"/>
                </a:solidFill>
              </a:rPr>
              <a:t>앞의 알고리즘의 문제점 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08000" y="1828800"/>
            <a:ext cx="81026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문자 집합 </a:t>
            </a:r>
            <a:r>
              <a:rPr lang="el-GR" altLang="ko-KR" sz="24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와 </a:t>
            </a:r>
            <a:r>
              <a:rPr lang="en-US" altLang="ko-K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의 크기에 따라 </a:t>
            </a:r>
            <a:r>
              <a:rPr kumimoji="1" lang="en-US" altLang="ko-K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ko-KR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가 매우 커질 수 있다</a:t>
            </a:r>
          </a:p>
          <a:p>
            <a:pPr lvl="1"/>
            <a:r>
              <a:rPr kumimoji="1"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심하면 컴퓨터 레지스터의 용량 초과</a:t>
            </a:r>
          </a:p>
          <a:p>
            <a:pPr lvl="1"/>
            <a:r>
              <a:rPr kumimoji="1"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오버플로우 발생</a:t>
            </a:r>
          </a:p>
          <a:p>
            <a:r>
              <a:rPr kumimoji="1"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해결책</a:t>
            </a:r>
          </a:p>
          <a:p>
            <a:pPr lvl="1"/>
            <a:r>
              <a:rPr kumimoji="1"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나머지 연산</a:t>
            </a:r>
            <a:r>
              <a:rPr kumimoji="1"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modulo</a:t>
            </a:r>
            <a:r>
              <a:rPr kumimoji="1"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을 사용하여 </a:t>
            </a:r>
            <a:r>
              <a:rPr kumimoji="1"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ko-KR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의 크기를 제한한다</a:t>
            </a:r>
          </a:p>
          <a:p>
            <a:pPr lvl="1"/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z="20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2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-1]) + A[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-1] 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대신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– (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z="20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2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mod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ko-KR" sz="2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-1]) + A[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-1]) mod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사용</a:t>
            </a:r>
            <a:r>
              <a:rPr lang="ko-K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를 충분히 큰 소수로 잡되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가 레지스터에 수용될 수 있도록</a:t>
            </a:r>
            <a:r>
              <a:rPr lang="ko-K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잡는다</a:t>
            </a:r>
          </a:p>
          <a:p>
            <a:pPr lvl="1">
              <a:buFontTx/>
              <a:buNone/>
            </a:pP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7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01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397220"/>
              </p:ext>
            </p:extLst>
          </p:nvPr>
        </p:nvGraphicFramePr>
        <p:xfrm>
          <a:off x="684742" y="1944688"/>
          <a:ext cx="65024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9182" name="Group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497610"/>
              </p:ext>
            </p:extLst>
          </p:nvPr>
        </p:nvGraphicFramePr>
        <p:xfrm>
          <a:off x="681567" y="1155700"/>
          <a:ext cx="20320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</a:tbl>
          </a:graphicData>
        </a:graphic>
      </p:graphicFrame>
      <p:sp>
        <p:nvSpPr>
          <p:cNvPr id="31796" name="Text Box 52"/>
          <p:cNvSpPr txBox="1">
            <a:spLocks noChangeArrowheads="1"/>
          </p:cNvSpPr>
          <p:nvPr/>
        </p:nvSpPr>
        <p:spPr bwMode="auto">
          <a:xfrm>
            <a:off x="2897717" y="1168400"/>
            <a:ext cx="4772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latin typeface="Times New Roman" panose="02020603050405020304" pitchFamily="18" charset="0"/>
              </a:rPr>
              <a:t>p</a:t>
            </a:r>
            <a:r>
              <a:rPr kumimoji="1" lang="en-US" altLang="ko-KR" sz="1800">
                <a:latin typeface="Times New Roman" panose="02020603050405020304" pitchFamily="18" charset="0"/>
              </a:rPr>
              <a:t> = (4*5</a:t>
            </a:r>
            <a:r>
              <a:rPr kumimoji="1" lang="en-US" altLang="ko-KR" sz="1800" baseline="30000">
                <a:latin typeface="Times New Roman" panose="02020603050405020304" pitchFamily="18" charset="0"/>
              </a:rPr>
              <a:t>4 </a:t>
            </a:r>
            <a:r>
              <a:rPr kumimoji="1" lang="en-US" altLang="ko-KR" sz="1800">
                <a:latin typeface="Times New Roman" panose="02020603050405020304" pitchFamily="18" charset="0"/>
              </a:rPr>
              <a:t>+ 4*5</a:t>
            </a:r>
            <a:r>
              <a:rPr kumimoji="1" lang="en-US" altLang="ko-KR" sz="1800" baseline="30000">
                <a:latin typeface="Times New Roman" panose="02020603050405020304" pitchFamily="18" charset="0"/>
              </a:rPr>
              <a:t>3</a:t>
            </a:r>
            <a:r>
              <a:rPr kumimoji="1" lang="en-US" altLang="ko-KR" sz="1800">
                <a:latin typeface="Times New Roman" panose="02020603050405020304" pitchFamily="18" charset="0"/>
              </a:rPr>
              <a:t> + 0*5</a:t>
            </a:r>
            <a:r>
              <a:rPr kumimoji="1" lang="en-US" altLang="ko-KR" sz="1800" baseline="30000">
                <a:latin typeface="Times New Roman" panose="02020603050405020304" pitchFamily="18" charset="0"/>
              </a:rPr>
              <a:t>2</a:t>
            </a:r>
            <a:r>
              <a:rPr kumimoji="1" lang="en-US" altLang="ko-KR" sz="1800">
                <a:latin typeface="Times New Roman" panose="02020603050405020304" pitchFamily="18" charset="0"/>
              </a:rPr>
              <a:t> + 0*5</a:t>
            </a:r>
            <a:r>
              <a:rPr kumimoji="1" lang="en-US" altLang="ko-KR" sz="1800" baseline="30000">
                <a:latin typeface="Times New Roman" panose="02020603050405020304" pitchFamily="18" charset="0"/>
              </a:rPr>
              <a:t>1</a:t>
            </a:r>
            <a:r>
              <a:rPr kumimoji="1" lang="en-US" altLang="ko-KR" sz="1800">
                <a:latin typeface="Times New Roman" panose="02020603050405020304" pitchFamily="18" charset="0"/>
              </a:rPr>
              <a:t> + 1) mod 113 = 63</a:t>
            </a:r>
          </a:p>
        </p:txBody>
      </p:sp>
      <p:sp>
        <p:nvSpPr>
          <p:cNvPr id="31797" name="Text Box 53"/>
          <p:cNvSpPr txBox="1">
            <a:spLocks noChangeArrowheads="1"/>
          </p:cNvSpPr>
          <p:nvPr/>
        </p:nvSpPr>
        <p:spPr bwMode="auto">
          <a:xfrm>
            <a:off x="251355" y="2633663"/>
            <a:ext cx="3902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600" i="1">
                <a:latin typeface="Times New Roman" panose="02020603050405020304" pitchFamily="18" charset="0"/>
              </a:rPr>
              <a:t>a</a:t>
            </a:r>
            <a:r>
              <a:rPr kumimoji="1" lang="en-US" altLang="ko-KR" sz="1600" baseline="-25000">
                <a:latin typeface="Times New Roman" panose="02020603050405020304" pitchFamily="18" charset="0"/>
              </a:rPr>
              <a:t>1</a:t>
            </a:r>
            <a:r>
              <a:rPr kumimoji="1" lang="en-US" altLang="ko-KR" sz="1600">
                <a:latin typeface="Times New Roman" panose="02020603050405020304" pitchFamily="18" charset="0"/>
              </a:rPr>
              <a:t>= (0*5</a:t>
            </a:r>
            <a:r>
              <a:rPr kumimoji="1" lang="en-US" altLang="ko-KR" sz="1600" baseline="30000">
                <a:latin typeface="Times New Roman" panose="02020603050405020304" pitchFamily="18" charset="0"/>
              </a:rPr>
              <a:t>4</a:t>
            </a:r>
            <a:r>
              <a:rPr kumimoji="1" lang="en-US" altLang="ko-KR" sz="1600">
                <a:latin typeface="Times New Roman" panose="02020603050405020304" pitchFamily="18" charset="0"/>
              </a:rPr>
              <a:t>+2*5</a:t>
            </a:r>
            <a:r>
              <a:rPr kumimoji="1" lang="en-US" altLang="ko-KR" sz="1600" baseline="30000">
                <a:latin typeface="Times New Roman" panose="02020603050405020304" pitchFamily="18" charset="0"/>
              </a:rPr>
              <a:t>3</a:t>
            </a:r>
            <a:r>
              <a:rPr kumimoji="1" lang="en-US" altLang="ko-KR" sz="1600">
                <a:latin typeface="Times New Roman" panose="02020603050405020304" pitchFamily="18" charset="0"/>
              </a:rPr>
              <a:t>+4*5</a:t>
            </a:r>
            <a:r>
              <a:rPr kumimoji="1" lang="en-US" altLang="ko-KR" sz="1600" baseline="30000">
                <a:latin typeface="Times New Roman" panose="02020603050405020304" pitchFamily="18" charset="0"/>
              </a:rPr>
              <a:t>2</a:t>
            </a:r>
            <a:r>
              <a:rPr kumimoji="1" lang="en-US" altLang="ko-KR" sz="1600">
                <a:latin typeface="Times New Roman" panose="02020603050405020304" pitchFamily="18" charset="0"/>
              </a:rPr>
              <a:t>+1*5</a:t>
            </a:r>
            <a:r>
              <a:rPr kumimoji="1" lang="en-US" altLang="ko-KR" sz="1600" baseline="30000">
                <a:latin typeface="Times New Roman" panose="02020603050405020304" pitchFamily="18" charset="0"/>
              </a:rPr>
              <a:t>1</a:t>
            </a:r>
            <a:r>
              <a:rPr kumimoji="1" lang="en-US" altLang="ko-KR" sz="1600">
                <a:latin typeface="Times New Roman" panose="02020603050405020304" pitchFamily="18" charset="0"/>
              </a:rPr>
              <a:t>+1) mod 113 = 17</a:t>
            </a:r>
          </a:p>
        </p:txBody>
      </p:sp>
      <p:sp>
        <p:nvSpPr>
          <p:cNvPr id="31798" name="AutoShape 54"/>
          <p:cNvSpPr>
            <a:spLocks/>
          </p:cNvSpPr>
          <p:nvPr/>
        </p:nvSpPr>
        <p:spPr bwMode="auto">
          <a:xfrm rot="-5400000">
            <a:off x="1981730" y="2678113"/>
            <a:ext cx="247650" cy="1974850"/>
          </a:xfrm>
          <a:prstGeom prst="leftBrace">
            <a:avLst>
              <a:gd name="adj1" fmla="val 66453"/>
              <a:gd name="adj2" fmla="val 5151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ko-KR" altLang="en-US" sz="2000"/>
          </a:p>
        </p:txBody>
      </p:sp>
      <p:sp>
        <p:nvSpPr>
          <p:cNvPr id="31799" name="Text Box 55"/>
          <p:cNvSpPr txBox="1">
            <a:spLocks noChangeArrowheads="1"/>
          </p:cNvSpPr>
          <p:nvPr/>
        </p:nvSpPr>
        <p:spPr bwMode="auto">
          <a:xfrm>
            <a:off x="967317" y="3743325"/>
            <a:ext cx="3802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600" i="1">
                <a:latin typeface="Times New Roman" panose="02020603050405020304" pitchFamily="18" charset="0"/>
              </a:rPr>
              <a:t>a</a:t>
            </a:r>
            <a:r>
              <a:rPr kumimoji="1" lang="en-US" altLang="ko-KR" sz="1600" baseline="-25000">
                <a:latin typeface="Times New Roman" panose="02020603050405020304" pitchFamily="18" charset="0"/>
              </a:rPr>
              <a:t>2</a:t>
            </a:r>
            <a:r>
              <a:rPr kumimoji="1" lang="en-US" altLang="ko-KR" sz="1600">
                <a:latin typeface="Times New Roman" panose="02020603050405020304" pitchFamily="18" charset="0"/>
              </a:rPr>
              <a:t>= (5(</a:t>
            </a:r>
            <a:r>
              <a:rPr kumimoji="1" lang="en-US" altLang="ko-KR" sz="1600" i="1">
                <a:latin typeface="Times New Roman" panose="02020603050405020304" pitchFamily="18" charset="0"/>
              </a:rPr>
              <a:t>a</a:t>
            </a:r>
            <a:r>
              <a:rPr kumimoji="1" lang="en-US" altLang="ko-KR" sz="1600" baseline="-25000">
                <a:latin typeface="Times New Roman" panose="02020603050405020304" pitchFamily="18" charset="0"/>
              </a:rPr>
              <a:t>1</a:t>
            </a:r>
            <a:r>
              <a:rPr kumimoji="1" lang="en-US" altLang="ko-KR" sz="1600">
                <a:latin typeface="Times New Roman" panose="02020603050405020304" pitchFamily="18" charset="0"/>
              </a:rPr>
              <a:t>-0*(5</a:t>
            </a:r>
            <a:r>
              <a:rPr kumimoji="1" lang="en-US" altLang="ko-KR" sz="1600" baseline="30000">
                <a:latin typeface="Times New Roman" panose="02020603050405020304" pitchFamily="18" charset="0"/>
              </a:rPr>
              <a:t>4 </a:t>
            </a:r>
            <a:r>
              <a:rPr kumimoji="1" lang="en-US" altLang="ko-KR" sz="1600">
                <a:latin typeface="Times New Roman" panose="02020603050405020304" pitchFamily="18" charset="0"/>
              </a:rPr>
              <a:t>mod 113))+2) mod 113 = 87</a:t>
            </a:r>
          </a:p>
        </p:txBody>
      </p:sp>
      <p:graphicFrame>
        <p:nvGraphicFramePr>
          <p:cNvPr id="299064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994900"/>
              </p:ext>
            </p:extLst>
          </p:nvPr>
        </p:nvGraphicFramePr>
        <p:xfrm>
          <a:off x="678392" y="3030538"/>
          <a:ext cx="65024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836" name="AutoShape 92"/>
          <p:cNvSpPr>
            <a:spLocks/>
          </p:cNvSpPr>
          <p:nvPr/>
        </p:nvSpPr>
        <p:spPr bwMode="auto">
          <a:xfrm rot="-5400000">
            <a:off x="2384955" y="3797300"/>
            <a:ext cx="247650" cy="1974850"/>
          </a:xfrm>
          <a:prstGeom prst="leftBrace">
            <a:avLst>
              <a:gd name="adj1" fmla="val 66453"/>
              <a:gd name="adj2" fmla="val 5151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ko-KR" altLang="en-US" sz="2000"/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1313392" y="4862513"/>
            <a:ext cx="3802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600" i="1">
                <a:latin typeface="Times New Roman" panose="02020603050405020304" pitchFamily="18" charset="0"/>
              </a:rPr>
              <a:t>a</a:t>
            </a:r>
            <a:r>
              <a:rPr kumimoji="1" lang="en-US" altLang="ko-KR" sz="1600" baseline="-25000">
                <a:latin typeface="Times New Roman" panose="02020603050405020304" pitchFamily="18" charset="0"/>
              </a:rPr>
              <a:t>3</a:t>
            </a:r>
            <a:r>
              <a:rPr kumimoji="1" lang="en-US" altLang="ko-KR" sz="1600">
                <a:latin typeface="Times New Roman" panose="02020603050405020304" pitchFamily="18" charset="0"/>
              </a:rPr>
              <a:t>= (5(</a:t>
            </a:r>
            <a:r>
              <a:rPr kumimoji="1" lang="en-US" altLang="ko-KR" sz="1600" i="1">
                <a:latin typeface="Times New Roman" panose="02020603050405020304" pitchFamily="18" charset="0"/>
              </a:rPr>
              <a:t>a</a:t>
            </a:r>
            <a:r>
              <a:rPr kumimoji="1" lang="en-US" altLang="ko-KR" sz="1600" baseline="-25000">
                <a:latin typeface="Times New Roman" panose="02020603050405020304" pitchFamily="18" charset="0"/>
              </a:rPr>
              <a:t>2</a:t>
            </a:r>
            <a:r>
              <a:rPr kumimoji="1" lang="en-US" altLang="ko-KR" sz="1600">
                <a:latin typeface="Times New Roman" panose="02020603050405020304" pitchFamily="18" charset="0"/>
              </a:rPr>
              <a:t>-2*(5</a:t>
            </a:r>
            <a:r>
              <a:rPr kumimoji="1" lang="en-US" altLang="ko-KR" sz="1600" baseline="30000">
                <a:latin typeface="Times New Roman" panose="02020603050405020304" pitchFamily="18" charset="0"/>
              </a:rPr>
              <a:t>4 </a:t>
            </a:r>
            <a:r>
              <a:rPr kumimoji="1" lang="en-US" altLang="ko-KR" sz="1600">
                <a:latin typeface="Times New Roman" panose="02020603050405020304" pitchFamily="18" charset="0"/>
              </a:rPr>
              <a:t>mod 113))+4) mod 113 = 65</a:t>
            </a:r>
          </a:p>
        </p:txBody>
      </p:sp>
      <p:graphicFrame>
        <p:nvGraphicFramePr>
          <p:cNvPr id="299102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506101"/>
              </p:ext>
            </p:extLst>
          </p:nvPr>
        </p:nvGraphicFramePr>
        <p:xfrm>
          <a:off x="681567" y="4149725"/>
          <a:ext cx="65024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874" name="Text Box 130"/>
          <p:cNvSpPr txBox="1">
            <a:spLocks noChangeArrowheads="1"/>
          </p:cNvSpPr>
          <p:nvPr/>
        </p:nvSpPr>
        <p:spPr bwMode="auto">
          <a:xfrm>
            <a:off x="810155" y="4865688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>
                <a:latin typeface="Arial" panose="020B0604020202020204" pitchFamily="34" charset="0"/>
              </a:rPr>
              <a:t>…</a:t>
            </a:r>
            <a:endParaRPr kumimoji="1" lang="en-US" altLang="ko-KR">
              <a:latin typeface="굴림" panose="020B0600000101010101" pitchFamily="50" charset="-127"/>
            </a:endParaRPr>
          </a:p>
        </p:txBody>
      </p:sp>
      <p:sp>
        <p:nvSpPr>
          <p:cNvPr id="31875" name="Text Box 131"/>
          <p:cNvSpPr txBox="1">
            <a:spLocks noChangeArrowheads="1"/>
          </p:cNvSpPr>
          <p:nvPr/>
        </p:nvSpPr>
        <p:spPr bwMode="auto">
          <a:xfrm>
            <a:off x="832380" y="6088063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>
                <a:latin typeface="Arial" panose="020B0604020202020204" pitchFamily="34" charset="0"/>
              </a:rPr>
              <a:t>…</a:t>
            </a:r>
            <a:endParaRPr kumimoji="1" lang="en-US" altLang="ko-KR">
              <a:latin typeface="굴림" panose="020B0600000101010101" pitchFamily="50" charset="-127"/>
            </a:endParaRPr>
          </a:p>
        </p:txBody>
      </p:sp>
      <p:sp>
        <p:nvSpPr>
          <p:cNvPr id="31876" name="Text Box 132"/>
          <p:cNvSpPr txBox="1">
            <a:spLocks noChangeArrowheads="1"/>
          </p:cNvSpPr>
          <p:nvPr/>
        </p:nvSpPr>
        <p:spPr bwMode="auto">
          <a:xfrm>
            <a:off x="102130" y="1176338"/>
            <a:ext cx="520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Times New Roman" panose="02020603050405020304" pitchFamily="18" charset="0"/>
              </a:rPr>
              <a:t>P[ ]</a:t>
            </a:r>
          </a:p>
        </p:txBody>
      </p:sp>
      <p:sp>
        <p:nvSpPr>
          <p:cNvPr id="31877" name="Text Box 133"/>
          <p:cNvSpPr txBox="1">
            <a:spLocks noChangeArrowheads="1"/>
          </p:cNvSpPr>
          <p:nvPr/>
        </p:nvSpPr>
        <p:spPr bwMode="auto">
          <a:xfrm>
            <a:off x="95780" y="1958975"/>
            <a:ext cx="55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Times New Roman" panose="02020603050405020304" pitchFamily="18" charset="0"/>
              </a:rPr>
              <a:t>A[ ]</a:t>
            </a:r>
          </a:p>
        </p:txBody>
      </p:sp>
      <p:sp>
        <p:nvSpPr>
          <p:cNvPr id="31878" name="AutoShape 134"/>
          <p:cNvSpPr>
            <a:spLocks/>
          </p:cNvSpPr>
          <p:nvPr/>
        </p:nvSpPr>
        <p:spPr bwMode="auto">
          <a:xfrm rot="-5400000">
            <a:off x="4035955" y="5102225"/>
            <a:ext cx="247650" cy="1974850"/>
          </a:xfrm>
          <a:prstGeom prst="leftBrace">
            <a:avLst>
              <a:gd name="adj1" fmla="val 66453"/>
              <a:gd name="adj2" fmla="val 5151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ko-KR" altLang="en-US" sz="2000"/>
          </a:p>
        </p:txBody>
      </p:sp>
      <p:sp>
        <p:nvSpPr>
          <p:cNvPr id="31879" name="Text Box 135"/>
          <p:cNvSpPr txBox="1">
            <a:spLocks noChangeArrowheads="1"/>
          </p:cNvSpPr>
          <p:nvPr/>
        </p:nvSpPr>
        <p:spPr bwMode="auto">
          <a:xfrm>
            <a:off x="2964392" y="6167438"/>
            <a:ext cx="3817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600" i="1">
                <a:latin typeface="Times New Roman" panose="02020603050405020304" pitchFamily="18" charset="0"/>
              </a:rPr>
              <a:t>a</a:t>
            </a:r>
            <a:r>
              <a:rPr kumimoji="1" lang="en-US" altLang="ko-KR" sz="1600" baseline="-25000">
                <a:latin typeface="Times New Roman" panose="02020603050405020304" pitchFamily="18" charset="0"/>
              </a:rPr>
              <a:t>7</a:t>
            </a:r>
            <a:r>
              <a:rPr kumimoji="1" lang="en-US" altLang="ko-KR" sz="1600">
                <a:latin typeface="Times New Roman" panose="02020603050405020304" pitchFamily="18" charset="0"/>
              </a:rPr>
              <a:t>= (5(</a:t>
            </a:r>
            <a:r>
              <a:rPr kumimoji="1" lang="en-US" altLang="ko-KR" sz="1600" i="1">
                <a:latin typeface="Times New Roman" panose="02020603050405020304" pitchFamily="18" charset="0"/>
              </a:rPr>
              <a:t>a</a:t>
            </a:r>
            <a:r>
              <a:rPr kumimoji="1" lang="en-US" altLang="ko-KR" sz="1600" baseline="-25000">
                <a:latin typeface="Times New Roman" panose="02020603050405020304" pitchFamily="18" charset="0"/>
              </a:rPr>
              <a:t>6</a:t>
            </a:r>
            <a:r>
              <a:rPr kumimoji="1" lang="en-US" altLang="ko-KR" sz="1600">
                <a:latin typeface="Times New Roman" panose="02020603050405020304" pitchFamily="18" charset="0"/>
              </a:rPr>
              <a:t>-2*(5</a:t>
            </a:r>
            <a:r>
              <a:rPr kumimoji="1" lang="en-US" altLang="ko-KR" sz="1600" baseline="30000">
                <a:latin typeface="Times New Roman" panose="02020603050405020304" pitchFamily="18" charset="0"/>
              </a:rPr>
              <a:t>4</a:t>
            </a:r>
            <a:r>
              <a:rPr kumimoji="1" lang="en-US" altLang="ko-KR" sz="1600">
                <a:latin typeface="Times New Roman" panose="02020603050405020304" pitchFamily="18" charset="0"/>
              </a:rPr>
              <a:t> mod 113))+1) mod 113 = 63</a:t>
            </a:r>
          </a:p>
        </p:txBody>
      </p:sp>
      <p:graphicFrame>
        <p:nvGraphicFramePr>
          <p:cNvPr id="299144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452472"/>
              </p:ext>
            </p:extLst>
          </p:nvPr>
        </p:nvGraphicFramePr>
        <p:xfrm>
          <a:off x="689505" y="5454650"/>
          <a:ext cx="65024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916" name="AutoShape 172"/>
          <p:cNvSpPr>
            <a:spLocks/>
          </p:cNvSpPr>
          <p:nvPr/>
        </p:nvSpPr>
        <p:spPr bwMode="auto">
          <a:xfrm rot="-5400000">
            <a:off x="1567392" y="1563688"/>
            <a:ext cx="247650" cy="1974850"/>
          </a:xfrm>
          <a:prstGeom prst="leftBrace">
            <a:avLst>
              <a:gd name="adj1" fmla="val 66453"/>
              <a:gd name="adj2" fmla="val 5151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ko-KR" altLang="en-US" sz="2000"/>
          </a:p>
        </p:txBody>
      </p:sp>
      <p:sp>
        <p:nvSpPr>
          <p:cNvPr id="31917" name="Rectangle 173"/>
          <p:cNvSpPr>
            <a:spLocks noChangeArrowheads="1"/>
          </p:cNvSpPr>
          <p:nvPr/>
        </p:nvSpPr>
        <p:spPr bwMode="auto">
          <a:xfrm>
            <a:off x="3009900" y="444500"/>
            <a:ext cx="60833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rgbClr val="339933"/>
                </a:solidFill>
              </a:rPr>
              <a:t>나머지 연산을 이용한 매칭의 예</a:t>
            </a:r>
          </a:p>
        </p:txBody>
      </p:sp>
    </p:spTree>
    <p:extLst>
      <p:ext uri="{BB962C8B-B14F-4D97-AF65-F5344CB8AC3E}">
        <p14:creationId xmlns:p14="http://schemas.microsoft.com/office/powerpoint/2010/main" val="166344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69900" y="444500"/>
            <a:ext cx="8267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rgbClr val="339933"/>
                </a:solidFill>
              </a:rPr>
              <a:t>라빈</a:t>
            </a:r>
            <a:r>
              <a:rPr lang="en-US" altLang="ko-KR" b="1">
                <a:solidFill>
                  <a:srgbClr val="339933"/>
                </a:solidFill>
              </a:rPr>
              <a:t>-</a:t>
            </a:r>
            <a:r>
              <a:rPr lang="ko-KR" altLang="en-US" b="1">
                <a:solidFill>
                  <a:srgbClr val="339933"/>
                </a:solidFill>
              </a:rPr>
              <a:t>카프 알고리즘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69900" y="1485900"/>
            <a:ext cx="81026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RabinKarp(A, P,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	▷ </a:t>
            </a:r>
            <a:r>
              <a:rPr lang="en-US" altLang="ko-KR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배열 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A[ ]</a:t>
            </a:r>
            <a:r>
              <a: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의 길이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ko-KR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배열 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P[ ]</a:t>
            </a:r>
            <a:r>
              <a: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의 길이 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←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←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0; 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← 1 </a:t>
            </a:r>
            <a:r>
              <a:rPr lang="en-US" altLang="ko-KR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{				▷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계산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← (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+ P[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]) mod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← (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ko-K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+ A[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]) mod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z="20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2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mod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← 1 </a:t>
            </a:r>
            <a:r>
              <a:rPr lang="en-US" altLang="ko-KR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+1{             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ko-KR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≠ 1) </a:t>
            </a:r>
            <a:r>
              <a:rPr lang="en-US" altLang="ko-KR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← (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-1]) + A[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-1]) mod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ko-KR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ko-KR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(P[1…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] = A[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-1]) </a:t>
            </a:r>
            <a:r>
              <a:rPr lang="en-US" altLang="ko-KR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		A[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자리에서 매칭이 되었음을 알린다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588" name="Text Box 4"/>
          <p:cNvSpPr txBox="1">
            <a:spLocks noChangeArrowheads="1"/>
          </p:cNvSpPr>
          <p:nvPr/>
        </p:nvSpPr>
        <p:spPr bwMode="auto">
          <a:xfrm>
            <a:off x="5788025" y="6121400"/>
            <a:ext cx="2684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평균 수행시간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 </a:t>
            </a:r>
            <a:r>
              <a:rPr lang="el-GR" altLang="ko-KR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charset="0"/>
              </a:rPr>
              <a:t>Θ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charset="0"/>
              </a:rPr>
              <a:t>(</a:t>
            </a:r>
            <a:r>
              <a:rPr lang="en-US" altLang="ko-KR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charset="0"/>
              </a:rPr>
              <a:t>n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charset="0"/>
              </a:rPr>
              <a:t>)</a:t>
            </a:r>
            <a:endParaRPr lang="ko-KR" altLang="el-GR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02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12</a:t>
            </a:r>
            <a:r>
              <a:rPr lang="ko-KR" altLang="en-US" sz="4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장</a:t>
            </a:r>
            <a:r>
              <a:rPr lang="en-US" altLang="ko-KR" sz="480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ko-KR" altLang="en-US" sz="4400">
                <a:effectLst>
                  <a:outerShdw blurRad="38100" dist="38100" dir="2700000" algn="tl">
                    <a:srgbClr val="C0C0C0"/>
                  </a:outerShdw>
                </a:effectLst>
              </a:rPr>
              <a:t>문자열 매칭</a:t>
            </a:r>
          </a:p>
        </p:txBody>
      </p:sp>
      <p:sp>
        <p:nvSpPr>
          <p:cNvPr id="337923" name="Rectangle 3"/>
          <p:cNvSpPr>
            <a:spLocks noChangeArrowheads="1"/>
          </p:cNvSpPr>
          <p:nvPr/>
        </p:nvSpPr>
        <p:spPr bwMode="auto">
          <a:xfrm>
            <a:off x="722313" y="3039478"/>
            <a:ext cx="7635875" cy="306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buFontTx/>
              <a:buNone/>
            </a:pPr>
            <a:r>
              <a:rPr lang="ko-KR" altLang="en-US" sz="1600" dirty="0"/>
              <a:t>새로운 생각이나 새로운 발견이 이루어지는 직관의 도약이 있다</a:t>
            </a:r>
            <a:r>
              <a:rPr lang="en-US" altLang="ko-KR" sz="1600" dirty="0"/>
              <a:t>.</a:t>
            </a:r>
          </a:p>
          <a:p>
            <a:pPr algn="r" eaLnBrk="1" hangingPunct="1">
              <a:lnSpc>
                <a:spcPct val="100000"/>
              </a:lnSpc>
              <a:buFontTx/>
              <a:buNone/>
            </a:pPr>
            <a:r>
              <a:rPr lang="ko-KR" altLang="en-US" sz="1600" dirty="0"/>
              <a:t>이렇게 순간적으로 </a:t>
            </a:r>
            <a:r>
              <a:rPr lang="ko-KR" altLang="en-US" sz="1600" dirty="0" err="1"/>
              <a:t>튀어오르는</a:t>
            </a:r>
            <a:r>
              <a:rPr lang="ko-KR" altLang="en-US" sz="1600" dirty="0"/>
              <a:t> 힘이 유난히 좋은 과학자들이 있다</a:t>
            </a:r>
            <a:r>
              <a:rPr lang="en-US" altLang="ko-KR" sz="1600" dirty="0"/>
              <a:t>.</a:t>
            </a:r>
          </a:p>
          <a:p>
            <a:pPr algn="r" eaLnBrk="1" hangingPunct="1">
              <a:lnSpc>
                <a:spcPct val="100000"/>
              </a:lnSpc>
              <a:buFontTx/>
              <a:buNone/>
            </a:pPr>
            <a:r>
              <a:rPr lang="ko-KR" altLang="en-US" sz="1600" dirty="0"/>
              <a:t>특별히 뛰어난 직관력을 가진 과학자들을 보면 마치 종교인들이</a:t>
            </a:r>
          </a:p>
          <a:p>
            <a:pPr algn="r" eaLnBrk="1" hangingPunct="1">
              <a:lnSpc>
                <a:spcPct val="100000"/>
              </a:lnSpc>
              <a:buFontTx/>
              <a:buNone/>
            </a:pPr>
            <a:r>
              <a:rPr lang="ko-KR" altLang="en-US" sz="1600" dirty="0"/>
              <a:t>말하는 것과 같은 그런 종류의 믿음이 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algn="r" eaLnBrk="1" hangingPunct="1">
              <a:lnSpc>
                <a:spcPct val="100000"/>
              </a:lnSpc>
              <a:buFontTx/>
              <a:buNone/>
            </a:pPr>
            <a:r>
              <a:rPr lang="ko-KR" altLang="en-US" sz="1600" dirty="0" smtClean="0"/>
              <a:t>그들의 </a:t>
            </a:r>
            <a:r>
              <a:rPr lang="ko-KR" altLang="en-US" sz="1600" dirty="0"/>
              <a:t>마음을 사로잡는</a:t>
            </a:r>
          </a:p>
          <a:p>
            <a:pPr algn="r" eaLnBrk="1" hangingPunct="1">
              <a:lnSpc>
                <a:spcPct val="100000"/>
              </a:lnSpc>
              <a:buFontTx/>
              <a:buNone/>
            </a:pPr>
            <a:r>
              <a:rPr lang="ko-KR" altLang="en-US" sz="1600" dirty="0"/>
              <a:t>어떤 것이 이끄는 곳으로 </a:t>
            </a:r>
            <a:r>
              <a:rPr lang="ko-KR" altLang="en-US" sz="1600" dirty="0" err="1"/>
              <a:t>흔들림없이</a:t>
            </a:r>
            <a:r>
              <a:rPr lang="ko-KR" altLang="en-US" sz="1600" dirty="0"/>
              <a:t> </a:t>
            </a:r>
            <a:endParaRPr lang="en-US" altLang="ko-KR" sz="1600" dirty="0" smtClean="0"/>
          </a:p>
          <a:p>
            <a:pPr algn="r" eaLnBrk="1" hangingPunct="1">
              <a:lnSpc>
                <a:spcPct val="100000"/>
              </a:lnSpc>
              <a:buFontTx/>
              <a:buNone/>
            </a:pPr>
            <a:r>
              <a:rPr lang="ko-KR" altLang="en-US" sz="1600" dirty="0" smtClean="0"/>
              <a:t>그대로 </a:t>
            </a:r>
            <a:r>
              <a:rPr lang="ko-KR" altLang="en-US" sz="1600" dirty="0"/>
              <a:t>따라가는 성향은</a:t>
            </a:r>
          </a:p>
          <a:p>
            <a:pPr algn="r" eaLnBrk="1" hangingPunct="1">
              <a:lnSpc>
                <a:spcPct val="100000"/>
              </a:lnSpc>
              <a:buFontTx/>
              <a:buNone/>
            </a:pPr>
            <a:r>
              <a:rPr lang="ko-KR" altLang="en-US" sz="1600" dirty="0"/>
              <a:t>최정상의 과학자가 흔히 보이는 특성이다</a:t>
            </a:r>
            <a:r>
              <a:rPr lang="en-US" altLang="ko-KR" sz="1600" dirty="0" smtClean="0"/>
              <a:t>.</a:t>
            </a:r>
          </a:p>
          <a:p>
            <a:pPr algn="r" eaLnBrk="1" hangingPunct="1">
              <a:lnSpc>
                <a:spcPct val="100000"/>
              </a:lnSpc>
              <a:buFontTx/>
              <a:buNone/>
            </a:pPr>
            <a:endParaRPr lang="en-US" altLang="ko-KR" sz="1600" dirty="0"/>
          </a:p>
          <a:p>
            <a:pPr algn="r" eaLnBrk="1" hangingPunct="1">
              <a:lnSpc>
                <a:spcPct val="100000"/>
              </a:lnSpc>
              <a:buFontTx/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프리초프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카프라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3300"/>
                </a:solidFill>
              </a:rPr>
              <a:t>KMP</a:t>
            </a:r>
            <a:r>
              <a:rPr lang="en-US" altLang="ko-KR" sz="2400">
                <a:solidFill>
                  <a:srgbClr val="FF3300"/>
                </a:solidFill>
              </a:rPr>
              <a:t>Knuth-Morris-Pratt</a:t>
            </a:r>
            <a:r>
              <a:rPr lang="ko-KR" altLang="en-US">
                <a:solidFill>
                  <a:srgbClr val="FF3300"/>
                </a:solidFill>
              </a:rPr>
              <a:t> 알고리즘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0" y="1930400"/>
            <a:ext cx="7772400" cy="1841500"/>
          </a:xfrm>
          <a:noFill/>
          <a:ln/>
        </p:spPr>
        <p:txBody>
          <a:bodyPr/>
          <a:lstStyle/>
          <a:p>
            <a:r>
              <a:rPr lang="ko-KR" altLang="en-US" sz="2400"/>
              <a:t>오토마타를 이용한 매칭과 동기가 유사</a:t>
            </a:r>
          </a:p>
          <a:p>
            <a:r>
              <a:rPr lang="ko-KR" altLang="en-US" sz="2400"/>
              <a:t>공통점</a:t>
            </a:r>
          </a:p>
          <a:p>
            <a:pPr lvl="1"/>
            <a:r>
              <a:rPr lang="ko-KR" altLang="en-US" sz="2000"/>
              <a:t>매칭에 실패했을 때 돌아갈 상태를 준비해둔다</a:t>
            </a:r>
          </a:p>
          <a:p>
            <a:pPr lvl="1"/>
            <a:r>
              <a:rPr lang="ko-KR" altLang="en-US" sz="2000"/>
              <a:t>오토마타를 이용한 매칭보다 준비 작업이 단순하다</a:t>
            </a:r>
          </a:p>
        </p:txBody>
      </p:sp>
      <p:graphicFrame>
        <p:nvGraphicFramePr>
          <p:cNvPr id="324714" name="Group 106"/>
          <p:cNvGraphicFramePr>
            <a:graphicFrameLocks noGrp="1"/>
          </p:cNvGraphicFramePr>
          <p:nvPr/>
        </p:nvGraphicFramePr>
        <p:xfrm>
          <a:off x="1104900" y="3932238"/>
          <a:ext cx="73152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4715" name="Group 107"/>
          <p:cNvGraphicFramePr>
            <a:graphicFrameLocks noGrp="1"/>
          </p:cNvGraphicFramePr>
          <p:nvPr/>
        </p:nvGraphicFramePr>
        <p:xfrm>
          <a:off x="3151188" y="4781550"/>
          <a:ext cx="36576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4716" name="Group 108"/>
          <p:cNvGraphicFramePr>
            <a:graphicFrameLocks noGrp="1"/>
          </p:cNvGraphicFramePr>
          <p:nvPr/>
        </p:nvGraphicFramePr>
        <p:xfrm>
          <a:off x="4789488" y="5467350"/>
          <a:ext cx="36576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4696" name="Line 88"/>
          <p:cNvSpPr>
            <a:spLocks noChangeShapeType="1"/>
          </p:cNvSpPr>
          <p:nvPr/>
        </p:nvSpPr>
        <p:spPr bwMode="auto">
          <a:xfrm flipH="1">
            <a:off x="3363913" y="4354513"/>
            <a:ext cx="1587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4697" name="Line 89"/>
          <p:cNvSpPr>
            <a:spLocks noChangeShapeType="1"/>
          </p:cNvSpPr>
          <p:nvPr/>
        </p:nvSpPr>
        <p:spPr bwMode="auto">
          <a:xfrm flipH="1">
            <a:off x="3756025" y="4351338"/>
            <a:ext cx="1588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4698" name="Line 90"/>
          <p:cNvSpPr>
            <a:spLocks noChangeShapeType="1"/>
          </p:cNvSpPr>
          <p:nvPr/>
        </p:nvSpPr>
        <p:spPr bwMode="auto">
          <a:xfrm flipH="1">
            <a:off x="4164013" y="4354513"/>
            <a:ext cx="1587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4699" name="Line 91"/>
          <p:cNvSpPr>
            <a:spLocks noChangeShapeType="1"/>
          </p:cNvSpPr>
          <p:nvPr/>
        </p:nvSpPr>
        <p:spPr bwMode="auto">
          <a:xfrm flipH="1">
            <a:off x="4556125" y="4351338"/>
            <a:ext cx="1588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4700" name="Line 92"/>
          <p:cNvSpPr>
            <a:spLocks noChangeShapeType="1"/>
          </p:cNvSpPr>
          <p:nvPr/>
        </p:nvSpPr>
        <p:spPr bwMode="auto">
          <a:xfrm flipH="1">
            <a:off x="4964113" y="4354513"/>
            <a:ext cx="1587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4701" name="Line 93"/>
          <p:cNvSpPr>
            <a:spLocks noChangeShapeType="1"/>
          </p:cNvSpPr>
          <p:nvPr/>
        </p:nvSpPr>
        <p:spPr bwMode="auto">
          <a:xfrm flipH="1">
            <a:off x="5356225" y="4351338"/>
            <a:ext cx="1588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4702" name="Line 94"/>
          <p:cNvSpPr>
            <a:spLocks noChangeShapeType="1"/>
          </p:cNvSpPr>
          <p:nvPr/>
        </p:nvSpPr>
        <p:spPr bwMode="auto">
          <a:xfrm flipH="1">
            <a:off x="6194425" y="4351338"/>
            <a:ext cx="1588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4703" name="Line 95"/>
          <p:cNvSpPr>
            <a:spLocks noChangeShapeType="1"/>
          </p:cNvSpPr>
          <p:nvPr/>
        </p:nvSpPr>
        <p:spPr bwMode="auto">
          <a:xfrm flipH="1">
            <a:off x="6088063" y="4459288"/>
            <a:ext cx="2286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4704" name="Line 96"/>
          <p:cNvSpPr>
            <a:spLocks noChangeShapeType="1"/>
          </p:cNvSpPr>
          <p:nvPr/>
        </p:nvSpPr>
        <p:spPr bwMode="auto">
          <a:xfrm>
            <a:off x="3160713" y="5707063"/>
            <a:ext cx="1573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4705" name="Line 97"/>
          <p:cNvSpPr>
            <a:spLocks noChangeShapeType="1"/>
          </p:cNvSpPr>
          <p:nvPr/>
        </p:nvSpPr>
        <p:spPr bwMode="auto">
          <a:xfrm>
            <a:off x="3149600" y="5219700"/>
            <a:ext cx="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4706" name="Line 98"/>
          <p:cNvSpPr>
            <a:spLocks noChangeShapeType="1"/>
          </p:cNvSpPr>
          <p:nvPr/>
        </p:nvSpPr>
        <p:spPr bwMode="auto">
          <a:xfrm flipH="1">
            <a:off x="5788025" y="4351338"/>
            <a:ext cx="1588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4707" name="Text Box 99"/>
          <p:cNvSpPr txBox="1">
            <a:spLocks noChangeArrowheads="1"/>
          </p:cNvSpPr>
          <p:nvPr/>
        </p:nvSpPr>
        <p:spPr bwMode="auto">
          <a:xfrm>
            <a:off x="504825" y="3949700"/>
            <a:ext cx="55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Times New Roman" panose="02020603050405020304" pitchFamily="18" charset="0"/>
              </a:rPr>
              <a:t>A[ ]</a:t>
            </a:r>
          </a:p>
        </p:txBody>
      </p:sp>
      <p:sp>
        <p:nvSpPr>
          <p:cNvPr id="324708" name="Text Box 100"/>
          <p:cNvSpPr txBox="1">
            <a:spLocks noChangeArrowheads="1"/>
          </p:cNvSpPr>
          <p:nvPr/>
        </p:nvSpPr>
        <p:spPr bwMode="auto">
          <a:xfrm>
            <a:off x="2536825" y="48006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Times New Roman" panose="02020603050405020304" pitchFamily="18" charset="0"/>
              </a:rPr>
              <a:t>P[ 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241" name="Group 209"/>
          <p:cNvGraphicFramePr>
            <a:graphicFrameLocks noGrp="1"/>
          </p:cNvGraphicFramePr>
          <p:nvPr/>
        </p:nvGraphicFramePr>
        <p:xfrm>
          <a:off x="1106488" y="1797050"/>
          <a:ext cx="36576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0148" name="Freeform 116"/>
          <p:cNvSpPr>
            <a:spLocks/>
          </p:cNvSpPr>
          <p:nvPr/>
        </p:nvSpPr>
        <p:spPr bwMode="auto">
          <a:xfrm>
            <a:off x="2527300" y="2247900"/>
            <a:ext cx="1612900" cy="190500"/>
          </a:xfrm>
          <a:custGeom>
            <a:avLst/>
            <a:gdLst>
              <a:gd name="T0" fmla="*/ 776 w 776"/>
              <a:gd name="T1" fmla="*/ 0 h 120"/>
              <a:gd name="T2" fmla="*/ 776 w 776"/>
              <a:gd name="T3" fmla="*/ 120 h 120"/>
              <a:gd name="T4" fmla="*/ 0 w 776"/>
              <a:gd name="T5" fmla="*/ 120 h 120"/>
              <a:gd name="T6" fmla="*/ 0 w 776"/>
              <a:gd name="T7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6" h="120">
                <a:moveTo>
                  <a:pt x="776" y="0"/>
                </a:moveTo>
                <a:lnTo>
                  <a:pt x="776" y="120"/>
                </a:lnTo>
                <a:lnTo>
                  <a:pt x="0" y="12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300149" name="Group 117"/>
          <p:cNvGraphicFramePr>
            <a:graphicFrameLocks noGrp="1"/>
          </p:cNvGraphicFramePr>
          <p:nvPr/>
        </p:nvGraphicFramePr>
        <p:xfrm>
          <a:off x="1360488" y="4425950"/>
          <a:ext cx="40640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0173" name="Text Box 141"/>
          <p:cNvSpPr txBox="1">
            <a:spLocks noChangeArrowheads="1"/>
          </p:cNvSpPr>
          <p:nvPr/>
        </p:nvSpPr>
        <p:spPr bwMode="auto">
          <a:xfrm>
            <a:off x="1152525" y="15113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400">
                <a:latin typeface="굴림" panose="020B0600000101010101" pitchFamily="50" charset="-127"/>
              </a:rPr>
              <a:t>1</a:t>
            </a:r>
          </a:p>
        </p:txBody>
      </p:sp>
      <p:sp>
        <p:nvSpPr>
          <p:cNvPr id="300174" name="Text Box 142"/>
          <p:cNvSpPr txBox="1">
            <a:spLocks noChangeArrowheads="1"/>
          </p:cNvSpPr>
          <p:nvPr/>
        </p:nvSpPr>
        <p:spPr bwMode="auto">
          <a:xfrm>
            <a:off x="1558925" y="15113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400">
                <a:latin typeface="굴림" panose="020B0600000101010101" pitchFamily="50" charset="-127"/>
              </a:rPr>
              <a:t>2</a:t>
            </a:r>
          </a:p>
        </p:txBody>
      </p:sp>
      <p:sp>
        <p:nvSpPr>
          <p:cNvPr id="300175" name="Text Box 143"/>
          <p:cNvSpPr txBox="1">
            <a:spLocks noChangeArrowheads="1"/>
          </p:cNvSpPr>
          <p:nvPr/>
        </p:nvSpPr>
        <p:spPr bwMode="auto">
          <a:xfrm>
            <a:off x="1952625" y="15113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400">
                <a:latin typeface="굴림" panose="020B0600000101010101" pitchFamily="50" charset="-127"/>
              </a:rPr>
              <a:t>3</a:t>
            </a:r>
          </a:p>
        </p:txBody>
      </p:sp>
      <p:sp>
        <p:nvSpPr>
          <p:cNvPr id="300176" name="Text Box 144"/>
          <p:cNvSpPr txBox="1">
            <a:spLocks noChangeArrowheads="1"/>
          </p:cNvSpPr>
          <p:nvPr/>
        </p:nvSpPr>
        <p:spPr bwMode="auto">
          <a:xfrm>
            <a:off x="2371725" y="15113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400">
                <a:latin typeface="굴림" panose="020B0600000101010101" pitchFamily="50" charset="-127"/>
              </a:rPr>
              <a:t>4</a:t>
            </a:r>
          </a:p>
        </p:txBody>
      </p:sp>
      <p:sp>
        <p:nvSpPr>
          <p:cNvPr id="300177" name="Text Box 145"/>
          <p:cNvSpPr txBox="1">
            <a:spLocks noChangeArrowheads="1"/>
          </p:cNvSpPr>
          <p:nvPr/>
        </p:nvSpPr>
        <p:spPr bwMode="auto">
          <a:xfrm>
            <a:off x="2778125" y="15113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400">
                <a:latin typeface="굴림" panose="020B0600000101010101" pitchFamily="50" charset="-127"/>
              </a:rPr>
              <a:t>5</a:t>
            </a:r>
          </a:p>
        </p:txBody>
      </p:sp>
      <p:sp>
        <p:nvSpPr>
          <p:cNvPr id="300178" name="Text Box 146"/>
          <p:cNvSpPr txBox="1">
            <a:spLocks noChangeArrowheads="1"/>
          </p:cNvSpPr>
          <p:nvPr/>
        </p:nvSpPr>
        <p:spPr bwMode="auto">
          <a:xfrm>
            <a:off x="3171825" y="15113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400">
                <a:latin typeface="굴림" panose="020B0600000101010101" pitchFamily="50" charset="-127"/>
              </a:rPr>
              <a:t>6</a:t>
            </a:r>
          </a:p>
        </p:txBody>
      </p:sp>
      <p:sp>
        <p:nvSpPr>
          <p:cNvPr id="300179" name="Text Box 147"/>
          <p:cNvSpPr txBox="1">
            <a:spLocks noChangeArrowheads="1"/>
          </p:cNvSpPr>
          <p:nvPr/>
        </p:nvSpPr>
        <p:spPr bwMode="auto">
          <a:xfrm>
            <a:off x="3578225" y="15113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400">
                <a:latin typeface="굴림" panose="020B0600000101010101" pitchFamily="50" charset="-127"/>
              </a:rPr>
              <a:t>7</a:t>
            </a:r>
          </a:p>
        </p:txBody>
      </p:sp>
      <p:sp>
        <p:nvSpPr>
          <p:cNvPr id="300180" name="Text Box 148"/>
          <p:cNvSpPr txBox="1">
            <a:spLocks noChangeArrowheads="1"/>
          </p:cNvSpPr>
          <p:nvPr/>
        </p:nvSpPr>
        <p:spPr bwMode="auto">
          <a:xfrm>
            <a:off x="3984625" y="14986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400">
                <a:latin typeface="굴림" panose="020B0600000101010101" pitchFamily="50" charset="-127"/>
              </a:rPr>
              <a:t>8</a:t>
            </a:r>
          </a:p>
        </p:txBody>
      </p:sp>
      <p:sp>
        <p:nvSpPr>
          <p:cNvPr id="300184" name="Text Box 152"/>
          <p:cNvSpPr txBox="1">
            <a:spLocks noChangeArrowheads="1"/>
          </p:cNvSpPr>
          <p:nvPr/>
        </p:nvSpPr>
        <p:spPr bwMode="auto">
          <a:xfrm>
            <a:off x="2740025" y="2398713"/>
            <a:ext cx="1098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l-GR" altLang="ko-KR" i="1">
                <a:latin typeface="굴림" panose="020B0600000101010101" pitchFamily="50" charset="-127"/>
                <a:cs typeface="Times New Roman" panose="02020603050405020304" pitchFamily="18" charset="0"/>
              </a:rPr>
              <a:t>π</a:t>
            </a:r>
            <a:r>
              <a:rPr kumimoji="1" lang="en-US" altLang="ko-KR" sz="900" i="1">
                <a:latin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kumimoji="1" lang="en-US" altLang="ko-KR" sz="1600">
                <a:latin typeface="굴림" panose="020B0600000101010101" pitchFamily="50" charset="-127"/>
                <a:cs typeface="Times New Roman" panose="02020603050405020304" pitchFamily="18" charset="0"/>
              </a:rPr>
              <a:t>[8] = 4</a:t>
            </a:r>
            <a:endParaRPr kumimoji="1" lang="el-GR" altLang="ko-KR" sz="1600">
              <a:latin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00185" name="Text Box 153"/>
          <p:cNvSpPr txBox="1">
            <a:spLocks noChangeArrowheads="1"/>
          </p:cNvSpPr>
          <p:nvPr/>
        </p:nvSpPr>
        <p:spPr bwMode="auto">
          <a:xfrm>
            <a:off x="4403725" y="14986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400">
                <a:latin typeface="굴림" panose="020B0600000101010101" pitchFamily="50" charset="-127"/>
              </a:rPr>
              <a:t>9</a:t>
            </a:r>
          </a:p>
        </p:txBody>
      </p:sp>
      <p:sp>
        <p:nvSpPr>
          <p:cNvPr id="300186" name="Text Box 154"/>
          <p:cNvSpPr txBox="1">
            <a:spLocks noChangeArrowheads="1"/>
          </p:cNvSpPr>
          <p:nvPr/>
        </p:nvSpPr>
        <p:spPr bwMode="auto">
          <a:xfrm>
            <a:off x="1406525" y="41148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400">
                <a:latin typeface="굴림" panose="020B0600000101010101" pitchFamily="50" charset="-127"/>
              </a:rPr>
              <a:t>1</a:t>
            </a:r>
          </a:p>
        </p:txBody>
      </p:sp>
      <p:sp>
        <p:nvSpPr>
          <p:cNvPr id="300187" name="Text Box 155"/>
          <p:cNvSpPr txBox="1">
            <a:spLocks noChangeArrowheads="1"/>
          </p:cNvSpPr>
          <p:nvPr/>
        </p:nvSpPr>
        <p:spPr bwMode="auto">
          <a:xfrm>
            <a:off x="1812925" y="41148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400">
                <a:latin typeface="굴림" panose="020B0600000101010101" pitchFamily="50" charset="-127"/>
              </a:rPr>
              <a:t>2</a:t>
            </a:r>
          </a:p>
        </p:txBody>
      </p:sp>
      <p:sp>
        <p:nvSpPr>
          <p:cNvPr id="300188" name="Text Box 156"/>
          <p:cNvSpPr txBox="1">
            <a:spLocks noChangeArrowheads="1"/>
          </p:cNvSpPr>
          <p:nvPr/>
        </p:nvSpPr>
        <p:spPr bwMode="auto">
          <a:xfrm>
            <a:off x="2206625" y="41148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400">
                <a:latin typeface="굴림" panose="020B0600000101010101" pitchFamily="50" charset="-127"/>
              </a:rPr>
              <a:t>3</a:t>
            </a:r>
          </a:p>
        </p:txBody>
      </p:sp>
      <p:sp>
        <p:nvSpPr>
          <p:cNvPr id="300189" name="Text Box 157"/>
          <p:cNvSpPr txBox="1">
            <a:spLocks noChangeArrowheads="1"/>
          </p:cNvSpPr>
          <p:nvPr/>
        </p:nvSpPr>
        <p:spPr bwMode="auto">
          <a:xfrm>
            <a:off x="2625725" y="41148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400">
                <a:latin typeface="굴림" panose="020B0600000101010101" pitchFamily="50" charset="-127"/>
              </a:rPr>
              <a:t>4</a:t>
            </a:r>
          </a:p>
        </p:txBody>
      </p:sp>
      <p:sp>
        <p:nvSpPr>
          <p:cNvPr id="300190" name="Text Box 158"/>
          <p:cNvSpPr txBox="1">
            <a:spLocks noChangeArrowheads="1"/>
          </p:cNvSpPr>
          <p:nvPr/>
        </p:nvSpPr>
        <p:spPr bwMode="auto">
          <a:xfrm>
            <a:off x="3032125" y="41148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400">
                <a:latin typeface="굴림" panose="020B0600000101010101" pitchFamily="50" charset="-127"/>
              </a:rPr>
              <a:t>5</a:t>
            </a:r>
          </a:p>
        </p:txBody>
      </p:sp>
      <p:sp>
        <p:nvSpPr>
          <p:cNvPr id="300191" name="Text Box 159"/>
          <p:cNvSpPr txBox="1">
            <a:spLocks noChangeArrowheads="1"/>
          </p:cNvSpPr>
          <p:nvPr/>
        </p:nvSpPr>
        <p:spPr bwMode="auto">
          <a:xfrm>
            <a:off x="3425825" y="41148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400">
                <a:latin typeface="굴림" panose="020B0600000101010101" pitchFamily="50" charset="-127"/>
              </a:rPr>
              <a:t>6</a:t>
            </a:r>
          </a:p>
        </p:txBody>
      </p:sp>
      <p:sp>
        <p:nvSpPr>
          <p:cNvPr id="300192" name="Text Box 160"/>
          <p:cNvSpPr txBox="1">
            <a:spLocks noChangeArrowheads="1"/>
          </p:cNvSpPr>
          <p:nvPr/>
        </p:nvSpPr>
        <p:spPr bwMode="auto">
          <a:xfrm>
            <a:off x="3832225" y="41148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400">
                <a:latin typeface="굴림" panose="020B0600000101010101" pitchFamily="50" charset="-127"/>
              </a:rPr>
              <a:t>7</a:t>
            </a:r>
          </a:p>
        </p:txBody>
      </p:sp>
      <p:sp>
        <p:nvSpPr>
          <p:cNvPr id="300193" name="Text Box 161"/>
          <p:cNvSpPr txBox="1">
            <a:spLocks noChangeArrowheads="1"/>
          </p:cNvSpPr>
          <p:nvPr/>
        </p:nvSpPr>
        <p:spPr bwMode="auto">
          <a:xfrm>
            <a:off x="4238625" y="41021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400">
                <a:latin typeface="굴림" panose="020B0600000101010101" pitchFamily="50" charset="-127"/>
              </a:rPr>
              <a:t>8</a:t>
            </a:r>
          </a:p>
        </p:txBody>
      </p:sp>
      <p:sp>
        <p:nvSpPr>
          <p:cNvPr id="300194" name="Text Box 162"/>
          <p:cNvSpPr txBox="1">
            <a:spLocks noChangeArrowheads="1"/>
          </p:cNvSpPr>
          <p:nvPr/>
        </p:nvSpPr>
        <p:spPr bwMode="auto">
          <a:xfrm>
            <a:off x="4657725" y="410210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400">
                <a:latin typeface="굴림" panose="020B0600000101010101" pitchFamily="50" charset="-127"/>
              </a:rPr>
              <a:t>9</a:t>
            </a:r>
          </a:p>
        </p:txBody>
      </p:sp>
      <p:sp>
        <p:nvSpPr>
          <p:cNvPr id="300195" name="Text Box 163"/>
          <p:cNvSpPr txBox="1">
            <a:spLocks noChangeArrowheads="1"/>
          </p:cNvSpPr>
          <p:nvPr/>
        </p:nvSpPr>
        <p:spPr bwMode="auto">
          <a:xfrm>
            <a:off x="5013325" y="41021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400">
                <a:latin typeface="굴림" panose="020B0600000101010101" pitchFamily="50" charset="-127"/>
              </a:rPr>
              <a:t>10</a:t>
            </a:r>
          </a:p>
        </p:txBody>
      </p:sp>
      <p:sp>
        <p:nvSpPr>
          <p:cNvPr id="300198" name="Text Box 166"/>
          <p:cNvSpPr txBox="1">
            <a:spLocks noChangeArrowheads="1"/>
          </p:cNvSpPr>
          <p:nvPr/>
        </p:nvSpPr>
        <p:spPr bwMode="auto">
          <a:xfrm>
            <a:off x="517525" y="18161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Times New Roman" panose="02020603050405020304" pitchFamily="18" charset="0"/>
              </a:rPr>
              <a:t>P[ ]</a:t>
            </a:r>
          </a:p>
        </p:txBody>
      </p:sp>
      <p:sp>
        <p:nvSpPr>
          <p:cNvPr id="300199" name="Text Box 167"/>
          <p:cNvSpPr txBox="1">
            <a:spLocks noChangeArrowheads="1"/>
          </p:cNvSpPr>
          <p:nvPr/>
        </p:nvSpPr>
        <p:spPr bwMode="auto">
          <a:xfrm>
            <a:off x="682625" y="4405313"/>
            <a:ext cx="668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l-GR" altLang="ko-KR" i="1">
                <a:latin typeface="굴림" panose="020B0600000101010101" pitchFamily="50" charset="-127"/>
                <a:cs typeface="Times New Roman" panose="02020603050405020304" pitchFamily="18" charset="0"/>
              </a:rPr>
              <a:t>π</a:t>
            </a:r>
            <a:r>
              <a:rPr kumimoji="1" lang="en-US" altLang="ko-KR" sz="900" i="1">
                <a:latin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kumimoji="1" lang="en-US" altLang="ko-KR" sz="1600">
                <a:latin typeface="굴림" panose="020B0600000101010101" pitchFamily="50" charset="-127"/>
                <a:cs typeface="Times New Roman" panose="02020603050405020304" pitchFamily="18" charset="0"/>
              </a:rPr>
              <a:t>[ ]</a:t>
            </a:r>
            <a:endParaRPr kumimoji="1" lang="el-GR" altLang="ko-KR" sz="1600">
              <a:latin typeface="굴림" panose="020B0600000101010101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00203" name="Group 171"/>
          <p:cNvGraphicFramePr>
            <a:graphicFrameLocks noGrp="1"/>
          </p:cNvGraphicFramePr>
          <p:nvPr/>
        </p:nvGraphicFramePr>
        <p:xfrm>
          <a:off x="1373188" y="5607050"/>
          <a:ext cx="36576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0225" name="Freeform 193"/>
          <p:cNvSpPr>
            <a:spLocks/>
          </p:cNvSpPr>
          <p:nvPr/>
        </p:nvSpPr>
        <p:spPr bwMode="auto">
          <a:xfrm>
            <a:off x="2794000" y="6057900"/>
            <a:ext cx="1612900" cy="495300"/>
          </a:xfrm>
          <a:custGeom>
            <a:avLst/>
            <a:gdLst>
              <a:gd name="T0" fmla="*/ 776 w 776"/>
              <a:gd name="T1" fmla="*/ 0 h 120"/>
              <a:gd name="T2" fmla="*/ 776 w 776"/>
              <a:gd name="T3" fmla="*/ 120 h 120"/>
              <a:gd name="T4" fmla="*/ 0 w 776"/>
              <a:gd name="T5" fmla="*/ 120 h 120"/>
              <a:gd name="T6" fmla="*/ 0 w 776"/>
              <a:gd name="T7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6" h="120">
                <a:moveTo>
                  <a:pt x="776" y="0"/>
                </a:moveTo>
                <a:lnTo>
                  <a:pt x="776" y="120"/>
                </a:lnTo>
                <a:lnTo>
                  <a:pt x="0" y="12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0226" name="Freeform 194"/>
          <p:cNvSpPr>
            <a:spLocks/>
          </p:cNvSpPr>
          <p:nvPr/>
        </p:nvSpPr>
        <p:spPr bwMode="auto">
          <a:xfrm>
            <a:off x="2413000" y="6057900"/>
            <a:ext cx="1612900" cy="393700"/>
          </a:xfrm>
          <a:custGeom>
            <a:avLst/>
            <a:gdLst>
              <a:gd name="T0" fmla="*/ 776 w 776"/>
              <a:gd name="T1" fmla="*/ 0 h 120"/>
              <a:gd name="T2" fmla="*/ 776 w 776"/>
              <a:gd name="T3" fmla="*/ 120 h 120"/>
              <a:gd name="T4" fmla="*/ 0 w 776"/>
              <a:gd name="T5" fmla="*/ 120 h 120"/>
              <a:gd name="T6" fmla="*/ 0 w 776"/>
              <a:gd name="T7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6" h="120">
                <a:moveTo>
                  <a:pt x="776" y="0"/>
                </a:moveTo>
                <a:lnTo>
                  <a:pt x="776" y="120"/>
                </a:lnTo>
                <a:lnTo>
                  <a:pt x="0" y="12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0227" name="Freeform 195"/>
          <p:cNvSpPr>
            <a:spLocks/>
          </p:cNvSpPr>
          <p:nvPr/>
        </p:nvSpPr>
        <p:spPr bwMode="auto">
          <a:xfrm>
            <a:off x="1574800" y="6057900"/>
            <a:ext cx="1612900" cy="190500"/>
          </a:xfrm>
          <a:custGeom>
            <a:avLst/>
            <a:gdLst>
              <a:gd name="T0" fmla="*/ 776 w 776"/>
              <a:gd name="T1" fmla="*/ 0 h 120"/>
              <a:gd name="T2" fmla="*/ 776 w 776"/>
              <a:gd name="T3" fmla="*/ 120 h 120"/>
              <a:gd name="T4" fmla="*/ 0 w 776"/>
              <a:gd name="T5" fmla="*/ 120 h 120"/>
              <a:gd name="T6" fmla="*/ 0 w 776"/>
              <a:gd name="T7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6" h="120">
                <a:moveTo>
                  <a:pt x="776" y="0"/>
                </a:moveTo>
                <a:lnTo>
                  <a:pt x="776" y="120"/>
                </a:lnTo>
                <a:lnTo>
                  <a:pt x="0" y="12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0228" name="Freeform 196"/>
          <p:cNvSpPr>
            <a:spLocks/>
          </p:cNvSpPr>
          <p:nvPr/>
        </p:nvSpPr>
        <p:spPr bwMode="auto">
          <a:xfrm>
            <a:off x="1993900" y="6057900"/>
            <a:ext cx="1612900" cy="292100"/>
          </a:xfrm>
          <a:custGeom>
            <a:avLst/>
            <a:gdLst>
              <a:gd name="T0" fmla="*/ 776 w 776"/>
              <a:gd name="T1" fmla="*/ 0 h 120"/>
              <a:gd name="T2" fmla="*/ 776 w 776"/>
              <a:gd name="T3" fmla="*/ 120 h 120"/>
              <a:gd name="T4" fmla="*/ 0 w 776"/>
              <a:gd name="T5" fmla="*/ 120 h 120"/>
              <a:gd name="T6" fmla="*/ 0 w 776"/>
              <a:gd name="T7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6" h="120">
                <a:moveTo>
                  <a:pt x="776" y="0"/>
                </a:moveTo>
                <a:lnTo>
                  <a:pt x="776" y="120"/>
                </a:lnTo>
                <a:lnTo>
                  <a:pt x="0" y="12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0229" name="Freeform 197"/>
          <p:cNvSpPr>
            <a:spLocks/>
          </p:cNvSpPr>
          <p:nvPr/>
        </p:nvSpPr>
        <p:spPr bwMode="auto">
          <a:xfrm flipV="1">
            <a:off x="1587500" y="5384800"/>
            <a:ext cx="368300" cy="190500"/>
          </a:xfrm>
          <a:custGeom>
            <a:avLst/>
            <a:gdLst>
              <a:gd name="T0" fmla="*/ 776 w 776"/>
              <a:gd name="T1" fmla="*/ 0 h 120"/>
              <a:gd name="T2" fmla="*/ 776 w 776"/>
              <a:gd name="T3" fmla="*/ 120 h 120"/>
              <a:gd name="T4" fmla="*/ 0 w 776"/>
              <a:gd name="T5" fmla="*/ 120 h 120"/>
              <a:gd name="T6" fmla="*/ 0 w 776"/>
              <a:gd name="T7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6" h="120">
                <a:moveTo>
                  <a:pt x="776" y="0"/>
                </a:moveTo>
                <a:lnTo>
                  <a:pt x="776" y="120"/>
                </a:lnTo>
                <a:lnTo>
                  <a:pt x="0" y="12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0230" name="Freeform 198"/>
          <p:cNvSpPr>
            <a:spLocks/>
          </p:cNvSpPr>
          <p:nvPr/>
        </p:nvSpPr>
        <p:spPr bwMode="auto">
          <a:xfrm flipV="1">
            <a:off x="1587500" y="5321300"/>
            <a:ext cx="812800" cy="254000"/>
          </a:xfrm>
          <a:custGeom>
            <a:avLst/>
            <a:gdLst>
              <a:gd name="T0" fmla="*/ 776 w 776"/>
              <a:gd name="T1" fmla="*/ 0 h 120"/>
              <a:gd name="T2" fmla="*/ 776 w 776"/>
              <a:gd name="T3" fmla="*/ 120 h 120"/>
              <a:gd name="T4" fmla="*/ 0 w 776"/>
              <a:gd name="T5" fmla="*/ 120 h 120"/>
              <a:gd name="T6" fmla="*/ 0 w 776"/>
              <a:gd name="T7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6" h="120">
                <a:moveTo>
                  <a:pt x="776" y="0"/>
                </a:moveTo>
                <a:lnTo>
                  <a:pt x="776" y="120"/>
                </a:lnTo>
                <a:lnTo>
                  <a:pt x="0" y="12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0231" name="Freeform 199"/>
          <p:cNvSpPr>
            <a:spLocks/>
          </p:cNvSpPr>
          <p:nvPr/>
        </p:nvSpPr>
        <p:spPr bwMode="auto">
          <a:xfrm flipV="1">
            <a:off x="1587500" y="5257800"/>
            <a:ext cx="1219200" cy="317500"/>
          </a:xfrm>
          <a:custGeom>
            <a:avLst/>
            <a:gdLst>
              <a:gd name="T0" fmla="*/ 776 w 776"/>
              <a:gd name="T1" fmla="*/ 0 h 120"/>
              <a:gd name="T2" fmla="*/ 776 w 776"/>
              <a:gd name="T3" fmla="*/ 120 h 120"/>
              <a:gd name="T4" fmla="*/ 0 w 776"/>
              <a:gd name="T5" fmla="*/ 120 h 120"/>
              <a:gd name="T6" fmla="*/ 0 w 776"/>
              <a:gd name="T7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6" h="120">
                <a:moveTo>
                  <a:pt x="776" y="0"/>
                </a:moveTo>
                <a:lnTo>
                  <a:pt x="776" y="120"/>
                </a:lnTo>
                <a:lnTo>
                  <a:pt x="0" y="12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0232" name="Freeform 200"/>
          <p:cNvSpPr>
            <a:spLocks/>
          </p:cNvSpPr>
          <p:nvPr/>
        </p:nvSpPr>
        <p:spPr bwMode="auto">
          <a:xfrm flipV="1">
            <a:off x="1587500" y="5194300"/>
            <a:ext cx="3225800" cy="381000"/>
          </a:xfrm>
          <a:custGeom>
            <a:avLst/>
            <a:gdLst>
              <a:gd name="T0" fmla="*/ 776 w 776"/>
              <a:gd name="T1" fmla="*/ 0 h 120"/>
              <a:gd name="T2" fmla="*/ 776 w 776"/>
              <a:gd name="T3" fmla="*/ 120 h 120"/>
              <a:gd name="T4" fmla="*/ 0 w 776"/>
              <a:gd name="T5" fmla="*/ 120 h 120"/>
              <a:gd name="T6" fmla="*/ 0 w 776"/>
              <a:gd name="T7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6" h="120">
                <a:moveTo>
                  <a:pt x="776" y="0"/>
                </a:moveTo>
                <a:lnTo>
                  <a:pt x="776" y="120"/>
                </a:lnTo>
                <a:lnTo>
                  <a:pt x="0" y="12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0233" name="Freeform 201"/>
          <p:cNvSpPr>
            <a:spLocks/>
          </p:cNvSpPr>
          <p:nvPr/>
        </p:nvSpPr>
        <p:spPr bwMode="auto">
          <a:xfrm flipV="1">
            <a:off x="1587500" y="5130800"/>
            <a:ext cx="3657600" cy="444500"/>
          </a:xfrm>
          <a:custGeom>
            <a:avLst/>
            <a:gdLst>
              <a:gd name="T0" fmla="*/ 776 w 776"/>
              <a:gd name="T1" fmla="*/ 0 h 120"/>
              <a:gd name="T2" fmla="*/ 776 w 776"/>
              <a:gd name="T3" fmla="*/ 120 h 120"/>
              <a:gd name="T4" fmla="*/ 0 w 776"/>
              <a:gd name="T5" fmla="*/ 120 h 120"/>
              <a:gd name="T6" fmla="*/ 0 w 776"/>
              <a:gd name="T7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6" h="120">
                <a:moveTo>
                  <a:pt x="776" y="0"/>
                </a:moveTo>
                <a:lnTo>
                  <a:pt x="776" y="120"/>
                </a:lnTo>
                <a:lnTo>
                  <a:pt x="0" y="12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0234" name="Freeform 202"/>
          <p:cNvSpPr>
            <a:spLocks/>
          </p:cNvSpPr>
          <p:nvPr/>
        </p:nvSpPr>
        <p:spPr bwMode="auto">
          <a:xfrm flipV="1">
            <a:off x="1155700" y="5372100"/>
            <a:ext cx="368300" cy="203200"/>
          </a:xfrm>
          <a:custGeom>
            <a:avLst/>
            <a:gdLst>
              <a:gd name="T0" fmla="*/ 776 w 776"/>
              <a:gd name="T1" fmla="*/ 0 h 120"/>
              <a:gd name="T2" fmla="*/ 776 w 776"/>
              <a:gd name="T3" fmla="*/ 120 h 120"/>
              <a:gd name="T4" fmla="*/ 0 w 776"/>
              <a:gd name="T5" fmla="*/ 120 h 120"/>
              <a:gd name="T6" fmla="*/ 0 w 776"/>
              <a:gd name="T7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6" h="120">
                <a:moveTo>
                  <a:pt x="776" y="0"/>
                </a:moveTo>
                <a:lnTo>
                  <a:pt x="776" y="120"/>
                </a:lnTo>
                <a:lnTo>
                  <a:pt x="0" y="12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0235" name="Rectangle 203"/>
          <p:cNvSpPr>
            <a:spLocks noChangeArrowheads="1"/>
          </p:cNvSpPr>
          <p:nvPr/>
        </p:nvSpPr>
        <p:spPr bwMode="auto">
          <a:xfrm>
            <a:off x="1917700" y="444500"/>
            <a:ext cx="71755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3200"/>
              <a:t>매칭이 실패했을 때 돌아갈 곳 준비 작업</a:t>
            </a:r>
          </a:p>
        </p:txBody>
      </p:sp>
      <p:sp>
        <p:nvSpPr>
          <p:cNvPr id="300236" name="Text Box 204"/>
          <p:cNvSpPr txBox="1">
            <a:spLocks noChangeArrowheads="1"/>
          </p:cNvSpPr>
          <p:nvPr/>
        </p:nvSpPr>
        <p:spPr bwMode="auto">
          <a:xfrm>
            <a:off x="1638300" y="2833688"/>
            <a:ext cx="7366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ko-KR" altLang="en-US" sz="2000"/>
              <a:t>텍스트에서 </a:t>
            </a:r>
            <a:r>
              <a:rPr lang="en-US" altLang="ko-KR" sz="2000"/>
              <a:t>abcdabc</a:t>
            </a:r>
            <a:r>
              <a:rPr lang="ko-KR" altLang="en-US" sz="2000"/>
              <a:t>까지는 매치되고</a:t>
            </a:r>
            <a:r>
              <a:rPr lang="en-US" altLang="ko-KR" sz="2000"/>
              <a:t>, w</a:t>
            </a:r>
            <a:r>
              <a:rPr lang="ko-KR" altLang="en-US" sz="2000"/>
              <a:t>에서 실패한 상황</a:t>
            </a:r>
          </a:p>
          <a:p>
            <a:pPr>
              <a:spcBef>
                <a:spcPct val="20000"/>
              </a:spcBef>
            </a:pPr>
            <a:r>
              <a:rPr lang="ko-KR" altLang="en-US" sz="2000"/>
              <a:t>패턴의 맨 앞의 </a:t>
            </a:r>
            <a:r>
              <a:rPr lang="en-US" altLang="ko-KR" sz="2000"/>
              <a:t>abc</a:t>
            </a:r>
            <a:r>
              <a:rPr lang="ko-KR" altLang="en-US" sz="2000"/>
              <a:t>와 실패 직전의 </a:t>
            </a:r>
            <a:r>
              <a:rPr lang="en-US" altLang="ko-KR" sz="2000"/>
              <a:t>abc</a:t>
            </a:r>
            <a:r>
              <a:rPr lang="ko-KR" altLang="en-US" sz="2000"/>
              <a:t>는 동일함을 이용할 수 있다</a:t>
            </a:r>
          </a:p>
          <a:p>
            <a:pPr>
              <a:spcBef>
                <a:spcPct val="20000"/>
              </a:spcBef>
            </a:pPr>
            <a:r>
              <a:rPr lang="ko-KR" altLang="en-US" sz="2000"/>
              <a:t>실패한 텍스트 문자와 </a:t>
            </a:r>
            <a:r>
              <a:rPr lang="en-US" altLang="ko-KR" sz="2000"/>
              <a:t>P[4]</a:t>
            </a:r>
            <a:r>
              <a:rPr lang="ko-KR" altLang="en-US" sz="2000"/>
              <a:t>를 비교한다</a:t>
            </a:r>
          </a:p>
        </p:txBody>
      </p:sp>
      <p:sp>
        <p:nvSpPr>
          <p:cNvPr id="300239" name="Text Box 207"/>
          <p:cNvSpPr txBox="1">
            <a:spLocks noChangeArrowheads="1"/>
          </p:cNvSpPr>
          <p:nvPr/>
        </p:nvSpPr>
        <p:spPr bwMode="auto">
          <a:xfrm>
            <a:off x="5838825" y="4738688"/>
            <a:ext cx="29146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ko-KR" altLang="en-US" sz="2000"/>
              <a:t>패턴의 각 위치에 대해 </a:t>
            </a:r>
          </a:p>
          <a:p>
            <a:pPr>
              <a:spcBef>
                <a:spcPct val="20000"/>
              </a:spcBef>
            </a:pPr>
            <a:r>
              <a:rPr lang="ko-KR" altLang="en-US" sz="2000"/>
              <a:t>매칭에 실패했을 때 </a:t>
            </a:r>
          </a:p>
          <a:p>
            <a:pPr>
              <a:spcBef>
                <a:spcPct val="20000"/>
              </a:spcBef>
            </a:pPr>
            <a:r>
              <a:rPr lang="ko-KR" altLang="en-US" sz="2000"/>
              <a:t>돌아갈 곳을 준비해 둔다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ChangeArrowheads="1"/>
          </p:cNvSpPr>
          <p:nvPr/>
        </p:nvSpPr>
        <p:spPr bwMode="auto">
          <a:xfrm>
            <a:off x="469900" y="444500"/>
            <a:ext cx="82677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3200"/>
              <a:t>KMP </a:t>
            </a:r>
            <a:r>
              <a:rPr lang="ko-KR" altLang="en-US" sz="3200"/>
              <a:t>알고리즘</a:t>
            </a:r>
          </a:p>
        </p:txBody>
      </p:sp>
      <p:sp>
        <p:nvSpPr>
          <p:cNvPr id="325635" name="Rectangle 3"/>
          <p:cNvSpPr>
            <a:spLocks noChangeArrowheads="1"/>
          </p:cNvSpPr>
          <p:nvPr/>
        </p:nvSpPr>
        <p:spPr bwMode="auto">
          <a:xfrm>
            <a:off x="469900" y="1485900"/>
            <a:ext cx="8102600" cy="49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2000"/>
          </a:p>
        </p:txBody>
      </p:sp>
      <p:sp>
        <p:nvSpPr>
          <p:cNvPr id="325638" name="AutoShape 6" descr="PIC3A"/>
          <p:cNvSpPr>
            <a:spLocks noChangeAspect="1" noChangeArrowheads="1"/>
          </p:cNvSpPr>
          <p:nvPr/>
        </p:nvSpPr>
        <p:spPr bwMode="auto">
          <a:xfrm>
            <a:off x="434975" y="1614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5639" name="AutoShape 7" descr="PIC3B"/>
          <p:cNvSpPr>
            <a:spLocks noChangeAspect="1" noChangeArrowheads="1"/>
          </p:cNvSpPr>
          <p:nvPr/>
        </p:nvSpPr>
        <p:spPr bwMode="auto">
          <a:xfrm>
            <a:off x="434975" y="19034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5640" name="AutoShape 8" descr="PIC3C"/>
          <p:cNvSpPr>
            <a:spLocks noChangeAspect="1" noChangeArrowheads="1"/>
          </p:cNvSpPr>
          <p:nvPr/>
        </p:nvSpPr>
        <p:spPr bwMode="auto">
          <a:xfrm>
            <a:off x="884238" y="24653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5641" name="AutoShape 9" descr="PIC3D"/>
          <p:cNvSpPr>
            <a:spLocks noChangeAspect="1" noChangeArrowheads="1"/>
          </p:cNvSpPr>
          <p:nvPr/>
        </p:nvSpPr>
        <p:spPr bwMode="auto">
          <a:xfrm>
            <a:off x="974725" y="28908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5642" name="AutoShape 10" descr="PIC3E"/>
          <p:cNvSpPr>
            <a:spLocks noChangeAspect="1" noChangeArrowheads="1"/>
          </p:cNvSpPr>
          <p:nvPr/>
        </p:nvSpPr>
        <p:spPr bwMode="auto">
          <a:xfrm>
            <a:off x="701675" y="34528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5643" name="Rectangle 11"/>
          <p:cNvSpPr>
            <a:spLocks noChangeArrowheads="1"/>
          </p:cNvSpPr>
          <p:nvPr/>
        </p:nvSpPr>
        <p:spPr bwMode="auto">
          <a:xfrm>
            <a:off x="558800" y="1447800"/>
            <a:ext cx="8102600" cy="50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2000"/>
              <a:t>KMP(A[ ], P[ ]) 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{ 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preprocessing(P); </a:t>
            </a:r>
          </a:p>
          <a:p>
            <a:pPr eaLnBrk="1" hangingPunct="1">
              <a:buFontTx/>
              <a:buNone/>
            </a:pPr>
            <a:r>
              <a:rPr lang="en-US" altLang="ko-KR" sz="2000" i="1"/>
              <a:t>	i</a:t>
            </a:r>
            <a:r>
              <a:rPr lang="en-US" altLang="ko-KR" sz="2000"/>
              <a:t>  ← 1;  </a:t>
            </a:r>
            <a:r>
              <a:rPr lang="en-US" altLang="ko-KR" sz="1800"/>
              <a:t>▷ </a:t>
            </a:r>
            <a:r>
              <a:rPr lang="ko-KR" altLang="en-US" sz="1800"/>
              <a:t>본문 문자열 포인터</a:t>
            </a:r>
            <a:r>
              <a:rPr lang="ko-KR" altLang="en-US" sz="2000"/>
              <a:t> </a:t>
            </a:r>
          </a:p>
          <a:p>
            <a:pPr eaLnBrk="1" hangingPunct="1">
              <a:buFontTx/>
              <a:buNone/>
            </a:pPr>
            <a:r>
              <a:rPr lang="ko-KR" altLang="en-US" sz="2000"/>
              <a:t>	</a:t>
            </a:r>
            <a:r>
              <a:rPr lang="en-US" altLang="ko-KR" sz="2000" i="1"/>
              <a:t>j</a:t>
            </a:r>
            <a:r>
              <a:rPr lang="en-US" altLang="ko-KR" sz="2000"/>
              <a:t>  ← 1;  </a:t>
            </a:r>
            <a:r>
              <a:rPr lang="en-US" altLang="ko-KR" sz="1800"/>
              <a:t>▷ </a:t>
            </a:r>
            <a:r>
              <a:rPr lang="ko-KR" altLang="en-US" sz="1800"/>
              <a:t>패턴 문자열 포인터</a:t>
            </a:r>
            <a:r>
              <a:rPr lang="ko-KR" altLang="en-US" sz="2000"/>
              <a:t> </a:t>
            </a:r>
          </a:p>
          <a:p>
            <a:pPr eaLnBrk="1" hangingPunct="1">
              <a:buFontTx/>
              <a:buNone/>
            </a:pPr>
            <a:r>
              <a:rPr lang="ko-KR" altLang="en-US" sz="2000"/>
              <a:t>	</a:t>
            </a:r>
            <a:r>
              <a:rPr lang="ko-KR" altLang="en-US" sz="1800"/>
              <a:t>▷ </a:t>
            </a:r>
            <a:r>
              <a:rPr lang="en-US" altLang="ko-KR" sz="1800" i="1">
                <a:latin typeface="Times New Roman" panose="02020603050405020304" pitchFamily="18" charset="0"/>
              </a:rPr>
              <a:t>n</a:t>
            </a:r>
            <a:r>
              <a:rPr lang="en-US" altLang="ko-KR" sz="1800"/>
              <a:t>: </a:t>
            </a:r>
            <a:r>
              <a:rPr lang="ko-KR" altLang="en-US" sz="1800"/>
              <a:t>배열 </a:t>
            </a:r>
            <a:r>
              <a:rPr lang="en-US" altLang="ko-KR" sz="1800">
                <a:latin typeface="Times New Roman" panose="02020603050405020304" pitchFamily="18" charset="0"/>
              </a:rPr>
              <a:t>A[ ]</a:t>
            </a:r>
            <a:r>
              <a:rPr lang="ko-KR" altLang="en-US" sz="1800"/>
              <a:t>의 길이</a:t>
            </a:r>
            <a:r>
              <a:rPr lang="en-US" altLang="ko-KR" sz="1800"/>
              <a:t>, </a:t>
            </a:r>
            <a:r>
              <a:rPr lang="en-US" altLang="ko-KR" sz="1800" i="1">
                <a:latin typeface="Times New Roman" panose="02020603050405020304" pitchFamily="18" charset="0"/>
              </a:rPr>
              <a:t>m</a:t>
            </a:r>
            <a:r>
              <a:rPr lang="en-US" altLang="ko-KR" sz="1800"/>
              <a:t>: </a:t>
            </a:r>
            <a:r>
              <a:rPr lang="ko-KR" altLang="en-US" sz="1800"/>
              <a:t>배열 </a:t>
            </a:r>
            <a:r>
              <a:rPr lang="en-US" altLang="ko-KR" sz="1800">
                <a:latin typeface="Times New Roman" panose="02020603050405020304" pitchFamily="18" charset="0"/>
              </a:rPr>
              <a:t>P[ ]</a:t>
            </a:r>
            <a:r>
              <a:rPr lang="ko-KR" altLang="en-US" sz="1800"/>
              <a:t>의 길이</a:t>
            </a:r>
            <a:r>
              <a:rPr lang="ko-KR" altLang="en-US" sz="2000"/>
              <a:t> 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</a:t>
            </a:r>
            <a:r>
              <a:rPr lang="en-US" altLang="ko-KR" sz="2000" b="1">
                <a:solidFill>
                  <a:schemeClr val="accent2"/>
                </a:solidFill>
              </a:rPr>
              <a:t>while</a:t>
            </a:r>
            <a:r>
              <a:rPr lang="en-US" altLang="ko-KR" sz="2000"/>
              <a:t> (</a:t>
            </a:r>
            <a:r>
              <a:rPr lang="en-US" altLang="ko-KR" sz="2000" i="1"/>
              <a:t>i</a:t>
            </a:r>
            <a:r>
              <a:rPr lang="en-US" altLang="ko-KR" sz="2000"/>
              <a:t> ≤ </a:t>
            </a:r>
            <a:r>
              <a:rPr lang="en-US" altLang="ko-KR" sz="2000" i="1"/>
              <a:t>n</a:t>
            </a:r>
            <a:r>
              <a:rPr lang="en-US" altLang="ko-KR" sz="2000"/>
              <a:t>) {                                 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	</a:t>
            </a:r>
            <a:r>
              <a:rPr lang="en-US" altLang="ko-KR" sz="2000" b="1">
                <a:solidFill>
                  <a:schemeClr val="accent2"/>
                </a:solidFill>
              </a:rPr>
              <a:t>if</a:t>
            </a:r>
            <a:r>
              <a:rPr lang="en-US" altLang="ko-KR" sz="2000"/>
              <a:t> (</a:t>
            </a:r>
            <a:r>
              <a:rPr lang="en-US" altLang="ko-KR" sz="2000" i="1"/>
              <a:t>j</a:t>
            </a:r>
            <a:r>
              <a:rPr lang="en-US" altLang="ko-KR" sz="2000"/>
              <a:t> = 0 </a:t>
            </a:r>
            <a:r>
              <a:rPr lang="en-US" altLang="ko-KR" sz="2000" b="1">
                <a:solidFill>
                  <a:schemeClr val="accent2"/>
                </a:solidFill>
              </a:rPr>
              <a:t>or</a:t>
            </a:r>
            <a:r>
              <a:rPr lang="en-US" altLang="ko-KR" sz="2000"/>
              <a:t> A[</a:t>
            </a:r>
            <a:r>
              <a:rPr lang="en-US" altLang="ko-KR" sz="2000" i="1"/>
              <a:t>i</a:t>
            </a:r>
            <a:r>
              <a:rPr lang="en-US" altLang="ko-KR" sz="2000"/>
              <a:t>] = P[</a:t>
            </a:r>
            <a:r>
              <a:rPr lang="en-US" altLang="ko-KR" sz="2000" i="1"/>
              <a:t>j</a:t>
            </a:r>
            <a:r>
              <a:rPr lang="en-US" altLang="ko-KR" sz="2000"/>
              <a:t>]) 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		</a:t>
            </a:r>
            <a:r>
              <a:rPr lang="en-US" altLang="ko-KR" sz="2000" b="1">
                <a:solidFill>
                  <a:schemeClr val="accent2"/>
                </a:solidFill>
              </a:rPr>
              <a:t>then</a:t>
            </a:r>
            <a:r>
              <a:rPr lang="en-US" altLang="ko-KR" sz="2000"/>
              <a:t> { </a:t>
            </a:r>
            <a:r>
              <a:rPr lang="en-US" altLang="ko-KR" sz="2000" i="1"/>
              <a:t>i</a:t>
            </a:r>
            <a:r>
              <a:rPr lang="en-US" altLang="ko-KR" sz="2000"/>
              <a:t>++;  </a:t>
            </a:r>
            <a:r>
              <a:rPr lang="en-US" altLang="ko-KR" sz="2000" i="1"/>
              <a:t>j</a:t>
            </a:r>
            <a:r>
              <a:rPr lang="en-US" altLang="ko-KR" sz="2000"/>
              <a:t>++; }           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		</a:t>
            </a:r>
            <a:r>
              <a:rPr lang="en-US" altLang="ko-KR" sz="2000" b="1">
                <a:solidFill>
                  <a:schemeClr val="accent2"/>
                </a:solidFill>
              </a:rPr>
              <a:t>else</a:t>
            </a:r>
            <a:r>
              <a:rPr lang="en-US" altLang="ko-KR" sz="2000"/>
              <a:t>  </a:t>
            </a:r>
            <a:r>
              <a:rPr lang="en-US" altLang="ko-KR" sz="2000" i="1"/>
              <a:t>j</a:t>
            </a:r>
            <a:r>
              <a:rPr lang="en-US" altLang="ko-KR" sz="2000"/>
              <a:t> ← </a:t>
            </a:r>
            <a:r>
              <a:rPr lang="el-GR" altLang="ko-KR" sz="2000" i="1">
                <a:latin typeface="Times New Roman" panose="02020603050405020304" pitchFamily="18" charset="0"/>
              </a:rPr>
              <a:t>π</a:t>
            </a:r>
            <a:r>
              <a:rPr lang="en-US" altLang="ko-KR" sz="2000" i="1">
                <a:latin typeface="Times New Roman" panose="02020603050405020304" pitchFamily="18" charset="0"/>
              </a:rPr>
              <a:t> </a:t>
            </a:r>
            <a:r>
              <a:rPr lang="en-US" altLang="ko-KR" sz="2000">
                <a:latin typeface="Times New Roman" panose="02020603050405020304" pitchFamily="18" charset="0"/>
              </a:rPr>
              <a:t>[</a:t>
            </a:r>
            <a:r>
              <a:rPr lang="en-US" altLang="ko-KR" sz="2000" i="1">
                <a:latin typeface="Times New Roman" panose="02020603050405020304" pitchFamily="18" charset="0"/>
              </a:rPr>
              <a:t>j</a:t>
            </a:r>
            <a:r>
              <a:rPr lang="en-US" altLang="ko-KR" sz="2000">
                <a:latin typeface="Times New Roman" panose="02020603050405020304" pitchFamily="18" charset="0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		</a:t>
            </a:r>
            <a:r>
              <a:rPr lang="en-US" altLang="ko-KR" sz="2000" b="1">
                <a:solidFill>
                  <a:schemeClr val="accent2"/>
                </a:solidFill>
              </a:rPr>
              <a:t>if</a:t>
            </a:r>
            <a:r>
              <a:rPr lang="en-US" altLang="ko-KR" sz="2000">
                <a:solidFill>
                  <a:schemeClr val="accent2"/>
                </a:solidFill>
              </a:rPr>
              <a:t> </a:t>
            </a:r>
            <a:r>
              <a:rPr lang="en-US" altLang="ko-KR" sz="2000"/>
              <a:t>(</a:t>
            </a:r>
            <a:r>
              <a:rPr lang="en-US" altLang="ko-KR" sz="2000" i="1"/>
              <a:t>j</a:t>
            </a:r>
            <a:r>
              <a:rPr lang="en-US" altLang="ko-KR" sz="2000"/>
              <a:t> = </a:t>
            </a:r>
            <a:r>
              <a:rPr lang="en-US" altLang="ko-KR" sz="2000" i="1"/>
              <a:t>m</a:t>
            </a:r>
            <a:r>
              <a:rPr lang="en-US" altLang="ko-KR" sz="2000"/>
              <a:t>+1) </a:t>
            </a:r>
            <a:r>
              <a:rPr lang="en-US" altLang="ko-KR" sz="2000" b="1">
                <a:solidFill>
                  <a:schemeClr val="accent2"/>
                </a:solidFill>
              </a:rPr>
              <a:t>then</a:t>
            </a:r>
            <a:r>
              <a:rPr lang="en-US" altLang="ko-KR" sz="2000"/>
              <a:t> { 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               	A[</a:t>
            </a:r>
            <a:r>
              <a:rPr lang="en-US" altLang="ko-KR" sz="2000" i="1"/>
              <a:t>i</a:t>
            </a:r>
            <a:r>
              <a:rPr lang="en-US" altLang="ko-KR" sz="2000"/>
              <a:t>-</a:t>
            </a:r>
            <a:r>
              <a:rPr lang="en-US" altLang="ko-KR" sz="2000" i="1"/>
              <a:t>m</a:t>
            </a:r>
            <a:r>
              <a:rPr lang="en-US" altLang="ko-KR" sz="2000"/>
              <a:t>]</a:t>
            </a:r>
            <a:r>
              <a:rPr lang="ko-KR" altLang="en-US" sz="1800"/>
              <a:t>에서 매치되었음을 알림</a:t>
            </a:r>
            <a:r>
              <a:rPr lang="en-US" altLang="ko-KR" sz="1800"/>
              <a:t>;</a:t>
            </a:r>
            <a:r>
              <a:rPr lang="en-US" altLang="ko-KR" sz="2000"/>
              <a:t> 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                	</a:t>
            </a:r>
            <a:r>
              <a:rPr lang="en-US" altLang="ko-KR" sz="2000" i="1"/>
              <a:t>j</a:t>
            </a:r>
            <a:r>
              <a:rPr lang="en-US" altLang="ko-KR" sz="2000"/>
              <a:t> ← </a:t>
            </a:r>
            <a:r>
              <a:rPr lang="el-GR" altLang="ko-KR" sz="2000" i="1">
                <a:latin typeface="Times New Roman" panose="02020603050405020304" pitchFamily="18" charset="0"/>
              </a:rPr>
              <a:t>π</a:t>
            </a:r>
            <a:r>
              <a:rPr lang="en-US" altLang="ko-KR" sz="2000" i="1">
                <a:latin typeface="Times New Roman" panose="02020603050405020304" pitchFamily="18" charset="0"/>
              </a:rPr>
              <a:t> </a:t>
            </a:r>
            <a:r>
              <a:rPr lang="en-US" altLang="ko-KR" sz="2000">
                <a:latin typeface="Times New Roman" panose="02020603050405020304" pitchFamily="18" charset="0"/>
              </a:rPr>
              <a:t>[</a:t>
            </a:r>
            <a:r>
              <a:rPr lang="en-US" altLang="ko-KR" sz="2000" i="1">
                <a:latin typeface="Times New Roman" panose="02020603050405020304" pitchFamily="18" charset="0"/>
              </a:rPr>
              <a:t>j</a:t>
            </a:r>
            <a:r>
              <a:rPr lang="en-US" altLang="ko-KR" sz="2000">
                <a:latin typeface="Times New Roman" panose="02020603050405020304" pitchFamily="18" charset="0"/>
              </a:rPr>
              <a:t>];</a:t>
            </a:r>
            <a:r>
              <a:rPr lang="en-US" altLang="ko-KR" sz="2000"/>
              <a:t>                     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	}  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} 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} </a:t>
            </a:r>
          </a:p>
          <a:p>
            <a:pPr eaLnBrk="1" hangingPunct="1">
              <a:buFontTx/>
              <a:buNone/>
            </a:pPr>
            <a:endParaRPr lang="ko-KR" altLang="en-US" sz="1400"/>
          </a:p>
        </p:txBody>
      </p:sp>
      <p:sp>
        <p:nvSpPr>
          <p:cNvPr id="325644" name="Text Box 12"/>
          <p:cNvSpPr txBox="1">
            <a:spLocks noChangeArrowheads="1"/>
          </p:cNvSpPr>
          <p:nvPr/>
        </p:nvSpPr>
        <p:spPr bwMode="auto">
          <a:xfrm>
            <a:off x="6410325" y="6096000"/>
            <a:ext cx="2036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수행시간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: </a:t>
            </a:r>
            <a:r>
              <a:rPr lang="el-GR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Θ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ko-KR" altLang="el-GR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ChangeArrowheads="1"/>
          </p:cNvSpPr>
          <p:nvPr/>
        </p:nvSpPr>
        <p:spPr bwMode="auto">
          <a:xfrm>
            <a:off x="6667500" y="381000"/>
            <a:ext cx="24765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800"/>
              <a:t>준비 작업</a:t>
            </a:r>
          </a:p>
        </p:txBody>
      </p:sp>
      <p:sp>
        <p:nvSpPr>
          <p:cNvPr id="326659" name="Rectangle 3"/>
          <p:cNvSpPr>
            <a:spLocks noChangeArrowheads="1"/>
          </p:cNvSpPr>
          <p:nvPr/>
        </p:nvSpPr>
        <p:spPr bwMode="auto">
          <a:xfrm>
            <a:off x="469900" y="1485900"/>
            <a:ext cx="8102600" cy="49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2000"/>
          </a:p>
        </p:txBody>
      </p:sp>
      <p:sp>
        <p:nvSpPr>
          <p:cNvPr id="326661" name="AutoShape 5" descr="PIC3A"/>
          <p:cNvSpPr>
            <a:spLocks noChangeAspect="1" noChangeArrowheads="1"/>
          </p:cNvSpPr>
          <p:nvPr/>
        </p:nvSpPr>
        <p:spPr bwMode="auto">
          <a:xfrm>
            <a:off x="434975" y="1614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6662" name="AutoShape 6" descr="PIC3B"/>
          <p:cNvSpPr>
            <a:spLocks noChangeAspect="1" noChangeArrowheads="1"/>
          </p:cNvSpPr>
          <p:nvPr/>
        </p:nvSpPr>
        <p:spPr bwMode="auto">
          <a:xfrm>
            <a:off x="434975" y="19034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6663" name="AutoShape 7" descr="PIC3C"/>
          <p:cNvSpPr>
            <a:spLocks noChangeAspect="1" noChangeArrowheads="1"/>
          </p:cNvSpPr>
          <p:nvPr/>
        </p:nvSpPr>
        <p:spPr bwMode="auto">
          <a:xfrm>
            <a:off x="884238" y="24653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6664" name="AutoShape 8" descr="PIC3D"/>
          <p:cNvSpPr>
            <a:spLocks noChangeAspect="1" noChangeArrowheads="1"/>
          </p:cNvSpPr>
          <p:nvPr/>
        </p:nvSpPr>
        <p:spPr bwMode="auto">
          <a:xfrm>
            <a:off x="974725" y="28908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6665" name="AutoShape 9" descr="PIC3E"/>
          <p:cNvSpPr>
            <a:spLocks noChangeAspect="1" noChangeArrowheads="1"/>
          </p:cNvSpPr>
          <p:nvPr/>
        </p:nvSpPr>
        <p:spPr bwMode="auto">
          <a:xfrm>
            <a:off x="701675" y="34528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6666" name="Rectangle 10"/>
          <p:cNvSpPr>
            <a:spLocks noChangeArrowheads="1"/>
          </p:cNvSpPr>
          <p:nvPr/>
        </p:nvSpPr>
        <p:spPr bwMode="auto">
          <a:xfrm>
            <a:off x="558800" y="1447800"/>
            <a:ext cx="8102600" cy="49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preprocessing(P)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ko-KR" sz="2000"/>
              <a:t>{ </a:t>
            </a:r>
          </a:p>
          <a:p>
            <a:pPr eaLnBrk="1" hangingPunct="1">
              <a:buFontTx/>
              <a:buNone/>
            </a:pPr>
            <a:r>
              <a:rPr lang="en-US" altLang="ko-KR" sz="2000" i="1"/>
              <a:t>	i</a:t>
            </a:r>
            <a:r>
              <a:rPr lang="en-US" altLang="ko-KR" sz="2000"/>
              <a:t>  ← 1;  </a:t>
            </a:r>
            <a:r>
              <a:rPr lang="en-US" altLang="ko-KR" sz="1800"/>
              <a:t>▷ </a:t>
            </a:r>
            <a:r>
              <a:rPr lang="ko-KR" altLang="en-US" sz="1800"/>
              <a:t>본문 문자열 포인터</a:t>
            </a:r>
            <a:r>
              <a:rPr lang="ko-KR" altLang="en-US" sz="2000"/>
              <a:t> </a:t>
            </a:r>
          </a:p>
          <a:p>
            <a:pPr eaLnBrk="1" hangingPunct="1">
              <a:buFontTx/>
              <a:buNone/>
            </a:pPr>
            <a:r>
              <a:rPr lang="ko-KR" altLang="en-US" sz="2000"/>
              <a:t>	</a:t>
            </a:r>
            <a:r>
              <a:rPr lang="en-US" altLang="ko-KR" sz="2000" i="1"/>
              <a:t>k</a:t>
            </a:r>
            <a:r>
              <a:rPr lang="en-US" altLang="ko-KR" sz="2000"/>
              <a:t>  ← 1;  </a:t>
            </a:r>
            <a:r>
              <a:rPr lang="en-US" altLang="ko-KR" sz="1800"/>
              <a:t>▷ </a:t>
            </a:r>
            <a:r>
              <a:rPr lang="ko-KR" altLang="en-US" sz="1800"/>
              <a:t>패턴 문자열 포인터</a:t>
            </a:r>
            <a:r>
              <a:rPr lang="ko-KR" altLang="en-US" sz="2000"/>
              <a:t> </a:t>
            </a:r>
          </a:p>
          <a:p>
            <a:pPr eaLnBrk="1" hangingPunct="1">
              <a:buFontTx/>
              <a:buNone/>
            </a:pPr>
            <a:r>
              <a:rPr lang="ko-KR" altLang="en-US" sz="2000"/>
              <a:t>	</a:t>
            </a:r>
            <a:r>
              <a:rPr lang="en-US" altLang="ko-KR" sz="2000" b="1">
                <a:solidFill>
                  <a:schemeClr val="accent2"/>
                </a:solidFill>
              </a:rPr>
              <a:t>while</a:t>
            </a:r>
            <a:r>
              <a:rPr lang="en-US" altLang="ko-KR" sz="2000"/>
              <a:t> (</a:t>
            </a:r>
            <a:r>
              <a:rPr lang="en-US" altLang="ko-KR" sz="2000" i="1"/>
              <a:t>j</a:t>
            </a:r>
            <a:r>
              <a:rPr lang="en-US" altLang="ko-KR" sz="2000"/>
              <a:t> ≤ </a:t>
            </a:r>
            <a:r>
              <a:rPr lang="en-US" altLang="ko-KR" sz="2000" i="1"/>
              <a:t>m</a:t>
            </a:r>
            <a:r>
              <a:rPr lang="en-US" altLang="ko-KR" sz="2000"/>
              <a:t>) {                                 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	</a:t>
            </a:r>
            <a:r>
              <a:rPr lang="en-US" altLang="ko-KR" sz="2000" b="1">
                <a:solidFill>
                  <a:schemeClr val="accent2"/>
                </a:solidFill>
              </a:rPr>
              <a:t>if</a:t>
            </a:r>
            <a:r>
              <a:rPr lang="en-US" altLang="ko-KR" sz="2000"/>
              <a:t> (</a:t>
            </a:r>
            <a:r>
              <a:rPr lang="en-US" altLang="ko-KR" sz="2000" i="1"/>
              <a:t>k</a:t>
            </a:r>
            <a:r>
              <a:rPr lang="en-US" altLang="ko-KR" sz="2000"/>
              <a:t> = 0 </a:t>
            </a:r>
            <a:r>
              <a:rPr lang="en-US" altLang="ko-KR" sz="2000" b="1">
                <a:solidFill>
                  <a:schemeClr val="accent2"/>
                </a:solidFill>
              </a:rPr>
              <a:t>or</a:t>
            </a:r>
            <a:r>
              <a:rPr lang="en-US" altLang="ko-KR" sz="2000"/>
              <a:t> A[</a:t>
            </a:r>
            <a:r>
              <a:rPr lang="en-US" altLang="ko-KR" sz="2000" i="1"/>
              <a:t>j</a:t>
            </a:r>
            <a:r>
              <a:rPr lang="en-US" altLang="ko-KR" sz="2000"/>
              <a:t>] = P[</a:t>
            </a:r>
            <a:r>
              <a:rPr lang="en-US" altLang="ko-KR" sz="2000" i="1"/>
              <a:t>k</a:t>
            </a:r>
            <a:r>
              <a:rPr lang="en-US" altLang="ko-KR" sz="2000"/>
              <a:t>]) 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		</a:t>
            </a:r>
            <a:r>
              <a:rPr lang="en-US" altLang="ko-KR" sz="2000" b="1">
                <a:solidFill>
                  <a:schemeClr val="accent2"/>
                </a:solidFill>
              </a:rPr>
              <a:t>then</a:t>
            </a:r>
            <a:r>
              <a:rPr lang="en-US" altLang="ko-KR" sz="2000"/>
              <a:t> { </a:t>
            </a:r>
            <a:r>
              <a:rPr lang="en-US" altLang="ko-KR" sz="2000" i="1"/>
              <a:t>j</a:t>
            </a:r>
            <a:r>
              <a:rPr lang="en-US" altLang="ko-KR" sz="2000"/>
              <a:t>++;  </a:t>
            </a:r>
            <a:r>
              <a:rPr lang="en-US" altLang="ko-KR" sz="2000" i="1"/>
              <a:t>k</a:t>
            </a:r>
            <a:r>
              <a:rPr lang="en-US" altLang="ko-KR" sz="2000"/>
              <a:t>++; </a:t>
            </a:r>
            <a:r>
              <a:rPr lang="el-GR" altLang="ko-KR" sz="2000" i="1">
                <a:latin typeface="Times New Roman" panose="02020603050405020304" pitchFamily="18" charset="0"/>
              </a:rPr>
              <a:t>π</a:t>
            </a:r>
            <a:r>
              <a:rPr lang="en-US" altLang="ko-KR" sz="2000" i="1">
                <a:latin typeface="Times New Roman" panose="02020603050405020304" pitchFamily="18" charset="0"/>
              </a:rPr>
              <a:t> </a:t>
            </a:r>
            <a:r>
              <a:rPr lang="en-US" altLang="ko-KR" sz="2000">
                <a:latin typeface="Times New Roman" panose="02020603050405020304" pitchFamily="18" charset="0"/>
              </a:rPr>
              <a:t>[</a:t>
            </a:r>
            <a:r>
              <a:rPr lang="en-US" altLang="ko-KR" sz="2000" i="1">
                <a:latin typeface="Times New Roman" panose="02020603050405020304" pitchFamily="18" charset="0"/>
              </a:rPr>
              <a:t>j</a:t>
            </a:r>
            <a:r>
              <a:rPr lang="en-US" altLang="ko-KR" sz="2000">
                <a:latin typeface="Times New Roman" panose="02020603050405020304" pitchFamily="18" charset="0"/>
              </a:rPr>
              <a:t>] </a:t>
            </a:r>
            <a:r>
              <a:rPr lang="en-US" altLang="ko-KR" sz="2000"/>
              <a:t>← </a:t>
            </a:r>
            <a:r>
              <a:rPr lang="en-US" altLang="ko-KR" sz="2000" i="1"/>
              <a:t>k</a:t>
            </a:r>
            <a:r>
              <a:rPr lang="en-US" altLang="ko-KR" sz="2000">
                <a:latin typeface="Times New Roman" panose="02020603050405020304" pitchFamily="18" charset="0"/>
              </a:rPr>
              <a:t>; </a:t>
            </a:r>
            <a:r>
              <a:rPr lang="en-US" altLang="ko-KR" sz="2000"/>
              <a:t>}           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		</a:t>
            </a:r>
            <a:r>
              <a:rPr lang="en-US" altLang="ko-KR" sz="2000" b="1">
                <a:solidFill>
                  <a:schemeClr val="accent2"/>
                </a:solidFill>
              </a:rPr>
              <a:t>else</a:t>
            </a:r>
            <a:r>
              <a:rPr lang="en-US" altLang="ko-KR" sz="2000"/>
              <a:t>  </a:t>
            </a:r>
            <a:r>
              <a:rPr lang="en-US" altLang="ko-KR" sz="2000" i="1"/>
              <a:t>k</a:t>
            </a:r>
            <a:r>
              <a:rPr lang="en-US" altLang="ko-KR" sz="2000"/>
              <a:t> ← </a:t>
            </a:r>
            <a:r>
              <a:rPr lang="el-GR" altLang="ko-KR" sz="2000" i="1">
                <a:latin typeface="Times New Roman" panose="02020603050405020304" pitchFamily="18" charset="0"/>
              </a:rPr>
              <a:t>π</a:t>
            </a:r>
            <a:r>
              <a:rPr lang="en-US" altLang="ko-KR" sz="2000" i="1">
                <a:latin typeface="Times New Roman" panose="02020603050405020304" pitchFamily="18" charset="0"/>
              </a:rPr>
              <a:t> </a:t>
            </a:r>
            <a:r>
              <a:rPr lang="en-US" altLang="ko-KR" sz="2000">
                <a:latin typeface="Times New Roman" panose="02020603050405020304" pitchFamily="18" charset="0"/>
              </a:rPr>
              <a:t>[</a:t>
            </a:r>
            <a:r>
              <a:rPr lang="en-US" altLang="ko-KR" sz="2000" i="1">
                <a:latin typeface="Times New Roman" panose="02020603050405020304" pitchFamily="18" charset="0"/>
              </a:rPr>
              <a:t>k</a:t>
            </a:r>
            <a:r>
              <a:rPr lang="en-US" altLang="ko-KR" sz="2000">
                <a:latin typeface="Times New Roman" panose="02020603050405020304" pitchFamily="18" charset="0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		</a:t>
            </a:r>
            <a:r>
              <a:rPr lang="en-US" altLang="ko-KR" sz="2000" b="1">
                <a:solidFill>
                  <a:schemeClr val="accent2"/>
                </a:solidFill>
              </a:rPr>
              <a:t>if</a:t>
            </a:r>
            <a:r>
              <a:rPr lang="en-US" altLang="ko-KR" sz="2000">
                <a:solidFill>
                  <a:schemeClr val="accent2"/>
                </a:solidFill>
              </a:rPr>
              <a:t> </a:t>
            </a:r>
            <a:r>
              <a:rPr lang="en-US" altLang="ko-KR" sz="2000"/>
              <a:t>(</a:t>
            </a:r>
            <a:r>
              <a:rPr lang="en-US" altLang="ko-KR" sz="2000" i="1"/>
              <a:t>j</a:t>
            </a:r>
            <a:r>
              <a:rPr lang="en-US" altLang="ko-KR" sz="2000"/>
              <a:t> = </a:t>
            </a:r>
            <a:r>
              <a:rPr lang="en-US" altLang="ko-KR" sz="2000" i="1"/>
              <a:t>m</a:t>
            </a:r>
            <a:r>
              <a:rPr lang="en-US" altLang="ko-KR" sz="2000"/>
              <a:t>+1) </a:t>
            </a:r>
            <a:r>
              <a:rPr lang="en-US" altLang="ko-KR" sz="2000" b="1">
                <a:solidFill>
                  <a:schemeClr val="accent2"/>
                </a:solidFill>
              </a:rPr>
              <a:t>then</a:t>
            </a:r>
            <a:r>
              <a:rPr lang="en-US" altLang="ko-KR" sz="2000"/>
              <a:t> { 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               	A[</a:t>
            </a:r>
            <a:r>
              <a:rPr lang="en-US" altLang="ko-KR" sz="2000" i="1"/>
              <a:t>i</a:t>
            </a:r>
            <a:r>
              <a:rPr lang="en-US" altLang="ko-KR" sz="2000"/>
              <a:t>-</a:t>
            </a:r>
            <a:r>
              <a:rPr lang="en-US" altLang="ko-KR" sz="2000" i="1"/>
              <a:t>m</a:t>
            </a:r>
            <a:r>
              <a:rPr lang="en-US" altLang="ko-KR" sz="2000"/>
              <a:t>]</a:t>
            </a:r>
            <a:r>
              <a:rPr lang="ko-KR" altLang="en-US" sz="1800"/>
              <a:t>에서 매치되었음을 알림</a:t>
            </a:r>
            <a:r>
              <a:rPr lang="en-US" altLang="ko-KR" sz="1800"/>
              <a:t>;</a:t>
            </a:r>
            <a:r>
              <a:rPr lang="en-US" altLang="ko-KR" sz="2000"/>
              <a:t> 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                	</a:t>
            </a:r>
            <a:r>
              <a:rPr lang="en-US" altLang="ko-KR" sz="2000" i="1"/>
              <a:t>j</a:t>
            </a:r>
            <a:r>
              <a:rPr lang="en-US" altLang="ko-KR" sz="2000"/>
              <a:t> ← </a:t>
            </a:r>
            <a:r>
              <a:rPr lang="el-GR" altLang="ko-KR" sz="2000" i="1">
                <a:latin typeface="Times New Roman" panose="02020603050405020304" pitchFamily="18" charset="0"/>
              </a:rPr>
              <a:t>π</a:t>
            </a:r>
            <a:r>
              <a:rPr lang="en-US" altLang="ko-KR" sz="2000" i="1">
                <a:latin typeface="Times New Roman" panose="02020603050405020304" pitchFamily="18" charset="0"/>
              </a:rPr>
              <a:t> </a:t>
            </a:r>
            <a:r>
              <a:rPr lang="en-US" altLang="ko-KR" sz="2000">
                <a:latin typeface="Times New Roman" panose="02020603050405020304" pitchFamily="18" charset="0"/>
              </a:rPr>
              <a:t>[</a:t>
            </a:r>
            <a:r>
              <a:rPr lang="en-US" altLang="ko-KR" sz="2000" i="1">
                <a:latin typeface="Times New Roman" panose="02020603050405020304" pitchFamily="18" charset="0"/>
              </a:rPr>
              <a:t>j</a:t>
            </a:r>
            <a:r>
              <a:rPr lang="en-US" altLang="ko-KR" sz="2000">
                <a:latin typeface="Times New Roman" panose="02020603050405020304" pitchFamily="18" charset="0"/>
              </a:rPr>
              <a:t>];</a:t>
            </a:r>
            <a:r>
              <a:rPr lang="en-US" altLang="ko-KR" sz="2000"/>
              <a:t>                     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	}  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} </a:t>
            </a:r>
          </a:p>
        </p:txBody>
      </p:sp>
      <p:sp>
        <p:nvSpPr>
          <p:cNvPr id="326667" name="Text Box 11"/>
          <p:cNvSpPr txBox="1">
            <a:spLocks noChangeArrowheads="1"/>
          </p:cNvSpPr>
          <p:nvPr/>
        </p:nvSpPr>
        <p:spPr bwMode="auto">
          <a:xfrm>
            <a:off x="6410325" y="6096000"/>
            <a:ext cx="2093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수행시간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: </a:t>
            </a:r>
            <a:r>
              <a:rPr lang="el-GR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Θ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ko-KR" altLang="el-GR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KMP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의 수행시간 분석</a:t>
            </a:r>
          </a:p>
        </p:txBody>
      </p:sp>
      <p:sp>
        <p:nvSpPr>
          <p:cNvPr id="44035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685800" y="1981200"/>
            <a:ext cx="7772400" cy="3733800"/>
          </a:xfrm>
          <a:blipFill rotWithShape="0">
            <a:blip r:embed="rId2"/>
            <a:stretch>
              <a:fillRect l="-1098" t="-1305" r="-1804"/>
            </a:stretch>
          </a:blipFill>
          <a:extLst/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16868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3300"/>
                </a:solidFill>
              </a:rPr>
              <a:t>보이어</a:t>
            </a:r>
            <a:r>
              <a:rPr lang="en-US" altLang="ko-KR">
                <a:solidFill>
                  <a:srgbClr val="FF3300"/>
                </a:solidFill>
              </a:rPr>
              <a:t>-</a:t>
            </a:r>
            <a:r>
              <a:rPr lang="ko-KR" altLang="en-US">
                <a:solidFill>
                  <a:srgbClr val="FF3300"/>
                </a:solidFill>
              </a:rPr>
              <a:t>무어</a:t>
            </a:r>
            <a:r>
              <a:rPr lang="en-US" altLang="ko-KR" sz="2400">
                <a:solidFill>
                  <a:srgbClr val="FF3300"/>
                </a:solidFill>
              </a:rPr>
              <a:t>Boyer-Moore</a:t>
            </a:r>
            <a:r>
              <a:rPr lang="en-US" altLang="ko-KR">
                <a:solidFill>
                  <a:srgbClr val="FF3300"/>
                </a:solidFill>
              </a:rPr>
              <a:t> </a:t>
            </a:r>
            <a:r>
              <a:rPr lang="ko-KR" altLang="en-US">
                <a:solidFill>
                  <a:srgbClr val="FF3300"/>
                </a:solidFill>
              </a:rPr>
              <a:t>알고리즘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2032000"/>
            <a:ext cx="7040880" cy="3670300"/>
          </a:xfrm>
          <a:noFill/>
          <a:ln/>
        </p:spPr>
        <p:txBody>
          <a:bodyPr/>
          <a:lstStyle/>
          <a:p>
            <a:r>
              <a:rPr lang="ko-KR" altLang="en-US" sz="2400" dirty="0"/>
              <a:t>앞의 </a:t>
            </a:r>
            <a:r>
              <a:rPr lang="ko-KR" altLang="en-US" sz="2400" dirty="0" err="1"/>
              <a:t>매칭</a:t>
            </a:r>
            <a:r>
              <a:rPr lang="ko-KR" altLang="en-US" sz="2400" dirty="0"/>
              <a:t> 알고리즘들의 공통점</a:t>
            </a:r>
          </a:p>
          <a:p>
            <a:pPr lvl="1"/>
            <a:r>
              <a:rPr lang="ko-KR" altLang="en-US" sz="2000" dirty="0"/>
              <a:t>텍스트 문자열의 문자를 적어도 한번씩 훑는다</a:t>
            </a:r>
          </a:p>
          <a:p>
            <a:pPr lvl="1"/>
            <a:r>
              <a:rPr lang="ko-KR" altLang="en-US" sz="2000" dirty="0"/>
              <a:t>따라서 최선의 경우에도 </a:t>
            </a:r>
            <a:r>
              <a:rPr lang="el-GR" altLang="ko-KR" sz="2000" dirty="0"/>
              <a:t>Ω</a:t>
            </a:r>
            <a:r>
              <a:rPr lang="en-US" altLang="ko-KR" sz="2000" dirty="0"/>
              <a:t>(</a:t>
            </a:r>
            <a:r>
              <a:rPr lang="en-US" altLang="ko-KR" sz="2000" i="1" dirty="0"/>
              <a:t>n</a:t>
            </a:r>
            <a:r>
              <a:rPr lang="en-US" altLang="ko-KR" sz="2000" dirty="0"/>
              <a:t>)</a:t>
            </a:r>
          </a:p>
          <a:p>
            <a:r>
              <a:rPr lang="ko-KR" altLang="en-US" sz="2400" dirty="0"/>
              <a:t>보이어</a:t>
            </a:r>
            <a:r>
              <a:rPr lang="en-US" altLang="ko-KR" sz="2400" dirty="0"/>
              <a:t>-</a:t>
            </a:r>
            <a:r>
              <a:rPr lang="ko-KR" altLang="en-US" sz="2400" dirty="0"/>
              <a:t>무어 알고리즘은 텍스트 문자를 다 보지 않아도 된다</a:t>
            </a:r>
          </a:p>
          <a:p>
            <a:pPr lvl="1"/>
            <a:r>
              <a:rPr lang="ko-KR" altLang="en-US" sz="2000" dirty="0"/>
              <a:t>발상의 전환</a:t>
            </a:r>
            <a:r>
              <a:rPr lang="en-US" altLang="ko-KR" sz="2000" dirty="0"/>
              <a:t>: </a:t>
            </a:r>
            <a:r>
              <a:rPr lang="ko-KR" altLang="en-US" sz="2000" dirty="0"/>
              <a:t>패턴의 오른쪽부터 비교한다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133" name="Group 77"/>
          <p:cNvGraphicFramePr>
            <a:graphicFrameLocks noGrp="1"/>
          </p:cNvGraphicFramePr>
          <p:nvPr/>
        </p:nvGraphicFramePr>
        <p:xfrm>
          <a:off x="1612900" y="2236788"/>
          <a:ext cx="65024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1128" name="Group 72"/>
          <p:cNvGraphicFramePr>
            <a:graphicFrameLocks noGrp="1"/>
          </p:cNvGraphicFramePr>
          <p:nvPr/>
        </p:nvGraphicFramePr>
        <p:xfrm>
          <a:off x="3225800" y="3044825"/>
          <a:ext cx="20320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1129" name="Group 73"/>
          <p:cNvGraphicFramePr>
            <a:graphicFrameLocks noGrp="1"/>
          </p:cNvGraphicFramePr>
          <p:nvPr/>
        </p:nvGraphicFramePr>
        <p:xfrm>
          <a:off x="5275263" y="4335463"/>
          <a:ext cx="20320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</a:tbl>
          </a:graphicData>
        </a:graphic>
      </p:graphicFrame>
      <p:sp>
        <p:nvSpPr>
          <p:cNvPr id="301122" name="Line 66"/>
          <p:cNvSpPr>
            <a:spLocks noChangeShapeType="1"/>
          </p:cNvSpPr>
          <p:nvPr/>
        </p:nvSpPr>
        <p:spPr bwMode="auto">
          <a:xfrm>
            <a:off x="3219450" y="3482975"/>
            <a:ext cx="202565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1123" name="Text Box 67"/>
          <p:cNvSpPr txBox="1">
            <a:spLocks noChangeArrowheads="1"/>
          </p:cNvSpPr>
          <p:nvPr/>
        </p:nvSpPr>
        <p:spPr bwMode="auto">
          <a:xfrm>
            <a:off x="2008188" y="3902075"/>
            <a:ext cx="231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Times New Roman" panose="02020603050405020304" pitchFamily="18" charset="0"/>
              </a:rPr>
              <a:t>5</a:t>
            </a:r>
            <a:r>
              <a:rPr kumimoji="1" lang="ko-KR" altLang="en-US" sz="1800">
                <a:latin typeface="Times New Roman" panose="02020603050405020304" pitchFamily="18" charset="0"/>
              </a:rPr>
              <a:t>칸을 한꺼번에 점프</a:t>
            </a:r>
            <a:r>
              <a:rPr kumimoji="1" lang="en-US" altLang="ko-KR" sz="1800">
                <a:latin typeface="Times New Roman" panose="02020603050405020304" pitchFamily="18" charset="0"/>
              </a:rPr>
              <a:t>!</a:t>
            </a:r>
          </a:p>
        </p:txBody>
      </p:sp>
      <p:sp>
        <p:nvSpPr>
          <p:cNvPr id="301124" name="Line 68"/>
          <p:cNvSpPr>
            <a:spLocks noChangeShapeType="1"/>
          </p:cNvSpPr>
          <p:nvPr/>
        </p:nvSpPr>
        <p:spPr bwMode="auto">
          <a:xfrm>
            <a:off x="5260975" y="1836738"/>
            <a:ext cx="0" cy="3413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1125" name="Text Box 69"/>
          <p:cNvSpPr txBox="1">
            <a:spLocks noChangeArrowheads="1"/>
          </p:cNvSpPr>
          <p:nvPr/>
        </p:nvSpPr>
        <p:spPr bwMode="auto">
          <a:xfrm>
            <a:off x="1025525" y="2247900"/>
            <a:ext cx="55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Times New Roman" panose="02020603050405020304" pitchFamily="18" charset="0"/>
              </a:rPr>
              <a:t>A[ ]</a:t>
            </a:r>
          </a:p>
        </p:txBody>
      </p:sp>
      <p:sp>
        <p:nvSpPr>
          <p:cNvPr id="301126" name="Text Box 70"/>
          <p:cNvSpPr txBox="1">
            <a:spLocks noChangeArrowheads="1"/>
          </p:cNvSpPr>
          <p:nvPr/>
        </p:nvSpPr>
        <p:spPr bwMode="auto">
          <a:xfrm>
            <a:off x="2651125" y="30607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Times New Roman" panose="02020603050405020304" pitchFamily="18" charset="0"/>
              </a:rPr>
              <a:t>P[ ]</a:t>
            </a:r>
          </a:p>
        </p:txBody>
      </p:sp>
      <p:sp>
        <p:nvSpPr>
          <p:cNvPr id="301130" name="Rectangle 74"/>
          <p:cNvSpPr>
            <a:spLocks noChangeArrowheads="1"/>
          </p:cNvSpPr>
          <p:nvPr/>
        </p:nvSpPr>
        <p:spPr bwMode="auto">
          <a:xfrm>
            <a:off x="6667500" y="381000"/>
            <a:ext cx="24765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2800"/>
              <a:t>Motivation</a:t>
            </a:r>
          </a:p>
        </p:txBody>
      </p:sp>
      <p:sp>
        <p:nvSpPr>
          <p:cNvPr id="301131" name="Text Box 75"/>
          <p:cNvSpPr txBox="1">
            <a:spLocks noChangeArrowheads="1"/>
          </p:cNvSpPr>
          <p:nvPr/>
        </p:nvSpPr>
        <p:spPr bwMode="auto">
          <a:xfrm>
            <a:off x="619125" y="1449388"/>
            <a:ext cx="5672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ko-KR" altLang="en-US" sz="2000"/>
              <a:t>상황</a:t>
            </a:r>
            <a:r>
              <a:rPr lang="en-US" altLang="ko-KR" sz="2000"/>
              <a:t>: </a:t>
            </a:r>
            <a:r>
              <a:rPr lang="ko-KR" altLang="en-US" sz="2000"/>
              <a:t>텍스트의 </a:t>
            </a:r>
            <a:r>
              <a:rPr lang="en-US" altLang="ko-KR" sz="2000"/>
              <a:t>b</a:t>
            </a:r>
            <a:r>
              <a:rPr lang="ko-KR" altLang="en-US" sz="2000"/>
              <a:t>와 패턴의 </a:t>
            </a:r>
            <a:r>
              <a:rPr lang="en-US" altLang="ko-KR" sz="2000"/>
              <a:t>r</a:t>
            </a:r>
            <a:r>
              <a:rPr lang="ko-KR" altLang="en-US" sz="2000"/>
              <a:t>을 비교하여 실패했다</a:t>
            </a:r>
          </a:p>
        </p:txBody>
      </p:sp>
      <p:sp>
        <p:nvSpPr>
          <p:cNvPr id="301132" name="Text Box 76"/>
          <p:cNvSpPr txBox="1">
            <a:spLocks noChangeArrowheads="1"/>
          </p:cNvSpPr>
          <p:nvPr/>
        </p:nvSpPr>
        <p:spPr bwMode="auto">
          <a:xfrm>
            <a:off x="733425" y="5335588"/>
            <a:ext cx="628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ko-KR" altLang="en-US" sz="2000"/>
              <a:t>관찰</a:t>
            </a:r>
            <a:r>
              <a:rPr lang="en-US" altLang="ko-KR" sz="2000"/>
              <a:t>: </a:t>
            </a:r>
            <a:r>
              <a:rPr lang="ko-KR" altLang="en-US" sz="2000"/>
              <a:t>패턴에 문자 </a:t>
            </a:r>
            <a:r>
              <a:rPr lang="en-US" altLang="ko-KR" sz="2000"/>
              <a:t>b</a:t>
            </a:r>
            <a:r>
              <a:rPr lang="ko-KR" altLang="en-US" sz="2000"/>
              <a:t>가 없으므로 </a:t>
            </a:r>
          </a:p>
          <a:p>
            <a:pPr>
              <a:spcBef>
                <a:spcPct val="20000"/>
              </a:spcBef>
            </a:pPr>
            <a:r>
              <a:rPr lang="ko-KR" altLang="en-US" sz="2000"/>
              <a:t>                패턴이 텍스트의 </a:t>
            </a:r>
            <a:r>
              <a:rPr lang="en-US" altLang="ko-KR" sz="2000"/>
              <a:t>b</a:t>
            </a:r>
            <a:r>
              <a:rPr lang="ko-KR" altLang="en-US" sz="2000"/>
              <a:t>를 통째로 뛰어넘을 수 있다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156" name="Group 76"/>
          <p:cNvGraphicFramePr>
            <a:graphicFrameLocks noGrp="1"/>
          </p:cNvGraphicFramePr>
          <p:nvPr/>
        </p:nvGraphicFramePr>
        <p:xfrm>
          <a:off x="1346200" y="2185988"/>
          <a:ext cx="65024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2157" name="Group 77"/>
          <p:cNvGraphicFramePr>
            <a:graphicFrameLocks noGrp="1"/>
          </p:cNvGraphicFramePr>
          <p:nvPr/>
        </p:nvGraphicFramePr>
        <p:xfrm>
          <a:off x="2970213" y="2994025"/>
          <a:ext cx="20320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2158" name="Group 78"/>
          <p:cNvGraphicFramePr>
            <a:graphicFrameLocks noGrp="1"/>
          </p:cNvGraphicFramePr>
          <p:nvPr/>
        </p:nvGraphicFramePr>
        <p:xfrm>
          <a:off x="4194175" y="4284663"/>
          <a:ext cx="20320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</a:tbl>
          </a:graphicData>
        </a:graphic>
      </p:graphicFrame>
      <p:sp>
        <p:nvSpPr>
          <p:cNvPr id="302146" name="Line 66"/>
          <p:cNvSpPr>
            <a:spLocks noChangeShapeType="1"/>
          </p:cNvSpPr>
          <p:nvPr/>
        </p:nvSpPr>
        <p:spPr bwMode="auto">
          <a:xfrm>
            <a:off x="2987675" y="3448050"/>
            <a:ext cx="1176338" cy="78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2147" name="Text Box 67"/>
          <p:cNvSpPr txBox="1">
            <a:spLocks noChangeArrowheads="1"/>
          </p:cNvSpPr>
          <p:nvPr/>
        </p:nvSpPr>
        <p:spPr bwMode="auto">
          <a:xfrm>
            <a:off x="1419225" y="3851275"/>
            <a:ext cx="231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Times New Roman" panose="02020603050405020304" pitchFamily="18" charset="0"/>
              </a:rPr>
              <a:t>3</a:t>
            </a:r>
            <a:r>
              <a:rPr kumimoji="1" lang="ko-KR" altLang="en-US" sz="1800">
                <a:latin typeface="Times New Roman" panose="02020603050405020304" pitchFamily="18" charset="0"/>
              </a:rPr>
              <a:t>칸을 한꺼번에 점프</a:t>
            </a:r>
            <a:r>
              <a:rPr kumimoji="1" lang="en-US" altLang="ko-KR" sz="1800">
                <a:latin typeface="Times New Roman" panose="02020603050405020304" pitchFamily="18" charset="0"/>
              </a:rPr>
              <a:t>!</a:t>
            </a:r>
          </a:p>
        </p:txBody>
      </p:sp>
      <p:sp>
        <p:nvSpPr>
          <p:cNvPr id="302148" name="Line 68"/>
          <p:cNvSpPr>
            <a:spLocks noChangeShapeType="1"/>
          </p:cNvSpPr>
          <p:nvPr/>
        </p:nvSpPr>
        <p:spPr bwMode="auto">
          <a:xfrm>
            <a:off x="4995863" y="1884363"/>
            <a:ext cx="0" cy="3413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2149" name="Text Box 69"/>
          <p:cNvSpPr txBox="1">
            <a:spLocks noChangeArrowheads="1"/>
          </p:cNvSpPr>
          <p:nvPr/>
        </p:nvSpPr>
        <p:spPr bwMode="auto">
          <a:xfrm>
            <a:off x="758825" y="2197100"/>
            <a:ext cx="55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Times New Roman" panose="02020603050405020304" pitchFamily="18" charset="0"/>
              </a:rPr>
              <a:t>A[ ]</a:t>
            </a:r>
          </a:p>
        </p:txBody>
      </p:sp>
      <p:sp>
        <p:nvSpPr>
          <p:cNvPr id="302150" name="Text Box 70"/>
          <p:cNvSpPr txBox="1">
            <a:spLocks noChangeArrowheads="1"/>
          </p:cNvSpPr>
          <p:nvPr/>
        </p:nvSpPr>
        <p:spPr bwMode="auto">
          <a:xfrm>
            <a:off x="2384425" y="30099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Times New Roman" panose="02020603050405020304" pitchFamily="18" charset="0"/>
              </a:rPr>
              <a:t>P[ ]</a:t>
            </a:r>
          </a:p>
        </p:txBody>
      </p:sp>
      <p:sp>
        <p:nvSpPr>
          <p:cNvPr id="302154" name="Text Box 74"/>
          <p:cNvSpPr txBox="1">
            <a:spLocks noChangeArrowheads="1"/>
          </p:cNvSpPr>
          <p:nvPr/>
        </p:nvSpPr>
        <p:spPr bwMode="auto">
          <a:xfrm>
            <a:off x="619125" y="1246188"/>
            <a:ext cx="5614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ko-KR" altLang="en-US" sz="2000"/>
              <a:t>상황</a:t>
            </a:r>
            <a:r>
              <a:rPr lang="en-US" altLang="ko-KR" sz="2000"/>
              <a:t>: </a:t>
            </a:r>
            <a:r>
              <a:rPr lang="ko-KR" altLang="en-US" sz="2000"/>
              <a:t>텍스트의 </a:t>
            </a:r>
            <a:r>
              <a:rPr lang="en-US" altLang="ko-KR" sz="2000"/>
              <a:t>i</a:t>
            </a:r>
            <a:r>
              <a:rPr lang="ko-KR" altLang="en-US" sz="2000"/>
              <a:t>와 패턴의 </a:t>
            </a:r>
            <a:r>
              <a:rPr lang="en-US" altLang="ko-KR" sz="2000"/>
              <a:t>r</a:t>
            </a:r>
            <a:r>
              <a:rPr lang="ko-KR" altLang="en-US" sz="2000"/>
              <a:t>을 비교하여 실패했다</a:t>
            </a:r>
          </a:p>
        </p:txBody>
      </p:sp>
      <p:sp>
        <p:nvSpPr>
          <p:cNvPr id="302155" name="Text Box 75"/>
          <p:cNvSpPr txBox="1">
            <a:spLocks noChangeArrowheads="1"/>
          </p:cNvSpPr>
          <p:nvPr/>
        </p:nvSpPr>
        <p:spPr bwMode="auto">
          <a:xfrm>
            <a:off x="644525" y="5386388"/>
            <a:ext cx="6465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ko-KR" altLang="en-US" sz="2000"/>
              <a:t>관찰</a:t>
            </a:r>
            <a:r>
              <a:rPr lang="en-US" altLang="ko-KR" sz="2000"/>
              <a:t>: </a:t>
            </a:r>
            <a:r>
              <a:rPr lang="ko-KR" altLang="en-US" sz="2000"/>
              <a:t>패턴에서 </a:t>
            </a:r>
            <a:r>
              <a:rPr lang="en-US" altLang="ko-KR" sz="2000"/>
              <a:t>i</a:t>
            </a:r>
            <a:r>
              <a:rPr lang="ko-KR" altLang="en-US" sz="2000"/>
              <a:t>가 </a:t>
            </a:r>
            <a:r>
              <a:rPr lang="en-US" altLang="ko-KR" sz="2000"/>
              <a:t>r</a:t>
            </a:r>
            <a:r>
              <a:rPr lang="ko-KR" altLang="en-US" sz="2000"/>
              <a:t>의 </a:t>
            </a:r>
            <a:r>
              <a:rPr lang="en-US" altLang="ko-KR" sz="2000"/>
              <a:t>3</a:t>
            </a:r>
            <a:r>
              <a:rPr lang="ko-KR" altLang="en-US" sz="2000"/>
              <a:t>번째 왼쪽에 나타나므로 </a:t>
            </a:r>
          </a:p>
          <a:p>
            <a:pPr>
              <a:spcBef>
                <a:spcPct val="20000"/>
              </a:spcBef>
            </a:pPr>
            <a:r>
              <a:rPr lang="ko-KR" altLang="en-US" sz="2000"/>
              <a:t>                패턴이 </a:t>
            </a:r>
            <a:r>
              <a:rPr lang="en-US" altLang="ko-KR" sz="2000"/>
              <a:t>3</a:t>
            </a:r>
            <a:r>
              <a:rPr lang="ko-KR" altLang="en-US" sz="2000"/>
              <a:t>칸을 통째로 움직일 수 있다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106" name="Group 2"/>
          <p:cNvGraphicFramePr>
            <a:graphicFrameLocks noGrp="1"/>
          </p:cNvGraphicFramePr>
          <p:nvPr/>
        </p:nvGraphicFramePr>
        <p:xfrm>
          <a:off x="1473200" y="2425700"/>
          <a:ext cx="5194300" cy="876300"/>
        </p:xfrm>
        <a:graphic>
          <a:graphicData uri="http://schemas.openxmlformats.org/drawingml/2006/table">
            <a:tbl>
              <a:tblPr/>
              <a:tblGrid>
                <a:gridCol w="1963738"/>
                <a:gridCol w="500062"/>
                <a:gridCol w="501650"/>
                <a:gridCol w="498475"/>
                <a:gridCol w="501650"/>
                <a:gridCol w="500063"/>
                <a:gridCol w="728662"/>
              </a:tblGrid>
              <a:tr h="43815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오른쪽 끝문자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기타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jump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3132" name="Group 28"/>
          <p:cNvGraphicFramePr>
            <a:graphicFrameLocks noGrp="1"/>
          </p:cNvGraphicFramePr>
          <p:nvPr/>
        </p:nvGraphicFramePr>
        <p:xfrm>
          <a:off x="1473200" y="4140200"/>
          <a:ext cx="6858000" cy="901700"/>
        </p:xfrm>
        <a:graphic>
          <a:graphicData uri="http://schemas.openxmlformats.org/drawingml/2006/table">
            <a:tbl>
              <a:tblPr/>
              <a:tblGrid>
                <a:gridCol w="1931988"/>
                <a:gridCol w="509587"/>
                <a:gridCol w="508000"/>
                <a:gridCol w="509588"/>
                <a:gridCol w="509587"/>
                <a:gridCol w="509588"/>
                <a:gridCol w="509587"/>
                <a:gridCol w="508000"/>
                <a:gridCol w="509588"/>
                <a:gridCol w="852487"/>
              </a:tblGrid>
              <a:tr h="45085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오른쪽 끝문자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기타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jump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3167" name="Group 63"/>
          <p:cNvGraphicFramePr>
            <a:graphicFrameLocks noGrp="1"/>
          </p:cNvGraphicFramePr>
          <p:nvPr/>
        </p:nvGraphicFramePr>
        <p:xfrm>
          <a:off x="1473200" y="5168900"/>
          <a:ext cx="6350000" cy="914400"/>
        </p:xfrm>
        <a:graphic>
          <a:graphicData uri="http://schemas.openxmlformats.org/drawingml/2006/table">
            <a:tbl>
              <a:tblPr/>
              <a:tblGrid>
                <a:gridCol w="1931988"/>
                <a:gridCol w="509587"/>
                <a:gridCol w="509588"/>
                <a:gridCol w="509587"/>
                <a:gridCol w="508000"/>
                <a:gridCol w="509588"/>
                <a:gridCol w="509587"/>
                <a:gridCol w="509588"/>
                <a:gridCol w="852487"/>
              </a:tblGrid>
              <a:tr h="44450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오른쪽 끝문자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기타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jump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3199" name="AutoShape 95"/>
          <p:cNvSpPr>
            <a:spLocks noChangeArrowheads="1"/>
          </p:cNvSpPr>
          <p:nvPr/>
        </p:nvSpPr>
        <p:spPr bwMode="auto">
          <a:xfrm>
            <a:off x="1003300" y="5308600"/>
            <a:ext cx="355600" cy="571500"/>
          </a:xfrm>
          <a:prstGeom prst="rightArrow">
            <a:avLst>
              <a:gd name="adj1" fmla="val 58889"/>
              <a:gd name="adj2" fmla="val 39287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3200" name="Text Box 96"/>
          <p:cNvSpPr txBox="1">
            <a:spLocks noChangeArrowheads="1"/>
          </p:cNvSpPr>
          <p:nvPr/>
        </p:nvSpPr>
        <p:spPr bwMode="auto">
          <a:xfrm>
            <a:off x="1114425" y="1970088"/>
            <a:ext cx="347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ko-KR" altLang="en-US">
                <a:latin typeface="Times New Roman" panose="02020603050405020304" pitchFamily="18" charset="0"/>
              </a:rPr>
              <a:t>패턴 “</a:t>
            </a:r>
            <a:r>
              <a:rPr kumimoji="1" lang="en-US" altLang="ko-KR">
                <a:latin typeface="Times New Roman" panose="02020603050405020304" pitchFamily="18" charset="0"/>
              </a:rPr>
              <a:t>tiger”</a:t>
            </a:r>
            <a:r>
              <a:rPr kumimoji="1" lang="ko-KR" altLang="en-US">
                <a:latin typeface="Times New Roman" panose="02020603050405020304" pitchFamily="18" charset="0"/>
              </a:rPr>
              <a:t>에 대한 점프 정보 </a:t>
            </a:r>
          </a:p>
        </p:txBody>
      </p:sp>
      <p:sp>
        <p:nvSpPr>
          <p:cNvPr id="303201" name="Text Box 97"/>
          <p:cNvSpPr txBox="1">
            <a:spLocks noChangeArrowheads="1"/>
          </p:cNvSpPr>
          <p:nvPr/>
        </p:nvSpPr>
        <p:spPr bwMode="auto">
          <a:xfrm>
            <a:off x="1152525" y="3697288"/>
            <a:ext cx="3786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ko-KR" altLang="en-US">
                <a:latin typeface="Times New Roman" panose="02020603050405020304" pitchFamily="18" charset="0"/>
              </a:rPr>
              <a:t>패턴 “</a:t>
            </a:r>
            <a:r>
              <a:rPr kumimoji="1" lang="en-US" altLang="ko-KR">
                <a:latin typeface="Times New Roman" panose="02020603050405020304" pitchFamily="18" charset="0"/>
              </a:rPr>
              <a:t>rational”</a:t>
            </a:r>
            <a:r>
              <a:rPr kumimoji="1" lang="ko-KR" altLang="en-US">
                <a:latin typeface="Times New Roman" panose="02020603050405020304" pitchFamily="18" charset="0"/>
              </a:rPr>
              <a:t>에 대한 점프 정보 </a:t>
            </a:r>
          </a:p>
        </p:txBody>
      </p:sp>
      <p:sp>
        <p:nvSpPr>
          <p:cNvPr id="303202" name="Rectangle 98"/>
          <p:cNvSpPr>
            <a:spLocks noChangeArrowheads="1"/>
          </p:cNvSpPr>
          <p:nvPr/>
        </p:nvSpPr>
        <p:spPr bwMode="auto">
          <a:xfrm>
            <a:off x="6337300" y="381000"/>
            <a:ext cx="28067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800"/>
              <a:t>점프 정보 준비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ChangeArrowheads="1"/>
          </p:cNvSpPr>
          <p:nvPr/>
        </p:nvSpPr>
        <p:spPr bwMode="auto">
          <a:xfrm>
            <a:off x="469900" y="444500"/>
            <a:ext cx="82677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3200"/>
              <a:t>보이어</a:t>
            </a:r>
            <a:r>
              <a:rPr lang="en-US" altLang="ko-KR" sz="3200"/>
              <a:t>-</a:t>
            </a:r>
            <a:r>
              <a:rPr lang="ko-KR" altLang="en-US" sz="3200"/>
              <a:t>무어</a:t>
            </a:r>
            <a:r>
              <a:rPr lang="en-US" altLang="ko-KR" sz="3200"/>
              <a:t>-</a:t>
            </a:r>
            <a:r>
              <a:rPr lang="ko-KR" altLang="en-US" sz="3200"/>
              <a:t>호스풀 알고리즘</a:t>
            </a:r>
          </a:p>
        </p:txBody>
      </p:sp>
      <p:sp>
        <p:nvSpPr>
          <p:cNvPr id="328707" name="Rectangle 3"/>
          <p:cNvSpPr>
            <a:spLocks noChangeArrowheads="1"/>
          </p:cNvSpPr>
          <p:nvPr/>
        </p:nvSpPr>
        <p:spPr bwMode="auto">
          <a:xfrm>
            <a:off x="469900" y="1485900"/>
            <a:ext cx="8102600" cy="49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2000"/>
          </a:p>
        </p:txBody>
      </p:sp>
      <p:sp>
        <p:nvSpPr>
          <p:cNvPr id="328708" name="AutoShape 4" descr="PIC3A"/>
          <p:cNvSpPr>
            <a:spLocks noChangeAspect="1" noChangeArrowheads="1"/>
          </p:cNvSpPr>
          <p:nvPr/>
        </p:nvSpPr>
        <p:spPr bwMode="auto">
          <a:xfrm>
            <a:off x="434975" y="16144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709" name="AutoShape 5" descr="PIC3B"/>
          <p:cNvSpPr>
            <a:spLocks noChangeAspect="1" noChangeArrowheads="1"/>
          </p:cNvSpPr>
          <p:nvPr/>
        </p:nvSpPr>
        <p:spPr bwMode="auto">
          <a:xfrm>
            <a:off x="434975" y="19034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710" name="AutoShape 6" descr="PIC3C"/>
          <p:cNvSpPr>
            <a:spLocks noChangeAspect="1" noChangeArrowheads="1"/>
          </p:cNvSpPr>
          <p:nvPr/>
        </p:nvSpPr>
        <p:spPr bwMode="auto">
          <a:xfrm>
            <a:off x="884238" y="24653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711" name="AutoShape 7" descr="PIC3D"/>
          <p:cNvSpPr>
            <a:spLocks noChangeAspect="1" noChangeArrowheads="1"/>
          </p:cNvSpPr>
          <p:nvPr/>
        </p:nvSpPr>
        <p:spPr bwMode="auto">
          <a:xfrm>
            <a:off x="974725" y="28908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712" name="AutoShape 8" descr="PIC3E"/>
          <p:cNvSpPr>
            <a:spLocks noChangeAspect="1" noChangeArrowheads="1"/>
          </p:cNvSpPr>
          <p:nvPr/>
        </p:nvSpPr>
        <p:spPr bwMode="auto">
          <a:xfrm>
            <a:off x="701675" y="34528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713" name="Rectangle 9"/>
          <p:cNvSpPr>
            <a:spLocks noChangeArrowheads="1"/>
          </p:cNvSpPr>
          <p:nvPr/>
        </p:nvSpPr>
        <p:spPr bwMode="auto">
          <a:xfrm>
            <a:off x="504825" y="1497013"/>
            <a:ext cx="8102600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2000" dirty="0" err="1"/>
              <a:t>BoyerMooreHorspool</a:t>
            </a:r>
            <a:r>
              <a:rPr lang="en-US" altLang="ko-KR" sz="2000" dirty="0"/>
              <a:t>(A[ ], P[ ]) </a:t>
            </a:r>
          </a:p>
          <a:p>
            <a:pPr eaLnBrk="1" hangingPunct="1">
              <a:buFontTx/>
              <a:buNone/>
            </a:pPr>
            <a:r>
              <a:rPr lang="en-US" altLang="ko-KR" sz="2000" dirty="0"/>
              <a:t>{   ▷ </a:t>
            </a:r>
            <a:r>
              <a:rPr lang="en-US" altLang="ko-KR" sz="2000" i="1" dirty="0"/>
              <a:t>n</a:t>
            </a:r>
            <a:r>
              <a:rPr lang="en-US" altLang="ko-KR" sz="20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배열</a:t>
            </a:r>
            <a:r>
              <a:rPr lang="ko-KR" altLang="en-US" sz="2000" dirty="0"/>
              <a:t> </a:t>
            </a:r>
            <a:r>
              <a:rPr lang="en-US" altLang="ko-KR" sz="2000" dirty="0"/>
              <a:t>A[ ]</a:t>
            </a:r>
            <a:r>
              <a:rPr lang="ko-KR" altLang="en-US" sz="1800" dirty="0"/>
              <a:t>의 길이</a:t>
            </a:r>
            <a:r>
              <a:rPr lang="en-US" altLang="ko-KR" sz="1800" dirty="0"/>
              <a:t>,</a:t>
            </a:r>
            <a:r>
              <a:rPr lang="en-US" altLang="ko-KR" sz="2000" dirty="0"/>
              <a:t> </a:t>
            </a:r>
            <a:r>
              <a:rPr lang="en-US" altLang="ko-KR" sz="2000" i="1" dirty="0"/>
              <a:t>m</a:t>
            </a:r>
            <a:r>
              <a:rPr lang="en-US" altLang="ko-KR" sz="20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배열</a:t>
            </a:r>
            <a:r>
              <a:rPr lang="ko-KR" altLang="en-US" sz="2000" dirty="0"/>
              <a:t> </a:t>
            </a:r>
            <a:r>
              <a:rPr lang="en-US" altLang="ko-KR" sz="2000" dirty="0"/>
              <a:t>P[ ]</a:t>
            </a:r>
            <a:r>
              <a:rPr lang="ko-KR" altLang="en-US" sz="1800" dirty="0"/>
              <a:t>의 길이</a:t>
            </a:r>
            <a:r>
              <a:rPr lang="ko-KR" altLang="en-US" sz="2000" dirty="0"/>
              <a:t> </a:t>
            </a:r>
          </a:p>
          <a:p>
            <a:pPr eaLnBrk="1" hangingPunct="1">
              <a:buFontTx/>
              <a:buNone/>
            </a:pPr>
            <a:r>
              <a:rPr lang="ko-KR" altLang="en-US" sz="2000" dirty="0"/>
              <a:t> 	</a:t>
            </a:r>
            <a:r>
              <a:rPr lang="en-US" altLang="ko-KR" sz="2000" dirty="0" err="1"/>
              <a:t>computeSkip</a:t>
            </a:r>
            <a:r>
              <a:rPr lang="en-US" altLang="ko-KR" sz="2000" dirty="0"/>
              <a:t>(P, </a:t>
            </a:r>
            <a:r>
              <a:rPr lang="en-US" altLang="ko-KR" sz="2000" i="1" dirty="0"/>
              <a:t>jump</a:t>
            </a:r>
            <a:r>
              <a:rPr lang="en-US" altLang="ko-KR" sz="2000" dirty="0"/>
              <a:t>);                        </a:t>
            </a:r>
          </a:p>
          <a:p>
            <a:pPr eaLnBrk="1" hangingPunct="1">
              <a:buFontTx/>
              <a:buNone/>
            </a:pPr>
            <a:r>
              <a:rPr lang="en-US" altLang="ko-KR" sz="2000" dirty="0"/>
              <a:t> 	</a:t>
            </a:r>
            <a:r>
              <a:rPr lang="en-US" altLang="ko-KR" sz="2000" i="1" dirty="0" err="1"/>
              <a:t>i</a:t>
            </a:r>
            <a:r>
              <a:rPr lang="en-US" altLang="ko-KR" sz="2000" dirty="0"/>
              <a:t> ← 1; </a:t>
            </a:r>
          </a:p>
          <a:p>
            <a:pPr eaLnBrk="1" hangingPunct="1">
              <a:buFontTx/>
              <a:buNone/>
            </a:pPr>
            <a:r>
              <a:rPr lang="en-US" altLang="ko-KR" sz="2000" dirty="0"/>
              <a:t> 	</a:t>
            </a:r>
            <a:r>
              <a:rPr lang="en-US" altLang="ko-KR" sz="2000" b="1" dirty="0"/>
              <a:t>while</a:t>
            </a:r>
            <a:r>
              <a:rPr lang="en-US" altLang="ko-KR" sz="2000" dirty="0"/>
              <a:t> (</a:t>
            </a:r>
            <a:r>
              <a:rPr lang="en-US" altLang="ko-KR" sz="2000" i="1" dirty="0" err="1"/>
              <a:t>i</a:t>
            </a:r>
            <a:r>
              <a:rPr lang="en-US" altLang="ko-KR" sz="2000" dirty="0"/>
              <a:t> ≤ </a:t>
            </a:r>
            <a:r>
              <a:rPr lang="en-US" altLang="ko-KR" sz="2000" i="1" dirty="0"/>
              <a:t>n </a:t>
            </a:r>
            <a:r>
              <a:rPr lang="en-US" altLang="ko-KR" sz="2000" dirty="0"/>
              <a:t>−</a:t>
            </a:r>
            <a:r>
              <a:rPr lang="en-US" altLang="ko-KR" sz="2000" i="1" dirty="0"/>
              <a:t> m+</a:t>
            </a:r>
            <a:r>
              <a:rPr lang="en-US" altLang="ko-KR" sz="2000" dirty="0"/>
              <a:t>1) {                   </a:t>
            </a:r>
          </a:p>
          <a:p>
            <a:pPr eaLnBrk="1" hangingPunct="1">
              <a:buFontTx/>
              <a:buNone/>
            </a:pPr>
            <a:r>
              <a:rPr lang="en-US" altLang="ko-KR" sz="2000" dirty="0"/>
              <a:t> 		</a:t>
            </a:r>
            <a:r>
              <a:rPr lang="en-US" altLang="ko-KR" sz="2000" i="1" dirty="0"/>
              <a:t>j</a:t>
            </a:r>
            <a:r>
              <a:rPr lang="en-US" altLang="ko-KR" sz="2000" dirty="0"/>
              <a:t> ← </a:t>
            </a:r>
            <a:r>
              <a:rPr lang="en-US" altLang="ko-KR" sz="2000" i="1" dirty="0"/>
              <a:t>m</a:t>
            </a:r>
            <a:r>
              <a:rPr lang="en-US" altLang="ko-KR" sz="2000" dirty="0"/>
              <a:t>;  </a:t>
            </a:r>
            <a:r>
              <a:rPr lang="en-US" altLang="ko-KR" sz="2000" i="1" dirty="0"/>
              <a:t>k</a:t>
            </a:r>
            <a:r>
              <a:rPr lang="en-US" altLang="ko-KR" sz="2000" dirty="0"/>
              <a:t> ← </a:t>
            </a:r>
            <a:r>
              <a:rPr lang="en-US" altLang="ko-KR" sz="2000" i="1" dirty="0" err="1"/>
              <a:t>i</a:t>
            </a:r>
            <a:r>
              <a:rPr lang="en-US" altLang="ko-KR" sz="2000" dirty="0"/>
              <a:t> + </a:t>
            </a:r>
            <a:r>
              <a:rPr lang="en-US" altLang="ko-KR" sz="2000" i="1" dirty="0"/>
              <a:t>m</a:t>
            </a:r>
            <a:r>
              <a:rPr lang="en-US" altLang="ko-KR" sz="2000" dirty="0"/>
              <a:t> −1;</a:t>
            </a:r>
          </a:p>
          <a:p>
            <a:pPr eaLnBrk="1" hangingPunct="1">
              <a:buFontTx/>
              <a:buNone/>
            </a:pPr>
            <a:r>
              <a:rPr lang="en-US" altLang="ko-KR" sz="2000" dirty="0"/>
              <a:t> 		</a:t>
            </a:r>
            <a:r>
              <a:rPr lang="en-US" altLang="ko-KR" sz="2000" b="1" dirty="0"/>
              <a:t>while </a:t>
            </a:r>
            <a:r>
              <a:rPr lang="en-US" altLang="ko-KR" sz="2000" dirty="0"/>
              <a:t>( </a:t>
            </a:r>
            <a:r>
              <a:rPr lang="en-US" altLang="ko-KR" sz="2000" i="1" dirty="0"/>
              <a:t>j</a:t>
            </a:r>
            <a:r>
              <a:rPr lang="en-US" altLang="ko-KR" sz="2000" dirty="0"/>
              <a:t> &gt; 0 </a:t>
            </a:r>
            <a:r>
              <a:rPr lang="en-US" altLang="ko-KR" sz="2000" b="1" dirty="0"/>
              <a:t>and</a:t>
            </a:r>
            <a:r>
              <a:rPr lang="en-US" altLang="ko-KR" sz="2000" dirty="0"/>
              <a:t> P[</a:t>
            </a:r>
            <a:r>
              <a:rPr lang="en-US" altLang="ko-KR" sz="2000" i="1" dirty="0"/>
              <a:t>j</a:t>
            </a:r>
            <a:r>
              <a:rPr lang="en-US" altLang="ko-KR" sz="2000" dirty="0"/>
              <a:t>] = A[</a:t>
            </a:r>
            <a:r>
              <a:rPr lang="en-US" altLang="ko-KR" sz="2000" i="1" dirty="0"/>
              <a:t>k</a:t>
            </a:r>
            <a:r>
              <a:rPr lang="en-US" altLang="ko-KR" sz="2000" dirty="0"/>
              <a:t>]) {       			</a:t>
            </a:r>
          </a:p>
          <a:p>
            <a:pPr eaLnBrk="1" hangingPunct="1">
              <a:buFontTx/>
              <a:buNone/>
            </a:pPr>
            <a:r>
              <a:rPr lang="en-US" altLang="ko-KR" sz="2000" dirty="0"/>
              <a:t>			</a:t>
            </a:r>
            <a:r>
              <a:rPr lang="en-US" altLang="ko-KR" sz="2000" i="1" dirty="0"/>
              <a:t>j</a:t>
            </a:r>
            <a:r>
              <a:rPr lang="en-US" altLang="ko-KR" sz="2000" dirty="0"/>
              <a:t>--;</a:t>
            </a:r>
            <a:r>
              <a:rPr lang="en-US" altLang="ko-KR" sz="2000" i="1" dirty="0"/>
              <a:t> k</a:t>
            </a:r>
            <a:r>
              <a:rPr lang="en-US" altLang="ko-KR" sz="2000" dirty="0"/>
              <a:t>--;  </a:t>
            </a:r>
          </a:p>
          <a:p>
            <a:pPr eaLnBrk="1" hangingPunct="1">
              <a:buFontTx/>
              <a:buNone/>
            </a:pPr>
            <a:r>
              <a:rPr lang="en-US" altLang="ko-KR" sz="2000" dirty="0"/>
              <a:t>		} </a:t>
            </a:r>
          </a:p>
          <a:p>
            <a:pPr eaLnBrk="1" hangingPunct="1">
              <a:buFontTx/>
              <a:buNone/>
            </a:pPr>
            <a:r>
              <a:rPr lang="en-US" altLang="ko-KR" sz="2000" b="1" dirty="0"/>
              <a:t>		if</a:t>
            </a:r>
            <a:r>
              <a:rPr lang="en-US" altLang="ko-KR" sz="2000" dirty="0"/>
              <a:t> (</a:t>
            </a:r>
            <a:r>
              <a:rPr lang="en-US" altLang="ko-KR" sz="2000" i="1" dirty="0"/>
              <a:t>j</a:t>
            </a:r>
            <a:r>
              <a:rPr lang="en-US" altLang="ko-KR" sz="2000" dirty="0"/>
              <a:t> = 0) </a:t>
            </a:r>
            <a:r>
              <a:rPr lang="en-US" altLang="ko-KR" sz="2000" b="1" dirty="0"/>
              <a:t>then</a:t>
            </a:r>
            <a:r>
              <a:rPr lang="en-US" altLang="ko-KR" sz="2000" dirty="0"/>
              <a:t> A[</a:t>
            </a:r>
            <a:r>
              <a:rPr lang="en-US" altLang="ko-KR" sz="2000" i="1" dirty="0" err="1"/>
              <a:t>i</a:t>
            </a:r>
            <a:r>
              <a:rPr lang="en-US" altLang="ko-KR" sz="2000" dirty="0"/>
              <a:t>] </a:t>
            </a:r>
            <a:r>
              <a:rPr lang="ko-KR" altLang="en-US" sz="1800" dirty="0"/>
              <a:t>자리에서 </a:t>
            </a:r>
            <a:r>
              <a:rPr lang="ko-KR" altLang="en-US" sz="1800" dirty="0" err="1"/>
              <a:t>매칭이</a:t>
            </a:r>
            <a:r>
              <a:rPr lang="ko-KR" altLang="en-US" sz="1800" dirty="0"/>
              <a:t> 발견되었음을 알린다</a:t>
            </a:r>
            <a:r>
              <a:rPr lang="en-US" altLang="ko-KR" sz="1800" dirty="0"/>
              <a:t>;</a:t>
            </a:r>
            <a:r>
              <a:rPr lang="en-US" altLang="ko-KR" sz="2000" dirty="0"/>
              <a:t> </a:t>
            </a:r>
          </a:p>
          <a:p>
            <a:pPr eaLnBrk="1" hangingPunct="1">
              <a:buFontTx/>
              <a:buNone/>
            </a:pPr>
            <a:r>
              <a:rPr lang="en-US" altLang="ko-KR" sz="2000" dirty="0"/>
              <a:t>		</a:t>
            </a:r>
            <a:r>
              <a:rPr lang="en-US" altLang="ko-KR" sz="2000" i="1" dirty="0" err="1"/>
              <a:t>i</a:t>
            </a:r>
            <a:r>
              <a:rPr lang="en-US" altLang="ko-KR" sz="2000" dirty="0"/>
              <a:t> ←</a:t>
            </a:r>
            <a:r>
              <a:rPr lang="en-US" altLang="ko-KR" sz="2000" i="1" dirty="0"/>
              <a:t> </a:t>
            </a:r>
            <a:r>
              <a:rPr lang="en-US" altLang="ko-KR" sz="2000" i="1" dirty="0" err="1"/>
              <a:t>i</a:t>
            </a:r>
            <a:r>
              <a:rPr lang="en-US" altLang="ko-KR" sz="2000" dirty="0"/>
              <a:t> +</a:t>
            </a:r>
            <a:r>
              <a:rPr lang="en-US" altLang="ko-KR" sz="2000" i="1" dirty="0"/>
              <a:t> jump</a:t>
            </a:r>
            <a:r>
              <a:rPr lang="en-US" altLang="ko-KR" sz="2000" dirty="0"/>
              <a:t>[A[</a:t>
            </a:r>
            <a:r>
              <a:rPr lang="en-US" altLang="ko-KR" sz="2000" i="1" dirty="0" err="1"/>
              <a:t>i</a:t>
            </a:r>
            <a:r>
              <a:rPr lang="en-US" altLang="ko-KR" sz="2000" dirty="0"/>
              <a:t> + </a:t>
            </a:r>
            <a:r>
              <a:rPr lang="en-US" altLang="ko-KR" sz="2000" i="1" dirty="0"/>
              <a:t>m</a:t>
            </a:r>
            <a:r>
              <a:rPr lang="en-US" altLang="ko-KR" sz="2000" dirty="0"/>
              <a:t> − 1]];                 </a:t>
            </a:r>
          </a:p>
          <a:p>
            <a:pPr eaLnBrk="1" hangingPunct="1">
              <a:buFontTx/>
              <a:buNone/>
            </a:pPr>
            <a:r>
              <a:rPr lang="en-US" altLang="ko-KR" sz="2000" dirty="0"/>
              <a:t>	} </a:t>
            </a:r>
          </a:p>
          <a:p>
            <a:pPr eaLnBrk="1" hangingPunct="1">
              <a:buFontTx/>
              <a:buNone/>
            </a:pPr>
            <a:r>
              <a:rPr lang="en-US" altLang="ko-KR" sz="2000" dirty="0"/>
              <a:t>} </a:t>
            </a:r>
            <a:endParaRPr lang="ko-KR" altLang="en-US" sz="2000" dirty="0"/>
          </a:p>
        </p:txBody>
      </p:sp>
      <p:sp>
        <p:nvSpPr>
          <p:cNvPr id="328714" name="Text Box 10"/>
          <p:cNvSpPr txBox="1">
            <a:spLocks noChangeArrowheads="1"/>
          </p:cNvSpPr>
          <p:nvPr/>
        </p:nvSpPr>
        <p:spPr bwMode="auto">
          <a:xfrm>
            <a:off x="1530532" y="5239462"/>
            <a:ext cx="3630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최악의 경우 수행시간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: </a:t>
            </a:r>
            <a:r>
              <a:rPr lang="el-GR" altLang="ko-KR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Θ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ko-KR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mn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ko-KR" altLang="el-GR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8715" name="Text Box 11"/>
              <p:cNvSpPr txBox="1">
                <a:spLocks noChangeArrowheads="1"/>
              </p:cNvSpPr>
              <p:nvPr/>
            </p:nvSpPr>
            <p:spPr bwMode="auto">
              <a:xfrm>
                <a:off x="1530532" y="5569662"/>
                <a:ext cx="6994222" cy="8119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ü"/>
                </a:pPr>
                <a:r>
                  <a:rPr lang="ko-KR" altLang="en-US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입력에 따라 다르지만 일반적으로 </a:t>
                </a:r>
                <a:r>
                  <a:rPr lang="el-GR" altLang="ko-KR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cs typeface="Arial" panose="020B0604020202020204" pitchFamily="34" charset="0"/>
                  </a:rPr>
                  <a:t>Θ</a:t>
                </a:r>
                <a:r>
                  <a:rPr lang="en-US" altLang="ko-KR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cs typeface="Arial" panose="020B0604020202020204" pitchFamily="34" charset="0"/>
                  </a:rPr>
                  <a:t>(</a:t>
                </a:r>
                <a:r>
                  <a:rPr lang="en-US" altLang="ko-KR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cs typeface="Arial" panose="020B0604020202020204" pitchFamily="34" charset="0"/>
                  </a:rPr>
                  <a:t>n</a:t>
                </a:r>
                <a:r>
                  <a:rPr lang="en-US" altLang="ko-KR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cs typeface="Arial" panose="020B0604020202020204" pitchFamily="34" charset="0"/>
                  </a:rPr>
                  <a:t>)</a:t>
                </a:r>
                <a:r>
                  <a:rPr lang="ko-KR" alt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cs typeface="Arial" panose="020B0604020202020204" pitchFamily="34" charset="0"/>
                  </a:rPr>
                  <a:t>보다 시간이 </a:t>
                </a:r>
                <a:r>
                  <a:rPr lang="ko-KR" altLang="en-US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cs typeface="Arial" panose="020B0604020202020204" pitchFamily="34" charset="0"/>
                  </a:rPr>
                  <a:t>가볍다</a:t>
                </a:r>
                <a:endParaRPr lang="en-US" altLang="ko-KR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ü"/>
                </a:pPr>
                <a:r>
                  <a:rPr lang="en-US" altLang="ko-KR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cs typeface="Arial" panose="020B0604020202020204" pitchFamily="34" charset="0"/>
                  </a:rPr>
                  <a:t>Best case: </a:t>
                </a:r>
                <a14:m>
                  <m:oMath xmlns:m="http://schemas.openxmlformats.org/officeDocument/2006/math">
                    <m:r>
                      <a:rPr lang="el-GR" altLang="ko-KR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𝛩</m:t>
                    </m:r>
                    <m:r>
                      <a:rPr lang="en-US" altLang="ko-KR" b="0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>
                      <m:fPr>
                        <m:ctrlPr>
                          <a:rPr lang="en-US" altLang="ko-KR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num>
                      <m:den>
                        <m:r>
                          <a:rPr lang="en-US" altLang="ko-KR" b="0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den>
                    </m:f>
                    <m:r>
                      <a:rPr lang="en-US" altLang="ko-KR" b="0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ko-KR" altLang="el-GR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8715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0532" y="5569662"/>
                <a:ext cx="6994222" cy="811954"/>
              </a:xfrm>
              <a:prstGeom prst="rect">
                <a:avLst/>
              </a:prstGeom>
              <a:blipFill rotWithShape="0">
                <a:blip r:embed="rId2"/>
                <a:stretch>
                  <a:fillRect l="-872" t="-6767" b="-82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79738" y="163991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2400" dirty="0"/>
              <a:t>원시적인 </a:t>
            </a:r>
            <a:r>
              <a:rPr lang="ko-KR" altLang="en-US" sz="2400" dirty="0" err="1"/>
              <a:t>매칭</a:t>
            </a:r>
            <a:r>
              <a:rPr lang="ko-KR" altLang="en-US" sz="2400" dirty="0"/>
              <a:t> 방법에 깃든 비효율성을 감지할 수 있도록 한다</a:t>
            </a:r>
            <a:r>
              <a:rPr lang="en-US" altLang="ko-KR" sz="2400" dirty="0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 sz="2400" dirty="0"/>
              <a:t>오토마타를 이용한 </a:t>
            </a:r>
            <a:r>
              <a:rPr lang="ko-KR" altLang="en-US" sz="2400" dirty="0" err="1"/>
              <a:t>매칭</a:t>
            </a:r>
            <a:r>
              <a:rPr lang="ko-KR" altLang="en-US" sz="2400" dirty="0"/>
              <a:t> 방법을 이해한다</a:t>
            </a:r>
            <a:r>
              <a:rPr lang="en-US" altLang="ko-KR" sz="2400" dirty="0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 sz="2400" dirty="0" err="1"/>
              <a:t>라빈</a:t>
            </a:r>
            <a:r>
              <a:rPr lang="en-US" altLang="ko-KR" sz="2400" dirty="0"/>
              <a:t>-</a:t>
            </a:r>
            <a:r>
              <a:rPr lang="ko-KR" altLang="en-US" sz="2400" dirty="0"/>
              <a:t>카프 알고리즘의 수치화 과정을 이해한다</a:t>
            </a:r>
            <a:r>
              <a:rPr lang="en-US" altLang="ko-KR" sz="2400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ko-KR" sz="2400" dirty="0"/>
              <a:t>KMP </a:t>
            </a:r>
            <a:r>
              <a:rPr lang="ko-KR" altLang="en-US" sz="2400" dirty="0"/>
              <a:t>알고리즘을 이해하고</a:t>
            </a:r>
            <a:r>
              <a:rPr lang="en-US" altLang="ko-KR" sz="2400" dirty="0"/>
              <a:t>, </a:t>
            </a:r>
            <a:r>
              <a:rPr lang="ko-KR" altLang="en-US" sz="2400" dirty="0"/>
              <a:t>오토마타를 이용한 방법과 비교해 이점을 이해하도록 한다</a:t>
            </a:r>
            <a:r>
              <a:rPr lang="en-US" altLang="ko-KR" sz="2400" dirty="0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 sz="2400" dirty="0"/>
              <a:t>보이어</a:t>
            </a:r>
            <a:r>
              <a:rPr lang="en-US" altLang="ko-KR" sz="2400" dirty="0"/>
              <a:t>-</a:t>
            </a:r>
            <a:r>
              <a:rPr lang="ko-KR" altLang="en-US" sz="2400" dirty="0"/>
              <a:t>무어 알고리즘의 개요를 이해하고</a:t>
            </a:r>
            <a:r>
              <a:rPr lang="en-US" altLang="ko-KR" sz="2400" dirty="0"/>
              <a:t>, </a:t>
            </a:r>
            <a:r>
              <a:rPr lang="ko-KR" altLang="en-US" sz="2400" dirty="0"/>
              <a:t>다른 </a:t>
            </a:r>
            <a:r>
              <a:rPr lang="ko-KR" altLang="en-US" sz="2400" dirty="0" err="1"/>
              <a:t>매칭</a:t>
            </a:r>
            <a:r>
              <a:rPr lang="ko-KR" altLang="en-US" sz="2400" dirty="0"/>
              <a:t> 알고리즘들에 비해 어떤 특장점이 있는지 이해한다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학습목표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26449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306" name="Group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3821"/>
              </p:ext>
            </p:extLst>
          </p:nvPr>
        </p:nvGraphicFramePr>
        <p:xfrm>
          <a:off x="237278" y="1155700"/>
          <a:ext cx="73152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4308" name="Group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735732"/>
              </p:ext>
            </p:extLst>
          </p:nvPr>
        </p:nvGraphicFramePr>
        <p:xfrm>
          <a:off x="1051666" y="2043112"/>
          <a:ext cx="32512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</a:tbl>
          </a:graphicData>
        </a:graphic>
      </p:graphicFrame>
      <p:sp>
        <p:nvSpPr>
          <p:cNvPr id="304190" name="Text Box 62"/>
          <p:cNvSpPr txBox="1">
            <a:spLocks noChangeArrowheads="1"/>
          </p:cNvSpPr>
          <p:nvPr/>
        </p:nvSpPr>
        <p:spPr bwMode="auto">
          <a:xfrm>
            <a:off x="1115166" y="3476625"/>
            <a:ext cx="11541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굴림" panose="020B0600000101010101" pitchFamily="50" charset="-127"/>
              </a:rPr>
              <a:t>3</a:t>
            </a:r>
            <a:r>
              <a:rPr kumimoji="1" lang="ko-KR" altLang="en-US" sz="1800">
                <a:latin typeface="굴림" panose="020B0600000101010101" pitchFamily="50" charset="-127"/>
              </a:rPr>
              <a:t>칸 점프</a:t>
            </a:r>
            <a:r>
              <a:rPr kumimoji="1" lang="en-US" altLang="ko-KR" sz="1800">
                <a:latin typeface="굴림" panose="020B0600000101010101" pitchFamily="50" charset="-127"/>
              </a:rPr>
              <a:t>!</a:t>
            </a:r>
          </a:p>
        </p:txBody>
      </p:sp>
      <p:graphicFrame>
        <p:nvGraphicFramePr>
          <p:cNvPr id="304191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60242"/>
              </p:ext>
            </p:extLst>
          </p:nvPr>
        </p:nvGraphicFramePr>
        <p:xfrm>
          <a:off x="2693141" y="3178175"/>
          <a:ext cx="32512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4211" name="Line 83"/>
          <p:cNvSpPr>
            <a:spLocks noChangeShapeType="1"/>
          </p:cNvSpPr>
          <p:nvPr/>
        </p:nvSpPr>
        <p:spPr bwMode="auto">
          <a:xfrm flipH="1">
            <a:off x="3288453" y="1577975"/>
            <a:ext cx="1588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4212" name="Line 84"/>
          <p:cNvSpPr>
            <a:spLocks noChangeShapeType="1"/>
          </p:cNvSpPr>
          <p:nvPr/>
        </p:nvSpPr>
        <p:spPr bwMode="auto">
          <a:xfrm flipH="1">
            <a:off x="3175741" y="1708150"/>
            <a:ext cx="2286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4213" name="Line 85"/>
          <p:cNvSpPr>
            <a:spLocks noChangeShapeType="1"/>
          </p:cNvSpPr>
          <p:nvPr/>
        </p:nvSpPr>
        <p:spPr bwMode="auto">
          <a:xfrm flipH="1">
            <a:off x="3702791" y="1603375"/>
            <a:ext cx="1587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4214" name="Line 86"/>
          <p:cNvSpPr>
            <a:spLocks noChangeShapeType="1"/>
          </p:cNvSpPr>
          <p:nvPr/>
        </p:nvSpPr>
        <p:spPr bwMode="auto">
          <a:xfrm flipH="1">
            <a:off x="4082203" y="1587500"/>
            <a:ext cx="1588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304309" name="Group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633191"/>
              </p:ext>
            </p:extLst>
          </p:nvPr>
        </p:nvGraphicFramePr>
        <p:xfrm>
          <a:off x="2288328" y="4054475"/>
          <a:ext cx="32512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4235" name="Text Box 107"/>
          <p:cNvSpPr txBox="1">
            <a:spLocks noChangeArrowheads="1"/>
          </p:cNvSpPr>
          <p:nvPr/>
        </p:nvSpPr>
        <p:spPr bwMode="auto">
          <a:xfrm>
            <a:off x="283316" y="2665412"/>
            <a:ext cx="1154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굴림" panose="020B0600000101010101" pitchFamily="50" charset="-127"/>
              </a:rPr>
              <a:t>4</a:t>
            </a:r>
            <a:r>
              <a:rPr kumimoji="1" lang="ko-KR" altLang="en-US" sz="1800">
                <a:latin typeface="굴림" panose="020B0600000101010101" pitchFamily="50" charset="-127"/>
              </a:rPr>
              <a:t>칸 점프</a:t>
            </a:r>
            <a:r>
              <a:rPr kumimoji="1" lang="en-US" altLang="ko-KR" sz="1800">
                <a:latin typeface="굴림" panose="020B0600000101010101" pitchFamily="50" charset="-127"/>
              </a:rPr>
              <a:t>!</a:t>
            </a:r>
          </a:p>
        </p:txBody>
      </p:sp>
      <p:graphicFrame>
        <p:nvGraphicFramePr>
          <p:cNvPr id="304236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220107"/>
              </p:ext>
            </p:extLst>
          </p:nvPr>
        </p:nvGraphicFramePr>
        <p:xfrm>
          <a:off x="230928" y="5292725"/>
          <a:ext cx="73152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4312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898969"/>
              </p:ext>
            </p:extLst>
          </p:nvPr>
        </p:nvGraphicFramePr>
        <p:xfrm>
          <a:off x="2658216" y="6000750"/>
          <a:ext cx="32512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4296" name="Text Box 168"/>
          <p:cNvSpPr txBox="1">
            <a:spLocks noChangeArrowheads="1"/>
          </p:cNvSpPr>
          <p:nvPr/>
        </p:nvSpPr>
        <p:spPr bwMode="auto">
          <a:xfrm>
            <a:off x="3971078" y="4656137"/>
            <a:ext cx="1687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굴림" panose="020B0600000101010101" pitchFamily="50" charset="-127"/>
              </a:rPr>
              <a:t>4</a:t>
            </a:r>
            <a:r>
              <a:rPr kumimoji="1" lang="ko-KR" altLang="en-US" sz="1800">
                <a:latin typeface="굴림" panose="020B0600000101010101" pitchFamily="50" charset="-127"/>
              </a:rPr>
              <a:t>칸 점프 선택</a:t>
            </a:r>
            <a:r>
              <a:rPr kumimoji="1" lang="en-US" altLang="ko-KR" sz="1800">
                <a:latin typeface="굴림" panose="020B0600000101010101" pitchFamily="50" charset="-127"/>
              </a:rPr>
              <a:t>!</a:t>
            </a:r>
          </a:p>
        </p:txBody>
      </p:sp>
      <p:sp>
        <p:nvSpPr>
          <p:cNvPr id="304297" name="Line 169"/>
          <p:cNvSpPr>
            <a:spLocks noChangeShapeType="1"/>
          </p:cNvSpPr>
          <p:nvPr/>
        </p:nvSpPr>
        <p:spPr bwMode="auto">
          <a:xfrm>
            <a:off x="1048491" y="6232525"/>
            <a:ext cx="1566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4298" name="AutoShape 170"/>
          <p:cNvSpPr>
            <a:spLocks noChangeArrowheads="1"/>
          </p:cNvSpPr>
          <p:nvPr/>
        </p:nvSpPr>
        <p:spPr bwMode="auto">
          <a:xfrm>
            <a:off x="3339253" y="4667250"/>
            <a:ext cx="604838" cy="420687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304299" name="Freeform 171"/>
          <p:cNvSpPr>
            <a:spLocks/>
          </p:cNvSpPr>
          <p:nvPr/>
        </p:nvSpPr>
        <p:spPr bwMode="auto">
          <a:xfrm>
            <a:off x="1458066" y="2466975"/>
            <a:ext cx="1636712" cy="693737"/>
          </a:xfrm>
          <a:custGeom>
            <a:avLst/>
            <a:gdLst>
              <a:gd name="T0" fmla="*/ 0 w 1039"/>
              <a:gd name="T1" fmla="*/ 0 h 437"/>
              <a:gd name="T2" fmla="*/ 0 w 1039"/>
              <a:gd name="T3" fmla="*/ 349 h 437"/>
              <a:gd name="T4" fmla="*/ 1039 w 1039"/>
              <a:gd name="T5" fmla="*/ 349 h 437"/>
              <a:gd name="T6" fmla="*/ 1039 w 1039"/>
              <a:gd name="T7" fmla="*/ 437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9" h="437">
                <a:moveTo>
                  <a:pt x="0" y="0"/>
                </a:moveTo>
                <a:lnTo>
                  <a:pt x="0" y="349"/>
                </a:lnTo>
                <a:lnTo>
                  <a:pt x="1039" y="349"/>
                </a:lnTo>
                <a:lnTo>
                  <a:pt x="1039" y="43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4300" name="Freeform 172"/>
          <p:cNvSpPr>
            <a:spLocks/>
          </p:cNvSpPr>
          <p:nvPr/>
        </p:nvSpPr>
        <p:spPr bwMode="auto">
          <a:xfrm>
            <a:off x="2262928" y="2466975"/>
            <a:ext cx="1233488" cy="1565275"/>
          </a:xfrm>
          <a:custGeom>
            <a:avLst/>
            <a:gdLst>
              <a:gd name="T0" fmla="*/ 0 w 777"/>
              <a:gd name="T1" fmla="*/ 0 h 986"/>
              <a:gd name="T2" fmla="*/ 0 w 777"/>
              <a:gd name="T3" fmla="*/ 890 h 986"/>
              <a:gd name="T4" fmla="*/ 777 w 777"/>
              <a:gd name="T5" fmla="*/ 890 h 986"/>
              <a:gd name="T6" fmla="*/ 777 w 777"/>
              <a:gd name="T7" fmla="*/ 986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7" h="986">
                <a:moveTo>
                  <a:pt x="0" y="0"/>
                </a:moveTo>
                <a:lnTo>
                  <a:pt x="0" y="890"/>
                </a:lnTo>
                <a:lnTo>
                  <a:pt x="777" y="890"/>
                </a:lnTo>
                <a:lnTo>
                  <a:pt x="777" y="98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4301" name="Line 173"/>
          <p:cNvSpPr>
            <a:spLocks noChangeShapeType="1"/>
          </p:cNvSpPr>
          <p:nvPr/>
        </p:nvSpPr>
        <p:spPr bwMode="auto">
          <a:xfrm>
            <a:off x="1037378" y="5719762"/>
            <a:ext cx="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4302" name="Text Box 174"/>
          <p:cNvSpPr txBox="1">
            <a:spLocks noChangeArrowheads="1"/>
          </p:cNvSpPr>
          <p:nvPr/>
        </p:nvSpPr>
        <p:spPr bwMode="auto">
          <a:xfrm>
            <a:off x="6698403" y="3151187"/>
            <a:ext cx="231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ko-KR" altLang="en-US" sz="1800">
                <a:latin typeface="돋움" panose="020B0600000101010101" pitchFamily="50" charset="-127"/>
                <a:ea typeface="돋움" panose="020B0600000101010101" pitchFamily="50" charset="-127"/>
              </a:rPr>
              <a:t>불일치문자 휴리스틱</a:t>
            </a:r>
          </a:p>
        </p:txBody>
      </p:sp>
      <p:sp>
        <p:nvSpPr>
          <p:cNvPr id="304303" name="Text Box 175"/>
          <p:cNvSpPr txBox="1">
            <a:spLocks noChangeArrowheads="1"/>
          </p:cNvSpPr>
          <p:nvPr/>
        </p:nvSpPr>
        <p:spPr bwMode="auto">
          <a:xfrm>
            <a:off x="6711103" y="4065587"/>
            <a:ext cx="231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ko-KR" altLang="en-US" sz="1800">
                <a:latin typeface="돋움" panose="020B0600000101010101" pitchFamily="50" charset="-127"/>
                <a:ea typeface="돋움" panose="020B0600000101010101" pitchFamily="50" charset="-127"/>
              </a:rPr>
              <a:t>일치접미부 휴리스틱</a:t>
            </a:r>
          </a:p>
        </p:txBody>
      </p:sp>
      <p:sp>
        <p:nvSpPr>
          <p:cNvPr id="304304" name="Line 176"/>
          <p:cNvSpPr>
            <a:spLocks noChangeShapeType="1"/>
          </p:cNvSpPr>
          <p:nvPr/>
        </p:nvSpPr>
        <p:spPr bwMode="auto">
          <a:xfrm flipH="1">
            <a:off x="6142778" y="3344862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4305" name="Line 177"/>
          <p:cNvSpPr>
            <a:spLocks noChangeShapeType="1"/>
          </p:cNvSpPr>
          <p:nvPr/>
        </p:nvSpPr>
        <p:spPr bwMode="auto">
          <a:xfrm flipH="1">
            <a:off x="6155478" y="4271962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4310" name="Rectangle 182"/>
          <p:cNvSpPr>
            <a:spLocks noChangeArrowheads="1"/>
          </p:cNvSpPr>
          <p:nvPr/>
        </p:nvSpPr>
        <p:spPr bwMode="auto">
          <a:xfrm>
            <a:off x="296863" y="381000"/>
            <a:ext cx="8847137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800" dirty="0"/>
              <a:t>불일치문자 </a:t>
            </a:r>
            <a:r>
              <a:rPr lang="ko-KR" altLang="en-US" sz="2800" dirty="0" err="1"/>
              <a:t>휴리스틱과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일치접미부</a:t>
            </a:r>
            <a:r>
              <a:rPr lang="ko-KR" altLang="en-US" sz="2800" dirty="0"/>
              <a:t> </a:t>
            </a:r>
            <a:r>
              <a:rPr lang="ko-KR" altLang="en-US" sz="2800" dirty="0" err="1" smtClean="0"/>
              <a:t>휴리스틱</a:t>
            </a:r>
            <a:r>
              <a:rPr lang="en-US" altLang="ko-KR" sz="2800" dirty="0" smtClean="0"/>
              <a:t>: Optional</a:t>
            </a:r>
            <a:endParaRPr lang="ko-KR" altLang="en-US" sz="2800" dirty="0"/>
          </a:p>
        </p:txBody>
      </p:sp>
      <p:sp>
        <p:nvSpPr>
          <p:cNvPr id="304313" name="Text Box 185"/>
          <p:cNvSpPr txBox="1">
            <a:spLocks noChangeArrowheads="1"/>
          </p:cNvSpPr>
          <p:nvPr/>
        </p:nvSpPr>
        <p:spPr bwMode="auto">
          <a:xfrm>
            <a:off x="1594591" y="6000750"/>
            <a:ext cx="4191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200" b="1">
                <a:latin typeface="굴림" panose="020B0600000101010101" pitchFamily="50" charset="-127"/>
              </a:rPr>
              <a:t>4</a:t>
            </a:r>
            <a:r>
              <a:rPr kumimoji="1" lang="ko-KR" altLang="en-US" sz="1200" b="1">
                <a:latin typeface="굴림" panose="020B0600000101010101" pitchFamily="50" charset="-127"/>
              </a:rPr>
              <a:t>칸</a:t>
            </a:r>
            <a:endParaRPr kumimoji="1" lang="en-US" altLang="ko-KR" sz="1200" b="1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330" name="Group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26337"/>
              </p:ext>
            </p:extLst>
          </p:nvPr>
        </p:nvGraphicFramePr>
        <p:xfrm>
          <a:off x="1362287" y="706438"/>
          <a:ext cx="73152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5331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14692"/>
              </p:ext>
            </p:extLst>
          </p:nvPr>
        </p:nvGraphicFramePr>
        <p:xfrm>
          <a:off x="2176675" y="1593850"/>
          <a:ext cx="32512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</a:tbl>
          </a:graphicData>
        </a:graphic>
      </p:graphicFrame>
      <p:sp>
        <p:nvSpPr>
          <p:cNvPr id="305214" name="Text Box 62"/>
          <p:cNvSpPr txBox="1">
            <a:spLocks noChangeArrowheads="1"/>
          </p:cNvSpPr>
          <p:nvPr/>
        </p:nvSpPr>
        <p:spPr bwMode="auto">
          <a:xfrm>
            <a:off x="6227975" y="2570163"/>
            <a:ext cx="11541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굴림" panose="020B0600000101010101" pitchFamily="50" charset="-127"/>
              </a:rPr>
              <a:t>7</a:t>
            </a:r>
            <a:r>
              <a:rPr kumimoji="1" lang="ko-KR" altLang="en-US" sz="1800">
                <a:latin typeface="굴림" panose="020B0600000101010101" pitchFamily="50" charset="-127"/>
              </a:rPr>
              <a:t>칸 점프</a:t>
            </a:r>
            <a:r>
              <a:rPr kumimoji="1" lang="en-US" altLang="ko-KR" sz="1800">
                <a:latin typeface="굴림" panose="020B0600000101010101" pitchFamily="50" charset="-127"/>
              </a:rPr>
              <a:t>!</a:t>
            </a:r>
          </a:p>
        </p:txBody>
      </p:sp>
      <p:sp>
        <p:nvSpPr>
          <p:cNvPr id="305215" name="Line 63"/>
          <p:cNvSpPr>
            <a:spLocks noChangeShapeType="1"/>
          </p:cNvSpPr>
          <p:nvPr/>
        </p:nvSpPr>
        <p:spPr bwMode="auto">
          <a:xfrm flipH="1">
            <a:off x="4413462" y="1128713"/>
            <a:ext cx="1588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5216" name="Line 64"/>
          <p:cNvSpPr>
            <a:spLocks noChangeShapeType="1"/>
          </p:cNvSpPr>
          <p:nvPr/>
        </p:nvSpPr>
        <p:spPr bwMode="auto">
          <a:xfrm flipH="1">
            <a:off x="4300750" y="1258888"/>
            <a:ext cx="2286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5217" name="Line 65"/>
          <p:cNvSpPr>
            <a:spLocks noChangeShapeType="1"/>
          </p:cNvSpPr>
          <p:nvPr/>
        </p:nvSpPr>
        <p:spPr bwMode="auto">
          <a:xfrm flipH="1">
            <a:off x="4827800" y="1154113"/>
            <a:ext cx="1587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5218" name="Line 66"/>
          <p:cNvSpPr>
            <a:spLocks noChangeShapeType="1"/>
          </p:cNvSpPr>
          <p:nvPr/>
        </p:nvSpPr>
        <p:spPr bwMode="auto">
          <a:xfrm flipH="1">
            <a:off x="5207212" y="1138238"/>
            <a:ext cx="1588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5219" name="Text Box 67"/>
          <p:cNvSpPr txBox="1">
            <a:spLocks noChangeArrowheads="1"/>
          </p:cNvSpPr>
          <p:nvPr/>
        </p:nvSpPr>
        <p:spPr bwMode="auto">
          <a:xfrm>
            <a:off x="2602125" y="2190750"/>
            <a:ext cx="1296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굴림" panose="020B0600000101010101" pitchFamily="50" charset="-127"/>
              </a:rPr>
              <a:t>-1</a:t>
            </a:r>
            <a:r>
              <a:rPr kumimoji="1" lang="ko-KR" altLang="en-US" sz="1800">
                <a:latin typeface="굴림" panose="020B0600000101010101" pitchFamily="50" charset="-127"/>
              </a:rPr>
              <a:t>칸 점프</a:t>
            </a:r>
            <a:r>
              <a:rPr kumimoji="1" lang="en-US" altLang="ko-KR" sz="1800">
                <a:latin typeface="굴림" panose="020B0600000101010101" pitchFamily="50" charset="-127"/>
              </a:rPr>
              <a:t>!</a:t>
            </a:r>
          </a:p>
        </p:txBody>
      </p:sp>
      <p:graphicFrame>
        <p:nvGraphicFramePr>
          <p:cNvPr id="30522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317271"/>
              </p:ext>
            </p:extLst>
          </p:nvPr>
        </p:nvGraphicFramePr>
        <p:xfrm>
          <a:off x="1355937" y="5313363"/>
          <a:ext cx="73152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5260" name="Text Box 108"/>
          <p:cNvSpPr txBox="1">
            <a:spLocks noChangeArrowheads="1"/>
          </p:cNvSpPr>
          <p:nvPr/>
        </p:nvSpPr>
        <p:spPr bwMode="auto">
          <a:xfrm>
            <a:off x="5096087" y="4460875"/>
            <a:ext cx="1687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굴림" panose="020B0600000101010101" pitchFamily="50" charset="-127"/>
              </a:rPr>
              <a:t>7</a:t>
            </a:r>
            <a:r>
              <a:rPr kumimoji="1" lang="ko-KR" altLang="en-US" sz="1800">
                <a:latin typeface="굴림" panose="020B0600000101010101" pitchFamily="50" charset="-127"/>
              </a:rPr>
              <a:t>칸 점프 선택</a:t>
            </a:r>
            <a:r>
              <a:rPr kumimoji="1" lang="en-US" altLang="ko-KR" sz="1800">
                <a:latin typeface="굴림" panose="020B0600000101010101" pitchFamily="50" charset="-127"/>
              </a:rPr>
              <a:t>!</a:t>
            </a:r>
          </a:p>
        </p:txBody>
      </p:sp>
      <p:sp>
        <p:nvSpPr>
          <p:cNvPr id="305261" name="Line 109"/>
          <p:cNvSpPr>
            <a:spLocks noChangeShapeType="1"/>
          </p:cNvSpPr>
          <p:nvPr/>
        </p:nvSpPr>
        <p:spPr bwMode="auto">
          <a:xfrm>
            <a:off x="2173500" y="6303963"/>
            <a:ext cx="285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5262" name="AutoShape 110"/>
          <p:cNvSpPr>
            <a:spLocks noChangeArrowheads="1"/>
          </p:cNvSpPr>
          <p:nvPr/>
        </p:nvSpPr>
        <p:spPr bwMode="auto">
          <a:xfrm>
            <a:off x="4464262" y="4383088"/>
            <a:ext cx="604838" cy="522287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graphicFrame>
        <p:nvGraphicFramePr>
          <p:cNvPr id="305263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99133"/>
              </p:ext>
            </p:extLst>
          </p:nvPr>
        </p:nvGraphicFramePr>
        <p:xfrm>
          <a:off x="1770275" y="2736850"/>
          <a:ext cx="32512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5332" name="Group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128583"/>
              </p:ext>
            </p:extLst>
          </p:nvPr>
        </p:nvGraphicFramePr>
        <p:xfrm>
          <a:off x="5046875" y="3613150"/>
          <a:ext cx="3251200" cy="43815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815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5303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46423"/>
              </p:ext>
            </p:extLst>
          </p:nvPr>
        </p:nvGraphicFramePr>
        <p:xfrm>
          <a:off x="5034175" y="6026150"/>
          <a:ext cx="3251200" cy="43815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815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5323" name="Line 171"/>
          <p:cNvSpPr>
            <a:spLocks noChangeShapeType="1"/>
          </p:cNvSpPr>
          <p:nvPr/>
        </p:nvSpPr>
        <p:spPr bwMode="auto">
          <a:xfrm>
            <a:off x="2162387" y="5740400"/>
            <a:ext cx="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5324" name="Freeform 172"/>
          <p:cNvSpPr>
            <a:spLocks/>
          </p:cNvSpPr>
          <p:nvPr/>
        </p:nvSpPr>
        <p:spPr bwMode="auto">
          <a:xfrm>
            <a:off x="2175087" y="2019300"/>
            <a:ext cx="406400" cy="711200"/>
          </a:xfrm>
          <a:custGeom>
            <a:avLst/>
            <a:gdLst>
              <a:gd name="T0" fmla="*/ 256 w 256"/>
              <a:gd name="T1" fmla="*/ 0 h 448"/>
              <a:gd name="T2" fmla="*/ 256 w 256"/>
              <a:gd name="T3" fmla="*/ 344 h 448"/>
              <a:gd name="T4" fmla="*/ 0 w 256"/>
              <a:gd name="T5" fmla="*/ 344 h 448"/>
              <a:gd name="T6" fmla="*/ 0 w 256"/>
              <a:gd name="T7" fmla="*/ 448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6" h="448">
                <a:moveTo>
                  <a:pt x="256" y="0"/>
                </a:moveTo>
                <a:lnTo>
                  <a:pt x="256" y="344"/>
                </a:lnTo>
                <a:lnTo>
                  <a:pt x="0" y="344"/>
                </a:lnTo>
                <a:lnTo>
                  <a:pt x="0" y="4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5325" name="Freeform 173"/>
          <p:cNvSpPr>
            <a:spLocks/>
          </p:cNvSpPr>
          <p:nvPr/>
        </p:nvSpPr>
        <p:spPr bwMode="auto">
          <a:xfrm>
            <a:off x="4613487" y="2032000"/>
            <a:ext cx="2870200" cy="1574800"/>
          </a:xfrm>
          <a:custGeom>
            <a:avLst/>
            <a:gdLst>
              <a:gd name="T0" fmla="*/ 0 w 1808"/>
              <a:gd name="T1" fmla="*/ 0 h 992"/>
              <a:gd name="T2" fmla="*/ 0 w 1808"/>
              <a:gd name="T3" fmla="*/ 304 h 992"/>
              <a:gd name="T4" fmla="*/ 1808 w 1808"/>
              <a:gd name="T5" fmla="*/ 304 h 992"/>
              <a:gd name="T6" fmla="*/ 1808 w 1808"/>
              <a:gd name="T7" fmla="*/ 992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8" h="992">
                <a:moveTo>
                  <a:pt x="0" y="0"/>
                </a:moveTo>
                <a:lnTo>
                  <a:pt x="0" y="304"/>
                </a:lnTo>
                <a:lnTo>
                  <a:pt x="1808" y="304"/>
                </a:lnTo>
                <a:lnTo>
                  <a:pt x="1808" y="9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5326" name="Text Box 174"/>
          <p:cNvSpPr txBox="1">
            <a:spLocks noChangeArrowheads="1"/>
          </p:cNvSpPr>
          <p:nvPr/>
        </p:nvSpPr>
        <p:spPr bwMode="auto">
          <a:xfrm>
            <a:off x="584412" y="3527425"/>
            <a:ext cx="231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ko-KR" altLang="en-US" sz="1800">
                <a:latin typeface="돋움" panose="020B0600000101010101" pitchFamily="50" charset="-127"/>
                <a:ea typeface="돋움" panose="020B0600000101010101" pitchFamily="50" charset="-127"/>
              </a:rPr>
              <a:t>불일치문자 휴리스틱</a:t>
            </a:r>
          </a:p>
        </p:txBody>
      </p:sp>
      <p:sp>
        <p:nvSpPr>
          <p:cNvPr id="305327" name="Text Box 175"/>
          <p:cNvSpPr txBox="1">
            <a:spLocks noChangeArrowheads="1"/>
          </p:cNvSpPr>
          <p:nvPr/>
        </p:nvSpPr>
        <p:spPr bwMode="auto">
          <a:xfrm>
            <a:off x="1702012" y="4022725"/>
            <a:ext cx="231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ko-KR" altLang="en-US" sz="1800">
                <a:latin typeface="돋움" panose="020B0600000101010101" pitchFamily="50" charset="-127"/>
                <a:ea typeface="돋움" panose="020B0600000101010101" pitchFamily="50" charset="-127"/>
              </a:rPr>
              <a:t>일치접미부 휴리스틱</a:t>
            </a:r>
          </a:p>
        </p:txBody>
      </p:sp>
      <p:sp>
        <p:nvSpPr>
          <p:cNvPr id="305328" name="Line 176"/>
          <p:cNvSpPr>
            <a:spLocks noChangeShapeType="1"/>
          </p:cNvSpPr>
          <p:nvPr/>
        </p:nvSpPr>
        <p:spPr bwMode="auto">
          <a:xfrm flipV="1">
            <a:off x="1209887" y="3251200"/>
            <a:ext cx="3429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5329" name="Line 177"/>
          <p:cNvSpPr>
            <a:spLocks noChangeShapeType="1"/>
          </p:cNvSpPr>
          <p:nvPr/>
        </p:nvSpPr>
        <p:spPr bwMode="auto">
          <a:xfrm flipV="1">
            <a:off x="3991187" y="3810000"/>
            <a:ext cx="7239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5335" name="Text Box 183"/>
          <p:cNvSpPr txBox="1">
            <a:spLocks noChangeArrowheads="1"/>
          </p:cNvSpPr>
          <p:nvPr/>
        </p:nvSpPr>
        <p:spPr bwMode="auto">
          <a:xfrm>
            <a:off x="3360950" y="6024563"/>
            <a:ext cx="4191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200" b="1">
                <a:latin typeface="굴림" panose="020B0600000101010101" pitchFamily="50" charset="-127"/>
              </a:rPr>
              <a:t>7</a:t>
            </a:r>
            <a:r>
              <a:rPr kumimoji="1" lang="ko-KR" altLang="en-US" sz="1200" b="1">
                <a:latin typeface="굴림" panose="020B0600000101010101" pitchFamily="50" charset="-127"/>
              </a:rPr>
              <a:t>칸</a:t>
            </a:r>
            <a:endParaRPr kumimoji="1" lang="en-US" altLang="ko-KR" sz="1200" b="1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947" name="AutoShape 3"/>
          <p:cNvSpPr>
            <a:spLocks noChangeArrowheads="1"/>
          </p:cNvSpPr>
          <p:nvPr/>
        </p:nvSpPr>
        <p:spPr bwMode="auto">
          <a:xfrm>
            <a:off x="2765425" y="1447800"/>
            <a:ext cx="3587750" cy="38862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948" name="Text Box 4"/>
          <p:cNvSpPr txBox="1">
            <a:spLocks noChangeArrowheads="1"/>
          </p:cNvSpPr>
          <p:nvPr/>
        </p:nvSpPr>
        <p:spPr bwMode="auto">
          <a:xfrm>
            <a:off x="2735263" y="3048000"/>
            <a:ext cx="3657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ko-KR" sz="4400" b="1">
                <a:solidFill>
                  <a:schemeClr val="bg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Thank you</a:t>
            </a:r>
          </a:p>
        </p:txBody>
      </p:sp>
      <p:sp>
        <p:nvSpPr>
          <p:cNvPr id="338949" name="Line 5"/>
          <p:cNvSpPr>
            <a:spLocks noChangeShapeType="1"/>
          </p:cNvSpPr>
          <p:nvPr/>
        </p:nvSpPr>
        <p:spPr bwMode="auto">
          <a:xfrm>
            <a:off x="2506663" y="3706813"/>
            <a:ext cx="4151312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문자열 매칭</a:t>
            </a:r>
            <a:endParaRPr lang="en-US" altLang="ko-KR" sz="3600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74900"/>
            <a:ext cx="7840014" cy="3035300"/>
          </a:xfrm>
        </p:spPr>
        <p:txBody>
          <a:bodyPr/>
          <a:lstStyle/>
          <a:p>
            <a:r>
              <a:rPr lang="ko-KR" altLang="en-US" sz="2400" dirty="0"/>
              <a:t>입력</a:t>
            </a:r>
          </a:p>
          <a:p>
            <a:pPr lvl="1"/>
            <a:r>
              <a:rPr lang="en-US" altLang="ko-KR" sz="2000" dirty="0"/>
              <a:t>A[1…</a:t>
            </a:r>
            <a:r>
              <a:rPr lang="en-US" altLang="ko-KR" sz="2000" i="1" dirty="0"/>
              <a:t>n</a:t>
            </a:r>
            <a:r>
              <a:rPr lang="en-US" altLang="ko-KR" sz="2000" dirty="0"/>
              <a:t>]:</a:t>
            </a:r>
            <a:r>
              <a:rPr lang="ko-KR" altLang="en-US" sz="2000" dirty="0"/>
              <a:t> 텍스트 문자열</a:t>
            </a:r>
          </a:p>
          <a:p>
            <a:pPr lvl="1"/>
            <a:r>
              <a:rPr lang="en-US" altLang="ko-KR" sz="2000" dirty="0"/>
              <a:t>P[1…</a:t>
            </a:r>
            <a:r>
              <a:rPr lang="en-US" altLang="ko-KR" sz="2000" i="1" dirty="0"/>
              <a:t>m</a:t>
            </a:r>
            <a:r>
              <a:rPr lang="en-US" altLang="ko-KR" sz="2000" dirty="0"/>
              <a:t>]: </a:t>
            </a:r>
            <a:r>
              <a:rPr lang="ko-KR" altLang="en-US" sz="2000" dirty="0"/>
              <a:t>패턴 문자열 </a:t>
            </a:r>
          </a:p>
          <a:p>
            <a:pPr lvl="1"/>
            <a:r>
              <a:rPr lang="en-US" altLang="ko-KR" sz="2000" i="1" dirty="0">
                <a:latin typeface="Times New Roman" panose="02020603050405020304" pitchFamily="18" charset="0"/>
              </a:rPr>
              <a:t>m</a:t>
            </a:r>
            <a:r>
              <a:rPr lang="en-US" altLang="ko-KR" sz="2000" dirty="0"/>
              <a:t> &lt;&lt; </a:t>
            </a:r>
            <a:r>
              <a:rPr lang="en-US" altLang="ko-KR" sz="2000" i="1" dirty="0"/>
              <a:t>n</a:t>
            </a:r>
          </a:p>
          <a:p>
            <a:r>
              <a:rPr lang="ko-KR" altLang="en-US" sz="2400" dirty="0"/>
              <a:t>수행 작업</a:t>
            </a:r>
          </a:p>
          <a:p>
            <a:pPr lvl="1"/>
            <a:r>
              <a:rPr lang="ko-KR" altLang="en-US" sz="2000" dirty="0"/>
              <a:t>텍스트 문자열 </a:t>
            </a:r>
            <a:r>
              <a:rPr lang="en-US" altLang="ko-KR" sz="2000" dirty="0"/>
              <a:t>A[1…n]</a:t>
            </a:r>
            <a:r>
              <a:rPr lang="ko-KR" altLang="en-US" sz="2000" dirty="0"/>
              <a:t>이 패턴 문자열 </a:t>
            </a:r>
            <a:r>
              <a:rPr lang="en-US" altLang="ko-KR" sz="2000" dirty="0"/>
              <a:t>P[1…</a:t>
            </a:r>
            <a:r>
              <a:rPr lang="en-US" altLang="ko-KR" sz="2000" i="1" dirty="0"/>
              <a:t>m</a:t>
            </a:r>
            <a:r>
              <a:rPr lang="en-US" altLang="ko-KR" sz="2000" dirty="0"/>
              <a:t>]</a:t>
            </a:r>
            <a:r>
              <a:rPr lang="ko-KR" altLang="en-US" sz="2000" dirty="0"/>
              <a:t>을 포함하는지 알아본다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3300"/>
                </a:solidFill>
              </a:rPr>
              <a:t>원시적인 매칭</a:t>
            </a:r>
            <a:endParaRPr lang="en-US" altLang="ko-KR">
              <a:solidFill>
                <a:srgbClr val="FF3300"/>
              </a:solidFill>
            </a:endParaRPr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02600" cy="3352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400"/>
              <a:t>naiveMatching(A</a:t>
            </a:r>
            <a:r>
              <a:rPr lang="en-US" altLang="ko-KR" sz="2400">
                <a:latin typeface="Times New Roman" panose="02020603050405020304" pitchFamily="18" charset="0"/>
              </a:rPr>
              <a:t>, P)</a:t>
            </a:r>
            <a:r>
              <a:rPr lang="en-US" altLang="ko-KR" sz="240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/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/>
              <a:t>	</a:t>
            </a:r>
            <a:r>
              <a:rPr lang="en-US" altLang="ko-KR" sz="2000"/>
              <a:t>▷ </a:t>
            </a:r>
            <a:r>
              <a:rPr lang="en-US" altLang="ko-KR" sz="2000" i="1"/>
              <a:t>n</a:t>
            </a:r>
            <a:r>
              <a:rPr lang="en-US" altLang="ko-KR" sz="2000"/>
              <a:t>: </a:t>
            </a:r>
            <a:r>
              <a:rPr lang="ko-KR" altLang="en-US" sz="2000"/>
              <a:t>배열 </a:t>
            </a:r>
            <a:r>
              <a:rPr lang="en-US" altLang="ko-KR" sz="2000"/>
              <a:t>A[ ]</a:t>
            </a:r>
            <a:r>
              <a:rPr lang="ko-KR" altLang="en-US" sz="2000"/>
              <a:t>의 길이</a:t>
            </a:r>
            <a:r>
              <a:rPr lang="en-US" altLang="ko-KR" sz="2000"/>
              <a:t>, </a:t>
            </a:r>
            <a:r>
              <a:rPr lang="en-US" altLang="ko-KR" sz="2000" i="1"/>
              <a:t>m</a:t>
            </a:r>
            <a:r>
              <a:rPr lang="en-US" altLang="ko-KR" sz="2000"/>
              <a:t>: </a:t>
            </a:r>
            <a:r>
              <a:rPr lang="ko-KR" altLang="en-US" sz="2000"/>
              <a:t>배열 </a:t>
            </a:r>
            <a:r>
              <a:rPr lang="en-US" altLang="ko-KR" sz="2000"/>
              <a:t>P[ ]</a:t>
            </a:r>
            <a:r>
              <a:rPr lang="ko-KR" altLang="en-US" sz="2000"/>
              <a:t>의 길이</a:t>
            </a:r>
            <a:r>
              <a:rPr lang="en-US" altLang="ko-KR" sz="2000"/>
              <a:t> </a:t>
            </a:r>
            <a:r>
              <a:rPr lang="en-US" altLang="ko-KR" sz="2400"/>
              <a:t>      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/>
              <a:t>	</a:t>
            </a:r>
            <a:r>
              <a:rPr lang="en-US" altLang="ko-KR" sz="2400" b="1">
                <a:solidFill>
                  <a:schemeClr val="accent2"/>
                </a:solidFill>
              </a:rPr>
              <a:t>for</a:t>
            </a:r>
            <a:r>
              <a:rPr lang="en-US" altLang="ko-KR" sz="2400"/>
              <a:t> </a:t>
            </a:r>
            <a:r>
              <a:rPr lang="en-US" altLang="ko-KR" sz="2400" i="1"/>
              <a:t>i</a:t>
            </a:r>
            <a:r>
              <a:rPr lang="en-US" altLang="ko-KR" sz="2400"/>
              <a:t> ← 1 </a:t>
            </a:r>
            <a:r>
              <a:rPr lang="en-US" altLang="ko-KR" sz="2400" b="1">
                <a:solidFill>
                  <a:schemeClr val="accent2"/>
                </a:solidFill>
              </a:rPr>
              <a:t>to</a:t>
            </a:r>
            <a:r>
              <a:rPr lang="en-US" altLang="ko-KR" sz="2400"/>
              <a:t> </a:t>
            </a:r>
            <a:r>
              <a:rPr lang="en-US" altLang="ko-KR" sz="2400" i="1"/>
              <a:t>n</a:t>
            </a:r>
            <a:r>
              <a:rPr lang="en-US" altLang="ko-KR" sz="2400"/>
              <a:t>-</a:t>
            </a:r>
            <a:r>
              <a:rPr lang="en-US" altLang="ko-KR" sz="2400" i="1"/>
              <a:t>m</a:t>
            </a:r>
            <a:r>
              <a:rPr lang="en-US" altLang="ko-KR" sz="2400"/>
              <a:t>+1{          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/>
              <a:t>             </a:t>
            </a:r>
            <a:r>
              <a:rPr lang="en-US" altLang="ko-KR" sz="2400" b="1">
                <a:solidFill>
                  <a:schemeClr val="accent2"/>
                </a:solidFill>
              </a:rPr>
              <a:t>if</a:t>
            </a:r>
            <a:r>
              <a:rPr lang="en-US" altLang="ko-KR" sz="2400"/>
              <a:t> (P[1…</a:t>
            </a:r>
            <a:r>
              <a:rPr lang="en-US" altLang="ko-KR" sz="2400" i="1"/>
              <a:t>m</a:t>
            </a:r>
            <a:r>
              <a:rPr lang="en-US" altLang="ko-KR" sz="2400"/>
              <a:t>] = A[</a:t>
            </a:r>
            <a:r>
              <a:rPr lang="en-US" altLang="ko-KR" sz="2400" i="1"/>
              <a:t>i</a:t>
            </a:r>
            <a:r>
              <a:rPr lang="en-US" altLang="ko-KR" sz="2400"/>
              <a:t>…</a:t>
            </a:r>
            <a:r>
              <a:rPr lang="en-US" altLang="ko-KR" sz="2400" i="1"/>
              <a:t>i</a:t>
            </a:r>
            <a:r>
              <a:rPr lang="en-US" altLang="ko-KR" sz="2400"/>
              <a:t>+</a:t>
            </a:r>
            <a:r>
              <a:rPr lang="en-US" altLang="ko-KR" sz="2400" i="1"/>
              <a:t>m</a:t>
            </a:r>
            <a:r>
              <a:rPr lang="en-US" altLang="ko-KR" sz="2400"/>
              <a:t>-1])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/>
              <a:t>		      </a:t>
            </a:r>
            <a:r>
              <a:rPr lang="en-US" altLang="ko-KR" sz="2400" b="1">
                <a:solidFill>
                  <a:schemeClr val="accent2"/>
                </a:solidFill>
              </a:rPr>
              <a:t>then </a:t>
            </a:r>
            <a:r>
              <a:rPr lang="en-US" altLang="ko-KR" sz="2400"/>
              <a:t> A[</a:t>
            </a:r>
            <a:r>
              <a:rPr lang="en-US" altLang="ko-KR" sz="2400" i="1"/>
              <a:t>i</a:t>
            </a:r>
            <a:r>
              <a:rPr lang="en-US" altLang="ko-KR" sz="2400"/>
              <a:t>] </a:t>
            </a:r>
            <a:r>
              <a:rPr lang="ko-KR" altLang="en-US" sz="2400"/>
              <a:t>자리에서 매칭이 발견되었음을 알린다</a:t>
            </a:r>
            <a:r>
              <a:rPr lang="en-US" altLang="ko-KR" sz="2400"/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/>
              <a:t>	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/>
              <a:t>} </a:t>
            </a:r>
            <a:endParaRPr lang="ko-KR" altLang="en-US" sz="2400"/>
          </a:p>
        </p:txBody>
      </p:sp>
      <p:sp>
        <p:nvSpPr>
          <p:cNvPr id="311301" name="Text Box 5"/>
          <p:cNvSpPr txBox="1">
            <a:spLocks noChangeArrowheads="1"/>
          </p:cNvSpPr>
          <p:nvPr/>
        </p:nvSpPr>
        <p:spPr bwMode="auto">
          <a:xfrm>
            <a:off x="4822825" y="5464175"/>
            <a:ext cx="269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ko-KR" altLang="en-US" sz="2400">
                <a:latin typeface="Arial" panose="020B0604020202020204" pitchFamily="34" charset="0"/>
              </a:rPr>
              <a:t> 수행시간</a:t>
            </a:r>
            <a:r>
              <a:rPr lang="en-US" altLang="ko-KR" sz="2400">
                <a:latin typeface="Arial" panose="020B0604020202020204" pitchFamily="34" charset="0"/>
              </a:rPr>
              <a:t>: </a:t>
            </a:r>
            <a:r>
              <a:rPr lang="en-US" altLang="ko-KR" sz="2400" i="1">
                <a:latin typeface="Times New Roman" panose="02020603050405020304" pitchFamily="18" charset="0"/>
              </a:rPr>
              <a:t>O</a:t>
            </a:r>
            <a:r>
              <a:rPr lang="en-US" altLang="ko-KR" sz="2400">
                <a:latin typeface="Times New Roman" panose="02020603050405020304" pitchFamily="18" charset="0"/>
              </a:rPr>
              <a:t>(</a:t>
            </a:r>
            <a:r>
              <a:rPr lang="en-US" altLang="ko-KR" sz="2400" i="1">
                <a:latin typeface="Times New Roman" panose="02020603050405020304" pitchFamily="18" charset="0"/>
              </a:rPr>
              <a:t>mn</a:t>
            </a:r>
            <a:r>
              <a:rPr lang="en-US" altLang="ko-KR" sz="2400">
                <a:latin typeface="Times New Roman" panose="02020603050405020304" pitchFamily="18" charset="0"/>
              </a:rPr>
              <a:t>)</a:t>
            </a:r>
            <a:endParaRPr lang="ko-KR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7815474" y="1455208"/>
            <a:ext cx="436562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7378911" y="1455208"/>
            <a:ext cx="436563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292869" name="Rectangle 5"/>
          <p:cNvSpPr>
            <a:spLocks noChangeArrowheads="1"/>
          </p:cNvSpPr>
          <p:nvPr/>
        </p:nvSpPr>
        <p:spPr bwMode="auto">
          <a:xfrm>
            <a:off x="6943936" y="1455208"/>
            <a:ext cx="4349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6507374" y="1455208"/>
            <a:ext cx="436562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92871" name="Rectangle 7"/>
          <p:cNvSpPr>
            <a:spLocks noChangeArrowheads="1"/>
          </p:cNvSpPr>
          <p:nvPr/>
        </p:nvSpPr>
        <p:spPr bwMode="auto">
          <a:xfrm>
            <a:off x="6070811" y="1455208"/>
            <a:ext cx="436563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92872" name="Rectangle 8"/>
          <p:cNvSpPr>
            <a:spLocks noChangeArrowheads="1"/>
          </p:cNvSpPr>
          <p:nvPr/>
        </p:nvSpPr>
        <p:spPr bwMode="auto">
          <a:xfrm>
            <a:off x="5634249" y="1455208"/>
            <a:ext cx="436562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5197686" y="1455208"/>
            <a:ext cx="436563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4762711" y="1455208"/>
            <a:ext cx="4349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92875" name="Rectangle 11"/>
          <p:cNvSpPr>
            <a:spLocks noChangeArrowheads="1"/>
          </p:cNvSpPr>
          <p:nvPr/>
        </p:nvSpPr>
        <p:spPr bwMode="auto">
          <a:xfrm>
            <a:off x="4326149" y="1455208"/>
            <a:ext cx="436562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92876" name="Rectangle 12"/>
          <p:cNvSpPr>
            <a:spLocks noChangeArrowheads="1"/>
          </p:cNvSpPr>
          <p:nvPr/>
        </p:nvSpPr>
        <p:spPr bwMode="auto">
          <a:xfrm>
            <a:off x="3889586" y="1455208"/>
            <a:ext cx="436563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92877" name="Rectangle 13"/>
          <p:cNvSpPr>
            <a:spLocks noChangeArrowheads="1"/>
          </p:cNvSpPr>
          <p:nvPr/>
        </p:nvSpPr>
        <p:spPr bwMode="auto">
          <a:xfrm>
            <a:off x="3453024" y="1455208"/>
            <a:ext cx="436562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92878" name="Rectangle 14"/>
          <p:cNvSpPr>
            <a:spLocks noChangeArrowheads="1"/>
          </p:cNvSpPr>
          <p:nvPr/>
        </p:nvSpPr>
        <p:spPr bwMode="auto">
          <a:xfrm>
            <a:off x="3016461" y="1455208"/>
            <a:ext cx="436563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292879" name="Rectangle 15"/>
          <p:cNvSpPr>
            <a:spLocks noChangeArrowheads="1"/>
          </p:cNvSpPr>
          <p:nvPr/>
        </p:nvSpPr>
        <p:spPr bwMode="auto">
          <a:xfrm>
            <a:off x="2581486" y="1455208"/>
            <a:ext cx="4349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92880" name="Rectangle 16"/>
          <p:cNvSpPr>
            <a:spLocks noChangeArrowheads="1"/>
          </p:cNvSpPr>
          <p:nvPr/>
        </p:nvSpPr>
        <p:spPr bwMode="auto">
          <a:xfrm>
            <a:off x="2144924" y="1455208"/>
            <a:ext cx="436562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292881" name="Rectangle 17"/>
          <p:cNvSpPr>
            <a:spLocks noChangeArrowheads="1"/>
          </p:cNvSpPr>
          <p:nvPr/>
        </p:nvSpPr>
        <p:spPr bwMode="auto">
          <a:xfrm>
            <a:off x="1708361" y="1455208"/>
            <a:ext cx="436563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92882" name="Line 18"/>
          <p:cNvSpPr>
            <a:spLocks noChangeShapeType="1"/>
          </p:cNvSpPr>
          <p:nvPr/>
        </p:nvSpPr>
        <p:spPr bwMode="auto">
          <a:xfrm>
            <a:off x="1708361" y="1455208"/>
            <a:ext cx="65436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883" name="Line 19"/>
          <p:cNvSpPr>
            <a:spLocks noChangeShapeType="1"/>
          </p:cNvSpPr>
          <p:nvPr/>
        </p:nvSpPr>
        <p:spPr bwMode="auto">
          <a:xfrm>
            <a:off x="1708361" y="1874308"/>
            <a:ext cx="65436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884" name="Line 20"/>
          <p:cNvSpPr>
            <a:spLocks noChangeShapeType="1"/>
          </p:cNvSpPr>
          <p:nvPr/>
        </p:nvSpPr>
        <p:spPr bwMode="auto">
          <a:xfrm>
            <a:off x="1708361" y="1455208"/>
            <a:ext cx="0" cy="4191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885" name="Line 21"/>
          <p:cNvSpPr>
            <a:spLocks noChangeShapeType="1"/>
          </p:cNvSpPr>
          <p:nvPr/>
        </p:nvSpPr>
        <p:spPr bwMode="auto">
          <a:xfrm>
            <a:off x="2144924" y="1455208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886" name="Line 22"/>
          <p:cNvSpPr>
            <a:spLocks noChangeShapeType="1"/>
          </p:cNvSpPr>
          <p:nvPr/>
        </p:nvSpPr>
        <p:spPr bwMode="auto">
          <a:xfrm>
            <a:off x="2581486" y="1455208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887" name="Line 23"/>
          <p:cNvSpPr>
            <a:spLocks noChangeShapeType="1"/>
          </p:cNvSpPr>
          <p:nvPr/>
        </p:nvSpPr>
        <p:spPr bwMode="auto">
          <a:xfrm>
            <a:off x="3016461" y="1455208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888" name="Line 24"/>
          <p:cNvSpPr>
            <a:spLocks noChangeShapeType="1"/>
          </p:cNvSpPr>
          <p:nvPr/>
        </p:nvSpPr>
        <p:spPr bwMode="auto">
          <a:xfrm>
            <a:off x="3453024" y="1455208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889" name="Line 25"/>
          <p:cNvSpPr>
            <a:spLocks noChangeShapeType="1"/>
          </p:cNvSpPr>
          <p:nvPr/>
        </p:nvSpPr>
        <p:spPr bwMode="auto">
          <a:xfrm>
            <a:off x="3889586" y="1455208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890" name="Line 26"/>
          <p:cNvSpPr>
            <a:spLocks noChangeShapeType="1"/>
          </p:cNvSpPr>
          <p:nvPr/>
        </p:nvSpPr>
        <p:spPr bwMode="auto">
          <a:xfrm>
            <a:off x="4326149" y="1455208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891" name="Line 27"/>
          <p:cNvSpPr>
            <a:spLocks noChangeShapeType="1"/>
          </p:cNvSpPr>
          <p:nvPr/>
        </p:nvSpPr>
        <p:spPr bwMode="auto">
          <a:xfrm>
            <a:off x="4762711" y="1455208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892" name="Line 28"/>
          <p:cNvSpPr>
            <a:spLocks noChangeShapeType="1"/>
          </p:cNvSpPr>
          <p:nvPr/>
        </p:nvSpPr>
        <p:spPr bwMode="auto">
          <a:xfrm>
            <a:off x="5197686" y="1455208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893" name="Line 29"/>
          <p:cNvSpPr>
            <a:spLocks noChangeShapeType="1"/>
          </p:cNvSpPr>
          <p:nvPr/>
        </p:nvSpPr>
        <p:spPr bwMode="auto">
          <a:xfrm>
            <a:off x="5634249" y="1455208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894" name="Line 30"/>
          <p:cNvSpPr>
            <a:spLocks noChangeShapeType="1"/>
          </p:cNvSpPr>
          <p:nvPr/>
        </p:nvSpPr>
        <p:spPr bwMode="auto">
          <a:xfrm>
            <a:off x="6070811" y="1455208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895" name="Line 31"/>
          <p:cNvSpPr>
            <a:spLocks noChangeShapeType="1"/>
          </p:cNvSpPr>
          <p:nvPr/>
        </p:nvSpPr>
        <p:spPr bwMode="auto">
          <a:xfrm>
            <a:off x="6507374" y="1455208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896" name="Line 32"/>
          <p:cNvSpPr>
            <a:spLocks noChangeShapeType="1"/>
          </p:cNvSpPr>
          <p:nvPr/>
        </p:nvSpPr>
        <p:spPr bwMode="auto">
          <a:xfrm>
            <a:off x="6943936" y="1455208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897" name="Line 33"/>
          <p:cNvSpPr>
            <a:spLocks noChangeShapeType="1"/>
          </p:cNvSpPr>
          <p:nvPr/>
        </p:nvSpPr>
        <p:spPr bwMode="auto">
          <a:xfrm>
            <a:off x="7378911" y="1455208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898" name="Line 34"/>
          <p:cNvSpPr>
            <a:spLocks noChangeShapeType="1"/>
          </p:cNvSpPr>
          <p:nvPr/>
        </p:nvSpPr>
        <p:spPr bwMode="auto">
          <a:xfrm>
            <a:off x="7815474" y="1455208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899" name="Line 35"/>
          <p:cNvSpPr>
            <a:spLocks noChangeShapeType="1"/>
          </p:cNvSpPr>
          <p:nvPr/>
        </p:nvSpPr>
        <p:spPr bwMode="auto">
          <a:xfrm>
            <a:off x="8252036" y="1455208"/>
            <a:ext cx="0" cy="4191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00" name="Text Box 36"/>
          <p:cNvSpPr txBox="1">
            <a:spLocks noChangeArrowheads="1"/>
          </p:cNvSpPr>
          <p:nvPr/>
        </p:nvSpPr>
        <p:spPr bwMode="auto">
          <a:xfrm>
            <a:off x="1055899" y="1474258"/>
            <a:ext cx="558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Times New Roman" panose="02020603050405020304" pitchFamily="18" charset="0"/>
              </a:rPr>
              <a:t>A[ ]</a:t>
            </a:r>
          </a:p>
        </p:txBody>
      </p:sp>
      <p:sp>
        <p:nvSpPr>
          <p:cNvPr id="292902" name="Rectangle 38"/>
          <p:cNvSpPr>
            <a:spLocks noChangeArrowheads="1"/>
          </p:cNvSpPr>
          <p:nvPr/>
        </p:nvSpPr>
        <p:spPr bwMode="auto">
          <a:xfrm>
            <a:off x="3025986" y="2040996"/>
            <a:ext cx="43815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92903" name="Rectangle 39"/>
          <p:cNvSpPr>
            <a:spLocks noChangeArrowheads="1"/>
          </p:cNvSpPr>
          <p:nvPr/>
        </p:nvSpPr>
        <p:spPr bwMode="auto">
          <a:xfrm>
            <a:off x="2587836" y="2040996"/>
            <a:ext cx="43815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92904" name="Rectangle 40"/>
          <p:cNvSpPr>
            <a:spLocks noChangeArrowheads="1"/>
          </p:cNvSpPr>
          <p:nvPr/>
        </p:nvSpPr>
        <p:spPr bwMode="auto">
          <a:xfrm>
            <a:off x="2149686" y="2040996"/>
            <a:ext cx="43815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292905" name="Rectangle 41"/>
          <p:cNvSpPr>
            <a:spLocks noChangeArrowheads="1"/>
          </p:cNvSpPr>
          <p:nvPr/>
        </p:nvSpPr>
        <p:spPr bwMode="auto">
          <a:xfrm>
            <a:off x="1711536" y="2040996"/>
            <a:ext cx="43815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92906" name="Line 42"/>
          <p:cNvSpPr>
            <a:spLocks noChangeShapeType="1"/>
          </p:cNvSpPr>
          <p:nvPr/>
        </p:nvSpPr>
        <p:spPr bwMode="auto">
          <a:xfrm>
            <a:off x="1711536" y="2040996"/>
            <a:ext cx="1752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07" name="Line 43"/>
          <p:cNvSpPr>
            <a:spLocks noChangeShapeType="1"/>
          </p:cNvSpPr>
          <p:nvPr/>
        </p:nvSpPr>
        <p:spPr bwMode="auto">
          <a:xfrm>
            <a:off x="1711536" y="2464858"/>
            <a:ext cx="1752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08" name="Line 44"/>
          <p:cNvSpPr>
            <a:spLocks noChangeShapeType="1"/>
          </p:cNvSpPr>
          <p:nvPr/>
        </p:nvSpPr>
        <p:spPr bwMode="auto">
          <a:xfrm>
            <a:off x="1711536" y="2040996"/>
            <a:ext cx="0" cy="4238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09" name="Line 45"/>
          <p:cNvSpPr>
            <a:spLocks noChangeShapeType="1"/>
          </p:cNvSpPr>
          <p:nvPr/>
        </p:nvSpPr>
        <p:spPr bwMode="auto">
          <a:xfrm>
            <a:off x="2149686" y="2040996"/>
            <a:ext cx="0" cy="423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10" name="Line 46"/>
          <p:cNvSpPr>
            <a:spLocks noChangeShapeType="1"/>
          </p:cNvSpPr>
          <p:nvPr/>
        </p:nvSpPr>
        <p:spPr bwMode="auto">
          <a:xfrm>
            <a:off x="2587836" y="2040996"/>
            <a:ext cx="0" cy="423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11" name="Line 47"/>
          <p:cNvSpPr>
            <a:spLocks noChangeShapeType="1"/>
          </p:cNvSpPr>
          <p:nvPr/>
        </p:nvSpPr>
        <p:spPr bwMode="auto">
          <a:xfrm>
            <a:off x="3025986" y="2040996"/>
            <a:ext cx="0" cy="423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12" name="Line 48"/>
          <p:cNvSpPr>
            <a:spLocks noChangeShapeType="1"/>
          </p:cNvSpPr>
          <p:nvPr/>
        </p:nvSpPr>
        <p:spPr bwMode="auto">
          <a:xfrm>
            <a:off x="3464136" y="2040996"/>
            <a:ext cx="0" cy="4238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14" name="Rectangle 50"/>
          <p:cNvSpPr>
            <a:spLocks noChangeArrowheads="1"/>
          </p:cNvSpPr>
          <p:nvPr/>
        </p:nvSpPr>
        <p:spPr bwMode="auto">
          <a:xfrm>
            <a:off x="3448261" y="2588683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92915" name="Rectangle 51"/>
          <p:cNvSpPr>
            <a:spLocks noChangeArrowheads="1"/>
          </p:cNvSpPr>
          <p:nvPr/>
        </p:nvSpPr>
        <p:spPr bwMode="auto">
          <a:xfrm>
            <a:off x="3010111" y="2588683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92916" name="Rectangle 52"/>
          <p:cNvSpPr>
            <a:spLocks noChangeArrowheads="1"/>
          </p:cNvSpPr>
          <p:nvPr/>
        </p:nvSpPr>
        <p:spPr bwMode="auto">
          <a:xfrm>
            <a:off x="2571961" y="2588683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292917" name="Rectangle 53"/>
          <p:cNvSpPr>
            <a:spLocks noChangeArrowheads="1"/>
          </p:cNvSpPr>
          <p:nvPr/>
        </p:nvSpPr>
        <p:spPr bwMode="auto">
          <a:xfrm>
            <a:off x="2133811" y="2588683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92918" name="Line 54"/>
          <p:cNvSpPr>
            <a:spLocks noChangeShapeType="1"/>
          </p:cNvSpPr>
          <p:nvPr/>
        </p:nvSpPr>
        <p:spPr bwMode="auto">
          <a:xfrm>
            <a:off x="2133811" y="2588683"/>
            <a:ext cx="1752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19" name="Line 55"/>
          <p:cNvSpPr>
            <a:spLocks noChangeShapeType="1"/>
          </p:cNvSpPr>
          <p:nvPr/>
        </p:nvSpPr>
        <p:spPr bwMode="auto">
          <a:xfrm>
            <a:off x="2133811" y="3012546"/>
            <a:ext cx="1752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20" name="Line 56"/>
          <p:cNvSpPr>
            <a:spLocks noChangeShapeType="1"/>
          </p:cNvSpPr>
          <p:nvPr/>
        </p:nvSpPr>
        <p:spPr bwMode="auto">
          <a:xfrm>
            <a:off x="2133811" y="2588683"/>
            <a:ext cx="0" cy="4238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21" name="Line 57"/>
          <p:cNvSpPr>
            <a:spLocks noChangeShapeType="1"/>
          </p:cNvSpPr>
          <p:nvPr/>
        </p:nvSpPr>
        <p:spPr bwMode="auto">
          <a:xfrm>
            <a:off x="2571961" y="2588683"/>
            <a:ext cx="0" cy="423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22" name="Line 58"/>
          <p:cNvSpPr>
            <a:spLocks noChangeShapeType="1"/>
          </p:cNvSpPr>
          <p:nvPr/>
        </p:nvSpPr>
        <p:spPr bwMode="auto">
          <a:xfrm>
            <a:off x="3010111" y="2588683"/>
            <a:ext cx="0" cy="423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23" name="Line 59"/>
          <p:cNvSpPr>
            <a:spLocks noChangeShapeType="1"/>
          </p:cNvSpPr>
          <p:nvPr/>
        </p:nvSpPr>
        <p:spPr bwMode="auto">
          <a:xfrm>
            <a:off x="3448261" y="2588683"/>
            <a:ext cx="0" cy="423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24" name="Line 60"/>
          <p:cNvSpPr>
            <a:spLocks noChangeShapeType="1"/>
          </p:cNvSpPr>
          <p:nvPr/>
        </p:nvSpPr>
        <p:spPr bwMode="auto">
          <a:xfrm>
            <a:off x="3886411" y="2588683"/>
            <a:ext cx="0" cy="4238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26" name="Rectangle 62"/>
          <p:cNvSpPr>
            <a:spLocks noChangeArrowheads="1"/>
          </p:cNvSpPr>
          <p:nvPr/>
        </p:nvSpPr>
        <p:spPr bwMode="auto">
          <a:xfrm>
            <a:off x="3883236" y="3136371"/>
            <a:ext cx="438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92927" name="Rectangle 63"/>
          <p:cNvSpPr>
            <a:spLocks noChangeArrowheads="1"/>
          </p:cNvSpPr>
          <p:nvPr/>
        </p:nvSpPr>
        <p:spPr bwMode="auto">
          <a:xfrm>
            <a:off x="3445086" y="3136371"/>
            <a:ext cx="438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92928" name="Rectangle 64"/>
          <p:cNvSpPr>
            <a:spLocks noChangeArrowheads="1"/>
          </p:cNvSpPr>
          <p:nvPr/>
        </p:nvSpPr>
        <p:spPr bwMode="auto">
          <a:xfrm>
            <a:off x="3006936" y="3136371"/>
            <a:ext cx="438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292929" name="Rectangle 65"/>
          <p:cNvSpPr>
            <a:spLocks noChangeArrowheads="1"/>
          </p:cNvSpPr>
          <p:nvPr/>
        </p:nvSpPr>
        <p:spPr bwMode="auto">
          <a:xfrm>
            <a:off x="2568786" y="3136371"/>
            <a:ext cx="438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92930" name="Line 66"/>
          <p:cNvSpPr>
            <a:spLocks noChangeShapeType="1"/>
          </p:cNvSpPr>
          <p:nvPr/>
        </p:nvSpPr>
        <p:spPr bwMode="auto">
          <a:xfrm>
            <a:off x="2568786" y="3136371"/>
            <a:ext cx="1752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31" name="Line 67"/>
          <p:cNvSpPr>
            <a:spLocks noChangeShapeType="1"/>
          </p:cNvSpPr>
          <p:nvPr/>
        </p:nvSpPr>
        <p:spPr bwMode="auto">
          <a:xfrm>
            <a:off x="2568786" y="3558646"/>
            <a:ext cx="1752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32" name="Line 68"/>
          <p:cNvSpPr>
            <a:spLocks noChangeShapeType="1"/>
          </p:cNvSpPr>
          <p:nvPr/>
        </p:nvSpPr>
        <p:spPr bwMode="auto">
          <a:xfrm>
            <a:off x="2568786" y="3136371"/>
            <a:ext cx="0" cy="4222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33" name="Line 69"/>
          <p:cNvSpPr>
            <a:spLocks noChangeShapeType="1"/>
          </p:cNvSpPr>
          <p:nvPr/>
        </p:nvSpPr>
        <p:spPr bwMode="auto">
          <a:xfrm>
            <a:off x="3006936" y="3136371"/>
            <a:ext cx="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34" name="Line 70"/>
          <p:cNvSpPr>
            <a:spLocks noChangeShapeType="1"/>
          </p:cNvSpPr>
          <p:nvPr/>
        </p:nvSpPr>
        <p:spPr bwMode="auto">
          <a:xfrm>
            <a:off x="3445086" y="3136371"/>
            <a:ext cx="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35" name="Line 71"/>
          <p:cNvSpPr>
            <a:spLocks noChangeShapeType="1"/>
          </p:cNvSpPr>
          <p:nvPr/>
        </p:nvSpPr>
        <p:spPr bwMode="auto">
          <a:xfrm>
            <a:off x="3883236" y="3136371"/>
            <a:ext cx="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36" name="Line 72"/>
          <p:cNvSpPr>
            <a:spLocks noChangeShapeType="1"/>
          </p:cNvSpPr>
          <p:nvPr/>
        </p:nvSpPr>
        <p:spPr bwMode="auto">
          <a:xfrm>
            <a:off x="4321386" y="3136371"/>
            <a:ext cx="0" cy="4222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37" name="Text Box 73"/>
          <p:cNvSpPr txBox="1">
            <a:spLocks noChangeArrowheads="1"/>
          </p:cNvSpPr>
          <p:nvPr/>
        </p:nvSpPr>
        <p:spPr bwMode="auto">
          <a:xfrm>
            <a:off x="1055899" y="2087033"/>
            <a:ext cx="520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Times New Roman" panose="02020603050405020304" pitchFamily="18" charset="0"/>
              </a:rPr>
              <a:t>P[ ]</a:t>
            </a:r>
          </a:p>
        </p:txBody>
      </p:sp>
      <p:sp>
        <p:nvSpPr>
          <p:cNvPr id="292939" name="Rectangle 75"/>
          <p:cNvSpPr>
            <a:spLocks noChangeArrowheads="1"/>
          </p:cNvSpPr>
          <p:nvPr/>
        </p:nvSpPr>
        <p:spPr bwMode="auto">
          <a:xfrm>
            <a:off x="7813886" y="5958946"/>
            <a:ext cx="438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92940" name="Rectangle 76"/>
          <p:cNvSpPr>
            <a:spLocks noChangeArrowheads="1"/>
          </p:cNvSpPr>
          <p:nvPr/>
        </p:nvSpPr>
        <p:spPr bwMode="auto">
          <a:xfrm>
            <a:off x="7375736" y="5958946"/>
            <a:ext cx="438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92941" name="Rectangle 77"/>
          <p:cNvSpPr>
            <a:spLocks noChangeArrowheads="1"/>
          </p:cNvSpPr>
          <p:nvPr/>
        </p:nvSpPr>
        <p:spPr bwMode="auto">
          <a:xfrm>
            <a:off x="6939174" y="5958946"/>
            <a:ext cx="436562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292942" name="Rectangle 78"/>
          <p:cNvSpPr>
            <a:spLocks noChangeArrowheads="1"/>
          </p:cNvSpPr>
          <p:nvPr/>
        </p:nvSpPr>
        <p:spPr bwMode="auto">
          <a:xfrm>
            <a:off x="6501024" y="5958946"/>
            <a:ext cx="438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92943" name="Line 79"/>
          <p:cNvSpPr>
            <a:spLocks noChangeShapeType="1"/>
          </p:cNvSpPr>
          <p:nvPr/>
        </p:nvSpPr>
        <p:spPr bwMode="auto">
          <a:xfrm>
            <a:off x="6501024" y="5958946"/>
            <a:ext cx="175101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44" name="Line 80"/>
          <p:cNvSpPr>
            <a:spLocks noChangeShapeType="1"/>
          </p:cNvSpPr>
          <p:nvPr/>
        </p:nvSpPr>
        <p:spPr bwMode="auto">
          <a:xfrm>
            <a:off x="6501024" y="6381221"/>
            <a:ext cx="175101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45" name="Line 81"/>
          <p:cNvSpPr>
            <a:spLocks noChangeShapeType="1"/>
          </p:cNvSpPr>
          <p:nvPr/>
        </p:nvSpPr>
        <p:spPr bwMode="auto">
          <a:xfrm>
            <a:off x="6501024" y="5958946"/>
            <a:ext cx="0" cy="4222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46" name="Line 82"/>
          <p:cNvSpPr>
            <a:spLocks noChangeShapeType="1"/>
          </p:cNvSpPr>
          <p:nvPr/>
        </p:nvSpPr>
        <p:spPr bwMode="auto">
          <a:xfrm>
            <a:off x="6939174" y="5958946"/>
            <a:ext cx="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47" name="Line 83"/>
          <p:cNvSpPr>
            <a:spLocks noChangeShapeType="1"/>
          </p:cNvSpPr>
          <p:nvPr/>
        </p:nvSpPr>
        <p:spPr bwMode="auto">
          <a:xfrm>
            <a:off x="7375736" y="5958946"/>
            <a:ext cx="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48" name="Line 84"/>
          <p:cNvSpPr>
            <a:spLocks noChangeShapeType="1"/>
          </p:cNvSpPr>
          <p:nvPr/>
        </p:nvSpPr>
        <p:spPr bwMode="auto">
          <a:xfrm>
            <a:off x="7813886" y="5958946"/>
            <a:ext cx="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49" name="Line 85"/>
          <p:cNvSpPr>
            <a:spLocks noChangeShapeType="1"/>
          </p:cNvSpPr>
          <p:nvPr/>
        </p:nvSpPr>
        <p:spPr bwMode="auto">
          <a:xfrm>
            <a:off x="8252036" y="5958946"/>
            <a:ext cx="0" cy="4222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50" name="Text Box 86"/>
          <p:cNvSpPr txBox="1">
            <a:spLocks noChangeArrowheads="1"/>
          </p:cNvSpPr>
          <p:nvPr/>
        </p:nvSpPr>
        <p:spPr bwMode="auto">
          <a:xfrm>
            <a:off x="3402224" y="369358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2400">
                <a:latin typeface="Arial" panose="020B0604020202020204" pitchFamily="34" charset="0"/>
              </a:rPr>
              <a:t>…</a:t>
            </a:r>
            <a:endParaRPr kumimoji="1" lang="en-US" altLang="ko-KR" sz="2400">
              <a:latin typeface="굴림" panose="020B0600000101010101" pitchFamily="50" charset="-127"/>
            </a:endParaRPr>
          </a:p>
        </p:txBody>
      </p:sp>
      <p:sp>
        <p:nvSpPr>
          <p:cNvPr id="292951" name="Text Box 87"/>
          <p:cNvSpPr txBox="1">
            <a:spLocks noChangeArrowheads="1"/>
          </p:cNvSpPr>
          <p:nvPr/>
        </p:nvSpPr>
        <p:spPr bwMode="auto">
          <a:xfrm>
            <a:off x="5869199" y="5342996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2400">
                <a:latin typeface="Arial" panose="020B0604020202020204" pitchFamily="34" charset="0"/>
              </a:rPr>
              <a:t>…</a:t>
            </a:r>
            <a:endParaRPr kumimoji="1" lang="en-US" altLang="ko-KR" sz="2400">
              <a:latin typeface="굴림" panose="020B0600000101010101" pitchFamily="50" charset="-127"/>
            </a:endParaRPr>
          </a:p>
        </p:txBody>
      </p:sp>
      <p:sp>
        <p:nvSpPr>
          <p:cNvPr id="292952" name="Text Box 88"/>
          <p:cNvSpPr txBox="1">
            <a:spLocks noChangeArrowheads="1"/>
          </p:cNvSpPr>
          <p:nvPr/>
        </p:nvSpPr>
        <p:spPr bwMode="auto">
          <a:xfrm>
            <a:off x="3818149" y="3965046"/>
            <a:ext cx="4889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2400">
                <a:latin typeface="Arial" panose="020B0604020202020204" pitchFamily="34" charset="0"/>
              </a:rPr>
              <a:t>…</a:t>
            </a:r>
            <a:endParaRPr kumimoji="1" lang="en-US" altLang="ko-KR" sz="2400">
              <a:latin typeface="굴림" panose="020B0600000101010101" pitchFamily="50" charset="-127"/>
            </a:endParaRPr>
          </a:p>
        </p:txBody>
      </p:sp>
      <p:sp>
        <p:nvSpPr>
          <p:cNvPr id="292953" name="Line 89"/>
          <p:cNvSpPr>
            <a:spLocks noChangeShapeType="1"/>
          </p:cNvSpPr>
          <p:nvPr/>
        </p:nvSpPr>
        <p:spPr bwMode="auto">
          <a:xfrm flipH="1">
            <a:off x="1708361" y="1853671"/>
            <a:ext cx="1588" cy="2111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54" name="Line 90"/>
          <p:cNvSpPr>
            <a:spLocks noChangeShapeType="1"/>
          </p:cNvSpPr>
          <p:nvPr/>
        </p:nvSpPr>
        <p:spPr bwMode="auto">
          <a:xfrm flipH="1">
            <a:off x="3451436" y="1847321"/>
            <a:ext cx="1588" cy="2127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55" name="Line 91"/>
          <p:cNvSpPr>
            <a:spLocks noChangeShapeType="1"/>
          </p:cNvSpPr>
          <p:nvPr/>
        </p:nvSpPr>
        <p:spPr bwMode="auto">
          <a:xfrm>
            <a:off x="3886411" y="1866371"/>
            <a:ext cx="1588" cy="71278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56" name="Line 92"/>
          <p:cNvSpPr>
            <a:spLocks noChangeShapeType="1"/>
          </p:cNvSpPr>
          <p:nvPr/>
        </p:nvSpPr>
        <p:spPr bwMode="auto">
          <a:xfrm>
            <a:off x="2143336" y="1874308"/>
            <a:ext cx="1588" cy="7127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57" name="Line 93"/>
          <p:cNvSpPr>
            <a:spLocks noChangeShapeType="1"/>
          </p:cNvSpPr>
          <p:nvPr/>
        </p:nvSpPr>
        <p:spPr bwMode="auto">
          <a:xfrm>
            <a:off x="4326149" y="1879071"/>
            <a:ext cx="1587" cy="12652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58" name="Line 94"/>
          <p:cNvSpPr>
            <a:spLocks noChangeShapeType="1"/>
          </p:cNvSpPr>
          <p:nvPr/>
        </p:nvSpPr>
        <p:spPr bwMode="auto">
          <a:xfrm>
            <a:off x="2581486" y="1872721"/>
            <a:ext cx="1588" cy="12652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59" name="Line 95"/>
          <p:cNvSpPr>
            <a:spLocks noChangeShapeType="1"/>
          </p:cNvSpPr>
          <p:nvPr/>
        </p:nvSpPr>
        <p:spPr bwMode="auto">
          <a:xfrm>
            <a:off x="8252036" y="1879071"/>
            <a:ext cx="1588" cy="40703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60" name="Line 96"/>
          <p:cNvSpPr>
            <a:spLocks noChangeShapeType="1"/>
          </p:cNvSpPr>
          <p:nvPr/>
        </p:nvSpPr>
        <p:spPr bwMode="auto">
          <a:xfrm>
            <a:off x="6508961" y="1861608"/>
            <a:ext cx="1588" cy="40703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2961" name="Text Box 97"/>
          <p:cNvSpPr txBox="1">
            <a:spLocks noChangeArrowheads="1"/>
          </p:cNvSpPr>
          <p:nvPr/>
        </p:nvSpPr>
        <p:spPr bwMode="auto">
          <a:xfrm>
            <a:off x="684424" y="2096558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Times New Roman" panose="02020603050405020304" pitchFamily="18" charset="0"/>
              </a:rPr>
              <a:t>1.</a:t>
            </a:r>
          </a:p>
        </p:txBody>
      </p:sp>
      <p:sp>
        <p:nvSpPr>
          <p:cNvPr id="292962" name="Text Box 98"/>
          <p:cNvSpPr txBox="1">
            <a:spLocks noChangeArrowheads="1"/>
          </p:cNvSpPr>
          <p:nvPr/>
        </p:nvSpPr>
        <p:spPr bwMode="auto">
          <a:xfrm>
            <a:off x="671724" y="2669646"/>
            <a:ext cx="35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Times New Roman" panose="02020603050405020304" pitchFamily="18" charset="0"/>
              </a:rPr>
              <a:t>2.</a:t>
            </a:r>
          </a:p>
        </p:txBody>
      </p:sp>
      <p:sp>
        <p:nvSpPr>
          <p:cNvPr id="292963" name="Text Box 99"/>
          <p:cNvSpPr txBox="1">
            <a:spLocks noChangeArrowheads="1"/>
          </p:cNvSpPr>
          <p:nvPr/>
        </p:nvSpPr>
        <p:spPr bwMode="auto">
          <a:xfrm>
            <a:off x="684424" y="3215746"/>
            <a:ext cx="35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Times New Roman" panose="02020603050405020304" pitchFamily="18" charset="0"/>
              </a:rPr>
              <a:t>3.</a:t>
            </a:r>
          </a:p>
        </p:txBody>
      </p:sp>
      <p:sp>
        <p:nvSpPr>
          <p:cNvPr id="292964" name="Text Box 100"/>
          <p:cNvSpPr txBox="1">
            <a:spLocks noChangeArrowheads="1"/>
          </p:cNvSpPr>
          <p:nvPr/>
        </p:nvSpPr>
        <p:spPr bwMode="auto">
          <a:xfrm>
            <a:off x="539961" y="6019271"/>
            <a:ext cx="469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Times New Roman" panose="02020603050405020304" pitchFamily="18" charset="0"/>
              </a:rPr>
              <a:t>12.</a:t>
            </a:r>
          </a:p>
        </p:txBody>
      </p:sp>
      <p:sp>
        <p:nvSpPr>
          <p:cNvPr id="292965" name="Text Box 101"/>
          <p:cNvSpPr txBox="1">
            <a:spLocks noChangeArrowheads="1"/>
          </p:cNvSpPr>
          <p:nvPr/>
        </p:nvSpPr>
        <p:spPr bwMode="auto">
          <a:xfrm>
            <a:off x="606636" y="3812646"/>
            <a:ext cx="4889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>
                <a:latin typeface="Arial" panose="020B0604020202020204" pitchFamily="34" charset="0"/>
              </a:rPr>
              <a:t>…</a:t>
            </a:r>
            <a:endParaRPr kumimoji="1" lang="en-US" altLang="ko-KR">
              <a:latin typeface="굴림" panose="020B0600000101010101" pitchFamily="50" charset="-127"/>
            </a:endParaRPr>
          </a:p>
        </p:txBody>
      </p:sp>
      <p:sp>
        <p:nvSpPr>
          <p:cNvPr id="292972" name="Rectangle 108"/>
          <p:cNvSpPr>
            <a:spLocks noChangeArrowheads="1"/>
          </p:cNvSpPr>
          <p:nvPr/>
        </p:nvSpPr>
        <p:spPr bwMode="auto">
          <a:xfrm>
            <a:off x="4203700" y="381000"/>
            <a:ext cx="49403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3200"/>
              <a:t>원시적인 매칭의 작동 원리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066" name="Group 178"/>
          <p:cNvGraphicFramePr>
            <a:graphicFrameLocks noGrp="1"/>
          </p:cNvGraphicFramePr>
          <p:nvPr/>
        </p:nvGraphicFramePr>
        <p:xfrm>
          <a:off x="1028700" y="2332038"/>
          <a:ext cx="73152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4067" name="Group 179"/>
          <p:cNvGraphicFramePr>
            <a:graphicFrameLocks noGrp="1"/>
          </p:cNvGraphicFramePr>
          <p:nvPr/>
        </p:nvGraphicFramePr>
        <p:xfrm>
          <a:off x="3074988" y="3181350"/>
          <a:ext cx="36576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4071" name="Group 183"/>
          <p:cNvGraphicFramePr>
            <a:graphicFrameLocks noGrp="1"/>
          </p:cNvGraphicFramePr>
          <p:nvPr/>
        </p:nvGraphicFramePr>
        <p:xfrm>
          <a:off x="4713288" y="5988050"/>
          <a:ext cx="36576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3974" name="Line 86"/>
          <p:cNvSpPr>
            <a:spLocks noChangeShapeType="1"/>
          </p:cNvSpPr>
          <p:nvPr/>
        </p:nvSpPr>
        <p:spPr bwMode="auto">
          <a:xfrm flipH="1">
            <a:off x="3287713" y="2754313"/>
            <a:ext cx="1587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3975" name="Line 87"/>
          <p:cNvSpPr>
            <a:spLocks noChangeShapeType="1"/>
          </p:cNvSpPr>
          <p:nvPr/>
        </p:nvSpPr>
        <p:spPr bwMode="auto">
          <a:xfrm flipH="1">
            <a:off x="3679825" y="2751138"/>
            <a:ext cx="1588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3976" name="Line 88"/>
          <p:cNvSpPr>
            <a:spLocks noChangeShapeType="1"/>
          </p:cNvSpPr>
          <p:nvPr/>
        </p:nvSpPr>
        <p:spPr bwMode="auto">
          <a:xfrm flipH="1">
            <a:off x="4087813" y="2754313"/>
            <a:ext cx="1587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3977" name="Line 89"/>
          <p:cNvSpPr>
            <a:spLocks noChangeShapeType="1"/>
          </p:cNvSpPr>
          <p:nvPr/>
        </p:nvSpPr>
        <p:spPr bwMode="auto">
          <a:xfrm flipH="1">
            <a:off x="4479925" y="2751138"/>
            <a:ext cx="1588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3978" name="Line 90"/>
          <p:cNvSpPr>
            <a:spLocks noChangeShapeType="1"/>
          </p:cNvSpPr>
          <p:nvPr/>
        </p:nvSpPr>
        <p:spPr bwMode="auto">
          <a:xfrm flipH="1">
            <a:off x="4887913" y="2754313"/>
            <a:ext cx="1587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3979" name="Line 91"/>
          <p:cNvSpPr>
            <a:spLocks noChangeShapeType="1"/>
          </p:cNvSpPr>
          <p:nvPr/>
        </p:nvSpPr>
        <p:spPr bwMode="auto">
          <a:xfrm flipH="1">
            <a:off x="5280025" y="2751138"/>
            <a:ext cx="1588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3980" name="Line 92"/>
          <p:cNvSpPr>
            <a:spLocks noChangeShapeType="1"/>
          </p:cNvSpPr>
          <p:nvPr/>
        </p:nvSpPr>
        <p:spPr bwMode="auto">
          <a:xfrm flipH="1">
            <a:off x="6118225" y="2751138"/>
            <a:ext cx="1588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3981" name="Line 93"/>
          <p:cNvSpPr>
            <a:spLocks noChangeShapeType="1"/>
          </p:cNvSpPr>
          <p:nvPr/>
        </p:nvSpPr>
        <p:spPr bwMode="auto">
          <a:xfrm flipH="1">
            <a:off x="6011863" y="2859088"/>
            <a:ext cx="2286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3982" name="Line 94"/>
          <p:cNvSpPr>
            <a:spLocks noChangeShapeType="1"/>
          </p:cNvSpPr>
          <p:nvPr/>
        </p:nvSpPr>
        <p:spPr bwMode="auto">
          <a:xfrm flipH="1">
            <a:off x="5711825" y="2751138"/>
            <a:ext cx="1588" cy="44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3983" name="Text Box 95"/>
          <p:cNvSpPr txBox="1">
            <a:spLocks noChangeArrowheads="1"/>
          </p:cNvSpPr>
          <p:nvPr/>
        </p:nvSpPr>
        <p:spPr bwMode="auto">
          <a:xfrm>
            <a:off x="428625" y="2349500"/>
            <a:ext cx="55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Times New Roman" panose="02020603050405020304" pitchFamily="18" charset="0"/>
              </a:rPr>
              <a:t>A[ ]</a:t>
            </a:r>
          </a:p>
        </p:txBody>
      </p:sp>
      <p:sp>
        <p:nvSpPr>
          <p:cNvPr id="293984" name="Text Box 96"/>
          <p:cNvSpPr txBox="1">
            <a:spLocks noChangeArrowheads="1"/>
          </p:cNvSpPr>
          <p:nvPr/>
        </p:nvSpPr>
        <p:spPr bwMode="auto">
          <a:xfrm>
            <a:off x="6740525" y="32131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Times New Roman" panose="02020603050405020304" pitchFamily="18" charset="0"/>
              </a:rPr>
              <a:t>P[ ]</a:t>
            </a:r>
          </a:p>
        </p:txBody>
      </p:sp>
      <p:graphicFrame>
        <p:nvGraphicFramePr>
          <p:cNvPr id="294069" name="Group 181"/>
          <p:cNvGraphicFramePr>
            <a:graphicFrameLocks noGrp="1"/>
          </p:cNvGraphicFramePr>
          <p:nvPr/>
        </p:nvGraphicFramePr>
        <p:xfrm>
          <a:off x="3887788" y="4730750"/>
          <a:ext cx="36576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4068" name="Group 180"/>
          <p:cNvGraphicFramePr>
            <a:graphicFrameLocks noGrp="1"/>
          </p:cNvGraphicFramePr>
          <p:nvPr/>
        </p:nvGraphicFramePr>
        <p:xfrm>
          <a:off x="3481388" y="4121150"/>
          <a:ext cx="36576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4070" name="Group 182"/>
          <p:cNvGraphicFramePr>
            <a:graphicFrameLocks noGrp="1"/>
          </p:cNvGraphicFramePr>
          <p:nvPr/>
        </p:nvGraphicFramePr>
        <p:xfrm>
          <a:off x="4306888" y="5353050"/>
          <a:ext cx="3657600" cy="4318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431800"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4051" name="Text Box 163"/>
          <p:cNvSpPr txBox="1">
            <a:spLocks noChangeArrowheads="1"/>
          </p:cNvSpPr>
          <p:nvPr/>
        </p:nvSpPr>
        <p:spPr bwMode="auto">
          <a:xfrm>
            <a:off x="2498725" y="3213100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Times New Roman" panose="02020603050405020304" pitchFamily="18" charset="0"/>
                <a:ea typeface="돋움" panose="020B0600000101010101" pitchFamily="50" charset="-127"/>
              </a:rPr>
              <a:t>1.</a:t>
            </a:r>
          </a:p>
        </p:txBody>
      </p:sp>
      <p:sp>
        <p:nvSpPr>
          <p:cNvPr id="294052" name="Text Box 164"/>
          <p:cNvSpPr txBox="1">
            <a:spLocks noChangeArrowheads="1"/>
          </p:cNvSpPr>
          <p:nvPr/>
        </p:nvSpPr>
        <p:spPr bwMode="auto">
          <a:xfrm>
            <a:off x="2486025" y="4140200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Times New Roman" panose="02020603050405020304" pitchFamily="18" charset="0"/>
                <a:ea typeface="돋움" panose="020B0600000101010101" pitchFamily="50" charset="-127"/>
              </a:rPr>
              <a:t>2.</a:t>
            </a:r>
          </a:p>
        </p:txBody>
      </p:sp>
      <p:sp>
        <p:nvSpPr>
          <p:cNvPr id="294053" name="Text Box 165"/>
          <p:cNvSpPr txBox="1">
            <a:spLocks noChangeArrowheads="1"/>
          </p:cNvSpPr>
          <p:nvPr/>
        </p:nvSpPr>
        <p:spPr bwMode="auto">
          <a:xfrm>
            <a:off x="2486025" y="4787900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Times New Roman" panose="02020603050405020304" pitchFamily="18" charset="0"/>
                <a:ea typeface="돋움" panose="020B0600000101010101" pitchFamily="50" charset="-127"/>
              </a:rPr>
              <a:t>3.</a:t>
            </a:r>
          </a:p>
        </p:txBody>
      </p:sp>
      <p:sp>
        <p:nvSpPr>
          <p:cNvPr id="294054" name="Text Box 166"/>
          <p:cNvSpPr txBox="1">
            <a:spLocks noChangeArrowheads="1"/>
          </p:cNvSpPr>
          <p:nvPr/>
        </p:nvSpPr>
        <p:spPr bwMode="auto">
          <a:xfrm>
            <a:off x="2486025" y="5384800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Times New Roman" panose="02020603050405020304" pitchFamily="18" charset="0"/>
                <a:ea typeface="돋움" panose="020B0600000101010101" pitchFamily="50" charset="-127"/>
              </a:rPr>
              <a:t>4.</a:t>
            </a:r>
          </a:p>
        </p:txBody>
      </p:sp>
      <p:sp>
        <p:nvSpPr>
          <p:cNvPr id="294055" name="Text Box 167"/>
          <p:cNvSpPr txBox="1">
            <a:spLocks noChangeArrowheads="1"/>
          </p:cNvSpPr>
          <p:nvPr/>
        </p:nvSpPr>
        <p:spPr bwMode="auto">
          <a:xfrm>
            <a:off x="2486025" y="6007100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800">
                <a:latin typeface="Times New Roman" panose="02020603050405020304" pitchFamily="18" charset="0"/>
                <a:ea typeface="돋움" panose="020B0600000101010101" pitchFamily="50" charset="-127"/>
              </a:rPr>
              <a:t>5.</a:t>
            </a:r>
          </a:p>
        </p:txBody>
      </p:sp>
      <p:sp>
        <p:nvSpPr>
          <p:cNvPr id="294056" name="Line 168"/>
          <p:cNvSpPr>
            <a:spLocks noChangeShapeType="1"/>
          </p:cNvSpPr>
          <p:nvPr/>
        </p:nvSpPr>
        <p:spPr bwMode="auto">
          <a:xfrm>
            <a:off x="6108700" y="20574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4057" name="Text Box 169"/>
          <p:cNvSpPr txBox="1">
            <a:spLocks noChangeArrowheads="1"/>
          </p:cNvSpPr>
          <p:nvPr/>
        </p:nvSpPr>
        <p:spPr bwMode="auto">
          <a:xfrm>
            <a:off x="5673725" y="167322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ko-KR" altLang="en-US" sz="1800">
                <a:latin typeface="돋움" panose="020B0600000101010101" pitchFamily="50" charset="-127"/>
                <a:ea typeface="돋움" panose="020B0600000101010101" pitchFamily="50" charset="-127"/>
              </a:rPr>
              <a:t>불일치</a:t>
            </a:r>
          </a:p>
        </p:txBody>
      </p:sp>
      <p:sp>
        <p:nvSpPr>
          <p:cNvPr id="294065" name="Rectangle 177"/>
          <p:cNvSpPr>
            <a:spLocks noChangeArrowheads="1"/>
          </p:cNvSpPr>
          <p:nvPr/>
        </p:nvSpPr>
        <p:spPr bwMode="auto">
          <a:xfrm>
            <a:off x="2946400" y="381000"/>
            <a:ext cx="61976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spcBef>
                <a:spcPct val="0"/>
              </a:spcBef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3200"/>
              <a:t>원시적인 매칭이 비효율적인 예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3300"/>
                </a:solidFill>
              </a:rPr>
              <a:t>오토마타를 이용한 매칭</a:t>
            </a:r>
            <a:endParaRPr lang="en-US" altLang="ko-KR">
              <a:solidFill>
                <a:srgbClr val="FF3300"/>
              </a:solidFill>
            </a:endParaRPr>
          </a:p>
        </p:txBody>
      </p:sp>
      <p:sp>
        <p:nvSpPr>
          <p:cNvPr id="3174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35000" y="1828800"/>
            <a:ext cx="7772400" cy="37846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2800"/>
              <a:t>오토마타</a:t>
            </a:r>
          </a:p>
          <a:p>
            <a:pPr lvl="1">
              <a:lnSpc>
                <a:spcPct val="80000"/>
              </a:lnSpc>
            </a:pPr>
            <a:r>
              <a:rPr lang="ko-KR" altLang="en-US" sz="2400"/>
              <a:t>문제 해결 절차를 상태</a:t>
            </a:r>
            <a:r>
              <a:rPr lang="en-US" altLang="ko-KR" sz="2000"/>
              <a:t>state</a:t>
            </a:r>
            <a:r>
              <a:rPr lang="ko-KR" altLang="en-US" sz="2400"/>
              <a:t>의 전이로 나타낸 것</a:t>
            </a:r>
          </a:p>
          <a:p>
            <a:pPr lvl="1">
              <a:lnSpc>
                <a:spcPct val="80000"/>
              </a:lnSpc>
            </a:pPr>
            <a:r>
              <a:rPr lang="ko-KR" altLang="en-US" sz="2400"/>
              <a:t>구성 요소</a:t>
            </a:r>
            <a:r>
              <a:rPr lang="en-US" altLang="ko-KR" sz="2400"/>
              <a:t>: (Q, q</a:t>
            </a:r>
            <a:r>
              <a:rPr lang="en-US" altLang="ko-KR" sz="2400" baseline="-25000"/>
              <a:t>0</a:t>
            </a:r>
            <a:r>
              <a:rPr lang="en-US" altLang="ko-KR" sz="2400"/>
              <a:t>, A, ∑, </a:t>
            </a:r>
            <a:r>
              <a:rPr lang="el-GR" altLang="ko-KR" sz="2400"/>
              <a:t>δ</a:t>
            </a:r>
            <a:r>
              <a:rPr lang="en-US" altLang="ko-KR" sz="2400"/>
              <a:t>)</a:t>
            </a:r>
          </a:p>
          <a:p>
            <a:pPr lvl="2"/>
            <a:r>
              <a:rPr lang="en-US" altLang="ko-KR" sz="2000"/>
              <a:t>Q : </a:t>
            </a:r>
            <a:r>
              <a:rPr lang="ko-KR" altLang="en-US" sz="2000"/>
              <a:t>상태 집합</a:t>
            </a:r>
          </a:p>
          <a:p>
            <a:pPr lvl="2"/>
            <a:r>
              <a:rPr lang="en-US" altLang="ko-KR" sz="2000"/>
              <a:t>q</a:t>
            </a:r>
            <a:r>
              <a:rPr lang="en-US" altLang="ko-KR" sz="2000" baseline="-25000"/>
              <a:t>0</a:t>
            </a:r>
            <a:r>
              <a:rPr lang="en-US" altLang="ko-KR" sz="2000"/>
              <a:t> : </a:t>
            </a:r>
            <a:r>
              <a:rPr lang="ko-KR" altLang="en-US" sz="2000"/>
              <a:t>시작 상태</a:t>
            </a:r>
          </a:p>
          <a:p>
            <a:pPr lvl="2"/>
            <a:r>
              <a:rPr lang="en-US" altLang="ko-KR" sz="2000"/>
              <a:t>A : </a:t>
            </a:r>
            <a:r>
              <a:rPr lang="ko-KR" altLang="en-US" sz="2000"/>
              <a:t>목표 상태들의 집합</a:t>
            </a:r>
          </a:p>
          <a:p>
            <a:pPr lvl="2"/>
            <a:r>
              <a:rPr lang="en-US" altLang="ko-KR" sz="2000"/>
              <a:t>∑ : </a:t>
            </a:r>
            <a:r>
              <a:rPr lang="ko-KR" altLang="en-US" sz="2000"/>
              <a:t>입력 알파벳</a:t>
            </a:r>
          </a:p>
          <a:p>
            <a:pPr lvl="2"/>
            <a:r>
              <a:rPr lang="el-GR" altLang="ko-KR" sz="2000"/>
              <a:t>δ</a:t>
            </a:r>
            <a:r>
              <a:rPr lang="en-US" altLang="ko-KR" sz="2000"/>
              <a:t> : </a:t>
            </a:r>
            <a:r>
              <a:rPr lang="ko-KR" altLang="en-US" sz="2000"/>
              <a:t>상태 전이 함수</a:t>
            </a:r>
          </a:p>
          <a:p>
            <a:pPr>
              <a:lnSpc>
                <a:spcPct val="80000"/>
              </a:lnSpc>
            </a:pPr>
            <a:r>
              <a:rPr lang="ko-KR" altLang="en-US" sz="2800"/>
              <a:t>매칭이 진행된 상태들간의 관계를 오토마타로 표현한다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Oval 2"/>
          <p:cNvSpPr>
            <a:spLocks noChangeArrowheads="1"/>
          </p:cNvSpPr>
          <p:nvPr/>
        </p:nvSpPr>
        <p:spPr bwMode="auto">
          <a:xfrm>
            <a:off x="482600" y="3352800"/>
            <a:ext cx="533400" cy="520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5395" name="Oval 3"/>
          <p:cNvSpPr>
            <a:spLocks noChangeArrowheads="1"/>
          </p:cNvSpPr>
          <p:nvPr/>
        </p:nvSpPr>
        <p:spPr bwMode="auto">
          <a:xfrm>
            <a:off x="7683500" y="3340100"/>
            <a:ext cx="533400" cy="520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5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>
                <a:solidFill>
                  <a:srgbClr val="FF0000"/>
                </a:solidFill>
              </a:rPr>
              <a:t>ababaca</a:t>
            </a:r>
            <a:r>
              <a:rPr lang="ko-KR" altLang="en-US" sz="3200"/>
              <a:t>를 체크하는 오토마타</a:t>
            </a:r>
            <a:endParaRPr lang="en-US" altLang="ko-KR" sz="3200"/>
          </a:p>
        </p:txBody>
      </p:sp>
      <p:sp>
        <p:nvSpPr>
          <p:cNvPr id="315397" name="Oval 5"/>
          <p:cNvSpPr>
            <a:spLocks noChangeArrowheads="1"/>
          </p:cNvSpPr>
          <p:nvPr/>
        </p:nvSpPr>
        <p:spPr bwMode="auto">
          <a:xfrm>
            <a:off x="546100" y="3403600"/>
            <a:ext cx="406400" cy="406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2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15398" name="Oval 6"/>
          <p:cNvSpPr>
            <a:spLocks noChangeArrowheads="1"/>
          </p:cNvSpPr>
          <p:nvPr/>
        </p:nvSpPr>
        <p:spPr bwMode="auto">
          <a:xfrm>
            <a:off x="1574800" y="34036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2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15399" name="Oval 7"/>
          <p:cNvSpPr>
            <a:spLocks noChangeArrowheads="1"/>
          </p:cNvSpPr>
          <p:nvPr/>
        </p:nvSpPr>
        <p:spPr bwMode="auto">
          <a:xfrm>
            <a:off x="2603500" y="34036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2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15400" name="Oval 8"/>
          <p:cNvSpPr>
            <a:spLocks noChangeArrowheads="1"/>
          </p:cNvSpPr>
          <p:nvPr/>
        </p:nvSpPr>
        <p:spPr bwMode="auto">
          <a:xfrm>
            <a:off x="3632200" y="34036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2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15401" name="Oval 9"/>
          <p:cNvSpPr>
            <a:spLocks noChangeArrowheads="1"/>
          </p:cNvSpPr>
          <p:nvPr/>
        </p:nvSpPr>
        <p:spPr bwMode="auto">
          <a:xfrm>
            <a:off x="4660900" y="34036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2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15402" name="Oval 10"/>
          <p:cNvSpPr>
            <a:spLocks noChangeArrowheads="1"/>
          </p:cNvSpPr>
          <p:nvPr/>
        </p:nvSpPr>
        <p:spPr bwMode="auto">
          <a:xfrm>
            <a:off x="5689600" y="34036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24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15403" name="Oval 11"/>
          <p:cNvSpPr>
            <a:spLocks noChangeArrowheads="1"/>
          </p:cNvSpPr>
          <p:nvPr/>
        </p:nvSpPr>
        <p:spPr bwMode="auto">
          <a:xfrm>
            <a:off x="6718300" y="34036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24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15404" name="Oval 12"/>
          <p:cNvSpPr>
            <a:spLocks noChangeArrowheads="1"/>
          </p:cNvSpPr>
          <p:nvPr/>
        </p:nvSpPr>
        <p:spPr bwMode="auto">
          <a:xfrm>
            <a:off x="7747000" y="3403600"/>
            <a:ext cx="406400" cy="406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24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15405" name="Line 13"/>
          <p:cNvSpPr>
            <a:spLocks noChangeShapeType="1"/>
          </p:cNvSpPr>
          <p:nvPr/>
        </p:nvSpPr>
        <p:spPr bwMode="auto">
          <a:xfrm>
            <a:off x="952500" y="3606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5406" name="Line 14"/>
          <p:cNvSpPr>
            <a:spLocks noChangeShapeType="1"/>
          </p:cNvSpPr>
          <p:nvPr/>
        </p:nvSpPr>
        <p:spPr bwMode="auto">
          <a:xfrm>
            <a:off x="1993900" y="3606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5407" name="Line 15"/>
          <p:cNvSpPr>
            <a:spLocks noChangeShapeType="1"/>
          </p:cNvSpPr>
          <p:nvPr/>
        </p:nvSpPr>
        <p:spPr bwMode="auto">
          <a:xfrm>
            <a:off x="3022600" y="3606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5408" name="Line 16"/>
          <p:cNvSpPr>
            <a:spLocks noChangeShapeType="1"/>
          </p:cNvSpPr>
          <p:nvPr/>
        </p:nvSpPr>
        <p:spPr bwMode="auto">
          <a:xfrm>
            <a:off x="4051300" y="3606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5409" name="Line 17"/>
          <p:cNvSpPr>
            <a:spLocks noChangeShapeType="1"/>
          </p:cNvSpPr>
          <p:nvPr/>
        </p:nvSpPr>
        <p:spPr bwMode="auto">
          <a:xfrm>
            <a:off x="5080000" y="3606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5410" name="Line 18"/>
          <p:cNvSpPr>
            <a:spLocks noChangeShapeType="1"/>
          </p:cNvSpPr>
          <p:nvPr/>
        </p:nvSpPr>
        <p:spPr bwMode="auto">
          <a:xfrm>
            <a:off x="6121400" y="3606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5411" name="Line 19"/>
          <p:cNvSpPr>
            <a:spLocks noChangeShapeType="1"/>
          </p:cNvSpPr>
          <p:nvPr/>
        </p:nvSpPr>
        <p:spPr bwMode="auto">
          <a:xfrm flipV="1">
            <a:off x="7137400" y="3594100"/>
            <a:ext cx="520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315412" name="AutoShape 20"/>
          <p:cNvCxnSpPr>
            <a:cxnSpLocks noChangeShapeType="1"/>
          </p:cNvCxnSpPr>
          <p:nvPr/>
        </p:nvCxnSpPr>
        <p:spPr bwMode="auto">
          <a:xfrm rot="16200000" flipH="1" flipV="1">
            <a:off x="1751807" y="3293269"/>
            <a:ext cx="1587" cy="288925"/>
          </a:xfrm>
          <a:prstGeom prst="curvedConnector3">
            <a:avLst>
              <a:gd name="adj1" fmla="val -309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413" name="AutoShape 21"/>
          <p:cNvCxnSpPr>
            <a:cxnSpLocks noChangeShapeType="1"/>
            <a:stCxn id="315400" idx="0"/>
            <a:endCxn id="315398" idx="7"/>
          </p:cNvCxnSpPr>
          <p:nvPr/>
        </p:nvCxnSpPr>
        <p:spPr bwMode="auto">
          <a:xfrm rot="16200000" flipH="1" flipV="1">
            <a:off x="2849563" y="2476500"/>
            <a:ext cx="58738" cy="1912937"/>
          </a:xfrm>
          <a:prstGeom prst="curvedConnector3">
            <a:avLst>
              <a:gd name="adj1" fmla="val -38919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414" name="AutoShape 22"/>
          <p:cNvCxnSpPr>
            <a:cxnSpLocks noChangeShapeType="1"/>
            <a:stCxn id="315402" idx="0"/>
          </p:cNvCxnSpPr>
          <p:nvPr/>
        </p:nvCxnSpPr>
        <p:spPr bwMode="auto">
          <a:xfrm rot="5400000" flipH="1">
            <a:off x="4622800" y="2133600"/>
            <a:ext cx="520700" cy="20193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415" name="AutoShape 23"/>
          <p:cNvCxnSpPr>
            <a:cxnSpLocks noChangeShapeType="1"/>
            <a:endCxn id="315398" idx="7"/>
          </p:cNvCxnSpPr>
          <p:nvPr/>
        </p:nvCxnSpPr>
        <p:spPr bwMode="auto">
          <a:xfrm rot="10800000" flipV="1">
            <a:off x="1922463" y="2882900"/>
            <a:ext cx="1938337" cy="5794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416" name="AutoShape 24"/>
          <p:cNvCxnSpPr>
            <a:cxnSpLocks noChangeShapeType="1"/>
            <a:stCxn id="315395" idx="0"/>
          </p:cNvCxnSpPr>
          <p:nvPr/>
        </p:nvCxnSpPr>
        <p:spPr bwMode="auto">
          <a:xfrm rot="5400000" flipH="1">
            <a:off x="5949950" y="1339850"/>
            <a:ext cx="863600" cy="3136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417" name="AutoShape 25"/>
          <p:cNvCxnSpPr>
            <a:cxnSpLocks noChangeShapeType="1"/>
            <a:endCxn id="315398" idx="7"/>
          </p:cNvCxnSpPr>
          <p:nvPr/>
        </p:nvCxnSpPr>
        <p:spPr bwMode="auto">
          <a:xfrm rot="10800000" flipV="1">
            <a:off x="1922463" y="2476500"/>
            <a:ext cx="2890837" cy="9858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418" name="AutoShape 26"/>
          <p:cNvCxnSpPr>
            <a:cxnSpLocks noChangeShapeType="1"/>
            <a:stCxn id="315402" idx="4"/>
            <a:endCxn id="315401" idx="4"/>
          </p:cNvCxnSpPr>
          <p:nvPr/>
        </p:nvCxnSpPr>
        <p:spPr bwMode="auto">
          <a:xfrm rot="5400000">
            <a:off x="5377656" y="3296444"/>
            <a:ext cx="1588" cy="10287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419" name="AutoShape 27"/>
          <p:cNvCxnSpPr>
            <a:cxnSpLocks noChangeShapeType="1"/>
            <a:stCxn id="315395" idx="4"/>
          </p:cNvCxnSpPr>
          <p:nvPr/>
        </p:nvCxnSpPr>
        <p:spPr bwMode="auto">
          <a:xfrm rot="5400000">
            <a:off x="6419850" y="2851150"/>
            <a:ext cx="520700" cy="2540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420" name="AutoShape 28"/>
          <p:cNvCxnSpPr>
            <a:cxnSpLocks noChangeShapeType="1"/>
            <a:endCxn id="315399" idx="4"/>
          </p:cNvCxnSpPr>
          <p:nvPr/>
        </p:nvCxnSpPr>
        <p:spPr bwMode="auto">
          <a:xfrm rot="10800000">
            <a:off x="2806700" y="3810000"/>
            <a:ext cx="2616200" cy="5715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5421" name="Text Box 29"/>
          <p:cNvSpPr txBox="1">
            <a:spLocks noChangeArrowheads="1"/>
          </p:cNvSpPr>
          <p:nvPr/>
        </p:nvSpPr>
        <p:spPr bwMode="auto">
          <a:xfrm>
            <a:off x="1089025" y="3255963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15422" name="Text Box 30"/>
          <p:cNvSpPr txBox="1">
            <a:spLocks noChangeArrowheads="1"/>
          </p:cNvSpPr>
          <p:nvPr/>
        </p:nvSpPr>
        <p:spPr bwMode="auto">
          <a:xfrm>
            <a:off x="7235825" y="3255963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15423" name="Text Box 31"/>
          <p:cNvSpPr txBox="1">
            <a:spLocks noChangeArrowheads="1"/>
          </p:cNvSpPr>
          <p:nvPr/>
        </p:nvSpPr>
        <p:spPr bwMode="auto">
          <a:xfrm>
            <a:off x="5203825" y="3255963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15424" name="Text Box 32"/>
          <p:cNvSpPr txBox="1">
            <a:spLocks noChangeArrowheads="1"/>
          </p:cNvSpPr>
          <p:nvPr/>
        </p:nvSpPr>
        <p:spPr bwMode="auto">
          <a:xfrm>
            <a:off x="3146425" y="3255963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15425" name="Text Box 33"/>
          <p:cNvSpPr txBox="1">
            <a:spLocks noChangeArrowheads="1"/>
          </p:cNvSpPr>
          <p:nvPr/>
        </p:nvSpPr>
        <p:spPr bwMode="auto">
          <a:xfrm>
            <a:off x="2117725" y="32559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15426" name="Text Box 34"/>
          <p:cNvSpPr txBox="1">
            <a:spLocks noChangeArrowheads="1"/>
          </p:cNvSpPr>
          <p:nvPr/>
        </p:nvSpPr>
        <p:spPr bwMode="auto">
          <a:xfrm>
            <a:off x="4175125" y="32686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15427" name="Text Box 35"/>
          <p:cNvSpPr txBox="1">
            <a:spLocks noChangeArrowheads="1"/>
          </p:cNvSpPr>
          <p:nvPr/>
        </p:nvSpPr>
        <p:spPr bwMode="auto">
          <a:xfrm>
            <a:off x="5254625" y="36877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/>
              <a:t>b</a:t>
            </a:r>
          </a:p>
        </p:txBody>
      </p:sp>
      <p:sp>
        <p:nvSpPr>
          <p:cNvPr id="315428" name="Text Box 36"/>
          <p:cNvSpPr txBox="1">
            <a:spLocks noChangeArrowheads="1"/>
          </p:cNvSpPr>
          <p:nvPr/>
        </p:nvSpPr>
        <p:spPr bwMode="auto">
          <a:xfrm>
            <a:off x="6245225" y="3255963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15429" name="Text Box 37"/>
          <p:cNvSpPr txBox="1">
            <a:spLocks noChangeArrowheads="1"/>
          </p:cNvSpPr>
          <p:nvPr/>
        </p:nvSpPr>
        <p:spPr bwMode="auto">
          <a:xfrm>
            <a:off x="7108825" y="38401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/>
              <a:t>b</a:t>
            </a:r>
          </a:p>
        </p:txBody>
      </p:sp>
      <p:sp>
        <p:nvSpPr>
          <p:cNvPr id="315430" name="Text Box 38"/>
          <p:cNvSpPr txBox="1">
            <a:spLocks noChangeArrowheads="1"/>
          </p:cNvSpPr>
          <p:nvPr/>
        </p:nvSpPr>
        <p:spPr bwMode="auto">
          <a:xfrm>
            <a:off x="7426325" y="2582863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/>
              <a:t>a</a:t>
            </a:r>
          </a:p>
        </p:txBody>
      </p:sp>
      <p:sp>
        <p:nvSpPr>
          <p:cNvPr id="315431" name="Text Box 39"/>
          <p:cNvSpPr txBox="1">
            <a:spLocks noChangeArrowheads="1"/>
          </p:cNvSpPr>
          <p:nvPr/>
        </p:nvSpPr>
        <p:spPr bwMode="auto">
          <a:xfrm>
            <a:off x="5470525" y="2798763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/>
              <a:t>a</a:t>
            </a:r>
          </a:p>
        </p:txBody>
      </p:sp>
      <p:sp>
        <p:nvSpPr>
          <p:cNvPr id="315432" name="Text Box 40"/>
          <p:cNvSpPr txBox="1">
            <a:spLocks noChangeArrowheads="1"/>
          </p:cNvSpPr>
          <p:nvPr/>
        </p:nvSpPr>
        <p:spPr bwMode="auto">
          <a:xfrm>
            <a:off x="3400425" y="2900363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/>
              <a:t>a</a:t>
            </a:r>
          </a:p>
        </p:txBody>
      </p:sp>
      <p:sp>
        <p:nvSpPr>
          <p:cNvPr id="315433" name="Text Box 41"/>
          <p:cNvSpPr txBox="1">
            <a:spLocks noChangeArrowheads="1"/>
          </p:cNvSpPr>
          <p:nvPr/>
        </p:nvSpPr>
        <p:spPr bwMode="auto">
          <a:xfrm>
            <a:off x="1597025" y="2595563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/>
              <a:t>a</a:t>
            </a:r>
          </a:p>
        </p:txBody>
      </p:sp>
      <p:sp>
        <p:nvSpPr>
          <p:cNvPr id="315434" name="Text Box 42"/>
          <p:cNvSpPr txBox="1">
            <a:spLocks noChangeArrowheads="1"/>
          </p:cNvSpPr>
          <p:nvPr/>
        </p:nvSpPr>
        <p:spPr bwMode="auto">
          <a:xfrm>
            <a:off x="555625" y="4713288"/>
            <a:ext cx="7516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>
                <a:latin typeface="Arial" panose="020B0604020202020204" pitchFamily="34" charset="0"/>
              </a:rPr>
              <a:t>S: dvganbbactababa</a:t>
            </a:r>
            <a:r>
              <a:rPr lang="en-US" altLang="ko-KR" sz="2800">
                <a:solidFill>
                  <a:srgbClr val="FF0000"/>
                </a:solidFill>
                <a:latin typeface="Arial" panose="020B0604020202020204" pitchFamily="34" charset="0"/>
              </a:rPr>
              <a:t>ababaca</a:t>
            </a:r>
            <a:r>
              <a:rPr lang="en-US" altLang="ko-KR" sz="2800">
                <a:latin typeface="Arial" panose="020B0604020202020204" pitchFamily="34" charset="0"/>
              </a:rPr>
              <a:t>b</a:t>
            </a:r>
            <a:r>
              <a:rPr lang="en-US" altLang="ko-KR" sz="2800">
                <a:solidFill>
                  <a:srgbClr val="FF0000"/>
                </a:solidFill>
                <a:latin typeface="Arial" panose="020B0604020202020204" pitchFamily="34" charset="0"/>
              </a:rPr>
              <a:t>ababaca</a:t>
            </a:r>
            <a:r>
              <a:rPr lang="en-US" altLang="ko-KR" sz="2800">
                <a:latin typeface="Arial" panose="020B0604020202020204" pitchFamily="34" charset="0"/>
              </a:rPr>
              <a:t>agbk…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hapter_01.tmpl">
  <a:themeElements>
    <a:clrScheme name="chapter_01.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1.tmpl">
      <a:majorFont>
        <a:latin typeface="Times"/>
        <a:ea typeface="굴림"/>
        <a:cs typeface=""/>
      </a:majorFont>
      <a:minorFont>
        <a:latin typeface="Time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18" charset="0"/>
            <a:ea typeface="굴림" pitchFamily="50" charset="-127"/>
          </a:defRPr>
        </a:defPPr>
      </a:lstStyle>
    </a:lnDef>
  </a:objectDefaults>
  <a:extraClrSchemeLst>
    <a:extraClrScheme>
      <a:clrScheme name="chapter_01.t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01.t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hapter_01.tmpl">
  <a:themeElements>
    <a:clrScheme name="1_chapter_01.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chapter_01.tmpl">
      <a:majorFont>
        <a:latin typeface="Times"/>
        <a:ea typeface="굴림"/>
        <a:cs typeface=""/>
      </a:majorFont>
      <a:minorFont>
        <a:latin typeface="Time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굴림" panose="020B0600000101010101" pitchFamily="50" charset="-127"/>
          </a:defRPr>
        </a:defPPr>
      </a:lstStyle>
    </a:lnDef>
  </a:objectDefaults>
  <a:extraClrSchemeLst>
    <a:extraClrScheme>
      <a:clrScheme name="1_chapter_01.t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pter_01.t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2447</TotalTime>
  <Words>1822</Words>
  <Application>Microsoft Office PowerPoint</Application>
  <PresentationFormat>화면 슬라이드 쇼(4:3)</PresentationFormat>
  <Paragraphs>977</Paragraphs>
  <Slides>32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HY견명조</vt:lpstr>
      <vt:lpstr>굴림</vt:lpstr>
      <vt:lpstr>돋움</vt:lpstr>
      <vt:lpstr>맑은 고딕</vt:lpstr>
      <vt:lpstr>Arial</vt:lpstr>
      <vt:lpstr>Cambria Math</vt:lpstr>
      <vt:lpstr>Times</vt:lpstr>
      <vt:lpstr>Times New Roman</vt:lpstr>
      <vt:lpstr>Wingdings</vt:lpstr>
      <vt:lpstr>chapter_01.tmpl</vt:lpstr>
      <vt:lpstr>1_chapter_01.tmpl</vt:lpstr>
      <vt:lpstr>PowerPoint 프레젠테이션</vt:lpstr>
      <vt:lpstr>12장. 문자열 매칭</vt:lpstr>
      <vt:lpstr>학습목표</vt:lpstr>
      <vt:lpstr>문자열 매칭</vt:lpstr>
      <vt:lpstr>원시적인 매칭</vt:lpstr>
      <vt:lpstr>PowerPoint 프레젠테이션</vt:lpstr>
      <vt:lpstr>PowerPoint 프레젠테이션</vt:lpstr>
      <vt:lpstr>오토마타를 이용한 매칭</vt:lpstr>
      <vt:lpstr>ababaca를 체크하는 오토마타</vt:lpstr>
      <vt:lpstr>PowerPoint 프레젠테이션</vt:lpstr>
      <vt:lpstr>PowerPoint 프레젠테이션</vt:lpstr>
      <vt:lpstr>라빈-카프Rabin-Karp 알고리즘</vt:lpstr>
      <vt:lpstr>라빈-카프Rabin-Karp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KMPKnuth-Morris-Pratt 알고리즘</vt:lpstr>
      <vt:lpstr>PowerPoint 프레젠테이션</vt:lpstr>
      <vt:lpstr>PowerPoint 프레젠테이션</vt:lpstr>
      <vt:lpstr>PowerPoint 프레젠테이션</vt:lpstr>
      <vt:lpstr>KMP의 수행시간 분석</vt:lpstr>
      <vt:lpstr>보이어-무어Boyer-Moore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서울대학교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배우는 알고리즘 강의노트</dc:title>
  <dc:creator>문병로</dc:creator>
  <cp:lastModifiedBy>Windows 사용자</cp:lastModifiedBy>
  <cp:revision>199</cp:revision>
  <cp:lastPrinted>2001-10-01T18:50:52Z</cp:lastPrinted>
  <dcterms:created xsi:type="dcterms:W3CDTF">2001-08-09T11:26:11Z</dcterms:created>
  <dcterms:modified xsi:type="dcterms:W3CDTF">2018-02-26T00:12:23Z</dcterms:modified>
</cp:coreProperties>
</file>