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50" r:id="rId2"/>
  </p:sldMasterIdLst>
  <p:notesMasterIdLst>
    <p:notesMasterId r:id="rId33"/>
  </p:notesMasterIdLst>
  <p:sldIdLst>
    <p:sldId id="400" r:id="rId3"/>
    <p:sldId id="405" r:id="rId4"/>
    <p:sldId id="402" r:id="rId5"/>
    <p:sldId id="341" r:id="rId6"/>
    <p:sldId id="361" r:id="rId7"/>
    <p:sldId id="360" r:id="rId8"/>
    <p:sldId id="313" r:id="rId9"/>
    <p:sldId id="358" r:id="rId10"/>
    <p:sldId id="396" r:id="rId11"/>
    <p:sldId id="397" r:id="rId12"/>
    <p:sldId id="398" r:id="rId13"/>
    <p:sldId id="375" r:id="rId14"/>
    <p:sldId id="359" r:id="rId15"/>
    <p:sldId id="395" r:id="rId16"/>
    <p:sldId id="362" r:id="rId17"/>
    <p:sldId id="366" r:id="rId18"/>
    <p:sldId id="363" r:id="rId19"/>
    <p:sldId id="364" r:id="rId20"/>
    <p:sldId id="367" r:id="rId21"/>
    <p:sldId id="368" r:id="rId22"/>
    <p:sldId id="350" r:id="rId23"/>
    <p:sldId id="372" r:id="rId24"/>
    <p:sldId id="351" r:id="rId25"/>
    <p:sldId id="373" r:id="rId26"/>
    <p:sldId id="399" r:id="rId27"/>
    <p:sldId id="391" r:id="rId28"/>
    <p:sldId id="374" r:id="rId29"/>
    <p:sldId id="378" r:id="rId30"/>
    <p:sldId id="392" r:id="rId31"/>
    <p:sldId id="404" r:id="rId3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C99"/>
    <a:srgbClr val="99FFCC"/>
    <a:srgbClr val="99FF99"/>
    <a:srgbClr val="CCFFCC"/>
    <a:srgbClr val="CCEC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94611" autoAdjust="0"/>
  </p:normalViewPr>
  <p:slideViewPr>
    <p:cSldViewPr snapToGrid="0">
      <p:cViewPr varScale="1">
        <p:scale>
          <a:sx n="115" d="100"/>
          <a:sy n="115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fld id="{7EDF7C2C-3EB5-4962-9316-B4E438655E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026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0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49047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208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948736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900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3972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341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9183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1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13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kumimoji="0" lang="en-US" altLang="ko-KR" sz="3200"/>
              <a:t>NP-</a:t>
            </a:r>
            <a:r>
              <a:rPr kumimoji="0" lang="ko-KR" altLang="en-US" sz="3200"/>
              <a:t>완비</a:t>
            </a:r>
            <a:r>
              <a:rPr kumimoji="0" lang="en-US" altLang="ko-KR" sz="1800"/>
              <a:t>NP-Completeness</a:t>
            </a:r>
            <a:endParaRPr kumimoji="0"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98262"/>
            <a:ext cx="6915150" cy="31166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495464"/>
            <a:ext cx="7378592" cy="3501415"/>
          </a:xfrm>
          <a:prstGeom prst="rect">
            <a:avLst/>
          </a:prstGeom>
        </p:spPr>
      </p:pic>
      <p:grpSp>
        <p:nvGrpSpPr>
          <p:cNvPr id="312328" name="Group 8"/>
          <p:cNvGrpSpPr>
            <a:grpSpLocks/>
          </p:cNvGrpSpPr>
          <p:nvPr/>
        </p:nvGrpSpPr>
        <p:grpSpPr bwMode="auto">
          <a:xfrm>
            <a:off x="3835581" y="1627971"/>
            <a:ext cx="4972919" cy="1484313"/>
            <a:chOff x="1992" y="1104"/>
            <a:chExt cx="3624" cy="935"/>
          </a:xfrm>
        </p:grpSpPr>
        <p:sp>
          <p:nvSpPr>
            <p:cNvPr id="312325" name="Line 5"/>
            <p:cNvSpPr>
              <a:spLocks noChangeShapeType="1"/>
            </p:cNvSpPr>
            <p:nvPr/>
          </p:nvSpPr>
          <p:spPr bwMode="auto">
            <a:xfrm flipH="1">
              <a:off x="3032" y="1344"/>
              <a:ext cx="880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27" name="Text Box 7"/>
            <p:cNvSpPr txBox="1">
              <a:spLocks noChangeArrowheads="1"/>
            </p:cNvSpPr>
            <p:nvPr/>
          </p:nvSpPr>
          <p:spPr bwMode="auto">
            <a:xfrm>
              <a:off x="1992" y="1104"/>
              <a:ext cx="3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ko-KR" sz="20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NP-</a:t>
              </a:r>
              <a:r>
                <a:rPr kumimoji="1" lang="ko-KR" altLang="en-US" sz="20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완비 이론의 상황을 비유적으로 보여줌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001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2800"/>
              <a:t>문제</a:t>
            </a:r>
            <a:r>
              <a:rPr lang="en-US" altLang="ko-KR" sz="2800"/>
              <a:t>1: </a:t>
            </a:r>
            <a:r>
              <a:rPr lang="ko-KR" altLang="en-US" sz="2800"/>
              <a:t>정수 </a:t>
            </a:r>
            <a:r>
              <a:rPr lang="en-US" altLang="ko-KR" sz="2800" i="1"/>
              <a:t>x</a:t>
            </a:r>
            <a:r>
              <a:rPr lang="en-US" altLang="ko-KR" sz="2800"/>
              <a:t>=</a:t>
            </a:r>
            <a:r>
              <a:rPr lang="en-US" altLang="ko-KR" sz="2800" i="1"/>
              <a:t>x</a:t>
            </a:r>
            <a:r>
              <a:rPr lang="en-US" altLang="ko-KR" sz="2800" baseline="-25000"/>
              <a:t>1</a:t>
            </a:r>
            <a:r>
              <a:rPr lang="en-US" altLang="ko-KR" sz="2800" i="1"/>
              <a:t>x</a:t>
            </a:r>
            <a:r>
              <a:rPr lang="en-US" altLang="ko-KR" sz="2800" baseline="-25000"/>
              <a:t>2</a:t>
            </a:r>
            <a:r>
              <a:rPr lang="en-US" altLang="ko-KR" sz="2800"/>
              <a:t>…</a:t>
            </a:r>
            <a:r>
              <a:rPr lang="en-US" altLang="ko-KR" sz="2800" i="1"/>
              <a:t>x</a:t>
            </a:r>
            <a:r>
              <a:rPr lang="en-US" altLang="ko-KR" sz="2800" baseline="-25000"/>
              <a:t>n</a:t>
            </a:r>
            <a:r>
              <a:rPr lang="ko-KR" altLang="en-US" sz="2800"/>
              <a:t>은 </a:t>
            </a:r>
            <a:r>
              <a:rPr lang="en-US" altLang="ko-KR" sz="2800"/>
              <a:t>3</a:t>
            </a:r>
            <a:r>
              <a:rPr lang="ko-KR" altLang="en-US" sz="2800"/>
              <a:t>의 배수인가</a:t>
            </a:r>
            <a:r>
              <a:rPr lang="en-US" altLang="ko-KR" sz="2800"/>
              <a:t>?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685800" y="3048000"/>
            <a:ext cx="7772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2800" i="0">
                <a:effectLst/>
              </a:rPr>
              <a:t>문제</a:t>
            </a:r>
            <a:r>
              <a:rPr lang="en-US" altLang="ko-KR" sz="2800" i="0">
                <a:effectLst/>
              </a:rPr>
              <a:t>2:</a:t>
            </a:r>
            <a:r>
              <a:rPr lang="en-US" altLang="ko-KR" sz="2800">
                <a:effectLst/>
              </a:rPr>
              <a:t> x</a:t>
            </a:r>
            <a:r>
              <a:rPr lang="en-US" altLang="ko-KR" sz="2800" i="0" baseline="-25000">
                <a:effectLst/>
              </a:rPr>
              <a:t>1</a:t>
            </a:r>
            <a:r>
              <a:rPr lang="en-US" altLang="ko-KR" sz="2800" i="0">
                <a:effectLst/>
              </a:rPr>
              <a:t>+</a:t>
            </a:r>
            <a:r>
              <a:rPr lang="en-US" altLang="ko-KR" sz="2800">
                <a:effectLst/>
              </a:rPr>
              <a:t>x</a:t>
            </a:r>
            <a:r>
              <a:rPr lang="en-US" altLang="ko-KR" sz="2800" i="0" baseline="-25000">
                <a:effectLst/>
              </a:rPr>
              <a:t>2</a:t>
            </a:r>
            <a:r>
              <a:rPr lang="en-US" altLang="ko-KR" sz="2800" i="0">
                <a:effectLst/>
              </a:rPr>
              <a:t>+…+</a:t>
            </a:r>
            <a:r>
              <a:rPr lang="en-US" altLang="ko-KR" sz="2800">
                <a:effectLst/>
              </a:rPr>
              <a:t>x</a:t>
            </a:r>
            <a:r>
              <a:rPr lang="en-US" altLang="ko-KR" sz="2800" i="0" baseline="-25000">
                <a:effectLst/>
              </a:rPr>
              <a:t>n</a:t>
            </a:r>
            <a:r>
              <a:rPr lang="ko-KR" altLang="en-US" sz="2800" i="0">
                <a:effectLst/>
              </a:rPr>
              <a:t>은 </a:t>
            </a:r>
            <a:r>
              <a:rPr lang="en-US" altLang="ko-KR" sz="2800" i="0">
                <a:effectLst/>
              </a:rPr>
              <a:t>3</a:t>
            </a:r>
            <a:r>
              <a:rPr lang="ko-KR" altLang="en-US" sz="2800" i="0">
                <a:effectLst/>
              </a:rPr>
              <a:t>의 배수인가</a:t>
            </a:r>
            <a:r>
              <a:rPr lang="en-US" altLang="ko-KR" sz="2800" i="0">
                <a:effectLst/>
              </a:rPr>
              <a:t>?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736600" y="4622800"/>
            <a:ext cx="77724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400" i="0">
                <a:solidFill>
                  <a:srgbClr val="FF0000"/>
                </a:solidFill>
                <a:effectLst/>
              </a:rPr>
              <a:t>위 두 문제의 대답은 같다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sz="2000" i="0">
                <a:solidFill>
                  <a:srgbClr val="FF0000"/>
                </a:solidFill>
                <a:effectLst/>
              </a:rPr>
              <a:t>Yes/No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 대답이 일치한다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6156325" y="1747838"/>
            <a:ext cx="2511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쉽다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=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현실적인 시간에 풀 수 있다</a:t>
            </a:r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749300" y="5511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400" i="0">
                <a:solidFill>
                  <a:schemeClr val="accent2"/>
                </a:solidFill>
                <a:effectLst/>
              </a:rPr>
              <a:t>문제 </a:t>
            </a:r>
            <a:r>
              <a:rPr lang="en-US" altLang="ko-KR" sz="2400" i="0">
                <a:solidFill>
                  <a:schemeClr val="accent2"/>
                </a:solidFill>
                <a:effectLst/>
              </a:rPr>
              <a:t>2</a:t>
            </a:r>
            <a:r>
              <a:rPr lang="ko-KR" altLang="en-US" sz="2400" i="0">
                <a:solidFill>
                  <a:schemeClr val="accent2"/>
                </a:solidFill>
                <a:effectLst/>
              </a:rPr>
              <a:t>가 쉬우면</a:t>
            </a:r>
            <a:r>
              <a:rPr lang="en-US" altLang="ko-KR" sz="2400" i="0">
                <a:solidFill>
                  <a:schemeClr val="accent2"/>
                </a:solidFill>
                <a:effectLst/>
              </a:rPr>
              <a:t>, </a:t>
            </a:r>
            <a:r>
              <a:rPr lang="ko-KR" altLang="en-US" sz="2400" i="0">
                <a:solidFill>
                  <a:schemeClr val="accent2"/>
                </a:solidFill>
                <a:effectLst/>
              </a:rPr>
              <a:t>문제 </a:t>
            </a:r>
            <a:r>
              <a:rPr lang="en-US" altLang="ko-KR" sz="2400" i="0">
                <a:solidFill>
                  <a:schemeClr val="accent2"/>
                </a:solidFill>
                <a:effectLst/>
              </a:rPr>
              <a:t>1</a:t>
            </a:r>
            <a:r>
              <a:rPr lang="ko-KR" altLang="en-US" sz="2400" i="0">
                <a:solidFill>
                  <a:schemeClr val="accent2"/>
                </a:solidFill>
                <a:effectLst/>
              </a:rPr>
              <a:t>도 쉽다</a:t>
            </a:r>
          </a:p>
        </p:txBody>
      </p:sp>
      <p:sp>
        <p:nvSpPr>
          <p:cNvPr id="28775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다항식 시간 변환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327025" y="17192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준비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59" name="Oval 23"/>
          <p:cNvSpPr>
            <a:spLocks noChangeArrowheads="1"/>
          </p:cNvSpPr>
          <p:nvPr/>
        </p:nvSpPr>
        <p:spPr bwMode="auto">
          <a:xfrm>
            <a:off x="1574800" y="3581400"/>
            <a:ext cx="1676400" cy="990600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kumimoji="1" lang="en-US" altLang="ko-KR" sz="1800" b="1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endParaRPr kumimoji="1" lang="el-GR" altLang="ko-KR" sz="1800" b="1" i="0">
              <a:effectLst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0360" name="AutoShape 24"/>
          <p:cNvSpPr>
            <a:spLocks noChangeArrowheads="1"/>
          </p:cNvSpPr>
          <p:nvPr/>
        </p:nvSpPr>
        <p:spPr bwMode="auto">
          <a:xfrm>
            <a:off x="5156200" y="3581400"/>
            <a:ext cx="1752600" cy="914400"/>
          </a:xfrm>
          <a:prstGeom prst="hexagon">
            <a:avLst>
              <a:gd name="adj" fmla="val 47917"/>
              <a:gd name="vf" fmla="val 115470"/>
            </a:avLst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kumimoji="1" lang="en-US" altLang="ko-KR" sz="1800" i="0">
                <a:effectLst/>
                <a:ea typeface="굴림" panose="020B0600000101010101" pitchFamily="50" charset="-127"/>
              </a:rPr>
              <a:t>B</a:t>
            </a:r>
            <a:endParaRPr kumimoji="1" lang="en-US" altLang="ko-KR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0361" name="Line 25"/>
          <p:cNvSpPr>
            <a:spLocks noChangeShapeType="1"/>
          </p:cNvSpPr>
          <p:nvPr/>
        </p:nvSpPr>
        <p:spPr bwMode="auto">
          <a:xfrm>
            <a:off x="33655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0362" name="Text Box 26"/>
          <p:cNvSpPr txBox="1">
            <a:spLocks noChangeArrowheads="1"/>
          </p:cNvSpPr>
          <p:nvPr/>
        </p:nvSpPr>
        <p:spPr bwMode="auto">
          <a:xfrm>
            <a:off x="3295650" y="3603625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다항식 시간 변환</a:t>
            </a:r>
          </a:p>
        </p:txBody>
      </p:sp>
      <p:sp>
        <p:nvSpPr>
          <p:cNvPr id="270363" name="Text Box 27"/>
          <p:cNvSpPr txBox="1">
            <a:spLocks noChangeArrowheads="1"/>
          </p:cNvSpPr>
          <p:nvPr/>
        </p:nvSpPr>
        <p:spPr bwMode="auto">
          <a:xfrm>
            <a:off x="2673350" y="4662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270364" name="Text Box 28"/>
          <p:cNvSpPr txBox="1">
            <a:spLocks noChangeArrowheads="1"/>
          </p:cNvSpPr>
          <p:nvPr/>
        </p:nvSpPr>
        <p:spPr bwMode="auto">
          <a:xfrm>
            <a:off x="5689600" y="4662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2768600" y="5119688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70366" name="Text Box 30"/>
          <p:cNvSpPr txBox="1">
            <a:spLocks noChangeArrowheads="1"/>
          </p:cNvSpPr>
          <p:nvPr/>
        </p:nvSpPr>
        <p:spPr bwMode="auto">
          <a:xfrm>
            <a:off x="5765800" y="5105400"/>
            <a:ext cx="48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70367" name="Line 31"/>
          <p:cNvSpPr>
            <a:spLocks noChangeShapeType="1"/>
          </p:cNvSpPr>
          <p:nvPr/>
        </p:nvSpPr>
        <p:spPr bwMode="auto">
          <a:xfrm>
            <a:off x="3403600" y="4876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0368" name="Line 32"/>
          <p:cNvSpPr>
            <a:spLocks noChangeShapeType="1"/>
          </p:cNvSpPr>
          <p:nvPr/>
        </p:nvSpPr>
        <p:spPr bwMode="auto">
          <a:xfrm>
            <a:off x="3403600" y="533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0369" name="Rectangle 33"/>
          <p:cNvSpPr>
            <a:spLocks noChangeArrowheads="1"/>
          </p:cNvSpPr>
          <p:nvPr/>
        </p:nvSpPr>
        <p:spPr bwMode="auto">
          <a:xfrm>
            <a:off x="495300" y="1498600"/>
            <a:ext cx="77724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상황</a:t>
            </a:r>
          </a:p>
          <a:p>
            <a:pPr lvl="1" eaLnBrk="1" hangingPunct="1"/>
            <a:r>
              <a:rPr lang="ko-KR" altLang="en-US" sz="2400" i="0">
                <a:effectLst/>
              </a:rPr>
              <a:t>문제 </a:t>
            </a:r>
            <a:r>
              <a:rPr lang="en-US" altLang="ko-KR" sz="2400" i="0">
                <a:effectLst/>
              </a:rPr>
              <a:t>B</a:t>
            </a:r>
            <a:r>
              <a:rPr lang="ko-KR" altLang="en-US" sz="2400" i="0">
                <a:effectLst/>
              </a:rPr>
              <a:t>는 쉽다 </a:t>
            </a:r>
          </a:p>
          <a:p>
            <a:pPr lvl="1" eaLnBrk="1" hangingPunct="1"/>
            <a:r>
              <a:rPr lang="ko-KR" altLang="en-US" sz="2400" i="0">
                <a:effectLst/>
              </a:rPr>
              <a:t>문제 </a:t>
            </a:r>
            <a:r>
              <a:rPr lang="en-US" altLang="ko-KR" sz="2400" i="0">
                <a:effectLst/>
              </a:rPr>
              <a:t>A</a:t>
            </a:r>
            <a:r>
              <a:rPr lang="ko-KR" altLang="en-US" sz="2400" i="0">
                <a:effectLst/>
              </a:rPr>
              <a:t>는 </a:t>
            </a:r>
            <a:r>
              <a:rPr lang="en-US" altLang="ko-KR" sz="2400" i="0">
                <a:effectLst/>
              </a:rPr>
              <a:t>Yes/No </a:t>
            </a:r>
            <a:r>
              <a:rPr lang="ko-KR" altLang="en-US" sz="2400" i="0">
                <a:effectLst/>
              </a:rPr>
              <a:t>대답이 일치하는 문제 </a:t>
            </a:r>
            <a:r>
              <a:rPr lang="en-US" altLang="ko-KR" sz="2400" i="0">
                <a:effectLst/>
              </a:rPr>
              <a:t>B</a:t>
            </a:r>
            <a:r>
              <a:rPr lang="ko-KR" altLang="en-US" sz="2400" i="0">
                <a:effectLst/>
              </a:rPr>
              <a:t>로 쉽게 변형된다</a:t>
            </a:r>
          </a:p>
        </p:txBody>
      </p:sp>
      <p:sp>
        <p:nvSpPr>
          <p:cNvPr id="270370" name="Rectangle 34"/>
          <p:cNvSpPr>
            <a:spLocks noChangeArrowheads="1"/>
          </p:cNvSpPr>
          <p:nvPr/>
        </p:nvSpPr>
        <p:spPr bwMode="auto">
          <a:xfrm>
            <a:off x="622300" y="5867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800" i="0">
                <a:solidFill>
                  <a:srgbClr val="FF0000"/>
                </a:solidFill>
                <a:effectLst/>
              </a:rPr>
              <a:t>문제 </a:t>
            </a:r>
            <a:r>
              <a:rPr lang="en-US" altLang="ko-KR" sz="2800" i="0">
                <a:solidFill>
                  <a:srgbClr val="FF0000"/>
                </a:solidFill>
                <a:effectLst/>
              </a:rPr>
              <a:t>A</a:t>
            </a:r>
            <a:r>
              <a:rPr lang="ko-KR" altLang="en-US" sz="2800" i="0">
                <a:solidFill>
                  <a:srgbClr val="FF0000"/>
                </a:solidFill>
                <a:effectLst/>
              </a:rPr>
              <a:t>도 쉬운가</a:t>
            </a:r>
            <a:r>
              <a:rPr lang="en-US" altLang="ko-KR" sz="2800" i="0">
                <a:solidFill>
                  <a:srgbClr val="FF0000"/>
                </a:solidFill>
                <a:effectLst/>
              </a:rPr>
              <a:t>?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6054725" y="2001838"/>
            <a:ext cx="2511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쉽다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=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현실적인 시간에 풀 수 있다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다항식 시간 변환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50958"/>
            <a:ext cx="7772400" cy="4114800"/>
          </a:xfrm>
        </p:spPr>
        <p:txBody>
          <a:bodyPr/>
          <a:lstStyle/>
          <a:p>
            <a:pPr marL="609600" indent="-609600"/>
            <a:r>
              <a:rPr lang="ko-KR" altLang="en-US" sz="2800" dirty="0"/>
              <a:t>문제 </a:t>
            </a:r>
            <a:r>
              <a:rPr lang="en-US" altLang="ko-KR" sz="2800" dirty="0"/>
              <a:t>A</a:t>
            </a:r>
            <a:r>
              <a:rPr lang="ko-KR" altLang="en-US" sz="2800" dirty="0"/>
              <a:t>의 사례 </a:t>
            </a:r>
            <a:r>
              <a:rPr lang="el-GR" altLang="ko-KR" sz="2800" dirty="0"/>
              <a:t>α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문제 </a:t>
            </a:r>
            <a:r>
              <a:rPr lang="en-US" altLang="ko-KR" sz="2800" dirty="0"/>
              <a:t>B</a:t>
            </a:r>
            <a:r>
              <a:rPr lang="ko-KR" altLang="en-US" sz="2800" dirty="0"/>
              <a:t>의 사례 </a:t>
            </a:r>
            <a:r>
              <a:rPr lang="el-GR" altLang="ko-KR" sz="2800" dirty="0"/>
              <a:t>β</a:t>
            </a:r>
            <a:r>
              <a:rPr lang="ko-KR" altLang="en-US" sz="2800" dirty="0" err="1"/>
              <a:t>로</a:t>
            </a:r>
            <a:r>
              <a:rPr lang="ko-KR" altLang="en-US" sz="2800" dirty="0"/>
              <a:t> 바꾸되 아래 성질을 만족하면 </a:t>
            </a:r>
            <a:r>
              <a:rPr lang="ko-KR" altLang="en-US" sz="2800" dirty="0">
                <a:solidFill>
                  <a:srgbClr val="FF0000"/>
                </a:solidFill>
              </a:rPr>
              <a:t>다항식 시간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변환</a:t>
            </a:r>
            <a:r>
              <a:rPr lang="ko-KR" altLang="en-US" sz="2800" dirty="0"/>
              <a:t>이라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이를 </a:t>
            </a:r>
            <a:r>
              <a:rPr lang="el-GR" altLang="ko-KR" sz="2800" dirty="0"/>
              <a:t>α</a:t>
            </a:r>
            <a:r>
              <a:rPr lang="ko-KR" altLang="en-US" sz="2800" dirty="0"/>
              <a:t> ≤  </a:t>
            </a:r>
            <a:r>
              <a:rPr lang="el-GR" altLang="ko-KR" sz="2800" dirty="0"/>
              <a:t>β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로</a:t>
            </a:r>
            <a:r>
              <a:rPr lang="ko-KR" altLang="en-US" sz="2800" dirty="0"/>
              <a:t> 표기한다</a:t>
            </a:r>
          </a:p>
          <a:p>
            <a:pPr marL="609600" indent="-609600"/>
            <a:endParaRPr lang="ko-KR" altLang="en-US" sz="900" dirty="0"/>
          </a:p>
          <a:p>
            <a:pPr marL="990600" lvl="1" indent="-533400">
              <a:buFontTx/>
              <a:buAutoNum type="circleNumDbPlain"/>
            </a:pPr>
            <a:r>
              <a:rPr lang="ko-KR" altLang="en-US" sz="2400" dirty="0"/>
              <a:t>변환은 다항식 시간에 이루어진다</a:t>
            </a:r>
          </a:p>
          <a:p>
            <a:pPr marL="990600" lvl="1" indent="-533400">
              <a:buFontTx/>
              <a:buAutoNum type="circleNumDbPlain"/>
            </a:pPr>
            <a:r>
              <a:rPr lang="ko-KR" altLang="en-US" sz="2400" dirty="0"/>
              <a:t>두 사례의 답은 일치한다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3473889" y="296537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effectLst/>
                <a:ea typeface="굴림" panose="020B0600000101010101" pitchFamily="50" charset="-127"/>
              </a:rPr>
              <a:t>p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2" name="Group 4"/>
          <p:cNvGrpSpPr>
            <a:grpSpLocks/>
          </p:cNvGrpSpPr>
          <p:nvPr/>
        </p:nvGrpSpPr>
        <p:grpSpPr bwMode="auto">
          <a:xfrm>
            <a:off x="747713" y="1465263"/>
            <a:ext cx="7453312" cy="2017712"/>
            <a:chOff x="247" y="411"/>
            <a:chExt cx="4695" cy="1271"/>
          </a:xfrm>
        </p:grpSpPr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652" y="411"/>
              <a:ext cx="3690" cy="10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876" y="676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다항식 시간 변환</a:t>
              </a:r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444" y="740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l-GR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α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>
              <a:off x="247" y="942"/>
              <a:ext cx="5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417" name="Line 9"/>
            <p:cNvSpPr>
              <a:spLocks noChangeShapeType="1"/>
            </p:cNvSpPr>
            <p:nvPr/>
          </p:nvSpPr>
          <p:spPr bwMode="auto">
            <a:xfrm>
              <a:off x="2039" y="943"/>
              <a:ext cx="57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2236" y="73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l-GR" altLang="ko-KR" sz="1600" i="0">
                  <a:effectLst/>
                  <a:ea typeface="돋움" panose="020B0600000101010101" pitchFamily="50" charset="-127"/>
                </a:rPr>
                <a:t>β</a:t>
              </a:r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2652" y="670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kumimoji="1" lang="en-US" altLang="ko-KR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를 푸는 </a:t>
              </a:r>
            </a:p>
            <a:p>
              <a:pPr algn="ctr"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알고리즘</a:t>
              </a:r>
            </a:p>
          </p:txBody>
        </p:sp>
        <p:sp>
          <p:nvSpPr>
            <p:cNvPr id="273420" name="Line 12"/>
            <p:cNvSpPr>
              <a:spLocks noChangeShapeType="1"/>
            </p:cNvSpPr>
            <p:nvPr/>
          </p:nvSpPr>
          <p:spPr bwMode="auto">
            <a:xfrm flipV="1">
              <a:off x="3806" y="657"/>
              <a:ext cx="526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421" name="Line 13"/>
            <p:cNvSpPr>
              <a:spLocks noChangeShapeType="1"/>
            </p:cNvSpPr>
            <p:nvPr/>
          </p:nvSpPr>
          <p:spPr bwMode="auto">
            <a:xfrm>
              <a:off x="3800" y="994"/>
              <a:ext cx="54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422" name="Text Box 14"/>
            <p:cNvSpPr txBox="1">
              <a:spLocks noChangeArrowheads="1"/>
            </p:cNvSpPr>
            <p:nvPr/>
          </p:nvSpPr>
          <p:spPr bwMode="auto">
            <a:xfrm>
              <a:off x="3879" y="54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0">
                  <a:effectLst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73423" name="Text Box 15"/>
            <p:cNvSpPr txBox="1">
              <a:spLocks noChangeArrowheads="1"/>
            </p:cNvSpPr>
            <p:nvPr/>
          </p:nvSpPr>
          <p:spPr bwMode="auto">
            <a:xfrm>
              <a:off x="3911" y="10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0">
                  <a:effectLst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73424" name="Line 16"/>
            <p:cNvSpPr>
              <a:spLocks noChangeShapeType="1"/>
            </p:cNvSpPr>
            <p:nvPr/>
          </p:nvSpPr>
          <p:spPr bwMode="auto">
            <a:xfrm>
              <a:off x="4343" y="658"/>
              <a:ext cx="5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425" name="Line 17"/>
            <p:cNvSpPr>
              <a:spLocks noChangeShapeType="1"/>
            </p:cNvSpPr>
            <p:nvPr/>
          </p:nvSpPr>
          <p:spPr bwMode="auto">
            <a:xfrm>
              <a:off x="4344" y="1183"/>
              <a:ext cx="5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426" name="Text Box 18"/>
            <p:cNvSpPr txBox="1">
              <a:spLocks noChangeArrowheads="1"/>
            </p:cNvSpPr>
            <p:nvPr/>
          </p:nvSpPr>
          <p:spPr bwMode="auto">
            <a:xfrm>
              <a:off x="4444" y="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0">
                  <a:effectLst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73427" name="Text Box 19"/>
            <p:cNvSpPr txBox="1">
              <a:spLocks noChangeArrowheads="1"/>
            </p:cNvSpPr>
            <p:nvPr/>
          </p:nvSpPr>
          <p:spPr bwMode="auto">
            <a:xfrm>
              <a:off x="4488" y="99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0">
                  <a:effectLst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73428" name="Rectangle 20"/>
            <p:cNvSpPr>
              <a:spLocks noChangeArrowheads="1"/>
            </p:cNvSpPr>
            <p:nvPr/>
          </p:nvSpPr>
          <p:spPr bwMode="auto">
            <a:xfrm>
              <a:off x="1534" y="1451"/>
              <a:ext cx="16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ko-KR" altLang="en-US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kumimoji="1" lang="en-US" altLang="ko-KR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ko-KR" altLang="en-US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를 푸는 알고리즘</a:t>
              </a:r>
            </a:p>
          </p:txBody>
        </p:sp>
      </p:grp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09600" y="3962400"/>
            <a:ext cx="80645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990600" indent="-5334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371600" indent="-4572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752600" indent="-381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209800" indent="-381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2000" i="0">
                <a:effectLst/>
              </a:rPr>
              <a:t>문제 </a:t>
            </a:r>
            <a:r>
              <a:rPr lang="en-US" altLang="ko-KR" sz="2000" i="0">
                <a:effectLst/>
              </a:rPr>
              <a:t>A</a:t>
            </a:r>
            <a:r>
              <a:rPr lang="ko-KR" altLang="en-US" sz="2000" i="0">
                <a:effectLst/>
              </a:rPr>
              <a:t>를 다항식 시간에 문제 </a:t>
            </a:r>
            <a:r>
              <a:rPr lang="en-US" altLang="ko-KR" sz="2000" i="0">
                <a:effectLst/>
              </a:rPr>
              <a:t>B</a:t>
            </a:r>
            <a:r>
              <a:rPr lang="ko-KR" altLang="en-US" sz="2000" i="0">
                <a:effectLst/>
              </a:rPr>
              <a:t>로 변환한다</a:t>
            </a:r>
          </a:p>
          <a:p>
            <a:pPr eaLnBrk="1" hangingPunct="1">
              <a:buFontTx/>
              <a:buAutoNum type="arabicPeriod"/>
            </a:pPr>
            <a:r>
              <a:rPr lang="ko-KR" altLang="en-US" sz="2000" i="0">
                <a:effectLst/>
              </a:rPr>
              <a:t>변환된 문제 </a:t>
            </a:r>
            <a:r>
              <a:rPr lang="en-US" altLang="ko-KR" sz="2000" i="0">
                <a:effectLst/>
              </a:rPr>
              <a:t>B</a:t>
            </a:r>
            <a:r>
              <a:rPr lang="ko-KR" altLang="en-US" sz="2000" i="0">
                <a:effectLst/>
              </a:rPr>
              <a:t>를 푼다</a:t>
            </a:r>
          </a:p>
          <a:p>
            <a:pPr eaLnBrk="1" hangingPunct="1">
              <a:buFontTx/>
              <a:buAutoNum type="arabicPeriod"/>
            </a:pPr>
            <a:r>
              <a:rPr lang="ko-KR" altLang="en-US" sz="2000" i="0">
                <a:effectLst/>
              </a:rPr>
              <a:t>문제 </a:t>
            </a:r>
            <a:r>
              <a:rPr lang="en-US" altLang="ko-KR" sz="2000" i="0">
                <a:effectLst/>
              </a:rPr>
              <a:t>B</a:t>
            </a:r>
            <a:r>
              <a:rPr lang="ko-KR" altLang="en-US" sz="2000" i="0">
                <a:effectLst/>
              </a:rPr>
              <a:t>의 대답이 </a:t>
            </a:r>
            <a:r>
              <a:rPr lang="en-US" altLang="ko-KR" sz="2000" i="0">
                <a:effectLst/>
              </a:rPr>
              <a:t>Yes</a:t>
            </a:r>
            <a:r>
              <a:rPr lang="ko-KR" altLang="en-US" sz="2000" i="0">
                <a:effectLst/>
              </a:rPr>
              <a:t>이면 </a:t>
            </a:r>
            <a:r>
              <a:rPr lang="en-US" altLang="ko-KR" sz="2000" i="0">
                <a:effectLst/>
              </a:rPr>
              <a:t>Yes, No</a:t>
            </a:r>
            <a:r>
              <a:rPr lang="ko-KR" altLang="en-US" sz="2000" i="0">
                <a:effectLst/>
              </a:rPr>
              <a:t>이면 </a:t>
            </a:r>
            <a:r>
              <a:rPr lang="en-US" altLang="ko-KR" sz="2000" i="0">
                <a:effectLst/>
              </a:rPr>
              <a:t>No</a:t>
            </a:r>
            <a:r>
              <a:rPr lang="ko-KR" altLang="en-US" sz="2000" i="0">
                <a:effectLst/>
              </a:rPr>
              <a:t>를 리턴한다</a:t>
            </a: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622300" y="55499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000" i="0">
                <a:solidFill>
                  <a:srgbClr val="FF0000"/>
                </a:solidFill>
                <a:effectLst/>
              </a:rPr>
              <a:t>문제 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B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가 쉬운 문제라면 문제 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A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도 쉬운 문제이다</a:t>
            </a:r>
            <a:endParaRPr lang="en-US" altLang="ko-KR" sz="2000" i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P</a:t>
            </a:r>
            <a:r>
              <a:rPr lang="ko-KR" altLang="en-US" sz="3600"/>
              <a:t>와 </a:t>
            </a:r>
            <a:r>
              <a:rPr lang="en-US" altLang="ko-KR" sz="3600"/>
              <a:t>NP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339" y="1527564"/>
            <a:ext cx="8168749" cy="46101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ko-KR" sz="2400" dirty="0"/>
              <a:t>P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 dirty="0"/>
              <a:t>Polynomial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ko-KR" altLang="en-US" sz="2000" dirty="0"/>
              <a:t>다항식 시간에 </a:t>
            </a:r>
            <a:r>
              <a:rPr lang="en-US" altLang="ko-KR" sz="2000" dirty="0"/>
              <a:t>Yes </a:t>
            </a:r>
            <a:r>
              <a:rPr lang="ko-KR" altLang="en-US" sz="2000" dirty="0"/>
              <a:t>또는 </a:t>
            </a:r>
            <a:r>
              <a:rPr lang="en-US" altLang="ko-KR" sz="2000" dirty="0"/>
              <a:t>No </a:t>
            </a:r>
            <a:r>
              <a:rPr lang="ko-KR" altLang="en-US" sz="2000" dirty="0"/>
              <a:t>대답을 할 수 있으면 </a:t>
            </a:r>
            <a:r>
              <a:rPr lang="en-US" altLang="ko-KR" sz="2000" dirty="0"/>
              <a:t>P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ko-KR" sz="2400" dirty="0"/>
              <a:t>NP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 dirty="0">
                <a:solidFill>
                  <a:srgbClr val="FF0000"/>
                </a:solidFill>
              </a:rPr>
              <a:t>Nondeterministic</a:t>
            </a:r>
            <a:r>
              <a:rPr lang="en-US" altLang="ko-KR" sz="2000" dirty="0"/>
              <a:t> Polynomial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 dirty="0"/>
              <a:t>Non-Polynomial</a:t>
            </a:r>
            <a:r>
              <a:rPr lang="ko-KR" altLang="en-US" sz="2000" dirty="0"/>
              <a:t>의 준말이 아님</a:t>
            </a:r>
            <a:r>
              <a:rPr lang="en-US" altLang="ko-KR" sz="2000" dirty="0"/>
              <a:t>!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 dirty="0"/>
              <a:t>Yes </a:t>
            </a:r>
            <a:r>
              <a:rPr lang="ko-KR" altLang="en-US" sz="2000" dirty="0"/>
              <a:t>대답이 나오는 해를 제공했을 때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이것이 </a:t>
            </a:r>
            <a:r>
              <a:rPr lang="en-US" altLang="ko-KR" sz="2000" dirty="0"/>
              <a:t>Yes </a:t>
            </a:r>
            <a:r>
              <a:rPr lang="ko-KR" altLang="en-US" sz="2000" dirty="0"/>
              <a:t>대답을 내는 해라는 사실을 다항식 </a:t>
            </a:r>
            <a:r>
              <a:rPr lang="ko-KR" altLang="en-US" sz="2000" dirty="0" smtClean="0"/>
              <a:t>시간에</a:t>
            </a:r>
            <a:endParaRPr lang="en-US" altLang="ko-KR" sz="2000" dirty="0" smtClean="0"/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ko-KR" altLang="en-US" sz="2000" dirty="0" smtClean="0"/>
              <a:t>    확인해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줄 수 있으면 </a:t>
            </a:r>
            <a:r>
              <a:rPr lang="en-US" altLang="ko-KR" sz="2000" dirty="0" smtClean="0"/>
              <a:t>NP</a:t>
            </a:r>
            <a:endParaRPr lang="en-US" altLang="ko-KR" sz="2000" dirty="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ko-KR" altLang="en-US" sz="2400" dirty="0"/>
              <a:t>어떤 문제가 </a:t>
            </a:r>
            <a:r>
              <a:rPr lang="en-US" altLang="ko-KR" sz="2400" dirty="0"/>
              <a:t>NP</a:t>
            </a:r>
            <a:r>
              <a:rPr lang="ko-KR" altLang="en-US" sz="2400" dirty="0"/>
              <a:t>임을 보이는 것은 대부분 아주 쉽다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 dirty="0"/>
              <a:t>NP-</a:t>
            </a:r>
            <a:r>
              <a:rPr lang="ko-KR" altLang="en-US" sz="2000" dirty="0"/>
              <a:t>완비 증명에서 형식적으로 확인하고 넘어가는 정도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NP-</a:t>
            </a:r>
            <a:r>
              <a:rPr lang="ko-KR" altLang="en-US">
                <a:solidFill>
                  <a:srgbClr val="FF0000"/>
                </a:solidFill>
              </a:rPr>
              <a:t>완비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하드 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2093856"/>
            <a:ext cx="8661400" cy="2583399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ko-KR" altLang="en-US" sz="2400" dirty="0"/>
              <a:t>다음 성질을 만족하면 문제 </a:t>
            </a:r>
            <a:r>
              <a:rPr lang="en-US" altLang="ko-KR" sz="2400" dirty="0"/>
              <a:t>L</a:t>
            </a:r>
            <a:r>
              <a:rPr lang="ko-KR" altLang="en-US" sz="2400" dirty="0"/>
              <a:t>은 </a:t>
            </a:r>
            <a:r>
              <a:rPr lang="en-US" altLang="ko-KR" sz="2400" dirty="0">
                <a:solidFill>
                  <a:srgbClr val="FF0000"/>
                </a:solidFill>
              </a:rPr>
              <a:t>NP-</a:t>
            </a:r>
            <a:r>
              <a:rPr lang="ko-KR" altLang="en-US" sz="2400" dirty="0">
                <a:solidFill>
                  <a:srgbClr val="FF0000"/>
                </a:solidFill>
              </a:rPr>
              <a:t>하드</a:t>
            </a:r>
            <a:r>
              <a:rPr lang="ko-KR" altLang="en-US" sz="2400" dirty="0"/>
              <a:t>이다</a:t>
            </a:r>
          </a:p>
          <a:p>
            <a:pPr marL="609600" indent="-609600">
              <a:lnSpc>
                <a:spcPct val="90000"/>
              </a:lnSpc>
            </a:pPr>
            <a:endParaRPr lang="en-US" altLang="ko-KR" sz="800" dirty="0"/>
          </a:p>
          <a:p>
            <a:pPr marL="990600" lvl="1" indent="-533400">
              <a:lnSpc>
                <a:spcPct val="90000"/>
              </a:lnSpc>
              <a:buFont typeface="굴림" panose="020B0600000101010101" pitchFamily="50" charset="-127"/>
              <a:buChar char="­"/>
            </a:pPr>
            <a:r>
              <a:rPr lang="ko-KR" altLang="en-US" sz="2000" dirty="0"/>
              <a:t>모든 </a:t>
            </a:r>
            <a:r>
              <a:rPr lang="en-US" altLang="ko-KR" sz="2000" dirty="0"/>
              <a:t>NP </a:t>
            </a:r>
            <a:r>
              <a:rPr lang="ko-KR" altLang="en-US" sz="2000" dirty="0"/>
              <a:t>문제가 </a:t>
            </a:r>
            <a:r>
              <a:rPr lang="en-US" altLang="ko-KR" sz="2000" dirty="0"/>
              <a:t>L</a:t>
            </a:r>
            <a:r>
              <a:rPr lang="ko-KR" altLang="en-US" sz="2000" dirty="0"/>
              <a:t>로 다항식 시간에 </a:t>
            </a:r>
            <a:r>
              <a:rPr lang="ko-KR" altLang="en-US" sz="2000" dirty="0" err="1"/>
              <a:t>변환가능하다</a:t>
            </a:r>
            <a:endParaRPr lang="ko-KR" altLang="en-US" sz="2000" dirty="0"/>
          </a:p>
          <a:p>
            <a:pPr marL="990600" lvl="1" indent="-533400">
              <a:lnSpc>
                <a:spcPct val="90000"/>
              </a:lnSpc>
              <a:buFont typeface="굴림" panose="020B0600000101010101" pitchFamily="50" charset="-127"/>
              <a:buChar char="­"/>
            </a:pPr>
            <a:endParaRPr lang="ko-KR" altLang="en-US" sz="1600" dirty="0"/>
          </a:p>
          <a:p>
            <a:pPr marL="609600" indent="-609600">
              <a:lnSpc>
                <a:spcPct val="90000"/>
              </a:lnSpc>
            </a:pPr>
            <a:r>
              <a:rPr lang="ko-KR" altLang="en-US" sz="2400" dirty="0"/>
              <a:t>다음의 두 성질을 만족하면 문제 </a:t>
            </a:r>
            <a:r>
              <a:rPr lang="en-US" altLang="ko-KR" sz="2400" dirty="0"/>
              <a:t>L</a:t>
            </a:r>
            <a:r>
              <a:rPr lang="ko-KR" altLang="en-US" sz="2400" dirty="0"/>
              <a:t>은 </a:t>
            </a:r>
            <a:r>
              <a:rPr lang="en-US" altLang="ko-KR" sz="2400" dirty="0">
                <a:solidFill>
                  <a:srgbClr val="FF0000"/>
                </a:solidFill>
              </a:rPr>
              <a:t>NP-</a:t>
            </a:r>
            <a:r>
              <a:rPr lang="ko-KR" altLang="en-US" sz="2400" dirty="0">
                <a:solidFill>
                  <a:srgbClr val="FF0000"/>
                </a:solidFill>
              </a:rPr>
              <a:t>완비</a:t>
            </a:r>
            <a:r>
              <a:rPr lang="ko-KR" altLang="en-US" sz="2400" dirty="0"/>
              <a:t>이다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ko-KR" altLang="en-US" sz="900" dirty="0"/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ko-KR" sz="2000" dirty="0"/>
              <a:t>L</a:t>
            </a:r>
            <a:r>
              <a:rPr lang="ko-KR" altLang="en-US" sz="2000" dirty="0"/>
              <a:t>은 </a:t>
            </a:r>
            <a:r>
              <a:rPr lang="en-US" altLang="ko-KR" sz="2000" dirty="0"/>
              <a:t>NP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ko-KR" sz="2000" dirty="0"/>
              <a:t>L</a:t>
            </a:r>
            <a:r>
              <a:rPr lang="ko-KR" altLang="en-US" sz="2000" dirty="0"/>
              <a:t>은 </a:t>
            </a:r>
            <a:r>
              <a:rPr lang="en-US" altLang="ko-KR" sz="2000" dirty="0"/>
              <a:t>NP-</a:t>
            </a:r>
            <a:r>
              <a:rPr lang="ko-KR" altLang="en-US" sz="2000" dirty="0"/>
              <a:t>하드이다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2600" y="4919766"/>
            <a:ext cx="8452718" cy="118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ko-KR" sz="1800" i="0" dirty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완비는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하드의 일부이므로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완비인 문제를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하드라고 불러도 맞다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ko-KR" sz="1800" i="0" dirty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완비의 성질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1)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은 대부분 자명하므로 핵심에 집중하기 위해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하드에 초점을 맞추자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533400" y="3465456"/>
            <a:ext cx="8661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990600" indent="-5334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371600" indent="-4572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752600" indent="-381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209800" indent="-381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 i="0">
              <a:effectLst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560763" y="1658938"/>
            <a:ext cx="5524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NP : Yes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대답이 나오는 해를 제공하면 이를 다항식 시간에 </a:t>
            </a:r>
            <a:r>
              <a:rPr lang="ko-KR" altLang="en-US" sz="1200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확인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할 수 있으면 됨</a:t>
            </a:r>
            <a:endParaRPr lang="en-US" altLang="ko-KR" sz="12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정리 </a:t>
            </a:r>
            <a:r>
              <a:rPr lang="en-US" altLang="ko-KR" sz="3600"/>
              <a:t>1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866" y="1794720"/>
            <a:ext cx="8166100" cy="1562100"/>
          </a:xfrm>
        </p:spPr>
        <p:txBody>
          <a:bodyPr/>
          <a:lstStyle/>
          <a:p>
            <a:pPr marL="609600" indent="-609600"/>
            <a:r>
              <a:rPr lang="ko-KR" altLang="en-US" sz="2400" dirty="0"/>
              <a:t>문제 </a:t>
            </a:r>
            <a:r>
              <a:rPr lang="en-US" altLang="ko-KR" sz="2400" dirty="0"/>
              <a:t>L</a:t>
            </a:r>
            <a:r>
              <a:rPr lang="ko-KR" altLang="en-US" sz="2400" dirty="0"/>
              <a:t>이 다음의 성질을 만족해도 </a:t>
            </a:r>
            <a:r>
              <a:rPr lang="en-US" altLang="ko-KR" sz="2400" dirty="0"/>
              <a:t>NP-</a:t>
            </a:r>
            <a:r>
              <a:rPr lang="ko-KR" altLang="en-US" sz="2400" dirty="0"/>
              <a:t>하드이다</a:t>
            </a:r>
          </a:p>
          <a:p>
            <a:pPr marL="609600" indent="-609600"/>
            <a:endParaRPr lang="ko-KR" altLang="en-US" sz="800" dirty="0"/>
          </a:p>
          <a:p>
            <a:pPr marL="990600" lvl="1" indent="-533400">
              <a:buFont typeface="굴림" panose="020B0600000101010101" pitchFamily="50" charset="-127"/>
              <a:buChar char="­"/>
            </a:pPr>
            <a:r>
              <a:rPr lang="ko-KR" altLang="en-US" sz="2000" dirty="0"/>
              <a:t>알려진 임의의 </a:t>
            </a:r>
            <a:r>
              <a:rPr lang="en-US" altLang="ko-KR" sz="2000" dirty="0"/>
              <a:t>NP- </a:t>
            </a:r>
            <a:r>
              <a:rPr lang="ko-KR" altLang="en-US" sz="2000" dirty="0"/>
              <a:t>하드 문제 </a:t>
            </a:r>
            <a:r>
              <a:rPr lang="en-US" altLang="ko-KR" sz="2000" dirty="0"/>
              <a:t>A</a:t>
            </a:r>
            <a:r>
              <a:rPr lang="ko-KR" altLang="en-US" sz="2000" dirty="0"/>
              <a:t>로부터 문제 </a:t>
            </a:r>
            <a:r>
              <a:rPr lang="en-US" altLang="ko-KR" sz="2000" dirty="0"/>
              <a:t>L</a:t>
            </a:r>
            <a:r>
              <a:rPr lang="ko-KR" altLang="en-US" sz="2000" dirty="0"/>
              <a:t>로 다항식 시간에 </a:t>
            </a:r>
            <a:r>
              <a:rPr lang="ko-KR" altLang="en-US" sz="2000" dirty="0" err="1"/>
              <a:t>변환가능하다</a:t>
            </a:r>
            <a:endParaRPr lang="ko-KR" altLang="en-US" sz="2000" dirty="0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1596316" y="3221883"/>
            <a:ext cx="5049838" cy="1301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1902704" y="3560020"/>
            <a:ext cx="1576387" cy="6731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다항식 시간 변환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312154" y="3642570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l-GR" altLang="ko-KR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α</a:t>
            </a:r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1042279" y="3899745"/>
            <a:ext cx="817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3494966" y="3901333"/>
            <a:ext cx="7921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3763254" y="3637808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l-GR" altLang="ko-KR" sz="1600" i="0">
                <a:effectLst/>
                <a:ea typeface="돋움" panose="020B0600000101010101" pitchFamily="50" charset="-127"/>
              </a:rPr>
              <a:t>β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4333166" y="3552083"/>
            <a:ext cx="1576388" cy="6731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kumimoji="1" lang="en-US" altLang="ko-KR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</a:t>
            </a:r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푸는 </a:t>
            </a:r>
          </a:p>
          <a:p>
            <a:pPr algn="ctr"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 flipV="1">
            <a:off x="5912729" y="3536208"/>
            <a:ext cx="719137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5904791" y="3966420"/>
            <a:ext cx="7429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6012741" y="339492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6055604" y="409342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76496" name="Line 16"/>
          <p:cNvSpPr>
            <a:spLocks noChangeShapeType="1"/>
          </p:cNvSpPr>
          <p:nvPr/>
        </p:nvSpPr>
        <p:spPr bwMode="auto">
          <a:xfrm>
            <a:off x="6647741" y="3537795"/>
            <a:ext cx="8175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497" name="Line 17"/>
          <p:cNvSpPr>
            <a:spLocks noChangeShapeType="1"/>
          </p:cNvSpPr>
          <p:nvPr/>
        </p:nvSpPr>
        <p:spPr bwMode="auto">
          <a:xfrm>
            <a:off x="6649329" y="4207720"/>
            <a:ext cx="817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6785854" y="325839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6846179" y="3971183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2688516" y="4550620"/>
            <a:ext cx="2765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푸는 알고리즘</a:t>
            </a: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637466" y="5172920"/>
            <a:ext cx="77724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000" i="0">
                <a:solidFill>
                  <a:srgbClr val="FF0000"/>
                </a:solidFill>
                <a:effectLst/>
              </a:rPr>
              <a:t>만일 문제 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L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을 쉽게 풀 수 있다면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문제 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A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도 쉽게 풀 수 있다</a:t>
            </a:r>
          </a:p>
          <a:p>
            <a:pPr lvl="1" eaLnBrk="1" hangingPunct="1">
              <a:buFont typeface="Wingdings" panose="05000000000000000000" pitchFamily="2" charset="2"/>
              <a:buChar char="è"/>
            </a:pPr>
            <a:r>
              <a:rPr lang="ko-KR" altLang="en-US" sz="1800" i="0">
                <a:solidFill>
                  <a:srgbClr val="FF0000"/>
                </a:solidFill>
                <a:effectLst/>
              </a:rPr>
              <a:t>그러므로 모든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NP 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문제를 쉽게 풀 수 있다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NP-</a:t>
            </a:r>
            <a:r>
              <a:rPr lang="ko-KR" altLang="en-US" sz="3600"/>
              <a:t>하드 증명의 예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311400"/>
            <a:ext cx="7950200" cy="1993900"/>
          </a:xfrm>
        </p:spPr>
        <p:txBody>
          <a:bodyPr/>
          <a:lstStyle/>
          <a:p>
            <a:r>
              <a:rPr lang="ko-KR" altLang="en-US" sz="2400"/>
              <a:t>해밀토니안 싸이클 문제가 </a:t>
            </a:r>
            <a:r>
              <a:rPr lang="en-US" altLang="ko-KR" sz="2400"/>
              <a:t>NP-</a:t>
            </a:r>
            <a:r>
              <a:rPr lang="ko-KR" altLang="en-US" sz="2400"/>
              <a:t>하드임은 알고 있다 가정</a:t>
            </a:r>
          </a:p>
          <a:p>
            <a:r>
              <a:rPr lang="ko-KR" altLang="en-US" sz="2400"/>
              <a:t>이를 이용해서 </a:t>
            </a:r>
            <a:r>
              <a:rPr lang="en-US" altLang="ko-KR" sz="2400"/>
              <a:t>TSP </a:t>
            </a:r>
            <a:r>
              <a:rPr lang="ko-KR" altLang="en-US" sz="2400"/>
              <a:t>문제가 </a:t>
            </a:r>
            <a:r>
              <a:rPr lang="en-US" altLang="ko-KR" sz="2400"/>
              <a:t>NP-</a:t>
            </a:r>
            <a:r>
              <a:rPr lang="ko-KR" altLang="en-US" sz="2400"/>
              <a:t>하드임을 보일 수 있다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4676775" y="4953354"/>
            <a:ext cx="39719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1200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해밀토니안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1200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싸이클</a:t>
            </a:r>
            <a:endParaRPr lang="ko-KR" altLang="en-US" sz="1200" i="0" dirty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  <a:p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</a:t>
            </a:r>
            <a:r>
              <a:rPr lang="en-US" altLang="ko-KR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- 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그래프의 모든 정점을 단 한번씩 </a:t>
            </a:r>
          </a:p>
          <a:p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  방문하고 돌아오는 경로</a:t>
            </a:r>
          </a:p>
          <a:p>
            <a:pPr>
              <a:buFontTx/>
              <a:buChar char="•"/>
            </a:pP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1200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해밀토니안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1200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싸이클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문제</a:t>
            </a:r>
          </a:p>
          <a:p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</a:t>
            </a:r>
            <a:r>
              <a:rPr lang="en-US" altLang="ko-KR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- 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주어진 그래프에서 </a:t>
            </a:r>
            <a:r>
              <a:rPr lang="ko-KR" altLang="en-US" sz="1200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해밀토니안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1200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싸이클이</a:t>
            </a:r>
            <a:r>
              <a:rPr lang="ko-KR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존재하는가</a:t>
            </a:r>
            <a:r>
              <a:rPr lang="en-US" altLang="ko-KR" sz="12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/>
              <a:t>NP-</a:t>
            </a:r>
            <a:r>
              <a:rPr lang="ko-KR" altLang="en-US" sz="4800"/>
              <a:t>완비</a:t>
            </a:r>
            <a:r>
              <a:rPr lang="en-US" altLang="ko-KR" sz="3200"/>
              <a:t>NP-Completeness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266902"/>
            <a:ext cx="7772400" cy="2454448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나는 그저 </a:t>
            </a: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NP-</a:t>
            </a: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완비</a:t>
            </a: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이론이 흥미로운 발상이라고만 생각했다</a:t>
            </a: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0" eaLnBrk="1" hangingPunct="1">
              <a:spcBef>
                <a:spcPct val="0"/>
              </a:spcBef>
            </a:pP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그것이 지닌 잠재적 영향력은 제대로 인식하지 못했다</a:t>
            </a: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0" eaLnBrk="1" hangingPunct="1">
              <a:spcBef>
                <a:spcPct val="0"/>
              </a:spcBef>
            </a:pPr>
            <a:endParaRPr lang="en-US" altLang="ko-KR" sz="180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-- </a:t>
            </a:r>
            <a:r>
              <a:rPr lang="ko-KR" altLang="en-US" sz="18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스티븐</a:t>
            </a: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쿡</a:t>
            </a:r>
            <a:endParaRPr lang="en-US" altLang="ko-KR" sz="1800" kern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en-US" altLang="ko-KR" sz="180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따로는 어떤 일이 불가능하다는 사실이 유용할 때도 있다</a:t>
            </a: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0" eaLnBrk="1" hangingPunct="1">
              <a:spcBef>
                <a:spcPct val="0"/>
              </a:spcBef>
            </a:pPr>
            <a:endParaRPr lang="en-US" altLang="ko-KR" sz="180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ko-KR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-- </a:t>
            </a:r>
            <a:r>
              <a:rPr lang="ko-KR" altLang="en-US" sz="18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레오나드</a:t>
            </a:r>
            <a:r>
              <a:rPr lang="ko-KR" altLang="en-US" sz="1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8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레빈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62224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863600"/>
            <a:ext cx="7772400" cy="8763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ko-KR" altLang="en-US" sz="2000" dirty="0" err="1"/>
              <a:t>해밀토니안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싸이클</a:t>
            </a:r>
            <a:r>
              <a:rPr lang="ko-KR" altLang="en-US" sz="2000" dirty="0"/>
              <a:t> 문제의 사례 </a:t>
            </a:r>
            <a:r>
              <a:rPr lang="en-US" altLang="ko-KR" sz="2000" dirty="0"/>
              <a:t>A</a:t>
            </a:r>
            <a:r>
              <a:rPr lang="ko-KR" altLang="en-US" sz="2000" dirty="0"/>
              <a:t>를 아래와 같이 </a:t>
            </a:r>
            <a:r>
              <a:rPr lang="en-US" altLang="ko-KR" sz="2000" dirty="0"/>
              <a:t>TSP </a:t>
            </a:r>
            <a:r>
              <a:rPr lang="ko-KR" altLang="en-US" sz="2000" dirty="0"/>
              <a:t>문제의 사례 </a:t>
            </a:r>
            <a:r>
              <a:rPr lang="en-US" altLang="ko-KR" sz="2000" dirty="0"/>
              <a:t>B</a:t>
            </a:r>
            <a:r>
              <a:rPr lang="ko-KR" altLang="en-US" sz="2000" dirty="0"/>
              <a:t>로 다항식 시간에 변환한다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5773738" y="16160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0580" name="Oval 4"/>
          <p:cNvSpPr>
            <a:spLocks noChangeArrowheads="1"/>
          </p:cNvSpPr>
          <p:nvPr/>
        </p:nvSpPr>
        <p:spPr bwMode="auto">
          <a:xfrm>
            <a:off x="1935163" y="1804988"/>
            <a:ext cx="395287" cy="376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1935163" y="2940050"/>
            <a:ext cx="395287" cy="3794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82" name="Oval 6"/>
          <p:cNvSpPr>
            <a:spLocks noChangeArrowheads="1"/>
          </p:cNvSpPr>
          <p:nvPr/>
        </p:nvSpPr>
        <p:spPr bwMode="auto">
          <a:xfrm>
            <a:off x="3267075" y="1800225"/>
            <a:ext cx="395288" cy="3794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83" name="Oval 7"/>
          <p:cNvSpPr>
            <a:spLocks noChangeArrowheads="1"/>
          </p:cNvSpPr>
          <p:nvPr/>
        </p:nvSpPr>
        <p:spPr bwMode="auto">
          <a:xfrm>
            <a:off x="3260725" y="2935288"/>
            <a:ext cx="396875" cy="3794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2130425" y="2181225"/>
            <a:ext cx="9525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2336800" y="1974850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>
            <a:off x="2341563" y="3128963"/>
            <a:ext cx="90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>
            <a:off x="2241550" y="2112963"/>
            <a:ext cx="107473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2276475" y="2112963"/>
            <a:ext cx="1050925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89" name="Oval 13"/>
          <p:cNvSpPr>
            <a:spLocks noChangeArrowheads="1"/>
          </p:cNvSpPr>
          <p:nvPr/>
        </p:nvSpPr>
        <p:spPr bwMode="auto">
          <a:xfrm>
            <a:off x="5038725" y="1804988"/>
            <a:ext cx="395288" cy="376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280590" name="Oval 14"/>
          <p:cNvSpPr>
            <a:spLocks noChangeArrowheads="1"/>
          </p:cNvSpPr>
          <p:nvPr/>
        </p:nvSpPr>
        <p:spPr bwMode="auto">
          <a:xfrm>
            <a:off x="5038725" y="2940050"/>
            <a:ext cx="395288" cy="3794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91" name="Oval 15"/>
          <p:cNvSpPr>
            <a:spLocks noChangeArrowheads="1"/>
          </p:cNvSpPr>
          <p:nvPr/>
        </p:nvSpPr>
        <p:spPr bwMode="auto">
          <a:xfrm>
            <a:off x="6369050" y="1800225"/>
            <a:ext cx="396875" cy="3794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92" name="Oval 16"/>
          <p:cNvSpPr>
            <a:spLocks noChangeArrowheads="1"/>
          </p:cNvSpPr>
          <p:nvPr/>
        </p:nvSpPr>
        <p:spPr bwMode="auto">
          <a:xfrm>
            <a:off x="6364288" y="2935288"/>
            <a:ext cx="396875" cy="3794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93" name="Line 17"/>
          <p:cNvSpPr>
            <a:spLocks noChangeShapeType="1"/>
          </p:cNvSpPr>
          <p:nvPr/>
        </p:nvSpPr>
        <p:spPr bwMode="auto">
          <a:xfrm>
            <a:off x="5440363" y="1939925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94" name="Line 18"/>
          <p:cNvSpPr>
            <a:spLocks noChangeShapeType="1"/>
          </p:cNvSpPr>
          <p:nvPr/>
        </p:nvSpPr>
        <p:spPr bwMode="auto">
          <a:xfrm>
            <a:off x="5399088" y="2093913"/>
            <a:ext cx="1050925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95" name="AutoShape 19"/>
          <p:cNvSpPr>
            <a:spLocks noChangeArrowheads="1"/>
          </p:cNvSpPr>
          <p:nvPr/>
        </p:nvSpPr>
        <p:spPr bwMode="auto">
          <a:xfrm>
            <a:off x="4135438" y="2405063"/>
            <a:ext cx="369887" cy="357187"/>
          </a:xfrm>
          <a:prstGeom prst="rightArrow">
            <a:avLst>
              <a:gd name="adj1" fmla="val 50000"/>
              <a:gd name="adj2" fmla="val 25889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5221288" y="2182813"/>
            <a:ext cx="9525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5445125" y="313213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598" name="Line 22"/>
          <p:cNvSpPr>
            <a:spLocks noChangeShapeType="1"/>
          </p:cNvSpPr>
          <p:nvPr/>
        </p:nvSpPr>
        <p:spPr bwMode="auto">
          <a:xfrm flipH="1">
            <a:off x="5389563" y="2159000"/>
            <a:ext cx="1074737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5773738" y="31099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6078538" y="2649538"/>
            <a:ext cx="2857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0602" name="Text Box 26"/>
          <p:cNvSpPr txBox="1">
            <a:spLocks noChangeArrowheads="1"/>
          </p:cNvSpPr>
          <p:nvPr/>
        </p:nvSpPr>
        <p:spPr bwMode="auto">
          <a:xfrm>
            <a:off x="4989513" y="24050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6070600" y="2173288"/>
            <a:ext cx="2857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0604" name="Line 28"/>
          <p:cNvSpPr>
            <a:spLocks noChangeShapeType="1"/>
          </p:cNvSpPr>
          <p:nvPr/>
        </p:nvSpPr>
        <p:spPr bwMode="auto">
          <a:xfrm>
            <a:off x="6607175" y="2192338"/>
            <a:ext cx="9525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605" name="Text Box 29"/>
          <p:cNvSpPr txBox="1">
            <a:spLocks noChangeArrowheads="1"/>
          </p:cNvSpPr>
          <p:nvPr/>
        </p:nvSpPr>
        <p:spPr bwMode="auto">
          <a:xfrm>
            <a:off x="6578600" y="2414588"/>
            <a:ext cx="347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1703388" y="3506788"/>
            <a:ext cx="2671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해밀토니안 싸이클 문제의 사례</a:t>
            </a:r>
          </a:p>
        </p:txBody>
      </p:sp>
      <p:sp>
        <p:nvSpPr>
          <p:cNvPr id="280607" name="Text Box 31"/>
          <p:cNvSpPr txBox="1">
            <a:spLocks noChangeArrowheads="1"/>
          </p:cNvSpPr>
          <p:nvPr/>
        </p:nvSpPr>
        <p:spPr bwMode="auto">
          <a:xfrm>
            <a:off x="5203825" y="3475038"/>
            <a:ext cx="15192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TSP </a:t>
            </a:r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문제의 사례</a:t>
            </a:r>
          </a:p>
        </p:txBody>
      </p:sp>
      <p:sp>
        <p:nvSpPr>
          <p:cNvPr id="280608" name="Text Box 32"/>
          <p:cNvSpPr txBox="1">
            <a:spLocks noChangeArrowheads="1"/>
          </p:cNvSpPr>
          <p:nvPr/>
        </p:nvSpPr>
        <p:spPr bwMode="auto">
          <a:xfrm>
            <a:off x="4048125" y="21145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변환</a:t>
            </a:r>
          </a:p>
        </p:txBody>
      </p:sp>
      <p:sp>
        <p:nvSpPr>
          <p:cNvPr id="280609" name="Rectangle 33"/>
          <p:cNvSpPr>
            <a:spLocks noChangeArrowheads="1"/>
          </p:cNvSpPr>
          <p:nvPr/>
        </p:nvSpPr>
        <p:spPr bwMode="auto">
          <a:xfrm>
            <a:off x="1600200" y="4114799"/>
            <a:ext cx="6451600" cy="103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1800" i="0" dirty="0">
                <a:solidFill>
                  <a:srgbClr val="FF0000"/>
                </a:solidFill>
                <a:effectLst/>
              </a:rPr>
              <a:t>사례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A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가 </a:t>
            </a:r>
            <a:r>
              <a:rPr lang="ko-KR" altLang="en-US" sz="1800" i="0" dirty="0" err="1">
                <a:solidFill>
                  <a:srgbClr val="FF0000"/>
                </a:solidFill>
                <a:effectLst/>
              </a:rPr>
              <a:t>해밀토니안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 </a:t>
            </a:r>
            <a:r>
              <a:rPr lang="ko-KR" altLang="en-US" sz="1800" i="0" dirty="0" err="1">
                <a:solidFill>
                  <a:srgbClr val="FF0000"/>
                </a:solidFill>
                <a:effectLst/>
              </a:rPr>
              <a:t>싸이클을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 갖는다 </a:t>
            </a:r>
          </a:p>
          <a:p>
            <a:pPr eaLnBrk="1" hangingPunct="1">
              <a:buFont typeface="Wingdings" panose="05000000000000000000" pitchFamily="2" charset="2"/>
              <a:buChar char="ó"/>
            </a:pPr>
            <a:r>
              <a:rPr lang="ko-KR" altLang="en-US" sz="1800" i="0" dirty="0" smtClean="0">
                <a:solidFill>
                  <a:srgbClr val="FF0000"/>
                </a:solidFill>
                <a:effectLst/>
              </a:rPr>
              <a:t>사례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B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가 길이 </a:t>
            </a:r>
            <a:r>
              <a:rPr lang="en-US" altLang="ko-KR" sz="1800" i="0" dirty="0">
                <a:solidFill>
                  <a:srgbClr val="FF0000"/>
                </a:solidFill>
                <a:effectLst/>
              </a:rPr>
              <a:t>4 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이하인 </a:t>
            </a:r>
            <a:r>
              <a:rPr lang="ko-KR" altLang="en-US" sz="1800" i="0" dirty="0" err="1">
                <a:solidFill>
                  <a:srgbClr val="FF0000"/>
                </a:solidFill>
                <a:effectLst/>
              </a:rPr>
              <a:t>해밀토니안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 </a:t>
            </a:r>
            <a:r>
              <a:rPr lang="ko-KR" altLang="en-US" sz="1800" i="0" dirty="0" err="1">
                <a:solidFill>
                  <a:srgbClr val="FF0000"/>
                </a:solidFill>
                <a:effectLst/>
              </a:rPr>
              <a:t>싸이클을</a:t>
            </a:r>
            <a:r>
              <a:rPr lang="ko-KR" altLang="en-US" sz="1800" i="0" dirty="0">
                <a:solidFill>
                  <a:srgbClr val="FF0000"/>
                </a:solidFill>
                <a:effectLst/>
              </a:rPr>
              <a:t> </a:t>
            </a:r>
            <a:r>
              <a:rPr lang="ko-KR" altLang="en-US" sz="1800" i="0" dirty="0" smtClean="0">
                <a:solidFill>
                  <a:srgbClr val="FF0000"/>
                </a:solidFill>
                <a:effectLst/>
              </a:rPr>
              <a:t>갖는다</a:t>
            </a:r>
            <a:endParaRPr lang="en-US" altLang="ko-KR" sz="1800" i="0" dirty="0" smtClean="0">
              <a:solidFill>
                <a:srgbClr val="FF0000"/>
              </a:solidFill>
              <a:effectLst/>
            </a:endParaRPr>
          </a:p>
          <a:p>
            <a:pPr marL="0" indent="0" eaLnBrk="1" hangingPunct="1">
              <a:buNone/>
            </a:pPr>
            <a:r>
              <a:rPr lang="en-US" altLang="ko-KR" sz="1800" i="0" dirty="0" smtClean="0">
                <a:solidFill>
                  <a:srgbClr val="FF0000"/>
                </a:solidFill>
                <a:effectLst/>
              </a:rPr>
              <a:t>       (</a:t>
            </a:r>
            <a:r>
              <a:rPr lang="ko-KR" altLang="en-US" sz="1800" i="0" dirty="0" smtClean="0">
                <a:solidFill>
                  <a:srgbClr val="FF0000"/>
                </a:solidFill>
                <a:effectLst/>
              </a:rPr>
              <a:t>그래프의</a:t>
            </a:r>
            <a:r>
              <a:rPr lang="en-US" altLang="ko-KR" sz="1800" i="0" dirty="0" smtClean="0">
                <a:solidFill>
                  <a:srgbClr val="FF0000"/>
                </a:solidFill>
                <a:effectLst/>
              </a:rPr>
              <a:t> </a:t>
            </a:r>
            <a:r>
              <a:rPr lang="ko-KR" altLang="en-US" sz="1800" i="0" dirty="0" smtClean="0">
                <a:solidFill>
                  <a:srgbClr val="FF0000"/>
                </a:solidFill>
                <a:effectLst/>
              </a:rPr>
              <a:t>크기가 </a:t>
            </a:r>
            <a:r>
              <a:rPr lang="en-US" altLang="ko-KR" sz="1800" dirty="0" smtClean="0">
                <a:solidFill>
                  <a:srgbClr val="FF0000"/>
                </a:solidFill>
                <a:effectLst/>
              </a:rPr>
              <a:t>n</a:t>
            </a:r>
            <a:r>
              <a:rPr lang="ko-KR" altLang="en-US" sz="1800" i="0" dirty="0" smtClean="0">
                <a:solidFill>
                  <a:srgbClr val="FF0000"/>
                </a:solidFill>
                <a:effectLst/>
              </a:rPr>
              <a:t>이면 </a:t>
            </a:r>
            <a:r>
              <a:rPr lang="en-US" altLang="ko-KR" sz="1800" i="0" dirty="0" smtClean="0">
                <a:solidFill>
                  <a:srgbClr val="FF0000"/>
                </a:solidFill>
                <a:effectLst/>
              </a:rPr>
              <a:t>4 </a:t>
            </a:r>
            <a:r>
              <a:rPr lang="ko-KR" altLang="en-US" sz="1800" i="0" dirty="0" smtClean="0">
                <a:solidFill>
                  <a:srgbClr val="FF0000"/>
                </a:solidFill>
                <a:effectLst/>
              </a:rPr>
              <a:t>대신 </a:t>
            </a:r>
            <a:r>
              <a:rPr lang="en-US" altLang="ko-KR" sz="1800" dirty="0" smtClean="0">
                <a:solidFill>
                  <a:srgbClr val="FF0000"/>
                </a:solidFill>
                <a:effectLst/>
              </a:rPr>
              <a:t>n</a:t>
            </a:r>
            <a:r>
              <a:rPr lang="en-US" altLang="ko-KR" sz="1800" i="0" dirty="0" smtClean="0">
                <a:solidFill>
                  <a:srgbClr val="FF0000"/>
                </a:solidFill>
                <a:effectLst/>
              </a:rPr>
              <a:t>)</a:t>
            </a:r>
            <a:endParaRPr lang="ko-KR" altLang="en-US" sz="180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787400" y="5295900"/>
            <a:ext cx="6629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ko-KR" altLang="en-US" sz="1800" i="0">
                <a:solidFill>
                  <a:srgbClr val="FF0000"/>
                </a:solidFill>
                <a:effectLst/>
              </a:rPr>
              <a:t>그러므로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TSP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는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NP-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하드이다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.</a:t>
            </a:r>
          </a:p>
        </p:txBody>
      </p:sp>
      <p:sp>
        <p:nvSpPr>
          <p:cNvPr id="280612" name="Line 36"/>
          <p:cNvSpPr>
            <a:spLocks noChangeShapeType="1"/>
          </p:cNvSpPr>
          <p:nvPr/>
        </p:nvSpPr>
        <p:spPr bwMode="auto">
          <a:xfrm flipH="1" flipV="1">
            <a:off x="3657600" y="4740276"/>
            <a:ext cx="2806700" cy="923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/>
          </a:p>
        </p:txBody>
      </p:sp>
      <p:sp>
        <p:nvSpPr>
          <p:cNvPr id="280613" name="Text Box 37"/>
          <p:cNvSpPr txBox="1">
            <a:spLocks noChangeArrowheads="1"/>
          </p:cNvSpPr>
          <p:nvPr/>
        </p:nvSpPr>
        <p:spPr bwMode="auto">
          <a:xfrm>
            <a:off x="5661025" y="5624513"/>
            <a:ext cx="1697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정점 수와 일치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Oval 2"/>
          <p:cNvSpPr>
            <a:spLocks noChangeArrowheads="1"/>
          </p:cNvSpPr>
          <p:nvPr/>
        </p:nvSpPr>
        <p:spPr bwMode="auto">
          <a:xfrm>
            <a:off x="3116263" y="493713"/>
            <a:ext cx="1428750" cy="538162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GSAT</a:t>
            </a:r>
          </a:p>
        </p:txBody>
      </p:sp>
      <p:sp>
        <p:nvSpPr>
          <p:cNvPr id="261123" name="Oval 3"/>
          <p:cNvSpPr>
            <a:spLocks noChangeArrowheads="1"/>
          </p:cNvSpPr>
          <p:nvPr/>
        </p:nvSpPr>
        <p:spPr bwMode="auto">
          <a:xfrm>
            <a:off x="4276725" y="1689100"/>
            <a:ext cx="1428750" cy="538163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3SAT</a:t>
            </a:r>
          </a:p>
        </p:txBody>
      </p:sp>
      <p:sp>
        <p:nvSpPr>
          <p:cNvPr id="261124" name="Oval 4"/>
          <p:cNvSpPr>
            <a:spLocks noChangeArrowheads="1"/>
          </p:cNvSpPr>
          <p:nvPr/>
        </p:nvSpPr>
        <p:spPr bwMode="auto">
          <a:xfrm>
            <a:off x="2606675" y="3922713"/>
            <a:ext cx="2128838" cy="560387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VERTEX-COVER</a:t>
            </a:r>
          </a:p>
        </p:txBody>
      </p:sp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2909888" y="2827338"/>
            <a:ext cx="1428750" cy="538162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CLIQUE</a:t>
            </a:r>
          </a:p>
        </p:txBody>
      </p:sp>
      <p:sp>
        <p:nvSpPr>
          <p:cNvPr id="261126" name="Oval 6"/>
          <p:cNvSpPr>
            <a:spLocks noChangeArrowheads="1"/>
          </p:cNvSpPr>
          <p:nvPr/>
        </p:nvSpPr>
        <p:spPr bwMode="auto">
          <a:xfrm>
            <a:off x="1874838" y="1679575"/>
            <a:ext cx="1428750" cy="538163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SAT</a:t>
            </a:r>
          </a:p>
        </p:txBody>
      </p:sp>
      <p:sp>
        <p:nvSpPr>
          <p:cNvPr id="261127" name="Oval 7"/>
          <p:cNvSpPr>
            <a:spLocks noChangeArrowheads="1"/>
          </p:cNvSpPr>
          <p:nvPr/>
        </p:nvSpPr>
        <p:spPr bwMode="auto">
          <a:xfrm>
            <a:off x="5680075" y="2798763"/>
            <a:ext cx="2128838" cy="560387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SUBSET-SUM</a:t>
            </a:r>
          </a:p>
        </p:txBody>
      </p:sp>
      <p:sp>
        <p:nvSpPr>
          <p:cNvPr id="261128" name="Oval 8"/>
          <p:cNvSpPr>
            <a:spLocks noChangeArrowheads="1"/>
          </p:cNvSpPr>
          <p:nvPr/>
        </p:nvSpPr>
        <p:spPr bwMode="auto">
          <a:xfrm>
            <a:off x="257175" y="5045075"/>
            <a:ext cx="1708150" cy="538163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HAM-CYCLE</a:t>
            </a:r>
          </a:p>
        </p:txBody>
      </p:sp>
      <p:sp>
        <p:nvSpPr>
          <p:cNvPr id="261129" name="Oval 9"/>
          <p:cNvSpPr>
            <a:spLocks noChangeArrowheads="1"/>
          </p:cNvSpPr>
          <p:nvPr/>
        </p:nvSpPr>
        <p:spPr bwMode="auto">
          <a:xfrm>
            <a:off x="401638" y="6188075"/>
            <a:ext cx="1428750" cy="538163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TSP</a:t>
            </a:r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 flipH="1">
            <a:off x="2697163" y="1009650"/>
            <a:ext cx="84931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>
            <a:off x="4092575" y="1011238"/>
            <a:ext cx="874713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 flipH="1">
            <a:off x="3713163" y="2225675"/>
            <a:ext cx="1081087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33" name="Line 13"/>
          <p:cNvSpPr>
            <a:spLocks noChangeShapeType="1"/>
          </p:cNvSpPr>
          <p:nvPr/>
        </p:nvSpPr>
        <p:spPr bwMode="auto">
          <a:xfrm flipH="1">
            <a:off x="3636963" y="3365500"/>
            <a:ext cx="4762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34" name="Line 14"/>
          <p:cNvSpPr>
            <a:spLocks noChangeShapeType="1"/>
          </p:cNvSpPr>
          <p:nvPr/>
        </p:nvSpPr>
        <p:spPr bwMode="auto">
          <a:xfrm>
            <a:off x="1122363" y="5597525"/>
            <a:ext cx="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4476750" y="10191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2682875" y="10207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4256088" y="234473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3259138" y="34083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1096963" y="56626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40" name="Oval 20"/>
          <p:cNvSpPr>
            <a:spLocks noChangeArrowheads="1"/>
          </p:cNvSpPr>
          <p:nvPr/>
        </p:nvSpPr>
        <p:spPr bwMode="auto">
          <a:xfrm>
            <a:off x="2395538" y="5048250"/>
            <a:ext cx="1708150" cy="538163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HAM-PATH</a:t>
            </a:r>
          </a:p>
        </p:txBody>
      </p:sp>
      <p:sp>
        <p:nvSpPr>
          <p:cNvPr id="261141" name="Line 21"/>
          <p:cNvSpPr>
            <a:spLocks noChangeShapeType="1"/>
          </p:cNvSpPr>
          <p:nvPr/>
        </p:nvSpPr>
        <p:spPr bwMode="auto">
          <a:xfrm flipH="1">
            <a:off x="1254125" y="4452938"/>
            <a:ext cx="183832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 flipH="1">
            <a:off x="3341688" y="4484688"/>
            <a:ext cx="287337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592263" y="44307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081338" y="44323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45" name="Oval 25"/>
          <p:cNvSpPr>
            <a:spLocks noChangeArrowheads="1"/>
          </p:cNvSpPr>
          <p:nvPr/>
        </p:nvSpPr>
        <p:spPr bwMode="auto">
          <a:xfrm>
            <a:off x="4556125" y="5051425"/>
            <a:ext cx="2846388" cy="538163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HAM-PATH-2-POINTS</a:t>
            </a:r>
          </a:p>
        </p:txBody>
      </p:sp>
      <p:sp>
        <p:nvSpPr>
          <p:cNvPr id="261146" name="Line 26"/>
          <p:cNvSpPr>
            <a:spLocks noChangeShapeType="1"/>
          </p:cNvSpPr>
          <p:nvPr/>
        </p:nvSpPr>
        <p:spPr bwMode="auto">
          <a:xfrm>
            <a:off x="4152900" y="4457700"/>
            <a:ext cx="148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4930775" y="44323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48" name="Line 28"/>
          <p:cNvSpPr>
            <a:spLocks noChangeShapeType="1"/>
          </p:cNvSpPr>
          <p:nvPr/>
        </p:nvSpPr>
        <p:spPr bwMode="auto">
          <a:xfrm>
            <a:off x="5272088" y="2208213"/>
            <a:ext cx="13620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5424488" y="234315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≤</a:t>
            </a:r>
            <a:r>
              <a:rPr kumimoji="1" lang="en-US" altLang="ko-KR" sz="1800" i="0" baseline="-25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1150" name="Rectangle 30"/>
          <p:cNvSpPr>
            <a:spLocks noChangeArrowheads="1"/>
          </p:cNvSpPr>
          <p:nvPr/>
        </p:nvSpPr>
        <p:spPr bwMode="auto">
          <a:xfrm>
            <a:off x="4927600" y="431800"/>
            <a:ext cx="421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i="0">
                <a:effectLst/>
              </a:rPr>
              <a:t>NP-</a:t>
            </a:r>
            <a:r>
              <a:rPr lang="ko-KR" altLang="en-US" sz="2800" i="0">
                <a:effectLst/>
              </a:rPr>
              <a:t>완비 문제의 초기 역사</a:t>
            </a:r>
            <a:endParaRPr lang="en-US" altLang="ko-KR" sz="2800" i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직관과 배치되는 </a:t>
            </a:r>
            <a:r>
              <a:rPr lang="en-US" altLang="ko-KR" sz="3600"/>
              <a:t>NP-</a:t>
            </a:r>
            <a:r>
              <a:rPr lang="ko-KR" altLang="en-US" sz="3600"/>
              <a:t>완비 문제의 예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09584" cy="3301269"/>
          </a:xfrm>
        </p:spPr>
        <p:txBody>
          <a:bodyPr/>
          <a:lstStyle/>
          <a:p>
            <a:r>
              <a:rPr lang="ko-KR" altLang="en-US" sz="2800" dirty="0"/>
              <a:t>최단경로</a:t>
            </a:r>
          </a:p>
          <a:p>
            <a:pPr lvl="1"/>
            <a:r>
              <a:rPr lang="ko-KR" altLang="en-US" sz="2400" dirty="0"/>
              <a:t>그래프의 정점 </a:t>
            </a:r>
            <a:r>
              <a:rPr lang="en-US" altLang="ko-KR" sz="2400" dirty="0"/>
              <a:t>s</a:t>
            </a:r>
            <a:r>
              <a:rPr lang="ko-KR" altLang="en-US" sz="2400" dirty="0"/>
              <a:t>에서 </a:t>
            </a:r>
            <a:r>
              <a:rPr lang="en-US" altLang="ko-KR" sz="2400" dirty="0"/>
              <a:t>t</a:t>
            </a:r>
            <a:r>
              <a:rPr lang="ko-KR" altLang="en-US" sz="2400" dirty="0"/>
              <a:t>로 가는 최단경로는 간단히 구할 수 있다</a:t>
            </a:r>
          </a:p>
          <a:p>
            <a:r>
              <a:rPr lang="ko-KR" altLang="en-US" sz="2800" dirty="0"/>
              <a:t>최장경로</a:t>
            </a:r>
          </a:p>
          <a:p>
            <a:pPr lvl="1"/>
            <a:r>
              <a:rPr lang="ko-KR" altLang="en-US" sz="2400" dirty="0"/>
              <a:t>그래프의 정점 </a:t>
            </a:r>
            <a:r>
              <a:rPr lang="en-US" altLang="ko-KR" sz="2400" dirty="0"/>
              <a:t>s</a:t>
            </a:r>
            <a:r>
              <a:rPr lang="ko-KR" altLang="en-US" sz="2400" dirty="0"/>
              <a:t>에서 </a:t>
            </a:r>
            <a:r>
              <a:rPr lang="en-US" altLang="ko-KR" sz="2400" dirty="0"/>
              <a:t>t</a:t>
            </a:r>
            <a:r>
              <a:rPr lang="ko-KR" altLang="en-US" sz="2400" dirty="0"/>
              <a:t>로 가는 최장경로는 간단히 구할 수 없다</a:t>
            </a:r>
          </a:p>
          <a:p>
            <a:pPr lvl="1"/>
            <a:r>
              <a:rPr lang="en-US" altLang="ko-KR" sz="2400" dirty="0"/>
              <a:t>NP-</a:t>
            </a:r>
            <a:r>
              <a:rPr lang="ko-KR" altLang="en-US" sz="2400" dirty="0"/>
              <a:t>완비</a:t>
            </a:r>
          </a:p>
          <a:p>
            <a:pPr lvl="1"/>
            <a:endParaRPr lang="en-US" altLang="ko-KR" sz="2400" dirty="0"/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673100" y="5422900"/>
            <a:ext cx="83185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000" i="0">
                <a:solidFill>
                  <a:srgbClr val="FF0000"/>
                </a:solidFill>
                <a:effectLst/>
              </a:rPr>
              <a:t>얼핏 비슷해 보이지만 위 두 문제의 난이도는 천지차이다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i="0">
                <a:solidFill>
                  <a:srgbClr val="FF0000"/>
                </a:solidFill>
                <a:effectLst/>
              </a:rPr>
              <a:t>     (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지금까지의 연구 결과로는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596900" y="990600"/>
            <a:ext cx="7772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i="0">
                <a:effectLst/>
              </a:rPr>
              <a:t>최장경로 문제</a:t>
            </a:r>
          </a:p>
          <a:p>
            <a:pPr lvl="1" eaLnBrk="1" hangingPunct="1"/>
            <a:r>
              <a:rPr lang="ko-KR" altLang="en-US" sz="2000" i="0">
                <a:effectLst/>
              </a:rPr>
              <a:t>주어진 그래프에서 </a:t>
            </a:r>
            <a:r>
              <a:rPr lang="en-US" altLang="ko-KR" sz="2000" i="0">
                <a:effectLst/>
              </a:rPr>
              <a:t>vertex </a:t>
            </a:r>
            <a:r>
              <a:rPr lang="en-US" altLang="ko-KR" sz="2000">
                <a:effectLst/>
              </a:rPr>
              <a:t>s</a:t>
            </a:r>
            <a:r>
              <a:rPr lang="ko-KR" altLang="en-US" sz="2000" i="0">
                <a:effectLst/>
              </a:rPr>
              <a:t>에서 </a:t>
            </a:r>
            <a:r>
              <a:rPr lang="en-US" altLang="ko-KR" sz="2000">
                <a:effectLst/>
              </a:rPr>
              <a:t>t</a:t>
            </a:r>
            <a:r>
              <a:rPr lang="ko-KR" altLang="en-US" sz="2000" i="0">
                <a:effectLst/>
              </a:rPr>
              <a:t>로 가는 길이 </a:t>
            </a:r>
            <a:r>
              <a:rPr lang="en-US" altLang="ko-KR" sz="2000">
                <a:effectLst/>
              </a:rPr>
              <a:t>k </a:t>
            </a:r>
            <a:r>
              <a:rPr lang="ko-KR" altLang="en-US" sz="2000" i="0">
                <a:effectLst/>
              </a:rPr>
              <a:t>이상인 단순경로가 존재하는가</a:t>
            </a:r>
            <a:r>
              <a:rPr lang="en-US" altLang="ko-KR" sz="2000" i="0">
                <a:effectLst/>
              </a:rPr>
              <a:t>?</a:t>
            </a:r>
          </a:p>
          <a:p>
            <a:pPr lvl="1" eaLnBrk="1" hangingPunct="1"/>
            <a:endParaRPr lang="en-US" altLang="ko-KR" sz="2000" i="0">
              <a:effectLst/>
            </a:endParaRPr>
          </a:p>
        </p:txBody>
      </p:sp>
      <p:sp>
        <p:nvSpPr>
          <p:cNvPr id="262182" name="Rectangle 38"/>
          <p:cNvSpPr>
            <a:spLocks noChangeArrowheads="1"/>
          </p:cNvSpPr>
          <p:nvPr/>
        </p:nvSpPr>
        <p:spPr bwMode="auto">
          <a:xfrm>
            <a:off x="635000" y="2819400"/>
            <a:ext cx="7772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i="0">
                <a:effectLst/>
              </a:rPr>
              <a:t>두 점 사이 해밀토니안 경로 문제</a:t>
            </a:r>
          </a:p>
          <a:p>
            <a:pPr lvl="1" eaLnBrk="1" hangingPunct="1"/>
            <a:r>
              <a:rPr lang="ko-KR" altLang="en-US" sz="2000" i="0">
                <a:effectLst/>
              </a:rPr>
              <a:t>주어진 그래프에서 정점 </a:t>
            </a:r>
            <a:r>
              <a:rPr lang="en-US" altLang="ko-KR" sz="2000">
                <a:effectLst/>
              </a:rPr>
              <a:t>s</a:t>
            </a:r>
            <a:r>
              <a:rPr lang="ko-KR" altLang="en-US" sz="2000" i="0">
                <a:effectLst/>
              </a:rPr>
              <a:t>에서 </a:t>
            </a:r>
            <a:r>
              <a:rPr lang="en-US" altLang="ko-KR" sz="2000">
                <a:effectLst/>
              </a:rPr>
              <a:t>t</a:t>
            </a:r>
            <a:r>
              <a:rPr lang="ko-KR" altLang="en-US" sz="2000" i="0">
                <a:effectLst/>
              </a:rPr>
              <a:t>에 이르는 해밀토니안 경로가 존재하는가</a:t>
            </a:r>
            <a:r>
              <a:rPr lang="en-US" altLang="ko-KR" sz="2000" i="0">
                <a:effectLst/>
              </a:rPr>
              <a:t>?</a:t>
            </a:r>
          </a:p>
          <a:p>
            <a:pPr lvl="1" eaLnBrk="1" hangingPunct="1"/>
            <a:r>
              <a:rPr lang="en-US" altLang="ko-KR" sz="2000" i="0">
                <a:effectLst/>
              </a:rPr>
              <a:t>NP-</a:t>
            </a:r>
            <a:r>
              <a:rPr lang="ko-KR" altLang="en-US" sz="2000" i="0">
                <a:effectLst/>
              </a:rPr>
              <a:t>완비</a:t>
            </a:r>
          </a:p>
          <a:p>
            <a:pPr lvl="1" eaLnBrk="1" hangingPunct="1"/>
            <a:endParaRPr lang="en-US" altLang="ko-KR" sz="2000" i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738" name="Group 42"/>
          <p:cNvGrpSpPr>
            <a:grpSpLocks/>
          </p:cNvGrpSpPr>
          <p:nvPr/>
        </p:nvGrpSpPr>
        <p:grpSpPr bwMode="auto">
          <a:xfrm>
            <a:off x="904875" y="1898650"/>
            <a:ext cx="6664325" cy="2049463"/>
            <a:chOff x="370" y="1180"/>
            <a:chExt cx="4792" cy="1513"/>
          </a:xfrm>
        </p:grpSpPr>
        <p:sp>
          <p:nvSpPr>
            <p:cNvPr id="285700" name="Oval 4"/>
            <p:cNvSpPr>
              <a:spLocks noChangeArrowheads="1"/>
            </p:cNvSpPr>
            <p:nvPr/>
          </p:nvSpPr>
          <p:spPr bwMode="auto">
            <a:xfrm>
              <a:off x="596" y="1226"/>
              <a:ext cx="278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200" i="0">
                <a:effectLst/>
                <a:latin typeface="Bookman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85701" name="Oval 5"/>
            <p:cNvSpPr>
              <a:spLocks noChangeArrowheads="1"/>
            </p:cNvSpPr>
            <p:nvPr/>
          </p:nvSpPr>
          <p:spPr bwMode="auto">
            <a:xfrm>
              <a:off x="596" y="2047"/>
              <a:ext cx="278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2" name="Oval 6"/>
            <p:cNvSpPr>
              <a:spLocks noChangeArrowheads="1"/>
            </p:cNvSpPr>
            <p:nvPr/>
          </p:nvSpPr>
          <p:spPr bwMode="auto">
            <a:xfrm>
              <a:off x="1531" y="1222"/>
              <a:ext cx="278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3" name="Oval 7"/>
            <p:cNvSpPr>
              <a:spLocks noChangeArrowheads="1"/>
            </p:cNvSpPr>
            <p:nvPr/>
          </p:nvSpPr>
          <p:spPr bwMode="auto">
            <a:xfrm>
              <a:off x="1527" y="2043"/>
              <a:ext cx="279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4" name="Line 8"/>
            <p:cNvSpPr>
              <a:spLocks noChangeShapeType="1"/>
            </p:cNvSpPr>
            <p:nvPr/>
          </p:nvSpPr>
          <p:spPr bwMode="auto">
            <a:xfrm>
              <a:off x="733" y="1498"/>
              <a:ext cx="7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05" name="Line 9"/>
            <p:cNvSpPr>
              <a:spLocks noChangeShapeType="1"/>
            </p:cNvSpPr>
            <p:nvPr/>
          </p:nvSpPr>
          <p:spPr bwMode="auto">
            <a:xfrm>
              <a:off x="878" y="1348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06" name="Line 10"/>
            <p:cNvSpPr>
              <a:spLocks noChangeShapeType="1"/>
            </p:cNvSpPr>
            <p:nvPr/>
          </p:nvSpPr>
          <p:spPr bwMode="auto">
            <a:xfrm>
              <a:off x="881" y="2183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07" name="Line 11"/>
            <p:cNvSpPr>
              <a:spLocks noChangeShapeType="1"/>
            </p:cNvSpPr>
            <p:nvPr/>
          </p:nvSpPr>
          <p:spPr bwMode="auto">
            <a:xfrm flipH="1">
              <a:off x="811" y="1448"/>
              <a:ext cx="755" cy="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08" name="Line 12"/>
            <p:cNvSpPr>
              <a:spLocks noChangeShapeType="1"/>
            </p:cNvSpPr>
            <p:nvPr/>
          </p:nvSpPr>
          <p:spPr bwMode="auto">
            <a:xfrm>
              <a:off x="843" y="1455"/>
              <a:ext cx="731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09" name="AutoShape 13"/>
            <p:cNvSpPr>
              <a:spLocks noChangeArrowheads="1"/>
            </p:cNvSpPr>
            <p:nvPr/>
          </p:nvSpPr>
          <p:spPr bwMode="auto">
            <a:xfrm>
              <a:off x="2757" y="1659"/>
              <a:ext cx="260" cy="259"/>
            </a:xfrm>
            <a:prstGeom prst="rightArrow">
              <a:avLst>
                <a:gd name="adj1" fmla="val 50000"/>
                <a:gd name="adj2" fmla="val 2509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370" y="2422"/>
              <a:ext cx="227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HAM-PATH</a:t>
              </a:r>
              <a:r>
                <a:rPr kumimoji="1" lang="en-US" altLang="ko-KR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-</a:t>
              </a:r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2-POINTS</a:t>
              </a:r>
              <a:r>
                <a:rPr kumimoji="1" lang="en-US" altLang="ko-KR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문제의 사례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3305" y="2456"/>
              <a:ext cx="185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LONGEST-PATH </a:t>
              </a:r>
              <a:r>
                <a:rPr kumimoji="1" lang="ko-KR" altLang="en-US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문제의 사례</a:t>
              </a:r>
            </a:p>
          </p:txBody>
        </p:sp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2696" y="1450"/>
              <a:ext cx="38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변환</a:t>
              </a:r>
            </a:p>
          </p:txBody>
        </p:sp>
        <p:sp>
          <p:nvSpPr>
            <p:cNvPr id="285713" name="Oval 17"/>
            <p:cNvSpPr>
              <a:spLocks noChangeArrowheads="1"/>
            </p:cNvSpPr>
            <p:nvPr/>
          </p:nvSpPr>
          <p:spPr bwMode="auto">
            <a:xfrm>
              <a:off x="2247" y="1603"/>
              <a:ext cx="279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1813" y="1399"/>
              <a:ext cx="46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 flipV="1">
              <a:off x="1792" y="1812"/>
              <a:ext cx="475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16" name="Oval 20"/>
            <p:cNvSpPr>
              <a:spLocks noChangeArrowheads="1"/>
            </p:cNvSpPr>
            <p:nvPr/>
          </p:nvSpPr>
          <p:spPr bwMode="auto">
            <a:xfrm>
              <a:off x="3219" y="1220"/>
              <a:ext cx="278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200" i="0">
                <a:effectLst/>
                <a:latin typeface="Bookman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85717" name="Oval 21"/>
            <p:cNvSpPr>
              <a:spLocks noChangeArrowheads="1"/>
            </p:cNvSpPr>
            <p:nvPr/>
          </p:nvSpPr>
          <p:spPr bwMode="auto">
            <a:xfrm>
              <a:off x="3219" y="2041"/>
              <a:ext cx="278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18" name="Oval 22"/>
            <p:cNvSpPr>
              <a:spLocks noChangeArrowheads="1"/>
            </p:cNvSpPr>
            <p:nvPr/>
          </p:nvSpPr>
          <p:spPr bwMode="auto">
            <a:xfrm>
              <a:off x="4154" y="1216"/>
              <a:ext cx="278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19" name="Oval 23"/>
            <p:cNvSpPr>
              <a:spLocks noChangeArrowheads="1"/>
            </p:cNvSpPr>
            <p:nvPr/>
          </p:nvSpPr>
          <p:spPr bwMode="auto">
            <a:xfrm>
              <a:off x="4150" y="2037"/>
              <a:ext cx="279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20" name="Line 24"/>
            <p:cNvSpPr>
              <a:spLocks noChangeShapeType="1"/>
            </p:cNvSpPr>
            <p:nvPr/>
          </p:nvSpPr>
          <p:spPr bwMode="auto">
            <a:xfrm>
              <a:off x="3356" y="1492"/>
              <a:ext cx="7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>
              <a:off x="3501" y="1342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>
              <a:off x="3504" y="2177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3434" y="1442"/>
              <a:ext cx="755" cy="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3466" y="1449"/>
              <a:ext cx="731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5" name="Oval 29"/>
            <p:cNvSpPr>
              <a:spLocks noChangeArrowheads="1"/>
            </p:cNvSpPr>
            <p:nvPr/>
          </p:nvSpPr>
          <p:spPr bwMode="auto">
            <a:xfrm>
              <a:off x="4870" y="1597"/>
              <a:ext cx="279" cy="2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4436" y="1393"/>
              <a:ext cx="46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V="1">
              <a:off x="4415" y="1806"/>
              <a:ext cx="475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728" name="Text Box 32"/>
            <p:cNvSpPr txBox="1">
              <a:spLocks noChangeArrowheads="1"/>
            </p:cNvSpPr>
            <p:nvPr/>
          </p:nvSpPr>
          <p:spPr bwMode="auto">
            <a:xfrm>
              <a:off x="3205" y="1686"/>
              <a:ext cx="19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5729" name="Text Box 33"/>
            <p:cNvSpPr txBox="1">
              <a:spLocks noChangeArrowheads="1"/>
            </p:cNvSpPr>
            <p:nvPr/>
          </p:nvSpPr>
          <p:spPr bwMode="auto">
            <a:xfrm>
              <a:off x="3735" y="2155"/>
              <a:ext cx="1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5730" name="Text Box 34"/>
            <p:cNvSpPr txBox="1">
              <a:spLocks noChangeArrowheads="1"/>
            </p:cNvSpPr>
            <p:nvPr/>
          </p:nvSpPr>
          <p:spPr bwMode="auto">
            <a:xfrm>
              <a:off x="3728" y="1180"/>
              <a:ext cx="1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5731" name="Text Box 35"/>
            <p:cNvSpPr txBox="1">
              <a:spLocks noChangeArrowheads="1"/>
            </p:cNvSpPr>
            <p:nvPr/>
          </p:nvSpPr>
          <p:spPr bwMode="auto">
            <a:xfrm>
              <a:off x="3463" y="1510"/>
              <a:ext cx="1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5732" name="Text Box 36"/>
            <p:cNvSpPr txBox="1">
              <a:spLocks noChangeArrowheads="1"/>
            </p:cNvSpPr>
            <p:nvPr/>
          </p:nvSpPr>
          <p:spPr bwMode="auto">
            <a:xfrm>
              <a:off x="4522" y="1810"/>
              <a:ext cx="19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5733" name="Text Box 37"/>
            <p:cNvSpPr txBox="1">
              <a:spLocks noChangeArrowheads="1"/>
            </p:cNvSpPr>
            <p:nvPr/>
          </p:nvSpPr>
          <p:spPr bwMode="auto">
            <a:xfrm>
              <a:off x="4591" y="1344"/>
              <a:ext cx="1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5734" name="Text Box 38"/>
            <p:cNvSpPr txBox="1">
              <a:spLocks noChangeArrowheads="1"/>
            </p:cNvSpPr>
            <p:nvPr/>
          </p:nvSpPr>
          <p:spPr bwMode="auto">
            <a:xfrm>
              <a:off x="3462" y="1791"/>
              <a:ext cx="1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</p:grpSp>
      <p:sp>
        <p:nvSpPr>
          <p:cNvPr id="285735" name="Rectangle 39"/>
          <p:cNvSpPr>
            <a:spLocks noChangeArrowheads="1"/>
          </p:cNvSpPr>
          <p:nvPr/>
        </p:nvSpPr>
        <p:spPr bwMode="auto">
          <a:xfrm>
            <a:off x="609600" y="939800"/>
            <a:ext cx="7772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i="0">
                <a:effectLst/>
              </a:rPr>
              <a:t>두 점 사이 해밀토니안 경로 문제의 사례 </a:t>
            </a:r>
            <a:r>
              <a:rPr lang="en-US" altLang="ko-KR" sz="2400" i="0">
                <a:effectLst/>
              </a:rPr>
              <a:t>A</a:t>
            </a:r>
            <a:r>
              <a:rPr lang="ko-KR" altLang="en-US" sz="2400" i="0">
                <a:effectLst/>
              </a:rPr>
              <a:t>로부터 </a:t>
            </a:r>
            <a:r>
              <a:rPr lang="en-US" altLang="ko-KR" sz="2400" i="0">
                <a:effectLst/>
              </a:rPr>
              <a:t>Longest Path </a:t>
            </a:r>
            <a:r>
              <a:rPr lang="ko-KR" altLang="en-US" sz="2400" i="0">
                <a:effectLst/>
              </a:rPr>
              <a:t>문제의 사례 </a:t>
            </a:r>
            <a:r>
              <a:rPr lang="en-US" altLang="ko-KR" sz="2400" i="0">
                <a:effectLst/>
              </a:rPr>
              <a:t>B</a:t>
            </a:r>
            <a:r>
              <a:rPr lang="ko-KR" altLang="en-US" sz="2400" i="0">
                <a:effectLst/>
              </a:rPr>
              <a:t>로 다항식 시간 변환</a:t>
            </a:r>
            <a:endParaRPr lang="en-US" altLang="ko-KR" sz="2400" i="0">
              <a:effectLst/>
            </a:endParaRPr>
          </a:p>
        </p:txBody>
      </p:sp>
      <p:sp>
        <p:nvSpPr>
          <p:cNvPr id="285736" name="Rectangle 40"/>
          <p:cNvSpPr>
            <a:spLocks noChangeArrowheads="1"/>
          </p:cNvSpPr>
          <p:nvPr/>
        </p:nvSpPr>
        <p:spPr bwMode="auto">
          <a:xfrm>
            <a:off x="1041400" y="4191000"/>
            <a:ext cx="68072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1800" i="0">
                <a:solidFill>
                  <a:srgbClr val="FF0000"/>
                </a:solidFill>
                <a:effectLst/>
              </a:rPr>
              <a:t>사례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A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가 두 점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s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와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t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사이에 해밀토니안 경로를 갖는다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400" i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</a:t>
            </a:r>
            <a:r>
              <a:rPr lang="ko-KR" altLang="en-US" sz="1800" i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 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사례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B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가 두 점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s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와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t 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사이에 길이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4 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이상인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(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사실은 정확히 </a:t>
            </a:r>
            <a:r>
              <a:rPr lang="en-US" altLang="ko-KR" sz="1800" i="0">
                <a:solidFill>
                  <a:srgbClr val="FF0000"/>
                </a:solidFill>
                <a:effectLst/>
              </a:rPr>
              <a:t>4) </a:t>
            </a:r>
            <a:r>
              <a:rPr lang="ko-KR" altLang="en-US" sz="1800" i="0">
                <a:solidFill>
                  <a:srgbClr val="FF0000"/>
                </a:solidFill>
                <a:effectLst/>
              </a:rPr>
              <a:t>단순 경로를 갖는다</a:t>
            </a:r>
          </a:p>
        </p:txBody>
      </p:sp>
      <p:sp>
        <p:nvSpPr>
          <p:cNvPr id="285737" name="Rectangle 41"/>
          <p:cNvSpPr>
            <a:spLocks noChangeArrowheads="1"/>
          </p:cNvSpPr>
          <p:nvPr/>
        </p:nvSpPr>
        <p:spPr bwMode="auto">
          <a:xfrm>
            <a:off x="673100" y="5245100"/>
            <a:ext cx="6629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ko-KR" altLang="en-US" sz="2000" i="0">
                <a:solidFill>
                  <a:srgbClr val="FF0000"/>
                </a:solidFill>
                <a:effectLst/>
              </a:rPr>
              <a:t>그러므로 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Longest Path 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문제는 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NP-Hard</a:t>
            </a:r>
            <a:r>
              <a:rPr lang="ko-KR" altLang="en-US" sz="2000" i="0">
                <a:solidFill>
                  <a:srgbClr val="FF0000"/>
                </a:solidFill>
                <a:effectLst/>
              </a:rPr>
              <a:t>이다</a:t>
            </a:r>
            <a:r>
              <a:rPr lang="en-US" altLang="ko-KR" sz="2000" i="0">
                <a:solidFill>
                  <a:srgbClr val="FF0000"/>
                </a:solidFill>
                <a:effectLst/>
              </a:rPr>
              <a:t>.</a:t>
            </a:r>
          </a:p>
        </p:txBody>
      </p:sp>
      <p:sp>
        <p:nvSpPr>
          <p:cNvPr id="285739" name="Rectangle 43"/>
          <p:cNvSpPr>
            <a:spLocks noChangeArrowheads="1"/>
          </p:cNvSpPr>
          <p:nvPr/>
        </p:nvSpPr>
        <p:spPr bwMode="auto">
          <a:xfrm>
            <a:off x="3905699" y="5971120"/>
            <a:ext cx="50546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1200" i="0" dirty="0">
                <a:effectLst/>
              </a:rPr>
              <a:t>핵심에 집중하기 위해 성질 </a:t>
            </a:r>
            <a:r>
              <a:rPr lang="en-US" altLang="ko-KR" sz="1200" i="0" dirty="0" smtClean="0">
                <a:effectLst/>
              </a:rPr>
              <a:t>1(NP)</a:t>
            </a:r>
            <a:r>
              <a:rPr lang="ko-KR" altLang="en-US" sz="1200" i="0" dirty="0" smtClean="0">
                <a:effectLst/>
              </a:rPr>
              <a:t>은 </a:t>
            </a:r>
            <a:r>
              <a:rPr lang="ko-KR" altLang="en-US" sz="1200" i="0" dirty="0">
                <a:effectLst/>
              </a:rPr>
              <a:t>일부러 누락</a:t>
            </a:r>
            <a:r>
              <a:rPr lang="en-US" altLang="ko-KR" sz="1200" i="0" dirty="0">
                <a:effectLst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1200" i="0" dirty="0">
                <a:effectLst/>
              </a:rPr>
              <a:t>추가로 성질 </a:t>
            </a:r>
            <a:r>
              <a:rPr lang="en-US" altLang="ko-KR" sz="1200" i="0" dirty="0">
                <a:effectLst/>
              </a:rPr>
              <a:t>1</a:t>
            </a:r>
            <a:r>
              <a:rPr lang="ko-KR" altLang="en-US" sz="1200" i="0" dirty="0">
                <a:effectLst/>
              </a:rPr>
              <a:t>을 증명해서 </a:t>
            </a:r>
            <a:r>
              <a:rPr lang="en-US" altLang="ko-KR" sz="1200" i="0" dirty="0">
                <a:effectLst/>
              </a:rPr>
              <a:t>NP-Complete</a:t>
            </a:r>
            <a:r>
              <a:rPr lang="ko-KR" altLang="en-US" sz="1200" i="0" dirty="0">
                <a:effectLst/>
              </a:rPr>
              <a:t>임을 보이는 것은 매우 간단하다</a:t>
            </a:r>
            <a:r>
              <a:rPr lang="en-US" altLang="ko-KR" sz="1200" i="0" dirty="0">
                <a:effectLst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CLIQUE(</a:t>
            </a:r>
            <a:r>
              <a:rPr lang="ko-KR" altLang="en-US" sz="3600"/>
              <a:t>완전 부분 그래프 문제</a:t>
            </a:r>
            <a:r>
              <a:rPr lang="en-US" altLang="ko-KR" sz="3600"/>
              <a:t>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82" y="1902259"/>
            <a:ext cx="8142436" cy="3492500"/>
          </a:xfrm>
        </p:spPr>
        <p:txBody>
          <a:bodyPr/>
          <a:lstStyle/>
          <a:p>
            <a:r>
              <a:rPr lang="ko-KR" altLang="en-US" sz="2800" dirty="0"/>
              <a:t>입력 </a:t>
            </a:r>
          </a:p>
          <a:p>
            <a:pPr lvl="1"/>
            <a:r>
              <a:rPr lang="ko-KR" altLang="en-US" sz="2400" dirty="0"/>
              <a:t>그래프 </a:t>
            </a:r>
            <a:r>
              <a:rPr lang="en-US" altLang="ko-KR" sz="2400" dirty="0"/>
              <a:t>G = (V, E), </a:t>
            </a:r>
            <a:r>
              <a:rPr lang="ko-KR" altLang="en-US" sz="2400" dirty="0"/>
              <a:t>양의 정수 </a:t>
            </a:r>
            <a:r>
              <a:rPr lang="en-US" altLang="ko-KR" sz="2400" i="1" dirty="0" smtClean="0"/>
              <a:t>k</a:t>
            </a:r>
            <a:endParaRPr lang="en-US" altLang="ko-KR" sz="2400" i="1" dirty="0"/>
          </a:p>
          <a:p>
            <a:r>
              <a:rPr lang="ko-KR" altLang="en-US" sz="2800" dirty="0"/>
              <a:t>질문 </a:t>
            </a:r>
          </a:p>
          <a:p>
            <a:pPr lvl="1"/>
            <a:r>
              <a:rPr lang="ko-KR" altLang="en-US" sz="2400" dirty="0"/>
              <a:t>그래프 </a:t>
            </a:r>
            <a:r>
              <a:rPr lang="en-US" altLang="ko-KR" sz="2400" dirty="0"/>
              <a:t>G</a:t>
            </a:r>
            <a:r>
              <a:rPr lang="ko-KR" altLang="en-US" sz="2400" dirty="0"/>
              <a:t>에 크기 </a:t>
            </a:r>
            <a:r>
              <a:rPr lang="en-US" altLang="ko-KR" sz="2400" i="1" dirty="0" smtClean="0"/>
              <a:t>k</a:t>
            </a:r>
            <a:r>
              <a:rPr lang="ko-KR" altLang="en-US" sz="2400" dirty="0" smtClean="0"/>
              <a:t>인 </a:t>
            </a:r>
            <a:r>
              <a:rPr lang="ko-KR" altLang="en-US" sz="2400" dirty="0"/>
              <a:t>완전 부분 그래프가 존재하는가</a:t>
            </a:r>
            <a:r>
              <a:rPr lang="en-US" altLang="ko-KR" sz="2400" dirty="0"/>
              <a:t>?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CLIQUE</a:t>
            </a:r>
            <a:r>
              <a:rPr lang="ko-KR" altLang="en-US" sz="2800" dirty="0"/>
              <a:t>은 </a:t>
            </a:r>
            <a:r>
              <a:rPr lang="en-US" altLang="ko-KR" sz="2800" dirty="0"/>
              <a:t>NP-</a:t>
            </a:r>
            <a:r>
              <a:rPr lang="ko-KR" altLang="en-US" sz="2800" dirty="0"/>
              <a:t>완비다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Oval 2"/>
          <p:cNvSpPr>
            <a:spLocks noChangeArrowheads="1"/>
          </p:cNvSpPr>
          <p:nvPr/>
        </p:nvSpPr>
        <p:spPr bwMode="auto">
          <a:xfrm>
            <a:off x="3203141" y="26474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5155" name="Oval 3"/>
          <p:cNvSpPr>
            <a:spLocks noChangeArrowheads="1"/>
          </p:cNvSpPr>
          <p:nvPr/>
        </p:nvSpPr>
        <p:spPr bwMode="auto">
          <a:xfrm>
            <a:off x="4117541" y="26474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5031941" y="26474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5157" name="Oval 5"/>
          <p:cNvSpPr>
            <a:spLocks noChangeArrowheads="1"/>
          </p:cNvSpPr>
          <p:nvPr/>
        </p:nvSpPr>
        <p:spPr bwMode="auto">
          <a:xfrm rot="-5400000">
            <a:off x="1831541" y="54668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auto">
          <a:xfrm rot="-5400000">
            <a:off x="1831541" y="45524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5159" name="Oval 7"/>
          <p:cNvSpPr>
            <a:spLocks noChangeArrowheads="1"/>
          </p:cNvSpPr>
          <p:nvPr/>
        </p:nvSpPr>
        <p:spPr bwMode="auto">
          <a:xfrm rot="-5400000">
            <a:off x="1831541" y="36380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5160" name="Oval 8"/>
          <p:cNvSpPr>
            <a:spLocks noChangeArrowheads="1"/>
          </p:cNvSpPr>
          <p:nvPr/>
        </p:nvSpPr>
        <p:spPr bwMode="auto">
          <a:xfrm rot="-5400000">
            <a:off x="6327341" y="54668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05161" name="Oval 9"/>
          <p:cNvSpPr>
            <a:spLocks noChangeArrowheads="1"/>
          </p:cNvSpPr>
          <p:nvPr/>
        </p:nvSpPr>
        <p:spPr bwMode="auto">
          <a:xfrm rot="-5400000">
            <a:off x="6327341" y="45524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latinLnBrk="1" hangingPunct="1"/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5162" name="Oval 10"/>
          <p:cNvSpPr>
            <a:spLocks noChangeArrowheads="1"/>
          </p:cNvSpPr>
          <p:nvPr/>
        </p:nvSpPr>
        <p:spPr bwMode="auto">
          <a:xfrm rot="-5400000">
            <a:off x="6327341" y="36380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latinLnBrk="1" hangingPunct="1"/>
            <a:r>
              <a:rPr kumimoji="1" lang="ko-KR" altLang="en-US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3557154" y="2061660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( </a:t>
            </a:r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1 </a:t>
            </a:r>
            <a:r>
              <a:rPr kumimoji="1" lang="en-US" altLang="ko-KR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∨ </a:t>
            </a:r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2 </a:t>
            </a:r>
            <a:r>
              <a:rPr kumimoji="1" lang="en-US" altLang="ko-KR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∨ </a:t>
            </a:r>
            <a:r>
              <a:rPr kumimoji="1" lang="en-US" altLang="ko-KR" sz="16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 baseline="-2500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3  </a:t>
            </a:r>
            <a:r>
              <a:rPr kumimoji="1" lang="en-US" altLang="ko-KR" sz="1600" i="0">
                <a:effectLst/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grpSp>
        <p:nvGrpSpPr>
          <p:cNvPr id="305196" name="Group 44"/>
          <p:cNvGrpSpPr>
            <a:grpSpLocks/>
          </p:cNvGrpSpPr>
          <p:nvPr/>
        </p:nvGrpSpPr>
        <p:grpSpPr bwMode="auto">
          <a:xfrm>
            <a:off x="231341" y="4587372"/>
            <a:ext cx="1550988" cy="336550"/>
            <a:chOff x="96" y="2992"/>
            <a:chExt cx="977" cy="212"/>
          </a:xfrm>
        </p:grpSpPr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96" y="2992"/>
              <a:ext cx="9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( </a:t>
              </a:r>
              <a:r>
                <a:rPr kumimoji="1" lang="en-US" altLang="ko-KR" sz="16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 baseline="-250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1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∨ </a:t>
              </a:r>
              <a:r>
                <a:rPr kumimoji="1" lang="en-US" altLang="ko-KR" sz="16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 baseline="-250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2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∨ </a:t>
              </a:r>
              <a:r>
                <a:rPr kumimoji="1" lang="en-US" altLang="ko-KR" sz="16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 baseline="-250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3 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46" y="3058"/>
              <a:ext cx="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05195" name="Group 43"/>
          <p:cNvGrpSpPr>
            <a:grpSpLocks/>
          </p:cNvGrpSpPr>
          <p:nvPr/>
        </p:nvGrpSpPr>
        <p:grpSpPr bwMode="auto">
          <a:xfrm>
            <a:off x="6794066" y="4588960"/>
            <a:ext cx="1550988" cy="336550"/>
            <a:chOff x="4390" y="3037"/>
            <a:chExt cx="977" cy="212"/>
          </a:xfrm>
        </p:grpSpPr>
        <p:sp>
          <p:nvSpPr>
            <p:cNvPr id="305166" name="Text Box 14"/>
            <p:cNvSpPr txBox="1">
              <a:spLocks noChangeArrowheads="1"/>
            </p:cNvSpPr>
            <p:nvPr/>
          </p:nvSpPr>
          <p:spPr bwMode="auto">
            <a:xfrm>
              <a:off x="4390" y="3037"/>
              <a:ext cx="9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( </a:t>
              </a:r>
              <a:r>
                <a:rPr kumimoji="1" lang="en-US" altLang="ko-KR" sz="16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 baseline="-250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2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∨ </a:t>
              </a:r>
              <a:r>
                <a:rPr kumimoji="1" lang="en-US" altLang="ko-KR" sz="16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 baseline="-250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3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∨ </a:t>
              </a:r>
              <a:r>
                <a:rPr kumimoji="1" lang="en-US" altLang="ko-KR" sz="16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 baseline="-2500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4  </a:t>
              </a:r>
              <a:r>
                <a:rPr kumimoji="1" lang="en-US" altLang="ko-KR" sz="1600" i="0">
                  <a:effectLst/>
                  <a:latin typeface="Times" panose="02020603050405020304" pitchFamily="18" charset="0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>
              <a:off x="4564" y="3103"/>
              <a:ext cx="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4856" y="3104"/>
              <a:ext cx="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5169" name="Line 17"/>
          <p:cNvSpPr>
            <a:spLocks noChangeShapeType="1"/>
          </p:cNvSpPr>
          <p:nvPr/>
        </p:nvSpPr>
        <p:spPr bwMode="auto">
          <a:xfrm>
            <a:off x="6482916" y="3804735"/>
            <a:ext cx="133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0" name="Line 18"/>
          <p:cNvSpPr>
            <a:spLocks noChangeShapeType="1"/>
          </p:cNvSpPr>
          <p:nvPr/>
        </p:nvSpPr>
        <p:spPr bwMode="auto">
          <a:xfrm>
            <a:off x="6462279" y="4711197"/>
            <a:ext cx="1333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>
            <a:off x="1960129" y="3806322"/>
            <a:ext cx="1333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 flipH="1">
            <a:off x="2188729" y="3069722"/>
            <a:ext cx="1135062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3" name="Line 21"/>
          <p:cNvSpPr>
            <a:spLocks noChangeShapeType="1"/>
          </p:cNvSpPr>
          <p:nvPr/>
        </p:nvSpPr>
        <p:spPr bwMode="auto">
          <a:xfrm flipH="1">
            <a:off x="2158566" y="3090360"/>
            <a:ext cx="1185863" cy="2411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>
            <a:off x="3615891" y="3018922"/>
            <a:ext cx="2722563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5" name="Line 23"/>
          <p:cNvSpPr>
            <a:spLocks noChangeShapeType="1"/>
          </p:cNvSpPr>
          <p:nvPr/>
        </p:nvSpPr>
        <p:spPr bwMode="auto">
          <a:xfrm>
            <a:off x="3585729" y="3060197"/>
            <a:ext cx="2752725" cy="160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6" name="Line 24"/>
          <p:cNvSpPr>
            <a:spLocks noChangeShapeType="1"/>
          </p:cNvSpPr>
          <p:nvPr/>
        </p:nvSpPr>
        <p:spPr bwMode="auto">
          <a:xfrm>
            <a:off x="3515879" y="3090360"/>
            <a:ext cx="2863850" cy="245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7" name="Line 25"/>
          <p:cNvSpPr>
            <a:spLocks noChangeShapeType="1"/>
          </p:cNvSpPr>
          <p:nvPr/>
        </p:nvSpPr>
        <p:spPr bwMode="auto">
          <a:xfrm flipH="1">
            <a:off x="2260166" y="3018922"/>
            <a:ext cx="1908175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8" name="Line 26"/>
          <p:cNvSpPr>
            <a:spLocks noChangeShapeType="1"/>
          </p:cNvSpPr>
          <p:nvPr/>
        </p:nvSpPr>
        <p:spPr bwMode="auto">
          <a:xfrm flipH="1">
            <a:off x="2230004" y="3049085"/>
            <a:ext cx="1978025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79" name="Line 27"/>
          <p:cNvSpPr>
            <a:spLocks noChangeShapeType="1"/>
          </p:cNvSpPr>
          <p:nvPr/>
        </p:nvSpPr>
        <p:spPr bwMode="auto">
          <a:xfrm flipH="1">
            <a:off x="2218891" y="3090360"/>
            <a:ext cx="2039938" cy="242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0" name="Line 28"/>
          <p:cNvSpPr>
            <a:spLocks noChangeShapeType="1"/>
          </p:cNvSpPr>
          <p:nvPr/>
        </p:nvSpPr>
        <p:spPr bwMode="auto">
          <a:xfrm>
            <a:off x="4509654" y="3018922"/>
            <a:ext cx="1879600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1" name="Line 29"/>
          <p:cNvSpPr>
            <a:spLocks noChangeShapeType="1"/>
          </p:cNvSpPr>
          <p:nvPr/>
        </p:nvSpPr>
        <p:spPr bwMode="auto">
          <a:xfrm>
            <a:off x="4449329" y="3069722"/>
            <a:ext cx="1960562" cy="244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2" name="Line 30"/>
          <p:cNvSpPr>
            <a:spLocks noChangeShapeType="1"/>
          </p:cNvSpPr>
          <p:nvPr/>
        </p:nvSpPr>
        <p:spPr bwMode="auto">
          <a:xfrm>
            <a:off x="5444691" y="2988760"/>
            <a:ext cx="92392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3" name="Line 31"/>
          <p:cNvSpPr>
            <a:spLocks noChangeShapeType="1"/>
          </p:cNvSpPr>
          <p:nvPr/>
        </p:nvSpPr>
        <p:spPr bwMode="auto">
          <a:xfrm>
            <a:off x="5393891" y="3069722"/>
            <a:ext cx="1065213" cy="242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4" name="Line 32"/>
          <p:cNvSpPr>
            <a:spLocks noChangeShapeType="1"/>
          </p:cNvSpPr>
          <p:nvPr/>
        </p:nvSpPr>
        <p:spPr bwMode="auto">
          <a:xfrm>
            <a:off x="2290329" y="3853947"/>
            <a:ext cx="40290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>
            <a:off x="2279216" y="3914272"/>
            <a:ext cx="4059238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6" name="Line 34"/>
          <p:cNvSpPr>
            <a:spLocks noChangeShapeType="1"/>
          </p:cNvSpPr>
          <p:nvPr/>
        </p:nvSpPr>
        <p:spPr bwMode="auto">
          <a:xfrm>
            <a:off x="2269691" y="3953960"/>
            <a:ext cx="4090988" cy="161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7" name="Line 35"/>
          <p:cNvSpPr>
            <a:spLocks noChangeShapeType="1"/>
          </p:cNvSpPr>
          <p:nvPr/>
        </p:nvSpPr>
        <p:spPr bwMode="auto">
          <a:xfrm>
            <a:off x="2290329" y="475723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8" name="Line 36"/>
          <p:cNvSpPr>
            <a:spLocks noChangeShapeType="1"/>
          </p:cNvSpPr>
          <p:nvPr/>
        </p:nvSpPr>
        <p:spPr bwMode="auto">
          <a:xfrm>
            <a:off x="2290329" y="4808035"/>
            <a:ext cx="4059237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89" name="Line 37"/>
          <p:cNvSpPr>
            <a:spLocks noChangeShapeType="1"/>
          </p:cNvSpPr>
          <p:nvPr/>
        </p:nvSpPr>
        <p:spPr bwMode="auto">
          <a:xfrm flipV="1">
            <a:off x="2249054" y="3933322"/>
            <a:ext cx="408940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190" name="Line 38"/>
          <p:cNvSpPr>
            <a:spLocks noChangeShapeType="1"/>
          </p:cNvSpPr>
          <p:nvPr/>
        </p:nvSpPr>
        <p:spPr bwMode="auto">
          <a:xfrm>
            <a:off x="2290329" y="5692272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05194" name="Group 42"/>
          <p:cNvGrpSpPr>
            <a:grpSpLocks/>
          </p:cNvGrpSpPr>
          <p:nvPr/>
        </p:nvGrpSpPr>
        <p:grpSpPr bwMode="auto">
          <a:xfrm>
            <a:off x="1089025" y="946150"/>
            <a:ext cx="6740525" cy="628650"/>
            <a:chOff x="1182" y="668"/>
            <a:chExt cx="4246" cy="396"/>
          </a:xfrm>
        </p:grpSpPr>
        <p:sp>
          <p:nvSpPr>
            <p:cNvPr id="305191" name="Text Box 39"/>
            <p:cNvSpPr txBox="1">
              <a:spLocks noChangeArrowheads="1"/>
            </p:cNvSpPr>
            <p:nvPr/>
          </p:nvSpPr>
          <p:spPr bwMode="auto">
            <a:xfrm>
              <a:off x="1446" y="668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305192" name="Text Box 40"/>
            <p:cNvSpPr txBox="1">
              <a:spLocks noChangeArrowheads="1"/>
            </p:cNvSpPr>
            <p:nvPr/>
          </p:nvSpPr>
          <p:spPr bwMode="auto">
            <a:xfrm>
              <a:off x="1182" y="737"/>
              <a:ext cx="4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i="0">
                  <a:effectLst/>
                  <a:ea typeface="굴림" panose="020B0600000101010101" pitchFamily="50" charset="-127"/>
                </a:rPr>
                <a:t>3SAT</a:t>
              </a:r>
              <a:r>
                <a:rPr lang="en-US" altLang="ko-KR">
                  <a:effectLst/>
                  <a:ea typeface="굴림" panose="020B0600000101010101" pitchFamily="50" charset="-127"/>
                </a:rPr>
                <a:t>    </a:t>
              </a:r>
              <a:r>
                <a:rPr lang="en-US" altLang="ko-KR" i="0">
                  <a:effectLst/>
                  <a:ea typeface="굴림" panose="020B0600000101010101" pitchFamily="50" charset="-127"/>
                  <a:cs typeface="Arial" panose="020B0604020202020204" pitchFamily="34" charset="0"/>
                </a:rPr>
                <a:t>CLIQUE</a:t>
              </a:r>
              <a:r>
                <a:rPr lang="ko-KR" altLang="en-US" i="0">
                  <a:effectLst/>
                  <a:ea typeface="굴림" panose="020B0600000101010101" pitchFamily="50" charset="-127"/>
                  <a:cs typeface="Arial" panose="020B0604020202020204" pitchFamily="34" charset="0"/>
                </a:rPr>
                <a:t>임을 증명하기 위한 그림 </a:t>
              </a:r>
            </a:p>
          </p:txBody>
        </p:sp>
        <p:sp>
          <p:nvSpPr>
            <p:cNvPr id="305193" name="Text Box 41"/>
            <p:cNvSpPr txBox="1">
              <a:spLocks noChangeArrowheads="1"/>
            </p:cNvSpPr>
            <p:nvPr/>
          </p:nvSpPr>
          <p:spPr bwMode="auto">
            <a:xfrm>
              <a:off x="1804" y="777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≤</a:t>
              </a:r>
              <a:r>
                <a:rPr kumimoji="1" lang="en-US" altLang="ko-KR" sz="1800" i="0" baseline="-2500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NP </a:t>
            </a:r>
            <a:r>
              <a:rPr lang="ko-KR" altLang="en-US" sz="3600"/>
              <a:t>이론의 유용성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914" y="2012156"/>
            <a:ext cx="8162171" cy="2145404"/>
          </a:xfrm>
        </p:spPr>
        <p:txBody>
          <a:bodyPr/>
          <a:lstStyle/>
          <a:p>
            <a:r>
              <a:rPr lang="ko-KR" altLang="en-US" sz="2800" dirty="0"/>
              <a:t>어떤 문제가 </a:t>
            </a:r>
            <a:r>
              <a:rPr lang="en-US" altLang="ko-KR" sz="2800" dirty="0"/>
              <a:t>NP-</a:t>
            </a:r>
            <a:r>
              <a:rPr lang="ko-KR" altLang="en-US" sz="2800" dirty="0"/>
              <a:t>완비</a:t>
            </a:r>
            <a:r>
              <a:rPr lang="en-US" altLang="ko-KR" sz="2800" dirty="0"/>
              <a:t>/</a:t>
            </a:r>
            <a:r>
              <a:rPr lang="ko-KR" altLang="en-US" sz="2800" dirty="0"/>
              <a:t>하드임이 확인되면</a:t>
            </a:r>
          </a:p>
          <a:p>
            <a:pPr lvl="1">
              <a:buFont typeface="Wingdings" panose="05000000000000000000" pitchFamily="2" charset="2"/>
              <a:buChar char="ð"/>
            </a:pPr>
            <a:r>
              <a:rPr lang="ko-KR" altLang="en-US" sz="2400" dirty="0"/>
              <a:t>쉬운 알고리즘을 찾으려는 헛된 노력은 일단 중지한다</a:t>
            </a:r>
          </a:p>
          <a:p>
            <a:pPr lvl="1">
              <a:buFont typeface="Wingdings" panose="05000000000000000000" pitchFamily="2" charset="2"/>
              <a:buChar char="ð"/>
            </a:pPr>
            <a:r>
              <a:rPr lang="ko-KR" altLang="en-US" sz="2400" dirty="0"/>
              <a:t>주어진 시간 예산 내에서 최대한 좋은 해를 찾는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알고리즘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휴리스틱</a:t>
            </a:r>
            <a:r>
              <a:rPr lang="en-US" altLang="ko-KR" sz="2400" dirty="0"/>
              <a:t>) </a:t>
            </a:r>
            <a:r>
              <a:rPr lang="ko-KR" altLang="en-US" sz="2400" dirty="0"/>
              <a:t>개발에 집중한다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2955925" y="4951413"/>
            <a:ext cx="5376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Remind: 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때로는 어떤 것이 불가능하다는 사실이 유용할 때도 있다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				     -- 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레오나드 레빈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Oval 2"/>
          <p:cNvSpPr>
            <a:spLocks noChangeArrowheads="1"/>
          </p:cNvSpPr>
          <p:nvPr/>
        </p:nvSpPr>
        <p:spPr bwMode="auto">
          <a:xfrm>
            <a:off x="781050" y="2152650"/>
            <a:ext cx="3052763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1843" name="Oval 3"/>
          <p:cNvSpPr>
            <a:spLocks noChangeArrowheads="1"/>
          </p:cNvSpPr>
          <p:nvPr/>
        </p:nvSpPr>
        <p:spPr bwMode="auto">
          <a:xfrm>
            <a:off x="5018088" y="2098675"/>
            <a:ext cx="3052762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1844" name="Oval 4"/>
          <p:cNvSpPr>
            <a:spLocks noChangeArrowheads="1"/>
          </p:cNvSpPr>
          <p:nvPr/>
        </p:nvSpPr>
        <p:spPr bwMode="auto">
          <a:xfrm>
            <a:off x="2035175" y="2698750"/>
            <a:ext cx="1298575" cy="70802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995363" y="2087563"/>
            <a:ext cx="574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NP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5148263" y="2022475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P=NP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1925638" y="4132263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6200775" y="409416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600" i="0">
                <a:effectLst/>
              </a:rPr>
              <a:t>P</a:t>
            </a:r>
            <a:r>
              <a:rPr lang="ko-KR" altLang="en-US" sz="3600" i="0">
                <a:effectLst/>
              </a:rPr>
              <a:t>와 </a:t>
            </a:r>
            <a:r>
              <a:rPr lang="en-US" altLang="ko-KR" sz="3600" i="0">
                <a:effectLst/>
              </a:rPr>
              <a:t>NP</a:t>
            </a:r>
            <a:r>
              <a:rPr lang="ko-KR" altLang="en-US" sz="3600" i="0">
                <a:effectLst/>
              </a:rPr>
              <a:t>의 포함 관계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1266825" y="5121275"/>
            <a:ext cx="6057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i="0">
                <a:effectLst/>
                <a:ea typeface="굴림" panose="020B0600000101010101" pitchFamily="50" charset="-127"/>
              </a:rPr>
              <a:t> 위 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  <a:r>
              <a:rPr lang="ko-KR" altLang="en-US" sz="2400" i="0">
                <a:effectLst/>
                <a:ea typeface="굴림" panose="020B0600000101010101" pitchFamily="50" charset="-127"/>
              </a:rPr>
              <a:t>인지 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  <a:r>
              <a:rPr lang="ko-KR" altLang="en-US" sz="2400" i="0">
                <a:effectLst/>
                <a:ea typeface="굴림" panose="020B0600000101010101" pitchFamily="50" charset="-127"/>
              </a:rPr>
              <a:t>인지는 아직 밝혀지지 않음</a:t>
            </a:r>
            <a:r>
              <a:rPr lang="en-US" altLang="ko-KR" sz="2400" i="0">
                <a:effectLst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2400" i="0">
                <a:effectLst/>
                <a:ea typeface="굴림" panose="020B0600000101010101" pitchFamily="50" charset="-127"/>
              </a:rPr>
              <a:t>    백만불의 상금이 걸려 있다</a:t>
            </a:r>
            <a:r>
              <a:rPr lang="en-US" altLang="ko-KR" sz="2400" i="0">
                <a:effectLst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2228850" y="3244850"/>
            <a:ext cx="3705225" cy="15652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79" name="Oval 3"/>
          <p:cNvSpPr>
            <a:spLocks noChangeArrowheads="1"/>
          </p:cNvSpPr>
          <p:nvPr/>
        </p:nvSpPr>
        <p:spPr bwMode="auto">
          <a:xfrm>
            <a:off x="2628900" y="3548063"/>
            <a:ext cx="1252538" cy="98901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400" i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06180" name="Oval 4"/>
          <p:cNvSpPr>
            <a:spLocks noChangeArrowheads="1"/>
          </p:cNvSpPr>
          <p:nvPr/>
        </p:nvSpPr>
        <p:spPr bwMode="auto">
          <a:xfrm>
            <a:off x="4383088" y="2973388"/>
            <a:ext cx="2667000" cy="1508125"/>
          </a:xfrm>
          <a:prstGeom prst="ellipse">
            <a:avLst/>
          </a:prstGeom>
          <a:gradFill rotWithShape="1">
            <a:gsLst>
              <a:gs pos="0">
                <a:srgbClr val="33CCFF">
                  <a:alpha val="50000"/>
                </a:srgbClr>
              </a:gs>
              <a:gs pos="100000">
                <a:srgbClr val="33CCFF">
                  <a:gamma/>
                  <a:shade val="46275"/>
                  <a:invGamma/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2200275" y="276383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NP</a:t>
            </a: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3073400" y="3776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5251450" y="2557463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NP-</a:t>
            </a:r>
            <a:r>
              <a:rPr kumimoji="1" lang="ko-KR" altLang="en-US" sz="2000" i="0">
                <a:effectLst/>
                <a:latin typeface="Times New Roman" panose="02020603050405020304" pitchFamily="18" charset="0"/>
                <a:ea typeface="돋움" panose="020B0600000101010101" pitchFamily="50" charset="-127"/>
              </a:rPr>
              <a:t>하드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4595813" y="3532188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NP-</a:t>
            </a:r>
            <a:r>
              <a:rPr kumimoji="1" lang="ko-KR" altLang="en-US" sz="2000" i="0">
                <a:effectLst/>
                <a:latin typeface="Times New Roman" panose="02020603050405020304" pitchFamily="18" charset="0"/>
                <a:ea typeface="돋움" panose="020B0600000101010101" pitchFamily="50" charset="-127"/>
              </a:rPr>
              <a:t>완비</a:t>
            </a:r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600" i="0">
                <a:effectLst/>
              </a:rPr>
              <a:t>NP</a:t>
            </a:r>
            <a:r>
              <a:rPr lang="ko-KR" altLang="en-US" sz="3600" i="0">
                <a:effectLst/>
              </a:rPr>
              <a:t>와 </a:t>
            </a:r>
            <a:r>
              <a:rPr lang="en-US" altLang="ko-KR" sz="3600" i="0">
                <a:effectLst/>
              </a:rPr>
              <a:t>NP-</a:t>
            </a:r>
            <a:r>
              <a:rPr lang="ko-KR" altLang="en-US" sz="3600" i="0">
                <a:effectLst/>
              </a:rPr>
              <a:t>완비</a:t>
            </a:r>
            <a:r>
              <a:rPr lang="en-US" altLang="ko-KR" sz="3600" i="0">
                <a:effectLst/>
              </a:rPr>
              <a:t>, NP-</a:t>
            </a:r>
            <a:r>
              <a:rPr lang="ko-KR" altLang="en-US" sz="3600" i="0">
                <a:effectLst/>
              </a:rPr>
              <a:t>하드의 관계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2117725" y="5286375"/>
            <a:ext cx="237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i="0">
                <a:effectLst/>
                <a:ea typeface="굴림" panose="020B0600000101010101" pitchFamily="50" charset="-127"/>
              </a:rPr>
              <a:t> 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2400" i="0">
                <a:effectLst/>
                <a:ea typeface="굴림" panose="020B0600000101010101" pitchFamily="50" charset="-127"/>
              </a:rPr>
              <a:t> </a:t>
            </a:r>
            <a:r>
              <a:rPr lang="ko-KR" altLang="en-US" sz="2400" i="0">
                <a:effectLst/>
                <a:ea typeface="굴림" panose="020B0600000101010101" pitchFamily="50" charset="-127"/>
              </a:rPr>
              <a:t>부분은 추정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P</a:t>
            </a:r>
            <a:r>
              <a:rPr lang="ko-KR" altLang="en-US" sz="2800"/>
              <a:t>와 </a:t>
            </a:r>
            <a:r>
              <a:rPr lang="en-US" altLang="ko-KR" sz="2800"/>
              <a:t>NP</a:t>
            </a:r>
            <a:r>
              <a:rPr lang="ko-KR" altLang="en-US" sz="2800"/>
              <a:t>를 구별한다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Yes/No </a:t>
            </a:r>
            <a:r>
              <a:rPr lang="ko-KR" altLang="en-US" sz="2800"/>
              <a:t>문제와 최적화 문제의 차이를 이해한다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NP-</a:t>
            </a:r>
            <a:r>
              <a:rPr lang="ko-KR" altLang="en-US" sz="2800"/>
              <a:t>완비 의미를 이해한다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NP-</a:t>
            </a:r>
            <a:r>
              <a:rPr lang="ko-KR" altLang="en-US" sz="2800"/>
              <a:t>완비 증명 방법을 이해한다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NP-</a:t>
            </a:r>
            <a:r>
              <a:rPr lang="ko-KR" altLang="en-US" sz="2800"/>
              <a:t>완비라는 사실이 판명됨으로써 얻을 수 있는 이득을 이해한다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11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800350" y="555625"/>
            <a:ext cx="3497262" cy="20224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2800350" y="2636838"/>
            <a:ext cx="3497262" cy="19415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2800350" y="4573588"/>
            <a:ext cx="3497262" cy="1978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09" name="AutoShape 5"/>
          <p:cNvSpPr>
            <a:spLocks/>
          </p:cNvSpPr>
          <p:nvPr/>
        </p:nvSpPr>
        <p:spPr bwMode="auto">
          <a:xfrm>
            <a:off x="2565400" y="614363"/>
            <a:ext cx="171450" cy="1928812"/>
          </a:xfrm>
          <a:prstGeom prst="lef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10" name="AutoShape 6"/>
          <p:cNvSpPr>
            <a:spLocks/>
          </p:cNvSpPr>
          <p:nvPr/>
        </p:nvSpPr>
        <p:spPr bwMode="auto">
          <a:xfrm>
            <a:off x="2559050" y="2663825"/>
            <a:ext cx="180975" cy="3848100"/>
          </a:xfrm>
          <a:prstGeom prst="leftBrace">
            <a:avLst>
              <a:gd name="adj1" fmla="val 1771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11" name="AutoShape 7"/>
          <p:cNvSpPr>
            <a:spLocks/>
          </p:cNvSpPr>
          <p:nvPr/>
        </p:nvSpPr>
        <p:spPr bwMode="auto">
          <a:xfrm>
            <a:off x="6388100" y="2663825"/>
            <a:ext cx="190500" cy="1868488"/>
          </a:xfrm>
          <a:prstGeom prst="rightBrace">
            <a:avLst>
              <a:gd name="adj1" fmla="val 81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12" name="AutoShape 8"/>
          <p:cNvSpPr>
            <a:spLocks/>
          </p:cNvSpPr>
          <p:nvPr/>
        </p:nvSpPr>
        <p:spPr bwMode="auto">
          <a:xfrm>
            <a:off x="6381750" y="4624388"/>
            <a:ext cx="190500" cy="1868487"/>
          </a:xfrm>
          <a:prstGeom prst="rightBrace">
            <a:avLst>
              <a:gd name="adj1" fmla="val 81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817562" y="1577975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(Unsolvable)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54037" y="118745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풀 수 없는 문제들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830262" y="194310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(Undecidable)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858837" y="461327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(Solvable)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850900" y="4949825"/>
            <a:ext cx="1423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(Decidable)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582612" y="424815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풀 수 있는 문제들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6626225" y="3227388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현실적인 시간내에</a:t>
            </a:r>
          </a:p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풀 수 없는 문제들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6689725" y="5143500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현실적인 시간내에</a:t>
            </a:r>
          </a:p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풀 수 있는 문제들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2917825" y="636588"/>
            <a:ext cx="2428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정지 문제</a:t>
            </a:r>
          </a:p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힐버트의 </a:t>
            </a:r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번째 문제</a:t>
            </a:r>
          </a:p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16237" y="2698750"/>
            <a:ext cx="187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Presburger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산술</a:t>
            </a:r>
          </a:p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2890837" y="4645025"/>
            <a:ext cx="2241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최소 신장 트리 문제</a:t>
            </a:r>
          </a:p>
          <a:p>
            <a:pPr eaLnBrk="1" latinLnBrk="1" hangingPunct="1"/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최단 거리 문제</a:t>
            </a:r>
          </a:p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3341687" y="3509963"/>
            <a:ext cx="2733675" cy="773112"/>
          </a:xfrm>
          <a:prstGeom prst="rect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NP-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완비 문제들</a:t>
            </a:r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 flipH="1">
            <a:off x="4951412" y="2598738"/>
            <a:ext cx="1838325" cy="887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6796087" y="2205038"/>
            <a:ext cx="2347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여기에 속할 것이라고</a:t>
            </a:r>
          </a:p>
          <a:p>
            <a:pPr eaLnBrk="1" latinLnBrk="1" hangingPunct="1"/>
            <a:r>
              <a:rPr kumimoji="1" lang="ko-KR" altLang="en-US" sz="18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강력히 추정</a:t>
            </a:r>
            <a:r>
              <a:rPr kumimoji="1" lang="en-US" altLang="ko-KR" sz="18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51927" name="Rectangle 23"/>
          <p:cNvSpPr>
            <a:spLocks noChangeArrowheads="1"/>
          </p:cNvSpPr>
          <p:nvPr/>
        </p:nvSpPr>
        <p:spPr bwMode="auto">
          <a:xfrm>
            <a:off x="-30162" y="307182"/>
            <a:ext cx="2400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 dirty="0">
                <a:effectLst/>
              </a:rPr>
              <a:t>문제의 종류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현실적인 시간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/>
              <a:t>다항식 시간을 의미</a:t>
            </a:r>
          </a:p>
          <a:p>
            <a:pPr lvl="1"/>
            <a:r>
              <a:rPr lang="ko-KR" altLang="en-US" sz="2400"/>
              <a:t>입력의 크기 </a:t>
            </a:r>
            <a:r>
              <a:rPr lang="en-US" altLang="ko-KR" sz="2400"/>
              <a:t>n</a:t>
            </a:r>
            <a:r>
              <a:rPr lang="ko-KR" altLang="en-US" sz="2400"/>
              <a:t>의 다항식으로 표시되는 시간</a:t>
            </a:r>
          </a:p>
          <a:p>
            <a:pPr lvl="1"/>
            <a:r>
              <a:rPr lang="ko-KR" altLang="en-US" sz="2400"/>
              <a:t>예</a:t>
            </a:r>
            <a:r>
              <a:rPr lang="en-US" altLang="ko-KR" sz="2400"/>
              <a:t>: 3n</a:t>
            </a:r>
            <a:r>
              <a:rPr lang="en-US" altLang="ko-KR" sz="2400" baseline="30000"/>
              <a:t>k</a:t>
            </a:r>
            <a:r>
              <a:rPr lang="en-US" altLang="ko-KR" sz="2400"/>
              <a:t> + 5n</a:t>
            </a:r>
            <a:r>
              <a:rPr lang="en-US" altLang="ko-KR" sz="2400" baseline="30000"/>
              <a:t>k-1</a:t>
            </a:r>
            <a:r>
              <a:rPr lang="en-US" altLang="ko-KR" sz="2400"/>
              <a:t> + …</a:t>
            </a:r>
          </a:p>
          <a:p>
            <a:r>
              <a:rPr lang="ko-KR" altLang="en-US" sz="2800"/>
              <a:t>비다항식 시간의 예</a:t>
            </a:r>
          </a:p>
          <a:p>
            <a:pPr lvl="1"/>
            <a:r>
              <a:rPr lang="ko-KR" altLang="en-US" sz="2400"/>
              <a:t>지수 시간</a:t>
            </a:r>
          </a:p>
          <a:p>
            <a:pPr lvl="2"/>
            <a:r>
              <a:rPr lang="ko-KR" altLang="en-US" sz="2000"/>
              <a:t>예</a:t>
            </a:r>
            <a:r>
              <a:rPr lang="en-US" altLang="ko-KR" sz="2000"/>
              <a:t>: 2</a:t>
            </a:r>
            <a:r>
              <a:rPr lang="en-US" altLang="ko-KR" sz="2000" baseline="30000"/>
              <a:t>n</a:t>
            </a:r>
          </a:p>
          <a:p>
            <a:pPr lvl="1"/>
            <a:r>
              <a:rPr lang="ko-KR" altLang="en-US" sz="2400"/>
              <a:t>계승시간</a:t>
            </a:r>
          </a:p>
          <a:p>
            <a:pPr lvl="2"/>
            <a:r>
              <a:rPr lang="ko-KR" altLang="en-US" sz="2000"/>
              <a:t>예</a:t>
            </a:r>
            <a:r>
              <a:rPr lang="en-US" altLang="ko-KR" sz="2000"/>
              <a:t>: n!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Yes/No </a:t>
            </a:r>
            <a:r>
              <a:rPr lang="ko-KR" altLang="en-US">
                <a:solidFill>
                  <a:srgbClr val="FF0000"/>
                </a:solidFill>
              </a:rPr>
              <a:t>문제와 최적화 문제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757" y="1862788"/>
            <a:ext cx="8188485" cy="3289300"/>
          </a:xfrm>
        </p:spPr>
        <p:txBody>
          <a:bodyPr/>
          <a:lstStyle/>
          <a:p>
            <a:r>
              <a:rPr lang="en-US" altLang="ko-KR" sz="2800" dirty="0"/>
              <a:t>Yes/No  </a:t>
            </a:r>
            <a:r>
              <a:rPr lang="ko-KR" altLang="en-US" sz="2800" dirty="0"/>
              <a:t>문제 </a:t>
            </a:r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그래프 </a:t>
            </a:r>
            <a:r>
              <a:rPr lang="en-US" altLang="ko-KR" sz="2400" dirty="0"/>
              <a:t>G</a:t>
            </a:r>
            <a:r>
              <a:rPr lang="ko-KR" altLang="en-US" sz="2400" dirty="0"/>
              <a:t>에서 길이가 </a:t>
            </a:r>
            <a:r>
              <a:rPr lang="en-US" altLang="ko-KR" sz="2400" dirty="0"/>
              <a:t>k </a:t>
            </a:r>
            <a:r>
              <a:rPr lang="ko-KR" altLang="en-US" sz="2400" dirty="0"/>
              <a:t>이하인 </a:t>
            </a:r>
            <a:r>
              <a:rPr lang="ko-KR" altLang="en-US" sz="2400" dirty="0" err="1"/>
              <a:t>해밀토니안</a:t>
            </a:r>
            <a:r>
              <a:rPr lang="ko-KR" altLang="en-US" sz="2400" dirty="0"/>
              <a:t> 경로가 존재하는가</a:t>
            </a:r>
            <a:r>
              <a:rPr lang="en-US" altLang="ko-KR" sz="2400" dirty="0"/>
              <a:t>?</a:t>
            </a:r>
          </a:p>
          <a:p>
            <a:r>
              <a:rPr lang="ko-KR" altLang="en-US" sz="2800" dirty="0"/>
              <a:t>최적화 문제</a:t>
            </a:r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그래프 </a:t>
            </a:r>
            <a:r>
              <a:rPr lang="en-US" altLang="ko-KR" sz="2400" dirty="0"/>
              <a:t>G</a:t>
            </a:r>
            <a:r>
              <a:rPr lang="ko-KR" altLang="en-US" sz="2400" dirty="0"/>
              <a:t>에서 길이가 가장 짧은 </a:t>
            </a:r>
            <a:r>
              <a:rPr lang="ko-KR" altLang="en-US" sz="2400" dirty="0" err="1"/>
              <a:t>해밀토니안</a:t>
            </a:r>
            <a:r>
              <a:rPr lang="ko-KR" altLang="en-US" sz="2400" dirty="0"/>
              <a:t> 경로는 얼마인가</a:t>
            </a:r>
            <a:r>
              <a:rPr lang="en-US" altLang="ko-KR" sz="2400" dirty="0"/>
              <a:t>?</a:t>
            </a:r>
          </a:p>
          <a:p>
            <a:pPr lvl="1"/>
            <a:endParaRPr lang="en-US" altLang="ko-KR" sz="2400" dirty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46125" y="5602288"/>
            <a:ext cx="380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두 문제는 동전의 앞뒷면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NP-</a:t>
            </a:r>
            <a:r>
              <a:rPr lang="ko-KR" altLang="en-US" sz="3600"/>
              <a:t>완비  이론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197100"/>
            <a:ext cx="77216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Yes/No </a:t>
            </a:r>
            <a:r>
              <a:rPr lang="ko-KR" altLang="en-US" sz="2400"/>
              <a:t>의 대답을 요구하는 문제에 국한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그렇지만 최적화 문제와 밀접한 관계를 가지고 있다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문제를 현실적인 시간에 풀 수 있는가에 관한 이론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거대한 군을 이룸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이 중 한 문제만 현실적인 시간에 풀면 다른 모든 것도 저절로 풀리는 논리적 연결관계를 가지고 있다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현재까지의 연구결과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197100"/>
            <a:ext cx="7772400" cy="3175000"/>
          </a:xfrm>
        </p:spPr>
        <p:txBody>
          <a:bodyPr/>
          <a:lstStyle/>
          <a:p>
            <a:r>
              <a:rPr lang="ko-KR" altLang="en-US" sz="2400"/>
              <a:t>어떤 문제가 </a:t>
            </a:r>
            <a:r>
              <a:rPr lang="en-US" altLang="ko-KR" sz="2400"/>
              <a:t>NP-</a:t>
            </a:r>
            <a:r>
              <a:rPr lang="ko-KR" altLang="en-US" sz="2400"/>
              <a:t>완비임이 확인되면 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ko-KR" altLang="en-US" sz="2400"/>
              <a:t>지금까지의 연구결과로는 이 문제를 현실적인 시간에 풀 수 있는 방법은 아직 없다</a:t>
            </a:r>
          </a:p>
          <a:p>
            <a:r>
              <a:rPr lang="ko-KR" altLang="en-US" sz="2400"/>
              <a:t>그렇지만 이 사실이 아직 증명은 되지 않음</a:t>
            </a:r>
          </a:p>
          <a:p>
            <a:r>
              <a:rPr lang="ko-KR" altLang="en-US" sz="2400"/>
              <a:t>클레이수학연구소의 </a:t>
            </a:r>
            <a:r>
              <a:rPr lang="en-US" altLang="ko-KR" sz="2400"/>
              <a:t>21</a:t>
            </a:r>
            <a:r>
              <a:rPr lang="ko-KR" altLang="en-US" sz="2400"/>
              <a:t>세기 </a:t>
            </a:r>
            <a:r>
              <a:rPr lang="en-US" altLang="ko-KR" sz="2400"/>
              <a:t>7</a:t>
            </a:r>
            <a:r>
              <a:rPr lang="ko-KR" altLang="en-US" sz="2400"/>
              <a:t>대 백만불짜리 문제 중의 하나</a:t>
            </a:r>
          </a:p>
          <a:p>
            <a:pPr lvl="1"/>
            <a:r>
              <a:rPr lang="en-US" altLang="ko-KR" sz="2000"/>
              <a:t>P=NP </a:t>
            </a:r>
            <a:r>
              <a:rPr lang="ko-KR" altLang="en-US" sz="2000"/>
              <a:t>문제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NP-</a:t>
            </a:r>
            <a:r>
              <a:rPr lang="ko-KR" altLang="en-US" sz="3600"/>
              <a:t>완비에 관한 비유</a:t>
            </a:r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4700" y="1841500"/>
            <a:ext cx="7772400" cy="635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ko-KR" altLang="en-US" sz="2000"/>
              <a:t>상사가 아주 어려운 문제를 해결하라고 지시했다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4" y="3035300"/>
            <a:ext cx="7113208" cy="2373947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1189</Words>
  <Application>Microsoft Office PowerPoint</Application>
  <PresentationFormat>화면 슬라이드 쇼(4:3)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Bookman</vt:lpstr>
      <vt:lpstr>HY견명조</vt:lpstr>
      <vt:lpstr>굴림</vt:lpstr>
      <vt:lpstr>돋움</vt:lpstr>
      <vt:lpstr>맑은 고딕</vt:lpstr>
      <vt:lpstr>Arial</vt:lpstr>
      <vt:lpstr>Times</vt:lpstr>
      <vt:lpstr>Times New Roman</vt:lpstr>
      <vt:lpstr>Wingdings</vt:lpstr>
      <vt:lpstr>chapter_01.tmpl</vt:lpstr>
      <vt:lpstr>1_chapter_01.tmpl</vt:lpstr>
      <vt:lpstr>PowerPoint 프레젠테이션</vt:lpstr>
      <vt:lpstr>NP-완비NP-Completeness</vt:lpstr>
      <vt:lpstr>학습목표</vt:lpstr>
      <vt:lpstr>PowerPoint 프레젠테이션</vt:lpstr>
      <vt:lpstr>현실적인 시간</vt:lpstr>
      <vt:lpstr>Yes/No 문제와 최적화 문제</vt:lpstr>
      <vt:lpstr>NP-완비  이론</vt:lpstr>
      <vt:lpstr>현재까지의 연구결과</vt:lpstr>
      <vt:lpstr>NP-완비에 관한 비유</vt:lpstr>
      <vt:lpstr>PowerPoint 프레젠테이션</vt:lpstr>
      <vt:lpstr>PowerPoint 프레젠테이션</vt:lpstr>
      <vt:lpstr>다항식 시간 변환</vt:lpstr>
      <vt:lpstr>PowerPoint 프레젠테이션</vt:lpstr>
      <vt:lpstr>다항식 시간 변환</vt:lpstr>
      <vt:lpstr>PowerPoint 프레젠테이션</vt:lpstr>
      <vt:lpstr>P와 NP</vt:lpstr>
      <vt:lpstr>NP-완비/하드 </vt:lpstr>
      <vt:lpstr>정리 1</vt:lpstr>
      <vt:lpstr>NP-하드 증명의 예</vt:lpstr>
      <vt:lpstr>PowerPoint 프레젠테이션</vt:lpstr>
      <vt:lpstr>PowerPoint 프레젠테이션</vt:lpstr>
      <vt:lpstr>직관과 배치되는 NP-완비 문제의 예</vt:lpstr>
      <vt:lpstr>PowerPoint 프레젠테이션</vt:lpstr>
      <vt:lpstr>PowerPoint 프레젠테이션</vt:lpstr>
      <vt:lpstr>CLIQUE(완전 부분 그래프 문제)</vt:lpstr>
      <vt:lpstr>PowerPoint 프레젠테이션</vt:lpstr>
      <vt:lpstr>NP 이론의 유용성</vt:lpstr>
      <vt:lpstr>PowerPoint 프레젠테이션</vt:lpstr>
      <vt:lpstr>PowerPoint 프레젠테이션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Windows 사용자</cp:lastModifiedBy>
  <cp:revision>203</cp:revision>
  <cp:lastPrinted>2001-10-01T18:50:52Z</cp:lastPrinted>
  <dcterms:created xsi:type="dcterms:W3CDTF">2001-08-09T11:26:11Z</dcterms:created>
  <dcterms:modified xsi:type="dcterms:W3CDTF">2018-02-26T00:17:39Z</dcterms:modified>
</cp:coreProperties>
</file>