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50" r:id="rId2"/>
  </p:sldMasterIdLst>
  <p:notesMasterIdLst>
    <p:notesMasterId r:id="rId31"/>
  </p:notesMasterIdLst>
  <p:sldIdLst>
    <p:sldId id="433" r:id="rId3"/>
    <p:sldId id="436" r:id="rId4"/>
    <p:sldId id="438" r:id="rId5"/>
    <p:sldId id="422" r:id="rId6"/>
    <p:sldId id="423" r:id="rId7"/>
    <p:sldId id="408" r:id="rId8"/>
    <p:sldId id="425" r:id="rId9"/>
    <p:sldId id="400" r:id="rId10"/>
    <p:sldId id="393" r:id="rId11"/>
    <p:sldId id="402" r:id="rId12"/>
    <p:sldId id="426" r:id="rId13"/>
    <p:sldId id="428" r:id="rId14"/>
    <p:sldId id="429" r:id="rId15"/>
    <p:sldId id="430" r:id="rId16"/>
    <p:sldId id="427" r:id="rId17"/>
    <p:sldId id="401" r:id="rId18"/>
    <p:sldId id="398" r:id="rId19"/>
    <p:sldId id="416" r:id="rId20"/>
    <p:sldId id="431" r:id="rId21"/>
    <p:sldId id="432" r:id="rId22"/>
    <p:sldId id="411" r:id="rId23"/>
    <p:sldId id="412" r:id="rId24"/>
    <p:sldId id="413" r:id="rId25"/>
    <p:sldId id="414" r:id="rId26"/>
    <p:sldId id="415" r:id="rId27"/>
    <p:sldId id="417" r:id="rId28"/>
    <p:sldId id="418" r:id="rId29"/>
    <p:sldId id="437" r:id="rId3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800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CC99"/>
    <a:srgbClr val="99FFCC"/>
    <a:srgbClr val="99FF99"/>
    <a:srgbClr val="99CC00"/>
    <a:srgbClr val="FF0000"/>
    <a:srgbClr val="3333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5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effectLst/>
                <a:latin typeface="Times" panose="02020603050405020304" pitchFamily="18" charset="0"/>
              </a:defRPr>
            </a:lvl1pPr>
          </a:lstStyle>
          <a:p>
            <a:fld id="{330625A6-093D-4C2C-BA84-33D97191D0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3300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3D3-507C-4DEC-8653-3185E1D0C58F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TSP-</a:t>
            </a:r>
            <a:r>
              <a:rPr lang="ko-KR" altLang="en-US">
                <a:ea typeface="굴림" panose="020B0600000101010101" pitchFamily="50" charset="-127"/>
              </a:rPr>
              <a:t>사전식탐색</a:t>
            </a:r>
            <a:r>
              <a:rPr lang="en-US" altLang="ko-KR">
                <a:ea typeface="굴림" panose="020B0600000101010101" pitchFamily="50" charset="-127"/>
              </a:rPr>
              <a:t>.wmf</a:t>
            </a:r>
          </a:p>
        </p:txBody>
      </p:sp>
    </p:spTree>
    <p:extLst>
      <p:ext uri="{BB962C8B-B14F-4D97-AF65-F5344CB8AC3E}">
        <p14:creationId xmlns:p14="http://schemas.microsoft.com/office/powerpoint/2010/main" val="48757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FC290-E9CD-4A48-8C89-AD03A136C869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TSP-</a:t>
            </a:r>
            <a:r>
              <a:rPr lang="ko-KR" altLang="en-US">
                <a:ea typeface="굴림" panose="020B0600000101010101" pitchFamily="50" charset="-127"/>
              </a:rPr>
              <a:t>한정트리</a:t>
            </a:r>
            <a:r>
              <a:rPr lang="en-US" altLang="ko-KR">
                <a:ea typeface="굴림" panose="020B0600000101010101" pitchFamily="50" charset="-127"/>
              </a:rPr>
              <a:t>.wmf</a:t>
            </a:r>
          </a:p>
        </p:txBody>
      </p:sp>
    </p:spTree>
    <p:extLst>
      <p:ext uri="{BB962C8B-B14F-4D97-AF65-F5344CB8AC3E}">
        <p14:creationId xmlns:p14="http://schemas.microsoft.com/office/powerpoint/2010/main" val="144001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68D2F-53DC-4530-8014-FBD339F90455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다익스트라</a:t>
            </a:r>
            <a:r>
              <a:rPr lang="en-US" altLang="ko-KR">
                <a:ea typeface="굴림" panose="020B0600000101010101" pitchFamily="50" charset="-127"/>
              </a:rPr>
              <a:t>1.wmf</a:t>
            </a:r>
          </a:p>
        </p:txBody>
      </p:sp>
    </p:spTree>
    <p:extLst>
      <p:ext uri="{BB962C8B-B14F-4D97-AF65-F5344CB8AC3E}">
        <p14:creationId xmlns:p14="http://schemas.microsoft.com/office/powerpoint/2010/main" val="186701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58EEB-8038-4797-AB1F-54DF92519AB7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다익스트라</a:t>
            </a:r>
            <a:r>
              <a:rPr lang="en-US" altLang="ko-KR">
                <a:ea typeface="굴림" panose="020B0600000101010101" pitchFamily="50" charset="-127"/>
              </a:rPr>
              <a:t>2.wmf</a:t>
            </a:r>
          </a:p>
        </p:txBody>
      </p:sp>
    </p:spTree>
    <p:extLst>
      <p:ext uri="{BB962C8B-B14F-4D97-AF65-F5344CB8AC3E}">
        <p14:creationId xmlns:p14="http://schemas.microsoft.com/office/powerpoint/2010/main" val="291836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91B96-8DED-46AE-84C0-592AA2C257F5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다익스트라</a:t>
            </a:r>
            <a:r>
              <a:rPr lang="en-US" altLang="ko-KR">
                <a:ea typeface="굴림" panose="020B0600000101010101" pitchFamily="50" charset="-127"/>
              </a:rPr>
              <a:t>2.wmf</a:t>
            </a:r>
          </a:p>
        </p:txBody>
      </p:sp>
    </p:spTree>
    <p:extLst>
      <p:ext uri="{BB962C8B-B14F-4D97-AF65-F5344CB8AC3E}">
        <p14:creationId xmlns:p14="http://schemas.microsoft.com/office/powerpoint/2010/main" val="224736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EA53A-A4EF-41FB-8B20-C401903DC4B1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A-star1.wmf</a:t>
            </a:r>
          </a:p>
        </p:txBody>
      </p:sp>
    </p:spTree>
    <p:extLst>
      <p:ext uri="{BB962C8B-B14F-4D97-AF65-F5344CB8AC3E}">
        <p14:creationId xmlns:p14="http://schemas.microsoft.com/office/powerpoint/2010/main" val="2630154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1176D-D6F4-415E-BE8B-4DD8FF0DF254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A-star2.wmf</a:t>
            </a:r>
          </a:p>
        </p:txBody>
      </p:sp>
    </p:spTree>
    <p:extLst>
      <p:ext uri="{BB962C8B-B14F-4D97-AF65-F5344CB8AC3E}">
        <p14:creationId xmlns:p14="http://schemas.microsoft.com/office/powerpoint/2010/main" val="42017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A65AE-9238-483F-8CA6-994428015678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TSP-A-Star.wmf</a:t>
            </a:r>
          </a:p>
        </p:txBody>
      </p:sp>
    </p:spTree>
    <p:extLst>
      <p:ext uri="{BB962C8B-B14F-4D97-AF65-F5344CB8AC3E}">
        <p14:creationId xmlns:p14="http://schemas.microsoft.com/office/powerpoint/2010/main" val="42846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CFC30-C3DD-426F-8560-7223B08E381E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A-Star-</a:t>
            </a:r>
            <a:r>
              <a:rPr lang="ko-KR" altLang="en-US">
                <a:ea typeface="굴림" panose="020B0600000101010101" pitchFamily="50" charset="-127"/>
              </a:rPr>
              <a:t>따지기</a:t>
            </a:r>
          </a:p>
        </p:txBody>
      </p:sp>
    </p:spTree>
    <p:extLst>
      <p:ext uri="{BB962C8B-B14F-4D97-AF65-F5344CB8AC3E}">
        <p14:creationId xmlns:p14="http://schemas.microsoft.com/office/powerpoint/2010/main" val="28644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97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660119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780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8999334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031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895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980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1249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43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kern="1200">
          <a:solidFill>
            <a:srgbClr val="339933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anose="02020603050405020304" pitchFamily="18" charset="0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상태공간 트리의 탐색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981200"/>
            <a:ext cx="7670800" cy="347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maze(</a:t>
            </a:r>
            <a:r>
              <a:rPr lang="en-US" altLang="ko-KR" sz="2000" i="1"/>
              <a:t>v</a:t>
            </a:r>
            <a:r>
              <a:rPr lang="en-US" altLang="ko-KR" sz="200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	    visited[</a:t>
            </a:r>
            <a:r>
              <a:rPr lang="en-US" altLang="ko-KR" sz="2000" i="1"/>
              <a:t>v</a:t>
            </a:r>
            <a:r>
              <a:rPr lang="en-US" altLang="ko-KR" sz="2000"/>
              <a:t>] ← YES;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	    </a:t>
            </a:r>
            <a:r>
              <a:rPr lang="en-US" altLang="ko-KR" sz="2000" b="1">
                <a:solidFill>
                  <a:srgbClr val="0066FF"/>
                </a:solidFill>
              </a:rPr>
              <a:t>if</a:t>
            </a:r>
            <a:r>
              <a:rPr lang="en-US" altLang="ko-KR" sz="2000"/>
              <a:t> (</a:t>
            </a:r>
            <a:r>
              <a:rPr lang="en-US" altLang="ko-KR" sz="2000" i="1"/>
              <a:t>v</a:t>
            </a:r>
            <a:r>
              <a:rPr lang="en-US" altLang="ko-KR" sz="2000"/>
              <a:t> = T) </a:t>
            </a:r>
            <a:r>
              <a:rPr lang="en-US" altLang="ko-KR" sz="2000" b="1">
                <a:solidFill>
                  <a:srgbClr val="0066FF"/>
                </a:solidFill>
              </a:rPr>
              <a:t>then</a:t>
            </a:r>
            <a:r>
              <a:rPr lang="en-US" altLang="ko-KR" sz="2000"/>
              <a:t> {print “</a:t>
            </a:r>
            <a:r>
              <a:rPr lang="ko-KR" altLang="en-US" sz="2000"/>
              <a:t>성공</a:t>
            </a:r>
            <a:r>
              <a:rPr lang="en-US" altLang="ko-KR" sz="2000"/>
              <a:t>!”;}   </a:t>
            </a:r>
            <a:r>
              <a:rPr lang="en-US" altLang="ko-KR" sz="1800"/>
              <a:t>▷ </a:t>
            </a:r>
            <a:r>
              <a:rPr lang="ko-KR" altLang="en-US" sz="1800"/>
              <a:t>끝내기 </a:t>
            </a:r>
            <a:endParaRPr lang="en-US" altLang="ko-KR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	    </a:t>
            </a:r>
            <a:r>
              <a:rPr lang="en-US" altLang="ko-KR" sz="2000" b="1">
                <a:solidFill>
                  <a:srgbClr val="0066FF"/>
                </a:solidFill>
              </a:rPr>
              <a:t>for each</a:t>
            </a:r>
            <a:r>
              <a:rPr lang="en-US" altLang="ko-KR" sz="2000"/>
              <a:t> </a:t>
            </a:r>
            <a:r>
              <a:rPr lang="en-US" altLang="ko-KR" sz="2000" i="1"/>
              <a:t>x</a:t>
            </a:r>
            <a:r>
              <a:rPr lang="en-US" altLang="ko-KR" sz="2000"/>
              <a:t> </a:t>
            </a:r>
            <a:r>
              <a:rPr lang="en-US" altLang="ko-KR" sz="1600"/>
              <a:t>∈</a:t>
            </a:r>
            <a:r>
              <a:rPr lang="en-US" altLang="ko-KR" sz="2000"/>
              <a:t> L(</a:t>
            </a:r>
            <a:r>
              <a:rPr lang="en-US" altLang="ko-KR" sz="2000" i="1"/>
              <a:t>v</a:t>
            </a:r>
            <a:r>
              <a:rPr lang="en-US" altLang="ko-KR" sz="2000"/>
              <a:t>)  		     </a:t>
            </a:r>
            <a:r>
              <a:rPr lang="en-US" altLang="ko-KR" sz="1800"/>
              <a:t>▷ L(</a:t>
            </a:r>
            <a:r>
              <a:rPr lang="en-US" altLang="ko-KR" sz="1800" i="1"/>
              <a:t>v</a:t>
            </a:r>
            <a:r>
              <a:rPr lang="en-US" altLang="ko-KR" sz="1800"/>
              <a:t>) : </a:t>
            </a:r>
            <a:r>
              <a:rPr lang="ko-KR" altLang="en-US" sz="1800"/>
              <a:t>정점 </a:t>
            </a:r>
            <a:r>
              <a:rPr lang="en-US" altLang="ko-KR" sz="1800" i="1"/>
              <a:t>v</a:t>
            </a:r>
            <a:r>
              <a:rPr lang="ko-KR" altLang="en-US" sz="1800"/>
              <a:t>의 인접 정점 집합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	             </a:t>
            </a:r>
            <a:r>
              <a:rPr lang="en-US" altLang="ko-KR" sz="2000" b="1">
                <a:solidFill>
                  <a:srgbClr val="0066FF"/>
                </a:solidFill>
              </a:rPr>
              <a:t>if</a:t>
            </a:r>
            <a:r>
              <a:rPr lang="en-US" altLang="ko-KR" sz="2000"/>
              <a:t> (visited[</a:t>
            </a:r>
            <a:r>
              <a:rPr lang="en-US" altLang="ko-KR" sz="2000" i="1"/>
              <a:t>x</a:t>
            </a:r>
            <a:r>
              <a:rPr lang="en-US" altLang="ko-KR" sz="2000"/>
              <a:t>] = NO) </a:t>
            </a:r>
            <a:r>
              <a:rPr lang="en-US" altLang="ko-KR" sz="2000" b="1">
                <a:solidFill>
                  <a:srgbClr val="0066FF"/>
                </a:solidFill>
              </a:rPr>
              <a:t>then</a:t>
            </a:r>
            <a:r>
              <a:rPr lang="en-US" altLang="ko-KR" sz="200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		      	prev[</a:t>
            </a:r>
            <a:r>
              <a:rPr lang="en-US" altLang="ko-KR" sz="2000" i="1"/>
              <a:t>x</a:t>
            </a:r>
            <a:r>
              <a:rPr lang="en-US" altLang="ko-KR" sz="2000"/>
              <a:t>] ← </a:t>
            </a:r>
            <a:r>
              <a:rPr lang="en-US" altLang="ko-KR" sz="2000" i="1"/>
              <a:t>v</a:t>
            </a:r>
            <a:r>
              <a:rPr lang="en-US" altLang="ko-KR" sz="20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			maze(</a:t>
            </a:r>
            <a:r>
              <a:rPr lang="en-US" altLang="ko-KR" sz="2000" i="1"/>
              <a:t>x</a:t>
            </a:r>
            <a:r>
              <a:rPr lang="en-US" altLang="ko-KR" sz="200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		    }</a:t>
            </a:r>
            <a:endParaRPr lang="ru-RU" altLang="ko-KR" sz="20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/>
              <a:t>}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title"/>
          </p:nvPr>
        </p:nvSpPr>
        <p:spPr>
          <a:xfrm>
            <a:off x="1260475" y="393700"/>
            <a:ext cx="7883525" cy="876300"/>
          </a:xfrm>
          <a:noFill/>
          <a:ln/>
        </p:spPr>
        <p:txBody>
          <a:bodyPr/>
          <a:lstStyle/>
          <a:p>
            <a:r>
              <a:rPr lang="ko-KR" altLang="en-US" sz="3200"/>
              <a:t>미로 찾기 문제를 위한 백트래킹 알고리즘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83" name="Rectangle 71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 i="0">
                <a:effectLst/>
              </a:rPr>
              <a:t>색칠 문제</a:t>
            </a:r>
          </a:p>
        </p:txBody>
      </p:sp>
      <p:sp>
        <p:nvSpPr>
          <p:cNvPr id="371784" name="Rectangle 72"/>
          <p:cNvSpPr>
            <a:spLocks noChangeArrowheads="1"/>
          </p:cNvSpPr>
          <p:nvPr/>
        </p:nvSpPr>
        <p:spPr bwMode="auto">
          <a:xfrm>
            <a:off x="698500" y="2209800"/>
            <a:ext cx="77724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그래프에서</a:t>
            </a:r>
          </a:p>
          <a:p>
            <a:pPr lvl="1" eaLnBrk="1" hangingPunct="1"/>
            <a:r>
              <a:rPr lang="ko-KR" altLang="en-US" sz="2400" i="0">
                <a:effectLst/>
              </a:rPr>
              <a:t>인접한 정점은 같은 색을 칠할 수 없다</a:t>
            </a:r>
          </a:p>
          <a:p>
            <a:pPr lvl="1" eaLnBrk="1" hangingPunct="1"/>
            <a:r>
              <a:rPr lang="en-US" altLang="ko-KR" sz="2400">
                <a:effectLst/>
              </a:rPr>
              <a:t>k</a:t>
            </a:r>
            <a:r>
              <a:rPr lang="en-US" altLang="ko-KR" sz="2400" i="0">
                <a:effectLst/>
              </a:rPr>
              <a:t> </a:t>
            </a:r>
            <a:r>
              <a:rPr lang="ko-KR" altLang="en-US" sz="2400" i="0">
                <a:effectLst/>
              </a:rPr>
              <a:t>개의 색상을 사용해서 전체 그래프를 칠할 수 있는가</a:t>
            </a:r>
            <a:r>
              <a:rPr lang="en-US" altLang="ko-KR" sz="2400" i="0">
                <a:effectLst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786" name="Group 2"/>
          <p:cNvGrpSpPr>
            <a:grpSpLocks/>
          </p:cNvGrpSpPr>
          <p:nvPr/>
        </p:nvGrpSpPr>
        <p:grpSpPr bwMode="auto">
          <a:xfrm>
            <a:off x="1270000" y="3975100"/>
            <a:ext cx="2503488" cy="1808163"/>
            <a:chOff x="1632" y="323"/>
            <a:chExt cx="1577" cy="1139"/>
          </a:xfrm>
        </p:grpSpPr>
        <p:sp>
          <p:nvSpPr>
            <p:cNvPr id="374787" name="Rectangle 3"/>
            <p:cNvSpPr>
              <a:spLocks noChangeArrowheads="1"/>
            </p:cNvSpPr>
            <p:nvPr/>
          </p:nvSpPr>
          <p:spPr bwMode="auto">
            <a:xfrm>
              <a:off x="1918" y="323"/>
              <a:ext cx="937" cy="481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788" name="Rectangle 4"/>
            <p:cNvSpPr>
              <a:spLocks noChangeArrowheads="1"/>
            </p:cNvSpPr>
            <p:nvPr/>
          </p:nvSpPr>
          <p:spPr bwMode="auto">
            <a:xfrm>
              <a:off x="2298" y="804"/>
              <a:ext cx="405" cy="272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789" name="Rectangle 5"/>
            <p:cNvSpPr>
              <a:spLocks noChangeArrowheads="1"/>
            </p:cNvSpPr>
            <p:nvPr/>
          </p:nvSpPr>
          <p:spPr bwMode="auto">
            <a:xfrm>
              <a:off x="1632" y="328"/>
              <a:ext cx="286" cy="614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790" name="Rectangle 6"/>
            <p:cNvSpPr>
              <a:spLocks noChangeArrowheads="1"/>
            </p:cNvSpPr>
            <p:nvPr/>
          </p:nvSpPr>
          <p:spPr bwMode="auto">
            <a:xfrm>
              <a:off x="2855" y="323"/>
              <a:ext cx="354" cy="481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791" name="Freeform 7"/>
            <p:cNvSpPr>
              <a:spLocks/>
            </p:cNvSpPr>
            <p:nvPr/>
          </p:nvSpPr>
          <p:spPr bwMode="auto">
            <a:xfrm>
              <a:off x="1918" y="804"/>
              <a:ext cx="1108" cy="481"/>
            </a:xfrm>
            <a:custGeom>
              <a:avLst/>
              <a:gdLst>
                <a:gd name="T0" fmla="*/ 0 w 1108"/>
                <a:gd name="T1" fmla="*/ 133 h 481"/>
                <a:gd name="T2" fmla="*/ 0 w 1108"/>
                <a:gd name="T3" fmla="*/ 481 h 481"/>
                <a:gd name="T4" fmla="*/ 1108 w 1108"/>
                <a:gd name="T5" fmla="*/ 481 h 481"/>
                <a:gd name="T6" fmla="*/ 1108 w 1108"/>
                <a:gd name="T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481">
                  <a:moveTo>
                    <a:pt x="0" y="133"/>
                  </a:moveTo>
                  <a:lnTo>
                    <a:pt x="0" y="481"/>
                  </a:lnTo>
                  <a:lnTo>
                    <a:pt x="1108" y="481"/>
                  </a:lnTo>
                  <a:lnTo>
                    <a:pt x="1108" y="0"/>
                  </a:lnTo>
                </a:path>
              </a:pathLst>
            </a:cu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4792" name="Freeform 8"/>
            <p:cNvSpPr>
              <a:spLocks/>
            </p:cNvSpPr>
            <p:nvPr/>
          </p:nvSpPr>
          <p:spPr bwMode="auto">
            <a:xfrm>
              <a:off x="1633" y="804"/>
              <a:ext cx="1576" cy="658"/>
            </a:xfrm>
            <a:custGeom>
              <a:avLst/>
              <a:gdLst>
                <a:gd name="T0" fmla="*/ 0 w 1551"/>
                <a:gd name="T1" fmla="*/ 126 h 658"/>
                <a:gd name="T2" fmla="*/ 0 w 1551"/>
                <a:gd name="T3" fmla="*/ 658 h 658"/>
                <a:gd name="T4" fmla="*/ 1551 w 1551"/>
                <a:gd name="T5" fmla="*/ 658 h 658"/>
                <a:gd name="T6" fmla="*/ 1551 w 1551"/>
                <a:gd name="T7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1" h="658">
                  <a:moveTo>
                    <a:pt x="0" y="126"/>
                  </a:moveTo>
                  <a:lnTo>
                    <a:pt x="0" y="658"/>
                  </a:lnTo>
                  <a:lnTo>
                    <a:pt x="1551" y="658"/>
                  </a:lnTo>
                  <a:lnTo>
                    <a:pt x="1551" y="0"/>
                  </a:lnTo>
                </a:path>
              </a:pathLst>
            </a:cu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4793" name="Oval 9"/>
          <p:cNvSpPr>
            <a:spLocks noChangeArrowheads="1"/>
          </p:cNvSpPr>
          <p:nvPr/>
        </p:nvSpPr>
        <p:spPr bwMode="auto">
          <a:xfrm>
            <a:off x="2514600" y="422275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4794" name="Oval 10"/>
          <p:cNvSpPr>
            <a:spLocks noChangeArrowheads="1"/>
          </p:cNvSpPr>
          <p:nvPr/>
        </p:nvSpPr>
        <p:spPr bwMode="auto">
          <a:xfrm>
            <a:off x="2455863" y="4791075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74795" name="Oval 11"/>
          <p:cNvSpPr>
            <a:spLocks noChangeArrowheads="1"/>
          </p:cNvSpPr>
          <p:nvPr/>
        </p:nvSpPr>
        <p:spPr bwMode="auto">
          <a:xfrm>
            <a:off x="2860675" y="5256213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4796" name="Oval 12"/>
          <p:cNvSpPr>
            <a:spLocks noChangeArrowheads="1"/>
          </p:cNvSpPr>
          <p:nvPr/>
        </p:nvSpPr>
        <p:spPr bwMode="auto">
          <a:xfrm>
            <a:off x="3421063" y="4456113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4797" name="Oval 13"/>
          <p:cNvSpPr>
            <a:spLocks noChangeArrowheads="1"/>
          </p:cNvSpPr>
          <p:nvPr/>
        </p:nvSpPr>
        <p:spPr bwMode="auto">
          <a:xfrm>
            <a:off x="1435100" y="4656138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4798" name="Oval 14"/>
          <p:cNvSpPr>
            <a:spLocks noChangeArrowheads="1"/>
          </p:cNvSpPr>
          <p:nvPr/>
        </p:nvSpPr>
        <p:spPr bwMode="auto">
          <a:xfrm>
            <a:off x="1931988" y="553085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74799" name="Line 15"/>
          <p:cNvSpPr>
            <a:spLocks noChangeShapeType="1"/>
          </p:cNvSpPr>
          <p:nvPr/>
        </p:nvSpPr>
        <p:spPr bwMode="auto">
          <a:xfrm flipH="1">
            <a:off x="2586038" y="4456113"/>
            <a:ext cx="30162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 flipV="1">
            <a:off x="2124075" y="4627563"/>
            <a:ext cx="1306513" cy="92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1" name="Line 17"/>
          <p:cNvSpPr>
            <a:spLocks noChangeShapeType="1"/>
          </p:cNvSpPr>
          <p:nvPr/>
        </p:nvSpPr>
        <p:spPr bwMode="auto">
          <a:xfrm>
            <a:off x="1620838" y="4889500"/>
            <a:ext cx="371475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2" name="Line 18"/>
          <p:cNvSpPr>
            <a:spLocks noChangeShapeType="1"/>
          </p:cNvSpPr>
          <p:nvPr/>
        </p:nvSpPr>
        <p:spPr bwMode="auto">
          <a:xfrm>
            <a:off x="2659063" y="5000625"/>
            <a:ext cx="250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3" name="Line 19"/>
          <p:cNvSpPr>
            <a:spLocks noChangeShapeType="1"/>
          </p:cNvSpPr>
          <p:nvPr/>
        </p:nvSpPr>
        <p:spPr bwMode="auto">
          <a:xfrm flipH="1">
            <a:off x="3038475" y="4667250"/>
            <a:ext cx="422275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4" name="Line 20"/>
          <p:cNvSpPr>
            <a:spLocks noChangeShapeType="1"/>
          </p:cNvSpPr>
          <p:nvPr/>
        </p:nvSpPr>
        <p:spPr bwMode="auto">
          <a:xfrm flipV="1">
            <a:off x="2174875" y="5408613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5" name="Line 21"/>
          <p:cNvSpPr>
            <a:spLocks noChangeShapeType="1"/>
          </p:cNvSpPr>
          <p:nvPr/>
        </p:nvSpPr>
        <p:spPr bwMode="auto">
          <a:xfrm flipV="1">
            <a:off x="1641475" y="4386263"/>
            <a:ext cx="884238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6" name="Line 22"/>
          <p:cNvSpPr>
            <a:spLocks noChangeShapeType="1"/>
          </p:cNvSpPr>
          <p:nvPr/>
        </p:nvSpPr>
        <p:spPr bwMode="auto">
          <a:xfrm>
            <a:off x="2755900" y="4356100"/>
            <a:ext cx="6746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7" name="Line 23"/>
          <p:cNvSpPr>
            <a:spLocks noChangeShapeType="1"/>
          </p:cNvSpPr>
          <p:nvPr/>
        </p:nvSpPr>
        <p:spPr bwMode="auto">
          <a:xfrm flipH="1" flipV="1">
            <a:off x="2695575" y="4437063"/>
            <a:ext cx="280988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>
            <a:off x="1682750" y="4830763"/>
            <a:ext cx="120332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09" name="Oval 25"/>
          <p:cNvSpPr>
            <a:spLocks noChangeArrowheads="1"/>
          </p:cNvSpPr>
          <p:nvPr/>
        </p:nvSpPr>
        <p:spPr bwMode="auto">
          <a:xfrm>
            <a:off x="6511925" y="4094163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4810" name="Oval 26"/>
          <p:cNvSpPr>
            <a:spLocks noChangeArrowheads="1"/>
          </p:cNvSpPr>
          <p:nvPr/>
        </p:nvSpPr>
        <p:spPr bwMode="auto">
          <a:xfrm>
            <a:off x="6505575" y="4732338"/>
            <a:ext cx="250825" cy="2397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74811" name="Oval 27"/>
          <p:cNvSpPr>
            <a:spLocks noChangeArrowheads="1"/>
          </p:cNvSpPr>
          <p:nvPr/>
        </p:nvSpPr>
        <p:spPr bwMode="auto">
          <a:xfrm>
            <a:off x="7126288" y="532765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4812" name="Oval 28"/>
          <p:cNvSpPr>
            <a:spLocks noChangeArrowheads="1"/>
          </p:cNvSpPr>
          <p:nvPr/>
        </p:nvSpPr>
        <p:spPr bwMode="auto">
          <a:xfrm>
            <a:off x="7135813" y="471805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4813" name="Oval 29"/>
          <p:cNvSpPr>
            <a:spLocks noChangeArrowheads="1"/>
          </p:cNvSpPr>
          <p:nvPr/>
        </p:nvSpPr>
        <p:spPr bwMode="auto">
          <a:xfrm>
            <a:off x="5880100" y="4746625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4814" name="Oval 30"/>
          <p:cNvSpPr>
            <a:spLocks noChangeArrowheads="1"/>
          </p:cNvSpPr>
          <p:nvPr/>
        </p:nvSpPr>
        <p:spPr bwMode="auto">
          <a:xfrm>
            <a:off x="5883275" y="5372100"/>
            <a:ext cx="250825" cy="2397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74815" name="Line 31"/>
          <p:cNvSpPr>
            <a:spLocks noChangeShapeType="1"/>
          </p:cNvSpPr>
          <p:nvPr/>
        </p:nvSpPr>
        <p:spPr bwMode="auto">
          <a:xfrm flipH="1">
            <a:off x="6618288" y="4346575"/>
            <a:ext cx="95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16" name="Line 32"/>
          <p:cNvSpPr>
            <a:spLocks noChangeShapeType="1"/>
          </p:cNvSpPr>
          <p:nvPr/>
        </p:nvSpPr>
        <p:spPr bwMode="auto">
          <a:xfrm flipV="1">
            <a:off x="6115050" y="4911725"/>
            <a:ext cx="1046163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17" name="Line 33"/>
          <p:cNvSpPr>
            <a:spLocks noChangeShapeType="1"/>
          </p:cNvSpPr>
          <p:nvPr/>
        </p:nvSpPr>
        <p:spPr bwMode="auto">
          <a:xfrm>
            <a:off x="6003925" y="4983163"/>
            <a:ext cx="1588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18" name="Line 34"/>
          <p:cNvSpPr>
            <a:spLocks noChangeShapeType="1"/>
          </p:cNvSpPr>
          <p:nvPr/>
        </p:nvSpPr>
        <p:spPr bwMode="auto">
          <a:xfrm>
            <a:off x="6711950" y="4953000"/>
            <a:ext cx="46355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19" name="Line 35"/>
          <p:cNvSpPr>
            <a:spLocks noChangeShapeType="1"/>
          </p:cNvSpPr>
          <p:nvPr/>
        </p:nvSpPr>
        <p:spPr bwMode="auto">
          <a:xfrm flipH="1">
            <a:off x="7259638" y="4959350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20" name="Line 36"/>
          <p:cNvSpPr>
            <a:spLocks noChangeShapeType="1"/>
          </p:cNvSpPr>
          <p:nvPr/>
        </p:nvSpPr>
        <p:spPr bwMode="auto">
          <a:xfrm flipV="1">
            <a:off x="6145213" y="5464175"/>
            <a:ext cx="96202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21" name="Line 37"/>
          <p:cNvSpPr>
            <a:spLocks noChangeShapeType="1"/>
          </p:cNvSpPr>
          <p:nvPr/>
        </p:nvSpPr>
        <p:spPr bwMode="auto">
          <a:xfrm flipV="1">
            <a:off x="6073775" y="4318000"/>
            <a:ext cx="47307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22" name="Line 38"/>
          <p:cNvSpPr>
            <a:spLocks noChangeShapeType="1"/>
          </p:cNvSpPr>
          <p:nvPr/>
        </p:nvSpPr>
        <p:spPr bwMode="auto">
          <a:xfrm>
            <a:off x="6738938" y="4295775"/>
            <a:ext cx="471487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23" name="Line 39"/>
          <p:cNvSpPr>
            <a:spLocks noChangeShapeType="1"/>
          </p:cNvSpPr>
          <p:nvPr/>
        </p:nvSpPr>
        <p:spPr bwMode="auto">
          <a:xfrm flipH="1" flipV="1">
            <a:off x="6696075" y="4319588"/>
            <a:ext cx="503238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4824" name="Line 40"/>
          <p:cNvSpPr>
            <a:spLocks noChangeShapeType="1"/>
          </p:cNvSpPr>
          <p:nvPr/>
        </p:nvSpPr>
        <p:spPr bwMode="auto">
          <a:xfrm>
            <a:off x="6105525" y="4953000"/>
            <a:ext cx="1033463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74825" name="Group 41"/>
          <p:cNvGrpSpPr>
            <a:grpSpLocks/>
          </p:cNvGrpSpPr>
          <p:nvPr/>
        </p:nvGrpSpPr>
        <p:grpSpPr bwMode="auto">
          <a:xfrm>
            <a:off x="1250950" y="1492250"/>
            <a:ext cx="2503488" cy="1808163"/>
            <a:chOff x="1632" y="323"/>
            <a:chExt cx="1577" cy="1139"/>
          </a:xfrm>
        </p:grpSpPr>
        <p:sp>
          <p:nvSpPr>
            <p:cNvPr id="374826" name="Rectangle 42"/>
            <p:cNvSpPr>
              <a:spLocks noChangeArrowheads="1"/>
            </p:cNvSpPr>
            <p:nvPr/>
          </p:nvSpPr>
          <p:spPr bwMode="auto">
            <a:xfrm>
              <a:off x="1918" y="323"/>
              <a:ext cx="937" cy="4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827" name="Rectangle 43"/>
            <p:cNvSpPr>
              <a:spLocks noChangeArrowheads="1"/>
            </p:cNvSpPr>
            <p:nvPr/>
          </p:nvSpPr>
          <p:spPr bwMode="auto">
            <a:xfrm>
              <a:off x="2298" y="804"/>
              <a:ext cx="40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828" name="Rectangle 44"/>
            <p:cNvSpPr>
              <a:spLocks noChangeArrowheads="1"/>
            </p:cNvSpPr>
            <p:nvPr/>
          </p:nvSpPr>
          <p:spPr bwMode="auto">
            <a:xfrm>
              <a:off x="1632" y="328"/>
              <a:ext cx="286" cy="6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829" name="Rectangle 45"/>
            <p:cNvSpPr>
              <a:spLocks noChangeArrowheads="1"/>
            </p:cNvSpPr>
            <p:nvPr/>
          </p:nvSpPr>
          <p:spPr bwMode="auto">
            <a:xfrm>
              <a:off x="2855" y="323"/>
              <a:ext cx="354" cy="4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830" name="Freeform 46"/>
            <p:cNvSpPr>
              <a:spLocks/>
            </p:cNvSpPr>
            <p:nvPr/>
          </p:nvSpPr>
          <p:spPr bwMode="auto">
            <a:xfrm>
              <a:off x="1918" y="804"/>
              <a:ext cx="1108" cy="481"/>
            </a:xfrm>
            <a:custGeom>
              <a:avLst/>
              <a:gdLst>
                <a:gd name="T0" fmla="*/ 0 w 1108"/>
                <a:gd name="T1" fmla="*/ 133 h 481"/>
                <a:gd name="T2" fmla="*/ 0 w 1108"/>
                <a:gd name="T3" fmla="*/ 481 h 481"/>
                <a:gd name="T4" fmla="*/ 1108 w 1108"/>
                <a:gd name="T5" fmla="*/ 481 h 481"/>
                <a:gd name="T6" fmla="*/ 1108 w 1108"/>
                <a:gd name="T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481">
                  <a:moveTo>
                    <a:pt x="0" y="133"/>
                  </a:moveTo>
                  <a:lnTo>
                    <a:pt x="0" y="481"/>
                  </a:lnTo>
                  <a:lnTo>
                    <a:pt x="1108" y="481"/>
                  </a:lnTo>
                  <a:lnTo>
                    <a:pt x="11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4831" name="Freeform 47"/>
            <p:cNvSpPr>
              <a:spLocks/>
            </p:cNvSpPr>
            <p:nvPr/>
          </p:nvSpPr>
          <p:spPr bwMode="auto">
            <a:xfrm>
              <a:off x="1633" y="804"/>
              <a:ext cx="1576" cy="658"/>
            </a:xfrm>
            <a:custGeom>
              <a:avLst/>
              <a:gdLst>
                <a:gd name="T0" fmla="*/ 0 w 1551"/>
                <a:gd name="T1" fmla="*/ 126 h 658"/>
                <a:gd name="T2" fmla="*/ 0 w 1551"/>
                <a:gd name="T3" fmla="*/ 658 h 658"/>
                <a:gd name="T4" fmla="*/ 1551 w 1551"/>
                <a:gd name="T5" fmla="*/ 658 h 658"/>
                <a:gd name="T6" fmla="*/ 1551 w 1551"/>
                <a:gd name="T7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1" h="658">
                  <a:moveTo>
                    <a:pt x="0" y="126"/>
                  </a:moveTo>
                  <a:lnTo>
                    <a:pt x="0" y="658"/>
                  </a:lnTo>
                  <a:lnTo>
                    <a:pt x="1551" y="658"/>
                  </a:lnTo>
                  <a:lnTo>
                    <a:pt x="155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74832" name="Group 48"/>
          <p:cNvGrpSpPr>
            <a:grpSpLocks/>
          </p:cNvGrpSpPr>
          <p:nvPr/>
        </p:nvGrpSpPr>
        <p:grpSpPr bwMode="auto">
          <a:xfrm>
            <a:off x="5278438" y="1479550"/>
            <a:ext cx="2503487" cy="1808163"/>
            <a:chOff x="1632" y="323"/>
            <a:chExt cx="1577" cy="1139"/>
          </a:xfrm>
        </p:grpSpPr>
        <p:sp>
          <p:nvSpPr>
            <p:cNvPr id="374833" name="Rectangle 49"/>
            <p:cNvSpPr>
              <a:spLocks noChangeArrowheads="1"/>
            </p:cNvSpPr>
            <p:nvPr/>
          </p:nvSpPr>
          <p:spPr bwMode="auto">
            <a:xfrm>
              <a:off x="1918" y="323"/>
              <a:ext cx="937" cy="4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834" name="Rectangle 50"/>
            <p:cNvSpPr>
              <a:spLocks noChangeArrowheads="1"/>
            </p:cNvSpPr>
            <p:nvPr/>
          </p:nvSpPr>
          <p:spPr bwMode="auto">
            <a:xfrm>
              <a:off x="2298" y="804"/>
              <a:ext cx="40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835" name="Rectangle 51"/>
            <p:cNvSpPr>
              <a:spLocks noChangeArrowheads="1"/>
            </p:cNvSpPr>
            <p:nvPr/>
          </p:nvSpPr>
          <p:spPr bwMode="auto">
            <a:xfrm>
              <a:off x="1632" y="328"/>
              <a:ext cx="286" cy="6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836" name="Rectangle 52"/>
            <p:cNvSpPr>
              <a:spLocks noChangeArrowheads="1"/>
            </p:cNvSpPr>
            <p:nvPr/>
          </p:nvSpPr>
          <p:spPr bwMode="auto">
            <a:xfrm>
              <a:off x="2855" y="323"/>
              <a:ext cx="354" cy="4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4837" name="Freeform 53"/>
            <p:cNvSpPr>
              <a:spLocks/>
            </p:cNvSpPr>
            <p:nvPr/>
          </p:nvSpPr>
          <p:spPr bwMode="auto">
            <a:xfrm>
              <a:off x="1918" y="804"/>
              <a:ext cx="1108" cy="481"/>
            </a:xfrm>
            <a:custGeom>
              <a:avLst/>
              <a:gdLst>
                <a:gd name="T0" fmla="*/ 0 w 1108"/>
                <a:gd name="T1" fmla="*/ 133 h 481"/>
                <a:gd name="T2" fmla="*/ 0 w 1108"/>
                <a:gd name="T3" fmla="*/ 481 h 481"/>
                <a:gd name="T4" fmla="*/ 1108 w 1108"/>
                <a:gd name="T5" fmla="*/ 481 h 481"/>
                <a:gd name="T6" fmla="*/ 1108 w 1108"/>
                <a:gd name="T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481">
                  <a:moveTo>
                    <a:pt x="0" y="133"/>
                  </a:moveTo>
                  <a:lnTo>
                    <a:pt x="0" y="481"/>
                  </a:lnTo>
                  <a:lnTo>
                    <a:pt x="1108" y="481"/>
                  </a:lnTo>
                  <a:lnTo>
                    <a:pt x="11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4838" name="Freeform 54"/>
            <p:cNvSpPr>
              <a:spLocks/>
            </p:cNvSpPr>
            <p:nvPr/>
          </p:nvSpPr>
          <p:spPr bwMode="auto">
            <a:xfrm>
              <a:off x="1633" y="804"/>
              <a:ext cx="1576" cy="658"/>
            </a:xfrm>
            <a:custGeom>
              <a:avLst/>
              <a:gdLst>
                <a:gd name="T0" fmla="*/ 0 w 1551"/>
                <a:gd name="T1" fmla="*/ 126 h 658"/>
                <a:gd name="T2" fmla="*/ 0 w 1551"/>
                <a:gd name="T3" fmla="*/ 658 h 658"/>
                <a:gd name="T4" fmla="*/ 1551 w 1551"/>
                <a:gd name="T5" fmla="*/ 658 h 658"/>
                <a:gd name="T6" fmla="*/ 1551 w 1551"/>
                <a:gd name="T7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1" h="658">
                  <a:moveTo>
                    <a:pt x="0" y="126"/>
                  </a:moveTo>
                  <a:lnTo>
                    <a:pt x="0" y="658"/>
                  </a:lnTo>
                  <a:lnTo>
                    <a:pt x="1551" y="658"/>
                  </a:lnTo>
                  <a:lnTo>
                    <a:pt x="155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4839" name="AutoShape 55"/>
          <p:cNvSpPr>
            <a:spLocks noChangeArrowheads="1"/>
          </p:cNvSpPr>
          <p:nvPr/>
        </p:nvSpPr>
        <p:spPr bwMode="auto">
          <a:xfrm>
            <a:off x="5611813" y="1752600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0" name="AutoShape 56"/>
          <p:cNvSpPr>
            <a:spLocks noChangeArrowheads="1"/>
          </p:cNvSpPr>
          <p:nvPr/>
        </p:nvSpPr>
        <p:spPr bwMode="auto">
          <a:xfrm>
            <a:off x="7112000" y="1733550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1" name="AutoShape 57"/>
          <p:cNvSpPr>
            <a:spLocks noChangeArrowheads="1"/>
          </p:cNvSpPr>
          <p:nvPr/>
        </p:nvSpPr>
        <p:spPr bwMode="auto">
          <a:xfrm rot="5400000">
            <a:off x="5894388" y="2154238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2" name="AutoShape 58"/>
          <p:cNvSpPr>
            <a:spLocks noChangeArrowheads="1"/>
          </p:cNvSpPr>
          <p:nvPr/>
        </p:nvSpPr>
        <p:spPr bwMode="auto">
          <a:xfrm rot="5400000">
            <a:off x="6532563" y="2155825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3" name="AutoShape 59"/>
          <p:cNvSpPr>
            <a:spLocks noChangeArrowheads="1"/>
          </p:cNvSpPr>
          <p:nvPr/>
        </p:nvSpPr>
        <p:spPr bwMode="auto">
          <a:xfrm rot="5400000">
            <a:off x="7504113" y="2138363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4" name="AutoShape 60"/>
          <p:cNvSpPr>
            <a:spLocks noChangeArrowheads="1"/>
          </p:cNvSpPr>
          <p:nvPr/>
        </p:nvSpPr>
        <p:spPr bwMode="auto">
          <a:xfrm rot="5400000">
            <a:off x="5364163" y="2357438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5" name="AutoShape 61"/>
          <p:cNvSpPr>
            <a:spLocks noChangeArrowheads="1"/>
          </p:cNvSpPr>
          <p:nvPr/>
        </p:nvSpPr>
        <p:spPr bwMode="auto">
          <a:xfrm rot="5400000">
            <a:off x="6527800" y="2568575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6" name="AutoShape 62"/>
          <p:cNvSpPr>
            <a:spLocks noChangeArrowheads="1"/>
          </p:cNvSpPr>
          <p:nvPr/>
        </p:nvSpPr>
        <p:spPr bwMode="auto">
          <a:xfrm rot="5400000">
            <a:off x="7223125" y="2138363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7" name="AutoShape 63"/>
          <p:cNvSpPr>
            <a:spLocks noChangeArrowheads="1"/>
          </p:cNvSpPr>
          <p:nvPr/>
        </p:nvSpPr>
        <p:spPr bwMode="auto">
          <a:xfrm rot="5400000">
            <a:off x="6116638" y="2898775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8" name="AutoShape 64"/>
          <p:cNvSpPr>
            <a:spLocks noChangeArrowheads="1"/>
          </p:cNvSpPr>
          <p:nvPr/>
        </p:nvSpPr>
        <p:spPr bwMode="auto">
          <a:xfrm>
            <a:off x="5614988" y="2246313"/>
            <a:ext cx="250825" cy="200025"/>
          </a:xfrm>
          <a:prstGeom prst="leftRightArrow">
            <a:avLst>
              <a:gd name="adj1" fmla="val 50000"/>
              <a:gd name="adj2" fmla="val 25079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4849" name="Text Box 65"/>
          <p:cNvSpPr txBox="1">
            <a:spLocks noChangeArrowheads="1"/>
          </p:cNvSpPr>
          <p:nvPr/>
        </p:nvSpPr>
        <p:spPr bwMode="auto">
          <a:xfrm>
            <a:off x="1943100" y="3459163"/>
            <a:ext cx="1017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(a) 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지도</a:t>
            </a:r>
          </a:p>
        </p:txBody>
      </p:sp>
      <p:sp>
        <p:nvSpPr>
          <p:cNvPr id="374850" name="Text Box 66"/>
          <p:cNvSpPr txBox="1">
            <a:spLocks noChangeArrowheads="1"/>
          </p:cNvSpPr>
          <p:nvPr/>
        </p:nvSpPr>
        <p:spPr bwMode="auto">
          <a:xfrm>
            <a:off x="5256213" y="3454400"/>
            <a:ext cx="2474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(b) 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구역간의 인접관계</a:t>
            </a:r>
          </a:p>
        </p:txBody>
      </p:sp>
      <p:sp>
        <p:nvSpPr>
          <p:cNvPr id="374851" name="Text Box 67"/>
          <p:cNvSpPr txBox="1">
            <a:spLocks noChangeArrowheads="1"/>
          </p:cNvSpPr>
          <p:nvPr/>
        </p:nvSpPr>
        <p:spPr bwMode="auto">
          <a:xfrm>
            <a:off x="685800" y="5949950"/>
            <a:ext cx="4524375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(c) 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연결관계를 정점과 간선으로 나타낸 것</a:t>
            </a:r>
          </a:p>
        </p:txBody>
      </p:sp>
      <p:sp>
        <p:nvSpPr>
          <p:cNvPr id="374852" name="Text Box 68"/>
          <p:cNvSpPr txBox="1">
            <a:spLocks noChangeArrowheads="1"/>
          </p:cNvSpPr>
          <p:nvPr/>
        </p:nvSpPr>
        <p:spPr bwMode="auto">
          <a:xfrm>
            <a:off x="5329238" y="5934075"/>
            <a:ext cx="2624137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(d) (c)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동일한 그래프</a:t>
            </a:r>
          </a:p>
        </p:txBody>
      </p:sp>
      <p:sp>
        <p:nvSpPr>
          <p:cNvPr id="374853" name="Rectangle 69"/>
          <p:cNvSpPr>
            <a:spLocks noChangeArrowheads="1"/>
          </p:cNvSpPr>
          <p:nvPr/>
        </p:nvSpPr>
        <p:spPr bwMode="auto">
          <a:xfrm>
            <a:off x="685800" y="457200"/>
            <a:ext cx="7772400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 dirty="0">
                <a:effectLst/>
              </a:rPr>
              <a:t>색칠 문제의 예</a:t>
            </a:r>
            <a:r>
              <a:rPr lang="en-US" altLang="ko-KR" sz="3200" i="0" dirty="0">
                <a:effectLst/>
              </a:rPr>
              <a:t>:  </a:t>
            </a:r>
            <a:r>
              <a:rPr lang="ko-KR" altLang="en-US" sz="3200" i="0" dirty="0">
                <a:effectLst/>
              </a:rPr>
              <a:t>지도 색칠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701675" y="752475"/>
            <a:ext cx="7937500" cy="57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kColoring(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,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c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i="0">
                <a:effectLst/>
              </a:rPr>
              <a:t>▷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 i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: </a:t>
            </a:r>
            <a:r>
              <a:rPr lang="ko-KR" altLang="en-US" sz="1800" i="0">
                <a:effectLst/>
              </a:rPr>
              <a:t>정점</a:t>
            </a:r>
            <a:r>
              <a:rPr lang="en-US" altLang="ko-KR" sz="1800" i="0">
                <a:effectLst/>
              </a:rPr>
              <a:t>,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c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: color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i="0">
                <a:effectLst/>
              </a:rPr>
              <a:t>▷ </a:t>
            </a:r>
            <a:r>
              <a:rPr lang="ko-KR" altLang="en-US" sz="1800" i="0">
                <a:effectLst/>
              </a:rPr>
              <a:t>질문</a:t>
            </a:r>
            <a:r>
              <a:rPr lang="en-US" altLang="ko-KR" sz="1800" i="0">
                <a:effectLst/>
              </a:rPr>
              <a:t>: </a:t>
            </a:r>
            <a:r>
              <a:rPr lang="ko-KR" altLang="en-US" sz="1800" i="0">
                <a:effectLst/>
              </a:rPr>
              <a:t>정점</a:t>
            </a:r>
            <a:r>
              <a:rPr lang="ko-KR" altLang="en-US" sz="18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-1</a:t>
            </a:r>
            <a:r>
              <a:rPr lang="ko-KR" altLang="en-US" sz="1800" i="0">
                <a:effectLst/>
              </a:rPr>
              <a:t>까지는 제대로 칠이 된 상태에서 정점</a:t>
            </a:r>
            <a:r>
              <a:rPr lang="ko-KR" altLang="en-US" sz="18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i</a:t>
            </a:r>
            <a:r>
              <a:rPr lang="ko-KR" altLang="en-US" sz="1800" i="0">
                <a:effectLst/>
              </a:rPr>
              <a:t>를 색</a:t>
            </a:r>
            <a:r>
              <a:rPr lang="ko-KR" altLang="en-US" sz="18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c</a:t>
            </a:r>
            <a:r>
              <a:rPr lang="ko-KR" altLang="en-US" sz="1800" i="0">
                <a:effectLst/>
              </a:rPr>
              <a:t>로 칠하려면 </a:t>
            </a:r>
            <a:br>
              <a:rPr lang="ko-KR" altLang="en-US" sz="1800" i="0">
                <a:effectLst/>
              </a:rPr>
            </a:br>
            <a:r>
              <a:rPr lang="en-US" altLang="ko-KR" sz="1800">
                <a:effectLst/>
                <a:latin typeface="Times New Roman" panose="02020603050405020304" pitchFamily="18" charset="0"/>
              </a:rPr>
              <a:t>k</a:t>
            </a:r>
            <a:r>
              <a:rPr lang="en-US" altLang="ko-KR" sz="1800" i="0">
                <a:effectLst/>
              </a:rPr>
              <a:t> </a:t>
            </a:r>
            <a:r>
              <a:rPr lang="ko-KR" altLang="en-US" sz="1800" i="0">
                <a:effectLst/>
              </a:rPr>
              <a:t>개의 색으로 충분한가</a:t>
            </a:r>
            <a:r>
              <a:rPr lang="en-US" altLang="ko-KR" sz="1800" i="0">
                <a:effectLst/>
              </a:rPr>
              <a:t>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 	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if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(valid(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,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c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)) 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then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color[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] ←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c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if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(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 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= n) 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then</a:t>
            </a:r>
            <a:r>
              <a:rPr lang="en-US" altLang="ko-KR" sz="2000" b="1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{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en-US" altLang="ko-KR" sz="2000" b="1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TRUE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;}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else</a:t>
            </a:r>
            <a:r>
              <a:rPr lang="en-US" altLang="ko-KR" sz="2000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	result ← 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FALSE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	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d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 ← 1;  				   ▷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d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: color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b="1" i="0">
                <a:effectLst/>
                <a:latin typeface="Times New Roman" panose="02020603050405020304" pitchFamily="18" charset="0"/>
              </a:rPr>
              <a:t>			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while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(result = 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FALSE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d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≤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k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		result ← kColoring(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+1,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d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);   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▷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i+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1: </a:t>
            </a:r>
            <a:r>
              <a:rPr lang="ko-KR" altLang="en-US" sz="1800" i="0">
                <a:effectLst/>
                <a:latin typeface="Times New Roman" panose="02020603050405020304" pitchFamily="18" charset="0"/>
              </a:rPr>
              <a:t>다음 정점 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		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d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++;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b="1" i="0">
                <a:effectLst/>
                <a:latin typeface="Times New Roman" panose="02020603050405020304" pitchFamily="18" charset="0"/>
              </a:rPr>
              <a:t>		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result;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} 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else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{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en-US" altLang="ko-KR" sz="2000" b="1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FALSE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;}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720725" y="1495425"/>
            <a:ext cx="7870825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valid(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,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c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i="0">
                <a:effectLst/>
              </a:rPr>
              <a:t>▷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 i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: </a:t>
            </a:r>
            <a:r>
              <a:rPr lang="ko-KR" altLang="en-US" sz="1800" i="0">
                <a:effectLst/>
              </a:rPr>
              <a:t>정점</a:t>
            </a:r>
            <a:r>
              <a:rPr lang="en-US" altLang="ko-KR" sz="1800" i="0">
                <a:effectLst/>
              </a:rPr>
              <a:t>,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c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: color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i="0">
                <a:effectLst/>
              </a:rPr>
              <a:t>▷ </a:t>
            </a:r>
            <a:r>
              <a:rPr lang="ko-KR" altLang="en-US" sz="1800" i="0">
                <a:effectLst/>
              </a:rPr>
              <a:t>질문</a:t>
            </a:r>
            <a:r>
              <a:rPr lang="en-US" altLang="ko-KR" sz="1800" i="0">
                <a:effectLst/>
              </a:rPr>
              <a:t>: </a:t>
            </a:r>
            <a:r>
              <a:rPr lang="ko-KR" altLang="en-US" sz="1800" i="0">
                <a:effectLst/>
              </a:rPr>
              <a:t>정점</a:t>
            </a:r>
            <a:r>
              <a:rPr lang="ko-KR" altLang="en-US" sz="18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-1</a:t>
            </a:r>
            <a:r>
              <a:rPr lang="ko-KR" altLang="en-US" sz="1800" i="0">
                <a:effectLst/>
              </a:rPr>
              <a:t>까지는 제대로 칠이 된 상태에서 정점</a:t>
            </a:r>
            <a:r>
              <a:rPr lang="ko-KR" altLang="en-US" sz="18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i</a:t>
            </a:r>
            <a:r>
              <a:rPr lang="ko-KR" altLang="en-US" sz="1800" i="0">
                <a:effectLst/>
              </a:rPr>
              <a:t>를 색</a:t>
            </a:r>
            <a:r>
              <a:rPr lang="ko-KR" altLang="en-US" sz="18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c</a:t>
            </a:r>
            <a:r>
              <a:rPr lang="ko-KR" altLang="en-US" sz="1800" i="0">
                <a:effectLst/>
              </a:rPr>
              <a:t>로 칠하려면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1800" i="0">
                <a:effectLst/>
              </a:rPr>
              <a:t>    이들과 색이 겹치지 않는가</a:t>
            </a:r>
            <a:r>
              <a:rPr lang="en-US" altLang="ko-KR" sz="1800" i="0">
                <a:effectLst/>
              </a:rPr>
              <a:t>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b="1" i="0">
                <a:effectLst/>
                <a:latin typeface="Times New Roman" panose="02020603050405020304" pitchFamily="18" charset="0"/>
              </a:rPr>
              <a:t>	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j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← 1 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to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-1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	</a:t>
            </a:r>
            <a:r>
              <a:rPr lang="en-US" altLang="ko-KR" sz="1800" i="0">
                <a:effectLst/>
              </a:rPr>
              <a:t>▷ </a:t>
            </a:r>
            <a:r>
              <a:rPr lang="ko-KR" altLang="en-US" sz="1800" i="0">
                <a:effectLst/>
              </a:rPr>
              <a:t>정점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i</a:t>
            </a:r>
            <a:r>
              <a:rPr lang="ko-KR" altLang="en-US" sz="1800" i="0">
                <a:effectLst/>
              </a:rPr>
              <a:t>와 </a:t>
            </a:r>
            <a:r>
              <a:rPr lang="en-US" altLang="ko-KR" sz="1800">
                <a:effectLst/>
                <a:latin typeface="Times New Roman" panose="02020603050405020304" pitchFamily="18" charset="0"/>
              </a:rPr>
              <a:t>j </a:t>
            </a:r>
            <a:r>
              <a:rPr lang="ko-KR" altLang="en-US" sz="1800" i="0">
                <a:effectLst/>
              </a:rPr>
              <a:t>사이에 간선이 있고</a:t>
            </a:r>
            <a:r>
              <a:rPr lang="en-US" altLang="ko-KR" sz="1800" i="0">
                <a:effectLst/>
              </a:rPr>
              <a:t>, </a:t>
            </a:r>
            <a:r>
              <a:rPr lang="ko-KR" altLang="en-US" sz="1800" i="0">
                <a:effectLst/>
              </a:rPr>
              <a:t>두 정점이 같은 색상이면 안된다</a:t>
            </a:r>
            <a:r>
              <a:rPr lang="ko-KR" altLang="en-US" sz="2000" i="0">
                <a:effectLst/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b="1" i="0">
                <a:effectLst/>
                <a:latin typeface="Times New Roman" panose="02020603050405020304" pitchFamily="18" charset="0"/>
              </a:rPr>
              <a:t>		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if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((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i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,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j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) ∈ E 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en-US" altLang="ko-KR" sz="2000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color[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j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] = </a:t>
            </a:r>
            <a:r>
              <a:rPr lang="en-US" altLang="ko-KR" sz="2000">
                <a:effectLst/>
                <a:latin typeface="Times New Roman" panose="02020603050405020304" pitchFamily="18" charset="0"/>
              </a:rPr>
              <a:t>c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) 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then return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FALSE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b="1" i="0">
                <a:effectLst/>
                <a:latin typeface="Times New Roman" panose="02020603050405020304" pitchFamily="18" charset="0"/>
              </a:rPr>
              <a:t>	</a:t>
            </a:r>
            <a:r>
              <a:rPr lang="en-US" altLang="ko-KR" sz="2000" b="1" i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TRUE</a:t>
            </a:r>
            <a:r>
              <a:rPr lang="en-US" altLang="ko-KR" sz="2000" i="0">
                <a:effectLst/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i="0">
                <a:effectLst/>
                <a:latin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Oval 2"/>
          <p:cNvSpPr>
            <a:spLocks noChangeArrowheads="1"/>
          </p:cNvSpPr>
          <p:nvPr/>
        </p:nvSpPr>
        <p:spPr bwMode="auto">
          <a:xfrm>
            <a:off x="3694113" y="1344613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1, 1</a:t>
            </a:r>
          </a:p>
        </p:txBody>
      </p:sp>
      <p:sp>
        <p:nvSpPr>
          <p:cNvPr id="372739" name="Oval 3"/>
          <p:cNvSpPr>
            <a:spLocks noChangeArrowheads="1"/>
          </p:cNvSpPr>
          <p:nvPr/>
        </p:nvSpPr>
        <p:spPr bwMode="auto">
          <a:xfrm>
            <a:off x="3646488" y="3230563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3, 1</a:t>
            </a:r>
          </a:p>
        </p:txBody>
      </p:sp>
      <p:sp>
        <p:nvSpPr>
          <p:cNvPr id="372740" name="Oval 4"/>
          <p:cNvSpPr>
            <a:spLocks noChangeArrowheads="1"/>
          </p:cNvSpPr>
          <p:nvPr/>
        </p:nvSpPr>
        <p:spPr bwMode="auto">
          <a:xfrm>
            <a:off x="5405438" y="323056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3, 2</a:t>
            </a:r>
          </a:p>
        </p:txBody>
      </p:sp>
      <p:sp>
        <p:nvSpPr>
          <p:cNvPr id="372741" name="Oval 5"/>
          <p:cNvSpPr>
            <a:spLocks noChangeArrowheads="1"/>
          </p:cNvSpPr>
          <p:nvPr/>
        </p:nvSpPr>
        <p:spPr bwMode="auto">
          <a:xfrm>
            <a:off x="2743200" y="2305050"/>
            <a:ext cx="5746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2, 1</a:t>
            </a:r>
          </a:p>
        </p:txBody>
      </p:sp>
      <p:sp>
        <p:nvSpPr>
          <p:cNvPr id="372742" name="Oval 6"/>
          <p:cNvSpPr>
            <a:spLocks noChangeArrowheads="1"/>
          </p:cNvSpPr>
          <p:nvPr/>
        </p:nvSpPr>
        <p:spPr bwMode="auto">
          <a:xfrm>
            <a:off x="3605213" y="12255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2743" name="Oval 7"/>
          <p:cNvSpPr>
            <a:spLocks noChangeArrowheads="1"/>
          </p:cNvSpPr>
          <p:nvPr/>
        </p:nvSpPr>
        <p:spPr bwMode="auto">
          <a:xfrm>
            <a:off x="5251450" y="31194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72744" name="Oval 8"/>
          <p:cNvSpPr>
            <a:spLocks noChangeArrowheads="1"/>
          </p:cNvSpPr>
          <p:nvPr/>
        </p:nvSpPr>
        <p:spPr bwMode="auto">
          <a:xfrm>
            <a:off x="4567238" y="2279650"/>
            <a:ext cx="576262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2, 2</a:t>
            </a:r>
          </a:p>
        </p:txBody>
      </p:sp>
      <p:cxnSp>
        <p:nvCxnSpPr>
          <p:cNvPr id="372745" name="AutoShape 9"/>
          <p:cNvCxnSpPr>
            <a:cxnSpLocks noChangeShapeType="1"/>
            <a:stCxn id="372738" idx="3"/>
            <a:endCxn id="372741" idx="0"/>
          </p:cNvCxnSpPr>
          <p:nvPr/>
        </p:nvCxnSpPr>
        <p:spPr bwMode="auto">
          <a:xfrm flipH="1">
            <a:off x="3030538" y="1712913"/>
            <a:ext cx="747712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2746" name="AutoShape 10"/>
          <p:cNvCxnSpPr>
            <a:cxnSpLocks noChangeShapeType="1"/>
            <a:stCxn id="372738" idx="5"/>
            <a:endCxn id="372744" idx="0"/>
          </p:cNvCxnSpPr>
          <p:nvPr/>
        </p:nvCxnSpPr>
        <p:spPr bwMode="auto">
          <a:xfrm>
            <a:off x="4186238" y="1712913"/>
            <a:ext cx="669925" cy="566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2747" name="Oval 11"/>
          <p:cNvSpPr>
            <a:spLocks noChangeArrowheads="1"/>
          </p:cNvSpPr>
          <p:nvPr/>
        </p:nvSpPr>
        <p:spPr bwMode="auto">
          <a:xfrm>
            <a:off x="4476750" y="21494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372748" name="AutoShape 12"/>
          <p:cNvCxnSpPr>
            <a:cxnSpLocks noChangeShapeType="1"/>
            <a:stCxn id="372744" idx="3"/>
            <a:endCxn id="372739" idx="0"/>
          </p:cNvCxnSpPr>
          <p:nvPr/>
        </p:nvCxnSpPr>
        <p:spPr bwMode="auto">
          <a:xfrm flipH="1">
            <a:off x="3983038" y="2647950"/>
            <a:ext cx="668337" cy="582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2749" name="AutoShape 13"/>
          <p:cNvCxnSpPr>
            <a:cxnSpLocks noChangeShapeType="1"/>
            <a:stCxn id="372744" idx="5"/>
            <a:endCxn id="372740" idx="0"/>
          </p:cNvCxnSpPr>
          <p:nvPr/>
        </p:nvCxnSpPr>
        <p:spPr bwMode="auto">
          <a:xfrm>
            <a:off x="5059363" y="2647950"/>
            <a:ext cx="669925" cy="582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50" name="Group 14"/>
          <p:cNvGrpSpPr>
            <a:grpSpLocks/>
          </p:cNvGrpSpPr>
          <p:nvPr/>
        </p:nvGrpSpPr>
        <p:grpSpPr bwMode="auto">
          <a:xfrm>
            <a:off x="3633788" y="3263900"/>
            <a:ext cx="720725" cy="360363"/>
            <a:chOff x="1383" y="1525"/>
            <a:chExt cx="635" cy="227"/>
          </a:xfrm>
        </p:grpSpPr>
        <p:sp>
          <p:nvSpPr>
            <p:cNvPr id="372751" name="Line 15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2752" name="Line 16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2753" name="Oval 17"/>
          <p:cNvSpPr>
            <a:spLocks noChangeArrowheads="1"/>
          </p:cNvSpPr>
          <p:nvPr/>
        </p:nvSpPr>
        <p:spPr bwMode="auto">
          <a:xfrm>
            <a:off x="3581400" y="31130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2754" name="Oval 18"/>
          <p:cNvSpPr>
            <a:spLocks noChangeArrowheads="1"/>
          </p:cNvSpPr>
          <p:nvPr/>
        </p:nvSpPr>
        <p:spPr bwMode="auto">
          <a:xfrm>
            <a:off x="4497388" y="4221163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4, 1</a:t>
            </a:r>
          </a:p>
        </p:txBody>
      </p:sp>
      <p:sp>
        <p:nvSpPr>
          <p:cNvPr id="372755" name="Oval 19"/>
          <p:cNvSpPr>
            <a:spLocks noChangeArrowheads="1"/>
          </p:cNvSpPr>
          <p:nvPr/>
        </p:nvSpPr>
        <p:spPr bwMode="auto">
          <a:xfrm>
            <a:off x="6269038" y="422116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4, 2</a:t>
            </a:r>
          </a:p>
        </p:txBody>
      </p:sp>
      <p:sp>
        <p:nvSpPr>
          <p:cNvPr id="372756" name="Oval 20"/>
          <p:cNvSpPr>
            <a:spLocks noChangeArrowheads="1"/>
          </p:cNvSpPr>
          <p:nvPr/>
        </p:nvSpPr>
        <p:spPr bwMode="auto">
          <a:xfrm>
            <a:off x="6140450" y="40973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grpSp>
        <p:nvGrpSpPr>
          <p:cNvPr id="372757" name="Group 21"/>
          <p:cNvGrpSpPr>
            <a:grpSpLocks/>
          </p:cNvGrpSpPr>
          <p:nvPr/>
        </p:nvGrpSpPr>
        <p:grpSpPr bwMode="auto">
          <a:xfrm>
            <a:off x="4471988" y="4267200"/>
            <a:ext cx="720725" cy="360363"/>
            <a:chOff x="1383" y="1525"/>
            <a:chExt cx="635" cy="227"/>
          </a:xfrm>
        </p:grpSpPr>
        <p:sp>
          <p:nvSpPr>
            <p:cNvPr id="372758" name="Line 22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2759" name="Line 23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2760" name="Oval 24"/>
          <p:cNvSpPr>
            <a:spLocks noChangeArrowheads="1"/>
          </p:cNvSpPr>
          <p:nvPr/>
        </p:nvSpPr>
        <p:spPr bwMode="auto">
          <a:xfrm>
            <a:off x="4394200" y="41036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cxnSp>
        <p:nvCxnSpPr>
          <p:cNvPr id="372761" name="AutoShape 25"/>
          <p:cNvCxnSpPr>
            <a:cxnSpLocks noChangeShapeType="1"/>
            <a:stCxn id="372740" idx="3"/>
            <a:endCxn id="372754" idx="0"/>
          </p:cNvCxnSpPr>
          <p:nvPr/>
        </p:nvCxnSpPr>
        <p:spPr bwMode="auto">
          <a:xfrm flipH="1">
            <a:off x="4833938" y="3598863"/>
            <a:ext cx="66675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2762" name="AutoShape 26"/>
          <p:cNvCxnSpPr>
            <a:cxnSpLocks noChangeShapeType="1"/>
            <a:stCxn id="372740" idx="5"/>
            <a:endCxn id="372755" idx="0"/>
          </p:cNvCxnSpPr>
          <p:nvPr/>
        </p:nvCxnSpPr>
        <p:spPr bwMode="auto">
          <a:xfrm>
            <a:off x="5957888" y="3598863"/>
            <a:ext cx="63500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5434013" y="5230813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5, 1</a:t>
            </a:r>
          </a:p>
        </p:txBody>
      </p:sp>
      <p:sp>
        <p:nvSpPr>
          <p:cNvPr id="372764" name="Oval 28"/>
          <p:cNvSpPr>
            <a:spLocks noChangeArrowheads="1"/>
          </p:cNvSpPr>
          <p:nvPr/>
        </p:nvSpPr>
        <p:spPr bwMode="auto">
          <a:xfrm>
            <a:off x="4256088" y="6354763"/>
            <a:ext cx="6731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6, 1</a:t>
            </a:r>
          </a:p>
        </p:txBody>
      </p:sp>
      <p:sp>
        <p:nvSpPr>
          <p:cNvPr id="372765" name="Oval 29"/>
          <p:cNvSpPr>
            <a:spLocks noChangeArrowheads="1"/>
          </p:cNvSpPr>
          <p:nvPr/>
        </p:nvSpPr>
        <p:spPr bwMode="auto">
          <a:xfrm>
            <a:off x="5481638" y="6354763"/>
            <a:ext cx="6477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6, 2</a:t>
            </a:r>
          </a:p>
        </p:txBody>
      </p:sp>
      <p:grpSp>
        <p:nvGrpSpPr>
          <p:cNvPr id="372766" name="Group 30"/>
          <p:cNvGrpSpPr>
            <a:grpSpLocks/>
          </p:cNvGrpSpPr>
          <p:nvPr/>
        </p:nvGrpSpPr>
        <p:grpSpPr bwMode="auto">
          <a:xfrm>
            <a:off x="4217988" y="6388100"/>
            <a:ext cx="720725" cy="360363"/>
            <a:chOff x="1383" y="1525"/>
            <a:chExt cx="635" cy="227"/>
          </a:xfrm>
        </p:grpSpPr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2769" name="Oval 33"/>
          <p:cNvSpPr>
            <a:spLocks noChangeArrowheads="1"/>
          </p:cNvSpPr>
          <p:nvPr/>
        </p:nvSpPr>
        <p:spPr bwMode="auto">
          <a:xfrm>
            <a:off x="4152900" y="62372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72770" name="Oval 34"/>
          <p:cNvSpPr>
            <a:spLocks noChangeArrowheads="1"/>
          </p:cNvSpPr>
          <p:nvPr/>
        </p:nvSpPr>
        <p:spPr bwMode="auto">
          <a:xfrm>
            <a:off x="6764338" y="6354763"/>
            <a:ext cx="6477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6, 3</a:t>
            </a:r>
          </a:p>
        </p:txBody>
      </p:sp>
      <p:cxnSp>
        <p:nvCxnSpPr>
          <p:cNvPr id="372771" name="AutoShape 35"/>
          <p:cNvCxnSpPr>
            <a:cxnSpLocks noChangeShapeType="1"/>
            <a:stCxn id="372755" idx="3"/>
            <a:endCxn id="372763" idx="0"/>
          </p:cNvCxnSpPr>
          <p:nvPr/>
        </p:nvCxnSpPr>
        <p:spPr bwMode="auto">
          <a:xfrm flipH="1">
            <a:off x="5722938" y="4589463"/>
            <a:ext cx="6413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2772" name="AutoShape 36"/>
          <p:cNvCxnSpPr>
            <a:cxnSpLocks noChangeShapeType="1"/>
            <a:stCxn id="372763" idx="3"/>
            <a:endCxn id="372764" idx="0"/>
          </p:cNvCxnSpPr>
          <p:nvPr/>
        </p:nvCxnSpPr>
        <p:spPr bwMode="auto">
          <a:xfrm flipH="1">
            <a:off x="4592638" y="5599113"/>
            <a:ext cx="925512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2773" name="AutoShape 37"/>
          <p:cNvCxnSpPr>
            <a:cxnSpLocks noChangeShapeType="1"/>
            <a:stCxn id="372763" idx="4"/>
            <a:endCxn id="372765" idx="0"/>
          </p:cNvCxnSpPr>
          <p:nvPr/>
        </p:nvCxnSpPr>
        <p:spPr bwMode="auto">
          <a:xfrm>
            <a:off x="5722938" y="5662613"/>
            <a:ext cx="82550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2774" name="AutoShape 38"/>
          <p:cNvCxnSpPr>
            <a:cxnSpLocks noChangeShapeType="1"/>
            <a:stCxn id="372763" idx="5"/>
            <a:endCxn id="372770" idx="0"/>
          </p:cNvCxnSpPr>
          <p:nvPr/>
        </p:nvCxnSpPr>
        <p:spPr bwMode="auto">
          <a:xfrm>
            <a:off x="5926138" y="5599113"/>
            <a:ext cx="1162050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2775" name="Group 39"/>
          <p:cNvGrpSpPr>
            <a:grpSpLocks/>
          </p:cNvGrpSpPr>
          <p:nvPr/>
        </p:nvGrpSpPr>
        <p:grpSpPr bwMode="auto">
          <a:xfrm>
            <a:off x="5424488" y="6400800"/>
            <a:ext cx="720725" cy="360363"/>
            <a:chOff x="1383" y="1525"/>
            <a:chExt cx="635" cy="227"/>
          </a:xfrm>
        </p:grpSpPr>
        <p:sp>
          <p:nvSpPr>
            <p:cNvPr id="372776" name="Line 40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2777" name="Line 41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2778" name="Oval 42"/>
          <p:cNvSpPr>
            <a:spLocks noChangeArrowheads="1"/>
          </p:cNvSpPr>
          <p:nvPr/>
        </p:nvSpPr>
        <p:spPr bwMode="auto">
          <a:xfrm>
            <a:off x="5353050" y="62436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72779" name="Oval 43"/>
          <p:cNvSpPr>
            <a:spLocks noChangeArrowheads="1"/>
          </p:cNvSpPr>
          <p:nvPr/>
        </p:nvSpPr>
        <p:spPr bwMode="auto">
          <a:xfrm>
            <a:off x="6665913" y="622458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72780" name="Oval 44"/>
          <p:cNvSpPr>
            <a:spLocks noChangeArrowheads="1"/>
          </p:cNvSpPr>
          <p:nvPr/>
        </p:nvSpPr>
        <p:spPr bwMode="auto">
          <a:xfrm>
            <a:off x="5278438" y="51466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  <p:grpSp>
        <p:nvGrpSpPr>
          <p:cNvPr id="372781" name="Group 45"/>
          <p:cNvGrpSpPr>
            <a:grpSpLocks/>
          </p:cNvGrpSpPr>
          <p:nvPr/>
        </p:nvGrpSpPr>
        <p:grpSpPr bwMode="auto">
          <a:xfrm>
            <a:off x="2719388" y="2324100"/>
            <a:ext cx="720725" cy="360363"/>
            <a:chOff x="1383" y="1525"/>
            <a:chExt cx="635" cy="227"/>
          </a:xfrm>
        </p:grpSpPr>
        <p:sp>
          <p:nvSpPr>
            <p:cNvPr id="372782" name="Line 46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2783" name="Line 47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2784" name="Oval 48"/>
          <p:cNvSpPr>
            <a:spLocks noChangeArrowheads="1"/>
          </p:cNvSpPr>
          <p:nvPr/>
        </p:nvSpPr>
        <p:spPr bwMode="auto">
          <a:xfrm>
            <a:off x="2630488" y="215582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2785" name="Rectangle 49"/>
          <p:cNvSpPr>
            <a:spLocks noChangeArrowheads="1"/>
          </p:cNvSpPr>
          <p:nvPr/>
        </p:nvSpPr>
        <p:spPr bwMode="auto">
          <a:xfrm>
            <a:off x="1374775" y="381000"/>
            <a:ext cx="776922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 그래프 색칠 백트래킹 알고리즘의 상태공간트리 </a:t>
            </a:r>
            <a:endParaRPr lang="en-US" altLang="ko-KR" sz="2800" i="0">
              <a:effectLst/>
            </a:endParaRPr>
          </a:p>
        </p:txBody>
      </p:sp>
      <p:sp>
        <p:nvSpPr>
          <p:cNvPr id="372786" name="Oval 50"/>
          <p:cNvSpPr>
            <a:spLocks noChangeArrowheads="1"/>
          </p:cNvSpPr>
          <p:nvPr/>
        </p:nvSpPr>
        <p:spPr bwMode="auto">
          <a:xfrm>
            <a:off x="1104900" y="4062413"/>
            <a:ext cx="250825" cy="2397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2787" name="Oval 51"/>
          <p:cNvSpPr>
            <a:spLocks noChangeArrowheads="1"/>
          </p:cNvSpPr>
          <p:nvPr/>
        </p:nvSpPr>
        <p:spPr bwMode="auto">
          <a:xfrm>
            <a:off x="1098550" y="4700588"/>
            <a:ext cx="250825" cy="2397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72788" name="Oval 52"/>
          <p:cNvSpPr>
            <a:spLocks noChangeArrowheads="1"/>
          </p:cNvSpPr>
          <p:nvPr/>
        </p:nvSpPr>
        <p:spPr bwMode="auto">
          <a:xfrm>
            <a:off x="1719263" y="5295900"/>
            <a:ext cx="250825" cy="2397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2789" name="Oval 53"/>
          <p:cNvSpPr>
            <a:spLocks noChangeArrowheads="1"/>
          </p:cNvSpPr>
          <p:nvPr/>
        </p:nvSpPr>
        <p:spPr bwMode="auto">
          <a:xfrm>
            <a:off x="1728788" y="4686300"/>
            <a:ext cx="250825" cy="2397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2790" name="Oval 54"/>
          <p:cNvSpPr>
            <a:spLocks noChangeArrowheads="1"/>
          </p:cNvSpPr>
          <p:nvPr/>
        </p:nvSpPr>
        <p:spPr bwMode="auto">
          <a:xfrm>
            <a:off x="473075" y="4714875"/>
            <a:ext cx="250825" cy="2397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2791" name="Oval 55"/>
          <p:cNvSpPr>
            <a:spLocks noChangeArrowheads="1"/>
          </p:cNvSpPr>
          <p:nvPr/>
        </p:nvSpPr>
        <p:spPr bwMode="auto">
          <a:xfrm>
            <a:off x="476250" y="5340350"/>
            <a:ext cx="250825" cy="2397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72792" name="Line 56"/>
          <p:cNvSpPr>
            <a:spLocks noChangeShapeType="1"/>
          </p:cNvSpPr>
          <p:nvPr/>
        </p:nvSpPr>
        <p:spPr bwMode="auto">
          <a:xfrm flipH="1">
            <a:off x="1211263" y="4314825"/>
            <a:ext cx="95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2793" name="Line 57"/>
          <p:cNvSpPr>
            <a:spLocks noChangeShapeType="1"/>
          </p:cNvSpPr>
          <p:nvPr/>
        </p:nvSpPr>
        <p:spPr bwMode="auto">
          <a:xfrm flipV="1">
            <a:off x="708025" y="4879975"/>
            <a:ext cx="1046163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2794" name="Line 58"/>
          <p:cNvSpPr>
            <a:spLocks noChangeShapeType="1"/>
          </p:cNvSpPr>
          <p:nvPr/>
        </p:nvSpPr>
        <p:spPr bwMode="auto">
          <a:xfrm>
            <a:off x="596900" y="4951413"/>
            <a:ext cx="1588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2795" name="Line 59"/>
          <p:cNvSpPr>
            <a:spLocks noChangeShapeType="1"/>
          </p:cNvSpPr>
          <p:nvPr/>
        </p:nvSpPr>
        <p:spPr bwMode="auto">
          <a:xfrm>
            <a:off x="1304925" y="4921250"/>
            <a:ext cx="46355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2796" name="Line 60"/>
          <p:cNvSpPr>
            <a:spLocks noChangeShapeType="1"/>
          </p:cNvSpPr>
          <p:nvPr/>
        </p:nvSpPr>
        <p:spPr bwMode="auto">
          <a:xfrm flipH="1">
            <a:off x="1852613" y="4927600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2797" name="Line 61"/>
          <p:cNvSpPr>
            <a:spLocks noChangeShapeType="1"/>
          </p:cNvSpPr>
          <p:nvPr/>
        </p:nvSpPr>
        <p:spPr bwMode="auto">
          <a:xfrm flipV="1">
            <a:off x="738188" y="5432425"/>
            <a:ext cx="96202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2798" name="Line 62"/>
          <p:cNvSpPr>
            <a:spLocks noChangeShapeType="1"/>
          </p:cNvSpPr>
          <p:nvPr/>
        </p:nvSpPr>
        <p:spPr bwMode="auto">
          <a:xfrm flipV="1">
            <a:off x="666750" y="4286250"/>
            <a:ext cx="473075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2799" name="Line 63"/>
          <p:cNvSpPr>
            <a:spLocks noChangeShapeType="1"/>
          </p:cNvSpPr>
          <p:nvPr/>
        </p:nvSpPr>
        <p:spPr bwMode="auto">
          <a:xfrm>
            <a:off x="1331913" y="4264025"/>
            <a:ext cx="471487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2800" name="Line 64"/>
          <p:cNvSpPr>
            <a:spLocks noChangeShapeType="1"/>
          </p:cNvSpPr>
          <p:nvPr/>
        </p:nvSpPr>
        <p:spPr bwMode="auto">
          <a:xfrm flipH="1" flipV="1">
            <a:off x="1289050" y="4287838"/>
            <a:ext cx="503238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2801" name="Line 65"/>
          <p:cNvSpPr>
            <a:spLocks noChangeShapeType="1"/>
          </p:cNvSpPr>
          <p:nvPr/>
        </p:nvSpPr>
        <p:spPr bwMode="auto">
          <a:xfrm>
            <a:off x="698500" y="4921250"/>
            <a:ext cx="1033463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한정분기</a:t>
            </a:r>
            <a:r>
              <a:rPr lang="en-US" altLang="ko-KR" sz="2400">
                <a:solidFill>
                  <a:srgbClr val="FF0000"/>
                </a:solidFill>
              </a:rPr>
              <a:t>Branch-and-Bound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866900"/>
            <a:ext cx="8255000" cy="3759200"/>
          </a:xfrm>
        </p:spPr>
        <p:txBody>
          <a:bodyPr/>
          <a:lstStyle/>
          <a:p>
            <a:r>
              <a:rPr lang="ko-KR" altLang="en-US" sz="2400"/>
              <a:t>분기</a:t>
            </a:r>
            <a:r>
              <a:rPr lang="en-US" altLang="ko-KR" sz="1400"/>
              <a:t>branch</a:t>
            </a:r>
            <a:r>
              <a:rPr lang="ko-KR" altLang="en-US" sz="2400"/>
              <a:t>와 한정</a:t>
            </a:r>
            <a:r>
              <a:rPr lang="en-US" altLang="ko-KR" sz="1400"/>
              <a:t>bound</a:t>
            </a:r>
            <a:r>
              <a:rPr lang="ko-KR" altLang="en-US" sz="2400"/>
              <a:t>의 결합</a:t>
            </a:r>
          </a:p>
          <a:p>
            <a:pPr lvl="1"/>
            <a:r>
              <a:rPr lang="ko-KR" altLang="en-US" sz="2000"/>
              <a:t>분기를 한정시켜 쓸데없는 시간 낭비를 줄이는 방법</a:t>
            </a:r>
          </a:p>
          <a:p>
            <a:r>
              <a:rPr lang="ko-KR" altLang="en-US" sz="2400"/>
              <a:t>백트래킹과 공통점</a:t>
            </a:r>
            <a:r>
              <a:rPr lang="en-US" altLang="ko-KR" sz="2400"/>
              <a:t>, </a:t>
            </a:r>
            <a:r>
              <a:rPr lang="ko-KR" altLang="en-US" sz="2400"/>
              <a:t>차이점</a:t>
            </a:r>
          </a:p>
          <a:p>
            <a:pPr lvl="1"/>
            <a:r>
              <a:rPr lang="ko-KR" altLang="en-US" sz="2000"/>
              <a:t>공통점</a:t>
            </a:r>
          </a:p>
          <a:p>
            <a:pPr lvl="2"/>
            <a:r>
              <a:rPr lang="ko-KR" altLang="en-US" sz="1800"/>
              <a:t>경우들을 차례로 나열하는 방법 필요</a:t>
            </a:r>
          </a:p>
          <a:p>
            <a:pPr lvl="1"/>
            <a:r>
              <a:rPr lang="ko-KR" altLang="en-US" sz="2000"/>
              <a:t>차이점</a:t>
            </a:r>
          </a:p>
          <a:p>
            <a:pPr lvl="2"/>
            <a:r>
              <a:rPr lang="ko-KR" altLang="en-US" sz="1800"/>
              <a:t>백트래킹 </a:t>
            </a:r>
            <a:r>
              <a:rPr lang="en-US" altLang="ko-KR" sz="1800"/>
              <a:t>– </a:t>
            </a:r>
            <a:r>
              <a:rPr lang="ko-KR" altLang="en-US" sz="1800"/>
              <a:t>가보고 </a:t>
            </a:r>
            <a:r>
              <a:rPr lang="ko-KR" altLang="en-US" sz="1800">
                <a:solidFill>
                  <a:srgbClr val="FF0000"/>
                </a:solidFill>
              </a:rPr>
              <a:t>더이상 진행이 되지 않으면</a:t>
            </a:r>
            <a:r>
              <a:rPr lang="ko-KR" altLang="en-US" sz="1800"/>
              <a:t> 돌아온다</a:t>
            </a:r>
          </a:p>
          <a:p>
            <a:pPr lvl="2"/>
            <a:r>
              <a:rPr lang="ko-KR" altLang="en-US" sz="1800"/>
              <a:t>분기한정 </a:t>
            </a:r>
            <a:r>
              <a:rPr lang="en-US" altLang="ko-KR" sz="1800"/>
              <a:t>– </a:t>
            </a:r>
            <a:r>
              <a:rPr lang="ko-KR" altLang="en-US" sz="1800">
                <a:solidFill>
                  <a:srgbClr val="FF0000"/>
                </a:solidFill>
              </a:rPr>
              <a:t>최적해를 찾을 가능성이 없으면</a:t>
            </a:r>
            <a:r>
              <a:rPr lang="ko-KR" altLang="en-US" sz="1800"/>
              <a:t> 분기는 하지 않는다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Line 3"/>
          <p:cNvSpPr>
            <a:spLocks noChangeShapeType="1"/>
          </p:cNvSpPr>
          <p:nvPr/>
        </p:nvSpPr>
        <p:spPr bwMode="auto">
          <a:xfrm flipH="1" flipV="1">
            <a:off x="2301875" y="2274888"/>
            <a:ext cx="11113" cy="1376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00" name="Line 4"/>
          <p:cNvSpPr>
            <a:spLocks noChangeShapeType="1"/>
          </p:cNvSpPr>
          <p:nvPr/>
        </p:nvSpPr>
        <p:spPr bwMode="auto">
          <a:xfrm flipV="1">
            <a:off x="2303463" y="2887663"/>
            <a:ext cx="1144587" cy="763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01" name="Line 5"/>
          <p:cNvSpPr>
            <a:spLocks noChangeShapeType="1"/>
          </p:cNvSpPr>
          <p:nvPr/>
        </p:nvSpPr>
        <p:spPr bwMode="auto">
          <a:xfrm>
            <a:off x="2312988" y="3651250"/>
            <a:ext cx="1246187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11329" name="Group 33"/>
          <p:cNvGrpSpPr>
            <a:grpSpLocks/>
          </p:cNvGrpSpPr>
          <p:nvPr/>
        </p:nvGrpSpPr>
        <p:grpSpPr bwMode="auto">
          <a:xfrm>
            <a:off x="896938" y="2284413"/>
            <a:ext cx="2792412" cy="2673350"/>
            <a:chOff x="565" y="1439"/>
            <a:chExt cx="1759" cy="1684"/>
          </a:xfrm>
        </p:grpSpPr>
        <p:sp>
          <p:nvSpPr>
            <p:cNvPr id="311298" name="Oval 2"/>
            <p:cNvSpPr>
              <a:spLocks noChangeArrowheads="1"/>
            </p:cNvSpPr>
            <p:nvPr/>
          </p:nvSpPr>
          <p:spPr bwMode="auto">
            <a:xfrm>
              <a:off x="565" y="1439"/>
              <a:ext cx="1759" cy="16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02" name="Line 6"/>
            <p:cNvSpPr>
              <a:spLocks noChangeShapeType="1"/>
            </p:cNvSpPr>
            <p:nvPr/>
          </p:nvSpPr>
          <p:spPr bwMode="auto">
            <a:xfrm flipH="1">
              <a:off x="881" y="2300"/>
              <a:ext cx="582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03" name="Line 7"/>
            <p:cNvSpPr>
              <a:spLocks noChangeShapeType="1"/>
            </p:cNvSpPr>
            <p:nvPr/>
          </p:nvSpPr>
          <p:spPr bwMode="auto">
            <a:xfrm flipH="1" flipV="1">
              <a:off x="571" y="2173"/>
              <a:ext cx="886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04" name="Line 8"/>
            <p:cNvSpPr>
              <a:spLocks noChangeShapeType="1"/>
            </p:cNvSpPr>
            <p:nvPr/>
          </p:nvSpPr>
          <p:spPr bwMode="auto">
            <a:xfrm flipH="1" flipV="1">
              <a:off x="843" y="1667"/>
              <a:ext cx="608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2513013" y="2513013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3089275" y="3309938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2317750" y="4306888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1211263" y="375285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1208088" y="299085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1779588" y="2530475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1311" name="Oval 15"/>
          <p:cNvSpPr>
            <a:spLocks noChangeArrowheads="1"/>
          </p:cNvSpPr>
          <p:nvPr/>
        </p:nvSpPr>
        <p:spPr bwMode="auto">
          <a:xfrm>
            <a:off x="5059363" y="2286000"/>
            <a:ext cx="2792412" cy="2673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 flipH="1" flipV="1">
            <a:off x="6464300" y="2276475"/>
            <a:ext cx="11113" cy="137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13" name="Line 17"/>
          <p:cNvSpPr>
            <a:spLocks noChangeShapeType="1"/>
          </p:cNvSpPr>
          <p:nvPr/>
        </p:nvSpPr>
        <p:spPr bwMode="auto">
          <a:xfrm flipV="1">
            <a:off x="6465888" y="2889250"/>
            <a:ext cx="1144587" cy="76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>
            <a:off x="6475413" y="3652838"/>
            <a:ext cx="1246187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15" name="Line 19"/>
          <p:cNvSpPr>
            <a:spLocks noChangeShapeType="1"/>
          </p:cNvSpPr>
          <p:nvPr/>
        </p:nvSpPr>
        <p:spPr bwMode="auto">
          <a:xfrm flipH="1">
            <a:off x="5561013" y="3652838"/>
            <a:ext cx="923925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16" name="Line 20"/>
          <p:cNvSpPr>
            <a:spLocks noChangeShapeType="1"/>
          </p:cNvSpPr>
          <p:nvPr/>
        </p:nvSpPr>
        <p:spPr bwMode="auto">
          <a:xfrm flipH="1" flipV="1">
            <a:off x="5068888" y="3451225"/>
            <a:ext cx="1406525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 flipH="1" flipV="1">
            <a:off x="5500688" y="2647950"/>
            <a:ext cx="965200" cy="99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6675438" y="2514600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7251700" y="3311525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1320" name="Text Box 24"/>
          <p:cNvSpPr txBox="1">
            <a:spLocks noChangeArrowheads="1"/>
          </p:cNvSpPr>
          <p:nvPr/>
        </p:nvSpPr>
        <p:spPr bwMode="auto">
          <a:xfrm>
            <a:off x="6480175" y="4308475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1321" name="Text Box 25"/>
          <p:cNvSpPr txBox="1">
            <a:spLocks noChangeArrowheads="1"/>
          </p:cNvSpPr>
          <p:nvPr/>
        </p:nvSpPr>
        <p:spPr bwMode="auto">
          <a:xfrm>
            <a:off x="5373688" y="3754438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1322" name="Text Box 26"/>
          <p:cNvSpPr txBox="1">
            <a:spLocks noChangeArrowheads="1"/>
          </p:cNvSpPr>
          <p:nvPr/>
        </p:nvSpPr>
        <p:spPr bwMode="auto">
          <a:xfrm>
            <a:off x="5370513" y="2992438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1323" name="Text Box 27"/>
          <p:cNvSpPr txBox="1">
            <a:spLocks noChangeArrowheads="1"/>
          </p:cNvSpPr>
          <p:nvPr/>
        </p:nvSpPr>
        <p:spPr bwMode="auto">
          <a:xfrm>
            <a:off x="5942013" y="2532063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  <a:r>
              <a:rPr kumimoji="1" lang="en-US" altLang="ko-KR" sz="1800" i="0" baseline="-2500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1324" name="Freeform 28"/>
          <p:cNvSpPr>
            <a:spLocks/>
          </p:cNvSpPr>
          <p:nvPr/>
        </p:nvSpPr>
        <p:spPr bwMode="auto">
          <a:xfrm>
            <a:off x="6473825" y="2887663"/>
            <a:ext cx="1376363" cy="1285875"/>
          </a:xfrm>
          <a:custGeom>
            <a:avLst/>
            <a:gdLst>
              <a:gd name="T0" fmla="*/ 0 w 867"/>
              <a:gd name="T1" fmla="*/ 475 h 810"/>
              <a:gd name="T2" fmla="*/ 715 w 867"/>
              <a:gd name="T3" fmla="*/ 0 h 810"/>
              <a:gd name="T4" fmla="*/ 772 w 867"/>
              <a:gd name="T5" fmla="*/ 95 h 810"/>
              <a:gd name="T6" fmla="*/ 810 w 867"/>
              <a:gd name="T7" fmla="*/ 177 h 810"/>
              <a:gd name="T8" fmla="*/ 835 w 867"/>
              <a:gd name="T9" fmla="*/ 259 h 810"/>
              <a:gd name="T10" fmla="*/ 860 w 867"/>
              <a:gd name="T11" fmla="*/ 348 h 810"/>
              <a:gd name="T12" fmla="*/ 867 w 867"/>
              <a:gd name="T13" fmla="*/ 430 h 810"/>
              <a:gd name="T14" fmla="*/ 867 w 867"/>
              <a:gd name="T15" fmla="*/ 506 h 810"/>
              <a:gd name="T16" fmla="*/ 854 w 867"/>
              <a:gd name="T17" fmla="*/ 633 h 810"/>
              <a:gd name="T18" fmla="*/ 829 w 867"/>
              <a:gd name="T19" fmla="*/ 709 h 810"/>
              <a:gd name="T20" fmla="*/ 785 w 867"/>
              <a:gd name="T21" fmla="*/ 810 h 810"/>
              <a:gd name="T22" fmla="*/ 0 w 867"/>
              <a:gd name="T23" fmla="*/ 475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7" h="810">
                <a:moveTo>
                  <a:pt x="0" y="475"/>
                </a:moveTo>
                <a:lnTo>
                  <a:pt x="715" y="0"/>
                </a:lnTo>
                <a:lnTo>
                  <a:pt x="772" y="95"/>
                </a:lnTo>
                <a:lnTo>
                  <a:pt x="810" y="177"/>
                </a:lnTo>
                <a:lnTo>
                  <a:pt x="835" y="259"/>
                </a:lnTo>
                <a:lnTo>
                  <a:pt x="860" y="348"/>
                </a:lnTo>
                <a:lnTo>
                  <a:pt x="867" y="430"/>
                </a:lnTo>
                <a:lnTo>
                  <a:pt x="867" y="506"/>
                </a:lnTo>
                <a:lnTo>
                  <a:pt x="854" y="633"/>
                </a:lnTo>
                <a:lnTo>
                  <a:pt x="829" y="709"/>
                </a:lnTo>
                <a:lnTo>
                  <a:pt x="785" y="810"/>
                </a:lnTo>
                <a:lnTo>
                  <a:pt x="0" y="475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25" name="Freeform 29"/>
          <p:cNvSpPr>
            <a:spLocks/>
          </p:cNvSpPr>
          <p:nvPr/>
        </p:nvSpPr>
        <p:spPr bwMode="auto">
          <a:xfrm>
            <a:off x="5056188" y="3449638"/>
            <a:ext cx="1417637" cy="1187450"/>
          </a:xfrm>
          <a:custGeom>
            <a:avLst/>
            <a:gdLst>
              <a:gd name="T0" fmla="*/ 893 w 893"/>
              <a:gd name="T1" fmla="*/ 127 h 754"/>
              <a:gd name="T2" fmla="*/ 317 w 893"/>
              <a:gd name="T3" fmla="*/ 754 h 754"/>
              <a:gd name="T4" fmla="*/ 247 w 893"/>
              <a:gd name="T5" fmla="*/ 690 h 754"/>
              <a:gd name="T6" fmla="*/ 177 w 893"/>
              <a:gd name="T7" fmla="*/ 614 h 754"/>
              <a:gd name="T8" fmla="*/ 139 w 893"/>
              <a:gd name="T9" fmla="*/ 557 h 754"/>
              <a:gd name="T10" fmla="*/ 108 w 893"/>
              <a:gd name="T11" fmla="*/ 513 h 754"/>
              <a:gd name="T12" fmla="*/ 70 w 893"/>
              <a:gd name="T13" fmla="*/ 437 h 754"/>
              <a:gd name="T14" fmla="*/ 38 w 893"/>
              <a:gd name="T15" fmla="*/ 348 h 754"/>
              <a:gd name="T16" fmla="*/ 13 w 893"/>
              <a:gd name="T17" fmla="*/ 247 h 754"/>
              <a:gd name="T18" fmla="*/ 0 w 893"/>
              <a:gd name="T19" fmla="*/ 152 h 754"/>
              <a:gd name="T20" fmla="*/ 0 w 893"/>
              <a:gd name="T21" fmla="*/ 70 h 754"/>
              <a:gd name="T22" fmla="*/ 6 w 893"/>
              <a:gd name="T23" fmla="*/ 0 h 754"/>
              <a:gd name="T24" fmla="*/ 893 w 893"/>
              <a:gd name="T25" fmla="*/ 127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93" h="754">
                <a:moveTo>
                  <a:pt x="893" y="127"/>
                </a:moveTo>
                <a:lnTo>
                  <a:pt x="317" y="754"/>
                </a:lnTo>
                <a:lnTo>
                  <a:pt x="247" y="690"/>
                </a:lnTo>
                <a:lnTo>
                  <a:pt x="177" y="614"/>
                </a:lnTo>
                <a:lnTo>
                  <a:pt x="139" y="557"/>
                </a:lnTo>
                <a:lnTo>
                  <a:pt x="108" y="513"/>
                </a:lnTo>
                <a:lnTo>
                  <a:pt x="70" y="437"/>
                </a:lnTo>
                <a:lnTo>
                  <a:pt x="38" y="348"/>
                </a:lnTo>
                <a:lnTo>
                  <a:pt x="13" y="247"/>
                </a:lnTo>
                <a:lnTo>
                  <a:pt x="0" y="152"/>
                </a:lnTo>
                <a:lnTo>
                  <a:pt x="0" y="70"/>
                </a:lnTo>
                <a:lnTo>
                  <a:pt x="6" y="0"/>
                </a:lnTo>
                <a:lnTo>
                  <a:pt x="893" y="12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26" name="Freeform 30"/>
          <p:cNvSpPr>
            <a:spLocks/>
          </p:cNvSpPr>
          <p:nvPr/>
        </p:nvSpPr>
        <p:spPr bwMode="auto">
          <a:xfrm>
            <a:off x="5065713" y="2646363"/>
            <a:ext cx="1397000" cy="995362"/>
          </a:xfrm>
          <a:custGeom>
            <a:avLst/>
            <a:gdLst>
              <a:gd name="T0" fmla="*/ 880 w 880"/>
              <a:gd name="T1" fmla="*/ 627 h 627"/>
              <a:gd name="T2" fmla="*/ 273 w 880"/>
              <a:gd name="T3" fmla="*/ 0 h 627"/>
              <a:gd name="T4" fmla="*/ 209 w 880"/>
              <a:gd name="T5" fmla="*/ 57 h 627"/>
              <a:gd name="T6" fmla="*/ 159 w 880"/>
              <a:gd name="T7" fmla="*/ 120 h 627"/>
              <a:gd name="T8" fmla="*/ 127 w 880"/>
              <a:gd name="T9" fmla="*/ 164 h 627"/>
              <a:gd name="T10" fmla="*/ 102 w 880"/>
              <a:gd name="T11" fmla="*/ 215 h 627"/>
              <a:gd name="T12" fmla="*/ 76 w 880"/>
              <a:gd name="T13" fmla="*/ 259 h 627"/>
              <a:gd name="T14" fmla="*/ 51 w 880"/>
              <a:gd name="T15" fmla="*/ 310 h 627"/>
              <a:gd name="T16" fmla="*/ 26 w 880"/>
              <a:gd name="T17" fmla="*/ 373 h 627"/>
              <a:gd name="T18" fmla="*/ 19 w 880"/>
              <a:gd name="T19" fmla="*/ 411 h 627"/>
              <a:gd name="T20" fmla="*/ 7 w 880"/>
              <a:gd name="T21" fmla="*/ 462 h 627"/>
              <a:gd name="T22" fmla="*/ 0 w 880"/>
              <a:gd name="T23" fmla="*/ 506 h 627"/>
              <a:gd name="T24" fmla="*/ 880 w 880"/>
              <a:gd name="T25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0" h="627">
                <a:moveTo>
                  <a:pt x="880" y="627"/>
                </a:moveTo>
                <a:lnTo>
                  <a:pt x="273" y="0"/>
                </a:lnTo>
                <a:lnTo>
                  <a:pt x="209" y="57"/>
                </a:lnTo>
                <a:lnTo>
                  <a:pt x="159" y="120"/>
                </a:lnTo>
                <a:lnTo>
                  <a:pt x="127" y="164"/>
                </a:lnTo>
                <a:lnTo>
                  <a:pt x="102" y="215"/>
                </a:lnTo>
                <a:lnTo>
                  <a:pt x="76" y="259"/>
                </a:lnTo>
                <a:lnTo>
                  <a:pt x="51" y="310"/>
                </a:lnTo>
                <a:lnTo>
                  <a:pt x="26" y="373"/>
                </a:lnTo>
                <a:lnTo>
                  <a:pt x="19" y="411"/>
                </a:lnTo>
                <a:lnTo>
                  <a:pt x="7" y="462"/>
                </a:lnTo>
                <a:lnTo>
                  <a:pt x="0" y="506"/>
                </a:lnTo>
                <a:lnTo>
                  <a:pt x="880" y="62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1327" name="Text Box 31"/>
          <p:cNvSpPr txBox="1">
            <a:spLocks noChangeArrowheads="1"/>
          </p:cNvSpPr>
          <p:nvPr/>
        </p:nvSpPr>
        <p:spPr bwMode="auto">
          <a:xfrm>
            <a:off x="777875" y="5116513"/>
            <a:ext cx="3303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(a) 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어느 시점에 가능한 선택들</a:t>
            </a:r>
          </a:p>
        </p:txBody>
      </p:sp>
      <p:sp>
        <p:nvSpPr>
          <p:cNvPr id="311328" name="Text Box 32"/>
          <p:cNvSpPr txBox="1">
            <a:spLocks noChangeArrowheads="1"/>
          </p:cNvSpPr>
          <p:nvPr/>
        </p:nvSpPr>
        <p:spPr bwMode="auto">
          <a:xfrm>
            <a:off x="4413250" y="5116513"/>
            <a:ext cx="4760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(b) 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최적해를 포함하지 않아 제외하는 선택들</a:t>
            </a:r>
          </a:p>
        </p:txBody>
      </p:sp>
      <p:grpSp>
        <p:nvGrpSpPr>
          <p:cNvPr id="311330" name="Group 34"/>
          <p:cNvGrpSpPr>
            <a:grpSpLocks/>
          </p:cNvGrpSpPr>
          <p:nvPr/>
        </p:nvGrpSpPr>
        <p:grpSpPr bwMode="auto">
          <a:xfrm>
            <a:off x="5056188" y="2281238"/>
            <a:ext cx="2792412" cy="2673350"/>
            <a:chOff x="565" y="1439"/>
            <a:chExt cx="1759" cy="1684"/>
          </a:xfrm>
        </p:grpSpPr>
        <p:sp>
          <p:nvSpPr>
            <p:cNvPr id="311331" name="Oval 35"/>
            <p:cNvSpPr>
              <a:spLocks noChangeArrowheads="1"/>
            </p:cNvSpPr>
            <p:nvPr/>
          </p:nvSpPr>
          <p:spPr bwMode="auto">
            <a:xfrm>
              <a:off x="565" y="1439"/>
              <a:ext cx="1759" cy="16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1332" name="Line 36"/>
            <p:cNvSpPr>
              <a:spLocks noChangeShapeType="1"/>
            </p:cNvSpPr>
            <p:nvPr/>
          </p:nvSpPr>
          <p:spPr bwMode="auto">
            <a:xfrm flipH="1">
              <a:off x="881" y="2300"/>
              <a:ext cx="582" cy="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33" name="Line 37"/>
            <p:cNvSpPr>
              <a:spLocks noChangeShapeType="1"/>
            </p:cNvSpPr>
            <p:nvPr/>
          </p:nvSpPr>
          <p:spPr bwMode="auto">
            <a:xfrm flipH="1" flipV="1">
              <a:off x="571" y="2173"/>
              <a:ext cx="886" cy="12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 flipH="1" flipV="1">
              <a:off x="843" y="1667"/>
              <a:ext cx="608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Oval 2"/>
          <p:cNvSpPr>
            <a:spLocks noChangeArrowheads="1"/>
          </p:cNvSpPr>
          <p:nvPr/>
        </p:nvSpPr>
        <p:spPr bwMode="auto">
          <a:xfrm>
            <a:off x="4833938" y="1720850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03" name="Oval 3"/>
          <p:cNvSpPr>
            <a:spLocks noChangeArrowheads="1"/>
          </p:cNvSpPr>
          <p:nvPr/>
        </p:nvSpPr>
        <p:spPr bwMode="auto">
          <a:xfrm>
            <a:off x="2170113" y="2871788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</a:t>
            </a:r>
          </a:p>
        </p:txBody>
      </p:sp>
      <p:sp>
        <p:nvSpPr>
          <p:cNvPr id="358404" name="Oval 4"/>
          <p:cNvSpPr>
            <a:spLocks noChangeArrowheads="1"/>
          </p:cNvSpPr>
          <p:nvPr/>
        </p:nvSpPr>
        <p:spPr bwMode="auto">
          <a:xfrm>
            <a:off x="874713" y="4025900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1-2-3</a:t>
            </a:r>
          </a:p>
        </p:txBody>
      </p:sp>
      <p:sp>
        <p:nvSpPr>
          <p:cNvPr id="358405" name="Oval 5"/>
          <p:cNvSpPr>
            <a:spLocks noChangeArrowheads="1"/>
          </p:cNvSpPr>
          <p:nvPr/>
        </p:nvSpPr>
        <p:spPr bwMode="auto">
          <a:xfrm>
            <a:off x="369888" y="5195888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1-2-3-4</a:t>
            </a:r>
          </a:p>
        </p:txBody>
      </p:sp>
      <p:sp>
        <p:nvSpPr>
          <p:cNvPr id="358406" name="Oval 6"/>
          <p:cNvSpPr>
            <a:spLocks noChangeArrowheads="1"/>
          </p:cNvSpPr>
          <p:nvPr/>
        </p:nvSpPr>
        <p:spPr bwMode="auto">
          <a:xfrm>
            <a:off x="1306513" y="5176838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1-2-3-5</a:t>
            </a:r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4752975" y="2111375"/>
            <a:ext cx="54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0+33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2692400" y="295275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10+23</a:t>
            </a:r>
          </a:p>
        </p:txBody>
      </p:sp>
      <p:sp>
        <p:nvSpPr>
          <p:cNvPr id="358409" name="Text Box 9"/>
          <p:cNvSpPr txBox="1">
            <a:spLocks noChangeArrowheads="1"/>
          </p:cNvSpPr>
          <p:nvPr/>
        </p:nvSpPr>
        <p:spPr bwMode="auto">
          <a:xfrm>
            <a:off x="374650" y="4335463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(37)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24+13</a:t>
            </a:r>
          </a:p>
        </p:txBody>
      </p:sp>
      <p:sp>
        <p:nvSpPr>
          <p:cNvPr id="358410" name="Oval 10"/>
          <p:cNvSpPr>
            <a:spLocks noChangeArrowheads="1"/>
          </p:cNvSpPr>
          <p:nvPr/>
        </p:nvSpPr>
        <p:spPr bwMode="auto">
          <a:xfrm>
            <a:off x="1811338" y="4025900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1-2-4</a:t>
            </a:r>
          </a:p>
        </p:txBody>
      </p:sp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2314575" y="4384675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(44)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31+13</a:t>
            </a:r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2962275" y="4025900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</a:t>
            </a:r>
          </a:p>
        </p:txBody>
      </p:sp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3421063" y="4335463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20+13</a:t>
            </a:r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5483225" y="2871788"/>
            <a:ext cx="5746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</a:t>
            </a:r>
          </a:p>
        </p:txBody>
      </p:sp>
      <p:sp>
        <p:nvSpPr>
          <p:cNvPr id="358415" name="Text Box 15"/>
          <p:cNvSpPr txBox="1">
            <a:spLocks noChangeArrowheads="1"/>
          </p:cNvSpPr>
          <p:nvPr/>
        </p:nvSpPr>
        <p:spPr bwMode="auto">
          <a:xfrm>
            <a:off x="6000750" y="301625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10+23</a:t>
            </a:r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4402138" y="4025900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1-3-2</a:t>
            </a:r>
          </a:p>
        </p:txBody>
      </p:sp>
      <p:sp>
        <p:nvSpPr>
          <p:cNvPr id="358417" name="Text Box 17"/>
          <p:cNvSpPr txBox="1">
            <a:spLocks noChangeArrowheads="1"/>
          </p:cNvSpPr>
          <p:nvPr/>
        </p:nvSpPr>
        <p:spPr bwMode="auto">
          <a:xfrm>
            <a:off x="4138613" y="4386263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(44)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28+16</a:t>
            </a:r>
          </a:p>
        </p:txBody>
      </p:sp>
      <p:sp>
        <p:nvSpPr>
          <p:cNvPr id="358418" name="Oval 18"/>
          <p:cNvSpPr>
            <a:spLocks noChangeArrowheads="1"/>
          </p:cNvSpPr>
          <p:nvPr/>
        </p:nvSpPr>
        <p:spPr bwMode="auto">
          <a:xfrm>
            <a:off x="5267325" y="4011613"/>
            <a:ext cx="6492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1-3-4</a:t>
            </a:r>
          </a:p>
        </p:txBody>
      </p:sp>
      <p:sp>
        <p:nvSpPr>
          <p:cNvPr id="358419" name="Text Box 19"/>
          <p:cNvSpPr txBox="1">
            <a:spLocks noChangeArrowheads="1"/>
          </p:cNvSpPr>
          <p:nvPr/>
        </p:nvSpPr>
        <p:spPr bwMode="auto">
          <a:xfrm>
            <a:off x="5753100" y="4295775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17+16</a:t>
            </a:r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6564313" y="4011613"/>
            <a:ext cx="61595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1-3-5</a:t>
            </a:r>
          </a:p>
        </p:txBody>
      </p:sp>
      <p:sp>
        <p:nvSpPr>
          <p:cNvPr id="358421" name="Text Box 21"/>
          <p:cNvSpPr txBox="1">
            <a:spLocks noChangeArrowheads="1"/>
          </p:cNvSpPr>
          <p:nvPr/>
        </p:nvSpPr>
        <p:spPr bwMode="auto">
          <a:xfrm>
            <a:off x="7050088" y="4257675"/>
            <a:ext cx="73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(35)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19+16</a:t>
            </a:r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3322638" y="5195888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1-2-5-4</a:t>
            </a:r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2459038" y="5176838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1-2-5-3</a:t>
            </a:r>
          </a:p>
        </p:txBody>
      </p:sp>
      <p:grpSp>
        <p:nvGrpSpPr>
          <p:cNvPr id="358424" name="Group 24"/>
          <p:cNvGrpSpPr>
            <a:grpSpLocks/>
          </p:cNvGrpSpPr>
          <p:nvPr/>
        </p:nvGrpSpPr>
        <p:grpSpPr bwMode="auto">
          <a:xfrm>
            <a:off x="1738313" y="4097338"/>
            <a:ext cx="720725" cy="360362"/>
            <a:chOff x="1383" y="1525"/>
            <a:chExt cx="635" cy="227"/>
          </a:xfrm>
        </p:grpSpPr>
        <p:sp>
          <p:nvSpPr>
            <p:cNvPr id="358425" name="Line 25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426" name="Line 26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58427" name="Group 27"/>
          <p:cNvGrpSpPr>
            <a:grpSpLocks/>
          </p:cNvGrpSpPr>
          <p:nvPr/>
        </p:nvGrpSpPr>
        <p:grpSpPr bwMode="auto">
          <a:xfrm>
            <a:off x="4403725" y="4097338"/>
            <a:ext cx="719138" cy="360362"/>
            <a:chOff x="1383" y="1525"/>
            <a:chExt cx="635" cy="227"/>
          </a:xfrm>
        </p:grpSpPr>
        <p:sp>
          <p:nvSpPr>
            <p:cNvPr id="358428" name="Line 28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429" name="Line 29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4619625" y="5176838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1-3-4-2</a:t>
            </a:r>
          </a:p>
        </p:txBody>
      </p:sp>
      <p:sp>
        <p:nvSpPr>
          <p:cNvPr id="358431" name="Oval 31"/>
          <p:cNvSpPr>
            <a:spLocks noChangeArrowheads="1"/>
          </p:cNvSpPr>
          <p:nvPr/>
        </p:nvSpPr>
        <p:spPr bwMode="auto">
          <a:xfrm>
            <a:off x="5556250" y="5157788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1-3-4-5</a:t>
            </a:r>
          </a:p>
        </p:txBody>
      </p:sp>
      <p:sp>
        <p:nvSpPr>
          <p:cNvPr id="358432" name="Oval 32"/>
          <p:cNvSpPr>
            <a:spLocks noChangeArrowheads="1"/>
          </p:cNvSpPr>
          <p:nvPr/>
        </p:nvSpPr>
        <p:spPr bwMode="auto">
          <a:xfrm>
            <a:off x="7426325" y="5176838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1-3-5-4</a:t>
            </a:r>
          </a:p>
        </p:txBody>
      </p:sp>
      <p:sp>
        <p:nvSpPr>
          <p:cNvPr id="358433" name="Oval 33"/>
          <p:cNvSpPr>
            <a:spLocks noChangeArrowheads="1"/>
          </p:cNvSpPr>
          <p:nvPr/>
        </p:nvSpPr>
        <p:spPr bwMode="auto">
          <a:xfrm>
            <a:off x="6562725" y="5157788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1-3-5-2</a:t>
            </a:r>
          </a:p>
        </p:txBody>
      </p:sp>
      <p:sp>
        <p:nvSpPr>
          <p:cNvPr id="358434" name="Oval 34"/>
          <p:cNvSpPr>
            <a:spLocks noChangeArrowheads="1"/>
          </p:cNvSpPr>
          <p:nvPr/>
        </p:nvSpPr>
        <p:spPr bwMode="auto">
          <a:xfrm>
            <a:off x="6808788" y="2871788"/>
            <a:ext cx="617537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1-4</a:t>
            </a:r>
          </a:p>
        </p:txBody>
      </p:sp>
      <p:sp>
        <p:nvSpPr>
          <p:cNvPr id="358435" name="Text Box 35"/>
          <p:cNvSpPr txBox="1">
            <a:spLocks noChangeArrowheads="1"/>
          </p:cNvSpPr>
          <p:nvPr/>
        </p:nvSpPr>
        <p:spPr bwMode="auto">
          <a:xfrm>
            <a:off x="7148513" y="327025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(53)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30+23</a:t>
            </a:r>
          </a:p>
        </p:txBody>
      </p:sp>
      <p:grpSp>
        <p:nvGrpSpPr>
          <p:cNvPr id="358436" name="Group 36"/>
          <p:cNvGrpSpPr>
            <a:grpSpLocks/>
          </p:cNvGrpSpPr>
          <p:nvPr/>
        </p:nvGrpSpPr>
        <p:grpSpPr bwMode="auto">
          <a:xfrm>
            <a:off x="6780213" y="2944813"/>
            <a:ext cx="719137" cy="360362"/>
            <a:chOff x="1383" y="1525"/>
            <a:chExt cx="635" cy="227"/>
          </a:xfrm>
        </p:grpSpPr>
        <p:sp>
          <p:nvSpPr>
            <p:cNvPr id="358437" name="Line 37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438" name="Line 38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8002588" y="2873375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1-5</a:t>
            </a:r>
          </a:p>
        </p:txBody>
      </p:sp>
      <p:sp>
        <p:nvSpPr>
          <p:cNvPr id="358440" name="Text Box 40"/>
          <p:cNvSpPr txBox="1">
            <a:spLocks noChangeArrowheads="1"/>
          </p:cNvSpPr>
          <p:nvPr/>
        </p:nvSpPr>
        <p:spPr bwMode="auto">
          <a:xfrm>
            <a:off x="8291513" y="327025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(48)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25+23</a:t>
            </a:r>
          </a:p>
        </p:txBody>
      </p:sp>
      <p:grpSp>
        <p:nvGrpSpPr>
          <p:cNvPr id="358441" name="Group 41"/>
          <p:cNvGrpSpPr>
            <a:grpSpLocks/>
          </p:cNvGrpSpPr>
          <p:nvPr/>
        </p:nvGrpSpPr>
        <p:grpSpPr bwMode="auto">
          <a:xfrm>
            <a:off x="7931150" y="2944813"/>
            <a:ext cx="719138" cy="360362"/>
            <a:chOff x="1383" y="1525"/>
            <a:chExt cx="635" cy="227"/>
          </a:xfrm>
        </p:grpSpPr>
        <p:sp>
          <p:nvSpPr>
            <p:cNvPr id="358442" name="Line 42"/>
            <p:cNvSpPr>
              <a:spLocks noChangeShapeType="1"/>
            </p:cNvSpPr>
            <p:nvPr/>
          </p:nvSpPr>
          <p:spPr bwMode="auto">
            <a:xfrm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443" name="Line 43"/>
            <p:cNvSpPr>
              <a:spLocks noChangeShapeType="1"/>
            </p:cNvSpPr>
            <p:nvPr/>
          </p:nvSpPr>
          <p:spPr bwMode="auto">
            <a:xfrm flipV="1">
              <a:off x="1383" y="1525"/>
              <a:ext cx="635" cy="22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4719638" y="155098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45" name="Oval 45"/>
          <p:cNvSpPr>
            <a:spLocks noChangeArrowheads="1"/>
          </p:cNvSpPr>
          <p:nvPr/>
        </p:nvSpPr>
        <p:spPr bwMode="auto">
          <a:xfrm>
            <a:off x="1992313" y="2741613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58446" name="Oval 46"/>
          <p:cNvSpPr>
            <a:spLocks noChangeArrowheads="1"/>
          </p:cNvSpPr>
          <p:nvPr/>
        </p:nvSpPr>
        <p:spPr bwMode="auto">
          <a:xfrm>
            <a:off x="2339975" y="50577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58447" name="Oval 47"/>
          <p:cNvSpPr>
            <a:spLocks noChangeArrowheads="1"/>
          </p:cNvSpPr>
          <p:nvPr/>
        </p:nvSpPr>
        <p:spPr bwMode="auto">
          <a:xfrm>
            <a:off x="3236913" y="50704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58448" name="Oval 48"/>
          <p:cNvSpPr>
            <a:spLocks noChangeArrowheads="1"/>
          </p:cNvSpPr>
          <p:nvPr/>
        </p:nvSpPr>
        <p:spPr bwMode="auto">
          <a:xfrm>
            <a:off x="828675" y="3821113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763713" y="3821113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273050" y="50831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1200150" y="50704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58452" name="Oval 52"/>
          <p:cNvSpPr>
            <a:spLocks noChangeArrowheads="1"/>
          </p:cNvSpPr>
          <p:nvPr/>
        </p:nvSpPr>
        <p:spPr bwMode="auto">
          <a:xfrm>
            <a:off x="5207000" y="3821113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58453" name="Oval 53"/>
          <p:cNvSpPr>
            <a:spLocks noChangeArrowheads="1"/>
          </p:cNvSpPr>
          <p:nvPr/>
        </p:nvSpPr>
        <p:spPr bwMode="auto">
          <a:xfrm>
            <a:off x="4538663" y="50323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58454" name="Oval 54"/>
          <p:cNvSpPr>
            <a:spLocks noChangeArrowheads="1"/>
          </p:cNvSpPr>
          <p:nvPr/>
        </p:nvSpPr>
        <p:spPr bwMode="auto">
          <a:xfrm>
            <a:off x="5473700" y="50450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13</a:t>
            </a:r>
          </a:p>
        </p:txBody>
      </p:sp>
      <p:sp>
        <p:nvSpPr>
          <p:cNvPr id="358455" name="Oval 55"/>
          <p:cNvSpPr>
            <a:spLocks noChangeArrowheads="1"/>
          </p:cNvSpPr>
          <p:nvPr/>
        </p:nvSpPr>
        <p:spPr bwMode="auto">
          <a:xfrm>
            <a:off x="7345363" y="50323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6470650" y="50323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358457" name="Line 57"/>
          <p:cNvSpPr>
            <a:spLocks noChangeShapeType="1"/>
          </p:cNvSpPr>
          <p:nvPr/>
        </p:nvSpPr>
        <p:spPr bwMode="auto">
          <a:xfrm flipH="1">
            <a:off x="2641600" y="2057400"/>
            <a:ext cx="2227263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58" name="Line 58"/>
          <p:cNvSpPr>
            <a:spLocks noChangeShapeType="1"/>
          </p:cNvSpPr>
          <p:nvPr/>
        </p:nvSpPr>
        <p:spPr bwMode="auto">
          <a:xfrm>
            <a:off x="5186363" y="2138363"/>
            <a:ext cx="452437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59" name="Oval 59"/>
          <p:cNvSpPr>
            <a:spLocks noChangeArrowheads="1"/>
          </p:cNvSpPr>
          <p:nvPr/>
        </p:nvSpPr>
        <p:spPr bwMode="auto">
          <a:xfrm>
            <a:off x="5376863" y="26701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8460" name="Line 60"/>
          <p:cNvSpPr>
            <a:spLocks noChangeShapeType="1"/>
          </p:cNvSpPr>
          <p:nvPr/>
        </p:nvSpPr>
        <p:spPr bwMode="auto">
          <a:xfrm>
            <a:off x="5319713" y="2098675"/>
            <a:ext cx="1668462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5384800" y="2032000"/>
            <a:ext cx="2703513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6745288" y="26701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8463" name="Oval 63"/>
          <p:cNvSpPr>
            <a:spLocks noChangeArrowheads="1"/>
          </p:cNvSpPr>
          <p:nvPr/>
        </p:nvSpPr>
        <p:spPr bwMode="auto">
          <a:xfrm>
            <a:off x="7896225" y="26701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8464" name="Line 64"/>
          <p:cNvSpPr>
            <a:spLocks noChangeShapeType="1"/>
          </p:cNvSpPr>
          <p:nvPr/>
        </p:nvSpPr>
        <p:spPr bwMode="auto">
          <a:xfrm flipH="1">
            <a:off x="2192338" y="3303588"/>
            <a:ext cx="211137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65" name="Line 65"/>
          <p:cNvSpPr>
            <a:spLocks noChangeShapeType="1"/>
          </p:cNvSpPr>
          <p:nvPr/>
        </p:nvSpPr>
        <p:spPr bwMode="auto">
          <a:xfrm flipH="1">
            <a:off x="1236663" y="3263900"/>
            <a:ext cx="106045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2576513" y="3289300"/>
            <a:ext cx="6350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67" name="Line 67"/>
          <p:cNvSpPr>
            <a:spLocks noChangeShapeType="1"/>
          </p:cNvSpPr>
          <p:nvPr/>
        </p:nvSpPr>
        <p:spPr bwMode="auto">
          <a:xfrm flipH="1">
            <a:off x="5610225" y="3303588"/>
            <a:ext cx="146050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68" name="Line 68"/>
          <p:cNvSpPr>
            <a:spLocks noChangeShapeType="1"/>
          </p:cNvSpPr>
          <p:nvPr/>
        </p:nvSpPr>
        <p:spPr bwMode="auto">
          <a:xfrm flipH="1">
            <a:off x="4762500" y="3290888"/>
            <a:ext cx="90170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69" name="Line 69"/>
          <p:cNvSpPr>
            <a:spLocks noChangeShapeType="1"/>
          </p:cNvSpPr>
          <p:nvPr/>
        </p:nvSpPr>
        <p:spPr bwMode="auto">
          <a:xfrm>
            <a:off x="5875338" y="3290888"/>
            <a:ext cx="928687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0" name="Oval 70"/>
          <p:cNvSpPr>
            <a:spLocks noChangeArrowheads="1"/>
          </p:cNvSpPr>
          <p:nvPr/>
        </p:nvSpPr>
        <p:spPr bwMode="auto">
          <a:xfrm>
            <a:off x="4300538" y="38385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8471" name="Line 71"/>
          <p:cNvSpPr>
            <a:spLocks noChangeShapeType="1"/>
          </p:cNvSpPr>
          <p:nvPr/>
        </p:nvSpPr>
        <p:spPr bwMode="auto">
          <a:xfrm flipH="1">
            <a:off x="773113" y="4443413"/>
            <a:ext cx="344487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2" name="Line 72"/>
          <p:cNvSpPr>
            <a:spLocks noChangeShapeType="1"/>
          </p:cNvSpPr>
          <p:nvPr/>
        </p:nvSpPr>
        <p:spPr bwMode="auto">
          <a:xfrm>
            <a:off x="1250950" y="4456113"/>
            <a:ext cx="4111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3" name="Line 73"/>
          <p:cNvSpPr>
            <a:spLocks noChangeShapeType="1"/>
          </p:cNvSpPr>
          <p:nvPr/>
        </p:nvSpPr>
        <p:spPr bwMode="auto">
          <a:xfrm flipH="1">
            <a:off x="2854325" y="4456113"/>
            <a:ext cx="357188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4" name="Line 74"/>
          <p:cNvSpPr>
            <a:spLocks noChangeShapeType="1"/>
          </p:cNvSpPr>
          <p:nvPr/>
        </p:nvSpPr>
        <p:spPr bwMode="auto">
          <a:xfrm>
            <a:off x="3330575" y="4456113"/>
            <a:ext cx="3857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5" name="Line 75"/>
          <p:cNvSpPr>
            <a:spLocks noChangeShapeType="1"/>
          </p:cNvSpPr>
          <p:nvPr/>
        </p:nvSpPr>
        <p:spPr bwMode="auto">
          <a:xfrm flipH="1">
            <a:off x="5040313" y="4443413"/>
            <a:ext cx="46355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6" name="Line 76"/>
          <p:cNvSpPr>
            <a:spLocks noChangeShapeType="1"/>
          </p:cNvSpPr>
          <p:nvPr/>
        </p:nvSpPr>
        <p:spPr bwMode="auto">
          <a:xfrm>
            <a:off x="5624513" y="4443413"/>
            <a:ext cx="330200" cy="72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7" name="Line 77"/>
          <p:cNvSpPr>
            <a:spLocks noChangeShapeType="1"/>
          </p:cNvSpPr>
          <p:nvPr/>
        </p:nvSpPr>
        <p:spPr bwMode="auto">
          <a:xfrm>
            <a:off x="6896100" y="4443413"/>
            <a:ext cx="26988" cy="715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8" name="Line 78"/>
          <p:cNvSpPr>
            <a:spLocks noChangeShapeType="1"/>
          </p:cNvSpPr>
          <p:nvPr/>
        </p:nvSpPr>
        <p:spPr bwMode="auto">
          <a:xfrm>
            <a:off x="7002463" y="4416425"/>
            <a:ext cx="741362" cy="782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79" name="Oval 79"/>
          <p:cNvSpPr>
            <a:spLocks noChangeArrowheads="1"/>
          </p:cNvSpPr>
          <p:nvPr/>
        </p:nvSpPr>
        <p:spPr bwMode="auto">
          <a:xfrm>
            <a:off x="2916238" y="3821113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58480" name="Oval 80"/>
          <p:cNvSpPr>
            <a:spLocks noChangeArrowheads="1"/>
          </p:cNvSpPr>
          <p:nvPr/>
        </p:nvSpPr>
        <p:spPr bwMode="auto">
          <a:xfrm>
            <a:off x="6443663" y="3821113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358481" name="Rectangle 81"/>
          <p:cNvSpPr>
            <a:spLocks noChangeArrowheads="1"/>
          </p:cNvSpPr>
          <p:nvPr/>
        </p:nvSpPr>
        <p:spPr bwMode="auto">
          <a:xfrm>
            <a:off x="3459163" y="6188075"/>
            <a:ext cx="503237" cy="288925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8482" name="Rectangle 82"/>
          <p:cNvSpPr>
            <a:spLocks noChangeArrowheads="1"/>
          </p:cNvSpPr>
          <p:nvPr/>
        </p:nvSpPr>
        <p:spPr bwMode="auto">
          <a:xfrm>
            <a:off x="2613025" y="6188075"/>
            <a:ext cx="503238" cy="288925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58483" name="Rectangle 83"/>
          <p:cNvSpPr>
            <a:spLocks noChangeArrowheads="1"/>
          </p:cNvSpPr>
          <p:nvPr/>
        </p:nvSpPr>
        <p:spPr bwMode="auto">
          <a:xfrm>
            <a:off x="2314575" y="590550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84" name="Rectangle 84"/>
          <p:cNvSpPr>
            <a:spLocks noChangeArrowheads="1"/>
          </p:cNvSpPr>
          <p:nvPr/>
        </p:nvSpPr>
        <p:spPr bwMode="auto">
          <a:xfrm>
            <a:off x="225425" y="590550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85" name="Rectangle 85"/>
          <p:cNvSpPr>
            <a:spLocks noChangeArrowheads="1"/>
          </p:cNvSpPr>
          <p:nvPr/>
        </p:nvSpPr>
        <p:spPr bwMode="auto">
          <a:xfrm>
            <a:off x="1235075" y="590550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86" name="Rectangle 86"/>
          <p:cNvSpPr>
            <a:spLocks noChangeArrowheads="1"/>
          </p:cNvSpPr>
          <p:nvPr/>
        </p:nvSpPr>
        <p:spPr bwMode="auto">
          <a:xfrm>
            <a:off x="3233738" y="591978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87" name="Rectangle 87"/>
          <p:cNvSpPr>
            <a:spLocks noChangeArrowheads="1"/>
          </p:cNvSpPr>
          <p:nvPr/>
        </p:nvSpPr>
        <p:spPr bwMode="auto">
          <a:xfrm>
            <a:off x="5737225" y="6188075"/>
            <a:ext cx="504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8488" name="Rectangle 88"/>
          <p:cNvSpPr>
            <a:spLocks noChangeArrowheads="1"/>
          </p:cNvSpPr>
          <p:nvPr/>
        </p:nvSpPr>
        <p:spPr bwMode="auto">
          <a:xfrm>
            <a:off x="7553325" y="6188075"/>
            <a:ext cx="50323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58489" name="Rectangle 89"/>
          <p:cNvSpPr>
            <a:spLocks noChangeArrowheads="1"/>
          </p:cNvSpPr>
          <p:nvPr/>
        </p:nvSpPr>
        <p:spPr bwMode="auto">
          <a:xfrm>
            <a:off x="6707188" y="6188075"/>
            <a:ext cx="50323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58</a:t>
            </a:r>
          </a:p>
        </p:txBody>
      </p:sp>
      <p:sp>
        <p:nvSpPr>
          <p:cNvPr id="358490" name="Rectangle 90"/>
          <p:cNvSpPr>
            <a:spLocks noChangeArrowheads="1"/>
          </p:cNvSpPr>
          <p:nvPr/>
        </p:nvSpPr>
        <p:spPr bwMode="auto">
          <a:xfrm>
            <a:off x="6418263" y="588645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91" name="Rectangle 91"/>
          <p:cNvSpPr>
            <a:spLocks noChangeArrowheads="1"/>
          </p:cNvSpPr>
          <p:nvPr/>
        </p:nvSpPr>
        <p:spPr bwMode="auto">
          <a:xfrm>
            <a:off x="4475163" y="588645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92" name="Rectangle 92"/>
          <p:cNvSpPr>
            <a:spLocks noChangeArrowheads="1"/>
          </p:cNvSpPr>
          <p:nvPr/>
        </p:nvSpPr>
        <p:spPr bwMode="auto">
          <a:xfrm>
            <a:off x="5484813" y="588645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93" name="Rectangle 93"/>
          <p:cNvSpPr>
            <a:spLocks noChangeArrowheads="1"/>
          </p:cNvSpPr>
          <p:nvPr/>
        </p:nvSpPr>
        <p:spPr bwMode="auto">
          <a:xfrm>
            <a:off x="7337425" y="59007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58494" name="Rectangle 94"/>
          <p:cNvSpPr>
            <a:spLocks noChangeArrowheads="1"/>
          </p:cNvSpPr>
          <p:nvPr/>
        </p:nvSpPr>
        <p:spPr bwMode="auto">
          <a:xfrm>
            <a:off x="514350" y="6188075"/>
            <a:ext cx="504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58495" name="Rectangle 95"/>
          <p:cNvSpPr>
            <a:spLocks noChangeArrowheads="1"/>
          </p:cNvSpPr>
          <p:nvPr/>
        </p:nvSpPr>
        <p:spPr bwMode="auto">
          <a:xfrm>
            <a:off x="1449388" y="6188075"/>
            <a:ext cx="504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58496" name="Rectangle 96"/>
          <p:cNvSpPr>
            <a:spLocks noChangeArrowheads="1"/>
          </p:cNvSpPr>
          <p:nvPr/>
        </p:nvSpPr>
        <p:spPr bwMode="auto">
          <a:xfrm>
            <a:off x="4764088" y="6188075"/>
            <a:ext cx="504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8497" name="Rectangle 97"/>
          <p:cNvSpPr>
            <a:spLocks noChangeArrowheads="1"/>
          </p:cNvSpPr>
          <p:nvPr/>
        </p:nvSpPr>
        <p:spPr bwMode="auto">
          <a:xfrm>
            <a:off x="974725" y="447675"/>
            <a:ext cx="776922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 </a:t>
            </a:r>
            <a:r>
              <a:rPr lang="en-US" altLang="ko-KR" sz="2800" i="0">
                <a:effectLst/>
              </a:rPr>
              <a:t>TSP </a:t>
            </a:r>
            <a:r>
              <a:rPr lang="ko-KR" altLang="en-US" sz="2800" i="0">
                <a:effectLst/>
              </a:rPr>
              <a:t>예제를 대상으로 한 한정분기 탐색의 예 </a:t>
            </a:r>
            <a:br>
              <a:rPr lang="ko-KR" altLang="en-US" sz="2800" i="0">
                <a:effectLst/>
              </a:rPr>
            </a:br>
            <a:r>
              <a:rPr lang="en-US" altLang="ko-KR" sz="2800" i="0">
                <a:effectLst/>
              </a:rPr>
              <a:t>(</a:t>
            </a:r>
            <a:r>
              <a:rPr lang="ko-KR" altLang="en-US" sz="2800" i="0">
                <a:effectLst/>
              </a:rPr>
              <a:t>상태공간트리</a:t>
            </a:r>
            <a:r>
              <a:rPr lang="en-US" altLang="ko-KR" sz="2800" i="0">
                <a:effectLst/>
              </a:rPr>
              <a:t>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</a:rPr>
              <a:t>A</a:t>
            </a:r>
            <a:r>
              <a:rPr lang="en-US" altLang="ko-KR" baseline="30000">
                <a:solidFill>
                  <a:srgbClr val="FF0000"/>
                </a:solidFill>
              </a:rPr>
              <a:t>*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알고리즘</a:t>
            </a:r>
            <a:endParaRPr lang="en-US" altLang="ko-KR" sz="2400">
              <a:solidFill>
                <a:srgbClr val="FF0000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2143125"/>
            <a:ext cx="8255000" cy="3759200"/>
          </a:xfrm>
        </p:spPr>
        <p:txBody>
          <a:bodyPr/>
          <a:lstStyle/>
          <a:p>
            <a:r>
              <a:rPr lang="ko-KR" altLang="en-US" sz="2400"/>
              <a:t>최적우선탐색</a:t>
            </a:r>
          </a:p>
          <a:p>
            <a:pPr lvl="1"/>
            <a:r>
              <a:rPr lang="ko-KR" altLang="en-US" sz="2000"/>
              <a:t>각 정점이 매력함수값 </a:t>
            </a:r>
            <a:r>
              <a:rPr lang="en-US" altLang="ko-KR" sz="2000"/>
              <a:t>g(</a:t>
            </a:r>
            <a:r>
              <a:rPr lang="en-US" altLang="ko-KR" sz="2000" i="1"/>
              <a:t>x</a:t>
            </a:r>
            <a:r>
              <a:rPr lang="en-US" altLang="ko-KR" sz="2000"/>
              <a:t>)</a:t>
            </a:r>
            <a:r>
              <a:rPr lang="ko-KR" altLang="en-US" sz="2000"/>
              <a:t>를 갖고 있다</a:t>
            </a:r>
          </a:p>
          <a:p>
            <a:pPr lvl="1"/>
            <a:r>
              <a:rPr lang="ko-KR" altLang="en-US" sz="2000"/>
              <a:t>방문하지 않은 정점들 중 </a:t>
            </a:r>
            <a:r>
              <a:rPr lang="en-US" altLang="ko-KR" sz="2000"/>
              <a:t>g(</a:t>
            </a:r>
            <a:r>
              <a:rPr lang="en-US" altLang="ko-KR" sz="2000" i="1"/>
              <a:t>x</a:t>
            </a:r>
            <a:r>
              <a:rPr lang="en-US" altLang="ko-KR" sz="2000"/>
              <a:t>) </a:t>
            </a:r>
            <a:r>
              <a:rPr lang="ko-KR" altLang="en-US" sz="2000"/>
              <a:t>값이 가장 매력적인 것부터 방문한다</a:t>
            </a:r>
          </a:p>
          <a:p>
            <a:r>
              <a:rPr lang="en-US" altLang="ko-KR" sz="2400"/>
              <a:t>A</a:t>
            </a:r>
            <a:r>
              <a:rPr lang="en-US" altLang="ko-KR" sz="2400" baseline="30000"/>
              <a:t>*</a:t>
            </a:r>
            <a:r>
              <a:rPr lang="en-US" altLang="ko-KR" sz="2400"/>
              <a:t> </a:t>
            </a:r>
            <a:r>
              <a:rPr lang="ko-KR" altLang="en-US" sz="2400"/>
              <a:t>알고리즘은 최적우선탐색에 목적점에 이르는 잔여추정거리를 고려하는 알고리즘이다</a:t>
            </a:r>
          </a:p>
          <a:p>
            <a:pPr lvl="1"/>
            <a:r>
              <a:rPr lang="ko-KR" altLang="en-US" sz="2000"/>
              <a:t>정점 </a:t>
            </a:r>
            <a:r>
              <a:rPr lang="en-US" altLang="ko-KR" sz="2000" i="1"/>
              <a:t>x</a:t>
            </a:r>
            <a:r>
              <a:rPr lang="ko-KR" altLang="en-US" sz="2000"/>
              <a:t>로부터 목적점에 이르는 잔여거리의 추정치 </a:t>
            </a:r>
            <a:r>
              <a:rPr lang="en-US" altLang="ko-KR" sz="2000"/>
              <a:t>h(</a:t>
            </a:r>
            <a:r>
              <a:rPr lang="en-US" altLang="ko-KR" sz="2000" i="1"/>
              <a:t>x</a:t>
            </a:r>
            <a:r>
              <a:rPr lang="en-US" altLang="ko-KR" sz="2000"/>
              <a:t>)</a:t>
            </a:r>
            <a:r>
              <a:rPr lang="ko-KR" altLang="en-US" sz="2000"/>
              <a:t>는 실제치보다 크면 안된다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0361" y="988988"/>
            <a:ext cx="7772400" cy="1362075"/>
          </a:xfrm>
        </p:spPr>
        <p:txBody>
          <a:bodyPr/>
          <a:lstStyle/>
          <a:p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상태공간 </a:t>
            </a:r>
            <a:r>
              <a:rPr lang="ko-KR" altLang="en-US" sz="4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트리의</a:t>
            </a:r>
            <a:r>
              <a:rPr lang="ko-KR" alt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탐색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13" y="2641975"/>
            <a:ext cx="4834497" cy="32163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 i="0">
                <a:effectLst/>
              </a:rPr>
              <a:t>최단경로 문제</a:t>
            </a:r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698500" y="2209800"/>
            <a:ext cx="77724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 i="0">
                <a:effectLst/>
              </a:rPr>
              <a:t>Remind: </a:t>
            </a:r>
            <a:r>
              <a:rPr lang="ko-KR" altLang="en-US" sz="2400" i="0">
                <a:effectLst/>
              </a:rPr>
              <a:t>다익스트라 알고리즘</a:t>
            </a:r>
          </a:p>
          <a:p>
            <a:pPr lvl="1" eaLnBrk="1" hangingPunct="1"/>
            <a:r>
              <a:rPr lang="ko-KR" altLang="en-US" sz="2000" i="0">
                <a:effectLst/>
              </a:rPr>
              <a:t>시작점은 하나</a:t>
            </a:r>
          </a:p>
          <a:p>
            <a:pPr lvl="1" eaLnBrk="1" hangingPunct="1"/>
            <a:r>
              <a:rPr lang="ko-KR" altLang="en-US" sz="2000" i="0">
                <a:effectLst/>
              </a:rPr>
              <a:t>시작점으로부터 다른 모든 정점에 이르는 최단경로를 구한다 </a:t>
            </a:r>
            <a:r>
              <a:rPr lang="en-US" altLang="ko-KR" sz="2000" i="0">
                <a:effectLst/>
              </a:rPr>
              <a:t>(</a:t>
            </a:r>
            <a:r>
              <a:rPr lang="ko-KR" altLang="en-US" sz="2000" i="0">
                <a:effectLst/>
              </a:rPr>
              <a:t>목적점이 하나가 아니다</a:t>
            </a:r>
            <a:r>
              <a:rPr lang="en-US" altLang="ko-KR" sz="2000" i="0">
                <a:effectLst/>
              </a:rPr>
              <a:t>)</a:t>
            </a:r>
          </a:p>
          <a:p>
            <a:pPr eaLnBrk="1" hangingPunct="1"/>
            <a:r>
              <a:rPr lang="en-US" altLang="ko-KR" sz="2400" i="0">
                <a:effectLst/>
              </a:rPr>
              <a:t>A</a:t>
            </a:r>
            <a:r>
              <a:rPr lang="en-US" altLang="ko-KR" sz="2400" i="0" baseline="30000">
                <a:effectLst/>
              </a:rPr>
              <a:t>*</a:t>
            </a:r>
            <a:r>
              <a:rPr lang="en-US" altLang="ko-KR" sz="2400" i="0">
                <a:effectLst/>
              </a:rPr>
              <a:t> </a:t>
            </a:r>
            <a:r>
              <a:rPr lang="ko-KR" altLang="en-US" sz="2400" i="0">
                <a:effectLst/>
              </a:rPr>
              <a:t>알고리즘에서는 목적점이 하나다</a:t>
            </a:r>
            <a:endParaRPr lang="en-US" altLang="ko-KR" sz="2400" i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97" name="Freeform 237"/>
          <p:cNvSpPr>
            <a:spLocks/>
          </p:cNvSpPr>
          <p:nvPr/>
        </p:nvSpPr>
        <p:spPr bwMode="auto">
          <a:xfrm>
            <a:off x="438150" y="3838575"/>
            <a:ext cx="1524000" cy="1676400"/>
          </a:xfrm>
          <a:custGeom>
            <a:avLst/>
            <a:gdLst>
              <a:gd name="T0" fmla="*/ 474 w 960"/>
              <a:gd name="T1" fmla="*/ 0 h 1056"/>
              <a:gd name="T2" fmla="*/ 690 w 960"/>
              <a:gd name="T3" fmla="*/ 18 h 1056"/>
              <a:gd name="T4" fmla="*/ 804 w 960"/>
              <a:gd name="T5" fmla="*/ 168 h 1056"/>
              <a:gd name="T6" fmla="*/ 960 w 960"/>
              <a:gd name="T7" fmla="*/ 672 h 1056"/>
              <a:gd name="T8" fmla="*/ 786 w 960"/>
              <a:gd name="T9" fmla="*/ 822 h 1056"/>
              <a:gd name="T10" fmla="*/ 228 w 960"/>
              <a:gd name="T11" fmla="*/ 1056 h 1056"/>
              <a:gd name="T12" fmla="*/ 42 w 960"/>
              <a:gd name="T13" fmla="*/ 984 h 1056"/>
              <a:gd name="T14" fmla="*/ 0 w 960"/>
              <a:gd name="T15" fmla="*/ 804 h 1056"/>
              <a:gd name="T16" fmla="*/ 474 w 960"/>
              <a:gd name="T1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0" h="1056">
                <a:moveTo>
                  <a:pt x="474" y="0"/>
                </a:moveTo>
                <a:lnTo>
                  <a:pt x="690" y="18"/>
                </a:lnTo>
                <a:lnTo>
                  <a:pt x="804" y="168"/>
                </a:lnTo>
                <a:lnTo>
                  <a:pt x="960" y="672"/>
                </a:lnTo>
                <a:lnTo>
                  <a:pt x="786" y="822"/>
                </a:lnTo>
                <a:lnTo>
                  <a:pt x="228" y="1056"/>
                </a:lnTo>
                <a:lnTo>
                  <a:pt x="42" y="984"/>
                </a:lnTo>
                <a:lnTo>
                  <a:pt x="0" y="804"/>
                </a:lnTo>
                <a:lnTo>
                  <a:pt x="474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96" name="Oval 236"/>
          <p:cNvSpPr>
            <a:spLocks noChangeArrowheads="1"/>
          </p:cNvSpPr>
          <p:nvPr/>
        </p:nvSpPr>
        <p:spPr bwMode="auto">
          <a:xfrm rot="-871150">
            <a:off x="5413375" y="3832225"/>
            <a:ext cx="660400" cy="1192213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95" name="Oval 235"/>
          <p:cNvSpPr>
            <a:spLocks noChangeArrowheads="1"/>
          </p:cNvSpPr>
          <p:nvPr/>
        </p:nvSpPr>
        <p:spPr bwMode="auto">
          <a:xfrm>
            <a:off x="5534025" y="1905000"/>
            <a:ext cx="609600" cy="5810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8162" name="Group 2"/>
          <p:cNvGrpSpPr>
            <a:grpSpLocks/>
          </p:cNvGrpSpPr>
          <p:nvPr/>
        </p:nvGrpSpPr>
        <p:grpSpPr bwMode="auto">
          <a:xfrm>
            <a:off x="647700" y="1362075"/>
            <a:ext cx="3348038" cy="2144713"/>
            <a:chOff x="138" y="204"/>
            <a:chExt cx="2109" cy="1351"/>
          </a:xfrm>
        </p:grpSpPr>
        <p:sp>
          <p:nvSpPr>
            <p:cNvPr id="348163" name="Oval 3"/>
            <p:cNvSpPr>
              <a:spLocks noChangeArrowheads="1"/>
            </p:cNvSpPr>
            <p:nvPr/>
          </p:nvSpPr>
          <p:spPr bwMode="auto">
            <a:xfrm>
              <a:off x="623" y="621"/>
              <a:ext cx="176" cy="169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endParaRPr kumimoji="1" lang="ko-KR" altLang="en-US" sz="1400" i="0"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8164" name="Oval 4"/>
            <p:cNvSpPr>
              <a:spLocks noChangeArrowheads="1"/>
            </p:cNvSpPr>
            <p:nvPr/>
          </p:nvSpPr>
          <p:spPr bwMode="auto">
            <a:xfrm>
              <a:off x="1108" y="1385"/>
              <a:ext cx="177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165" name="Oval 5"/>
            <p:cNvSpPr>
              <a:spLocks noChangeArrowheads="1"/>
            </p:cNvSpPr>
            <p:nvPr/>
          </p:nvSpPr>
          <p:spPr bwMode="auto">
            <a:xfrm>
              <a:off x="623" y="1130"/>
              <a:ext cx="176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166" name="Oval 6"/>
            <p:cNvSpPr>
              <a:spLocks noChangeArrowheads="1"/>
            </p:cNvSpPr>
            <p:nvPr/>
          </p:nvSpPr>
          <p:spPr bwMode="auto">
            <a:xfrm>
              <a:off x="1108" y="875"/>
              <a:ext cx="177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167" name="Oval 7"/>
            <p:cNvSpPr>
              <a:spLocks noChangeArrowheads="1"/>
            </p:cNvSpPr>
            <p:nvPr/>
          </p:nvSpPr>
          <p:spPr bwMode="auto">
            <a:xfrm>
              <a:off x="1594" y="1088"/>
              <a:ext cx="177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168" name="Oval 8"/>
            <p:cNvSpPr>
              <a:spLocks noChangeArrowheads="1"/>
            </p:cNvSpPr>
            <p:nvPr/>
          </p:nvSpPr>
          <p:spPr bwMode="auto">
            <a:xfrm>
              <a:off x="1594" y="599"/>
              <a:ext cx="177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169" name="Oval 9"/>
            <p:cNvSpPr>
              <a:spLocks noChangeArrowheads="1"/>
            </p:cNvSpPr>
            <p:nvPr/>
          </p:nvSpPr>
          <p:spPr bwMode="auto">
            <a:xfrm>
              <a:off x="1108" y="366"/>
              <a:ext cx="177" cy="1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170" name="Line 10"/>
            <p:cNvSpPr>
              <a:spLocks noChangeShapeType="1"/>
            </p:cNvSpPr>
            <p:nvPr/>
          </p:nvSpPr>
          <p:spPr bwMode="auto">
            <a:xfrm>
              <a:off x="788" y="748"/>
              <a:ext cx="335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71" name="Line 11"/>
            <p:cNvSpPr>
              <a:spLocks noChangeShapeType="1"/>
            </p:cNvSpPr>
            <p:nvPr/>
          </p:nvSpPr>
          <p:spPr bwMode="auto">
            <a:xfrm flipV="1">
              <a:off x="799" y="997"/>
              <a:ext cx="319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 flipV="1">
              <a:off x="755" y="451"/>
              <a:ext cx="35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>
              <a:off x="1286" y="447"/>
              <a:ext cx="336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74" name="Line 14"/>
            <p:cNvSpPr>
              <a:spLocks noChangeShapeType="1"/>
            </p:cNvSpPr>
            <p:nvPr/>
          </p:nvSpPr>
          <p:spPr bwMode="auto">
            <a:xfrm flipV="1">
              <a:off x="1275" y="733"/>
              <a:ext cx="336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75" name="Line 15"/>
            <p:cNvSpPr>
              <a:spLocks noChangeShapeType="1"/>
            </p:cNvSpPr>
            <p:nvPr/>
          </p:nvSpPr>
          <p:spPr bwMode="auto">
            <a:xfrm>
              <a:off x="1279" y="997"/>
              <a:ext cx="325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76" name="Line 16"/>
            <p:cNvSpPr>
              <a:spLocks noChangeShapeType="1"/>
            </p:cNvSpPr>
            <p:nvPr/>
          </p:nvSpPr>
          <p:spPr bwMode="auto">
            <a:xfrm>
              <a:off x="795" y="1253"/>
              <a:ext cx="318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77" name="Line 17"/>
            <p:cNvSpPr>
              <a:spLocks noChangeShapeType="1"/>
            </p:cNvSpPr>
            <p:nvPr/>
          </p:nvSpPr>
          <p:spPr bwMode="auto">
            <a:xfrm flipV="1">
              <a:off x="1279" y="1232"/>
              <a:ext cx="33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78" name="Text Box 18"/>
            <p:cNvSpPr txBox="1">
              <a:spLocks noChangeArrowheads="1"/>
            </p:cNvSpPr>
            <p:nvPr/>
          </p:nvSpPr>
          <p:spPr bwMode="auto">
            <a:xfrm>
              <a:off x="844" y="498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348179" name="Text Box 19"/>
            <p:cNvSpPr txBox="1">
              <a:spLocks noChangeArrowheads="1"/>
            </p:cNvSpPr>
            <p:nvPr/>
          </p:nvSpPr>
          <p:spPr bwMode="auto">
            <a:xfrm>
              <a:off x="757" y="758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23</a:t>
              </a:r>
            </a:p>
          </p:txBody>
        </p:sp>
        <p:sp>
          <p:nvSpPr>
            <p:cNvPr id="348180" name="Text Box 20"/>
            <p:cNvSpPr txBox="1">
              <a:spLocks noChangeArrowheads="1"/>
            </p:cNvSpPr>
            <p:nvPr/>
          </p:nvSpPr>
          <p:spPr bwMode="auto">
            <a:xfrm>
              <a:off x="760" y="128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348181" name="Text Box 21"/>
            <p:cNvSpPr txBox="1">
              <a:spLocks noChangeArrowheads="1"/>
            </p:cNvSpPr>
            <p:nvPr/>
          </p:nvSpPr>
          <p:spPr bwMode="auto">
            <a:xfrm>
              <a:off x="1386" y="378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24</a:t>
              </a:r>
            </a:p>
          </p:txBody>
        </p:sp>
        <p:sp>
          <p:nvSpPr>
            <p:cNvPr id="348182" name="Text Box 22"/>
            <p:cNvSpPr txBox="1">
              <a:spLocks noChangeArrowheads="1"/>
            </p:cNvSpPr>
            <p:nvPr/>
          </p:nvSpPr>
          <p:spPr bwMode="auto">
            <a:xfrm>
              <a:off x="1398" y="76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348183" name="Text Box 23"/>
            <p:cNvSpPr txBox="1">
              <a:spLocks noChangeArrowheads="1"/>
            </p:cNvSpPr>
            <p:nvPr/>
          </p:nvSpPr>
          <p:spPr bwMode="auto">
            <a:xfrm>
              <a:off x="806" y="921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28</a:t>
              </a:r>
            </a:p>
          </p:txBody>
        </p:sp>
        <p:sp>
          <p:nvSpPr>
            <p:cNvPr id="348184" name="Text Box 24"/>
            <p:cNvSpPr txBox="1">
              <a:spLocks noChangeArrowheads="1"/>
            </p:cNvSpPr>
            <p:nvPr/>
          </p:nvSpPr>
          <p:spPr bwMode="auto">
            <a:xfrm>
              <a:off x="1383" y="93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348185" name="Text Box 25"/>
            <p:cNvSpPr txBox="1">
              <a:spLocks noChangeArrowheads="1"/>
            </p:cNvSpPr>
            <p:nvPr/>
          </p:nvSpPr>
          <p:spPr bwMode="auto">
            <a:xfrm>
              <a:off x="1394" y="127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29</a:t>
              </a:r>
            </a:p>
          </p:txBody>
        </p:sp>
        <p:sp>
          <p:nvSpPr>
            <p:cNvPr id="348186" name="Text Box 26"/>
            <p:cNvSpPr txBox="1">
              <a:spLocks noChangeArrowheads="1"/>
            </p:cNvSpPr>
            <p:nvPr/>
          </p:nvSpPr>
          <p:spPr bwMode="auto">
            <a:xfrm>
              <a:off x="498" y="845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348187" name="Line 27"/>
            <p:cNvSpPr>
              <a:spLocks noChangeShapeType="1"/>
            </p:cNvSpPr>
            <p:nvPr/>
          </p:nvSpPr>
          <p:spPr bwMode="auto">
            <a:xfrm>
              <a:off x="700" y="785"/>
              <a:ext cx="5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88" name="Line 28"/>
            <p:cNvSpPr>
              <a:spLocks noChangeShapeType="1"/>
            </p:cNvSpPr>
            <p:nvPr/>
          </p:nvSpPr>
          <p:spPr bwMode="auto">
            <a:xfrm flipV="1">
              <a:off x="797" y="1192"/>
              <a:ext cx="798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89" name="Text Box 29"/>
            <p:cNvSpPr txBox="1">
              <a:spLocks noChangeArrowheads="1"/>
            </p:cNvSpPr>
            <p:nvPr/>
          </p:nvSpPr>
          <p:spPr bwMode="auto">
            <a:xfrm>
              <a:off x="1070" y="1151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39</a:t>
              </a:r>
            </a:p>
          </p:txBody>
        </p:sp>
        <p:sp>
          <p:nvSpPr>
            <p:cNvPr id="348190" name="Oval 30"/>
            <p:cNvSpPr>
              <a:spLocks noChangeArrowheads="1"/>
            </p:cNvSpPr>
            <p:nvPr/>
          </p:nvSpPr>
          <p:spPr bwMode="auto">
            <a:xfrm>
              <a:off x="2070" y="873"/>
              <a:ext cx="177" cy="1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191" name="Line 31"/>
            <p:cNvSpPr>
              <a:spLocks noChangeShapeType="1"/>
            </p:cNvSpPr>
            <p:nvPr/>
          </p:nvSpPr>
          <p:spPr bwMode="auto">
            <a:xfrm>
              <a:off x="1768" y="722"/>
              <a:ext cx="319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92" name="Line 32"/>
            <p:cNvSpPr>
              <a:spLocks noChangeShapeType="1"/>
            </p:cNvSpPr>
            <p:nvPr/>
          </p:nvSpPr>
          <p:spPr bwMode="auto">
            <a:xfrm flipV="1">
              <a:off x="1767" y="983"/>
              <a:ext cx="308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93" name="Freeform 33"/>
            <p:cNvSpPr>
              <a:spLocks/>
            </p:cNvSpPr>
            <p:nvPr/>
          </p:nvSpPr>
          <p:spPr bwMode="auto">
            <a:xfrm>
              <a:off x="1286" y="1034"/>
              <a:ext cx="841" cy="472"/>
            </a:xfrm>
            <a:custGeom>
              <a:avLst/>
              <a:gdLst>
                <a:gd name="T0" fmla="*/ 841 w 841"/>
                <a:gd name="T1" fmla="*/ 0 h 472"/>
                <a:gd name="T2" fmla="*/ 628 w 841"/>
                <a:gd name="T3" fmla="*/ 242 h 472"/>
                <a:gd name="T4" fmla="*/ 248 w 841"/>
                <a:gd name="T5" fmla="*/ 466 h 472"/>
                <a:gd name="T6" fmla="*/ 0 w 84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1" h="472">
                  <a:moveTo>
                    <a:pt x="841" y="0"/>
                  </a:moveTo>
                  <a:lnTo>
                    <a:pt x="628" y="242"/>
                  </a:lnTo>
                  <a:lnTo>
                    <a:pt x="248" y="466"/>
                  </a:lnTo>
                  <a:lnTo>
                    <a:pt x="0" y="4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94" name="Text Box 34"/>
            <p:cNvSpPr txBox="1">
              <a:spLocks noChangeArrowheads="1"/>
            </p:cNvSpPr>
            <p:nvPr/>
          </p:nvSpPr>
          <p:spPr bwMode="auto">
            <a:xfrm>
              <a:off x="1846" y="649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348195" name="Text Box 35"/>
            <p:cNvSpPr txBox="1">
              <a:spLocks noChangeArrowheads="1"/>
            </p:cNvSpPr>
            <p:nvPr/>
          </p:nvSpPr>
          <p:spPr bwMode="auto">
            <a:xfrm>
              <a:off x="1735" y="1297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40</a:t>
              </a:r>
            </a:p>
          </p:txBody>
        </p:sp>
        <p:sp>
          <p:nvSpPr>
            <p:cNvPr id="348196" name="Text Box 36"/>
            <p:cNvSpPr txBox="1">
              <a:spLocks noChangeArrowheads="1"/>
            </p:cNvSpPr>
            <p:nvPr/>
          </p:nvSpPr>
          <p:spPr bwMode="auto">
            <a:xfrm>
              <a:off x="1782" y="915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28</a:t>
              </a:r>
            </a:p>
          </p:txBody>
        </p:sp>
        <p:sp>
          <p:nvSpPr>
            <p:cNvPr id="348197" name="Line 37"/>
            <p:cNvSpPr>
              <a:spLocks noChangeShapeType="1"/>
            </p:cNvSpPr>
            <p:nvPr/>
          </p:nvSpPr>
          <p:spPr bwMode="auto">
            <a:xfrm flipV="1">
              <a:off x="1199" y="543"/>
              <a:ext cx="0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198" name="Text Box 38"/>
            <p:cNvSpPr txBox="1">
              <a:spLocks noChangeArrowheads="1"/>
            </p:cNvSpPr>
            <p:nvPr/>
          </p:nvSpPr>
          <p:spPr bwMode="auto">
            <a:xfrm>
              <a:off x="1158" y="6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16</a:t>
              </a:r>
            </a:p>
          </p:txBody>
        </p:sp>
        <p:sp>
          <p:nvSpPr>
            <p:cNvPr id="348199" name="Oval 39"/>
            <p:cNvSpPr>
              <a:spLocks noChangeArrowheads="1"/>
            </p:cNvSpPr>
            <p:nvPr/>
          </p:nvSpPr>
          <p:spPr bwMode="auto">
            <a:xfrm>
              <a:off x="138" y="879"/>
              <a:ext cx="177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00" name="Line 40"/>
            <p:cNvSpPr>
              <a:spLocks noChangeShapeType="1"/>
            </p:cNvSpPr>
            <p:nvPr/>
          </p:nvSpPr>
          <p:spPr bwMode="auto">
            <a:xfrm flipV="1">
              <a:off x="307" y="733"/>
              <a:ext cx="319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01" name="Line 41"/>
            <p:cNvSpPr>
              <a:spLocks noChangeShapeType="1"/>
            </p:cNvSpPr>
            <p:nvPr/>
          </p:nvSpPr>
          <p:spPr bwMode="auto">
            <a:xfrm>
              <a:off x="308" y="1012"/>
              <a:ext cx="335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02" name="Oval 42"/>
            <p:cNvSpPr>
              <a:spLocks noChangeArrowheads="1"/>
            </p:cNvSpPr>
            <p:nvPr/>
          </p:nvSpPr>
          <p:spPr bwMode="auto">
            <a:xfrm>
              <a:off x="480" y="267"/>
              <a:ext cx="177" cy="1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203" name="Line 43"/>
            <p:cNvSpPr>
              <a:spLocks noChangeShapeType="1"/>
            </p:cNvSpPr>
            <p:nvPr/>
          </p:nvSpPr>
          <p:spPr bwMode="auto">
            <a:xfrm flipH="1" flipV="1">
              <a:off x="612" y="414"/>
              <a:ext cx="5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04" name="Line 44"/>
            <p:cNvSpPr>
              <a:spLocks noChangeShapeType="1"/>
            </p:cNvSpPr>
            <p:nvPr/>
          </p:nvSpPr>
          <p:spPr bwMode="auto">
            <a:xfrm flipH="1">
              <a:off x="264" y="426"/>
              <a:ext cx="264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05" name="Line 45"/>
            <p:cNvSpPr>
              <a:spLocks noChangeShapeType="1"/>
            </p:cNvSpPr>
            <p:nvPr/>
          </p:nvSpPr>
          <p:spPr bwMode="auto">
            <a:xfrm flipH="1" flipV="1">
              <a:off x="666" y="354"/>
              <a:ext cx="4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06" name="Text Box 46"/>
            <p:cNvSpPr txBox="1">
              <a:spLocks noChangeArrowheads="1"/>
            </p:cNvSpPr>
            <p:nvPr/>
          </p:nvSpPr>
          <p:spPr bwMode="auto">
            <a:xfrm>
              <a:off x="442" y="47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48207" name="Text Box 47"/>
            <p:cNvSpPr txBox="1">
              <a:spLocks noChangeArrowheads="1"/>
            </p:cNvSpPr>
            <p:nvPr/>
          </p:nvSpPr>
          <p:spPr bwMode="auto">
            <a:xfrm>
              <a:off x="804" y="20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19</a:t>
              </a:r>
            </a:p>
          </p:txBody>
        </p:sp>
        <p:sp>
          <p:nvSpPr>
            <p:cNvPr id="348208" name="Text Box 48"/>
            <p:cNvSpPr txBox="1">
              <a:spLocks noChangeArrowheads="1"/>
            </p:cNvSpPr>
            <p:nvPr/>
          </p:nvSpPr>
          <p:spPr bwMode="auto">
            <a:xfrm>
              <a:off x="304" y="105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348209" name="Text Box 49"/>
            <p:cNvSpPr txBox="1">
              <a:spLocks noChangeArrowheads="1"/>
            </p:cNvSpPr>
            <p:nvPr/>
          </p:nvSpPr>
          <p:spPr bwMode="auto">
            <a:xfrm>
              <a:off x="196" y="498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348210" name="Text Box 50"/>
            <p:cNvSpPr txBox="1">
              <a:spLocks noChangeArrowheads="1"/>
            </p:cNvSpPr>
            <p:nvPr/>
          </p:nvSpPr>
          <p:spPr bwMode="auto">
            <a:xfrm>
              <a:off x="352" y="64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17</a:t>
              </a:r>
            </a:p>
          </p:txBody>
        </p:sp>
      </p:grpSp>
      <p:grpSp>
        <p:nvGrpSpPr>
          <p:cNvPr id="348211" name="Group 51"/>
          <p:cNvGrpSpPr>
            <a:grpSpLocks/>
          </p:cNvGrpSpPr>
          <p:nvPr/>
        </p:nvGrpSpPr>
        <p:grpSpPr bwMode="auto">
          <a:xfrm>
            <a:off x="4908550" y="3889375"/>
            <a:ext cx="3392488" cy="2166938"/>
            <a:chOff x="170" y="1752"/>
            <a:chExt cx="2137" cy="1365"/>
          </a:xfrm>
        </p:grpSpPr>
        <p:grpSp>
          <p:nvGrpSpPr>
            <p:cNvPr id="348212" name="Group 52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348213" name="Oval 53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348214" name="Oval 54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15" name="Oval 55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16" name="Oval 56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17" name="Oval 57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18" name="Oval 58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19" name="Oval 59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20" name="Line 60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21" name="Line 61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22" name="Line 62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23" name="Line 63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24" name="Line 64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25" name="Line 65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26" name="Line 66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27" name="Line 67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28" name="Text Box 68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30</a:t>
                </a:r>
              </a:p>
            </p:txBody>
          </p:sp>
          <p:sp>
            <p:nvSpPr>
              <p:cNvPr id="348229" name="Text Box 69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23</a:t>
                </a:r>
              </a:p>
            </p:txBody>
          </p:sp>
          <p:sp>
            <p:nvSpPr>
              <p:cNvPr id="348230" name="Text Box 70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48231" name="Text Box 71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24</a:t>
                </a:r>
              </a:p>
            </p:txBody>
          </p:sp>
          <p:sp>
            <p:nvSpPr>
              <p:cNvPr id="348232" name="Text Box 72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18</a:t>
                </a:r>
              </a:p>
            </p:txBody>
          </p:sp>
          <p:sp>
            <p:nvSpPr>
              <p:cNvPr id="348233" name="Text Box 73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48234" name="Text Box 74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48235" name="Text Box 75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29</a:t>
                </a:r>
              </a:p>
            </p:txBody>
          </p:sp>
          <p:sp>
            <p:nvSpPr>
              <p:cNvPr id="348236" name="Text Box 76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48237" name="Line 77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38" name="Line 78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39" name="Text Box 79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39</a:t>
                </a:r>
              </a:p>
            </p:txBody>
          </p:sp>
          <p:sp>
            <p:nvSpPr>
              <p:cNvPr id="348240" name="Oval 80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48241" name="Line 81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42" name="Line 82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43" name="Freeform 83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44" name="Text Box 84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48245" name="Text Box 85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40</a:t>
                </a:r>
              </a:p>
            </p:txBody>
          </p:sp>
          <p:sp>
            <p:nvSpPr>
              <p:cNvPr id="348246" name="Text Box 86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48247" name="Line 87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48" name="Text Box 88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16</a:t>
                </a:r>
              </a:p>
            </p:txBody>
          </p:sp>
          <p:sp>
            <p:nvSpPr>
              <p:cNvPr id="348249" name="Oval 89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50" name="Line 90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51" name="Line 91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52" name="Oval 92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53" name="Line 93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54" name="Line 94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55" name="Line 95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56" name="Text Box 96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348257" name="Text Box 97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348258" name="Text Box 98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  <p:sp>
            <p:nvSpPr>
              <p:cNvPr id="348259" name="Text Box 99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48260" name="Text Box 100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</p:grpSp>
        <p:sp>
          <p:nvSpPr>
            <p:cNvPr id="348261" name="Text Box 101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48262" name="Text Box 102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348263" name="Text Box 103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348264" name="Text Box 104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23</a:t>
              </a:r>
            </a:p>
          </p:txBody>
        </p:sp>
        <p:sp>
          <p:nvSpPr>
            <p:cNvPr id="348265" name="Text Box 105"/>
            <p:cNvSpPr txBox="1">
              <a:spLocks noChangeArrowheads="1"/>
            </p:cNvSpPr>
            <p:nvPr/>
          </p:nvSpPr>
          <p:spPr bwMode="auto">
            <a:xfrm>
              <a:off x="1628" y="2119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48266" name="Text Box 106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48267" name="Text Box 107"/>
            <p:cNvSpPr txBox="1">
              <a:spLocks noChangeArrowheads="1"/>
            </p:cNvSpPr>
            <p:nvPr/>
          </p:nvSpPr>
          <p:spPr bwMode="auto">
            <a:xfrm>
              <a:off x="1142" y="29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48268" name="Text Box 108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25</a:t>
              </a:r>
            </a:p>
          </p:txBody>
        </p:sp>
      </p:grpSp>
      <p:grpSp>
        <p:nvGrpSpPr>
          <p:cNvPr id="348269" name="Group 109"/>
          <p:cNvGrpSpPr>
            <a:grpSpLocks/>
          </p:cNvGrpSpPr>
          <p:nvPr/>
        </p:nvGrpSpPr>
        <p:grpSpPr bwMode="auto">
          <a:xfrm>
            <a:off x="635000" y="3976688"/>
            <a:ext cx="3392488" cy="2166937"/>
            <a:chOff x="170" y="1752"/>
            <a:chExt cx="2137" cy="1365"/>
          </a:xfrm>
        </p:grpSpPr>
        <p:grpSp>
          <p:nvGrpSpPr>
            <p:cNvPr id="348270" name="Group 110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348271" name="Oval 111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348272" name="Oval 112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73" name="Oval 113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74" name="Oval 114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75" name="Oval 115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76" name="Oval 116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77" name="Oval 117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278" name="Line 118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79" name="Line 119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80" name="Line 120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81" name="Line 121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82" name="Line 122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83" name="Line 123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84" name="Line 124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85" name="Line 125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86" name="Text Box 126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30</a:t>
                </a:r>
              </a:p>
            </p:txBody>
          </p:sp>
          <p:sp>
            <p:nvSpPr>
              <p:cNvPr id="348287" name="Text Box 127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23</a:t>
                </a:r>
              </a:p>
            </p:txBody>
          </p:sp>
          <p:sp>
            <p:nvSpPr>
              <p:cNvPr id="348288" name="Text Box 128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48289" name="Text Box 129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24</a:t>
                </a:r>
              </a:p>
            </p:txBody>
          </p:sp>
          <p:sp>
            <p:nvSpPr>
              <p:cNvPr id="348290" name="Text Box 130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18</a:t>
                </a:r>
              </a:p>
            </p:txBody>
          </p:sp>
          <p:sp>
            <p:nvSpPr>
              <p:cNvPr id="348291" name="Text Box 131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48292" name="Text Box 132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48293" name="Text Box 133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29</a:t>
                </a:r>
              </a:p>
            </p:txBody>
          </p:sp>
          <p:sp>
            <p:nvSpPr>
              <p:cNvPr id="348294" name="Text Box 134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48295" name="Line 135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96" name="Line 136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297" name="Text Box 137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39</a:t>
                </a:r>
              </a:p>
            </p:txBody>
          </p:sp>
          <p:sp>
            <p:nvSpPr>
              <p:cNvPr id="348298" name="Oval 138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48299" name="Line 139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00" name="Line 140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01" name="Freeform 141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02" name="Text Box 142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48303" name="Text Box 143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40</a:t>
                </a:r>
              </a:p>
            </p:txBody>
          </p:sp>
          <p:sp>
            <p:nvSpPr>
              <p:cNvPr id="348304" name="Text Box 144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48305" name="Line 145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06" name="Text Box 146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16</a:t>
                </a:r>
              </a:p>
            </p:txBody>
          </p:sp>
          <p:sp>
            <p:nvSpPr>
              <p:cNvPr id="348307" name="Oval 147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308" name="Line 148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09" name="Line 149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10" name="Oval 150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311" name="Line 151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12" name="Line 152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13" name="Line 153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314" name="Text Box 154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348315" name="Text Box 155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348316" name="Text Box 156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  <p:sp>
            <p:nvSpPr>
              <p:cNvPr id="348317" name="Text Box 157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48318" name="Text Box 158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</p:grpSp>
        <p:sp>
          <p:nvSpPr>
            <p:cNvPr id="348319" name="Text Box 159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48320" name="Text Box 160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348321" name="Text Box 161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348322" name="Text Box 162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23</a:t>
              </a:r>
            </a:p>
          </p:txBody>
        </p:sp>
        <p:sp>
          <p:nvSpPr>
            <p:cNvPr id="348323" name="Text Box 163"/>
            <p:cNvSpPr txBox="1">
              <a:spLocks noChangeArrowheads="1"/>
            </p:cNvSpPr>
            <p:nvPr/>
          </p:nvSpPr>
          <p:spPr bwMode="auto">
            <a:xfrm>
              <a:off x="1628" y="2119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48324" name="Text Box 164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48325" name="Text Box 165"/>
            <p:cNvSpPr txBox="1">
              <a:spLocks noChangeArrowheads="1"/>
            </p:cNvSpPr>
            <p:nvPr/>
          </p:nvSpPr>
          <p:spPr bwMode="auto">
            <a:xfrm>
              <a:off x="1142" y="29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48326" name="Text Box 166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25</a:t>
              </a:r>
            </a:p>
          </p:txBody>
        </p:sp>
      </p:grpSp>
      <p:grpSp>
        <p:nvGrpSpPr>
          <p:cNvPr id="348327" name="Group 167"/>
          <p:cNvGrpSpPr>
            <a:grpSpLocks/>
          </p:cNvGrpSpPr>
          <p:nvPr/>
        </p:nvGrpSpPr>
        <p:grpSpPr bwMode="auto">
          <a:xfrm>
            <a:off x="4892675" y="1393825"/>
            <a:ext cx="3457575" cy="2166938"/>
            <a:chOff x="242" y="1664"/>
            <a:chExt cx="2178" cy="1365"/>
          </a:xfrm>
        </p:grpSpPr>
        <p:grpSp>
          <p:nvGrpSpPr>
            <p:cNvPr id="348328" name="Group 168"/>
            <p:cNvGrpSpPr>
              <a:grpSpLocks/>
            </p:cNvGrpSpPr>
            <p:nvPr/>
          </p:nvGrpSpPr>
          <p:grpSpPr bwMode="auto">
            <a:xfrm>
              <a:off x="242" y="1664"/>
              <a:ext cx="2137" cy="1365"/>
              <a:chOff x="170" y="1752"/>
              <a:chExt cx="2137" cy="1365"/>
            </a:xfrm>
          </p:grpSpPr>
          <p:grpSp>
            <p:nvGrpSpPr>
              <p:cNvPr id="348329" name="Group 169"/>
              <p:cNvGrpSpPr>
                <a:grpSpLocks/>
              </p:cNvGrpSpPr>
              <p:nvPr/>
            </p:nvGrpSpPr>
            <p:grpSpPr bwMode="auto">
              <a:xfrm>
                <a:off x="198" y="1752"/>
                <a:ext cx="2109" cy="1351"/>
                <a:chOff x="138" y="204"/>
                <a:chExt cx="2109" cy="1351"/>
              </a:xfrm>
            </p:grpSpPr>
            <p:sp>
              <p:nvSpPr>
                <p:cNvPr id="348330" name="Oval 170"/>
                <p:cNvSpPr>
                  <a:spLocks noChangeArrowheads="1"/>
                </p:cNvSpPr>
                <p:nvPr/>
              </p:nvSpPr>
              <p:spPr bwMode="auto">
                <a:xfrm>
                  <a:off x="623" y="621"/>
                  <a:ext cx="176" cy="169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0</a:t>
                  </a:r>
                </a:p>
              </p:txBody>
            </p:sp>
            <p:sp>
              <p:nvSpPr>
                <p:cNvPr id="348331" name="Oval 171"/>
                <p:cNvSpPr>
                  <a:spLocks noChangeArrowheads="1"/>
                </p:cNvSpPr>
                <p:nvPr/>
              </p:nvSpPr>
              <p:spPr bwMode="auto">
                <a:xfrm>
                  <a:off x="1108" y="1385"/>
                  <a:ext cx="177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332" name="Oval 172"/>
                <p:cNvSpPr>
                  <a:spLocks noChangeArrowheads="1"/>
                </p:cNvSpPr>
                <p:nvPr/>
              </p:nvSpPr>
              <p:spPr bwMode="auto">
                <a:xfrm>
                  <a:off x="623" y="1130"/>
                  <a:ext cx="176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333" name="Oval 173"/>
                <p:cNvSpPr>
                  <a:spLocks noChangeArrowheads="1"/>
                </p:cNvSpPr>
                <p:nvPr/>
              </p:nvSpPr>
              <p:spPr bwMode="auto">
                <a:xfrm>
                  <a:off x="1108" y="875"/>
                  <a:ext cx="177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334" name="Oval 174"/>
                <p:cNvSpPr>
                  <a:spLocks noChangeArrowheads="1"/>
                </p:cNvSpPr>
                <p:nvPr/>
              </p:nvSpPr>
              <p:spPr bwMode="auto">
                <a:xfrm>
                  <a:off x="1594" y="1088"/>
                  <a:ext cx="177" cy="16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335" name="Oval 175"/>
                <p:cNvSpPr>
                  <a:spLocks noChangeArrowheads="1"/>
                </p:cNvSpPr>
                <p:nvPr/>
              </p:nvSpPr>
              <p:spPr bwMode="auto">
                <a:xfrm>
                  <a:off x="1594" y="599"/>
                  <a:ext cx="177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336" name="Oval 176"/>
                <p:cNvSpPr>
                  <a:spLocks noChangeArrowheads="1"/>
                </p:cNvSpPr>
                <p:nvPr/>
              </p:nvSpPr>
              <p:spPr bwMode="auto">
                <a:xfrm>
                  <a:off x="1108" y="366"/>
                  <a:ext cx="177" cy="17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337" name="Line 177"/>
                <p:cNvSpPr>
                  <a:spLocks noChangeShapeType="1"/>
                </p:cNvSpPr>
                <p:nvPr/>
              </p:nvSpPr>
              <p:spPr bwMode="auto">
                <a:xfrm>
                  <a:off x="788" y="748"/>
                  <a:ext cx="335" cy="1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38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799" y="997"/>
                  <a:ext cx="319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39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755" y="451"/>
                  <a:ext cx="353" cy="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40" name="Line 180"/>
                <p:cNvSpPr>
                  <a:spLocks noChangeShapeType="1"/>
                </p:cNvSpPr>
                <p:nvPr/>
              </p:nvSpPr>
              <p:spPr bwMode="auto">
                <a:xfrm>
                  <a:off x="1286" y="447"/>
                  <a:ext cx="336" cy="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41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1275" y="733"/>
                  <a:ext cx="336" cy="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42" name="Line 182"/>
                <p:cNvSpPr>
                  <a:spLocks noChangeShapeType="1"/>
                </p:cNvSpPr>
                <p:nvPr/>
              </p:nvSpPr>
              <p:spPr bwMode="auto">
                <a:xfrm>
                  <a:off x="1279" y="997"/>
                  <a:ext cx="325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43" name="Line 183"/>
                <p:cNvSpPr>
                  <a:spLocks noChangeShapeType="1"/>
                </p:cNvSpPr>
                <p:nvPr/>
              </p:nvSpPr>
              <p:spPr bwMode="auto">
                <a:xfrm>
                  <a:off x="795" y="1253"/>
                  <a:ext cx="318" cy="1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44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1279" y="1232"/>
                  <a:ext cx="332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45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44" y="498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30</a:t>
                  </a:r>
                </a:p>
              </p:txBody>
            </p:sp>
            <p:sp>
              <p:nvSpPr>
                <p:cNvPr id="348346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757" y="758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23</a:t>
                  </a:r>
                </a:p>
              </p:txBody>
            </p:sp>
            <p:sp>
              <p:nvSpPr>
                <p:cNvPr id="348347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760" y="1282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25</a:t>
                  </a:r>
                </a:p>
              </p:txBody>
            </p:sp>
            <p:sp>
              <p:nvSpPr>
                <p:cNvPr id="348348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1386" y="378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24</a:t>
                  </a:r>
                </a:p>
              </p:txBody>
            </p:sp>
            <p:sp>
              <p:nvSpPr>
                <p:cNvPr id="348349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1398" y="766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18</a:t>
                  </a:r>
                </a:p>
              </p:txBody>
            </p:sp>
            <p:sp>
              <p:nvSpPr>
                <p:cNvPr id="348350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806" y="921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28</a:t>
                  </a:r>
                </a:p>
              </p:txBody>
            </p:sp>
            <p:sp>
              <p:nvSpPr>
                <p:cNvPr id="348351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383" y="932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20</a:t>
                  </a:r>
                </a:p>
              </p:txBody>
            </p:sp>
            <p:sp>
              <p:nvSpPr>
                <p:cNvPr id="348352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94" y="1273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29</a:t>
                  </a:r>
                </a:p>
              </p:txBody>
            </p:sp>
            <p:sp>
              <p:nvSpPr>
                <p:cNvPr id="348353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98" y="845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25</a:t>
                  </a:r>
                </a:p>
              </p:txBody>
            </p:sp>
            <p:sp>
              <p:nvSpPr>
                <p:cNvPr id="348354" name="Line 194"/>
                <p:cNvSpPr>
                  <a:spLocks noChangeShapeType="1"/>
                </p:cNvSpPr>
                <p:nvPr/>
              </p:nvSpPr>
              <p:spPr bwMode="auto">
                <a:xfrm>
                  <a:off x="700" y="785"/>
                  <a:ext cx="5" cy="3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55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797" y="1192"/>
                  <a:ext cx="798" cy="1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5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070" y="1151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39</a:t>
                  </a:r>
                </a:p>
              </p:txBody>
            </p:sp>
            <p:sp>
              <p:nvSpPr>
                <p:cNvPr id="348357" name="Oval 197"/>
                <p:cNvSpPr>
                  <a:spLocks noChangeArrowheads="1"/>
                </p:cNvSpPr>
                <p:nvPr/>
              </p:nvSpPr>
              <p:spPr bwMode="auto">
                <a:xfrm>
                  <a:off x="2070" y="873"/>
                  <a:ext cx="177" cy="169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358" name="Line 198"/>
                <p:cNvSpPr>
                  <a:spLocks noChangeShapeType="1"/>
                </p:cNvSpPr>
                <p:nvPr/>
              </p:nvSpPr>
              <p:spPr bwMode="auto">
                <a:xfrm>
                  <a:off x="1768" y="722"/>
                  <a:ext cx="319" cy="1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59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1767" y="983"/>
                  <a:ext cx="308" cy="1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60" name="Freeform 200"/>
                <p:cNvSpPr>
                  <a:spLocks/>
                </p:cNvSpPr>
                <p:nvPr/>
              </p:nvSpPr>
              <p:spPr bwMode="auto">
                <a:xfrm>
                  <a:off x="1286" y="1034"/>
                  <a:ext cx="841" cy="472"/>
                </a:xfrm>
                <a:custGeom>
                  <a:avLst/>
                  <a:gdLst>
                    <a:gd name="T0" fmla="*/ 841 w 841"/>
                    <a:gd name="T1" fmla="*/ 0 h 472"/>
                    <a:gd name="T2" fmla="*/ 628 w 841"/>
                    <a:gd name="T3" fmla="*/ 242 h 472"/>
                    <a:gd name="T4" fmla="*/ 248 w 841"/>
                    <a:gd name="T5" fmla="*/ 466 h 472"/>
                    <a:gd name="T6" fmla="*/ 0 w 841"/>
                    <a:gd name="T7" fmla="*/ 472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41" h="472">
                      <a:moveTo>
                        <a:pt x="841" y="0"/>
                      </a:moveTo>
                      <a:lnTo>
                        <a:pt x="628" y="242"/>
                      </a:lnTo>
                      <a:lnTo>
                        <a:pt x="248" y="466"/>
                      </a:lnTo>
                      <a:lnTo>
                        <a:pt x="0" y="472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61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1846" y="649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20</a:t>
                  </a:r>
                </a:p>
              </p:txBody>
            </p:sp>
            <p:sp>
              <p:nvSpPr>
                <p:cNvPr id="348362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1735" y="1297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40</a:t>
                  </a:r>
                </a:p>
              </p:txBody>
            </p:sp>
            <p:sp>
              <p:nvSpPr>
                <p:cNvPr id="34836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1782" y="915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28</a:t>
                  </a:r>
                </a:p>
              </p:txBody>
            </p:sp>
            <p:sp>
              <p:nvSpPr>
                <p:cNvPr id="348364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1199" y="543"/>
                  <a:ext cx="0" cy="3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65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158" y="600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16</a:t>
                  </a:r>
                </a:p>
              </p:txBody>
            </p:sp>
            <p:sp>
              <p:nvSpPr>
                <p:cNvPr id="348366" name="Oval 206"/>
                <p:cNvSpPr>
                  <a:spLocks noChangeArrowheads="1"/>
                </p:cNvSpPr>
                <p:nvPr/>
              </p:nvSpPr>
              <p:spPr bwMode="auto">
                <a:xfrm>
                  <a:off x="138" y="879"/>
                  <a:ext cx="177" cy="16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367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307" y="733"/>
                  <a:ext cx="319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68" name="Line 208"/>
                <p:cNvSpPr>
                  <a:spLocks noChangeShapeType="1"/>
                </p:cNvSpPr>
                <p:nvPr/>
              </p:nvSpPr>
              <p:spPr bwMode="auto">
                <a:xfrm>
                  <a:off x="308" y="1012"/>
                  <a:ext cx="335" cy="1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69" name="Oval 209"/>
                <p:cNvSpPr>
                  <a:spLocks noChangeArrowheads="1"/>
                </p:cNvSpPr>
                <p:nvPr/>
              </p:nvSpPr>
              <p:spPr bwMode="auto">
                <a:xfrm>
                  <a:off x="480" y="267"/>
                  <a:ext cx="177" cy="16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8370" name="Line 210"/>
                <p:cNvSpPr>
                  <a:spLocks noChangeShapeType="1"/>
                </p:cNvSpPr>
                <p:nvPr/>
              </p:nvSpPr>
              <p:spPr bwMode="auto">
                <a:xfrm flipH="1" flipV="1">
                  <a:off x="612" y="414"/>
                  <a:ext cx="54" cy="2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71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264" y="426"/>
                  <a:ext cx="264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72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666" y="354"/>
                  <a:ext cx="4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8373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442" y="474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10</a:t>
                  </a:r>
                </a:p>
              </p:txBody>
            </p:sp>
            <p:sp>
              <p:nvSpPr>
                <p:cNvPr id="348374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804" y="204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19</a:t>
                  </a:r>
                </a:p>
              </p:txBody>
            </p:sp>
            <p:sp>
              <p:nvSpPr>
                <p:cNvPr id="348375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304" y="1056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17</a:t>
                  </a:r>
                </a:p>
              </p:txBody>
            </p:sp>
            <p:sp>
              <p:nvSpPr>
                <p:cNvPr id="348376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196" y="498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20</a:t>
                  </a:r>
                </a:p>
              </p:txBody>
            </p:sp>
            <p:sp>
              <p:nvSpPr>
                <p:cNvPr id="348377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352" y="642"/>
                  <a:ext cx="24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kumimoji="1" lang="en-US" altLang="ko-KR" sz="1400" i="0"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rPr>
                    <a:t>17</a:t>
                  </a:r>
                </a:p>
              </p:txBody>
            </p:sp>
          </p:grpSp>
          <p:sp>
            <p:nvSpPr>
              <p:cNvPr id="348378" name="Text Box 218"/>
              <p:cNvSpPr txBox="1">
                <a:spLocks noChangeArrowheads="1"/>
              </p:cNvSpPr>
              <p:nvPr/>
            </p:nvSpPr>
            <p:spPr bwMode="auto">
              <a:xfrm>
                <a:off x="512" y="1783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ko-KR" altLang="en-US" sz="16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48379" name="Text Box 219"/>
              <p:cNvSpPr txBox="1">
                <a:spLocks noChangeArrowheads="1"/>
              </p:cNvSpPr>
              <p:nvPr/>
            </p:nvSpPr>
            <p:spPr bwMode="auto">
              <a:xfrm>
                <a:off x="1148" y="1885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ko-KR" altLang="en-US" sz="16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48380" name="Text Box 220"/>
              <p:cNvSpPr txBox="1">
                <a:spLocks noChangeArrowheads="1"/>
              </p:cNvSpPr>
              <p:nvPr/>
            </p:nvSpPr>
            <p:spPr bwMode="auto">
              <a:xfrm>
                <a:off x="170" y="2395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ko-KR" altLang="en-US" sz="16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48381" name="Text Box 221"/>
              <p:cNvSpPr txBox="1">
                <a:spLocks noChangeArrowheads="1"/>
              </p:cNvSpPr>
              <p:nvPr/>
            </p:nvSpPr>
            <p:spPr bwMode="auto">
              <a:xfrm>
                <a:off x="1142" y="2406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endParaRPr kumimoji="1" lang="ko-KR" altLang="en-US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48382" name="Text Box 222"/>
              <p:cNvSpPr txBox="1">
                <a:spLocks noChangeArrowheads="1"/>
              </p:cNvSpPr>
              <p:nvPr/>
            </p:nvSpPr>
            <p:spPr bwMode="auto">
              <a:xfrm>
                <a:off x="1628" y="2119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ko-KR" altLang="en-US" sz="16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48383" name="Text Box 223"/>
              <p:cNvSpPr txBox="1">
                <a:spLocks noChangeArrowheads="1"/>
              </p:cNvSpPr>
              <p:nvPr/>
            </p:nvSpPr>
            <p:spPr bwMode="auto">
              <a:xfrm>
                <a:off x="1628" y="2605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ko-KR" altLang="en-US" sz="16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48384" name="Text Box 224"/>
              <p:cNvSpPr txBox="1">
                <a:spLocks noChangeArrowheads="1"/>
              </p:cNvSpPr>
              <p:nvPr/>
            </p:nvSpPr>
            <p:spPr bwMode="auto">
              <a:xfrm>
                <a:off x="1142" y="2905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ko-KR" altLang="en-US" sz="16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48385" name="Text Box 225"/>
              <p:cNvSpPr txBox="1">
                <a:spLocks noChangeArrowheads="1"/>
              </p:cNvSpPr>
              <p:nvPr/>
            </p:nvSpPr>
            <p:spPr bwMode="auto">
              <a:xfrm>
                <a:off x="656" y="2647"/>
                <a:ext cx="2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ko-KR" altLang="en-US" sz="16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</p:grpSp>
        <p:sp>
          <p:nvSpPr>
            <p:cNvPr id="348386" name="Rectangle 226"/>
            <p:cNvSpPr>
              <a:spLocks noChangeArrowheads="1"/>
            </p:cNvSpPr>
            <p:nvPr/>
          </p:nvSpPr>
          <p:spPr bwMode="auto">
            <a:xfrm>
              <a:off x="1213" y="2293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8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48387" name="Rectangle 227"/>
            <p:cNvSpPr>
              <a:spLocks noChangeArrowheads="1"/>
            </p:cNvSpPr>
            <p:nvPr/>
          </p:nvSpPr>
          <p:spPr bwMode="auto">
            <a:xfrm>
              <a:off x="2173" y="2293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800" i="0">
                  <a:solidFill>
                    <a:schemeClr val="bg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</p:grpSp>
      <p:sp>
        <p:nvSpPr>
          <p:cNvPr id="348388" name="AutoShape 228"/>
          <p:cNvSpPr>
            <a:spLocks noChangeArrowheads="1"/>
          </p:cNvSpPr>
          <p:nvPr/>
        </p:nvSpPr>
        <p:spPr bwMode="auto">
          <a:xfrm>
            <a:off x="4292600" y="259873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89" name="AutoShape 229"/>
          <p:cNvSpPr>
            <a:spLocks noChangeArrowheads="1"/>
          </p:cNvSpPr>
          <p:nvPr/>
        </p:nvSpPr>
        <p:spPr bwMode="auto">
          <a:xfrm flipH="1">
            <a:off x="4311650" y="474503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90" name="AutoShape 230"/>
          <p:cNvSpPr>
            <a:spLocks noChangeArrowheads="1"/>
          </p:cNvSpPr>
          <p:nvPr/>
        </p:nvSpPr>
        <p:spPr bwMode="auto">
          <a:xfrm rot="5400000">
            <a:off x="6927850" y="3770313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91" name="Text Box 231"/>
          <p:cNvSpPr txBox="1">
            <a:spLocks noChangeArrowheads="1"/>
          </p:cNvSpPr>
          <p:nvPr/>
        </p:nvSpPr>
        <p:spPr bwMode="auto">
          <a:xfrm>
            <a:off x="1476375" y="1700213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 b="1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48392" name="Text Box 232"/>
          <p:cNvSpPr txBox="1">
            <a:spLocks noChangeArrowheads="1"/>
          </p:cNvSpPr>
          <p:nvPr/>
        </p:nvSpPr>
        <p:spPr bwMode="auto">
          <a:xfrm>
            <a:off x="3892550" y="2132013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 b="1">
                <a:effectLst/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48393" name="AutoShape 233"/>
          <p:cNvSpPr>
            <a:spLocks noChangeArrowheads="1"/>
          </p:cNvSpPr>
          <p:nvPr/>
        </p:nvSpPr>
        <p:spPr bwMode="auto">
          <a:xfrm rot="5400000">
            <a:off x="1123950" y="622458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394" name="Rectangle 234"/>
          <p:cNvSpPr>
            <a:spLocks noChangeArrowheads="1"/>
          </p:cNvSpPr>
          <p:nvPr/>
        </p:nvSpPr>
        <p:spPr bwMode="auto">
          <a:xfrm>
            <a:off x="660400" y="393700"/>
            <a:ext cx="7772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다익스트라</a:t>
            </a:r>
            <a:r>
              <a:rPr lang="en-US" altLang="ko-KR" sz="1800" i="0">
                <a:effectLst/>
                <a:latin typeface="Times New Roman" panose="02020603050405020304" pitchFamily="18" charset="0"/>
              </a:rPr>
              <a:t>Dijkstra</a:t>
            </a:r>
            <a:r>
              <a:rPr lang="en-US" altLang="ko-KR" sz="2800" i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2800" i="0">
                <a:effectLst/>
                <a:latin typeface="Times New Roman" panose="02020603050405020304" pitchFamily="18" charset="0"/>
              </a:rPr>
              <a:t>알고리즘의 작동 예</a:t>
            </a:r>
            <a:endParaRPr lang="ko-KR" altLang="en-US" sz="2800" i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49" name="Freeform 241"/>
          <p:cNvSpPr>
            <a:spLocks/>
          </p:cNvSpPr>
          <p:nvPr/>
        </p:nvSpPr>
        <p:spPr bwMode="auto">
          <a:xfrm>
            <a:off x="631825" y="3775075"/>
            <a:ext cx="2914650" cy="2000250"/>
          </a:xfrm>
          <a:custGeom>
            <a:avLst/>
            <a:gdLst>
              <a:gd name="T0" fmla="*/ 114 w 1836"/>
              <a:gd name="T1" fmla="*/ 528 h 1260"/>
              <a:gd name="T2" fmla="*/ 414 w 1836"/>
              <a:gd name="T3" fmla="*/ 78 h 1260"/>
              <a:gd name="T4" fmla="*/ 612 w 1836"/>
              <a:gd name="T5" fmla="*/ 0 h 1260"/>
              <a:gd name="T6" fmla="*/ 1236 w 1836"/>
              <a:gd name="T7" fmla="*/ 108 h 1260"/>
              <a:gd name="T8" fmla="*/ 1758 w 1836"/>
              <a:gd name="T9" fmla="*/ 420 h 1260"/>
              <a:gd name="T10" fmla="*/ 1836 w 1836"/>
              <a:gd name="T11" fmla="*/ 564 h 1260"/>
              <a:gd name="T12" fmla="*/ 1716 w 1836"/>
              <a:gd name="T13" fmla="*/ 720 h 1260"/>
              <a:gd name="T14" fmla="*/ 948 w 1836"/>
              <a:gd name="T15" fmla="*/ 1134 h 1260"/>
              <a:gd name="T16" fmla="*/ 648 w 1836"/>
              <a:gd name="T17" fmla="*/ 1260 h 1260"/>
              <a:gd name="T18" fmla="*/ 234 w 1836"/>
              <a:gd name="T19" fmla="*/ 1104 h 1260"/>
              <a:gd name="T20" fmla="*/ 0 w 1836"/>
              <a:gd name="T21" fmla="*/ 942 h 1260"/>
              <a:gd name="T22" fmla="*/ 18 w 1836"/>
              <a:gd name="T23" fmla="*/ 738 h 1260"/>
              <a:gd name="T24" fmla="*/ 114 w 1836"/>
              <a:gd name="T25" fmla="*/ 52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36" h="1260">
                <a:moveTo>
                  <a:pt x="114" y="528"/>
                </a:moveTo>
                <a:lnTo>
                  <a:pt x="414" y="78"/>
                </a:lnTo>
                <a:lnTo>
                  <a:pt x="612" y="0"/>
                </a:lnTo>
                <a:lnTo>
                  <a:pt x="1236" y="108"/>
                </a:lnTo>
                <a:lnTo>
                  <a:pt x="1758" y="420"/>
                </a:lnTo>
                <a:lnTo>
                  <a:pt x="1836" y="564"/>
                </a:lnTo>
                <a:lnTo>
                  <a:pt x="1716" y="720"/>
                </a:lnTo>
                <a:lnTo>
                  <a:pt x="948" y="1134"/>
                </a:lnTo>
                <a:lnTo>
                  <a:pt x="648" y="1260"/>
                </a:lnTo>
                <a:lnTo>
                  <a:pt x="234" y="1104"/>
                </a:lnTo>
                <a:lnTo>
                  <a:pt x="0" y="942"/>
                </a:lnTo>
                <a:lnTo>
                  <a:pt x="18" y="738"/>
                </a:lnTo>
                <a:lnTo>
                  <a:pt x="114" y="528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0448" name="Freeform 240"/>
          <p:cNvSpPr>
            <a:spLocks/>
          </p:cNvSpPr>
          <p:nvPr/>
        </p:nvSpPr>
        <p:spPr bwMode="auto">
          <a:xfrm>
            <a:off x="4765675" y="3698875"/>
            <a:ext cx="2295525" cy="2038350"/>
          </a:xfrm>
          <a:custGeom>
            <a:avLst/>
            <a:gdLst>
              <a:gd name="T0" fmla="*/ 564 w 1446"/>
              <a:gd name="T1" fmla="*/ 0 h 1284"/>
              <a:gd name="T2" fmla="*/ 1248 w 1446"/>
              <a:gd name="T3" fmla="*/ 84 h 1284"/>
              <a:gd name="T4" fmla="*/ 1332 w 1446"/>
              <a:gd name="T5" fmla="*/ 156 h 1284"/>
              <a:gd name="T6" fmla="*/ 1416 w 1446"/>
              <a:gd name="T7" fmla="*/ 324 h 1284"/>
              <a:gd name="T8" fmla="*/ 1446 w 1446"/>
              <a:gd name="T9" fmla="*/ 834 h 1284"/>
              <a:gd name="T10" fmla="*/ 1380 w 1446"/>
              <a:gd name="T11" fmla="*/ 1044 h 1284"/>
              <a:gd name="T12" fmla="*/ 1098 w 1446"/>
              <a:gd name="T13" fmla="*/ 1146 h 1284"/>
              <a:gd name="T14" fmla="*/ 774 w 1446"/>
              <a:gd name="T15" fmla="*/ 1284 h 1284"/>
              <a:gd name="T16" fmla="*/ 534 w 1446"/>
              <a:gd name="T17" fmla="*/ 1254 h 1284"/>
              <a:gd name="T18" fmla="*/ 108 w 1446"/>
              <a:gd name="T19" fmla="*/ 1002 h 1284"/>
              <a:gd name="T20" fmla="*/ 0 w 1446"/>
              <a:gd name="T21" fmla="*/ 834 h 1284"/>
              <a:gd name="T22" fmla="*/ 126 w 1446"/>
              <a:gd name="T23" fmla="*/ 480 h 1284"/>
              <a:gd name="T24" fmla="*/ 564 w 1446"/>
              <a:gd name="T25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6" h="1284">
                <a:moveTo>
                  <a:pt x="564" y="0"/>
                </a:moveTo>
                <a:lnTo>
                  <a:pt x="1248" y="84"/>
                </a:lnTo>
                <a:lnTo>
                  <a:pt x="1332" y="156"/>
                </a:lnTo>
                <a:lnTo>
                  <a:pt x="1416" y="324"/>
                </a:lnTo>
                <a:lnTo>
                  <a:pt x="1446" y="834"/>
                </a:lnTo>
                <a:lnTo>
                  <a:pt x="1380" y="1044"/>
                </a:lnTo>
                <a:lnTo>
                  <a:pt x="1098" y="1146"/>
                </a:lnTo>
                <a:lnTo>
                  <a:pt x="774" y="1284"/>
                </a:lnTo>
                <a:lnTo>
                  <a:pt x="534" y="1254"/>
                </a:lnTo>
                <a:lnTo>
                  <a:pt x="108" y="1002"/>
                </a:lnTo>
                <a:lnTo>
                  <a:pt x="0" y="834"/>
                </a:lnTo>
                <a:lnTo>
                  <a:pt x="126" y="480"/>
                </a:lnTo>
                <a:lnTo>
                  <a:pt x="564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0447" name="Freeform 239"/>
          <p:cNvSpPr>
            <a:spLocks/>
          </p:cNvSpPr>
          <p:nvPr/>
        </p:nvSpPr>
        <p:spPr bwMode="auto">
          <a:xfrm>
            <a:off x="4775200" y="1203325"/>
            <a:ext cx="2305050" cy="2095500"/>
          </a:xfrm>
          <a:custGeom>
            <a:avLst/>
            <a:gdLst>
              <a:gd name="T0" fmla="*/ 540 w 1452"/>
              <a:gd name="T1" fmla="*/ 0 h 1320"/>
              <a:gd name="T2" fmla="*/ 738 w 1452"/>
              <a:gd name="T3" fmla="*/ 36 h 1320"/>
              <a:gd name="T4" fmla="*/ 840 w 1452"/>
              <a:gd name="T5" fmla="*/ 402 h 1320"/>
              <a:gd name="T6" fmla="*/ 1440 w 1452"/>
              <a:gd name="T7" fmla="*/ 678 h 1320"/>
              <a:gd name="T8" fmla="*/ 1452 w 1452"/>
              <a:gd name="T9" fmla="*/ 912 h 1320"/>
              <a:gd name="T10" fmla="*/ 1116 w 1452"/>
              <a:gd name="T11" fmla="*/ 1152 h 1320"/>
              <a:gd name="T12" fmla="*/ 708 w 1452"/>
              <a:gd name="T13" fmla="*/ 1320 h 1320"/>
              <a:gd name="T14" fmla="*/ 270 w 1452"/>
              <a:gd name="T15" fmla="*/ 1152 h 1320"/>
              <a:gd name="T16" fmla="*/ 0 w 1452"/>
              <a:gd name="T17" fmla="*/ 924 h 1320"/>
              <a:gd name="T18" fmla="*/ 30 w 1452"/>
              <a:gd name="T19" fmla="*/ 726 h 1320"/>
              <a:gd name="T20" fmla="*/ 540 w 1452"/>
              <a:gd name="T21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2" h="1320">
                <a:moveTo>
                  <a:pt x="540" y="0"/>
                </a:moveTo>
                <a:lnTo>
                  <a:pt x="738" y="36"/>
                </a:lnTo>
                <a:lnTo>
                  <a:pt x="840" y="402"/>
                </a:lnTo>
                <a:lnTo>
                  <a:pt x="1440" y="678"/>
                </a:lnTo>
                <a:lnTo>
                  <a:pt x="1452" y="912"/>
                </a:lnTo>
                <a:lnTo>
                  <a:pt x="1116" y="1152"/>
                </a:lnTo>
                <a:lnTo>
                  <a:pt x="708" y="1320"/>
                </a:lnTo>
                <a:lnTo>
                  <a:pt x="270" y="1152"/>
                </a:lnTo>
                <a:lnTo>
                  <a:pt x="0" y="924"/>
                </a:lnTo>
                <a:lnTo>
                  <a:pt x="30" y="726"/>
                </a:lnTo>
                <a:lnTo>
                  <a:pt x="540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0446" name="Freeform 238"/>
          <p:cNvSpPr>
            <a:spLocks/>
          </p:cNvSpPr>
          <p:nvPr/>
        </p:nvSpPr>
        <p:spPr bwMode="auto">
          <a:xfrm>
            <a:off x="469900" y="1203325"/>
            <a:ext cx="2314575" cy="1666875"/>
          </a:xfrm>
          <a:custGeom>
            <a:avLst/>
            <a:gdLst>
              <a:gd name="T0" fmla="*/ 558 w 1458"/>
              <a:gd name="T1" fmla="*/ 0 h 1050"/>
              <a:gd name="T2" fmla="*/ 780 w 1458"/>
              <a:gd name="T3" fmla="*/ 54 h 1050"/>
              <a:gd name="T4" fmla="*/ 942 w 1458"/>
              <a:gd name="T5" fmla="*/ 504 h 1050"/>
              <a:gd name="T6" fmla="*/ 1398 w 1458"/>
              <a:gd name="T7" fmla="*/ 642 h 1050"/>
              <a:gd name="T8" fmla="*/ 1458 w 1458"/>
              <a:gd name="T9" fmla="*/ 858 h 1050"/>
              <a:gd name="T10" fmla="*/ 1314 w 1458"/>
              <a:gd name="T11" fmla="*/ 1032 h 1050"/>
              <a:gd name="T12" fmla="*/ 1038 w 1458"/>
              <a:gd name="T13" fmla="*/ 1050 h 1050"/>
              <a:gd name="T14" fmla="*/ 666 w 1458"/>
              <a:gd name="T15" fmla="*/ 840 h 1050"/>
              <a:gd name="T16" fmla="*/ 258 w 1458"/>
              <a:gd name="T17" fmla="*/ 1020 h 1050"/>
              <a:gd name="T18" fmla="*/ 30 w 1458"/>
              <a:gd name="T19" fmla="*/ 978 h 1050"/>
              <a:gd name="T20" fmla="*/ 0 w 1458"/>
              <a:gd name="T21" fmla="*/ 744 h 1050"/>
              <a:gd name="T22" fmla="*/ 486 w 1458"/>
              <a:gd name="T23" fmla="*/ 0 h 1050"/>
              <a:gd name="T24" fmla="*/ 558 w 1458"/>
              <a:gd name="T25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8" h="1050">
                <a:moveTo>
                  <a:pt x="558" y="0"/>
                </a:moveTo>
                <a:lnTo>
                  <a:pt x="780" y="54"/>
                </a:lnTo>
                <a:lnTo>
                  <a:pt x="942" y="504"/>
                </a:lnTo>
                <a:lnTo>
                  <a:pt x="1398" y="642"/>
                </a:lnTo>
                <a:lnTo>
                  <a:pt x="1458" y="858"/>
                </a:lnTo>
                <a:lnTo>
                  <a:pt x="1314" y="1032"/>
                </a:lnTo>
                <a:lnTo>
                  <a:pt x="1038" y="1050"/>
                </a:lnTo>
                <a:lnTo>
                  <a:pt x="666" y="840"/>
                </a:lnTo>
                <a:lnTo>
                  <a:pt x="258" y="1020"/>
                </a:lnTo>
                <a:lnTo>
                  <a:pt x="30" y="978"/>
                </a:lnTo>
                <a:lnTo>
                  <a:pt x="0" y="744"/>
                </a:lnTo>
                <a:lnTo>
                  <a:pt x="486" y="0"/>
                </a:lnTo>
                <a:lnTo>
                  <a:pt x="558" y="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50210" name="Group 2"/>
          <p:cNvGrpSpPr>
            <a:grpSpLocks/>
          </p:cNvGrpSpPr>
          <p:nvPr/>
        </p:nvGrpSpPr>
        <p:grpSpPr bwMode="auto">
          <a:xfrm>
            <a:off x="650875" y="1304925"/>
            <a:ext cx="3392488" cy="2166938"/>
            <a:chOff x="170" y="1752"/>
            <a:chExt cx="2137" cy="1365"/>
          </a:xfrm>
        </p:grpSpPr>
        <p:grpSp>
          <p:nvGrpSpPr>
            <p:cNvPr id="350211" name="Group 3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350212" name="Oval 4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350213" name="Oval 5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14" name="Oval 6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15" name="Oval 7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16" name="Oval 8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17" name="Oval 9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18" name="Oval 10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19" name="Line 11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20" name="Line 12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21" name="Line 13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22" name="Line 14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23" name="Line 15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24" name="Line 16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25" name="Line 17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26" name="Line 18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27" name="Text Box 19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30</a:t>
                </a:r>
              </a:p>
            </p:txBody>
          </p:sp>
          <p:sp>
            <p:nvSpPr>
              <p:cNvPr id="350228" name="Text Box 20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23</a:t>
                </a:r>
              </a:p>
            </p:txBody>
          </p:sp>
          <p:sp>
            <p:nvSpPr>
              <p:cNvPr id="350229" name="Text Box 21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50230" name="Text Box 22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24</a:t>
                </a:r>
              </a:p>
            </p:txBody>
          </p:sp>
          <p:sp>
            <p:nvSpPr>
              <p:cNvPr id="350231" name="Text Box 23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18</a:t>
                </a:r>
              </a:p>
            </p:txBody>
          </p:sp>
          <p:sp>
            <p:nvSpPr>
              <p:cNvPr id="350232" name="Text Box 24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50233" name="Text Box 25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234" name="Text Box 26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29</a:t>
                </a:r>
              </a:p>
            </p:txBody>
          </p:sp>
          <p:sp>
            <p:nvSpPr>
              <p:cNvPr id="350235" name="Text Box 27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50236" name="Line 28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37" name="Line 29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38" name="Text Box 30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39</a:t>
                </a:r>
              </a:p>
            </p:txBody>
          </p:sp>
          <p:sp>
            <p:nvSpPr>
              <p:cNvPr id="350239" name="Oval 31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50240" name="Line 32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41" name="Line 33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42" name="Freeform 34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43" name="Text Box 35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244" name="Text Box 36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40</a:t>
                </a:r>
              </a:p>
            </p:txBody>
          </p:sp>
          <p:sp>
            <p:nvSpPr>
              <p:cNvPr id="350245" name="Text Box 37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50246" name="Line 38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47" name="Text Box 39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16</a:t>
                </a:r>
              </a:p>
            </p:txBody>
          </p:sp>
          <p:sp>
            <p:nvSpPr>
              <p:cNvPr id="350248" name="Oval 40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49" name="Line 41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50" name="Line 42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51" name="Oval 43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52" name="Line 44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53" name="Line 45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54" name="Line 46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55" name="Text Box 47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350256" name="Text Box 48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350257" name="Text Box 49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  <p:sp>
            <p:nvSpPr>
              <p:cNvPr id="350258" name="Text Box 50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259" name="Text Box 51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</p:grpSp>
        <p:sp>
          <p:nvSpPr>
            <p:cNvPr id="350260" name="Text Box 52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50261" name="Text Box 53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350262" name="Text Box 54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350263" name="Text Box 55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23</a:t>
              </a:r>
            </a:p>
          </p:txBody>
        </p:sp>
        <p:sp>
          <p:nvSpPr>
            <p:cNvPr id="350264" name="Text Box 56"/>
            <p:cNvSpPr txBox="1">
              <a:spLocks noChangeArrowheads="1"/>
            </p:cNvSpPr>
            <p:nvPr/>
          </p:nvSpPr>
          <p:spPr bwMode="auto">
            <a:xfrm>
              <a:off x="1628" y="2119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50265" name="Text Box 57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50266" name="Text Box 58"/>
            <p:cNvSpPr txBox="1">
              <a:spLocks noChangeArrowheads="1"/>
            </p:cNvSpPr>
            <p:nvPr/>
          </p:nvSpPr>
          <p:spPr bwMode="auto">
            <a:xfrm>
              <a:off x="1142" y="29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50267" name="Text Box 59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25</a:t>
              </a:r>
            </a:p>
          </p:txBody>
        </p:sp>
      </p:grpSp>
      <p:grpSp>
        <p:nvGrpSpPr>
          <p:cNvPr id="350268" name="Group 60"/>
          <p:cNvGrpSpPr>
            <a:grpSpLocks/>
          </p:cNvGrpSpPr>
          <p:nvPr/>
        </p:nvGrpSpPr>
        <p:grpSpPr bwMode="auto">
          <a:xfrm>
            <a:off x="4953000" y="1327150"/>
            <a:ext cx="3392488" cy="2166938"/>
            <a:chOff x="170" y="1752"/>
            <a:chExt cx="2137" cy="1365"/>
          </a:xfrm>
        </p:grpSpPr>
        <p:grpSp>
          <p:nvGrpSpPr>
            <p:cNvPr id="350269" name="Group 61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350270" name="Oval 62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350271" name="Oval 63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72" name="Oval 64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73" name="Oval 65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74" name="Oval 66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75" name="Oval 67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76" name="Oval 68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277" name="Line 69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78" name="Line 70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79" name="Line 71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80" name="Line 72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81" name="Line 73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82" name="Line 74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83" name="Line 75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84" name="Line 76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85" name="Text Box 77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30</a:t>
                </a:r>
              </a:p>
            </p:txBody>
          </p:sp>
          <p:sp>
            <p:nvSpPr>
              <p:cNvPr id="350286" name="Text Box 78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23</a:t>
                </a:r>
              </a:p>
            </p:txBody>
          </p:sp>
          <p:sp>
            <p:nvSpPr>
              <p:cNvPr id="350287" name="Text Box 79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50288" name="Text Box 80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24</a:t>
                </a:r>
              </a:p>
            </p:txBody>
          </p:sp>
          <p:sp>
            <p:nvSpPr>
              <p:cNvPr id="350289" name="Text Box 81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18</a:t>
                </a:r>
              </a:p>
            </p:txBody>
          </p:sp>
          <p:sp>
            <p:nvSpPr>
              <p:cNvPr id="350290" name="Text Box 82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50291" name="Text Box 83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292" name="Text Box 84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29</a:t>
                </a:r>
              </a:p>
            </p:txBody>
          </p:sp>
          <p:sp>
            <p:nvSpPr>
              <p:cNvPr id="350293" name="Text Box 85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50294" name="Line 86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95" name="Line 87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96" name="Text Box 88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39</a:t>
                </a:r>
              </a:p>
            </p:txBody>
          </p:sp>
          <p:sp>
            <p:nvSpPr>
              <p:cNvPr id="350297" name="Oval 89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50298" name="Line 90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299" name="Line 91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00" name="Freeform 92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01" name="Text Box 93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302" name="Text Box 94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40</a:t>
                </a:r>
              </a:p>
            </p:txBody>
          </p:sp>
          <p:sp>
            <p:nvSpPr>
              <p:cNvPr id="350303" name="Text Box 95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50304" name="Line 96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05" name="Text Box 97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16</a:t>
                </a:r>
              </a:p>
            </p:txBody>
          </p:sp>
          <p:sp>
            <p:nvSpPr>
              <p:cNvPr id="350306" name="Oval 98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07" name="Line 99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08" name="Line 100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09" name="Oval 101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10" name="Line 102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11" name="Line 103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12" name="Line 104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13" name="Text Box 105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350314" name="Text Box 106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350315" name="Text Box 107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  <p:sp>
            <p:nvSpPr>
              <p:cNvPr id="350316" name="Text Box 108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317" name="Text Box 109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</p:grpSp>
        <p:sp>
          <p:nvSpPr>
            <p:cNvPr id="350318" name="Text Box 110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50319" name="Text Box 111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350320" name="Text Box 112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350321" name="Text Box 113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23</a:t>
              </a:r>
            </a:p>
          </p:txBody>
        </p:sp>
        <p:sp>
          <p:nvSpPr>
            <p:cNvPr id="350322" name="Text Box 114"/>
            <p:cNvSpPr txBox="1">
              <a:spLocks noChangeArrowheads="1"/>
            </p:cNvSpPr>
            <p:nvPr/>
          </p:nvSpPr>
          <p:spPr bwMode="auto">
            <a:xfrm>
              <a:off x="1628" y="213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350323" name="Text Box 115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50324" name="Text Box 116"/>
            <p:cNvSpPr txBox="1">
              <a:spLocks noChangeArrowheads="1"/>
            </p:cNvSpPr>
            <p:nvPr/>
          </p:nvSpPr>
          <p:spPr bwMode="auto">
            <a:xfrm>
              <a:off x="1142" y="29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50325" name="Text Box 117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25</a:t>
              </a:r>
            </a:p>
          </p:txBody>
        </p:sp>
      </p:grpSp>
      <p:grpSp>
        <p:nvGrpSpPr>
          <p:cNvPr id="350326" name="Group 118"/>
          <p:cNvGrpSpPr>
            <a:grpSpLocks/>
          </p:cNvGrpSpPr>
          <p:nvPr/>
        </p:nvGrpSpPr>
        <p:grpSpPr bwMode="auto">
          <a:xfrm>
            <a:off x="4959350" y="3819525"/>
            <a:ext cx="3392488" cy="2162175"/>
            <a:chOff x="170" y="1752"/>
            <a:chExt cx="2137" cy="1362"/>
          </a:xfrm>
        </p:grpSpPr>
        <p:grpSp>
          <p:nvGrpSpPr>
            <p:cNvPr id="350327" name="Group 119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350328" name="Oval 120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350329" name="Oval 121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30" name="Oval 122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31" name="Oval 123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32" name="Oval 124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33" name="Oval 125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34" name="Oval 126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35" name="Line 127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36" name="Line 128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37" name="Line 129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38" name="Line 130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39" name="Line 131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40" name="Line 132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41" name="Line 133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42" name="Line 134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43" name="Text Box 135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30</a:t>
                </a:r>
              </a:p>
            </p:txBody>
          </p:sp>
          <p:sp>
            <p:nvSpPr>
              <p:cNvPr id="350344" name="Text Box 136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23</a:t>
                </a:r>
              </a:p>
            </p:txBody>
          </p:sp>
          <p:sp>
            <p:nvSpPr>
              <p:cNvPr id="350345" name="Text Box 137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50346" name="Text Box 138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24</a:t>
                </a:r>
              </a:p>
            </p:txBody>
          </p:sp>
          <p:sp>
            <p:nvSpPr>
              <p:cNvPr id="350347" name="Text Box 139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18</a:t>
                </a:r>
              </a:p>
            </p:txBody>
          </p:sp>
          <p:sp>
            <p:nvSpPr>
              <p:cNvPr id="350348" name="Text Box 140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50349" name="Text Box 141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350" name="Text Box 142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29</a:t>
                </a:r>
              </a:p>
            </p:txBody>
          </p:sp>
          <p:sp>
            <p:nvSpPr>
              <p:cNvPr id="350351" name="Text Box 143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50352" name="Line 144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53" name="Line 145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54" name="Text Box 146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39</a:t>
                </a:r>
              </a:p>
            </p:txBody>
          </p:sp>
          <p:sp>
            <p:nvSpPr>
              <p:cNvPr id="350355" name="Oval 147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ko-KR" altLang="en-US" sz="1800" i="0">
                    <a:solidFill>
                      <a:schemeClr val="bg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∞</a:t>
                </a:r>
              </a:p>
            </p:txBody>
          </p:sp>
          <p:sp>
            <p:nvSpPr>
              <p:cNvPr id="350356" name="Line 148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57" name="Line 149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58" name="Freeform 150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59" name="Text Box 151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360" name="Text Box 152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40</a:t>
                </a:r>
              </a:p>
            </p:txBody>
          </p:sp>
          <p:sp>
            <p:nvSpPr>
              <p:cNvPr id="350361" name="Text Box 153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50362" name="Line 154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63" name="Text Box 155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16</a:t>
                </a:r>
              </a:p>
            </p:txBody>
          </p:sp>
          <p:sp>
            <p:nvSpPr>
              <p:cNvPr id="350364" name="Oval 156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65" name="Line 157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66" name="Line 158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67" name="Oval 159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68" name="Line 160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69" name="Line 161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70" name="Line 162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71" name="Text Box 163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350372" name="Text Box 164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350373" name="Text Box 165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  <p:sp>
            <p:nvSpPr>
              <p:cNvPr id="350374" name="Text Box 166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375" name="Text Box 167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</p:grpSp>
        <p:sp>
          <p:nvSpPr>
            <p:cNvPr id="350376" name="Text Box 168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50377" name="Text Box 169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350378" name="Text Box 170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350379" name="Text Box 171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23</a:t>
              </a:r>
            </a:p>
          </p:txBody>
        </p:sp>
        <p:sp>
          <p:nvSpPr>
            <p:cNvPr id="350380" name="Text Box 172"/>
            <p:cNvSpPr txBox="1">
              <a:spLocks noChangeArrowheads="1"/>
            </p:cNvSpPr>
            <p:nvPr/>
          </p:nvSpPr>
          <p:spPr bwMode="auto">
            <a:xfrm>
              <a:off x="1628" y="213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350381" name="Text Box 173"/>
            <p:cNvSpPr txBox="1">
              <a:spLocks noChangeArrowheads="1"/>
            </p:cNvSpPr>
            <p:nvPr/>
          </p:nvSpPr>
          <p:spPr bwMode="auto">
            <a:xfrm>
              <a:off x="1628" y="2605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ko-KR" altLang="en-US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∞</a:t>
              </a:r>
            </a:p>
          </p:txBody>
        </p:sp>
        <p:sp>
          <p:nvSpPr>
            <p:cNvPr id="350382" name="Text Box 174"/>
            <p:cNvSpPr txBox="1">
              <a:spLocks noChangeArrowheads="1"/>
            </p:cNvSpPr>
            <p:nvPr/>
          </p:nvSpPr>
          <p:spPr bwMode="auto">
            <a:xfrm>
              <a:off x="1142" y="292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350383" name="Text Box 175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25</a:t>
              </a:r>
            </a:p>
          </p:txBody>
        </p:sp>
      </p:grpSp>
      <p:grpSp>
        <p:nvGrpSpPr>
          <p:cNvPr id="350384" name="Group 176"/>
          <p:cNvGrpSpPr>
            <a:grpSpLocks/>
          </p:cNvGrpSpPr>
          <p:nvPr/>
        </p:nvGrpSpPr>
        <p:grpSpPr bwMode="auto">
          <a:xfrm>
            <a:off x="730250" y="3841750"/>
            <a:ext cx="3392488" cy="2162175"/>
            <a:chOff x="170" y="1752"/>
            <a:chExt cx="2137" cy="1362"/>
          </a:xfrm>
        </p:grpSpPr>
        <p:grpSp>
          <p:nvGrpSpPr>
            <p:cNvPr id="350385" name="Group 177"/>
            <p:cNvGrpSpPr>
              <a:grpSpLocks/>
            </p:cNvGrpSpPr>
            <p:nvPr/>
          </p:nvGrpSpPr>
          <p:grpSpPr bwMode="auto">
            <a:xfrm>
              <a:off x="198" y="1752"/>
              <a:ext cx="2109" cy="1351"/>
              <a:chOff x="138" y="204"/>
              <a:chExt cx="2109" cy="1351"/>
            </a:xfrm>
          </p:grpSpPr>
          <p:sp>
            <p:nvSpPr>
              <p:cNvPr id="350386" name="Oval 178"/>
              <p:cNvSpPr>
                <a:spLocks noChangeArrowheads="1"/>
              </p:cNvSpPr>
              <p:nvPr/>
            </p:nvSpPr>
            <p:spPr bwMode="auto">
              <a:xfrm>
                <a:off x="623" y="621"/>
                <a:ext cx="176" cy="169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350387" name="Oval 179"/>
              <p:cNvSpPr>
                <a:spLocks noChangeArrowheads="1"/>
              </p:cNvSpPr>
              <p:nvPr/>
            </p:nvSpPr>
            <p:spPr bwMode="auto">
              <a:xfrm>
                <a:off x="1108" y="1385"/>
                <a:ext cx="177" cy="17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88" name="Oval 180"/>
              <p:cNvSpPr>
                <a:spLocks noChangeArrowheads="1"/>
              </p:cNvSpPr>
              <p:nvPr/>
            </p:nvSpPr>
            <p:spPr bwMode="auto">
              <a:xfrm>
                <a:off x="623" y="1130"/>
                <a:ext cx="176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89" name="Oval 181"/>
              <p:cNvSpPr>
                <a:spLocks noChangeArrowheads="1"/>
              </p:cNvSpPr>
              <p:nvPr/>
            </p:nvSpPr>
            <p:spPr bwMode="auto">
              <a:xfrm>
                <a:off x="1108" y="875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90" name="Oval 182"/>
              <p:cNvSpPr>
                <a:spLocks noChangeArrowheads="1"/>
              </p:cNvSpPr>
              <p:nvPr/>
            </p:nvSpPr>
            <p:spPr bwMode="auto">
              <a:xfrm>
                <a:off x="1594" y="1088"/>
                <a:ext cx="177" cy="1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91" name="Oval 183"/>
              <p:cNvSpPr>
                <a:spLocks noChangeArrowheads="1"/>
              </p:cNvSpPr>
              <p:nvPr/>
            </p:nvSpPr>
            <p:spPr bwMode="auto">
              <a:xfrm>
                <a:off x="1594" y="599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92" name="Oval 184"/>
              <p:cNvSpPr>
                <a:spLocks noChangeArrowheads="1"/>
              </p:cNvSpPr>
              <p:nvPr/>
            </p:nvSpPr>
            <p:spPr bwMode="auto">
              <a:xfrm>
                <a:off x="1108" y="366"/>
                <a:ext cx="177" cy="17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393" name="Line 185"/>
              <p:cNvSpPr>
                <a:spLocks noChangeShapeType="1"/>
              </p:cNvSpPr>
              <p:nvPr/>
            </p:nvSpPr>
            <p:spPr bwMode="auto">
              <a:xfrm>
                <a:off x="788" y="748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94" name="Line 186"/>
              <p:cNvSpPr>
                <a:spLocks noChangeShapeType="1"/>
              </p:cNvSpPr>
              <p:nvPr/>
            </p:nvSpPr>
            <p:spPr bwMode="auto">
              <a:xfrm flipV="1">
                <a:off x="799" y="997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95" name="Line 187"/>
              <p:cNvSpPr>
                <a:spLocks noChangeShapeType="1"/>
              </p:cNvSpPr>
              <p:nvPr/>
            </p:nvSpPr>
            <p:spPr bwMode="auto">
              <a:xfrm flipV="1">
                <a:off x="755" y="451"/>
                <a:ext cx="353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96" name="Line 188"/>
              <p:cNvSpPr>
                <a:spLocks noChangeShapeType="1"/>
              </p:cNvSpPr>
              <p:nvPr/>
            </p:nvSpPr>
            <p:spPr bwMode="auto">
              <a:xfrm>
                <a:off x="1286" y="447"/>
                <a:ext cx="336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97" name="Line 189"/>
              <p:cNvSpPr>
                <a:spLocks noChangeShapeType="1"/>
              </p:cNvSpPr>
              <p:nvPr/>
            </p:nvSpPr>
            <p:spPr bwMode="auto">
              <a:xfrm flipV="1">
                <a:off x="1275" y="733"/>
                <a:ext cx="336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98" name="Line 190"/>
              <p:cNvSpPr>
                <a:spLocks noChangeShapeType="1"/>
              </p:cNvSpPr>
              <p:nvPr/>
            </p:nvSpPr>
            <p:spPr bwMode="auto">
              <a:xfrm>
                <a:off x="1279" y="997"/>
                <a:ext cx="325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399" name="Line 191"/>
              <p:cNvSpPr>
                <a:spLocks noChangeShapeType="1"/>
              </p:cNvSpPr>
              <p:nvPr/>
            </p:nvSpPr>
            <p:spPr bwMode="auto">
              <a:xfrm>
                <a:off x="795" y="1253"/>
                <a:ext cx="318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00" name="Line 192"/>
              <p:cNvSpPr>
                <a:spLocks noChangeShapeType="1"/>
              </p:cNvSpPr>
              <p:nvPr/>
            </p:nvSpPr>
            <p:spPr bwMode="auto">
              <a:xfrm flipV="1">
                <a:off x="1279" y="1232"/>
                <a:ext cx="33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01" name="Text Box 193"/>
              <p:cNvSpPr txBox="1">
                <a:spLocks noChangeArrowheads="1"/>
              </p:cNvSpPr>
              <p:nvPr/>
            </p:nvSpPr>
            <p:spPr bwMode="auto">
              <a:xfrm>
                <a:off x="844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30</a:t>
                </a:r>
              </a:p>
            </p:txBody>
          </p:sp>
          <p:sp>
            <p:nvSpPr>
              <p:cNvPr id="350402" name="Text Box 194"/>
              <p:cNvSpPr txBox="1">
                <a:spLocks noChangeArrowheads="1"/>
              </p:cNvSpPr>
              <p:nvPr/>
            </p:nvSpPr>
            <p:spPr bwMode="auto">
              <a:xfrm>
                <a:off x="757" y="75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23</a:t>
                </a:r>
              </a:p>
            </p:txBody>
          </p:sp>
          <p:sp>
            <p:nvSpPr>
              <p:cNvPr id="350403" name="Text Box 195"/>
              <p:cNvSpPr txBox="1">
                <a:spLocks noChangeArrowheads="1"/>
              </p:cNvSpPr>
              <p:nvPr/>
            </p:nvSpPr>
            <p:spPr bwMode="auto">
              <a:xfrm>
                <a:off x="760" y="128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50404" name="Text Box 196"/>
              <p:cNvSpPr txBox="1">
                <a:spLocks noChangeArrowheads="1"/>
              </p:cNvSpPr>
              <p:nvPr/>
            </p:nvSpPr>
            <p:spPr bwMode="auto">
              <a:xfrm>
                <a:off x="1386" y="37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24</a:t>
                </a:r>
              </a:p>
            </p:txBody>
          </p:sp>
          <p:sp>
            <p:nvSpPr>
              <p:cNvPr id="350405" name="Text Box 197"/>
              <p:cNvSpPr txBox="1">
                <a:spLocks noChangeArrowheads="1"/>
              </p:cNvSpPr>
              <p:nvPr/>
            </p:nvSpPr>
            <p:spPr bwMode="auto">
              <a:xfrm>
                <a:off x="1398" y="76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18</a:t>
                </a:r>
              </a:p>
            </p:txBody>
          </p:sp>
          <p:sp>
            <p:nvSpPr>
              <p:cNvPr id="350406" name="Text Box 198"/>
              <p:cNvSpPr txBox="1">
                <a:spLocks noChangeArrowheads="1"/>
              </p:cNvSpPr>
              <p:nvPr/>
            </p:nvSpPr>
            <p:spPr bwMode="auto">
              <a:xfrm>
                <a:off x="806" y="92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50407" name="Text Box 199"/>
              <p:cNvSpPr txBox="1">
                <a:spLocks noChangeArrowheads="1"/>
              </p:cNvSpPr>
              <p:nvPr/>
            </p:nvSpPr>
            <p:spPr bwMode="auto">
              <a:xfrm>
                <a:off x="1383" y="93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408" name="Text Box 200"/>
              <p:cNvSpPr txBox="1">
                <a:spLocks noChangeArrowheads="1"/>
              </p:cNvSpPr>
              <p:nvPr/>
            </p:nvSpPr>
            <p:spPr bwMode="auto">
              <a:xfrm>
                <a:off x="1394" y="1273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29</a:t>
                </a:r>
              </a:p>
            </p:txBody>
          </p:sp>
          <p:sp>
            <p:nvSpPr>
              <p:cNvPr id="350409" name="Text Box 201"/>
              <p:cNvSpPr txBox="1">
                <a:spLocks noChangeArrowheads="1"/>
              </p:cNvSpPr>
              <p:nvPr/>
            </p:nvSpPr>
            <p:spPr bwMode="auto">
              <a:xfrm>
                <a:off x="498" y="84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25</a:t>
                </a:r>
              </a:p>
            </p:txBody>
          </p:sp>
          <p:sp>
            <p:nvSpPr>
              <p:cNvPr id="350410" name="Line 202"/>
              <p:cNvSpPr>
                <a:spLocks noChangeShapeType="1"/>
              </p:cNvSpPr>
              <p:nvPr/>
            </p:nvSpPr>
            <p:spPr bwMode="auto">
              <a:xfrm>
                <a:off x="700" y="785"/>
                <a:ext cx="5" cy="3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11" name="Line 203"/>
              <p:cNvSpPr>
                <a:spLocks noChangeShapeType="1"/>
              </p:cNvSpPr>
              <p:nvPr/>
            </p:nvSpPr>
            <p:spPr bwMode="auto">
              <a:xfrm flipV="1">
                <a:off x="797" y="1192"/>
                <a:ext cx="798" cy="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12" name="Text Box 204"/>
              <p:cNvSpPr txBox="1">
                <a:spLocks noChangeArrowheads="1"/>
              </p:cNvSpPr>
              <p:nvPr/>
            </p:nvSpPr>
            <p:spPr bwMode="auto">
              <a:xfrm>
                <a:off x="1070" y="1151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39</a:t>
                </a:r>
              </a:p>
            </p:txBody>
          </p:sp>
          <p:sp>
            <p:nvSpPr>
              <p:cNvPr id="350413" name="Oval 205"/>
              <p:cNvSpPr>
                <a:spLocks noChangeArrowheads="1"/>
              </p:cNvSpPr>
              <p:nvPr/>
            </p:nvSpPr>
            <p:spPr bwMode="auto">
              <a:xfrm>
                <a:off x="2070" y="873"/>
                <a:ext cx="177" cy="16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-US" altLang="ko-KR" sz="1400" i="0">
                    <a:solidFill>
                      <a:schemeClr val="bg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61</a:t>
                </a:r>
              </a:p>
            </p:txBody>
          </p:sp>
          <p:sp>
            <p:nvSpPr>
              <p:cNvPr id="350414" name="Line 206"/>
              <p:cNvSpPr>
                <a:spLocks noChangeShapeType="1"/>
              </p:cNvSpPr>
              <p:nvPr/>
            </p:nvSpPr>
            <p:spPr bwMode="auto">
              <a:xfrm>
                <a:off x="1768" y="722"/>
                <a:ext cx="319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15" name="Line 207"/>
              <p:cNvSpPr>
                <a:spLocks noChangeShapeType="1"/>
              </p:cNvSpPr>
              <p:nvPr/>
            </p:nvSpPr>
            <p:spPr bwMode="auto">
              <a:xfrm flipV="1">
                <a:off x="1767" y="983"/>
                <a:ext cx="308" cy="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16" name="Freeform 208"/>
              <p:cNvSpPr>
                <a:spLocks/>
              </p:cNvSpPr>
              <p:nvPr/>
            </p:nvSpPr>
            <p:spPr bwMode="auto">
              <a:xfrm>
                <a:off x="1286" y="1034"/>
                <a:ext cx="841" cy="472"/>
              </a:xfrm>
              <a:custGeom>
                <a:avLst/>
                <a:gdLst>
                  <a:gd name="T0" fmla="*/ 841 w 841"/>
                  <a:gd name="T1" fmla="*/ 0 h 472"/>
                  <a:gd name="T2" fmla="*/ 628 w 841"/>
                  <a:gd name="T3" fmla="*/ 242 h 472"/>
                  <a:gd name="T4" fmla="*/ 248 w 841"/>
                  <a:gd name="T5" fmla="*/ 466 h 472"/>
                  <a:gd name="T6" fmla="*/ 0 w 841"/>
                  <a:gd name="T7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1" h="472">
                    <a:moveTo>
                      <a:pt x="841" y="0"/>
                    </a:moveTo>
                    <a:lnTo>
                      <a:pt x="628" y="242"/>
                    </a:lnTo>
                    <a:lnTo>
                      <a:pt x="248" y="466"/>
                    </a:lnTo>
                    <a:lnTo>
                      <a:pt x="0" y="4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17" name="Text Box 209"/>
              <p:cNvSpPr txBox="1">
                <a:spLocks noChangeArrowheads="1"/>
              </p:cNvSpPr>
              <p:nvPr/>
            </p:nvSpPr>
            <p:spPr bwMode="auto">
              <a:xfrm>
                <a:off x="1846" y="649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418" name="Text Box 210"/>
              <p:cNvSpPr txBox="1">
                <a:spLocks noChangeArrowheads="1"/>
              </p:cNvSpPr>
              <p:nvPr/>
            </p:nvSpPr>
            <p:spPr bwMode="auto">
              <a:xfrm>
                <a:off x="1735" y="1297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40</a:t>
                </a:r>
              </a:p>
            </p:txBody>
          </p:sp>
          <p:sp>
            <p:nvSpPr>
              <p:cNvPr id="350419" name="Text Box 211"/>
              <p:cNvSpPr txBox="1">
                <a:spLocks noChangeArrowheads="1"/>
              </p:cNvSpPr>
              <p:nvPr/>
            </p:nvSpPr>
            <p:spPr bwMode="auto">
              <a:xfrm>
                <a:off x="1782" y="915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28</a:t>
                </a:r>
              </a:p>
            </p:txBody>
          </p:sp>
          <p:sp>
            <p:nvSpPr>
              <p:cNvPr id="350420" name="Line 212"/>
              <p:cNvSpPr>
                <a:spLocks noChangeShapeType="1"/>
              </p:cNvSpPr>
              <p:nvPr/>
            </p:nvSpPr>
            <p:spPr bwMode="auto">
              <a:xfrm flipV="1">
                <a:off x="1199" y="543"/>
                <a:ext cx="0" cy="3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21" name="Text Box 213"/>
              <p:cNvSpPr txBox="1">
                <a:spLocks noChangeArrowheads="1"/>
              </p:cNvSpPr>
              <p:nvPr/>
            </p:nvSpPr>
            <p:spPr bwMode="auto">
              <a:xfrm>
                <a:off x="1158" y="600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16</a:t>
                </a:r>
              </a:p>
            </p:txBody>
          </p:sp>
          <p:sp>
            <p:nvSpPr>
              <p:cNvPr id="350422" name="Oval 214"/>
              <p:cNvSpPr>
                <a:spLocks noChangeArrowheads="1"/>
              </p:cNvSpPr>
              <p:nvPr/>
            </p:nvSpPr>
            <p:spPr bwMode="auto">
              <a:xfrm>
                <a:off x="138" y="879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23" name="Line 215"/>
              <p:cNvSpPr>
                <a:spLocks noChangeShapeType="1"/>
              </p:cNvSpPr>
              <p:nvPr/>
            </p:nvSpPr>
            <p:spPr bwMode="auto">
              <a:xfrm flipV="1">
                <a:off x="307" y="733"/>
                <a:ext cx="319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24" name="Line 216"/>
              <p:cNvSpPr>
                <a:spLocks noChangeShapeType="1"/>
              </p:cNvSpPr>
              <p:nvPr/>
            </p:nvSpPr>
            <p:spPr bwMode="auto">
              <a:xfrm>
                <a:off x="308" y="1012"/>
                <a:ext cx="335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25" name="Oval 217"/>
              <p:cNvSpPr>
                <a:spLocks noChangeArrowheads="1"/>
              </p:cNvSpPr>
              <p:nvPr/>
            </p:nvSpPr>
            <p:spPr bwMode="auto">
              <a:xfrm>
                <a:off x="480" y="267"/>
                <a:ext cx="177" cy="169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426" name="Line 218"/>
              <p:cNvSpPr>
                <a:spLocks noChangeShapeType="1"/>
              </p:cNvSpPr>
              <p:nvPr/>
            </p:nvSpPr>
            <p:spPr bwMode="auto">
              <a:xfrm flipH="1" flipV="1">
                <a:off x="612" y="414"/>
                <a:ext cx="54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27" name="Line 219"/>
              <p:cNvSpPr>
                <a:spLocks noChangeShapeType="1"/>
              </p:cNvSpPr>
              <p:nvPr/>
            </p:nvSpPr>
            <p:spPr bwMode="auto">
              <a:xfrm flipH="1">
                <a:off x="264" y="426"/>
                <a:ext cx="264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28" name="Line 220"/>
              <p:cNvSpPr>
                <a:spLocks noChangeShapeType="1"/>
              </p:cNvSpPr>
              <p:nvPr/>
            </p:nvSpPr>
            <p:spPr bwMode="auto">
              <a:xfrm flipH="1" flipV="1">
                <a:off x="666" y="354"/>
                <a:ext cx="4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429" name="Text Box 221"/>
              <p:cNvSpPr txBox="1">
                <a:spLocks noChangeArrowheads="1"/>
              </p:cNvSpPr>
              <p:nvPr/>
            </p:nvSpPr>
            <p:spPr bwMode="auto">
              <a:xfrm>
                <a:off x="442" y="47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350430" name="Text Box 222"/>
              <p:cNvSpPr txBox="1">
                <a:spLocks noChangeArrowheads="1"/>
              </p:cNvSpPr>
              <p:nvPr/>
            </p:nvSpPr>
            <p:spPr bwMode="auto">
              <a:xfrm>
                <a:off x="804" y="204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19</a:t>
                </a:r>
              </a:p>
            </p:txBody>
          </p:sp>
          <p:sp>
            <p:nvSpPr>
              <p:cNvPr id="350431" name="Text Box 223"/>
              <p:cNvSpPr txBox="1">
                <a:spLocks noChangeArrowheads="1"/>
              </p:cNvSpPr>
              <p:nvPr/>
            </p:nvSpPr>
            <p:spPr bwMode="auto">
              <a:xfrm>
                <a:off x="304" y="1056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  <p:sp>
            <p:nvSpPr>
              <p:cNvPr id="350432" name="Text Box 224"/>
              <p:cNvSpPr txBox="1">
                <a:spLocks noChangeArrowheads="1"/>
              </p:cNvSpPr>
              <p:nvPr/>
            </p:nvSpPr>
            <p:spPr bwMode="auto">
              <a:xfrm>
                <a:off x="196" y="498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20</a:t>
                </a:r>
              </a:p>
            </p:txBody>
          </p:sp>
          <p:sp>
            <p:nvSpPr>
              <p:cNvPr id="350433" name="Text Box 225"/>
              <p:cNvSpPr txBox="1">
                <a:spLocks noChangeArrowheads="1"/>
              </p:cNvSpPr>
              <p:nvPr/>
            </p:nvSpPr>
            <p:spPr bwMode="auto">
              <a:xfrm>
                <a:off x="352" y="642"/>
                <a:ext cx="2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1400" i="0">
                    <a:effectLst/>
                    <a:latin typeface="굴림" panose="020B0600000101010101" pitchFamily="50" charset="-127"/>
                    <a:ea typeface="굴림" panose="020B0600000101010101" pitchFamily="50" charset="-127"/>
                  </a:rPr>
                  <a:t>17</a:t>
                </a:r>
              </a:p>
            </p:txBody>
          </p:sp>
        </p:grpSp>
        <p:sp>
          <p:nvSpPr>
            <p:cNvPr id="350434" name="Text Box 226"/>
            <p:cNvSpPr txBox="1">
              <a:spLocks noChangeArrowheads="1"/>
            </p:cNvSpPr>
            <p:nvPr/>
          </p:nvSpPr>
          <p:spPr bwMode="auto">
            <a:xfrm>
              <a:off x="512" y="1800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50435" name="Text Box 227"/>
            <p:cNvSpPr txBox="1">
              <a:spLocks noChangeArrowheads="1"/>
            </p:cNvSpPr>
            <p:nvPr/>
          </p:nvSpPr>
          <p:spPr bwMode="auto">
            <a:xfrm>
              <a:off x="1148" y="190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350436" name="Text Box 228"/>
            <p:cNvSpPr txBox="1">
              <a:spLocks noChangeArrowheads="1"/>
            </p:cNvSpPr>
            <p:nvPr/>
          </p:nvSpPr>
          <p:spPr bwMode="auto">
            <a:xfrm>
              <a:off x="170" y="241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350437" name="Text Box 229"/>
            <p:cNvSpPr txBox="1">
              <a:spLocks noChangeArrowheads="1"/>
            </p:cNvSpPr>
            <p:nvPr/>
          </p:nvSpPr>
          <p:spPr bwMode="auto">
            <a:xfrm>
              <a:off x="1142" y="240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23</a:t>
              </a:r>
            </a:p>
          </p:txBody>
        </p:sp>
        <p:sp>
          <p:nvSpPr>
            <p:cNvPr id="350438" name="Text Box 230"/>
            <p:cNvSpPr txBox="1">
              <a:spLocks noChangeArrowheads="1"/>
            </p:cNvSpPr>
            <p:nvPr/>
          </p:nvSpPr>
          <p:spPr bwMode="auto">
            <a:xfrm>
              <a:off x="1628" y="2136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41</a:t>
              </a:r>
            </a:p>
          </p:txBody>
        </p:sp>
        <p:sp>
          <p:nvSpPr>
            <p:cNvPr id="350439" name="Text Box 231"/>
            <p:cNvSpPr txBox="1">
              <a:spLocks noChangeArrowheads="1"/>
            </p:cNvSpPr>
            <p:nvPr/>
          </p:nvSpPr>
          <p:spPr bwMode="auto">
            <a:xfrm>
              <a:off x="1628" y="2605"/>
              <a:ext cx="2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6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64</a:t>
              </a:r>
            </a:p>
          </p:txBody>
        </p:sp>
        <p:sp>
          <p:nvSpPr>
            <p:cNvPr id="350440" name="Text Box 232"/>
            <p:cNvSpPr txBox="1">
              <a:spLocks noChangeArrowheads="1"/>
            </p:cNvSpPr>
            <p:nvPr/>
          </p:nvSpPr>
          <p:spPr bwMode="auto">
            <a:xfrm>
              <a:off x="1142" y="2922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50</a:t>
              </a:r>
            </a:p>
          </p:txBody>
        </p:sp>
        <p:sp>
          <p:nvSpPr>
            <p:cNvPr id="350441" name="Text Box 233"/>
            <p:cNvSpPr txBox="1">
              <a:spLocks noChangeArrowheads="1"/>
            </p:cNvSpPr>
            <p:nvPr/>
          </p:nvSpPr>
          <p:spPr bwMode="auto">
            <a:xfrm>
              <a:off x="656" y="2664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25</a:t>
              </a:r>
            </a:p>
          </p:txBody>
        </p:sp>
      </p:grpSp>
      <p:sp>
        <p:nvSpPr>
          <p:cNvPr id="350442" name="AutoShape 234"/>
          <p:cNvSpPr>
            <a:spLocks noChangeArrowheads="1"/>
          </p:cNvSpPr>
          <p:nvPr/>
        </p:nvSpPr>
        <p:spPr bwMode="auto">
          <a:xfrm>
            <a:off x="4251325" y="1982788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443" name="AutoShape 235"/>
          <p:cNvSpPr>
            <a:spLocks noChangeArrowheads="1"/>
          </p:cNvSpPr>
          <p:nvPr/>
        </p:nvSpPr>
        <p:spPr bwMode="auto">
          <a:xfrm flipH="1">
            <a:off x="4400550" y="460851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444" name="AutoShape 236"/>
          <p:cNvSpPr>
            <a:spLocks noChangeArrowheads="1"/>
          </p:cNvSpPr>
          <p:nvPr/>
        </p:nvSpPr>
        <p:spPr bwMode="auto">
          <a:xfrm rot="5400000">
            <a:off x="6858000" y="3643313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445" name="AutoShape 237"/>
          <p:cNvSpPr>
            <a:spLocks noChangeArrowheads="1"/>
          </p:cNvSpPr>
          <p:nvPr/>
        </p:nvSpPr>
        <p:spPr bwMode="auto">
          <a:xfrm rot="5400000">
            <a:off x="1914525" y="75088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0450" name="AutoShape 242"/>
          <p:cNvSpPr>
            <a:spLocks noChangeArrowheads="1"/>
          </p:cNvSpPr>
          <p:nvPr/>
        </p:nvSpPr>
        <p:spPr bwMode="auto">
          <a:xfrm rot="5400000">
            <a:off x="920750" y="5919788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Freeform 2"/>
          <p:cNvSpPr>
            <a:spLocks/>
          </p:cNvSpPr>
          <p:nvPr/>
        </p:nvSpPr>
        <p:spPr bwMode="auto">
          <a:xfrm>
            <a:off x="4954588" y="3422650"/>
            <a:ext cx="3930650" cy="2630488"/>
          </a:xfrm>
          <a:custGeom>
            <a:avLst/>
            <a:gdLst>
              <a:gd name="T0" fmla="*/ 515 w 2476"/>
              <a:gd name="T1" fmla="*/ 28 h 1657"/>
              <a:gd name="T2" fmla="*/ 291 w 2476"/>
              <a:gd name="T3" fmla="*/ 164 h 1657"/>
              <a:gd name="T4" fmla="*/ 107 w 2476"/>
              <a:gd name="T5" fmla="*/ 452 h 1657"/>
              <a:gd name="T6" fmla="*/ 11 w 2476"/>
              <a:gd name="T7" fmla="*/ 780 h 1657"/>
              <a:gd name="T8" fmla="*/ 43 w 2476"/>
              <a:gd name="T9" fmla="*/ 972 h 1657"/>
              <a:gd name="T10" fmla="*/ 211 w 2476"/>
              <a:gd name="T11" fmla="*/ 1196 h 1657"/>
              <a:gd name="T12" fmla="*/ 707 w 2476"/>
              <a:gd name="T13" fmla="*/ 1532 h 1657"/>
              <a:gd name="T14" fmla="*/ 1347 w 2476"/>
              <a:gd name="T15" fmla="*/ 1596 h 1657"/>
              <a:gd name="T16" fmla="*/ 1371 w 2476"/>
              <a:gd name="T17" fmla="*/ 1164 h 1657"/>
              <a:gd name="T18" fmla="*/ 1355 w 2476"/>
              <a:gd name="T19" fmla="*/ 924 h 1657"/>
              <a:gd name="T20" fmla="*/ 1659 w 2476"/>
              <a:gd name="T21" fmla="*/ 796 h 1657"/>
              <a:gd name="T22" fmla="*/ 1931 w 2476"/>
              <a:gd name="T23" fmla="*/ 996 h 1657"/>
              <a:gd name="T24" fmla="*/ 2227 w 2476"/>
              <a:gd name="T25" fmla="*/ 1100 h 1657"/>
              <a:gd name="T26" fmla="*/ 2427 w 2476"/>
              <a:gd name="T27" fmla="*/ 948 h 1657"/>
              <a:gd name="T28" fmla="*/ 2331 w 2476"/>
              <a:gd name="T29" fmla="*/ 660 h 1657"/>
              <a:gd name="T30" fmla="*/ 1555 w 2476"/>
              <a:gd name="T31" fmla="*/ 188 h 1657"/>
              <a:gd name="T32" fmla="*/ 1027 w 2476"/>
              <a:gd name="T33" fmla="*/ 28 h 1657"/>
              <a:gd name="T34" fmla="*/ 515 w 2476"/>
              <a:gd name="T35" fmla="*/ 28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6" h="1657">
                <a:moveTo>
                  <a:pt x="515" y="28"/>
                </a:moveTo>
                <a:cubicBezTo>
                  <a:pt x="392" y="51"/>
                  <a:pt x="359" y="93"/>
                  <a:pt x="291" y="164"/>
                </a:cubicBezTo>
                <a:cubicBezTo>
                  <a:pt x="223" y="235"/>
                  <a:pt x="154" y="349"/>
                  <a:pt x="107" y="452"/>
                </a:cubicBezTo>
                <a:cubicBezTo>
                  <a:pt x="60" y="555"/>
                  <a:pt x="22" y="693"/>
                  <a:pt x="11" y="780"/>
                </a:cubicBezTo>
                <a:cubicBezTo>
                  <a:pt x="0" y="867"/>
                  <a:pt x="10" y="903"/>
                  <a:pt x="43" y="972"/>
                </a:cubicBezTo>
                <a:cubicBezTo>
                  <a:pt x="76" y="1041"/>
                  <a:pt x="100" y="1103"/>
                  <a:pt x="211" y="1196"/>
                </a:cubicBezTo>
                <a:cubicBezTo>
                  <a:pt x="322" y="1289"/>
                  <a:pt x="518" y="1465"/>
                  <a:pt x="707" y="1532"/>
                </a:cubicBezTo>
                <a:cubicBezTo>
                  <a:pt x="896" y="1599"/>
                  <a:pt x="1236" y="1657"/>
                  <a:pt x="1347" y="1596"/>
                </a:cubicBezTo>
                <a:cubicBezTo>
                  <a:pt x="1458" y="1535"/>
                  <a:pt x="1370" y="1276"/>
                  <a:pt x="1371" y="1164"/>
                </a:cubicBezTo>
                <a:cubicBezTo>
                  <a:pt x="1372" y="1052"/>
                  <a:pt x="1307" y="985"/>
                  <a:pt x="1355" y="924"/>
                </a:cubicBezTo>
                <a:cubicBezTo>
                  <a:pt x="1403" y="863"/>
                  <a:pt x="1563" y="784"/>
                  <a:pt x="1659" y="796"/>
                </a:cubicBezTo>
                <a:cubicBezTo>
                  <a:pt x="1755" y="808"/>
                  <a:pt x="1836" y="945"/>
                  <a:pt x="1931" y="996"/>
                </a:cubicBezTo>
                <a:cubicBezTo>
                  <a:pt x="2026" y="1047"/>
                  <a:pt x="2144" y="1108"/>
                  <a:pt x="2227" y="1100"/>
                </a:cubicBezTo>
                <a:cubicBezTo>
                  <a:pt x="2310" y="1092"/>
                  <a:pt x="2410" y="1021"/>
                  <a:pt x="2427" y="948"/>
                </a:cubicBezTo>
                <a:cubicBezTo>
                  <a:pt x="2444" y="875"/>
                  <a:pt x="2476" y="787"/>
                  <a:pt x="2331" y="660"/>
                </a:cubicBezTo>
                <a:cubicBezTo>
                  <a:pt x="2186" y="533"/>
                  <a:pt x="1772" y="293"/>
                  <a:pt x="1555" y="188"/>
                </a:cubicBezTo>
                <a:cubicBezTo>
                  <a:pt x="1338" y="83"/>
                  <a:pt x="1202" y="56"/>
                  <a:pt x="1027" y="28"/>
                </a:cubicBezTo>
                <a:cubicBezTo>
                  <a:pt x="852" y="0"/>
                  <a:pt x="638" y="5"/>
                  <a:pt x="515" y="2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59" name="Freeform 3"/>
          <p:cNvSpPr>
            <a:spLocks/>
          </p:cNvSpPr>
          <p:nvPr/>
        </p:nvSpPr>
        <p:spPr bwMode="auto">
          <a:xfrm>
            <a:off x="361950" y="3367088"/>
            <a:ext cx="3397250" cy="2740025"/>
          </a:xfrm>
          <a:custGeom>
            <a:avLst/>
            <a:gdLst>
              <a:gd name="T0" fmla="*/ 2080 w 2140"/>
              <a:gd name="T1" fmla="*/ 439 h 1726"/>
              <a:gd name="T2" fmla="*/ 2128 w 2140"/>
              <a:gd name="T3" fmla="*/ 599 h 1726"/>
              <a:gd name="T4" fmla="*/ 2016 w 2140"/>
              <a:gd name="T5" fmla="*/ 775 h 1726"/>
              <a:gd name="T6" fmla="*/ 1696 w 2140"/>
              <a:gd name="T7" fmla="*/ 879 h 1726"/>
              <a:gd name="T8" fmla="*/ 1440 w 2140"/>
              <a:gd name="T9" fmla="*/ 1119 h 1726"/>
              <a:gd name="T10" fmla="*/ 1600 w 2140"/>
              <a:gd name="T11" fmla="*/ 1303 h 1726"/>
              <a:gd name="T12" fmla="*/ 1616 w 2140"/>
              <a:gd name="T13" fmla="*/ 1511 h 1726"/>
              <a:gd name="T14" fmla="*/ 1472 w 2140"/>
              <a:gd name="T15" fmla="*/ 1655 h 1726"/>
              <a:gd name="T16" fmla="*/ 1144 w 2140"/>
              <a:gd name="T17" fmla="*/ 1631 h 1726"/>
              <a:gd name="T18" fmla="*/ 184 w 2140"/>
              <a:gd name="T19" fmla="*/ 1087 h 1726"/>
              <a:gd name="T20" fmla="*/ 40 w 2140"/>
              <a:gd name="T21" fmla="*/ 671 h 1726"/>
              <a:gd name="T22" fmla="*/ 112 w 2140"/>
              <a:gd name="T23" fmla="*/ 383 h 1726"/>
              <a:gd name="T24" fmla="*/ 448 w 2140"/>
              <a:gd name="T25" fmla="*/ 87 h 1726"/>
              <a:gd name="T26" fmla="*/ 1040 w 2140"/>
              <a:gd name="T27" fmla="*/ 31 h 1726"/>
              <a:gd name="T28" fmla="*/ 1768 w 2140"/>
              <a:gd name="T29" fmla="*/ 271 h 1726"/>
              <a:gd name="T30" fmla="*/ 2080 w 2140"/>
              <a:gd name="T31" fmla="*/ 439 h 1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40" h="1726">
                <a:moveTo>
                  <a:pt x="2080" y="439"/>
                </a:moveTo>
                <a:cubicBezTo>
                  <a:pt x="2140" y="494"/>
                  <a:pt x="2139" y="543"/>
                  <a:pt x="2128" y="599"/>
                </a:cubicBezTo>
                <a:cubicBezTo>
                  <a:pt x="2117" y="655"/>
                  <a:pt x="2088" y="728"/>
                  <a:pt x="2016" y="775"/>
                </a:cubicBezTo>
                <a:cubicBezTo>
                  <a:pt x="1944" y="822"/>
                  <a:pt x="1792" y="822"/>
                  <a:pt x="1696" y="879"/>
                </a:cubicBezTo>
                <a:cubicBezTo>
                  <a:pt x="1600" y="936"/>
                  <a:pt x="1456" y="1049"/>
                  <a:pt x="1440" y="1119"/>
                </a:cubicBezTo>
                <a:cubicBezTo>
                  <a:pt x="1424" y="1189"/>
                  <a:pt x="1571" y="1238"/>
                  <a:pt x="1600" y="1303"/>
                </a:cubicBezTo>
                <a:cubicBezTo>
                  <a:pt x="1629" y="1368"/>
                  <a:pt x="1637" y="1452"/>
                  <a:pt x="1616" y="1511"/>
                </a:cubicBezTo>
                <a:cubicBezTo>
                  <a:pt x="1595" y="1570"/>
                  <a:pt x="1551" y="1635"/>
                  <a:pt x="1472" y="1655"/>
                </a:cubicBezTo>
                <a:cubicBezTo>
                  <a:pt x="1393" y="1675"/>
                  <a:pt x="1359" y="1726"/>
                  <a:pt x="1144" y="1631"/>
                </a:cubicBezTo>
                <a:cubicBezTo>
                  <a:pt x="929" y="1536"/>
                  <a:pt x="368" y="1247"/>
                  <a:pt x="184" y="1087"/>
                </a:cubicBezTo>
                <a:cubicBezTo>
                  <a:pt x="0" y="927"/>
                  <a:pt x="52" y="788"/>
                  <a:pt x="40" y="671"/>
                </a:cubicBezTo>
                <a:cubicBezTo>
                  <a:pt x="28" y="554"/>
                  <a:pt x="44" y="480"/>
                  <a:pt x="112" y="383"/>
                </a:cubicBezTo>
                <a:cubicBezTo>
                  <a:pt x="180" y="286"/>
                  <a:pt x="293" y="146"/>
                  <a:pt x="448" y="87"/>
                </a:cubicBezTo>
                <a:cubicBezTo>
                  <a:pt x="603" y="28"/>
                  <a:pt x="820" y="0"/>
                  <a:pt x="1040" y="31"/>
                </a:cubicBezTo>
                <a:cubicBezTo>
                  <a:pt x="1260" y="62"/>
                  <a:pt x="1597" y="199"/>
                  <a:pt x="1768" y="271"/>
                </a:cubicBezTo>
                <a:cubicBezTo>
                  <a:pt x="1939" y="343"/>
                  <a:pt x="2020" y="384"/>
                  <a:pt x="2080" y="4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60" name="Oval 4"/>
          <p:cNvSpPr>
            <a:spLocks noChangeArrowheads="1"/>
          </p:cNvSpPr>
          <p:nvPr/>
        </p:nvSpPr>
        <p:spPr bwMode="auto">
          <a:xfrm>
            <a:off x="1576388" y="4211638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52261" name="Oval 5"/>
          <p:cNvSpPr>
            <a:spLocks noChangeArrowheads="1"/>
          </p:cNvSpPr>
          <p:nvPr/>
        </p:nvSpPr>
        <p:spPr bwMode="auto">
          <a:xfrm>
            <a:off x="2346325" y="5424488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262" name="Oval 6"/>
          <p:cNvSpPr>
            <a:spLocks noChangeArrowheads="1"/>
          </p:cNvSpPr>
          <p:nvPr/>
        </p:nvSpPr>
        <p:spPr bwMode="auto">
          <a:xfrm>
            <a:off x="1576388" y="5019675"/>
            <a:ext cx="279400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263" name="Oval 7"/>
          <p:cNvSpPr>
            <a:spLocks noChangeArrowheads="1"/>
          </p:cNvSpPr>
          <p:nvPr/>
        </p:nvSpPr>
        <p:spPr bwMode="auto">
          <a:xfrm>
            <a:off x="2346325" y="4614863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264" name="Oval 8"/>
          <p:cNvSpPr>
            <a:spLocks noChangeArrowheads="1"/>
          </p:cNvSpPr>
          <p:nvPr/>
        </p:nvSpPr>
        <p:spPr bwMode="auto">
          <a:xfrm>
            <a:off x="3117850" y="4953000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265" name="Oval 9"/>
          <p:cNvSpPr>
            <a:spLocks noChangeArrowheads="1"/>
          </p:cNvSpPr>
          <p:nvPr/>
        </p:nvSpPr>
        <p:spPr bwMode="auto">
          <a:xfrm>
            <a:off x="3117850" y="4176713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266" name="Oval 10"/>
          <p:cNvSpPr>
            <a:spLocks noChangeArrowheads="1"/>
          </p:cNvSpPr>
          <p:nvPr/>
        </p:nvSpPr>
        <p:spPr bwMode="auto">
          <a:xfrm>
            <a:off x="2346325" y="3806825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>
            <a:off x="1838325" y="441325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68" name="Line 12"/>
          <p:cNvSpPr>
            <a:spLocks noChangeShapeType="1"/>
          </p:cNvSpPr>
          <p:nvPr/>
        </p:nvSpPr>
        <p:spPr bwMode="auto">
          <a:xfrm flipV="1">
            <a:off x="1855788" y="480853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 flipV="1">
            <a:off x="1785938" y="3941763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70" name="Line 14"/>
          <p:cNvSpPr>
            <a:spLocks noChangeShapeType="1"/>
          </p:cNvSpPr>
          <p:nvPr/>
        </p:nvSpPr>
        <p:spPr bwMode="auto">
          <a:xfrm>
            <a:off x="2628900" y="3935413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71" name="Line 15"/>
          <p:cNvSpPr>
            <a:spLocks noChangeShapeType="1"/>
          </p:cNvSpPr>
          <p:nvPr/>
        </p:nvSpPr>
        <p:spPr bwMode="auto">
          <a:xfrm flipV="1">
            <a:off x="2611438" y="4389438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72" name="Line 16"/>
          <p:cNvSpPr>
            <a:spLocks noChangeShapeType="1"/>
          </p:cNvSpPr>
          <p:nvPr/>
        </p:nvSpPr>
        <p:spPr bwMode="auto">
          <a:xfrm>
            <a:off x="2617788" y="4808538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73" name="Line 17"/>
          <p:cNvSpPr>
            <a:spLocks noChangeShapeType="1"/>
          </p:cNvSpPr>
          <p:nvPr/>
        </p:nvSpPr>
        <p:spPr bwMode="auto">
          <a:xfrm>
            <a:off x="1849438" y="5214938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74" name="Line 18"/>
          <p:cNvSpPr>
            <a:spLocks noChangeShapeType="1"/>
          </p:cNvSpPr>
          <p:nvPr/>
        </p:nvSpPr>
        <p:spPr bwMode="auto">
          <a:xfrm flipV="1">
            <a:off x="2617788" y="5181600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75" name="Text Box 19"/>
          <p:cNvSpPr txBox="1">
            <a:spLocks noChangeArrowheads="1"/>
          </p:cNvSpPr>
          <p:nvPr/>
        </p:nvSpPr>
        <p:spPr bwMode="auto">
          <a:xfrm>
            <a:off x="1927225" y="40163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2276" name="Text Box 20"/>
          <p:cNvSpPr txBox="1">
            <a:spLocks noChangeArrowheads="1"/>
          </p:cNvSpPr>
          <p:nvPr/>
        </p:nvSpPr>
        <p:spPr bwMode="auto">
          <a:xfrm>
            <a:off x="1789113" y="44291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1793875" y="52609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2278" name="Text Box 22"/>
          <p:cNvSpPr txBox="1">
            <a:spLocks noChangeArrowheads="1"/>
          </p:cNvSpPr>
          <p:nvPr/>
        </p:nvSpPr>
        <p:spPr bwMode="auto">
          <a:xfrm>
            <a:off x="2787650" y="38258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2279" name="Text Box 23"/>
          <p:cNvSpPr txBox="1">
            <a:spLocks noChangeArrowheads="1"/>
          </p:cNvSpPr>
          <p:nvPr/>
        </p:nvSpPr>
        <p:spPr bwMode="auto">
          <a:xfrm>
            <a:off x="2806700" y="44418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2280" name="Text Box 24"/>
          <p:cNvSpPr txBox="1">
            <a:spLocks noChangeArrowheads="1"/>
          </p:cNvSpPr>
          <p:nvPr/>
        </p:nvSpPr>
        <p:spPr bwMode="auto">
          <a:xfrm>
            <a:off x="1866900" y="46878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2281" name="Text Box 25"/>
          <p:cNvSpPr txBox="1">
            <a:spLocks noChangeArrowheads="1"/>
          </p:cNvSpPr>
          <p:nvPr/>
        </p:nvSpPr>
        <p:spPr bwMode="auto">
          <a:xfrm>
            <a:off x="2782888" y="47053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2282" name="Text Box 26"/>
          <p:cNvSpPr txBox="1">
            <a:spLocks noChangeArrowheads="1"/>
          </p:cNvSpPr>
          <p:nvPr/>
        </p:nvSpPr>
        <p:spPr bwMode="auto">
          <a:xfrm>
            <a:off x="2800350" y="52466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2283" name="Text Box 27"/>
          <p:cNvSpPr txBox="1">
            <a:spLocks noChangeArrowheads="1"/>
          </p:cNvSpPr>
          <p:nvPr/>
        </p:nvSpPr>
        <p:spPr bwMode="auto">
          <a:xfrm>
            <a:off x="1377950" y="45672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2284" name="Line 28"/>
          <p:cNvSpPr>
            <a:spLocks noChangeShapeType="1"/>
          </p:cNvSpPr>
          <p:nvPr/>
        </p:nvSpPr>
        <p:spPr bwMode="auto">
          <a:xfrm>
            <a:off x="1698625" y="4471988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85" name="Line 29"/>
          <p:cNvSpPr>
            <a:spLocks noChangeShapeType="1"/>
          </p:cNvSpPr>
          <p:nvPr/>
        </p:nvSpPr>
        <p:spPr bwMode="auto">
          <a:xfrm flipV="1">
            <a:off x="1852613" y="5118100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86" name="Text Box 30"/>
          <p:cNvSpPr txBox="1">
            <a:spLocks noChangeArrowheads="1"/>
          </p:cNvSpPr>
          <p:nvPr/>
        </p:nvSpPr>
        <p:spPr bwMode="auto">
          <a:xfrm>
            <a:off x="2286000" y="50530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2287" name="Oval 31"/>
          <p:cNvSpPr>
            <a:spLocks noChangeArrowheads="1"/>
          </p:cNvSpPr>
          <p:nvPr/>
        </p:nvSpPr>
        <p:spPr bwMode="auto">
          <a:xfrm>
            <a:off x="3873500" y="4611688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61</a:t>
            </a:r>
          </a:p>
        </p:txBody>
      </p:sp>
      <p:sp>
        <p:nvSpPr>
          <p:cNvPr id="352288" name="Line 32"/>
          <p:cNvSpPr>
            <a:spLocks noChangeShapeType="1"/>
          </p:cNvSpPr>
          <p:nvPr/>
        </p:nvSpPr>
        <p:spPr bwMode="auto">
          <a:xfrm>
            <a:off x="3394075" y="4371975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89" name="Line 33"/>
          <p:cNvSpPr>
            <a:spLocks noChangeShapeType="1"/>
          </p:cNvSpPr>
          <p:nvPr/>
        </p:nvSpPr>
        <p:spPr bwMode="auto">
          <a:xfrm flipV="1">
            <a:off x="3392488" y="4786313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90" name="Freeform 34"/>
          <p:cNvSpPr>
            <a:spLocks/>
          </p:cNvSpPr>
          <p:nvPr/>
        </p:nvSpPr>
        <p:spPr bwMode="auto">
          <a:xfrm>
            <a:off x="2628900" y="4867275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91" name="Text Box 35"/>
          <p:cNvSpPr txBox="1">
            <a:spLocks noChangeArrowheads="1"/>
          </p:cNvSpPr>
          <p:nvPr/>
        </p:nvSpPr>
        <p:spPr bwMode="auto">
          <a:xfrm>
            <a:off x="3517900" y="42560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2292" name="Text Box 36"/>
          <p:cNvSpPr txBox="1">
            <a:spLocks noChangeArrowheads="1"/>
          </p:cNvSpPr>
          <p:nvPr/>
        </p:nvSpPr>
        <p:spPr bwMode="auto">
          <a:xfrm>
            <a:off x="3341688" y="52847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2293" name="Text Box 37"/>
          <p:cNvSpPr txBox="1">
            <a:spLocks noChangeArrowheads="1"/>
          </p:cNvSpPr>
          <p:nvPr/>
        </p:nvSpPr>
        <p:spPr bwMode="auto">
          <a:xfrm>
            <a:off x="3416300" y="46783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2294" name="Line 38"/>
          <p:cNvSpPr>
            <a:spLocks noChangeShapeType="1"/>
          </p:cNvSpPr>
          <p:nvPr/>
        </p:nvSpPr>
        <p:spPr bwMode="auto">
          <a:xfrm flipV="1">
            <a:off x="2490788" y="4087813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95" name="Text Box 39"/>
          <p:cNvSpPr txBox="1">
            <a:spLocks noChangeArrowheads="1"/>
          </p:cNvSpPr>
          <p:nvPr/>
        </p:nvSpPr>
        <p:spPr bwMode="auto">
          <a:xfrm>
            <a:off x="2425700" y="41783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2296" name="Oval 40"/>
          <p:cNvSpPr>
            <a:spLocks noChangeArrowheads="1"/>
          </p:cNvSpPr>
          <p:nvPr/>
        </p:nvSpPr>
        <p:spPr bwMode="auto">
          <a:xfrm>
            <a:off x="806450" y="4621213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297" name="Line 41"/>
          <p:cNvSpPr>
            <a:spLocks noChangeShapeType="1"/>
          </p:cNvSpPr>
          <p:nvPr/>
        </p:nvSpPr>
        <p:spPr bwMode="auto">
          <a:xfrm flipV="1">
            <a:off x="1074738" y="438943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98" name="Line 42"/>
          <p:cNvSpPr>
            <a:spLocks noChangeShapeType="1"/>
          </p:cNvSpPr>
          <p:nvPr/>
        </p:nvSpPr>
        <p:spPr bwMode="auto">
          <a:xfrm>
            <a:off x="1076325" y="483235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299" name="Oval 43"/>
          <p:cNvSpPr>
            <a:spLocks noChangeArrowheads="1"/>
          </p:cNvSpPr>
          <p:nvPr/>
        </p:nvSpPr>
        <p:spPr bwMode="auto">
          <a:xfrm>
            <a:off x="1349375" y="3649663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00" name="Line 44"/>
          <p:cNvSpPr>
            <a:spLocks noChangeShapeType="1"/>
          </p:cNvSpPr>
          <p:nvPr/>
        </p:nvSpPr>
        <p:spPr bwMode="auto">
          <a:xfrm flipH="1" flipV="1">
            <a:off x="1558925" y="3883025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01" name="Line 45"/>
          <p:cNvSpPr>
            <a:spLocks noChangeShapeType="1"/>
          </p:cNvSpPr>
          <p:nvPr/>
        </p:nvSpPr>
        <p:spPr bwMode="auto">
          <a:xfrm flipH="1">
            <a:off x="1006475" y="3902075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02" name="Line 46"/>
          <p:cNvSpPr>
            <a:spLocks noChangeShapeType="1"/>
          </p:cNvSpPr>
          <p:nvPr/>
        </p:nvSpPr>
        <p:spPr bwMode="auto">
          <a:xfrm flipH="1" flipV="1">
            <a:off x="1644650" y="3787775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03" name="Text Box 47"/>
          <p:cNvSpPr txBox="1">
            <a:spLocks noChangeArrowheads="1"/>
          </p:cNvSpPr>
          <p:nvPr/>
        </p:nvSpPr>
        <p:spPr bwMode="auto">
          <a:xfrm>
            <a:off x="1289050" y="39782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2304" name="Text Box 48"/>
          <p:cNvSpPr txBox="1">
            <a:spLocks noChangeArrowheads="1"/>
          </p:cNvSpPr>
          <p:nvPr/>
        </p:nvSpPr>
        <p:spPr bwMode="auto">
          <a:xfrm>
            <a:off x="1863725" y="35496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2305" name="Text Box 49"/>
          <p:cNvSpPr txBox="1">
            <a:spLocks noChangeArrowheads="1"/>
          </p:cNvSpPr>
          <p:nvPr/>
        </p:nvSpPr>
        <p:spPr bwMode="auto">
          <a:xfrm>
            <a:off x="1069975" y="49022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2306" name="Text Box 50"/>
          <p:cNvSpPr txBox="1">
            <a:spLocks noChangeArrowheads="1"/>
          </p:cNvSpPr>
          <p:nvPr/>
        </p:nvSpPr>
        <p:spPr bwMode="auto">
          <a:xfrm>
            <a:off x="898525" y="40163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2307" name="Text Box 51"/>
          <p:cNvSpPr txBox="1">
            <a:spLocks noChangeArrowheads="1"/>
          </p:cNvSpPr>
          <p:nvPr/>
        </p:nvSpPr>
        <p:spPr bwMode="auto">
          <a:xfrm>
            <a:off x="1146175" y="42449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1304925" y="36258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2309" name="Text Box 53"/>
          <p:cNvSpPr txBox="1">
            <a:spLocks noChangeArrowheads="1"/>
          </p:cNvSpPr>
          <p:nvPr/>
        </p:nvSpPr>
        <p:spPr bwMode="auto">
          <a:xfrm>
            <a:off x="2314575" y="37877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2310" name="Text Box 54"/>
          <p:cNvSpPr txBox="1">
            <a:spLocks noChangeArrowheads="1"/>
          </p:cNvSpPr>
          <p:nvPr/>
        </p:nvSpPr>
        <p:spPr bwMode="auto">
          <a:xfrm>
            <a:off x="762000" y="45974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2311" name="Text Box 55"/>
          <p:cNvSpPr txBox="1">
            <a:spLocks noChangeArrowheads="1"/>
          </p:cNvSpPr>
          <p:nvPr/>
        </p:nvSpPr>
        <p:spPr bwMode="auto">
          <a:xfrm>
            <a:off x="2305050" y="45878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2312" name="Text Box 56"/>
          <p:cNvSpPr txBox="1">
            <a:spLocks noChangeArrowheads="1"/>
          </p:cNvSpPr>
          <p:nvPr/>
        </p:nvSpPr>
        <p:spPr bwMode="auto">
          <a:xfrm>
            <a:off x="3076575" y="4159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2313" name="Text Box 57"/>
          <p:cNvSpPr txBox="1">
            <a:spLocks noChangeArrowheads="1"/>
          </p:cNvSpPr>
          <p:nvPr/>
        </p:nvSpPr>
        <p:spPr bwMode="auto">
          <a:xfrm>
            <a:off x="3076575" y="49307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352314" name="Text Box 58"/>
          <p:cNvSpPr txBox="1">
            <a:spLocks noChangeArrowheads="1"/>
          </p:cNvSpPr>
          <p:nvPr/>
        </p:nvSpPr>
        <p:spPr bwMode="auto">
          <a:xfrm>
            <a:off x="2305050" y="54070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2315" name="Text Box 59"/>
          <p:cNvSpPr txBox="1">
            <a:spLocks noChangeArrowheads="1"/>
          </p:cNvSpPr>
          <p:nvPr/>
        </p:nvSpPr>
        <p:spPr bwMode="auto">
          <a:xfrm>
            <a:off x="1533525" y="49974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2316" name="AutoShape 60"/>
          <p:cNvSpPr>
            <a:spLocks noChangeArrowheads="1"/>
          </p:cNvSpPr>
          <p:nvPr/>
        </p:nvSpPr>
        <p:spPr bwMode="auto">
          <a:xfrm>
            <a:off x="4432300" y="4316413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17" name="AutoShape 61"/>
          <p:cNvSpPr>
            <a:spLocks noChangeArrowheads="1"/>
          </p:cNvSpPr>
          <p:nvPr/>
        </p:nvSpPr>
        <p:spPr bwMode="auto">
          <a:xfrm rot="5400000">
            <a:off x="2035175" y="3008313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18" name="Oval 62"/>
          <p:cNvSpPr>
            <a:spLocks noChangeArrowheads="1"/>
          </p:cNvSpPr>
          <p:nvPr/>
        </p:nvSpPr>
        <p:spPr bwMode="auto">
          <a:xfrm>
            <a:off x="5881688" y="4224338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52319" name="Oval 63"/>
          <p:cNvSpPr>
            <a:spLocks noChangeArrowheads="1"/>
          </p:cNvSpPr>
          <p:nvPr/>
        </p:nvSpPr>
        <p:spPr bwMode="auto">
          <a:xfrm>
            <a:off x="6651625" y="5437188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20" name="Oval 64"/>
          <p:cNvSpPr>
            <a:spLocks noChangeArrowheads="1"/>
          </p:cNvSpPr>
          <p:nvPr/>
        </p:nvSpPr>
        <p:spPr bwMode="auto">
          <a:xfrm>
            <a:off x="5881688" y="5032375"/>
            <a:ext cx="279400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21" name="Oval 65"/>
          <p:cNvSpPr>
            <a:spLocks noChangeArrowheads="1"/>
          </p:cNvSpPr>
          <p:nvPr/>
        </p:nvSpPr>
        <p:spPr bwMode="auto">
          <a:xfrm>
            <a:off x="6651625" y="4627563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22" name="Oval 66"/>
          <p:cNvSpPr>
            <a:spLocks noChangeArrowheads="1"/>
          </p:cNvSpPr>
          <p:nvPr/>
        </p:nvSpPr>
        <p:spPr bwMode="auto">
          <a:xfrm>
            <a:off x="7423150" y="4965700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23" name="Oval 67"/>
          <p:cNvSpPr>
            <a:spLocks noChangeArrowheads="1"/>
          </p:cNvSpPr>
          <p:nvPr/>
        </p:nvSpPr>
        <p:spPr bwMode="auto">
          <a:xfrm>
            <a:off x="7423150" y="4189413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24" name="Oval 68"/>
          <p:cNvSpPr>
            <a:spLocks noChangeArrowheads="1"/>
          </p:cNvSpPr>
          <p:nvPr/>
        </p:nvSpPr>
        <p:spPr bwMode="auto">
          <a:xfrm>
            <a:off x="6651625" y="3819525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25" name="Line 69"/>
          <p:cNvSpPr>
            <a:spLocks noChangeShapeType="1"/>
          </p:cNvSpPr>
          <p:nvPr/>
        </p:nvSpPr>
        <p:spPr bwMode="auto">
          <a:xfrm>
            <a:off x="6143625" y="442595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26" name="Line 70"/>
          <p:cNvSpPr>
            <a:spLocks noChangeShapeType="1"/>
          </p:cNvSpPr>
          <p:nvPr/>
        </p:nvSpPr>
        <p:spPr bwMode="auto">
          <a:xfrm flipV="1">
            <a:off x="6161088" y="482123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27" name="Line 71"/>
          <p:cNvSpPr>
            <a:spLocks noChangeShapeType="1"/>
          </p:cNvSpPr>
          <p:nvPr/>
        </p:nvSpPr>
        <p:spPr bwMode="auto">
          <a:xfrm flipV="1">
            <a:off x="6091238" y="3954463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28" name="Line 72"/>
          <p:cNvSpPr>
            <a:spLocks noChangeShapeType="1"/>
          </p:cNvSpPr>
          <p:nvPr/>
        </p:nvSpPr>
        <p:spPr bwMode="auto">
          <a:xfrm>
            <a:off x="6934200" y="3948113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29" name="Line 73"/>
          <p:cNvSpPr>
            <a:spLocks noChangeShapeType="1"/>
          </p:cNvSpPr>
          <p:nvPr/>
        </p:nvSpPr>
        <p:spPr bwMode="auto">
          <a:xfrm flipV="1">
            <a:off x="6916738" y="4402138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30" name="Line 74"/>
          <p:cNvSpPr>
            <a:spLocks noChangeShapeType="1"/>
          </p:cNvSpPr>
          <p:nvPr/>
        </p:nvSpPr>
        <p:spPr bwMode="auto">
          <a:xfrm>
            <a:off x="6923088" y="4821238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31" name="Line 75"/>
          <p:cNvSpPr>
            <a:spLocks noChangeShapeType="1"/>
          </p:cNvSpPr>
          <p:nvPr/>
        </p:nvSpPr>
        <p:spPr bwMode="auto">
          <a:xfrm>
            <a:off x="6154738" y="5227638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32" name="Line 76"/>
          <p:cNvSpPr>
            <a:spLocks noChangeShapeType="1"/>
          </p:cNvSpPr>
          <p:nvPr/>
        </p:nvSpPr>
        <p:spPr bwMode="auto">
          <a:xfrm flipV="1">
            <a:off x="6923088" y="5194300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33" name="Text Box 77"/>
          <p:cNvSpPr txBox="1">
            <a:spLocks noChangeArrowheads="1"/>
          </p:cNvSpPr>
          <p:nvPr/>
        </p:nvSpPr>
        <p:spPr bwMode="auto">
          <a:xfrm>
            <a:off x="6232525" y="40290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2334" name="Text Box 78"/>
          <p:cNvSpPr txBox="1">
            <a:spLocks noChangeArrowheads="1"/>
          </p:cNvSpPr>
          <p:nvPr/>
        </p:nvSpPr>
        <p:spPr bwMode="auto">
          <a:xfrm>
            <a:off x="6094413" y="44418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2335" name="Text Box 79"/>
          <p:cNvSpPr txBox="1">
            <a:spLocks noChangeArrowheads="1"/>
          </p:cNvSpPr>
          <p:nvPr/>
        </p:nvSpPr>
        <p:spPr bwMode="auto">
          <a:xfrm>
            <a:off x="6099175" y="52736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2336" name="Text Box 80"/>
          <p:cNvSpPr txBox="1">
            <a:spLocks noChangeArrowheads="1"/>
          </p:cNvSpPr>
          <p:nvPr/>
        </p:nvSpPr>
        <p:spPr bwMode="auto">
          <a:xfrm>
            <a:off x="7092950" y="38385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2337" name="Text Box 81"/>
          <p:cNvSpPr txBox="1">
            <a:spLocks noChangeArrowheads="1"/>
          </p:cNvSpPr>
          <p:nvPr/>
        </p:nvSpPr>
        <p:spPr bwMode="auto">
          <a:xfrm>
            <a:off x="7112000" y="44545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2338" name="Text Box 82"/>
          <p:cNvSpPr txBox="1">
            <a:spLocks noChangeArrowheads="1"/>
          </p:cNvSpPr>
          <p:nvPr/>
        </p:nvSpPr>
        <p:spPr bwMode="auto">
          <a:xfrm>
            <a:off x="6172200" y="47005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2339" name="Text Box 83"/>
          <p:cNvSpPr txBox="1">
            <a:spLocks noChangeArrowheads="1"/>
          </p:cNvSpPr>
          <p:nvPr/>
        </p:nvSpPr>
        <p:spPr bwMode="auto">
          <a:xfrm>
            <a:off x="7088188" y="47180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2340" name="Text Box 84"/>
          <p:cNvSpPr txBox="1">
            <a:spLocks noChangeArrowheads="1"/>
          </p:cNvSpPr>
          <p:nvPr/>
        </p:nvSpPr>
        <p:spPr bwMode="auto">
          <a:xfrm>
            <a:off x="7105650" y="52593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2341" name="Text Box 85"/>
          <p:cNvSpPr txBox="1">
            <a:spLocks noChangeArrowheads="1"/>
          </p:cNvSpPr>
          <p:nvPr/>
        </p:nvSpPr>
        <p:spPr bwMode="auto">
          <a:xfrm>
            <a:off x="5683250" y="457993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2342" name="Line 86"/>
          <p:cNvSpPr>
            <a:spLocks noChangeShapeType="1"/>
          </p:cNvSpPr>
          <p:nvPr/>
        </p:nvSpPr>
        <p:spPr bwMode="auto">
          <a:xfrm>
            <a:off x="6003925" y="4484688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43" name="Line 87"/>
          <p:cNvSpPr>
            <a:spLocks noChangeShapeType="1"/>
          </p:cNvSpPr>
          <p:nvPr/>
        </p:nvSpPr>
        <p:spPr bwMode="auto">
          <a:xfrm flipV="1">
            <a:off x="6157913" y="5130800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44" name="Text Box 88"/>
          <p:cNvSpPr txBox="1">
            <a:spLocks noChangeArrowheads="1"/>
          </p:cNvSpPr>
          <p:nvPr/>
        </p:nvSpPr>
        <p:spPr bwMode="auto">
          <a:xfrm>
            <a:off x="6591300" y="506571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2345" name="Oval 89"/>
          <p:cNvSpPr>
            <a:spLocks noChangeArrowheads="1"/>
          </p:cNvSpPr>
          <p:nvPr/>
        </p:nvSpPr>
        <p:spPr bwMode="auto">
          <a:xfrm>
            <a:off x="8178800" y="4624388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61</a:t>
            </a:r>
          </a:p>
        </p:txBody>
      </p:sp>
      <p:sp>
        <p:nvSpPr>
          <p:cNvPr id="352346" name="Line 90"/>
          <p:cNvSpPr>
            <a:spLocks noChangeShapeType="1"/>
          </p:cNvSpPr>
          <p:nvPr/>
        </p:nvSpPr>
        <p:spPr bwMode="auto">
          <a:xfrm>
            <a:off x="7699375" y="4384675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47" name="Line 91"/>
          <p:cNvSpPr>
            <a:spLocks noChangeShapeType="1"/>
          </p:cNvSpPr>
          <p:nvPr/>
        </p:nvSpPr>
        <p:spPr bwMode="auto">
          <a:xfrm flipV="1">
            <a:off x="7697788" y="4799013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48" name="Freeform 92"/>
          <p:cNvSpPr>
            <a:spLocks/>
          </p:cNvSpPr>
          <p:nvPr/>
        </p:nvSpPr>
        <p:spPr bwMode="auto">
          <a:xfrm>
            <a:off x="6934200" y="4879975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49" name="Text Box 93"/>
          <p:cNvSpPr txBox="1">
            <a:spLocks noChangeArrowheads="1"/>
          </p:cNvSpPr>
          <p:nvPr/>
        </p:nvSpPr>
        <p:spPr bwMode="auto">
          <a:xfrm>
            <a:off x="7823200" y="42687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2350" name="Text Box 94"/>
          <p:cNvSpPr txBox="1">
            <a:spLocks noChangeArrowheads="1"/>
          </p:cNvSpPr>
          <p:nvPr/>
        </p:nvSpPr>
        <p:spPr bwMode="auto">
          <a:xfrm>
            <a:off x="7646988" y="5297488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2351" name="Text Box 95"/>
          <p:cNvSpPr txBox="1">
            <a:spLocks noChangeArrowheads="1"/>
          </p:cNvSpPr>
          <p:nvPr/>
        </p:nvSpPr>
        <p:spPr bwMode="auto">
          <a:xfrm>
            <a:off x="7721600" y="46910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2352" name="Line 96"/>
          <p:cNvSpPr>
            <a:spLocks noChangeShapeType="1"/>
          </p:cNvSpPr>
          <p:nvPr/>
        </p:nvSpPr>
        <p:spPr bwMode="auto">
          <a:xfrm flipV="1">
            <a:off x="6796088" y="4100513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53" name="Text Box 97"/>
          <p:cNvSpPr txBox="1">
            <a:spLocks noChangeArrowheads="1"/>
          </p:cNvSpPr>
          <p:nvPr/>
        </p:nvSpPr>
        <p:spPr bwMode="auto">
          <a:xfrm>
            <a:off x="6731000" y="41910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2354" name="Oval 98"/>
          <p:cNvSpPr>
            <a:spLocks noChangeArrowheads="1"/>
          </p:cNvSpPr>
          <p:nvPr/>
        </p:nvSpPr>
        <p:spPr bwMode="auto">
          <a:xfrm>
            <a:off x="5111750" y="4633913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55" name="Line 99"/>
          <p:cNvSpPr>
            <a:spLocks noChangeShapeType="1"/>
          </p:cNvSpPr>
          <p:nvPr/>
        </p:nvSpPr>
        <p:spPr bwMode="auto">
          <a:xfrm flipV="1">
            <a:off x="5380038" y="4402138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56" name="Line 100"/>
          <p:cNvSpPr>
            <a:spLocks noChangeShapeType="1"/>
          </p:cNvSpPr>
          <p:nvPr/>
        </p:nvSpPr>
        <p:spPr bwMode="auto">
          <a:xfrm>
            <a:off x="5381625" y="4845050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57" name="Oval 101"/>
          <p:cNvSpPr>
            <a:spLocks noChangeArrowheads="1"/>
          </p:cNvSpPr>
          <p:nvPr/>
        </p:nvSpPr>
        <p:spPr bwMode="auto">
          <a:xfrm>
            <a:off x="5654675" y="3662363"/>
            <a:ext cx="280988" cy="268287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2358" name="Line 102"/>
          <p:cNvSpPr>
            <a:spLocks noChangeShapeType="1"/>
          </p:cNvSpPr>
          <p:nvPr/>
        </p:nvSpPr>
        <p:spPr bwMode="auto">
          <a:xfrm flipH="1" flipV="1">
            <a:off x="5864225" y="3895725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59" name="Line 103"/>
          <p:cNvSpPr>
            <a:spLocks noChangeShapeType="1"/>
          </p:cNvSpPr>
          <p:nvPr/>
        </p:nvSpPr>
        <p:spPr bwMode="auto">
          <a:xfrm flipH="1">
            <a:off x="5311775" y="3914775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60" name="Line 104"/>
          <p:cNvSpPr>
            <a:spLocks noChangeShapeType="1"/>
          </p:cNvSpPr>
          <p:nvPr/>
        </p:nvSpPr>
        <p:spPr bwMode="auto">
          <a:xfrm flipH="1" flipV="1">
            <a:off x="5949950" y="3800475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2361" name="Text Box 105"/>
          <p:cNvSpPr txBox="1">
            <a:spLocks noChangeArrowheads="1"/>
          </p:cNvSpPr>
          <p:nvPr/>
        </p:nvSpPr>
        <p:spPr bwMode="auto">
          <a:xfrm>
            <a:off x="5594350" y="39909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2362" name="Text Box 106"/>
          <p:cNvSpPr txBox="1">
            <a:spLocks noChangeArrowheads="1"/>
          </p:cNvSpPr>
          <p:nvPr/>
        </p:nvSpPr>
        <p:spPr bwMode="auto">
          <a:xfrm>
            <a:off x="6169025" y="35623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2363" name="Text Box 107"/>
          <p:cNvSpPr txBox="1">
            <a:spLocks noChangeArrowheads="1"/>
          </p:cNvSpPr>
          <p:nvPr/>
        </p:nvSpPr>
        <p:spPr bwMode="auto">
          <a:xfrm>
            <a:off x="5375275" y="49149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2364" name="Text Box 108"/>
          <p:cNvSpPr txBox="1">
            <a:spLocks noChangeArrowheads="1"/>
          </p:cNvSpPr>
          <p:nvPr/>
        </p:nvSpPr>
        <p:spPr bwMode="auto">
          <a:xfrm>
            <a:off x="5203825" y="40290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2365" name="Text Box 109"/>
          <p:cNvSpPr txBox="1">
            <a:spLocks noChangeArrowheads="1"/>
          </p:cNvSpPr>
          <p:nvPr/>
        </p:nvSpPr>
        <p:spPr bwMode="auto">
          <a:xfrm>
            <a:off x="5451475" y="42576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2366" name="Text Box 110"/>
          <p:cNvSpPr txBox="1">
            <a:spLocks noChangeArrowheads="1"/>
          </p:cNvSpPr>
          <p:nvPr/>
        </p:nvSpPr>
        <p:spPr bwMode="auto">
          <a:xfrm>
            <a:off x="5610225" y="36385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2367" name="Text Box 111"/>
          <p:cNvSpPr txBox="1">
            <a:spLocks noChangeArrowheads="1"/>
          </p:cNvSpPr>
          <p:nvPr/>
        </p:nvSpPr>
        <p:spPr bwMode="auto">
          <a:xfrm>
            <a:off x="6619875" y="38004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2368" name="Text Box 112"/>
          <p:cNvSpPr txBox="1">
            <a:spLocks noChangeArrowheads="1"/>
          </p:cNvSpPr>
          <p:nvPr/>
        </p:nvSpPr>
        <p:spPr bwMode="auto">
          <a:xfrm>
            <a:off x="5067300" y="46101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2369" name="Text Box 113"/>
          <p:cNvSpPr txBox="1">
            <a:spLocks noChangeArrowheads="1"/>
          </p:cNvSpPr>
          <p:nvPr/>
        </p:nvSpPr>
        <p:spPr bwMode="auto">
          <a:xfrm>
            <a:off x="6610350" y="46005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2370" name="Text Box 114"/>
          <p:cNvSpPr txBox="1">
            <a:spLocks noChangeArrowheads="1"/>
          </p:cNvSpPr>
          <p:nvPr/>
        </p:nvSpPr>
        <p:spPr bwMode="auto">
          <a:xfrm>
            <a:off x="7381875" y="41719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2371" name="Text Box 115"/>
          <p:cNvSpPr txBox="1">
            <a:spLocks noChangeArrowheads="1"/>
          </p:cNvSpPr>
          <p:nvPr/>
        </p:nvSpPr>
        <p:spPr bwMode="auto">
          <a:xfrm>
            <a:off x="7381875" y="494347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</a:t>
            </a:r>
          </a:p>
        </p:txBody>
      </p:sp>
      <p:sp>
        <p:nvSpPr>
          <p:cNvPr id="352372" name="Text Box 116"/>
          <p:cNvSpPr txBox="1">
            <a:spLocks noChangeArrowheads="1"/>
          </p:cNvSpPr>
          <p:nvPr/>
        </p:nvSpPr>
        <p:spPr bwMode="auto">
          <a:xfrm>
            <a:off x="6610350" y="5419725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2373" name="Text Box 117"/>
          <p:cNvSpPr txBox="1">
            <a:spLocks noChangeArrowheads="1"/>
          </p:cNvSpPr>
          <p:nvPr/>
        </p:nvSpPr>
        <p:spPr bwMode="auto">
          <a:xfrm>
            <a:off x="5838825" y="50101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08" name="Oval 204"/>
          <p:cNvSpPr>
            <a:spLocks noChangeArrowheads="1"/>
          </p:cNvSpPr>
          <p:nvPr/>
        </p:nvSpPr>
        <p:spPr bwMode="auto">
          <a:xfrm rot="-25565193">
            <a:off x="5913438" y="4086039"/>
            <a:ext cx="660400" cy="15113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507" name="Oval 203"/>
          <p:cNvSpPr>
            <a:spLocks noChangeArrowheads="1"/>
          </p:cNvSpPr>
          <p:nvPr/>
        </p:nvSpPr>
        <p:spPr bwMode="auto">
          <a:xfrm>
            <a:off x="1295400" y="4346389"/>
            <a:ext cx="609600" cy="581025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6543675" y="44924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5495925" y="488137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4308" name="AutoShape 4"/>
          <p:cNvSpPr>
            <a:spLocks noChangeArrowheads="1"/>
          </p:cNvSpPr>
          <p:nvPr/>
        </p:nvSpPr>
        <p:spPr bwMode="auto">
          <a:xfrm>
            <a:off x="4241800" y="4636902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09" name="Oval 5"/>
          <p:cNvSpPr>
            <a:spLocks noChangeArrowheads="1"/>
          </p:cNvSpPr>
          <p:nvPr/>
        </p:nvSpPr>
        <p:spPr bwMode="auto">
          <a:xfrm>
            <a:off x="6049963" y="1944502"/>
            <a:ext cx="279400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4310" name="Oval 6"/>
          <p:cNvSpPr>
            <a:spLocks noChangeArrowheads="1"/>
          </p:cNvSpPr>
          <p:nvPr/>
        </p:nvSpPr>
        <p:spPr bwMode="auto">
          <a:xfrm>
            <a:off x="6819900" y="3157352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1" name="Oval 7"/>
          <p:cNvSpPr>
            <a:spLocks noChangeArrowheads="1"/>
          </p:cNvSpPr>
          <p:nvPr/>
        </p:nvSpPr>
        <p:spPr bwMode="auto">
          <a:xfrm>
            <a:off x="6049963" y="2752539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2" name="Oval 8"/>
          <p:cNvSpPr>
            <a:spLocks noChangeArrowheads="1"/>
          </p:cNvSpPr>
          <p:nvPr/>
        </p:nvSpPr>
        <p:spPr bwMode="auto">
          <a:xfrm>
            <a:off x="6819900" y="2347727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3" name="Oval 9"/>
          <p:cNvSpPr>
            <a:spLocks noChangeArrowheads="1"/>
          </p:cNvSpPr>
          <p:nvPr/>
        </p:nvSpPr>
        <p:spPr bwMode="auto">
          <a:xfrm>
            <a:off x="7591425" y="2685864"/>
            <a:ext cx="280988" cy="268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2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4314" name="Oval 10"/>
          <p:cNvSpPr>
            <a:spLocks noChangeArrowheads="1"/>
          </p:cNvSpPr>
          <p:nvPr/>
        </p:nvSpPr>
        <p:spPr bwMode="auto">
          <a:xfrm>
            <a:off x="7591425" y="1909577"/>
            <a:ext cx="280988" cy="269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5" name="Oval 11"/>
          <p:cNvSpPr>
            <a:spLocks noChangeArrowheads="1"/>
          </p:cNvSpPr>
          <p:nvPr/>
        </p:nvSpPr>
        <p:spPr bwMode="auto">
          <a:xfrm>
            <a:off x="6819900" y="1539689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6" name="Oval 12"/>
          <p:cNvSpPr>
            <a:spLocks noChangeArrowheads="1"/>
          </p:cNvSpPr>
          <p:nvPr/>
        </p:nvSpPr>
        <p:spPr bwMode="auto">
          <a:xfrm>
            <a:off x="8347075" y="2344552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6810375" y="1542864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6789738" y="3158939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6784975" y="2341377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34</a:t>
            </a:r>
          </a:p>
        </p:txBody>
      </p:sp>
      <p:sp>
        <p:nvSpPr>
          <p:cNvPr id="354320" name="Text Box 16"/>
          <p:cNvSpPr txBox="1">
            <a:spLocks noChangeArrowheads="1"/>
          </p:cNvSpPr>
          <p:nvPr/>
        </p:nvSpPr>
        <p:spPr bwMode="auto">
          <a:xfrm>
            <a:off x="7561263" y="2695389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7575550" y="1914339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8321675" y="2317564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endParaRPr kumimoji="1" lang="ko-KR" altLang="en-US" sz="14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4323" name="Text Box 19"/>
          <p:cNvSpPr txBox="1">
            <a:spLocks noChangeArrowheads="1"/>
          </p:cNvSpPr>
          <p:nvPr/>
        </p:nvSpPr>
        <p:spPr bwMode="auto">
          <a:xfrm>
            <a:off x="6011863" y="2755714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54324" name="Oval 20"/>
          <p:cNvSpPr>
            <a:spLocks noChangeArrowheads="1"/>
          </p:cNvSpPr>
          <p:nvPr/>
        </p:nvSpPr>
        <p:spPr bwMode="auto">
          <a:xfrm>
            <a:off x="5280025" y="2354077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68</a:t>
            </a:r>
          </a:p>
        </p:txBody>
      </p:sp>
      <p:sp>
        <p:nvSpPr>
          <p:cNvPr id="354325" name="Oval 21"/>
          <p:cNvSpPr>
            <a:spLocks noChangeArrowheads="1"/>
          </p:cNvSpPr>
          <p:nvPr/>
        </p:nvSpPr>
        <p:spPr bwMode="auto">
          <a:xfrm>
            <a:off x="5822950" y="1382527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61</a:t>
            </a:r>
          </a:p>
        </p:txBody>
      </p:sp>
      <p:sp>
        <p:nvSpPr>
          <p:cNvPr id="354326" name="Line 22"/>
          <p:cNvSpPr>
            <a:spLocks noChangeShapeType="1"/>
          </p:cNvSpPr>
          <p:nvPr/>
        </p:nvSpPr>
        <p:spPr bwMode="auto">
          <a:xfrm flipH="1">
            <a:off x="7851775" y="2520764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 flipH="1">
            <a:off x="7070725" y="2558864"/>
            <a:ext cx="1285875" cy="666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28" name="Line 24"/>
          <p:cNvSpPr>
            <a:spLocks noChangeShapeType="1"/>
          </p:cNvSpPr>
          <p:nvPr/>
        </p:nvSpPr>
        <p:spPr bwMode="auto">
          <a:xfrm flipH="1" flipV="1">
            <a:off x="7851775" y="2111189"/>
            <a:ext cx="504825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29" name="Line 25"/>
          <p:cNvSpPr>
            <a:spLocks noChangeShapeType="1"/>
          </p:cNvSpPr>
          <p:nvPr/>
        </p:nvSpPr>
        <p:spPr bwMode="auto">
          <a:xfrm flipH="1" flipV="1">
            <a:off x="7061200" y="1749239"/>
            <a:ext cx="1304925" cy="676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30" name="Line 26"/>
          <p:cNvSpPr>
            <a:spLocks noChangeShapeType="1"/>
          </p:cNvSpPr>
          <p:nvPr/>
        </p:nvSpPr>
        <p:spPr bwMode="auto">
          <a:xfrm flipH="1" flipV="1">
            <a:off x="6089650" y="1558739"/>
            <a:ext cx="2247900" cy="904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31" name="Line 27"/>
          <p:cNvSpPr>
            <a:spLocks noChangeShapeType="1"/>
          </p:cNvSpPr>
          <p:nvPr/>
        </p:nvSpPr>
        <p:spPr bwMode="auto">
          <a:xfrm flipH="1">
            <a:off x="7080250" y="2492189"/>
            <a:ext cx="1238250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32" name="Line 28"/>
          <p:cNvSpPr>
            <a:spLocks noChangeShapeType="1"/>
          </p:cNvSpPr>
          <p:nvPr/>
        </p:nvSpPr>
        <p:spPr bwMode="auto">
          <a:xfrm>
            <a:off x="6327775" y="2082614"/>
            <a:ext cx="1990725" cy="371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33" name="Line 29"/>
          <p:cNvSpPr>
            <a:spLocks noChangeShapeType="1"/>
          </p:cNvSpPr>
          <p:nvPr/>
        </p:nvSpPr>
        <p:spPr bwMode="auto">
          <a:xfrm flipV="1">
            <a:off x="5556250" y="2454089"/>
            <a:ext cx="2762250" cy="19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34" name="Line 30"/>
          <p:cNvSpPr>
            <a:spLocks noChangeShapeType="1"/>
          </p:cNvSpPr>
          <p:nvPr/>
        </p:nvSpPr>
        <p:spPr bwMode="auto">
          <a:xfrm flipV="1">
            <a:off x="6327775" y="2482664"/>
            <a:ext cx="2009775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35" name="Oval 31"/>
          <p:cNvSpPr>
            <a:spLocks noChangeArrowheads="1"/>
          </p:cNvSpPr>
          <p:nvPr/>
        </p:nvSpPr>
        <p:spPr bwMode="auto">
          <a:xfrm>
            <a:off x="1509713" y="1868302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4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4336" name="Oval 32"/>
          <p:cNvSpPr>
            <a:spLocks noChangeArrowheads="1"/>
          </p:cNvSpPr>
          <p:nvPr/>
        </p:nvSpPr>
        <p:spPr bwMode="auto">
          <a:xfrm>
            <a:off x="2279650" y="3081152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7" name="Oval 33"/>
          <p:cNvSpPr>
            <a:spLocks noChangeArrowheads="1"/>
          </p:cNvSpPr>
          <p:nvPr/>
        </p:nvSpPr>
        <p:spPr bwMode="auto">
          <a:xfrm>
            <a:off x="1509713" y="2676339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8" name="Oval 34"/>
          <p:cNvSpPr>
            <a:spLocks noChangeArrowheads="1"/>
          </p:cNvSpPr>
          <p:nvPr/>
        </p:nvSpPr>
        <p:spPr bwMode="auto">
          <a:xfrm>
            <a:off x="2279650" y="2271527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39" name="Oval 35"/>
          <p:cNvSpPr>
            <a:spLocks noChangeArrowheads="1"/>
          </p:cNvSpPr>
          <p:nvPr/>
        </p:nvSpPr>
        <p:spPr bwMode="auto">
          <a:xfrm>
            <a:off x="3051175" y="2609664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0" name="Oval 36"/>
          <p:cNvSpPr>
            <a:spLocks noChangeArrowheads="1"/>
          </p:cNvSpPr>
          <p:nvPr/>
        </p:nvSpPr>
        <p:spPr bwMode="auto">
          <a:xfrm>
            <a:off x="3051175" y="1833377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2279650" y="1463489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42" name="Line 38"/>
          <p:cNvSpPr>
            <a:spLocks noChangeShapeType="1"/>
          </p:cNvSpPr>
          <p:nvPr/>
        </p:nvSpPr>
        <p:spPr bwMode="auto">
          <a:xfrm>
            <a:off x="1771650" y="2069914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43" name="Line 39"/>
          <p:cNvSpPr>
            <a:spLocks noChangeShapeType="1"/>
          </p:cNvSpPr>
          <p:nvPr/>
        </p:nvSpPr>
        <p:spPr bwMode="auto">
          <a:xfrm flipV="1">
            <a:off x="1789113" y="2465202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 flipV="1">
            <a:off x="1719263" y="1598427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45" name="Line 41"/>
          <p:cNvSpPr>
            <a:spLocks noChangeShapeType="1"/>
          </p:cNvSpPr>
          <p:nvPr/>
        </p:nvSpPr>
        <p:spPr bwMode="auto">
          <a:xfrm>
            <a:off x="2562225" y="1592077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46" name="Line 42"/>
          <p:cNvSpPr>
            <a:spLocks noChangeShapeType="1"/>
          </p:cNvSpPr>
          <p:nvPr/>
        </p:nvSpPr>
        <p:spPr bwMode="auto">
          <a:xfrm flipV="1">
            <a:off x="2544763" y="2046102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47" name="Line 43"/>
          <p:cNvSpPr>
            <a:spLocks noChangeShapeType="1"/>
          </p:cNvSpPr>
          <p:nvPr/>
        </p:nvSpPr>
        <p:spPr bwMode="auto">
          <a:xfrm>
            <a:off x="2551113" y="2465202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48" name="Line 44"/>
          <p:cNvSpPr>
            <a:spLocks noChangeShapeType="1"/>
          </p:cNvSpPr>
          <p:nvPr/>
        </p:nvSpPr>
        <p:spPr bwMode="auto">
          <a:xfrm>
            <a:off x="1782763" y="2871602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V="1">
            <a:off x="2551113" y="2838264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50" name="Text Box 46"/>
          <p:cNvSpPr txBox="1">
            <a:spLocks noChangeArrowheads="1"/>
          </p:cNvSpPr>
          <p:nvPr/>
        </p:nvSpPr>
        <p:spPr bwMode="auto">
          <a:xfrm>
            <a:off x="1860550" y="16730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1709738" y="21111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4352" name="Text Box 48"/>
          <p:cNvSpPr txBox="1">
            <a:spLocks noChangeArrowheads="1"/>
          </p:cNvSpPr>
          <p:nvPr/>
        </p:nvSpPr>
        <p:spPr bwMode="auto">
          <a:xfrm>
            <a:off x="1727200" y="29430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2720975" y="14825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4354" name="Text Box 50"/>
          <p:cNvSpPr txBox="1">
            <a:spLocks noChangeArrowheads="1"/>
          </p:cNvSpPr>
          <p:nvPr/>
        </p:nvSpPr>
        <p:spPr bwMode="auto">
          <a:xfrm>
            <a:off x="2740025" y="20984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1774825" y="234455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4356" name="Text Box 52"/>
          <p:cNvSpPr txBox="1">
            <a:spLocks noChangeArrowheads="1"/>
          </p:cNvSpPr>
          <p:nvPr/>
        </p:nvSpPr>
        <p:spPr bwMode="auto">
          <a:xfrm>
            <a:off x="2716213" y="23620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357" name="Text Box 53"/>
          <p:cNvSpPr txBox="1">
            <a:spLocks noChangeArrowheads="1"/>
          </p:cNvSpPr>
          <p:nvPr/>
        </p:nvSpPr>
        <p:spPr bwMode="auto">
          <a:xfrm>
            <a:off x="2733675" y="290335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4358" name="Text Box 54"/>
          <p:cNvSpPr txBox="1">
            <a:spLocks noChangeArrowheads="1"/>
          </p:cNvSpPr>
          <p:nvPr/>
        </p:nvSpPr>
        <p:spPr bwMode="auto">
          <a:xfrm>
            <a:off x="1298575" y="222390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1631950" y="2128652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60" name="Line 56"/>
          <p:cNvSpPr>
            <a:spLocks noChangeShapeType="1"/>
          </p:cNvSpPr>
          <p:nvPr/>
        </p:nvSpPr>
        <p:spPr bwMode="auto">
          <a:xfrm flipV="1">
            <a:off x="1785938" y="2774764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61" name="Text Box 57"/>
          <p:cNvSpPr txBox="1">
            <a:spLocks noChangeArrowheads="1"/>
          </p:cNvSpPr>
          <p:nvPr/>
        </p:nvSpPr>
        <p:spPr bwMode="auto">
          <a:xfrm>
            <a:off x="2219325" y="273507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4362" name="Oval 58"/>
          <p:cNvSpPr>
            <a:spLocks noChangeArrowheads="1"/>
          </p:cNvSpPr>
          <p:nvPr/>
        </p:nvSpPr>
        <p:spPr bwMode="auto">
          <a:xfrm>
            <a:off x="3806825" y="2268352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63" name="Line 59"/>
          <p:cNvSpPr>
            <a:spLocks noChangeShapeType="1"/>
          </p:cNvSpPr>
          <p:nvPr/>
        </p:nvSpPr>
        <p:spPr bwMode="auto">
          <a:xfrm>
            <a:off x="3327400" y="2028639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64" name="Line 60"/>
          <p:cNvSpPr>
            <a:spLocks noChangeShapeType="1"/>
          </p:cNvSpPr>
          <p:nvPr/>
        </p:nvSpPr>
        <p:spPr bwMode="auto">
          <a:xfrm flipV="1">
            <a:off x="3325813" y="2442977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65" name="Freeform 61"/>
          <p:cNvSpPr>
            <a:spLocks/>
          </p:cNvSpPr>
          <p:nvPr/>
        </p:nvSpPr>
        <p:spPr bwMode="auto">
          <a:xfrm>
            <a:off x="2562225" y="2523939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66" name="Text Box 62"/>
          <p:cNvSpPr txBox="1">
            <a:spLocks noChangeArrowheads="1"/>
          </p:cNvSpPr>
          <p:nvPr/>
        </p:nvSpPr>
        <p:spPr bwMode="auto">
          <a:xfrm>
            <a:off x="3451225" y="191275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367" name="Text Box 63"/>
          <p:cNvSpPr txBox="1">
            <a:spLocks noChangeArrowheads="1"/>
          </p:cNvSpPr>
          <p:nvPr/>
        </p:nvSpPr>
        <p:spPr bwMode="auto">
          <a:xfrm>
            <a:off x="3275013" y="294145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4368" name="Text Box 64"/>
          <p:cNvSpPr txBox="1">
            <a:spLocks noChangeArrowheads="1"/>
          </p:cNvSpPr>
          <p:nvPr/>
        </p:nvSpPr>
        <p:spPr bwMode="auto">
          <a:xfrm>
            <a:off x="3311525" y="230962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4369" name="Line 65"/>
          <p:cNvSpPr>
            <a:spLocks noChangeShapeType="1"/>
          </p:cNvSpPr>
          <p:nvPr/>
        </p:nvSpPr>
        <p:spPr bwMode="auto">
          <a:xfrm flipV="1">
            <a:off x="2424113" y="1744477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70" name="Text Box 66"/>
          <p:cNvSpPr txBox="1">
            <a:spLocks noChangeArrowheads="1"/>
          </p:cNvSpPr>
          <p:nvPr/>
        </p:nvSpPr>
        <p:spPr bwMode="auto">
          <a:xfrm>
            <a:off x="2359025" y="183496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4371" name="Oval 67"/>
          <p:cNvSpPr>
            <a:spLocks noChangeArrowheads="1"/>
          </p:cNvSpPr>
          <p:nvPr/>
        </p:nvSpPr>
        <p:spPr bwMode="auto">
          <a:xfrm>
            <a:off x="739775" y="2277877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72" name="Line 68"/>
          <p:cNvSpPr>
            <a:spLocks noChangeShapeType="1"/>
          </p:cNvSpPr>
          <p:nvPr/>
        </p:nvSpPr>
        <p:spPr bwMode="auto">
          <a:xfrm flipV="1">
            <a:off x="1008063" y="2046102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73" name="Line 69"/>
          <p:cNvSpPr>
            <a:spLocks noChangeShapeType="1"/>
          </p:cNvSpPr>
          <p:nvPr/>
        </p:nvSpPr>
        <p:spPr bwMode="auto">
          <a:xfrm>
            <a:off x="1009650" y="2489014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74" name="Oval 70"/>
          <p:cNvSpPr>
            <a:spLocks noChangeArrowheads="1"/>
          </p:cNvSpPr>
          <p:nvPr/>
        </p:nvSpPr>
        <p:spPr bwMode="auto">
          <a:xfrm>
            <a:off x="1282700" y="1306327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75" name="Line 71"/>
          <p:cNvSpPr>
            <a:spLocks noChangeShapeType="1"/>
          </p:cNvSpPr>
          <p:nvPr/>
        </p:nvSpPr>
        <p:spPr bwMode="auto">
          <a:xfrm flipH="1" flipV="1">
            <a:off x="1492250" y="1539689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76" name="Line 72"/>
          <p:cNvSpPr>
            <a:spLocks noChangeShapeType="1"/>
          </p:cNvSpPr>
          <p:nvPr/>
        </p:nvSpPr>
        <p:spPr bwMode="auto">
          <a:xfrm flipH="1">
            <a:off x="939800" y="1558739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77" name="Line 73"/>
          <p:cNvSpPr>
            <a:spLocks noChangeShapeType="1"/>
          </p:cNvSpPr>
          <p:nvPr/>
        </p:nvSpPr>
        <p:spPr bwMode="auto">
          <a:xfrm flipH="1" flipV="1">
            <a:off x="1577975" y="1444439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78" name="Text Box 74"/>
          <p:cNvSpPr txBox="1">
            <a:spLocks noChangeArrowheads="1"/>
          </p:cNvSpPr>
          <p:nvPr/>
        </p:nvSpPr>
        <p:spPr bwMode="auto">
          <a:xfrm>
            <a:off x="1209675" y="16349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4379" name="Text Box 75"/>
          <p:cNvSpPr txBox="1">
            <a:spLocks noChangeArrowheads="1"/>
          </p:cNvSpPr>
          <p:nvPr/>
        </p:nvSpPr>
        <p:spPr bwMode="auto">
          <a:xfrm>
            <a:off x="1797050" y="12063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4380" name="Text Box 76"/>
          <p:cNvSpPr txBox="1">
            <a:spLocks noChangeArrowheads="1"/>
          </p:cNvSpPr>
          <p:nvPr/>
        </p:nvSpPr>
        <p:spPr bwMode="auto">
          <a:xfrm>
            <a:off x="1003300" y="259696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4381" name="Text Box 77"/>
          <p:cNvSpPr txBox="1">
            <a:spLocks noChangeArrowheads="1"/>
          </p:cNvSpPr>
          <p:nvPr/>
        </p:nvSpPr>
        <p:spPr bwMode="auto">
          <a:xfrm>
            <a:off x="831850" y="16730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382" name="Text Box 78"/>
          <p:cNvSpPr txBox="1">
            <a:spLocks noChangeArrowheads="1"/>
          </p:cNvSpPr>
          <p:nvPr/>
        </p:nvSpPr>
        <p:spPr bwMode="auto">
          <a:xfrm>
            <a:off x="1079500" y="19016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4383" name="Text Box 79"/>
          <p:cNvSpPr txBox="1">
            <a:spLocks noChangeArrowheads="1"/>
          </p:cNvSpPr>
          <p:nvPr/>
        </p:nvSpPr>
        <p:spPr bwMode="auto">
          <a:xfrm>
            <a:off x="5489575" y="5598927"/>
            <a:ext cx="53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(77)</a:t>
            </a:r>
          </a:p>
        </p:txBody>
      </p:sp>
      <p:sp>
        <p:nvSpPr>
          <p:cNvPr id="354384" name="Text Box 80"/>
          <p:cNvSpPr txBox="1">
            <a:spLocks noChangeArrowheads="1"/>
          </p:cNvSpPr>
          <p:nvPr/>
        </p:nvSpPr>
        <p:spPr bwMode="auto">
          <a:xfrm>
            <a:off x="6407150" y="5176652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(57)</a:t>
            </a:r>
          </a:p>
        </p:txBody>
      </p:sp>
      <p:sp>
        <p:nvSpPr>
          <p:cNvPr id="354385" name="Text Box 81"/>
          <p:cNvSpPr txBox="1">
            <a:spLocks noChangeArrowheads="1"/>
          </p:cNvSpPr>
          <p:nvPr/>
        </p:nvSpPr>
        <p:spPr bwMode="auto">
          <a:xfrm>
            <a:off x="5207000" y="3744727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(71)</a:t>
            </a:r>
          </a:p>
        </p:txBody>
      </p:sp>
      <p:sp>
        <p:nvSpPr>
          <p:cNvPr id="354386" name="Text Box 82"/>
          <p:cNvSpPr txBox="1">
            <a:spLocks noChangeArrowheads="1"/>
          </p:cNvSpPr>
          <p:nvPr/>
        </p:nvSpPr>
        <p:spPr bwMode="auto">
          <a:xfrm>
            <a:off x="4610100" y="5125852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(85)</a:t>
            </a:r>
          </a:p>
        </p:txBody>
      </p:sp>
      <p:sp>
        <p:nvSpPr>
          <p:cNvPr id="354387" name="Text Box 83"/>
          <p:cNvSpPr txBox="1">
            <a:spLocks noChangeArrowheads="1"/>
          </p:cNvSpPr>
          <p:nvPr/>
        </p:nvSpPr>
        <p:spPr bwMode="auto">
          <a:xfrm>
            <a:off x="6543675" y="3878077"/>
            <a:ext cx="517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(70)</a:t>
            </a:r>
          </a:p>
        </p:txBody>
      </p:sp>
      <p:sp>
        <p:nvSpPr>
          <p:cNvPr id="354388" name="Oval 84"/>
          <p:cNvSpPr>
            <a:spLocks noChangeArrowheads="1"/>
          </p:cNvSpPr>
          <p:nvPr/>
        </p:nvSpPr>
        <p:spPr bwMode="auto">
          <a:xfrm>
            <a:off x="5694363" y="4525777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54389" name="Oval 85"/>
          <p:cNvSpPr>
            <a:spLocks noChangeArrowheads="1"/>
          </p:cNvSpPr>
          <p:nvPr/>
        </p:nvSpPr>
        <p:spPr bwMode="auto">
          <a:xfrm>
            <a:off x="6464300" y="5738627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90" name="Oval 86"/>
          <p:cNvSpPr>
            <a:spLocks noChangeArrowheads="1"/>
          </p:cNvSpPr>
          <p:nvPr/>
        </p:nvSpPr>
        <p:spPr bwMode="auto">
          <a:xfrm>
            <a:off x="5694363" y="5333814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91" name="Oval 87"/>
          <p:cNvSpPr>
            <a:spLocks noChangeArrowheads="1"/>
          </p:cNvSpPr>
          <p:nvPr/>
        </p:nvSpPr>
        <p:spPr bwMode="auto">
          <a:xfrm>
            <a:off x="6464300" y="4929002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92" name="Oval 88"/>
          <p:cNvSpPr>
            <a:spLocks noChangeArrowheads="1"/>
          </p:cNvSpPr>
          <p:nvPr/>
        </p:nvSpPr>
        <p:spPr bwMode="auto">
          <a:xfrm>
            <a:off x="7235825" y="5267139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93" name="Oval 89"/>
          <p:cNvSpPr>
            <a:spLocks noChangeArrowheads="1"/>
          </p:cNvSpPr>
          <p:nvPr/>
        </p:nvSpPr>
        <p:spPr bwMode="auto">
          <a:xfrm>
            <a:off x="7235825" y="4490852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94" name="Oval 90"/>
          <p:cNvSpPr>
            <a:spLocks noChangeArrowheads="1"/>
          </p:cNvSpPr>
          <p:nvPr/>
        </p:nvSpPr>
        <p:spPr bwMode="auto">
          <a:xfrm>
            <a:off x="6464300" y="4120964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395" name="Line 91"/>
          <p:cNvSpPr>
            <a:spLocks noChangeShapeType="1"/>
          </p:cNvSpPr>
          <p:nvPr/>
        </p:nvSpPr>
        <p:spPr bwMode="auto">
          <a:xfrm>
            <a:off x="5956300" y="4727389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96" name="Line 92"/>
          <p:cNvSpPr>
            <a:spLocks noChangeShapeType="1"/>
          </p:cNvSpPr>
          <p:nvPr/>
        </p:nvSpPr>
        <p:spPr bwMode="auto">
          <a:xfrm flipV="1">
            <a:off x="5973763" y="5122677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97" name="Line 93"/>
          <p:cNvSpPr>
            <a:spLocks noChangeShapeType="1"/>
          </p:cNvSpPr>
          <p:nvPr/>
        </p:nvSpPr>
        <p:spPr bwMode="auto">
          <a:xfrm flipV="1">
            <a:off x="5903913" y="4255902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98" name="Line 94"/>
          <p:cNvSpPr>
            <a:spLocks noChangeShapeType="1"/>
          </p:cNvSpPr>
          <p:nvPr/>
        </p:nvSpPr>
        <p:spPr bwMode="auto">
          <a:xfrm>
            <a:off x="6746875" y="4249552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399" name="Line 95"/>
          <p:cNvSpPr>
            <a:spLocks noChangeShapeType="1"/>
          </p:cNvSpPr>
          <p:nvPr/>
        </p:nvSpPr>
        <p:spPr bwMode="auto">
          <a:xfrm flipV="1">
            <a:off x="6729413" y="4703577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00" name="Line 96"/>
          <p:cNvSpPr>
            <a:spLocks noChangeShapeType="1"/>
          </p:cNvSpPr>
          <p:nvPr/>
        </p:nvSpPr>
        <p:spPr bwMode="auto">
          <a:xfrm>
            <a:off x="6735763" y="5122677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01" name="Line 97"/>
          <p:cNvSpPr>
            <a:spLocks noChangeShapeType="1"/>
          </p:cNvSpPr>
          <p:nvPr/>
        </p:nvSpPr>
        <p:spPr bwMode="auto">
          <a:xfrm>
            <a:off x="5967413" y="5529077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02" name="Line 98"/>
          <p:cNvSpPr>
            <a:spLocks noChangeShapeType="1"/>
          </p:cNvSpPr>
          <p:nvPr/>
        </p:nvSpPr>
        <p:spPr bwMode="auto">
          <a:xfrm flipV="1">
            <a:off x="6735763" y="5495739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03" name="Text Box 99"/>
          <p:cNvSpPr txBox="1">
            <a:spLocks noChangeArrowheads="1"/>
          </p:cNvSpPr>
          <p:nvPr/>
        </p:nvSpPr>
        <p:spPr bwMode="auto">
          <a:xfrm>
            <a:off x="6045200" y="43305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4404" name="Text Box 100"/>
          <p:cNvSpPr txBox="1">
            <a:spLocks noChangeArrowheads="1"/>
          </p:cNvSpPr>
          <p:nvPr/>
        </p:nvSpPr>
        <p:spPr bwMode="auto">
          <a:xfrm>
            <a:off x="5894388" y="475596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4405" name="Text Box 101"/>
          <p:cNvSpPr txBox="1">
            <a:spLocks noChangeArrowheads="1"/>
          </p:cNvSpPr>
          <p:nvPr/>
        </p:nvSpPr>
        <p:spPr bwMode="auto">
          <a:xfrm>
            <a:off x="5911850" y="56005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4406" name="Text Box 102"/>
          <p:cNvSpPr txBox="1">
            <a:spLocks noChangeArrowheads="1"/>
          </p:cNvSpPr>
          <p:nvPr/>
        </p:nvSpPr>
        <p:spPr bwMode="auto">
          <a:xfrm>
            <a:off x="6905625" y="41273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4407" name="Text Box 103"/>
          <p:cNvSpPr txBox="1">
            <a:spLocks noChangeArrowheads="1"/>
          </p:cNvSpPr>
          <p:nvPr/>
        </p:nvSpPr>
        <p:spPr bwMode="auto">
          <a:xfrm>
            <a:off x="6924675" y="475596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4408" name="Text Box 104"/>
          <p:cNvSpPr txBox="1">
            <a:spLocks noChangeArrowheads="1"/>
          </p:cNvSpPr>
          <p:nvPr/>
        </p:nvSpPr>
        <p:spPr bwMode="auto">
          <a:xfrm>
            <a:off x="5972175" y="500202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4409" name="Text Box 105"/>
          <p:cNvSpPr txBox="1">
            <a:spLocks noChangeArrowheads="1"/>
          </p:cNvSpPr>
          <p:nvPr/>
        </p:nvSpPr>
        <p:spPr bwMode="auto">
          <a:xfrm>
            <a:off x="6913563" y="49940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410" name="Text Box 106"/>
          <p:cNvSpPr txBox="1">
            <a:spLocks noChangeArrowheads="1"/>
          </p:cNvSpPr>
          <p:nvPr/>
        </p:nvSpPr>
        <p:spPr bwMode="auto">
          <a:xfrm>
            <a:off x="6918325" y="556082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4411" name="Line 107"/>
          <p:cNvSpPr>
            <a:spLocks noChangeShapeType="1"/>
          </p:cNvSpPr>
          <p:nvPr/>
        </p:nvSpPr>
        <p:spPr bwMode="auto">
          <a:xfrm>
            <a:off x="5816600" y="4786127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12" name="Line 108"/>
          <p:cNvSpPr>
            <a:spLocks noChangeShapeType="1"/>
          </p:cNvSpPr>
          <p:nvPr/>
        </p:nvSpPr>
        <p:spPr bwMode="auto">
          <a:xfrm flipV="1">
            <a:off x="5970588" y="5432239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13" name="Text Box 109"/>
          <p:cNvSpPr txBox="1">
            <a:spLocks noChangeArrowheads="1"/>
          </p:cNvSpPr>
          <p:nvPr/>
        </p:nvSpPr>
        <p:spPr bwMode="auto">
          <a:xfrm>
            <a:off x="6403975" y="537985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4414" name="Oval 110"/>
          <p:cNvSpPr>
            <a:spLocks noChangeArrowheads="1"/>
          </p:cNvSpPr>
          <p:nvPr/>
        </p:nvSpPr>
        <p:spPr bwMode="auto">
          <a:xfrm>
            <a:off x="7991475" y="4925827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8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15" name="Line 111"/>
          <p:cNvSpPr>
            <a:spLocks noChangeShapeType="1"/>
          </p:cNvSpPr>
          <p:nvPr/>
        </p:nvSpPr>
        <p:spPr bwMode="auto">
          <a:xfrm>
            <a:off x="7512050" y="4686114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16" name="Line 112"/>
          <p:cNvSpPr>
            <a:spLocks noChangeShapeType="1"/>
          </p:cNvSpPr>
          <p:nvPr/>
        </p:nvSpPr>
        <p:spPr bwMode="auto">
          <a:xfrm flipV="1">
            <a:off x="7510463" y="5100452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17" name="Freeform 113"/>
          <p:cNvSpPr>
            <a:spLocks/>
          </p:cNvSpPr>
          <p:nvPr/>
        </p:nvSpPr>
        <p:spPr bwMode="auto">
          <a:xfrm>
            <a:off x="6746875" y="5181414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18" name="Text Box 114"/>
          <p:cNvSpPr txBox="1">
            <a:spLocks noChangeArrowheads="1"/>
          </p:cNvSpPr>
          <p:nvPr/>
        </p:nvSpPr>
        <p:spPr bwMode="auto">
          <a:xfrm>
            <a:off x="7635875" y="457022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419" name="Text Box 115"/>
          <p:cNvSpPr txBox="1">
            <a:spLocks noChangeArrowheads="1"/>
          </p:cNvSpPr>
          <p:nvPr/>
        </p:nvSpPr>
        <p:spPr bwMode="auto">
          <a:xfrm>
            <a:off x="7459663" y="559892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4420" name="Text Box 116"/>
          <p:cNvSpPr txBox="1">
            <a:spLocks noChangeArrowheads="1"/>
          </p:cNvSpPr>
          <p:nvPr/>
        </p:nvSpPr>
        <p:spPr bwMode="auto">
          <a:xfrm>
            <a:off x="7508875" y="496710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4421" name="Line 117"/>
          <p:cNvSpPr>
            <a:spLocks noChangeShapeType="1"/>
          </p:cNvSpPr>
          <p:nvPr/>
        </p:nvSpPr>
        <p:spPr bwMode="auto">
          <a:xfrm flipV="1">
            <a:off x="6608763" y="4401952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22" name="Oval 118"/>
          <p:cNvSpPr>
            <a:spLocks noChangeArrowheads="1"/>
          </p:cNvSpPr>
          <p:nvPr/>
        </p:nvSpPr>
        <p:spPr bwMode="auto">
          <a:xfrm>
            <a:off x="4924425" y="4935352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23" name="Line 119"/>
          <p:cNvSpPr>
            <a:spLocks noChangeShapeType="1"/>
          </p:cNvSpPr>
          <p:nvPr/>
        </p:nvSpPr>
        <p:spPr bwMode="auto">
          <a:xfrm flipV="1">
            <a:off x="5192713" y="4703577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24" name="Line 120"/>
          <p:cNvSpPr>
            <a:spLocks noChangeShapeType="1"/>
          </p:cNvSpPr>
          <p:nvPr/>
        </p:nvSpPr>
        <p:spPr bwMode="auto">
          <a:xfrm>
            <a:off x="5194300" y="5146489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25" name="Oval 121"/>
          <p:cNvSpPr>
            <a:spLocks noChangeArrowheads="1"/>
          </p:cNvSpPr>
          <p:nvPr/>
        </p:nvSpPr>
        <p:spPr bwMode="auto">
          <a:xfrm>
            <a:off x="5467350" y="3963802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26" name="Line 122"/>
          <p:cNvSpPr>
            <a:spLocks noChangeShapeType="1"/>
          </p:cNvSpPr>
          <p:nvPr/>
        </p:nvSpPr>
        <p:spPr bwMode="auto">
          <a:xfrm flipH="1" flipV="1">
            <a:off x="5676900" y="4197164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27" name="Line 123"/>
          <p:cNvSpPr>
            <a:spLocks noChangeShapeType="1"/>
          </p:cNvSpPr>
          <p:nvPr/>
        </p:nvSpPr>
        <p:spPr bwMode="auto">
          <a:xfrm flipH="1">
            <a:off x="5124450" y="4216214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28" name="Line 124"/>
          <p:cNvSpPr>
            <a:spLocks noChangeShapeType="1"/>
          </p:cNvSpPr>
          <p:nvPr/>
        </p:nvSpPr>
        <p:spPr bwMode="auto">
          <a:xfrm flipH="1" flipV="1">
            <a:off x="5762625" y="4101914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29" name="Text Box 125"/>
          <p:cNvSpPr txBox="1">
            <a:spLocks noChangeArrowheads="1"/>
          </p:cNvSpPr>
          <p:nvPr/>
        </p:nvSpPr>
        <p:spPr bwMode="auto">
          <a:xfrm>
            <a:off x="5407025" y="42924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4430" name="Text Box 126"/>
          <p:cNvSpPr txBox="1">
            <a:spLocks noChangeArrowheads="1"/>
          </p:cNvSpPr>
          <p:nvPr/>
        </p:nvSpPr>
        <p:spPr bwMode="auto">
          <a:xfrm>
            <a:off x="5981700" y="38637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4431" name="Text Box 127"/>
          <p:cNvSpPr txBox="1">
            <a:spLocks noChangeArrowheads="1"/>
          </p:cNvSpPr>
          <p:nvPr/>
        </p:nvSpPr>
        <p:spPr bwMode="auto">
          <a:xfrm>
            <a:off x="5187950" y="52290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4432" name="Text Box 128"/>
          <p:cNvSpPr txBox="1">
            <a:spLocks noChangeArrowheads="1"/>
          </p:cNvSpPr>
          <p:nvPr/>
        </p:nvSpPr>
        <p:spPr bwMode="auto">
          <a:xfrm>
            <a:off x="5016500" y="43305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433" name="Text Box 129"/>
          <p:cNvSpPr txBox="1">
            <a:spLocks noChangeArrowheads="1"/>
          </p:cNvSpPr>
          <p:nvPr/>
        </p:nvSpPr>
        <p:spPr bwMode="auto">
          <a:xfrm>
            <a:off x="5264150" y="45591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4434" name="Text Box 130"/>
          <p:cNvSpPr txBox="1">
            <a:spLocks noChangeArrowheads="1"/>
          </p:cNvSpPr>
          <p:nvPr/>
        </p:nvSpPr>
        <p:spPr bwMode="auto">
          <a:xfrm>
            <a:off x="5422900" y="39399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4435" name="Text Box 131"/>
          <p:cNvSpPr txBox="1">
            <a:spLocks noChangeArrowheads="1"/>
          </p:cNvSpPr>
          <p:nvPr/>
        </p:nvSpPr>
        <p:spPr bwMode="auto">
          <a:xfrm>
            <a:off x="6432550" y="41019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4436" name="Text Box 132"/>
          <p:cNvSpPr txBox="1">
            <a:spLocks noChangeArrowheads="1"/>
          </p:cNvSpPr>
          <p:nvPr/>
        </p:nvSpPr>
        <p:spPr bwMode="auto">
          <a:xfrm>
            <a:off x="4879975" y="49115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4437" name="Text Box 133"/>
          <p:cNvSpPr txBox="1">
            <a:spLocks noChangeArrowheads="1"/>
          </p:cNvSpPr>
          <p:nvPr/>
        </p:nvSpPr>
        <p:spPr bwMode="auto">
          <a:xfrm>
            <a:off x="6423025" y="49020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4438" name="Text Box 134"/>
          <p:cNvSpPr txBox="1">
            <a:spLocks noChangeArrowheads="1"/>
          </p:cNvSpPr>
          <p:nvPr/>
        </p:nvSpPr>
        <p:spPr bwMode="auto">
          <a:xfrm>
            <a:off x="7194550" y="4446402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39" name="Text Box 135"/>
          <p:cNvSpPr txBox="1">
            <a:spLocks noChangeArrowheads="1"/>
          </p:cNvSpPr>
          <p:nvPr/>
        </p:nvSpPr>
        <p:spPr bwMode="auto">
          <a:xfrm>
            <a:off x="7194550" y="5217927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40" name="Text Box 136"/>
          <p:cNvSpPr txBox="1">
            <a:spLocks noChangeArrowheads="1"/>
          </p:cNvSpPr>
          <p:nvPr/>
        </p:nvSpPr>
        <p:spPr bwMode="auto">
          <a:xfrm>
            <a:off x="6423025" y="5694177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41" name="Text Box 137"/>
          <p:cNvSpPr txBox="1">
            <a:spLocks noChangeArrowheads="1"/>
          </p:cNvSpPr>
          <p:nvPr/>
        </p:nvSpPr>
        <p:spPr bwMode="auto">
          <a:xfrm>
            <a:off x="5651500" y="53115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4442" name="Rectangle 138"/>
          <p:cNvSpPr>
            <a:spLocks noChangeArrowheads="1"/>
          </p:cNvSpPr>
          <p:nvPr/>
        </p:nvSpPr>
        <p:spPr bwMode="auto">
          <a:xfrm>
            <a:off x="7961313" y="4308289"/>
            <a:ext cx="369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43" name="Rectangle 139"/>
          <p:cNvSpPr>
            <a:spLocks noChangeArrowheads="1"/>
          </p:cNvSpPr>
          <p:nvPr/>
        </p:nvSpPr>
        <p:spPr bwMode="auto">
          <a:xfrm>
            <a:off x="5054600" y="1238064"/>
            <a:ext cx="3797300" cy="233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44" name="Text Box 140"/>
          <p:cNvSpPr txBox="1">
            <a:spLocks noChangeArrowheads="1"/>
          </p:cNvSpPr>
          <p:nvPr/>
        </p:nvSpPr>
        <p:spPr bwMode="auto">
          <a:xfrm>
            <a:off x="7223125" y="1084077"/>
            <a:ext cx="14716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추정 잔여거리</a:t>
            </a:r>
          </a:p>
        </p:txBody>
      </p:sp>
      <p:sp>
        <p:nvSpPr>
          <p:cNvPr id="354445" name="Oval 141"/>
          <p:cNvSpPr>
            <a:spLocks noChangeArrowheads="1"/>
          </p:cNvSpPr>
          <p:nvPr/>
        </p:nvSpPr>
        <p:spPr bwMode="auto">
          <a:xfrm>
            <a:off x="1474788" y="4516252"/>
            <a:ext cx="279400" cy="2682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54446" name="Oval 142"/>
          <p:cNvSpPr>
            <a:spLocks noChangeArrowheads="1"/>
          </p:cNvSpPr>
          <p:nvPr/>
        </p:nvSpPr>
        <p:spPr bwMode="auto">
          <a:xfrm>
            <a:off x="2244725" y="5729102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47" name="Oval 143"/>
          <p:cNvSpPr>
            <a:spLocks noChangeArrowheads="1"/>
          </p:cNvSpPr>
          <p:nvPr/>
        </p:nvSpPr>
        <p:spPr bwMode="auto">
          <a:xfrm>
            <a:off x="1474788" y="5324289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48" name="Oval 144"/>
          <p:cNvSpPr>
            <a:spLocks noChangeArrowheads="1"/>
          </p:cNvSpPr>
          <p:nvPr/>
        </p:nvSpPr>
        <p:spPr bwMode="auto">
          <a:xfrm>
            <a:off x="2244725" y="4919477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49" name="Oval 145"/>
          <p:cNvSpPr>
            <a:spLocks noChangeArrowheads="1"/>
          </p:cNvSpPr>
          <p:nvPr/>
        </p:nvSpPr>
        <p:spPr bwMode="auto">
          <a:xfrm>
            <a:off x="3016250" y="5257614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50" name="Oval 146"/>
          <p:cNvSpPr>
            <a:spLocks noChangeArrowheads="1"/>
          </p:cNvSpPr>
          <p:nvPr/>
        </p:nvSpPr>
        <p:spPr bwMode="auto">
          <a:xfrm>
            <a:off x="3016250" y="4481327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51" name="Oval 147"/>
          <p:cNvSpPr>
            <a:spLocks noChangeArrowheads="1"/>
          </p:cNvSpPr>
          <p:nvPr/>
        </p:nvSpPr>
        <p:spPr bwMode="auto">
          <a:xfrm>
            <a:off x="2244725" y="4111439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52" name="Line 148"/>
          <p:cNvSpPr>
            <a:spLocks noChangeShapeType="1"/>
          </p:cNvSpPr>
          <p:nvPr/>
        </p:nvSpPr>
        <p:spPr bwMode="auto">
          <a:xfrm>
            <a:off x="1736725" y="4717864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53" name="Line 149"/>
          <p:cNvSpPr>
            <a:spLocks noChangeShapeType="1"/>
          </p:cNvSpPr>
          <p:nvPr/>
        </p:nvSpPr>
        <p:spPr bwMode="auto">
          <a:xfrm flipV="1">
            <a:off x="1754188" y="5113152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54" name="Line 150"/>
          <p:cNvSpPr>
            <a:spLocks noChangeShapeType="1"/>
          </p:cNvSpPr>
          <p:nvPr/>
        </p:nvSpPr>
        <p:spPr bwMode="auto">
          <a:xfrm flipV="1">
            <a:off x="1684338" y="4246377"/>
            <a:ext cx="560387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55" name="Line 151"/>
          <p:cNvSpPr>
            <a:spLocks noChangeShapeType="1"/>
          </p:cNvSpPr>
          <p:nvPr/>
        </p:nvSpPr>
        <p:spPr bwMode="auto">
          <a:xfrm>
            <a:off x="2527300" y="4240027"/>
            <a:ext cx="53340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56" name="Line 152"/>
          <p:cNvSpPr>
            <a:spLocks noChangeShapeType="1"/>
          </p:cNvSpPr>
          <p:nvPr/>
        </p:nvSpPr>
        <p:spPr bwMode="auto">
          <a:xfrm flipV="1">
            <a:off x="2509838" y="4694052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57" name="Line 153"/>
          <p:cNvSpPr>
            <a:spLocks noChangeShapeType="1"/>
          </p:cNvSpPr>
          <p:nvPr/>
        </p:nvSpPr>
        <p:spPr bwMode="auto">
          <a:xfrm>
            <a:off x="2516188" y="5113152"/>
            <a:ext cx="515937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58" name="Line 154"/>
          <p:cNvSpPr>
            <a:spLocks noChangeShapeType="1"/>
          </p:cNvSpPr>
          <p:nvPr/>
        </p:nvSpPr>
        <p:spPr bwMode="auto">
          <a:xfrm>
            <a:off x="1747838" y="5519552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59" name="Line 155"/>
          <p:cNvSpPr>
            <a:spLocks noChangeShapeType="1"/>
          </p:cNvSpPr>
          <p:nvPr/>
        </p:nvSpPr>
        <p:spPr bwMode="auto">
          <a:xfrm flipV="1">
            <a:off x="2516188" y="5486214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60" name="Text Box 156"/>
          <p:cNvSpPr txBox="1">
            <a:spLocks noChangeArrowheads="1"/>
          </p:cNvSpPr>
          <p:nvPr/>
        </p:nvSpPr>
        <p:spPr bwMode="auto">
          <a:xfrm>
            <a:off x="1825625" y="43209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4461" name="Text Box 157"/>
          <p:cNvSpPr txBox="1">
            <a:spLocks noChangeArrowheads="1"/>
          </p:cNvSpPr>
          <p:nvPr/>
        </p:nvSpPr>
        <p:spPr bwMode="auto">
          <a:xfrm>
            <a:off x="1662113" y="47464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4462" name="Text Box 158"/>
          <p:cNvSpPr txBox="1">
            <a:spLocks noChangeArrowheads="1"/>
          </p:cNvSpPr>
          <p:nvPr/>
        </p:nvSpPr>
        <p:spPr bwMode="auto">
          <a:xfrm>
            <a:off x="1692275" y="55909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4463" name="Text Box 159"/>
          <p:cNvSpPr txBox="1">
            <a:spLocks noChangeArrowheads="1"/>
          </p:cNvSpPr>
          <p:nvPr/>
        </p:nvSpPr>
        <p:spPr bwMode="auto">
          <a:xfrm>
            <a:off x="2686050" y="41177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4464" name="Text Box 160"/>
          <p:cNvSpPr txBox="1">
            <a:spLocks noChangeArrowheads="1"/>
          </p:cNvSpPr>
          <p:nvPr/>
        </p:nvSpPr>
        <p:spPr bwMode="auto">
          <a:xfrm>
            <a:off x="2705100" y="474643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4465" name="Text Box 161"/>
          <p:cNvSpPr txBox="1">
            <a:spLocks noChangeArrowheads="1"/>
          </p:cNvSpPr>
          <p:nvPr/>
        </p:nvSpPr>
        <p:spPr bwMode="auto">
          <a:xfrm>
            <a:off x="1739900" y="499250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4466" name="Text Box 162"/>
          <p:cNvSpPr txBox="1">
            <a:spLocks noChangeArrowheads="1"/>
          </p:cNvSpPr>
          <p:nvPr/>
        </p:nvSpPr>
        <p:spPr bwMode="auto">
          <a:xfrm>
            <a:off x="2719388" y="498456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467" name="Text Box 163"/>
          <p:cNvSpPr txBox="1">
            <a:spLocks noChangeArrowheads="1"/>
          </p:cNvSpPr>
          <p:nvPr/>
        </p:nvSpPr>
        <p:spPr bwMode="auto">
          <a:xfrm>
            <a:off x="2698750" y="555130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4468" name="Text Box 164"/>
          <p:cNvSpPr txBox="1">
            <a:spLocks noChangeArrowheads="1"/>
          </p:cNvSpPr>
          <p:nvPr/>
        </p:nvSpPr>
        <p:spPr bwMode="auto">
          <a:xfrm>
            <a:off x="1263650" y="487185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4469" name="Line 165"/>
          <p:cNvSpPr>
            <a:spLocks noChangeShapeType="1"/>
          </p:cNvSpPr>
          <p:nvPr/>
        </p:nvSpPr>
        <p:spPr bwMode="auto">
          <a:xfrm>
            <a:off x="1597025" y="4776602"/>
            <a:ext cx="7938" cy="544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70" name="Line 166"/>
          <p:cNvSpPr>
            <a:spLocks noChangeShapeType="1"/>
          </p:cNvSpPr>
          <p:nvPr/>
        </p:nvSpPr>
        <p:spPr bwMode="auto">
          <a:xfrm flipV="1">
            <a:off x="1751013" y="5422714"/>
            <a:ext cx="12668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71" name="Text Box 167"/>
          <p:cNvSpPr txBox="1">
            <a:spLocks noChangeArrowheads="1"/>
          </p:cNvSpPr>
          <p:nvPr/>
        </p:nvSpPr>
        <p:spPr bwMode="auto">
          <a:xfrm>
            <a:off x="2184400" y="538302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4472" name="Oval 168"/>
          <p:cNvSpPr>
            <a:spLocks noChangeArrowheads="1"/>
          </p:cNvSpPr>
          <p:nvPr/>
        </p:nvSpPr>
        <p:spPr bwMode="auto">
          <a:xfrm>
            <a:off x="3771900" y="4916302"/>
            <a:ext cx="280988" cy="2682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73" name="Line 169"/>
          <p:cNvSpPr>
            <a:spLocks noChangeShapeType="1"/>
          </p:cNvSpPr>
          <p:nvPr/>
        </p:nvSpPr>
        <p:spPr bwMode="auto">
          <a:xfrm>
            <a:off x="3292475" y="4676589"/>
            <a:ext cx="506413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74" name="Line 170"/>
          <p:cNvSpPr>
            <a:spLocks noChangeShapeType="1"/>
          </p:cNvSpPr>
          <p:nvPr/>
        </p:nvSpPr>
        <p:spPr bwMode="auto">
          <a:xfrm flipV="1">
            <a:off x="3290888" y="5090927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75" name="Freeform 171"/>
          <p:cNvSpPr>
            <a:spLocks/>
          </p:cNvSpPr>
          <p:nvPr/>
        </p:nvSpPr>
        <p:spPr bwMode="auto">
          <a:xfrm>
            <a:off x="2527300" y="5171889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76" name="Text Box 172"/>
          <p:cNvSpPr txBox="1">
            <a:spLocks noChangeArrowheads="1"/>
          </p:cNvSpPr>
          <p:nvPr/>
        </p:nvSpPr>
        <p:spPr bwMode="auto">
          <a:xfrm>
            <a:off x="3429000" y="454800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477" name="Text Box 173"/>
          <p:cNvSpPr txBox="1">
            <a:spLocks noChangeArrowheads="1"/>
          </p:cNvSpPr>
          <p:nvPr/>
        </p:nvSpPr>
        <p:spPr bwMode="auto">
          <a:xfrm>
            <a:off x="3240088" y="558940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4478" name="Text Box 174"/>
          <p:cNvSpPr txBox="1">
            <a:spLocks noChangeArrowheads="1"/>
          </p:cNvSpPr>
          <p:nvPr/>
        </p:nvSpPr>
        <p:spPr bwMode="auto">
          <a:xfrm>
            <a:off x="3263900" y="497027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4479" name="Line 175"/>
          <p:cNvSpPr>
            <a:spLocks noChangeShapeType="1"/>
          </p:cNvSpPr>
          <p:nvPr/>
        </p:nvSpPr>
        <p:spPr bwMode="auto">
          <a:xfrm flipV="1">
            <a:off x="2389188" y="4392427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80" name="Text Box 176"/>
          <p:cNvSpPr txBox="1">
            <a:spLocks noChangeArrowheads="1"/>
          </p:cNvSpPr>
          <p:nvPr/>
        </p:nvSpPr>
        <p:spPr bwMode="auto">
          <a:xfrm>
            <a:off x="2324100" y="44829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4481" name="Oval 177"/>
          <p:cNvSpPr>
            <a:spLocks noChangeArrowheads="1"/>
          </p:cNvSpPr>
          <p:nvPr/>
        </p:nvSpPr>
        <p:spPr bwMode="auto">
          <a:xfrm>
            <a:off x="704850" y="4925827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82" name="Line 178"/>
          <p:cNvSpPr>
            <a:spLocks noChangeShapeType="1"/>
          </p:cNvSpPr>
          <p:nvPr/>
        </p:nvSpPr>
        <p:spPr bwMode="auto">
          <a:xfrm flipV="1">
            <a:off x="973138" y="4694052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83" name="Line 179"/>
          <p:cNvSpPr>
            <a:spLocks noChangeShapeType="1"/>
          </p:cNvSpPr>
          <p:nvPr/>
        </p:nvSpPr>
        <p:spPr bwMode="auto">
          <a:xfrm>
            <a:off x="974725" y="5136964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84" name="Oval 180"/>
          <p:cNvSpPr>
            <a:spLocks noChangeArrowheads="1"/>
          </p:cNvSpPr>
          <p:nvPr/>
        </p:nvSpPr>
        <p:spPr bwMode="auto">
          <a:xfrm>
            <a:off x="1247775" y="3954277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485" name="Line 181"/>
          <p:cNvSpPr>
            <a:spLocks noChangeShapeType="1"/>
          </p:cNvSpPr>
          <p:nvPr/>
        </p:nvSpPr>
        <p:spPr bwMode="auto">
          <a:xfrm flipH="1" flipV="1">
            <a:off x="1457325" y="4187639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86" name="Line 182"/>
          <p:cNvSpPr>
            <a:spLocks noChangeShapeType="1"/>
          </p:cNvSpPr>
          <p:nvPr/>
        </p:nvSpPr>
        <p:spPr bwMode="auto">
          <a:xfrm flipH="1">
            <a:off x="904875" y="4206689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87" name="Line 183"/>
          <p:cNvSpPr>
            <a:spLocks noChangeShapeType="1"/>
          </p:cNvSpPr>
          <p:nvPr/>
        </p:nvSpPr>
        <p:spPr bwMode="auto">
          <a:xfrm flipH="1" flipV="1">
            <a:off x="1543050" y="4092389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4488" name="Text Box 184"/>
          <p:cNvSpPr txBox="1">
            <a:spLocks noChangeArrowheads="1"/>
          </p:cNvSpPr>
          <p:nvPr/>
        </p:nvSpPr>
        <p:spPr bwMode="auto">
          <a:xfrm>
            <a:off x="1187450" y="42828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4489" name="Text Box 185"/>
          <p:cNvSpPr txBox="1">
            <a:spLocks noChangeArrowheads="1"/>
          </p:cNvSpPr>
          <p:nvPr/>
        </p:nvSpPr>
        <p:spPr bwMode="auto">
          <a:xfrm>
            <a:off x="1762125" y="385426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4490" name="Text Box 186"/>
          <p:cNvSpPr txBox="1">
            <a:spLocks noChangeArrowheads="1"/>
          </p:cNvSpPr>
          <p:nvPr/>
        </p:nvSpPr>
        <p:spPr bwMode="auto">
          <a:xfrm>
            <a:off x="968375" y="523221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4491" name="Text Box 187"/>
          <p:cNvSpPr txBox="1">
            <a:spLocks noChangeArrowheads="1"/>
          </p:cNvSpPr>
          <p:nvPr/>
        </p:nvSpPr>
        <p:spPr bwMode="auto">
          <a:xfrm>
            <a:off x="796925" y="43209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4492" name="Text Box 188"/>
          <p:cNvSpPr txBox="1">
            <a:spLocks noChangeArrowheads="1"/>
          </p:cNvSpPr>
          <p:nvPr/>
        </p:nvSpPr>
        <p:spPr bwMode="auto">
          <a:xfrm>
            <a:off x="1044575" y="454958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4493" name="Text Box 189"/>
          <p:cNvSpPr txBox="1">
            <a:spLocks noChangeArrowheads="1"/>
          </p:cNvSpPr>
          <p:nvPr/>
        </p:nvSpPr>
        <p:spPr bwMode="auto">
          <a:xfrm>
            <a:off x="1203325" y="3903477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94" name="Text Box 190"/>
          <p:cNvSpPr txBox="1">
            <a:spLocks noChangeArrowheads="1"/>
          </p:cNvSpPr>
          <p:nvPr/>
        </p:nvSpPr>
        <p:spPr bwMode="auto">
          <a:xfrm>
            <a:off x="2212975" y="4065402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95" name="Text Box 191"/>
          <p:cNvSpPr txBox="1">
            <a:spLocks noChangeArrowheads="1"/>
          </p:cNvSpPr>
          <p:nvPr/>
        </p:nvSpPr>
        <p:spPr bwMode="auto">
          <a:xfrm>
            <a:off x="660400" y="4875027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96" name="Text Box 192"/>
          <p:cNvSpPr txBox="1">
            <a:spLocks noChangeArrowheads="1"/>
          </p:cNvSpPr>
          <p:nvPr/>
        </p:nvSpPr>
        <p:spPr bwMode="auto">
          <a:xfrm>
            <a:off x="2203450" y="4865502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97" name="Text Box 193"/>
          <p:cNvSpPr txBox="1">
            <a:spLocks noChangeArrowheads="1"/>
          </p:cNvSpPr>
          <p:nvPr/>
        </p:nvSpPr>
        <p:spPr bwMode="auto">
          <a:xfrm>
            <a:off x="2974975" y="4436877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98" name="Text Box 194"/>
          <p:cNvSpPr txBox="1">
            <a:spLocks noChangeArrowheads="1"/>
          </p:cNvSpPr>
          <p:nvPr/>
        </p:nvSpPr>
        <p:spPr bwMode="auto">
          <a:xfrm>
            <a:off x="2974975" y="5208402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499" name="Text Box 195"/>
          <p:cNvSpPr txBox="1">
            <a:spLocks noChangeArrowheads="1"/>
          </p:cNvSpPr>
          <p:nvPr/>
        </p:nvSpPr>
        <p:spPr bwMode="auto">
          <a:xfrm>
            <a:off x="2203450" y="5684652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500" name="Text Box 196"/>
          <p:cNvSpPr txBox="1">
            <a:spLocks noChangeArrowheads="1"/>
          </p:cNvSpPr>
          <p:nvPr/>
        </p:nvSpPr>
        <p:spPr bwMode="auto">
          <a:xfrm>
            <a:off x="1431925" y="5275077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501" name="Rectangle 197"/>
          <p:cNvSpPr>
            <a:spLocks noChangeArrowheads="1"/>
          </p:cNvSpPr>
          <p:nvPr/>
        </p:nvSpPr>
        <p:spPr bwMode="auto">
          <a:xfrm>
            <a:off x="3389313" y="4032064"/>
            <a:ext cx="369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502" name="Rectangle 198"/>
          <p:cNvSpPr>
            <a:spLocks noChangeArrowheads="1"/>
          </p:cNvSpPr>
          <p:nvPr/>
        </p:nvSpPr>
        <p:spPr bwMode="auto">
          <a:xfrm>
            <a:off x="3716338" y="4852802"/>
            <a:ext cx="392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4504" name="AutoShape 200"/>
          <p:cNvSpPr>
            <a:spLocks noChangeArrowheads="1"/>
          </p:cNvSpPr>
          <p:nvPr/>
        </p:nvSpPr>
        <p:spPr bwMode="auto">
          <a:xfrm rot="5400000">
            <a:off x="7432675" y="6100577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4505" name="Rectangle 201"/>
          <p:cNvSpPr>
            <a:spLocks noChangeArrowheads="1"/>
          </p:cNvSpPr>
          <p:nvPr/>
        </p:nvSpPr>
        <p:spPr bwMode="auto">
          <a:xfrm>
            <a:off x="660400" y="393700"/>
            <a:ext cx="7772400" cy="73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800" i="0" dirty="0">
                <a:effectLst/>
              </a:rPr>
              <a:t>A</a:t>
            </a:r>
            <a:r>
              <a:rPr lang="en-US" altLang="ko-KR" sz="2800" i="0" baseline="30000" dirty="0">
                <a:effectLst/>
              </a:rPr>
              <a:t>*</a:t>
            </a:r>
            <a:r>
              <a:rPr lang="en-US" altLang="ko-KR" sz="2800" i="0" dirty="0">
                <a:effectLst/>
              </a:rPr>
              <a:t> </a:t>
            </a:r>
            <a:r>
              <a:rPr lang="ko-KR" altLang="en-US" sz="2800" i="0" dirty="0">
                <a:effectLst/>
              </a:rPr>
              <a:t>알고리즘</a:t>
            </a:r>
            <a:r>
              <a:rPr lang="ko-KR" altLang="en-US" sz="2800" i="0" dirty="0">
                <a:effectLst/>
                <a:latin typeface="Times New Roman" panose="02020603050405020304" pitchFamily="18" charset="0"/>
              </a:rPr>
              <a:t>의 작동 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83" name="Freeform 131"/>
          <p:cNvSpPr>
            <a:spLocks/>
          </p:cNvSpPr>
          <p:nvPr/>
        </p:nvSpPr>
        <p:spPr bwMode="auto">
          <a:xfrm>
            <a:off x="5432612" y="2598644"/>
            <a:ext cx="3076575" cy="1171575"/>
          </a:xfrm>
          <a:custGeom>
            <a:avLst/>
            <a:gdLst>
              <a:gd name="T0" fmla="*/ 210 w 1938"/>
              <a:gd name="T1" fmla="*/ 480 h 738"/>
              <a:gd name="T2" fmla="*/ 636 w 1938"/>
              <a:gd name="T3" fmla="*/ 732 h 738"/>
              <a:gd name="T4" fmla="*/ 924 w 1938"/>
              <a:gd name="T5" fmla="*/ 714 h 738"/>
              <a:gd name="T6" fmla="*/ 1188 w 1938"/>
              <a:gd name="T7" fmla="*/ 522 h 738"/>
              <a:gd name="T8" fmla="*/ 1332 w 1938"/>
              <a:gd name="T9" fmla="*/ 534 h 738"/>
              <a:gd name="T10" fmla="*/ 1578 w 1938"/>
              <a:gd name="T11" fmla="*/ 690 h 738"/>
              <a:gd name="T12" fmla="*/ 1800 w 1938"/>
              <a:gd name="T13" fmla="*/ 738 h 738"/>
              <a:gd name="T14" fmla="*/ 1926 w 1938"/>
              <a:gd name="T15" fmla="*/ 630 h 738"/>
              <a:gd name="T16" fmla="*/ 1938 w 1938"/>
              <a:gd name="T17" fmla="*/ 474 h 738"/>
              <a:gd name="T18" fmla="*/ 1890 w 1938"/>
              <a:gd name="T19" fmla="*/ 336 h 738"/>
              <a:gd name="T20" fmla="*/ 1452 w 1938"/>
              <a:gd name="T21" fmla="*/ 72 h 738"/>
              <a:gd name="T22" fmla="*/ 1170 w 1938"/>
              <a:gd name="T23" fmla="*/ 0 h 738"/>
              <a:gd name="T24" fmla="*/ 888 w 1938"/>
              <a:gd name="T25" fmla="*/ 192 h 738"/>
              <a:gd name="T26" fmla="*/ 690 w 1938"/>
              <a:gd name="T27" fmla="*/ 246 h 738"/>
              <a:gd name="T28" fmla="*/ 432 w 1938"/>
              <a:gd name="T29" fmla="*/ 114 h 738"/>
              <a:gd name="T30" fmla="*/ 210 w 1938"/>
              <a:gd name="T31" fmla="*/ 72 h 738"/>
              <a:gd name="T32" fmla="*/ 30 w 1938"/>
              <a:gd name="T33" fmla="*/ 156 h 738"/>
              <a:gd name="T34" fmla="*/ 0 w 1938"/>
              <a:gd name="T35" fmla="*/ 288 h 738"/>
              <a:gd name="T36" fmla="*/ 210 w 1938"/>
              <a:gd name="T37" fmla="*/ 48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38" h="738">
                <a:moveTo>
                  <a:pt x="210" y="480"/>
                </a:moveTo>
                <a:lnTo>
                  <a:pt x="636" y="732"/>
                </a:lnTo>
                <a:lnTo>
                  <a:pt x="924" y="714"/>
                </a:lnTo>
                <a:lnTo>
                  <a:pt x="1188" y="522"/>
                </a:lnTo>
                <a:lnTo>
                  <a:pt x="1332" y="534"/>
                </a:lnTo>
                <a:lnTo>
                  <a:pt x="1578" y="690"/>
                </a:lnTo>
                <a:lnTo>
                  <a:pt x="1800" y="738"/>
                </a:lnTo>
                <a:lnTo>
                  <a:pt x="1926" y="630"/>
                </a:lnTo>
                <a:lnTo>
                  <a:pt x="1938" y="474"/>
                </a:lnTo>
                <a:lnTo>
                  <a:pt x="1890" y="336"/>
                </a:lnTo>
                <a:lnTo>
                  <a:pt x="1452" y="72"/>
                </a:lnTo>
                <a:lnTo>
                  <a:pt x="1170" y="0"/>
                </a:lnTo>
                <a:lnTo>
                  <a:pt x="888" y="192"/>
                </a:lnTo>
                <a:lnTo>
                  <a:pt x="690" y="246"/>
                </a:lnTo>
                <a:lnTo>
                  <a:pt x="432" y="114"/>
                </a:lnTo>
                <a:lnTo>
                  <a:pt x="210" y="72"/>
                </a:lnTo>
                <a:lnTo>
                  <a:pt x="30" y="156"/>
                </a:lnTo>
                <a:lnTo>
                  <a:pt x="0" y="288"/>
                </a:lnTo>
                <a:lnTo>
                  <a:pt x="210" y="48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82" name="Freeform 130"/>
          <p:cNvSpPr>
            <a:spLocks/>
          </p:cNvSpPr>
          <p:nvPr/>
        </p:nvSpPr>
        <p:spPr bwMode="auto">
          <a:xfrm>
            <a:off x="1422587" y="2598644"/>
            <a:ext cx="2381250" cy="1228725"/>
          </a:xfrm>
          <a:custGeom>
            <a:avLst/>
            <a:gdLst>
              <a:gd name="T0" fmla="*/ 84 w 1500"/>
              <a:gd name="T1" fmla="*/ 420 h 774"/>
              <a:gd name="T2" fmla="*/ 552 w 1500"/>
              <a:gd name="T3" fmla="*/ 702 h 774"/>
              <a:gd name="T4" fmla="*/ 804 w 1500"/>
              <a:gd name="T5" fmla="*/ 774 h 774"/>
              <a:gd name="T6" fmla="*/ 1188 w 1500"/>
              <a:gd name="T7" fmla="*/ 576 h 774"/>
              <a:gd name="T8" fmla="*/ 1428 w 1500"/>
              <a:gd name="T9" fmla="*/ 378 h 774"/>
              <a:gd name="T10" fmla="*/ 1500 w 1500"/>
              <a:gd name="T11" fmla="*/ 162 h 774"/>
              <a:gd name="T12" fmla="*/ 1368 w 1500"/>
              <a:gd name="T13" fmla="*/ 0 h 774"/>
              <a:gd name="T14" fmla="*/ 840 w 1500"/>
              <a:gd name="T15" fmla="*/ 210 h 774"/>
              <a:gd name="T16" fmla="*/ 594 w 1500"/>
              <a:gd name="T17" fmla="*/ 198 h 774"/>
              <a:gd name="T18" fmla="*/ 300 w 1500"/>
              <a:gd name="T19" fmla="*/ 72 h 774"/>
              <a:gd name="T20" fmla="*/ 54 w 1500"/>
              <a:gd name="T21" fmla="*/ 120 h 774"/>
              <a:gd name="T22" fmla="*/ 0 w 1500"/>
              <a:gd name="T23" fmla="*/ 282 h 774"/>
              <a:gd name="T24" fmla="*/ 84 w 1500"/>
              <a:gd name="T25" fmla="*/ 42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0" h="774">
                <a:moveTo>
                  <a:pt x="84" y="420"/>
                </a:moveTo>
                <a:lnTo>
                  <a:pt x="552" y="702"/>
                </a:lnTo>
                <a:lnTo>
                  <a:pt x="804" y="774"/>
                </a:lnTo>
                <a:lnTo>
                  <a:pt x="1188" y="576"/>
                </a:lnTo>
                <a:lnTo>
                  <a:pt x="1428" y="378"/>
                </a:lnTo>
                <a:lnTo>
                  <a:pt x="1500" y="162"/>
                </a:lnTo>
                <a:lnTo>
                  <a:pt x="1368" y="0"/>
                </a:lnTo>
                <a:lnTo>
                  <a:pt x="840" y="210"/>
                </a:lnTo>
                <a:lnTo>
                  <a:pt x="594" y="198"/>
                </a:lnTo>
                <a:lnTo>
                  <a:pt x="300" y="72"/>
                </a:lnTo>
                <a:lnTo>
                  <a:pt x="54" y="120"/>
                </a:lnTo>
                <a:lnTo>
                  <a:pt x="0" y="282"/>
                </a:lnTo>
                <a:lnTo>
                  <a:pt x="84" y="420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54" name="Oval 2"/>
          <p:cNvSpPr>
            <a:spLocks noChangeArrowheads="1"/>
          </p:cNvSpPr>
          <p:nvPr/>
        </p:nvSpPr>
        <p:spPr bwMode="auto">
          <a:xfrm>
            <a:off x="1687700" y="2893919"/>
            <a:ext cx="279400" cy="2682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56355" name="Oval 3"/>
          <p:cNvSpPr>
            <a:spLocks noChangeArrowheads="1"/>
          </p:cNvSpPr>
          <p:nvPr/>
        </p:nvSpPr>
        <p:spPr bwMode="auto">
          <a:xfrm>
            <a:off x="2457637" y="4106769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1687700" y="3701957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2457637" y="3297144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3229162" y="3635282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359" name="Oval 7"/>
          <p:cNvSpPr>
            <a:spLocks noChangeArrowheads="1"/>
          </p:cNvSpPr>
          <p:nvPr/>
        </p:nvSpPr>
        <p:spPr bwMode="auto">
          <a:xfrm>
            <a:off x="3229162" y="2858994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360" name="Oval 8"/>
          <p:cNvSpPr>
            <a:spLocks noChangeArrowheads="1"/>
          </p:cNvSpPr>
          <p:nvPr/>
        </p:nvSpPr>
        <p:spPr bwMode="auto">
          <a:xfrm>
            <a:off x="2457637" y="2489107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361" name="Line 9"/>
          <p:cNvSpPr>
            <a:spLocks noChangeShapeType="1"/>
          </p:cNvSpPr>
          <p:nvPr/>
        </p:nvSpPr>
        <p:spPr bwMode="auto">
          <a:xfrm>
            <a:off x="1949637" y="3095532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62" name="Line 10"/>
          <p:cNvSpPr>
            <a:spLocks noChangeShapeType="1"/>
          </p:cNvSpPr>
          <p:nvPr/>
        </p:nvSpPr>
        <p:spPr bwMode="auto">
          <a:xfrm flipV="1">
            <a:off x="1967100" y="3490819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 flipV="1">
            <a:off x="1897250" y="2624044"/>
            <a:ext cx="56038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64" name="Line 12"/>
          <p:cNvSpPr>
            <a:spLocks noChangeShapeType="1"/>
          </p:cNvSpPr>
          <p:nvPr/>
        </p:nvSpPr>
        <p:spPr bwMode="auto">
          <a:xfrm>
            <a:off x="2740212" y="2617694"/>
            <a:ext cx="5334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65" name="Line 13"/>
          <p:cNvSpPr>
            <a:spLocks noChangeShapeType="1"/>
          </p:cNvSpPr>
          <p:nvPr/>
        </p:nvSpPr>
        <p:spPr bwMode="auto">
          <a:xfrm flipV="1">
            <a:off x="2722750" y="3071719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66" name="Line 14"/>
          <p:cNvSpPr>
            <a:spLocks noChangeShapeType="1"/>
          </p:cNvSpPr>
          <p:nvPr/>
        </p:nvSpPr>
        <p:spPr bwMode="auto">
          <a:xfrm>
            <a:off x="2729100" y="3490819"/>
            <a:ext cx="515937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1960750" y="3897219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68" name="Line 16"/>
          <p:cNvSpPr>
            <a:spLocks noChangeShapeType="1"/>
          </p:cNvSpPr>
          <p:nvPr/>
        </p:nvSpPr>
        <p:spPr bwMode="auto">
          <a:xfrm flipV="1">
            <a:off x="2729100" y="3863882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2038537" y="26986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6370" name="Text Box 18"/>
          <p:cNvSpPr txBox="1">
            <a:spLocks noChangeArrowheads="1"/>
          </p:cNvSpPr>
          <p:nvPr/>
        </p:nvSpPr>
        <p:spPr bwMode="auto">
          <a:xfrm>
            <a:off x="1900425" y="31368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6371" name="Text Box 19"/>
          <p:cNvSpPr txBox="1">
            <a:spLocks noChangeArrowheads="1"/>
          </p:cNvSpPr>
          <p:nvPr/>
        </p:nvSpPr>
        <p:spPr bwMode="auto">
          <a:xfrm>
            <a:off x="1905187" y="39686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6372" name="Text Box 20"/>
          <p:cNvSpPr txBox="1">
            <a:spLocks noChangeArrowheads="1"/>
          </p:cNvSpPr>
          <p:nvPr/>
        </p:nvSpPr>
        <p:spPr bwMode="auto">
          <a:xfrm>
            <a:off x="2898962" y="25081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6373" name="Text Box 21"/>
          <p:cNvSpPr txBox="1">
            <a:spLocks noChangeArrowheads="1"/>
          </p:cNvSpPr>
          <p:nvPr/>
        </p:nvSpPr>
        <p:spPr bwMode="auto">
          <a:xfrm>
            <a:off x="2918012" y="31241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6374" name="Text Box 22"/>
          <p:cNvSpPr txBox="1">
            <a:spLocks noChangeArrowheads="1"/>
          </p:cNvSpPr>
          <p:nvPr/>
        </p:nvSpPr>
        <p:spPr bwMode="auto">
          <a:xfrm>
            <a:off x="1952812" y="337016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6375" name="Text Box 23"/>
          <p:cNvSpPr txBox="1">
            <a:spLocks noChangeArrowheads="1"/>
          </p:cNvSpPr>
          <p:nvPr/>
        </p:nvSpPr>
        <p:spPr bwMode="auto">
          <a:xfrm>
            <a:off x="2957700" y="33876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6376" name="Text Box 24"/>
          <p:cNvSpPr txBox="1">
            <a:spLocks noChangeArrowheads="1"/>
          </p:cNvSpPr>
          <p:nvPr/>
        </p:nvSpPr>
        <p:spPr bwMode="auto">
          <a:xfrm>
            <a:off x="2911662" y="392896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1476562" y="324951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6378" name="Line 26"/>
          <p:cNvSpPr>
            <a:spLocks noChangeShapeType="1"/>
          </p:cNvSpPr>
          <p:nvPr/>
        </p:nvSpPr>
        <p:spPr bwMode="auto">
          <a:xfrm>
            <a:off x="1809937" y="3154269"/>
            <a:ext cx="7938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79" name="Line 27"/>
          <p:cNvSpPr>
            <a:spLocks noChangeShapeType="1"/>
          </p:cNvSpPr>
          <p:nvPr/>
        </p:nvSpPr>
        <p:spPr bwMode="auto">
          <a:xfrm flipV="1">
            <a:off x="1963925" y="3800382"/>
            <a:ext cx="126682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80" name="Text Box 28"/>
          <p:cNvSpPr txBox="1">
            <a:spLocks noChangeArrowheads="1"/>
          </p:cNvSpPr>
          <p:nvPr/>
        </p:nvSpPr>
        <p:spPr bwMode="auto">
          <a:xfrm>
            <a:off x="2397312" y="376069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3984812" y="3293969"/>
            <a:ext cx="280988" cy="2682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61</a:t>
            </a:r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3505387" y="3054257"/>
            <a:ext cx="50641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83" name="Line 31"/>
          <p:cNvSpPr>
            <a:spLocks noChangeShapeType="1"/>
          </p:cNvSpPr>
          <p:nvPr/>
        </p:nvSpPr>
        <p:spPr bwMode="auto">
          <a:xfrm flipV="1">
            <a:off x="3503800" y="3468594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84" name="Freeform 32"/>
          <p:cNvSpPr>
            <a:spLocks/>
          </p:cNvSpPr>
          <p:nvPr/>
        </p:nvSpPr>
        <p:spPr bwMode="auto">
          <a:xfrm>
            <a:off x="2740212" y="3549557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85" name="Text Box 33"/>
          <p:cNvSpPr txBox="1">
            <a:spLocks noChangeArrowheads="1"/>
          </p:cNvSpPr>
          <p:nvPr/>
        </p:nvSpPr>
        <p:spPr bwMode="auto">
          <a:xfrm>
            <a:off x="3629212" y="293836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6386" name="Text Box 34"/>
          <p:cNvSpPr txBox="1">
            <a:spLocks noChangeArrowheads="1"/>
          </p:cNvSpPr>
          <p:nvPr/>
        </p:nvSpPr>
        <p:spPr bwMode="auto">
          <a:xfrm>
            <a:off x="3453000" y="396706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6387" name="Text Box 35"/>
          <p:cNvSpPr txBox="1">
            <a:spLocks noChangeArrowheads="1"/>
          </p:cNvSpPr>
          <p:nvPr/>
        </p:nvSpPr>
        <p:spPr bwMode="auto">
          <a:xfrm>
            <a:off x="3489512" y="332254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6388" name="Line 36"/>
          <p:cNvSpPr>
            <a:spLocks noChangeShapeType="1"/>
          </p:cNvSpPr>
          <p:nvPr/>
        </p:nvSpPr>
        <p:spPr bwMode="auto">
          <a:xfrm flipV="1">
            <a:off x="2602100" y="2770094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89" name="Text Box 37"/>
          <p:cNvSpPr txBox="1">
            <a:spLocks noChangeArrowheads="1"/>
          </p:cNvSpPr>
          <p:nvPr/>
        </p:nvSpPr>
        <p:spPr bwMode="auto">
          <a:xfrm>
            <a:off x="2537012" y="28605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6390" name="Oval 38"/>
          <p:cNvSpPr>
            <a:spLocks noChangeArrowheads="1"/>
          </p:cNvSpPr>
          <p:nvPr/>
        </p:nvSpPr>
        <p:spPr bwMode="auto">
          <a:xfrm>
            <a:off x="917762" y="3303494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391" name="Line 39"/>
          <p:cNvSpPr>
            <a:spLocks noChangeShapeType="1"/>
          </p:cNvSpPr>
          <p:nvPr/>
        </p:nvSpPr>
        <p:spPr bwMode="auto">
          <a:xfrm flipV="1">
            <a:off x="1186050" y="3071719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92" name="Line 40"/>
          <p:cNvSpPr>
            <a:spLocks noChangeShapeType="1"/>
          </p:cNvSpPr>
          <p:nvPr/>
        </p:nvSpPr>
        <p:spPr bwMode="auto">
          <a:xfrm>
            <a:off x="1187637" y="3514632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93" name="Oval 41"/>
          <p:cNvSpPr>
            <a:spLocks noChangeArrowheads="1"/>
          </p:cNvSpPr>
          <p:nvPr/>
        </p:nvSpPr>
        <p:spPr bwMode="auto">
          <a:xfrm>
            <a:off x="1460687" y="2331944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394" name="Line 42"/>
          <p:cNvSpPr>
            <a:spLocks noChangeShapeType="1"/>
          </p:cNvSpPr>
          <p:nvPr/>
        </p:nvSpPr>
        <p:spPr bwMode="auto">
          <a:xfrm flipH="1" flipV="1">
            <a:off x="1670237" y="2565307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95" name="Line 43"/>
          <p:cNvSpPr>
            <a:spLocks noChangeShapeType="1"/>
          </p:cNvSpPr>
          <p:nvPr/>
        </p:nvSpPr>
        <p:spPr bwMode="auto">
          <a:xfrm flipH="1">
            <a:off x="1117787" y="2584357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96" name="Line 44"/>
          <p:cNvSpPr>
            <a:spLocks noChangeShapeType="1"/>
          </p:cNvSpPr>
          <p:nvPr/>
        </p:nvSpPr>
        <p:spPr bwMode="auto">
          <a:xfrm flipH="1" flipV="1">
            <a:off x="1755962" y="2470057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397" name="Text Box 45"/>
          <p:cNvSpPr txBox="1">
            <a:spLocks noChangeArrowheads="1"/>
          </p:cNvSpPr>
          <p:nvPr/>
        </p:nvSpPr>
        <p:spPr bwMode="auto">
          <a:xfrm>
            <a:off x="1400362" y="26605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6398" name="Text Box 46"/>
          <p:cNvSpPr txBox="1">
            <a:spLocks noChangeArrowheads="1"/>
          </p:cNvSpPr>
          <p:nvPr/>
        </p:nvSpPr>
        <p:spPr bwMode="auto">
          <a:xfrm>
            <a:off x="1975037" y="22319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6399" name="Text Box 47"/>
          <p:cNvSpPr txBox="1">
            <a:spLocks noChangeArrowheads="1"/>
          </p:cNvSpPr>
          <p:nvPr/>
        </p:nvSpPr>
        <p:spPr bwMode="auto">
          <a:xfrm>
            <a:off x="1168587" y="35971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6400" name="Text Box 48"/>
          <p:cNvSpPr txBox="1">
            <a:spLocks noChangeArrowheads="1"/>
          </p:cNvSpPr>
          <p:nvPr/>
        </p:nvSpPr>
        <p:spPr bwMode="auto">
          <a:xfrm>
            <a:off x="1009837" y="26986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6401" name="Text Box 49"/>
          <p:cNvSpPr txBox="1">
            <a:spLocks noChangeArrowheads="1"/>
          </p:cNvSpPr>
          <p:nvPr/>
        </p:nvSpPr>
        <p:spPr bwMode="auto">
          <a:xfrm>
            <a:off x="1232087" y="29272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6402" name="Text Box 50"/>
          <p:cNvSpPr txBox="1">
            <a:spLocks noChangeArrowheads="1"/>
          </p:cNvSpPr>
          <p:nvPr/>
        </p:nvSpPr>
        <p:spPr bwMode="auto">
          <a:xfrm>
            <a:off x="1416237" y="23081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6403" name="Text Box 51"/>
          <p:cNvSpPr txBox="1">
            <a:spLocks noChangeArrowheads="1"/>
          </p:cNvSpPr>
          <p:nvPr/>
        </p:nvSpPr>
        <p:spPr bwMode="auto">
          <a:xfrm>
            <a:off x="2425887" y="24700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6404" name="Text Box 52"/>
          <p:cNvSpPr txBox="1">
            <a:spLocks noChangeArrowheads="1"/>
          </p:cNvSpPr>
          <p:nvPr/>
        </p:nvSpPr>
        <p:spPr bwMode="auto">
          <a:xfrm>
            <a:off x="873312" y="32796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6405" name="Text Box 53"/>
          <p:cNvSpPr txBox="1">
            <a:spLocks noChangeArrowheads="1"/>
          </p:cNvSpPr>
          <p:nvPr/>
        </p:nvSpPr>
        <p:spPr bwMode="auto">
          <a:xfrm>
            <a:off x="2416362" y="32701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6406" name="Text Box 54"/>
          <p:cNvSpPr txBox="1">
            <a:spLocks noChangeArrowheads="1"/>
          </p:cNvSpPr>
          <p:nvPr/>
        </p:nvSpPr>
        <p:spPr bwMode="auto">
          <a:xfrm>
            <a:off x="3187887" y="28415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6407" name="Text Box 55"/>
          <p:cNvSpPr txBox="1">
            <a:spLocks noChangeArrowheads="1"/>
          </p:cNvSpPr>
          <p:nvPr/>
        </p:nvSpPr>
        <p:spPr bwMode="auto">
          <a:xfrm>
            <a:off x="3187887" y="3586069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6408" name="Text Box 56"/>
          <p:cNvSpPr txBox="1">
            <a:spLocks noChangeArrowheads="1"/>
          </p:cNvSpPr>
          <p:nvPr/>
        </p:nvSpPr>
        <p:spPr bwMode="auto">
          <a:xfrm>
            <a:off x="2416362" y="40893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6409" name="Text Box 57"/>
          <p:cNvSpPr txBox="1">
            <a:spLocks noChangeArrowheads="1"/>
          </p:cNvSpPr>
          <p:nvPr/>
        </p:nvSpPr>
        <p:spPr bwMode="auto">
          <a:xfrm>
            <a:off x="1644837" y="36797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6410" name="Text Box 58"/>
          <p:cNvSpPr txBox="1">
            <a:spLocks noChangeArrowheads="1"/>
          </p:cNvSpPr>
          <p:nvPr/>
        </p:nvSpPr>
        <p:spPr bwMode="auto">
          <a:xfrm>
            <a:off x="3410137" y="2662144"/>
            <a:ext cx="542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(60)</a:t>
            </a:r>
          </a:p>
        </p:txBody>
      </p:sp>
      <p:sp>
        <p:nvSpPr>
          <p:cNvPr id="356411" name="Text Box 59"/>
          <p:cNvSpPr txBox="1">
            <a:spLocks noChangeArrowheads="1"/>
          </p:cNvSpPr>
          <p:nvPr/>
        </p:nvSpPr>
        <p:spPr bwMode="auto">
          <a:xfrm>
            <a:off x="2336987" y="4340132"/>
            <a:ext cx="568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(89)</a:t>
            </a:r>
          </a:p>
        </p:txBody>
      </p:sp>
      <p:sp>
        <p:nvSpPr>
          <p:cNvPr id="356412" name="Oval 60"/>
          <p:cNvSpPr>
            <a:spLocks noChangeArrowheads="1"/>
          </p:cNvSpPr>
          <p:nvPr/>
        </p:nvSpPr>
        <p:spPr bwMode="auto">
          <a:xfrm>
            <a:off x="5704075" y="2890744"/>
            <a:ext cx="279400" cy="2682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356413" name="Oval 61"/>
          <p:cNvSpPr>
            <a:spLocks noChangeArrowheads="1"/>
          </p:cNvSpPr>
          <p:nvPr/>
        </p:nvSpPr>
        <p:spPr bwMode="auto">
          <a:xfrm>
            <a:off x="6474012" y="4103594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14" name="Oval 62"/>
          <p:cNvSpPr>
            <a:spLocks noChangeArrowheads="1"/>
          </p:cNvSpPr>
          <p:nvPr/>
        </p:nvSpPr>
        <p:spPr bwMode="auto">
          <a:xfrm>
            <a:off x="5704075" y="3698782"/>
            <a:ext cx="279400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15" name="Oval 63"/>
          <p:cNvSpPr>
            <a:spLocks noChangeArrowheads="1"/>
          </p:cNvSpPr>
          <p:nvPr/>
        </p:nvSpPr>
        <p:spPr bwMode="auto">
          <a:xfrm>
            <a:off x="6474012" y="3293969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16" name="Oval 64"/>
          <p:cNvSpPr>
            <a:spLocks noChangeArrowheads="1"/>
          </p:cNvSpPr>
          <p:nvPr/>
        </p:nvSpPr>
        <p:spPr bwMode="auto">
          <a:xfrm>
            <a:off x="7245537" y="3632107"/>
            <a:ext cx="280988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17" name="Oval 65"/>
          <p:cNvSpPr>
            <a:spLocks noChangeArrowheads="1"/>
          </p:cNvSpPr>
          <p:nvPr/>
        </p:nvSpPr>
        <p:spPr bwMode="auto">
          <a:xfrm>
            <a:off x="7245537" y="2855819"/>
            <a:ext cx="280988" cy="269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18" name="Oval 66"/>
          <p:cNvSpPr>
            <a:spLocks noChangeArrowheads="1"/>
          </p:cNvSpPr>
          <p:nvPr/>
        </p:nvSpPr>
        <p:spPr bwMode="auto">
          <a:xfrm>
            <a:off x="6474012" y="2485932"/>
            <a:ext cx="280988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19" name="Line 67"/>
          <p:cNvSpPr>
            <a:spLocks noChangeShapeType="1"/>
          </p:cNvSpPr>
          <p:nvPr/>
        </p:nvSpPr>
        <p:spPr bwMode="auto">
          <a:xfrm>
            <a:off x="5966012" y="3092357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20" name="Line 68"/>
          <p:cNvSpPr>
            <a:spLocks noChangeShapeType="1"/>
          </p:cNvSpPr>
          <p:nvPr/>
        </p:nvSpPr>
        <p:spPr bwMode="auto">
          <a:xfrm flipV="1">
            <a:off x="5983475" y="3487644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21" name="Line 69"/>
          <p:cNvSpPr>
            <a:spLocks noChangeShapeType="1"/>
          </p:cNvSpPr>
          <p:nvPr/>
        </p:nvSpPr>
        <p:spPr bwMode="auto">
          <a:xfrm flipV="1">
            <a:off x="5913625" y="2620869"/>
            <a:ext cx="56038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22" name="Line 70"/>
          <p:cNvSpPr>
            <a:spLocks noChangeShapeType="1"/>
          </p:cNvSpPr>
          <p:nvPr/>
        </p:nvSpPr>
        <p:spPr bwMode="auto">
          <a:xfrm>
            <a:off x="6756587" y="2614519"/>
            <a:ext cx="53340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23" name="Line 71"/>
          <p:cNvSpPr>
            <a:spLocks noChangeShapeType="1"/>
          </p:cNvSpPr>
          <p:nvPr/>
        </p:nvSpPr>
        <p:spPr bwMode="auto">
          <a:xfrm flipV="1">
            <a:off x="6739125" y="3068544"/>
            <a:ext cx="533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24" name="Line 72"/>
          <p:cNvSpPr>
            <a:spLocks noChangeShapeType="1"/>
          </p:cNvSpPr>
          <p:nvPr/>
        </p:nvSpPr>
        <p:spPr bwMode="auto">
          <a:xfrm>
            <a:off x="6745475" y="3487644"/>
            <a:ext cx="515937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25" name="Line 73"/>
          <p:cNvSpPr>
            <a:spLocks noChangeShapeType="1"/>
          </p:cNvSpPr>
          <p:nvPr/>
        </p:nvSpPr>
        <p:spPr bwMode="auto">
          <a:xfrm>
            <a:off x="5977125" y="3894044"/>
            <a:ext cx="5048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26" name="Line 74"/>
          <p:cNvSpPr>
            <a:spLocks noChangeShapeType="1"/>
          </p:cNvSpPr>
          <p:nvPr/>
        </p:nvSpPr>
        <p:spPr bwMode="auto">
          <a:xfrm flipV="1">
            <a:off x="6745475" y="3860707"/>
            <a:ext cx="5270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27" name="Text Box 75"/>
          <p:cNvSpPr txBox="1">
            <a:spLocks noChangeArrowheads="1"/>
          </p:cNvSpPr>
          <p:nvPr/>
        </p:nvSpPr>
        <p:spPr bwMode="auto">
          <a:xfrm>
            <a:off x="6054912" y="26954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6428" name="Text Box 76"/>
          <p:cNvSpPr txBox="1">
            <a:spLocks noChangeArrowheads="1"/>
          </p:cNvSpPr>
          <p:nvPr/>
        </p:nvSpPr>
        <p:spPr bwMode="auto">
          <a:xfrm>
            <a:off x="5891400" y="31209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6429" name="Text Box 77"/>
          <p:cNvSpPr txBox="1">
            <a:spLocks noChangeArrowheads="1"/>
          </p:cNvSpPr>
          <p:nvPr/>
        </p:nvSpPr>
        <p:spPr bwMode="auto">
          <a:xfrm>
            <a:off x="5921562" y="39654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6430" name="Text Box 78"/>
          <p:cNvSpPr txBox="1">
            <a:spLocks noChangeArrowheads="1"/>
          </p:cNvSpPr>
          <p:nvPr/>
        </p:nvSpPr>
        <p:spPr bwMode="auto">
          <a:xfrm>
            <a:off x="6915337" y="25049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</a:p>
        </p:txBody>
      </p:sp>
      <p:sp>
        <p:nvSpPr>
          <p:cNvPr id="356431" name="Text Box 79"/>
          <p:cNvSpPr txBox="1">
            <a:spLocks noChangeArrowheads="1"/>
          </p:cNvSpPr>
          <p:nvPr/>
        </p:nvSpPr>
        <p:spPr bwMode="auto">
          <a:xfrm>
            <a:off x="6934387" y="31209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</a:p>
        </p:txBody>
      </p:sp>
      <p:sp>
        <p:nvSpPr>
          <p:cNvPr id="356432" name="Text Box 80"/>
          <p:cNvSpPr txBox="1">
            <a:spLocks noChangeArrowheads="1"/>
          </p:cNvSpPr>
          <p:nvPr/>
        </p:nvSpPr>
        <p:spPr bwMode="auto">
          <a:xfrm>
            <a:off x="5981887" y="336699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6433" name="Text Box 81"/>
          <p:cNvSpPr txBox="1">
            <a:spLocks noChangeArrowheads="1"/>
          </p:cNvSpPr>
          <p:nvPr/>
        </p:nvSpPr>
        <p:spPr bwMode="auto">
          <a:xfrm>
            <a:off x="6935975" y="33590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6434" name="Text Box 82"/>
          <p:cNvSpPr txBox="1">
            <a:spLocks noChangeArrowheads="1"/>
          </p:cNvSpPr>
          <p:nvPr/>
        </p:nvSpPr>
        <p:spPr bwMode="auto">
          <a:xfrm>
            <a:off x="6928037" y="392579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356435" name="Text Box 83"/>
          <p:cNvSpPr txBox="1">
            <a:spLocks noChangeArrowheads="1"/>
          </p:cNvSpPr>
          <p:nvPr/>
        </p:nvSpPr>
        <p:spPr bwMode="auto">
          <a:xfrm>
            <a:off x="5505637" y="324634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6436" name="Line 84"/>
          <p:cNvSpPr>
            <a:spLocks noChangeShapeType="1"/>
          </p:cNvSpPr>
          <p:nvPr/>
        </p:nvSpPr>
        <p:spPr bwMode="auto">
          <a:xfrm>
            <a:off x="5826312" y="3151094"/>
            <a:ext cx="7938" cy="544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37" name="Line 85"/>
          <p:cNvSpPr>
            <a:spLocks noChangeShapeType="1"/>
          </p:cNvSpPr>
          <p:nvPr/>
        </p:nvSpPr>
        <p:spPr bwMode="auto">
          <a:xfrm flipV="1">
            <a:off x="5980300" y="3797207"/>
            <a:ext cx="126682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38" name="Text Box 86"/>
          <p:cNvSpPr txBox="1">
            <a:spLocks noChangeArrowheads="1"/>
          </p:cNvSpPr>
          <p:nvPr/>
        </p:nvSpPr>
        <p:spPr bwMode="auto">
          <a:xfrm>
            <a:off x="6413687" y="375751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56439" name="Oval 87"/>
          <p:cNvSpPr>
            <a:spLocks noChangeArrowheads="1"/>
          </p:cNvSpPr>
          <p:nvPr/>
        </p:nvSpPr>
        <p:spPr bwMode="auto">
          <a:xfrm>
            <a:off x="8001187" y="3290794"/>
            <a:ext cx="280988" cy="2682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8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6440" name="Line 88"/>
          <p:cNvSpPr>
            <a:spLocks noChangeShapeType="1"/>
          </p:cNvSpPr>
          <p:nvPr/>
        </p:nvSpPr>
        <p:spPr bwMode="auto">
          <a:xfrm>
            <a:off x="7521762" y="3051082"/>
            <a:ext cx="506413" cy="296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41" name="Line 89"/>
          <p:cNvSpPr>
            <a:spLocks noChangeShapeType="1"/>
          </p:cNvSpPr>
          <p:nvPr/>
        </p:nvSpPr>
        <p:spPr bwMode="auto">
          <a:xfrm flipV="1">
            <a:off x="7520175" y="3465419"/>
            <a:ext cx="48895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42" name="Freeform 90"/>
          <p:cNvSpPr>
            <a:spLocks/>
          </p:cNvSpPr>
          <p:nvPr/>
        </p:nvSpPr>
        <p:spPr bwMode="auto">
          <a:xfrm>
            <a:off x="6756587" y="3546382"/>
            <a:ext cx="1335088" cy="749300"/>
          </a:xfrm>
          <a:custGeom>
            <a:avLst/>
            <a:gdLst>
              <a:gd name="T0" fmla="*/ 841 w 841"/>
              <a:gd name="T1" fmla="*/ 0 h 472"/>
              <a:gd name="T2" fmla="*/ 628 w 841"/>
              <a:gd name="T3" fmla="*/ 242 h 472"/>
              <a:gd name="T4" fmla="*/ 248 w 841"/>
              <a:gd name="T5" fmla="*/ 466 h 472"/>
              <a:gd name="T6" fmla="*/ 0 w 841"/>
              <a:gd name="T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1" h="472">
                <a:moveTo>
                  <a:pt x="841" y="0"/>
                </a:moveTo>
                <a:lnTo>
                  <a:pt x="628" y="242"/>
                </a:lnTo>
                <a:lnTo>
                  <a:pt x="248" y="466"/>
                </a:lnTo>
                <a:lnTo>
                  <a:pt x="0" y="4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43" name="Text Box 91"/>
          <p:cNvSpPr txBox="1">
            <a:spLocks noChangeArrowheads="1"/>
          </p:cNvSpPr>
          <p:nvPr/>
        </p:nvSpPr>
        <p:spPr bwMode="auto">
          <a:xfrm>
            <a:off x="7645587" y="293519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6444" name="Text Box 92"/>
          <p:cNvSpPr txBox="1">
            <a:spLocks noChangeArrowheads="1"/>
          </p:cNvSpPr>
          <p:nvPr/>
        </p:nvSpPr>
        <p:spPr bwMode="auto">
          <a:xfrm>
            <a:off x="7469375" y="3963894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56445" name="Text Box 93"/>
          <p:cNvSpPr txBox="1">
            <a:spLocks noChangeArrowheads="1"/>
          </p:cNvSpPr>
          <p:nvPr/>
        </p:nvSpPr>
        <p:spPr bwMode="auto">
          <a:xfrm>
            <a:off x="7493187" y="3332069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</a:p>
        </p:txBody>
      </p:sp>
      <p:sp>
        <p:nvSpPr>
          <p:cNvPr id="356446" name="Line 94"/>
          <p:cNvSpPr>
            <a:spLocks noChangeShapeType="1"/>
          </p:cNvSpPr>
          <p:nvPr/>
        </p:nvSpPr>
        <p:spPr bwMode="auto">
          <a:xfrm flipV="1">
            <a:off x="6618475" y="2766919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47" name="Text Box 95"/>
          <p:cNvSpPr txBox="1">
            <a:spLocks noChangeArrowheads="1"/>
          </p:cNvSpPr>
          <p:nvPr/>
        </p:nvSpPr>
        <p:spPr bwMode="auto">
          <a:xfrm>
            <a:off x="6553387" y="28574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</a:p>
        </p:txBody>
      </p:sp>
      <p:sp>
        <p:nvSpPr>
          <p:cNvPr id="356448" name="Oval 96"/>
          <p:cNvSpPr>
            <a:spLocks noChangeArrowheads="1"/>
          </p:cNvSpPr>
          <p:nvPr/>
        </p:nvSpPr>
        <p:spPr bwMode="auto">
          <a:xfrm>
            <a:off x="4934137" y="3300319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49" name="Line 97"/>
          <p:cNvSpPr>
            <a:spLocks noChangeShapeType="1"/>
          </p:cNvSpPr>
          <p:nvPr/>
        </p:nvSpPr>
        <p:spPr bwMode="auto">
          <a:xfrm flipV="1">
            <a:off x="5202425" y="3068544"/>
            <a:ext cx="50641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50" name="Line 98"/>
          <p:cNvSpPr>
            <a:spLocks noChangeShapeType="1"/>
          </p:cNvSpPr>
          <p:nvPr/>
        </p:nvSpPr>
        <p:spPr bwMode="auto">
          <a:xfrm>
            <a:off x="5204012" y="3511457"/>
            <a:ext cx="531813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51" name="Oval 99"/>
          <p:cNvSpPr>
            <a:spLocks noChangeArrowheads="1"/>
          </p:cNvSpPr>
          <p:nvPr/>
        </p:nvSpPr>
        <p:spPr bwMode="auto">
          <a:xfrm>
            <a:off x="5477062" y="2328769"/>
            <a:ext cx="280988" cy="268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52" name="Line 100"/>
          <p:cNvSpPr>
            <a:spLocks noChangeShapeType="1"/>
          </p:cNvSpPr>
          <p:nvPr/>
        </p:nvSpPr>
        <p:spPr bwMode="auto">
          <a:xfrm flipH="1" flipV="1">
            <a:off x="5686612" y="2562132"/>
            <a:ext cx="857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53" name="Line 101"/>
          <p:cNvSpPr>
            <a:spLocks noChangeShapeType="1"/>
          </p:cNvSpPr>
          <p:nvPr/>
        </p:nvSpPr>
        <p:spPr bwMode="auto">
          <a:xfrm flipH="1">
            <a:off x="5134162" y="2581182"/>
            <a:ext cx="41910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54" name="Line 102"/>
          <p:cNvSpPr>
            <a:spLocks noChangeShapeType="1"/>
          </p:cNvSpPr>
          <p:nvPr/>
        </p:nvSpPr>
        <p:spPr bwMode="auto">
          <a:xfrm flipH="1" flipV="1">
            <a:off x="5772337" y="2466882"/>
            <a:ext cx="7048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6455" name="Text Box 103"/>
          <p:cNvSpPr txBox="1">
            <a:spLocks noChangeArrowheads="1"/>
          </p:cNvSpPr>
          <p:nvPr/>
        </p:nvSpPr>
        <p:spPr bwMode="auto">
          <a:xfrm>
            <a:off x="5416737" y="26573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6456" name="Text Box 104"/>
          <p:cNvSpPr txBox="1">
            <a:spLocks noChangeArrowheads="1"/>
          </p:cNvSpPr>
          <p:nvPr/>
        </p:nvSpPr>
        <p:spPr bwMode="auto">
          <a:xfrm>
            <a:off x="5991412" y="22287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</a:p>
        </p:txBody>
      </p:sp>
      <p:sp>
        <p:nvSpPr>
          <p:cNvPr id="356457" name="Text Box 105"/>
          <p:cNvSpPr txBox="1">
            <a:spLocks noChangeArrowheads="1"/>
          </p:cNvSpPr>
          <p:nvPr/>
        </p:nvSpPr>
        <p:spPr bwMode="auto">
          <a:xfrm>
            <a:off x="5197662" y="36067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6458" name="Text Box 106"/>
          <p:cNvSpPr txBox="1">
            <a:spLocks noChangeArrowheads="1"/>
          </p:cNvSpPr>
          <p:nvPr/>
        </p:nvSpPr>
        <p:spPr bwMode="auto">
          <a:xfrm>
            <a:off x="5026212" y="26954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356459" name="Text Box 107"/>
          <p:cNvSpPr txBox="1">
            <a:spLocks noChangeArrowheads="1"/>
          </p:cNvSpPr>
          <p:nvPr/>
        </p:nvSpPr>
        <p:spPr bwMode="auto">
          <a:xfrm>
            <a:off x="5273862" y="29113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6460" name="Text Box 108"/>
          <p:cNvSpPr txBox="1">
            <a:spLocks noChangeArrowheads="1"/>
          </p:cNvSpPr>
          <p:nvPr/>
        </p:nvSpPr>
        <p:spPr bwMode="auto">
          <a:xfrm>
            <a:off x="5432612" y="23049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56461" name="Text Box 109"/>
          <p:cNvSpPr txBox="1">
            <a:spLocks noChangeArrowheads="1"/>
          </p:cNvSpPr>
          <p:nvPr/>
        </p:nvSpPr>
        <p:spPr bwMode="auto">
          <a:xfrm>
            <a:off x="6442262" y="24668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</a:p>
        </p:txBody>
      </p:sp>
      <p:sp>
        <p:nvSpPr>
          <p:cNvPr id="356462" name="Text Box 110"/>
          <p:cNvSpPr txBox="1">
            <a:spLocks noChangeArrowheads="1"/>
          </p:cNvSpPr>
          <p:nvPr/>
        </p:nvSpPr>
        <p:spPr bwMode="auto">
          <a:xfrm>
            <a:off x="4889687" y="327650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356463" name="Text Box 111"/>
          <p:cNvSpPr txBox="1">
            <a:spLocks noChangeArrowheads="1"/>
          </p:cNvSpPr>
          <p:nvPr/>
        </p:nvSpPr>
        <p:spPr bwMode="auto">
          <a:xfrm>
            <a:off x="6432737" y="326698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23</a:t>
            </a:r>
          </a:p>
        </p:txBody>
      </p:sp>
      <p:sp>
        <p:nvSpPr>
          <p:cNvPr id="356464" name="Text Box 112"/>
          <p:cNvSpPr txBox="1">
            <a:spLocks noChangeArrowheads="1"/>
          </p:cNvSpPr>
          <p:nvPr/>
        </p:nvSpPr>
        <p:spPr bwMode="auto">
          <a:xfrm>
            <a:off x="7204262" y="28383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56465" name="Text Box 113"/>
          <p:cNvSpPr txBox="1">
            <a:spLocks noChangeArrowheads="1"/>
          </p:cNvSpPr>
          <p:nvPr/>
        </p:nvSpPr>
        <p:spPr bwMode="auto">
          <a:xfrm>
            <a:off x="7204262" y="3582894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6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∞</a:t>
            </a:r>
          </a:p>
        </p:txBody>
      </p:sp>
      <p:sp>
        <p:nvSpPr>
          <p:cNvPr id="356466" name="Text Box 114"/>
          <p:cNvSpPr txBox="1">
            <a:spLocks noChangeArrowheads="1"/>
          </p:cNvSpPr>
          <p:nvPr/>
        </p:nvSpPr>
        <p:spPr bwMode="auto">
          <a:xfrm>
            <a:off x="6432737" y="4086132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356467" name="Text Box 115"/>
          <p:cNvSpPr txBox="1">
            <a:spLocks noChangeArrowheads="1"/>
          </p:cNvSpPr>
          <p:nvPr/>
        </p:nvSpPr>
        <p:spPr bwMode="auto">
          <a:xfrm>
            <a:off x="5661212" y="3676557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</a:t>
            </a:r>
          </a:p>
        </p:txBody>
      </p:sp>
      <p:sp>
        <p:nvSpPr>
          <p:cNvPr id="356468" name="AutoShape 116"/>
          <p:cNvSpPr>
            <a:spLocks noChangeArrowheads="1"/>
          </p:cNvSpPr>
          <p:nvPr/>
        </p:nvSpPr>
        <p:spPr bwMode="auto">
          <a:xfrm flipH="1">
            <a:off x="4280087" y="2781207"/>
            <a:ext cx="338138" cy="255587"/>
          </a:xfrm>
          <a:prstGeom prst="rightArrow">
            <a:avLst>
              <a:gd name="adj1" fmla="val 50000"/>
              <a:gd name="adj2" fmla="val 330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69" name="AutoShape 117"/>
          <p:cNvSpPr>
            <a:spLocks noChangeArrowheads="1"/>
          </p:cNvSpPr>
          <p:nvPr/>
        </p:nvSpPr>
        <p:spPr bwMode="auto">
          <a:xfrm rot="5400000">
            <a:off x="6585137" y="1644557"/>
            <a:ext cx="338137" cy="255588"/>
          </a:xfrm>
          <a:prstGeom prst="rightArrow">
            <a:avLst>
              <a:gd name="adj1" fmla="val 50000"/>
              <a:gd name="adj2" fmla="val 3307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70" name="Text Box 118"/>
          <p:cNvSpPr txBox="1">
            <a:spLocks noChangeArrowheads="1"/>
          </p:cNvSpPr>
          <p:nvPr/>
        </p:nvSpPr>
        <p:spPr bwMode="auto">
          <a:xfrm>
            <a:off x="1457512" y="3943257"/>
            <a:ext cx="53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(77)</a:t>
            </a:r>
          </a:p>
        </p:txBody>
      </p:sp>
      <p:sp>
        <p:nvSpPr>
          <p:cNvPr id="356471" name="Text Box 119"/>
          <p:cNvSpPr txBox="1">
            <a:spLocks noChangeArrowheads="1"/>
          </p:cNvSpPr>
          <p:nvPr/>
        </p:nvSpPr>
        <p:spPr bwMode="auto">
          <a:xfrm>
            <a:off x="2375087" y="3520982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(57)</a:t>
            </a:r>
          </a:p>
        </p:txBody>
      </p:sp>
      <p:sp>
        <p:nvSpPr>
          <p:cNvPr id="356472" name="Text Box 120"/>
          <p:cNvSpPr txBox="1">
            <a:spLocks noChangeArrowheads="1"/>
          </p:cNvSpPr>
          <p:nvPr/>
        </p:nvSpPr>
        <p:spPr bwMode="auto">
          <a:xfrm>
            <a:off x="1174937" y="2089057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(71)</a:t>
            </a:r>
          </a:p>
        </p:txBody>
      </p:sp>
      <p:sp>
        <p:nvSpPr>
          <p:cNvPr id="356473" name="Text Box 121"/>
          <p:cNvSpPr txBox="1">
            <a:spLocks noChangeArrowheads="1"/>
          </p:cNvSpPr>
          <p:nvPr/>
        </p:nvSpPr>
        <p:spPr bwMode="auto">
          <a:xfrm>
            <a:off x="578037" y="3470182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(85)</a:t>
            </a:r>
          </a:p>
        </p:txBody>
      </p:sp>
      <p:sp>
        <p:nvSpPr>
          <p:cNvPr id="356474" name="Text Box 122"/>
          <p:cNvSpPr txBox="1">
            <a:spLocks noChangeArrowheads="1"/>
          </p:cNvSpPr>
          <p:nvPr/>
        </p:nvSpPr>
        <p:spPr bwMode="auto">
          <a:xfrm>
            <a:off x="2511612" y="2222407"/>
            <a:ext cx="517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(70)</a:t>
            </a:r>
          </a:p>
        </p:txBody>
      </p:sp>
      <p:sp>
        <p:nvSpPr>
          <p:cNvPr id="356475" name="Text Box 123"/>
          <p:cNvSpPr txBox="1">
            <a:spLocks noChangeArrowheads="1"/>
          </p:cNvSpPr>
          <p:nvPr/>
        </p:nvSpPr>
        <p:spPr bwMode="auto">
          <a:xfrm>
            <a:off x="7410637" y="2662144"/>
            <a:ext cx="542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(60)</a:t>
            </a:r>
          </a:p>
        </p:txBody>
      </p:sp>
      <p:sp>
        <p:nvSpPr>
          <p:cNvPr id="356476" name="Text Box 124"/>
          <p:cNvSpPr txBox="1">
            <a:spLocks noChangeArrowheads="1"/>
          </p:cNvSpPr>
          <p:nvPr/>
        </p:nvSpPr>
        <p:spPr bwMode="auto">
          <a:xfrm>
            <a:off x="6337487" y="4340132"/>
            <a:ext cx="568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(89)</a:t>
            </a:r>
          </a:p>
        </p:txBody>
      </p:sp>
      <p:sp>
        <p:nvSpPr>
          <p:cNvPr id="356477" name="Text Box 125"/>
          <p:cNvSpPr txBox="1">
            <a:spLocks noChangeArrowheads="1"/>
          </p:cNvSpPr>
          <p:nvPr/>
        </p:nvSpPr>
        <p:spPr bwMode="auto">
          <a:xfrm>
            <a:off x="5458012" y="3943257"/>
            <a:ext cx="530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(77)</a:t>
            </a:r>
          </a:p>
        </p:txBody>
      </p:sp>
      <p:sp>
        <p:nvSpPr>
          <p:cNvPr id="356478" name="Text Box 126"/>
          <p:cNvSpPr txBox="1">
            <a:spLocks noChangeArrowheads="1"/>
          </p:cNvSpPr>
          <p:nvPr/>
        </p:nvSpPr>
        <p:spPr bwMode="auto">
          <a:xfrm>
            <a:off x="6375587" y="3520982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(57)</a:t>
            </a:r>
          </a:p>
        </p:txBody>
      </p:sp>
      <p:sp>
        <p:nvSpPr>
          <p:cNvPr id="356479" name="Text Box 127"/>
          <p:cNvSpPr txBox="1">
            <a:spLocks noChangeArrowheads="1"/>
          </p:cNvSpPr>
          <p:nvPr/>
        </p:nvSpPr>
        <p:spPr bwMode="auto">
          <a:xfrm>
            <a:off x="5175437" y="2089057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(71)</a:t>
            </a:r>
          </a:p>
        </p:txBody>
      </p:sp>
      <p:sp>
        <p:nvSpPr>
          <p:cNvPr id="356480" name="Text Box 128"/>
          <p:cNvSpPr txBox="1">
            <a:spLocks noChangeArrowheads="1"/>
          </p:cNvSpPr>
          <p:nvPr/>
        </p:nvSpPr>
        <p:spPr bwMode="auto">
          <a:xfrm>
            <a:off x="4578537" y="3470182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(85)</a:t>
            </a:r>
          </a:p>
        </p:txBody>
      </p:sp>
      <p:sp>
        <p:nvSpPr>
          <p:cNvPr id="356481" name="Text Box 129"/>
          <p:cNvSpPr txBox="1">
            <a:spLocks noChangeArrowheads="1"/>
          </p:cNvSpPr>
          <p:nvPr/>
        </p:nvSpPr>
        <p:spPr bwMode="auto">
          <a:xfrm>
            <a:off x="6512112" y="2222407"/>
            <a:ext cx="517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1200" b="1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(70)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484" name="Text Box 132"/>
              <p:cNvSpPr txBox="1">
                <a:spLocks noChangeArrowheads="1"/>
              </p:cNvSpPr>
              <p:nvPr/>
            </p:nvSpPr>
            <p:spPr bwMode="auto">
              <a:xfrm>
                <a:off x="892362" y="5133882"/>
                <a:ext cx="722184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2000" i="0" dirty="0" smtClean="0">
                    <a:effectLst/>
                    <a:ea typeface="굴림" panose="020B0600000101010101" pitchFamily="50" charset="-127"/>
                  </a:rPr>
                  <a:t> 추정잔여거리를 사용함으로써 탐색의 단계가 현저히 줄었다</a:t>
                </a:r>
                <a:endParaRPr lang="en-US" altLang="ko-KR" sz="2000" i="0" dirty="0" smtClean="0">
                  <a:effectLst/>
                  <a:ea typeface="굴림" panose="020B0600000101010101" pitchFamily="50" charset="-127"/>
                </a:endParaRP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ü"/>
                </a:pPr>
                <a:r>
                  <a:rPr lang="en-US" altLang="ko-KR" sz="2000" i="0" dirty="0">
                    <a:effectLst/>
                    <a:ea typeface="굴림" panose="020B0600000101010101" pitchFamily="50" charset="-127"/>
                  </a:rPr>
                  <a:t> </a:t>
                </a:r>
                <a:r>
                  <a:rPr lang="ko-KR" altLang="en-US" sz="2000" i="0" dirty="0" smtClean="0">
                    <a:effectLst/>
                    <a:ea typeface="굴림" panose="020B0600000101010101" pitchFamily="50" charset="-127"/>
                  </a:rPr>
                  <a:t>전제</a:t>
                </a:r>
                <a:r>
                  <a:rPr lang="en-US" altLang="ko-KR" sz="2000" i="0" dirty="0" smtClean="0">
                    <a:effectLst/>
                    <a:ea typeface="굴림" panose="020B0600000101010101" pitchFamily="50" charset="-127"/>
                  </a:rPr>
                  <a:t> </a:t>
                </a:r>
                <a:r>
                  <a:rPr lang="ko-KR" altLang="en-US" sz="2000" i="0" dirty="0" smtClean="0">
                    <a:effectLst/>
                    <a:ea typeface="굴림" panose="020B0600000101010101" pitchFamily="50" charset="-127"/>
                  </a:rPr>
                  <a:t>조건</a:t>
                </a:r>
                <a:r>
                  <a:rPr lang="en-US" altLang="ko-KR" sz="2000" i="0" dirty="0" smtClean="0">
                    <a:effectLst/>
                    <a:ea typeface="굴림" panose="020B0600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ko-KR" sz="2000" dirty="0" smtClean="0">
                    <a:effectLst/>
                    <a:latin typeface="+mn-lt"/>
                    <a:ea typeface="굴림" panose="020B0600000101010101" pitchFamily="50" charset="-127"/>
                  </a:rPr>
                  <a:t>x, y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0" dirty="0">
                  <a:effectLst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56484" name="Text 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362" y="5133882"/>
                <a:ext cx="7221849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59" t="-6034" b="-155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Oval 2"/>
          <p:cNvSpPr>
            <a:spLocks noChangeArrowheads="1"/>
          </p:cNvSpPr>
          <p:nvPr/>
        </p:nvSpPr>
        <p:spPr bwMode="auto">
          <a:xfrm>
            <a:off x="4832817" y="1778094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51" name="Oval 3"/>
          <p:cNvSpPr>
            <a:spLocks noChangeArrowheads="1"/>
          </p:cNvSpPr>
          <p:nvPr/>
        </p:nvSpPr>
        <p:spPr bwMode="auto">
          <a:xfrm>
            <a:off x="2168992" y="2929031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</a:t>
            </a:r>
          </a:p>
        </p:txBody>
      </p:sp>
      <p:sp>
        <p:nvSpPr>
          <p:cNvPr id="360452" name="Oval 4"/>
          <p:cNvSpPr>
            <a:spLocks noChangeArrowheads="1"/>
          </p:cNvSpPr>
          <p:nvPr/>
        </p:nvSpPr>
        <p:spPr bwMode="auto">
          <a:xfrm>
            <a:off x="873592" y="4083144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1-2-3</a:t>
            </a:r>
          </a:p>
        </p:txBody>
      </p:sp>
      <p:sp>
        <p:nvSpPr>
          <p:cNvPr id="360453" name="Oval 5"/>
          <p:cNvSpPr>
            <a:spLocks noChangeArrowheads="1"/>
          </p:cNvSpPr>
          <p:nvPr/>
        </p:nvSpPr>
        <p:spPr bwMode="auto">
          <a:xfrm>
            <a:off x="368767" y="5253131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1-2-3-4</a:t>
            </a:r>
          </a:p>
        </p:txBody>
      </p:sp>
      <p:sp>
        <p:nvSpPr>
          <p:cNvPr id="360454" name="Oval 6"/>
          <p:cNvSpPr>
            <a:spLocks noChangeArrowheads="1"/>
          </p:cNvSpPr>
          <p:nvPr/>
        </p:nvSpPr>
        <p:spPr bwMode="auto">
          <a:xfrm>
            <a:off x="1305392" y="5234081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1-2-3-5</a:t>
            </a:r>
          </a:p>
        </p:txBody>
      </p:sp>
      <p:sp>
        <p:nvSpPr>
          <p:cNvPr id="360455" name="Text Box 7"/>
          <p:cNvSpPr txBox="1">
            <a:spLocks noChangeArrowheads="1"/>
          </p:cNvSpPr>
          <p:nvPr/>
        </p:nvSpPr>
        <p:spPr bwMode="auto">
          <a:xfrm>
            <a:off x="4726454" y="2168619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0+33</a:t>
            </a:r>
          </a:p>
        </p:txBody>
      </p:sp>
      <p:sp>
        <p:nvSpPr>
          <p:cNvPr id="360456" name="Text Box 8"/>
          <p:cNvSpPr txBox="1">
            <a:spLocks noChangeArrowheads="1"/>
          </p:cNvSpPr>
          <p:nvPr/>
        </p:nvSpPr>
        <p:spPr bwMode="auto">
          <a:xfrm>
            <a:off x="2691279" y="3009994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10+23</a:t>
            </a:r>
          </a:p>
        </p:txBody>
      </p:sp>
      <p:sp>
        <p:nvSpPr>
          <p:cNvPr id="360457" name="Text Box 9"/>
          <p:cNvSpPr txBox="1">
            <a:spLocks noChangeArrowheads="1"/>
          </p:cNvSpPr>
          <p:nvPr/>
        </p:nvSpPr>
        <p:spPr bwMode="auto">
          <a:xfrm>
            <a:off x="373529" y="4392706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(37)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24+13</a:t>
            </a:r>
          </a:p>
        </p:txBody>
      </p:sp>
      <p:sp>
        <p:nvSpPr>
          <p:cNvPr id="360458" name="Oval 10"/>
          <p:cNvSpPr>
            <a:spLocks noChangeArrowheads="1"/>
          </p:cNvSpPr>
          <p:nvPr/>
        </p:nvSpPr>
        <p:spPr bwMode="auto">
          <a:xfrm>
            <a:off x="1810217" y="4083144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1-2-4</a:t>
            </a:r>
          </a:p>
        </p:txBody>
      </p:sp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2275354" y="4391119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(44)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31+13</a:t>
            </a:r>
          </a:p>
        </p:txBody>
      </p:sp>
      <p:sp>
        <p:nvSpPr>
          <p:cNvPr id="360460" name="Oval 12"/>
          <p:cNvSpPr>
            <a:spLocks noChangeArrowheads="1"/>
          </p:cNvSpPr>
          <p:nvPr/>
        </p:nvSpPr>
        <p:spPr bwMode="auto">
          <a:xfrm>
            <a:off x="2961154" y="4083144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</a:t>
            </a:r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3419942" y="4392706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20+13</a:t>
            </a:r>
          </a:p>
        </p:txBody>
      </p:sp>
      <p:sp>
        <p:nvSpPr>
          <p:cNvPr id="360462" name="Oval 14"/>
          <p:cNvSpPr>
            <a:spLocks noChangeArrowheads="1"/>
          </p:cNvSpPr>
          <p:nvPr/>
        </p:nvSpPr>
        <p:spPr bwMode="auto">
          <a:xfrm>
            <a:off x="5482104" y="2929031"/>
            <a:ext cx="5746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</a:t>
            </a:r>
          </a:p>
        </p:txBody>
      </p:sp>
      <p:sp>
        <p:nvSpPr>
          <p:cNvPr id="360463" name="Text Box 15"/>
          <p:cNvSpPr txBox="1">
            <a:spLocks noChangeArrowheads="1"/>
          </p:cNvSpPr>
          <p:nvPr/>
        </p:nvSpPr>
        <p:spPr bwMode="auto">
          <a:xfrm>
            <a:off x="5999629" y="3073494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10+23</a:t>
            </a:r>
          </a:p>
        </p:txBody>
      </p:sp>
      <p:sp>
        <p:nvSpPr>
          <p:cNvPr id="360464" name="Oval 16"/>
          <p:cNvSpPr>
            <a:spLocks noChangeArrowheads="1"/>
          </p:cNvSpPr>
          <p:nvPr/>
        </p:nvSpPr>
        <p:spPr bwMode="auto">
          <a:xfrm>
            <a:off x="4401017" y="4083144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1-3-2</a:t>
            </a:r>
          </a:p>
        </p:txBody>
      </p:sp>
      <p:sp>
        <p:nvSpPr>
          <p:cNvPr id="360465" name="Text Box 17"/>
          <p:cNvSpPr txBox="1">
            <a:spLocks noChangeArrowheads="1"/>
          </p:cNvSpPr>
          <p:nvPr/>
        </p:nvSpPr>
        <p:spPr bwMode="auto">
          <a:xfrm>
            <a:off x="4137492" y="4392706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(44)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28+16</a:t>
            </a:r>
          </a:p>
        </p:txBody>
      </p:sp>
      <p:sp>
        <p:nvSpPr>
          <p:cNvPr id="360466" name="Oval 18"/>
          <p:cNvSpPr>
            <a:spLocks noChangeArrowheads="1"/>
          </p:cNvSpPr>
          <p:nvPr/>
        </p:nvSpPr>
        <p:spPr bwMode="auto">
          <a:xfrm>
            <a:off x="5266204" y="4068856"/>
            <a:ext cx="649288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1-3-4</a:t>
            </a:r>
          </a:p>
        </p:txBody>
      </p:sp>
      <p:sp>
        <p:nvSpPr>
          <p:cNvPr id="360467" name="Text Box 19"/>
          <p:cNvSpPr txBox="1">
            <a:spLocks noChangeArrowheads="1"/>
          </p:cNvSpPr>
          <p:nvPr/>
        </p:nvSpPr>
        <p:spPr bwMode="auto">
          <a:xfrm>
            <a:off x="5751979" y="4353019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17+16</a:t>
            </a:r>
          </a:p>
        </p:txBody>
      </p:sp>
      <p:sp>
        <p:nvSpPr>
          <p:cNvPr id="360468" name="Oval 20"/>
          <p:cNvSpPr>
            <a:spLocks noChangeArrowheads="1"/>
          </p:cNvSpPr>
          <p:nvPr/>
        </p:nvSpPr>
        <p:spPr bwMode="auto">
          <a:xfrm>
            <a:off x="6563192" y="4068856"/>
            <a:ext cx="61595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1-3-5</a:t>
            </a:r>
          </a:p>
        </p:txBody>
      </p:sp>
      <p:sp>
        <p:nvSpPr>
          <p:cNvPr id="360469" name="Text Box 21"/>
          <p:cNvSpPr txBox="1">
            <a:spLocks noChangeArrowheads="1"/>
          </p:cNvSpPr>
          <p:nvPr/>
        </p:nvSpPr>
        <p:spPr bwMode="auto">
          <a:xfrm>
            <a:off x="7048967" y="4314919"/>
            <a:ext cx="73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(35)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19+16</a:t>
            </a:r>
          </a:p>
        </p:txBody>
      </p:sp>
      <p:sp>
        <p:nvSpPr>
          <p:cNvPr id="360470" name="Oval 22"/>
          <p:cNvSpPr>
            <a:spLocks noChangeArrowheads="1"/>
          </p:cNvSpPr>
          <p:nvPr/>
        </p:nvSpPr>
        <p:spPr bwMode="auto">
          <a:xfrm>
            <a:off x="3321517" y="5253131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1-2-5-4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3458042" y="6194519"/>
            <a:ext cx="503237" cy="288925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60472" name="Oval 24"/>
          <p:cNvSpPr>
            <a:spLocks noChangeArrowheads="1"/>
          </p:cNvSpPr>
          <p:nvPr/>
        </p:nvSpPr>
        <p:spPr bwMode="auto">
          <a:xfrm>
            <a:off x="2457917" y="5234081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1-2-5-3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611904" y="6194519"/>
            <a:ext cx="50323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313454" y="5911944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224304" y="5911944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1233954" y="5911944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77" name="Rectangle 29"/>
          <p:cNvSpPr>
            <a:spLocks noChangeArrowheads="1"/>
          </p:cNvSpPr>
          <p:nvPr/>
        </p:nvSpPr>
        <p:spPr bwMode="auto">
          <a:xfrm>
            <a:off x="3232617" y="5926231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78" name="Oval 30"/>
          <p:cNvSpPr>
            <a:spLocks noChangeArrowheads="1"/>
          </p:cNvSpPr>
          <p:nvPr/>
        </p:nvSpPr>
        <p:spPr bwMode="auto">
          <a:xfrm>
            <a:off x="4618504" y="5234081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1-3-4-2</a:t>
            </a:r>
          </a:p>
        </p:txBody>
      </p:sp>
      <p:sp>
        <p:nvSpPr>
          <p:cNvPr id="360479" name="Oval 31"/>
          <p:cNvSpPr>
            <a:spLocks noChangeArrowheads="1"/>
          </p:cNvSpPr>
          <p:nvPr/>
        </p:nvSpPr>
        <p:spPr bwMode="auto">
          <a:xfrm>
            <a:off x="5555129" y="5215031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1-3-4-5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736104" y="6175469"/>
            <a:ext cx="504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60481" name="Oval 33"/>
          <p:cNvSpPr>
            <a:spLocks noChangeArrowheads="1"/>
          </p:cNvSpPr>
          <p:nvPr/>
        </p:nvSpPr>
        <p:spPr bwMode="auto">
          <a:xfrm>
            <a:off x="7425204" y="5234081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1-3-5-4</a:t>
            </a:r>
          </a:p>
        </p:txBody>
      </p:sp>
      <p:sp>
        <p:nvSpPr>
          <p:cNvPr id="360482" name="Rectangle 34"/>
          <p:cNvSpPr>
            <a:spLocks noChangeArrowheads="1"/>
          </p:cNvSpPr>
          <p:nvPr/>
        </p:nvSpPr>
        <p:spPr bwMode="auto">
          <a:xfrm>
            <a:off x="7552204" y="6184994"/>
            <a:ext cx="50323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43</a:t>
            </a:r>
          </a:p>
        </p:txBody>
      </p:sp>
      <p:sp>
        <p:nvSpPr>
          <p:cNvPr id="360483" name="Oval 35"/>
          <p:cNvSpPr>
            <a:spLocks noChangeArrowheads="1"/>
          </p:cNvSpPr>
          <p:nvPr/>
        </p:nvSpPr>
        <p:spPr bwMode="auto">
          <a:xfrm>
            <a:off x="6561604" y="5215031"/>
            <a:ext cx="792163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1-3-5-2</a:t>
            </a:r>
          </a:p>
        </p:txBody>
      </p:sp>
      <p:sp>
        <p:nvSpPr>
          <p:cNvPr id="360484" name="Rectangle 36"/>
          <p:cNvSpPr>
            <a:spLocks noChangeArrowheads="1"/>
          </p:cNvSpPr>
          <p:nvPr/>
        </p:nvSpPr>
        <p:spPr bwMode="auto">
          <a:xfrm>
            <a:off x="6706067" y="6165944"/>
            <a:ext cx="50323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58</a:t>
            </a:r>
          </a:p>
        </p:txBody>
      </p:sp>
      <p:sp>
        <p:nvSpPr>
          <p:cNvPr id="360485" name="Rectangle 37"/>
          <p:cNvSpPr>
            <a:spLocks noChangeArrowheads="1"/>
          </p:cNvSpPr>
          <p:nvPr/>
        </p:nvSpPr>
        <p:spPr bwMode="auto">
          <a:xfrm>
            <a:off x="6417142" y="5892894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86" name="Rectangle 38"/>
          <p:cNvSpPr>
            <a:spLocks noChangeArrowheads="1"/>
          </p:cNvSpPr>
          <p:nvPr/>
        </p:nvSpPr>
        <p:spPr bwMode="auto">
          <a:xfrm>
            <a:off x="4474042" y="5892894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87" name="Rectangle 39"/>
          <p:cNvSpPr>
            <a:spLocks noChangeArrowheads="1"/>
          </p:cNvSpPr>
          <p:nvPr/>
        </p:nvSpPr>
        <p:spPr bwMode="auto">
          <a:xfrm>
            <a:off x="5483692" y="5892894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88" name="Rectangle 40"/>
          <p:cNvSpPr>
            <a:spLocks noChangeArrowheads="1"/>
          </p:cNvSpPr>
          <p:nvPr/>
        </p:nvSpPr>
        <p:spPr bwMode="auto">
          <a:xfrm>
            <a:off x="7336304" y="5907181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489" name="Oval 41"/>
          <p:cNvSpPr>
            <a:spLocks noChangeArrowheads="1"/>
          </p:cNvSpPr>
          <p:nvPr/>
        </p:nvSpPr>
        <p:spPr bwMode="auto">
          <a:xfrm>
            <a:off x="6807667" y="2929031"/>
            <a:ext cx="617537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1-4</a:t>
            </a:r>
          </a:p>
        </p:txBody>
      </p:sp>
      <p:sp>
        <p:nvSpPr>
          <p:cNvPr id="360490" name="Text Box 42"/>
          <p:cNvSpPr txBox="1">
            <a:spLocks noChangeArrowheads="1"/>
          </p:cNvSpPr>
          <p:nvPr/>
        </p:nvSpPr>
        <p:spPr bwMode="auto">
          <a:xfrm>
            <a:off x="7147392" y="3327494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(53)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30+23</a:t>
            </a:r>
          </a:p>
        </p:txBody>
      </p:sp>
      <p:sp>
        <p:nvSpPr>
          <p:cNvPr id="360491" name="Oval 43"/>
          <p:cNvSpPr>
            <a:spLocks noChangeArrowheads="1"/>
          </p:cNvSpPr>
          <p:nvPr/>
        </p:nvSpPr>
        <p:spPr bwMode="auto">
          <a:xfrm>
            <a:off x="8001467" y="2930619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1-5</a:t>
            </a:r>
          </a:p>
        </p:txBody>
      </p:sp>
      <p:sp>
        <p:nvSpPr>
          <p:cNvPr id="360492" name="Text Box 44"/>
          <p:cNvSpPr txBox="1">
            <a:spLocks noChangeArrowheads="1"/>
          </p:cNvSpPr>
          <p:nvPr/>
        </p:nvSpPr>
        <p:spPr bwMode="auto">
          <a:xfrm>
            <a:off x="8290392" y="3327494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(48)</a:t>
            </a:r>
          </a:p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25+23</a:t>
            </a:r>
          </a:p>
        </p:txBody>
      </p:sp>
      <p:sp>
        <p:nvSpPr>
          <p:cNvPr id="360493" name="Line 45"/>
          <p:cNvSpPr>
            <a:spLocks noChangeShapeType="1"/>
          </p:cNvSpPr>
          <p:nvPr/>
        </p:nvSpPr>
        <p:spPr bwMode="auto">
          <a:xfrm flipH="1">
            <a:off x="2640479" y="2114644"/>
            <a:ext cx="2227263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494" name="Line 46"/>
          <p:cNvSpPr>
            <a:spLocks noChangeShapeType="1"/>
          </p:cNvSpPr>
          <p:nvPr/>
        </p:nvSpPr>
        <p:spPr bwMode="auto">
          <a:xfrm>
            <a:off x="5185242" y="2195606"/>
            <a:ext cx="452437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495" name="Line 47"/>
          <p:cNvSpPr>
            <a:spLocks noChangeShapeType="1"/>
          </p:cNvSpPr>
          <p:nvPr/>
        </p:nvSpPr>
        <p:spPr bwMode="auto">
          <a:xfrm>
            <a:off x="5318592" y="2155919"/>
            <a:ext cx="1668462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496" name="Line 48"/>
          <p:cNvSpPr>
            <a:spLocks noChangeShapeType="1"/>
          </p:cNvSpPr>
          <p:nvPr/>
        </p:nvSpPr>
        <p:spPr bwMode="auto">
          <a:xfrm>
            <a:off x="5383679" y="2089244"/>
            <a:ext cx="2703513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497" name="Line 49"/>
          <p:cNvSpPr>
            <a:spLocks noChangeShapeType="1"/>
          </p:cNvSpPr>
          <p:nvPr/>
        </p:nvSpPr>
        <p:spPr bwMode="auto">
          <a:xfrm flipH="1">
            <a:off x="2191217" y="3360831"/>
            <a:ext cx="211137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498" name="Line 50"/>
          <p:cNvSpPr>
            <a:spLocks noChangeShapeType="1"/>
          </p:cNvSpPr>
          <p:nvPr/>
        </p:nvSpPr>
        <p:spPr bwMode="auto">
          <a:xfrm flipH="1">
            <a:off x="1235542" y="3321144"/>
            <a:ext cx="106045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499" name="Line 51"/>
          <p:cNvSpPr>
            <a:spLocks noChangeShapeType="1"/>
          </p:cNvSpPr>
          <p:nvPr/>
        </p:nvSpPr>
        <p:spPr bwMode="auto">
          <a:xfrm>
            <a:off x="2575392" y="3346544"/>
            <a:ext cx="6350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0" name="Line 52"/>
          <p:cNvSpPr>
            <a:spLocks noChangeShapeType="1"/>
          </p:cNvSpPr>
          <p:nvPr/>
        </p:nvSpPr>
        <p:spPr bwMode="auto">
          <a:xfrm flipH="1">
            <a:off x="5609104" y="3360831"/>
            <a:ext cx="146050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1" name="Line 53"/>
          <p:cNvSpPr>
            <a:spLocks noChangeShapeType="1"/>
          </p:cNvSpPr>
          <p:nvPr/>
        </p:nvSpPr>
        <p:spPr bwMode="auto">
          <a:xfrm flipH="1">
            <a:off x="4761379" y="3348131"/>
            <a:ext cx="90170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2" name="Line 54"/>
          <p:cNvSpPr>
            <a:spLocks noChangeShapeType="1"/>
          </p:cNvSpPr>
          <p:nvPr/>
        </p:nvSpPr>
        <p:spPr bwMode="auto">
          <a:xfrm>
            <a:off x="5874217" y="3348131"/>
            <a:ext cx="928687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3" name="Line 55"/>
          <p:cNvSpPr>
            <a:spLocks noChangeShapeType="1"/>
          </p:cNvSpPr>
          <p:nvPr/>
        </p:nvSpPr>
        <p:spPr bwMode="auto">
          <a:xfrm flipH="1">
            <a:off x="771992" y="4500656"/>
            <a:ext cx="344487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4" name="Line 56"/>
          <p:cNvSpPr>
            <a:spLocks noChangeShapeType="1"/>
          </p:cNvSpPr>
          <p:nvPr/>
        </p:nvSpPr>
        <p:spPr bwMode="auto">
          <a:xfrm>
            <a:off x="1249829" y="4513356"/>
            <a:ext cx="4111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5" name="Line 57"/>
          <p:cNvSpPr>
            <a:spLocks noChangeShapeType="1"/>
          </p:cNvSpPr>
          <p:nvPr/>
        </p:nvSpPr>
        <p:spPr bwMode="auto">
          <a:xfrm flipH="1">
            <a:off x="2853204" y="4513356"/>
            <a:ext cx="357188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6" name="Line 58"/>
          <p:cNvSpPr>
            <a:spLocks noChangeShapeType="1"/>
          </p:cNvSpPr>
          <p:nvPr/>
        </p:nvSpPr>
        <p:spPr bwMode="auto">
          <a:xfrm>
            <a:off x="3329454" y="4513356"/>
            <a:ext cx="3857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7" name="Line 59"/>
          <p:cNvSpPr>
            <a:spLocks noChangeShapeType="1"/>
          </p:cNvSpPr>
          <p:nvPr/>
        </p:nvSpPr>
        <p:spPr bwMode="auto">
          <a:xfrm flipH="1">
            <a:off x="5039192" y="4500656"/>
            <a:ext cx="46355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8" name="Line 60"/>
          <p:cNvSpPr>
            <a:spLocks noChangeShapeType="1"/>
          </p:cNvSpPr>
          <p:nvPr/>
        </p:nvSpPr>
        <p:spPr bwMode="auto">
          <a:xfrm>
            <a:off x="5623392" y="4500656"/>
            <a:ext cx="33020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09" name="Line 61"/>
          <p:cNvSpPr>
            <a:spLocks noChangeShapeType="1"/>
          </p:cNvSpPr>
          <p:nvPr/>
        </p:nvSpPr>
        <p:spPr bwMode="auto">
          <a:xfrm>
            <a:off x="6894979" y="4500656"/>
            <a:ext cx="26988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10" name="Line 62"/>
          <p:cNvSpPr>
            <a:spLocks noChangeShapeType="1"/>
          </p:cNvSpPr>
          <p:nvPr/>
        </p:nvSpPr>
        <p:spPr bwMode="auto">
          <a:xfrm>
            <a:off x="7001342" y="4473669"/>
            <a:ext cx="741362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0511" name="Oval 63"/>
          <p:cNvSpPr>
            <a:spLocks noChangeArrowheads="1"/>
          </p:cNvSpPr>
          <p:nvPr/>
        </p:nvSpPr>
        <p:spPr bwMode="auto">
          <a:xfrm>
            <a:off x="4693117" y="1646331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0512" name="Oval 64"/>
          <p:cNvSpPr>
            <a:spLocks noChangeArrowheads="1"/>
          </p:cNvSpPr>
          <p:nvPr/>
        </p:nvSpPr>
        <p:spPr bwMode="auto">
          <a:xfrm>
            <a:off x="2029292" y="2786156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0513" name="Oval 65"/>
          <p:cNvSpPr>
            <a:spLocks noChangeArrowheads="1"/>
          </p:cNvSpPr>
          <p:nvPr/>
        </p:nvSpPr>
        <p:spPr bwMode="auto">
          <a:xfrm>
            <a:off x="3299292" y="5089619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60514" name="Oval 66"/>
          <p:cNvSpPr>
            <a:spLocks noChangeArrowheads="1"/>
          </p:cNvSpPr>
          <p:nvPr/>
        </p:nvSpPr>
        <p:spPr bwMode="auto">
          <a:xfrm>
            <a:off x="852954" y="3865656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60515" name="Oval 67"/>
          <p:cNvSpPr>
            <a:spLocks noChangeArrowheads="1"/>
          </p:cNvSpPr>
          <p:nvPr/>
        </p:nvSpPr>
        <p:spPr bwMode="auto">
          <a:xfrm>
            <a:off x="5193179" y="3878356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0516" name="Oval 68"/>
          <p:cNvSpPr>
            <a:spLocks noChangeArrowheads="1"/>
          </p:cNvSpPr>
          <p:nvPr/>
        </p:nvSpPr>
        <p:spPr bwMode="auto">
          <a:xfrm>
            <a:off x="5375742" y="2740119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60517" name="Oval 69"/>
          <p:cNvSpPr>
            <a:spLocks noChangeArrowheads="1"/>
          </p:cNvSpPr>
          <p:nvPr/>
        </p:nvSpPr>
        <p:spPr bwMode="auto">
          <a:xfrm>
            <a:off x="2902417" y="3878356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0518" name="Oval 70"/>
          <p:cNvSpPr>
            <a:spLocks noChangeArrowheads="1"/>
          </p:cNvSpPr>
          <p:nvPr/>
        </p:nvSpPr>
        <p:spPr bwMode="auto">
          <a:xfrm>
            <a:off x="6467942" y="3878356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0519" name="Rectangle 71"/>
          <p:cNvSpPr>
            <a:spLocks noChangeArrowheads="1"/>
          </p:cNvSpPr>
          <p:nvPr/>
        </p:nvSpPr>
        <p:spPr bwMode="auto">
          <a:xfrm>
            <a:off x="513229" y="6184994"/>
            <a:ext cx="504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60520" name="Rectangle 72"/>
          <p:cNvSpPr>
            <a:spLocks noChangeArrowheads="1"/>
          </p:cNvSpPr>
          <p:nvPr/>
        </p:nvSpPr>
        <p:spPr bwMode="auto">
          <a:xfrm>
            <a:off x="1448267" y="6184994"/>
            <a:ext cx="504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60521" name="Rectangle 73"/>
          <p:cNvSpPr>
            <a:spLocks noChangeArrowheads="1"/>
          </p:cNvSpPr>
          <p:nvPr/>
        </p:nvSpPr>
        <p:spPr bwMode="auto">
          <a:xfrm>
            <a:off x="4762967" y="6165944"/>
            <a:ext cx="5048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52</a:t>
            </a:r>
          </a:p>
        </p:txBody>
      </p:sp>
      <p:sp>
        <p:nvSpPr>
          <p:cNvPr id="360522" name="Rectangle 74"/>
          <p:cNvSpPr>
            <a:spLocks noChangeArrowheads="1"/>
          </p:cNvSpPr>
          <p:nvPr/>
        </p:nvSpPr>
        <p:spPr bwMode="auto">
          <a:xfrm>
            <a:off x="955675" y="438150"/>
            <a:ext cx="776922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800" i="0">
                <a:effectLst/>
              </a:rPr>
              <a:t> </a:t>
            </a:r>
            <a:r>
              <a:rPr lang="en-US" altLang="ko-KR" sz="2800" i="0">
                <a:effectLst/>
              </a:rPr>
              <a:t>TSP </a:t>
            </a:r>
            <a:r>
              <a:rPr lang="ko-KR" altLang="en-US" sz="2800" i="0">
                <a:effectLst/>
              </a:rPr>
              <a:t>예제를 대상으로 한 </a:t>
            </a:r>
            <a:r>
              <a:rPr lang="en-US" altLang="ko-KR" sz="2800" i="0">
                <a:effectLst/>
              </a:rPr>
              <a:t>A</a:t>
            </a:r>
            <a:r>
              <a:rPr lang="en-US" altLang="ko-KR" sz="2800" i="0" baseline="30000">
                <a:effectLst/>
              </a:rPr>
              <a:t>*</a:t>
            </a:r>
            <a:r>
              <a:rPr lang="en-US" altLang="ko-KR" sz="2800" i="0">
                <a:effectLst/>
              </a:rPr>
              <a:t> </a:t>
            </a:r>
            <a:r>
              <a:rPr lang="ko-KR" altLang="en-US" sz="2800" i="0">
                <a:effectLst/>
              </a:rPr>
              <a:t>알고리즘 탐색의 예 </a:t>
            </a:r>
            <a:br>
              <a:rPr lang="ko-KR" altLang="en-US" sz="2800" i="0">
                <a:effectLst/>
              </a:rPr>
            </a:br>
            <a:r>
              <a:rPr lang="en-US" altLang="ko-KR" sz="2800" i="0">
                <a:effectLst/>
              </a:rPr>
              <a:t>(</a:t>
            </a:r>
            <a:r>
              <a:rPr lang="ko-KR" altLang="en-US" sz="2800" i="0">
                <a:effectLst/>
              </a:rPr>
              <a:t>상태공간트리</a:t>
            </a:r>
            <a:r>
              <a:rPr lang="en-US" altLang="ko-KR" sz="2800" i="0">
                <a:effectLst/>
              </a:rPr>
              <a:t>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1130300" y="4152900"/>
            <a:ext cx="635000" cy="13335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3060700" y="4178300"/>
            <a:ext cx="1473200" cy="13335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5130800" y="4178300"/>
            <a:ext cx="3860800" cy="13335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2501" name="Oval 5"/>
          <p:cNvSpPr>
            <a:spLocks noChangeArrowheads="1"/>
          </p:cNvSpPr>
          <p:nvPr/>
        </p:nvSpPr>
        <p:spPr bwMode="auto">
          <a:xfrm>
            <a:off x="5554663" y="3241675"/>
            <a:ext cx="49053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0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02" name="Oval 6"/>
          <p:cNvSpPr>
            <a:spLocks noChangeArrowheads="1"/>
          </p:cNvSpPr>
          <p:nvPr/>
        </p:nvSpPr>
        <p:spPr bwMode="auto">
          <a:xfrm>
            <a:off x="5233988" y="4268788"/>
            <a:ext cx="576262" cy="623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0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03" name="Oval 7"/>
          <p:cNvSpPr>
            <a:spLocks noChangeArrowheads="1"/>
          </p:cNvSpPr>
          <p:nvPr/>
        </p:nvSpPr>
        <p:spPr bwMode="auto">
          <a:xfrm>
            <a:off x="5822950" y="42640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0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04" name="Oval 8"/>
          <p:cNvSpPr>
            <a:spLocks noChangeArrowheads="1"/>
          </p:cNvSpPr>
          <p:nvPr/>
        </p:nvSpPr>
        <p:spPr bwMode="auto">
          <a:xfrm>
            <a:off x="6769100" y="3241675"/>
            <a:ext cx="471488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0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05" name="Oval 9"/>
          <p:cNvSpPr>
            <a:spLocks noChangeArrowheads="1"/>
          </p:cNvSpPr>
          <p:nvPr/>
        </p:nvSpPr>
        <p:spPr bwMode="auto">
          <a:xfrm>
            <a:off x="7964488" y="3241675"/>
            <a:ext cx="471487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0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06" name="Oval 10"/>
          <p:cNvSpPr>
            <a:spLocks noChangeArrowheads="1"/>
          </p:cNvSpPr>
          <p:nvPr/>
        </p:nvSpPr>
        <p:spPr bwMode="auto">
          <a:xfrm>
            <a:off x="8267700" y="42640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0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07" name="Oval 11"/>
          <p:cNvSpPr>
            <a:spLocks noChangeArrowheads="1"/>
          </p:cNvSpPr>
          <p:nvPr/>
        </p:nvSpPr>
        <p:spPr bwMode="auto">
          <a:xfrm>
            <a:off x="7677150" y="42640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0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 flipH="1">
            <a:off x="5540375" y="3613150"/>
            <a:ext cx="20955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09" name="Line 13"/>
          <p:cNvSpPr>
            <a:spLocks noChangeShapeType="1"/>
          </p:cNvSpPr>
          <p:nvPr/>
        </p:nvSpPr>
        <p:spPr bwMode="auto">
          <a:xfrm>
            <a:off x="5856288" y="3624263"/>
            <a:ext cx="24447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10" name="Line 14"/>
          <p:cNvSpPr>
            <a:spLocks noChangeShapeType="1"/>
          </p:cNvSpPr>
          <p:nvPr/>
        </p:nvSpPr>
        <p:spPr bwMode="auto">
          <a:xfrm flipH="1">
            <a:off x="7945438" y="3632200"/>
            <a:ext cx="212725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11" name="Line 15"/>
          <p:cNvSpPr>
            <a:spLocks noChangeShapeType="1"/>
          </p:cNvSpPr>
          <p:nvPr/>
        </p:nvSpPr>
        <p:spPr bwMode="auto">
          <a:xfrm>
            <a:off x="8258175" y="3624263"/>
            <a:ext cx="27305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12" name="Oval 16"/>
          <p:cNvSpPr>
            <a:spLocks noChangeArrowheads="1"/>
          </p:cNvSpPr>
          <p:nvPr/>
        </p:nvSpPr>
        <p:spPr bwMode="auto">
          <a:xfrm>
            <a:off x="7051675" y="4271963"/>
            <a:ext cx="576263" cy="622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0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13" name="Rectangle 17"/>
          <p:cNvSpPr>
            <a:spLocks noChangeArrowheads="1"/>
          </p:cNvSpPr>
          <p:nvPr/>
        </p:nvSpPr>
        <p:spPr bwMode="auto">
          <a:xfrm>
            <a:off x="7156450" y="5073650"/>
            <a:ext cx="366713" cy="25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2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14" name="Oval 18"/>
          <p:cNvSpPr>
            <a:spLocks noChangeArrowheads="1"/>
          </p:cNvSpPr>
          <p:nvPr/>
        </p:nvSpPr>
        <p:spPr bwMode="auto">
          <a:xfrm>
            <a:off x="6461125" y="4271963"/>
            <a:ext cx="574675" cy="622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0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15" name="Rectangle 19"/>
          <p:cNvSpPr>
            <a:spLocks noChangeArrowheads="1"/>
          </p:cNvSpPr>
          <p:nvPr/>
        </p:nvSpPr>
        <p:spPr bwMode="auto">
          <a:xfrm>
            <a:off x="6578600" y="5073650"/>
            <a:ext cx="365125" cy="255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2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16" name="Rectangle 20"/>
          <p:cNvSpPr>
            <a:spLocks noChangeArrowheads="1"/>
          </p:cNvSpPr>
          <p:nvPr/>
        </p:nvSpPr>
        <p:spPr bwMode="auto">
          <a:xfrm>
            <a:off x="6418263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153241</a:t>
            </a:r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7002463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153421</a:t>
            </a:r>
          </a:p>
        </p:txBody>
      </p:sp>
      <p:sp>
        <p:nvSpPr>
          <p:cNvPr id="362518" name="Oval 22"/>
          <p:cNvSpPr>
            <a:spLocks noChangeArrowheads="1"/>
          </p:cNvSpPr>
          <p:nvPr/>
        </p:nvSpPr>
        <p:spPr bwMode="auto">
          <a:xfrm>
            <a:off x="6788150" y="2216150"/>
            <a:ext cx="419100" cy="384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1-5</a:t>
            </a:r>
          </a:p>
        </p:txBody>
      </p:sp>
      <p:sp>
        <p:nvSpPr>
          <p:cNvPr id="362519" name="Line 23"/>
          <p:cNvSpPr>
            <a:spLocks noChangeShapeType="1"/>
          </p:cNvSpPr>
          <p:nvPr/>
        </p:nvSpPr>
        <p:spPr bwMode="auto">
          <a:xfrm flipH="1">
            <a:off x="6735763" y="3622675"/>
            <a:ext cx="2159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20" name="Line 24"/>
          <p:cNvSpPr>
            <a:spLocks noChangeShapeType="1"/>
          </p:cNvSpPr>
          <p:nvPr/>
        </p:nvSpPr>
        <p:spPr bwMode="auto">
          <a:xfrm>
            <a:off x="7048500" y="3633788"/>
            <a:ext cx="284163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21" name="Rectangle 25"/>
          <p:cNvSpPr>
            <a:spLocks noChangeArrowheads="1"/>
          </p:cNvSpPr>
          <p:nvPr/>
        </p:nvSpPr>
        <p:spPr bwMode="auto">
          <a:xfrm>
            <a:off x="8394700" y="5072063"/>
            <a:ext cx="36671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2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22" name="Rectangle 26"/>
          <p:cNvSpPr>
            <a:spLocks noChangeArrowheads="1"/>
          </p:cNvSpPr>
          <p:nvPr/>
        </p:nvSpPr>
        <p:spPr bwMode="auto">
          <a:xfrm>
            <a:off x="7796213" y="5072063"/>
            <a:ext cx="366712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2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23" name="Rectangle 27"/>
          <p:cNvSpPr>
            <a:spLocks noChangeArrowheads="1"/>
          </p:cNvSpPr>
          <p:nvPr/>
        </p:nvSpPr>
        <p:spPr bwMode="auto">
          <a:xfrm>
            <a:off x="7642225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154231</a:t>
            </a:r>
          </a:p>
        </p:txBody>
      </p:sp>
      <p:sp>
        <p:nvSpPr>
          <p:cNvPr id="362524" name="Rectangle 28"/>
          <p:cNvSpPr>
            <a:spLocks noChangeArrowheads="1"/>
          </p:cNvSpPr>
          <p:nvPr/>
        </p:nvSpPr>
        <p:spPr bwMode="auto">
          <a:xfrm>
            <a:off x="5183188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152351</a:t>
            </a:r>
          </a:p>
        </p:txBody>
      </p:sp>
      <p:sp>
        <p:nvSpPr>
          <p:cNvPr id="362525" name="Rectangle 29"/>
          <p:cNvSpPr>
            <a:spLocks noChangeArrowheads="1"/>
          </p:cNvSpPr>
          <p:nvPr/>
        </p:nvSpPr>
        <p:spPr bwMode="auto">
          <a:xfrm>
            <a:off x="5756275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152431</a:t>
            </a:r>
          </a:p>
        </p:txBody>
      </p:sp>
      <p:sp>
        <p:nvSpPr>
          <p:cNvPr id="362526" name="Rectangle 30"/>
          <p:cNvSpPr>
            <a:spLocks noChangeArrowheads="1"/>
          </p:cNvSpPr>
          <p:nvPr/>
        </p:nvSpPr>
        <p:spPr bwMode="auto">
          <a:xfrm>
            <a:off x="8239125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154321</a:t>
            </a:r>
          </a:p>
        </p:txBody>
      </p:sp>
      <p:sp>
        <p:nvSpPr>
          <p:cNvPr id="362527" name="Rectangle 31"/>
          <p:cNvSpPr>
            <a:spLocks noChangeArrowheads="1"/>
          </p:cNvSpPr>
          <p:nvPr/>
        </p:nvSpPr>
        <p:spPr bwMode="auto">
          <a:xfrm>
            <a:off x="5330825" y="5072063"/>
            <a:ext cx="36671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2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28" name="Rectangle 32"/>
          <p:cNvSpPr>
            <a:spLocks noChangeArrowheads="1"/>
          </p:cNvSpPr>
          <p:nvPr/>
        </p:nvSpPr>
        <p:spPr bwMode="auto">
          <a:xfrm>
            <a:off x="5911850" y="5072063"/>
            <a:ext cx="366713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12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29" name="Freeform 33"/>
          <p:cNvSpPr>
            <a:spLocks/>
          </p:cNvSpPr>
          <p:nvPr/>
        </p:nvSpPr>
        <p:spPr bwMode="auto">
          <a:xfrm>
            <a:off x="5805488" y="3000375"/>
            <a:ext cx="2355850" cy="247650"/>
          </a:xfrm>
          <a:custGeom>
            <a:avLst/>
            <a:gdLst>
              <a:gd name="T0" fmla="*/ 0 w 2040"/>
              <a:gd name="T1" fmla="*/ 168 h 176"/>
              <a:gd name="T2" fmla="*/ 8 w 2040"/>
              <a:gd name="T3" fmla="*/ 0 h 176"/>
              <a:gd name="T4" fmla="*/ 2032 w 2040"/>
              <a:gd name="T5" fmla="*/ 0 h 176"/>
              <a:gd name="T6" fmla="*/ 2040 w 2040"/>
              <a:gd name="T7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0" h="176">
                <a:moveTo>
                  <a:pt x="0" y="168"/>
                </a:moveTo>
                <a:lnTo>
                  <a:pt x="8" y="0"/>
                </a:lnTo>
                <a:lnTo>
                  <a:pt x="2032" y="0"/>
                </a:lnTo>
                <a:lnTo>
                  <a:pt x="2040" y="1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30" name="Line 34"/>
          <p:cNvSpPr>
            <a:spLocks noChangeShapeType="1"/>
          </p:cNvSpPr>
          <p:nvPr/>
        </p:nvSpPr>
        <p:spPr bwMode="auto">
          <a:xfrm>
            <a:off x="6997700" y="2605088"/>
            <a:ext cx="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31" name="Text Box 35"/>
          <p:cNvSpPr txBox="1">
            <a:spLocks noChangeArrowheads="1"/>
          </p:cNvSpPr>
          <p:nvPr/>
        </p:nvSpPr>
        <p:spPr bwMode="auto">
          <a:xfrm>
            <a:off x="7086600" y="244157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(48)</a:t>
            </a:r>
          </a:p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25+23</a:t>
            </a:r>
          </a:p>
        </p:txBody>
      </p:sp>
      <p:sp>
        <p:nvSpPr>
          <p:cNvPr id="362532" name="Oval 36"/>
          <p:cNvSpPr>
            <a:spLocks noChangeArrowheads="1"/>
          </p:cNvSpPr>
          <p:nvPr/>
        </p:nvSpPr>
        <p:spPr bwMode="auto">
          <a:xfrm>
            <a:off x="1495425" y="3241675"/>
            <a:ext cx="469900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</a:t>
            </a:r>
          </a:p>
        </p:txBody>
      </p:sp>
      <p:sp>
        <p:nvSpPr>
          <p:cNvPr id="362533" name="Text Box 37"/>
          <p:cNvSpPr txBox="1">
            <a:spLocks noChangeArrowheads="1"/>
          </p:cNvSpPr>
          <p:nvPr/>
        </p:nvSpPr>
        <p:spPr bwMode="auto">
          <a:xfrm>
            <a:off x="1838325" y="35401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(33)</a:t>
            </a:r>
          </a:p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20+13</a:t>
            </a:r>
          </a:p>
        </p:txBody>
      </p:sp>
      <p:sp>
        <p:nvSpPr>
          <p:cNvPr id="362534" name="Oval 38"/>
          <p:cNvSpPr>
            <a:spLocks noChangeArrowheads="1"/>
          </p:cNvSpPr>
          <p:nvPr/>
        </p:nvSpPr>
        <p:spPr bwMode="auto">
          <a:xfrm>
            <a:off x="1766888" y="4268788"/>
            <a:ext cx="574675" cy="623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1-2-5-4</a:t>
            </a:r>
          </a:p>
        </p:txBody>
      </p:sp>
      <p:sp>
        <p:nvSpPr>
          <p:cNvPr id="362535" name="Rectangle 39"/>
          <p:cNvSpPr>
            <a:spLocks noChangeArrowheads="1"/>
          </p:cNvSpPr>
          <p:nvPr/>
        </p:nvSpPr>
        <p:spPr bwMode="auto">
          <a:xfrm>
            <a:off x="1865313" y="5072063"/>
            <a:ext cx="366712" cy="257175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62536" name="Oval 40"/>
          <p:cNvSpPr>
            <a:spLocks noChangeArrowheads="1"/>
          </p:cNvSpPr>
          <p:nvPr/>
        </p:nvSpPr>
        <p:spPr bwMode="auto">
          <a:xfrm>
            <a:off x="1174750" y="42640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1-2-5-3</a:t>
            </a:r>
          </a:p>
        </p:txBody>
      </p:sp>
      <p:sp>
        <p:nvSpPr>
          <p:cNvPr id="362537" name="Rectangle 41"/>
          <p:cNvSpPr>
            <a:spLocks noChangeArrowheads="1"/>
          </p:cNvSpPr>
          <p:nvPr/>
        </p:nvSpPr>
        <p:spPr bwMode="auto">
          <a:xfrm>
            <a:off x="1287463" y="5072063"/>
            <a:ext cx="3651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62538" name="Rectangle 42"/>
          <p:cNvSpPr>
            <a:spLocks noChangeArrowheads="1"/>
          </p:cNvSpPr>
          <p:nvPr/>
        </p:nvSpPr>
        <p:spPr bwMode="auto">
          <a:xfrm>
            <a:off x="1133475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125341</a:t>
            </a:r>
          </a:p>
        </p:txBody>
      </p:sp>
      <p:sp>
        <p:nvSpPr>
          <p:cNvPr id="362539" name="Rectangle 43"/>
          <p:cNvSpPr>
            <a:spLocks noChangeArrowheads="1"/>
          </p:cNvSpPr>
          <p:nvPr/>
        </p:nvSpPr>
        <p:spPr bwMode="auto">
          <a:xfrm>
            <a:off x="1714500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125431</a:t>
            </a:r>
          </a:p>
        </p:txBody>
      </p:sp>
      <p:sp>
        <p:nvSpPr>
          <p:cNvPr id="362540" name="Line 44"/>
          <p:cNvSpPr>
            <a:spLocks noChangeShapeType="1"/>
          </p:cNvSpPr>
          <p:nvPr/>
        </p:nvSpPr>
        <p:spPr bwMode="auto">
          <a:xfrm flipH="1">
            <a:off x="1444625" y="3624263"/>
            <a:ext cx="2587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41" name="Line 45"/>
          <p:cNvSpPr>
            <a:spLocks noChangeShapeType="1"/>
          </p:cNvSpPr>
          <p:nvPr/>
        </p:nvSpPr>
        <p:spPr bwMode="auto">
          <a:xfrm>
            <a:off x="1771650" y="3624263"/>
            <a:ext cx="2809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42" name="Oval 46"/>
          <p:cNvSpPr>
            <a:spLocks noChangeArrowheads="1"/>
          </p:cNvSpPr>
          <p:nvPr/>
        </p:nvSpPr>
        <p:spPr bwMode="auto">
          <a:xfrm>
            <a:off x="3527425" y="3228975"/>
            <a:ext cx="469900" cy="384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1-3-5</a:t>
            </a:r>
          </a:p>
        </p:txBody>
      </p:sp>
      <p:sp>
        <p:nvSpPr>
          <p:cNvPr id="362543" name="Text Box 47"/>
          <p:cNvSpPr txBox="1">
            <a:spLocks noChangeArrowheads="1"/>
          </p:cNvSpPr>
          <p:nvPr/>
        </p:nvSpPr>
        <p:spPr bwMode="auto">
          <a:xfrm>
            <a:off x="3870325" y="35274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(35)</a:t>
            </a:r>
          </a:p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19+16</a:t>
            </a:r>
          </a:p>
        </p:txBody>
      </p:sp>
      <p:sp>
        <p:nvSpPr>
          <p:cNvPr id="362544" name="Oval 48"/>
          <p:cNvSpPr>
            <a:spLocks noChangeArrowheads="1"/>
          </p:cNvSpPr>
          <p:nvPr/>
        </p:nvSpPr>
        <p:spPr bwMode="auto">
          <a:xfrm>
            <a:off x="3798888" y="4256088"/>
            <a:ext cx="574675" cy="623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1-3-5-4</a:t>
            </a:r>
          </a:p>
        </p:txBody>
      </p:sp>
      <p:sp>
        <p:nvSpPr>
          <p:cNvPr id="362545" name="Rectangle 49"/>
          <p:cNvSpPr>
            <a:spLocks noChangeArrowheads="1"/>
          </p:cNvSpPr>
          <p:nvPr/>
        </p:nvSpPr>
        <p:spPr bwMode="auto">
          <a:xfrm>
            <a:off x="3897313" y="5072063"/>
            <a:ext cx="366712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62546" name="Oval 50"/>
          <p:cNvSpPr>
            <a:spLocks noChangeArrowheads="1"/>
          </p:cNvSpPr>
          <p:nvPr/>
        </p:nvSpPr>
        <p:spPr bwMode="auto">
          <a:xfrm>
            <a:off x="3206750" y="4251325"/>
            <a:ext cx="576263" cy="623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1-3-5-2</a:t>
            </a:r>
          </a:p>
        </p:txBody>
      </p:sp>
      <p:sp>
        <p:nvSpPr>
          <p:cNvPr id="362547" name="Rectangle 51"/>
          <p:cNvSpPr>
            <a:spLocks noChangeArrowheads="1"/>
          </p:cNvSpPr>
          <p:nvPr/>
        </p:nvSpPr>
        <p:spPr bwMode="auto">
          <a:xfrm>
            <a:off x="3319463" y="5072063"/>
            <a:ext cx="365125" cy="25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58</a:t>
            </a:r>
          </a:p>
        </p:txBody>
      </p:sp>
      <p:sp>
        <p:nvSpPr>
          <p:cNvPr id="362548" name="Rectangle 52"/>
          <p:cNvSpPr>
            <a:spLocks noChangeArrowheads="1"/>
          </p:cNvSpPr>
          <p:nvPr/>
        </p:nvSpPr>
        <p:spPr bwMode="auto">
          <a:xfrm>
            <a:off x="3165475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125341</a:t>
            </a:r>
          </a:p>
        </p:txBody>
      </p:sp>
      <p:sp>
        <p:nvSpPr>
          <p:cNvPr id="362549" name="Rectangle 53"/>
          <p:cNvSpPr>
            <a:spLocks noChangeArrowheads="1"/>
          </p:cNvSpPr>
          <p:nvPr/>
        </p:nvSpPr>
        <p:spPr bwMode="auto">
          <a:xfrm>
            <a:off x="3746500" y="4854575"/>
            <a:ext cx="622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125431</a:t>
            </a:r>
          </a:p>
        </p:txBody>
      </p:sp>
      <p:sp>
        <p:nvSpPr>
          <p:cNvPr id="362550" name="Line 54"/>
          <p:cNvSpPr>
            <a:spLocks noChangeShapeType="1"/>
          </p:cNvSpPr>
          <p:nvPr/>
        </p:nvSpPr>
        <p:spPr bwMode="auto">
          <a:xfrm flipH="1">
            <a:off x="3476625" y="3611563"/>
            <a:ext cx="2587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51" name="Line 55"/>
          <p:cNvSpPr>
            <a:spLocks noChangeShapeType="1"/>
          </p:cNvSpPr>
          <p:nvPr/>
        </p:nvSpPr>
        <p:spPr bwMode="auto">
          <a:xfrm>
            <a:off x="3803650" y="3611563"/>
            <a:ext cx="2809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52" name="Line 56"/>
          <p:cNvSpPr>
            <a:spLocks noChangeShapeType="1"/>
          </p:cNvSpPr>
          <p:nvPr/>
        </p:nvSpPr>
        <p:spPr bwMode="auto">
          <a:xfrm flipV="1">
            <a:off x="1714500" y="2336800"/>
            <a:ext cx="25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53" name="Line 57"/>
          <p:cNvSpPr>
            <a:spLocks noChangeShapeType="1"/>
          </p:cNvSpPr>
          <p:nvPr/>
        </p:nvSpPr>
        <p:spPr bwMode="auto">
          <a:xfrm flipH="1" flipV="1">
            <a:off x="3505200" y="2273300"/>
            <a:ext cx="2413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54" name="Line 58"/>
          <p:cNvSpPr>
            <a:spLocks noChangeShapeType="1"/>
          </p:cNvSpPr>
          <p:nvPr/>
        </p:nvSpPr>
        <p:spPr bwMode="auto">
          <a:xfrm flipH="1" flipV="1">
            <a:off x="6375400" y="977900"/>
            <a:ext cx="59690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55" name="Text Box 59"/>
          <p:cNvSpPr txBox="1">
            <a:spLocks noChangeArrowheads="1"/>
          </p:cNvSpPr>
          <p:nvPr/>
        </p:nvSpPr>
        <p:spPr bwMode="auto">
          <a:xfrm>
            <a:off x="2574925" y="42306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24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56" name="Text Box 60"/>
          <p:cNvSpPr txBox="1">
            <a:spLocks noChangeArrowheads="1"/>
          </p:cNvSpPr>
          <p:nvPr/>
        </p:nvSpPr>
        <p:spPr bwMode="auto">
          <a:xfrm>
            <a:off x="428625" y="4243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24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57" name="Text Box 61"/>
          <p:cNvSpPr txBox="1">
            <a:spLocks noChangeArrowheads="1"/>
          </p:cNvSpPr>
          <p:nvPr/>
        </p:nvSpPr>
        <p:spPr bwMode="auto">
          <a:xfrm>
            <a:off x="4543425" y="42560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4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24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2558" name="Text Box 62"/>
          <p:cNvSpPr txBox="1">
            <a:spLocks noChangeArrowheads="1"/>
          </p:cNvSpPr>
          <p:nvPr/>
        </p:nvSpPr>
        <p:spPr bwMode="auto">
          <a:xfrm>
            <a:off x="2968625" y="6096000"/>
            <a:ext cx="1724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계산된 리프 노드들</a:t>
            </a:r>
          </a:p>
        </p:txBody>
      </p:sp>
      <p:sp>
        <p:nvSpPr>
          <p:cNvPr id="362559" name="Line 63"/>
          <p:cNvSpPr>
            <a:spLocks noChangeShapeType="1"/>
          </p:cNvSpPr>
          <p:nvPr/>
        </p:nvSpPr>
        <p:spPr bwMode="auto">
          <a:xfrm flipV="1">
            <a:off x="3746500" y="5486400"/>
            <a:ext cx="152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60" name="Line 64"/>
          <p:cNvSpPr>
            <a:spLocks noChangeShapeType="1"/>
          </p:cNvSpPr>
          <p:nvPr/>
        </p:nvSpPr>
        <p:spPr bwMode="auto">
          <a:xfrm flipH="1" flipV="1">
            <a:off x="1524000" y="5499100"/>
            <a:ext cx="22225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61" name="Text Box 65"/>
          <p:cNvSpPr txBox="1">
            <a:spLocks noChangeArrowheads="1"/>
          </p:cNvSpPr>
          <p:nvPr/>
        </p:nvSpPr>
        <p:spPr bwMode="auto">
          <a:xfrm>
            <a:off x="5330825" y="6096000"/>
            <a:ext cx="231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계산되지 않은 리프 노드들</a:t>
            </a:r>
          </a:p>
        </p:txBody>
      </p:sp>
      <p:sp>
        <p:nvSpPr>
          <p:cNvPr id="362562" name="Line 66"/>
          <p:cNvSpPr>
            <a:spLocks noChangeShapeType="1"/>
          </p:cNvSpPr>
          <p:nvPr/>
        </p:nvSpPr>
        <p:spPr bwMode="auto">
          <a:xfrm flipV="1">
            <a:off x="6629400" y="5511800"/>
            <a:ext cx="317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63" name="Text Box 67"/>
          <p:cNvSpPr txBox="1">
            <a:spLocks noChangeArrowheads="1"/>
          </p:cNvSpPr>
          <p:nvPr/>
        </p:nvSpPr>
        <p:spPr bwMode="auto">
          <a:xfrm>
            <a:off x="1089025" y="6096000"/>
            <a:ext cx="154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방문된 리프 노드</a:t>
            </a:r>
          </a:p>
        </p:txBody>
      </p:sp>
      <p:sp>
        <p:nvSpPr>
          <p:cNvPr id="362564" name="Line 68"/>
          <p:cNvSpPr>
            <a:spLocks noChangeShapeType="1"/>
          </p:cNvSpPr>
          <p:nvPr/>
        </p:nvSpPr>
        <p:spPr bwMode="auto">
          <a:xfrm flipV="1">
            <a:off x="2044700" y="5334000"/>
            <a:ext cx="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2565" name="Text Box 69"/>
          <p:cNvSpPr txBox="1">
            <a:spLocks noChangeArrowheads="1"/>
          </p:cNvSpPr>
          <p:nvPr/>
        </p:nvSpPr>
        <p:spPr bwMode="auto">
          <a:xfrm>
            <a:off x="936625" y="10842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62566" name="Rectangle 70"/>
          <p:cNvSpPr>
            <a:spLocks noChangeArrowheads="1"/>
          </p:cNvSpPr>
          <p:nvPr/>
        </p:nvSpPr>
        <p:spPr bwMode="auto">
          <a:xfrm>
            <a:off x="965200" y="419100"/>
            <a:ext cx="81788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 i="0">
                <a:effectLst/>
              </a:rPr>
              <a:t>A</a:t>
            </a:r>
            <a:r>
              <a:rPr lang="en-US" altLang="ko-KR" sz="2400" i="0" baseline="30000">
                <a:effectLst/>
              </a:rPr>
              <a:t>*</a:t>
            </a:r>
            <a:r>
              <a:rPr lang="en-US" altLang="ko-KR" sz="2400" i="0">
                <a:effectLst/>
              </a:rPr>
              <a:t> </a:t>
            </a:r>
            <a:r>
              <a:rPr lang="ko-KR" altLang="en-US" sz="2400" i="0">
                <a:effectLst/>
              </a:rPr>
              <a:t>알고리즘이 첫 리프 노드를 방문하는 순간 종료되는 이유</a:t>
            </a:r>
            <a:endParaRPr lang="en-US" altLang="ko-KR" sz="2400" i="0">
              <a:effectLst/>
            </a:endParaRPr>
          </a:p>
        </p:txBody>
      </p:sp>
      <p:grpSp>
        <p:nvGrpSpPr>
          <p:cNvPr id="362573" name="Group 77"/>
          <p:cNvGrpSpPr>
            <a:grpSpLocks/>
          </p:cNvGrpSpPr>
          <p:nvPr/>
        </p:nvGrpSpPr>
        <p:grpSpPr bwMode="auto">
          <a:xfrm>
            <a:off x="500063" y="1109663"/>
            <a:ext cx="4592637" cy="715962"/>
            <a:chOff x="459" y="1011"/>
            <a:chExt cx="2893" cy="451"/>
          </a:xfrm>
        </p:grpSpPr>
        <p:sp>
          <p:nvSpPr>
            <p:cNvPr id="362567" name="Rectangle 71"/>
            <p:cNvSpPr>
              <a:spLocks noChangeArrowheads="1"/>
            </p:cNvSpPr>
            <p:nvPr/>
          </p:nvSpPr>
          <p:spPr bwMode="auto">
            <a:xfrm>
              <a:off x="462" y="1026"/>
              <a:ext cx="204" cy="19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2568" name="Rectangle 72"/>
            <p:cNvSpPr>
              <a:spLocks noChangeArrowheads="1"/>
            </p:cNvSpPr>
            <p:nvPr/>
          </p:nvSpPr>
          <p:spPr bwMode="auto">
            <a:xfrm>
              <a:off x="1252" y="1024"/>
              <a:ext cx="204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2569" name="Text Box 73"/>
            <p:cNvSpPr txBox="1">
              <a:spLocks noChangeArrowheads="1"/>
            </p:cNvSpPr>
            <p:nvPr/>
          </p:nvSpPr>
          <p:spPr bwMode="auto">
            <a:xfrm>
              <a:off x="650" y="1013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800" i="0">
                  <a:effectLst/>
                  <a:ea typeface="굴림" panose="020B0600000101010101" pitchFamily="50" charset="-127"/>
                </a:rPr>
                <a:t>영역과 </a:t>
              </a:r>
            </a:p>
          </p:txBody>
        </p:sp>
        <p:sp>
          <p:nvSpPr>
            <p:cNvPr id="362570" name="Text Box 74"/>
            <p:cNvSpPr txBox="1">
              <a:spLocks noChangeArrowheads="1"/>
            </p:cNvSpPr>
            <p:nvPr/>
          </p:nvSpPr>
          <p:spPr bwMode="auto">
            <a:xfrm>
              <a:off x="1452" y="1011"/>
              <a:ext cx="1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800" i="0">
                  <a:effectLst/>
                  <a:ea typeface="굴림" panose="020B0600000101010101" pitchFamily="50" charset="-127"/>
                </a:rPr>
                <a:t>영역의 리프 노드들이 모두  </a:t>
              </a:r>
            </a:p>
          </p:txBody>
        </p:sp>
        <p:sp>
          <p:nvSpPr>
            <p:cNvPr id="362571" name="Rectangle 75"/>
            <p:cNvSpPr>
              <a:spLocks noChangeArrowheads="1"/>
            </p:cNvSpPr>
            <p:nvPr/>
          </p:nvSpPr>
          <p:spPr bwMode="auto">
            <a:xfrm>
              <a:off x="459" y="1259"/>
              <a:ext cx="231" cy="16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200" i="0">
                  <a:solidFill>
                    <a:schemeClr val="bg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rPr>
                <a:t>40</a:t>
              </a:r>
            </a:p>
          </p:txBody>
        </p:sp>
        <p:sp>
          <p:nvSpPr>
            <p:cNvPr id="362572" name="Text Box 76"/>
            <p:cNvSpPr txBox="1">
              <a:spLocks noChangeArrowheads="1"/>
            </p:cNvSpPr>
            <p:nvPr/>
          </p:nvSpPr>
          <p:spPr bwMode="auto">
            <a:xfrm>
              <a:off x="658" y="1231"/>
              <a:ext cx="2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800" i="0">
                  <a:effectLst/>
                  <a:ea typeface="굴림" panose="020B0600000101010101" pitchFamily="50" charset="-127"/>
                </a:rPr>
                <a:t>보다 커질 수 없는 이유를 이해할 것  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71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b="1" i="0">
                <a:solidFill>
                  <a:schemeClr val="bg2"/>
                </a:solidFill>
                <a:effectLst/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33400" y="15875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/>
              <a:t>상태 공간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탐색을 이해한다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상태 공간 </a:t>
            </a:r>
            <a:r>
              <a:rPr lang="ko-KR" altLang="en-US" sz="2400" dirty="0" err="1"/>
              <a:t>트리가</a:t>
            </a:r>
            <a:r>
              <a:rPr lang="ko-KR" altLang="en-US" sz="2400" dirty="0"/>
              <a:t> 무엇인지 이해한다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백트래킹 기법의 작동 원리를 이해한다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한정 분기의 작동 원리를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백트래킹에 비해 장점이 무엇인지 이해하도록 한다</a:t>
            </a:r>
            <a:r>
              <a:rPr lang="en-US" altLang="ko-KR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A* </a:t>
            </a:r>
            <a:r>
              <a:rPr lang="ko-KR" altLang="en-US" sz="2400" dirty="0"/>
              <a:t>알고리즘의 작동 원리를 이해하고</a:t>
            </a:r>
            <a:r>
              <a:rPr lang="en-US" altLang="ko-KR" sz="2400" dirty="0"/>
              <a:t>, </a:t>
            </a:r>
            <a:r>
              <a:rPr lang="ko-KR" altLang="en-US" sz="2400" dirty="0"/>
              <a:t>어떤 문제들이 </a:t>
            </a:r>
            <a:r>
              <a:rPr lang="en-US" altLang="ko-KR" sz="2400" dirty="0"/>
              <a:t>A* </a:t>
            </a:r>
            <a:r>
              <a:rPr lang="ko-KR" altLang="en-US" sz="2400" dirty="0"/>
              <a:t>알고리즘의 적용 대상인지 감지하도록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94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상태공간트리</a:t>
            </a:r>
            <a:r>
              <a:rPr lang="en-US" altLang="ko-KR" sz="2400">
                <a:solidFill>
                  <a:srgbClr val="FF0000"/>
                </a:solidFill>
              </a:rPr>
              <a:t>State-Space Tree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67000"/>
          </a:xfrm>
        </p:spPr>
        <p:txBody>
          <a:bodyPr/>
          <a:lstStyle/>
          <a:p>
            <a:r>
              <a:rPr lang="ko-KR" altLang="en-US" sz="2400"/>
              <a:t>문제 해결 과정의 중간 상태를 각각 한 노드로 나타낸 트리</a:t>
            </a:r>
          </a:p>
          <a:p>
            <a:r>
              <a:rPr lang="ko-KR" altLang="en-US" sz="2400"/>
              <a:t>이 장에서 배우는 세가지 상태공간 탐색 기법</a:t>
            </a:r>
          </a:p>
          <a:p>
            <a:pPr lvl="1"/>
            <a:r>
              <a:rPr lang="ko-KR" altLang="en-US" sz="2000"/>
              <a:t>백트래킹</a:t>
            </a:r>
          </a:p>
          <a:p>
            <a:pPr lvl="1"/>
            <a:r>
              <a:rPr lang="ko-KR" altLang="en-US" sz="2000"/>
              <a:t>분기한정</a:t>
            </a:r>
          </a:p>
          <a:p>
            <a:pPr lvl="1"/>
            <a:r>
              <a:rPr lang="en-US" altLang="ko-KR" sz="2000"/>
              <a:t>A</a:t>
            </a:r>
            <a:r>
              <a:rPr lang="en-US" altLang="ko-KR" sz="2000" baseline="30000"/>
              <a:t>*</a:t>
            </a:r>
            <a:r>
              <a:rPr lang="en-US" altLang="ko-KR" sz="2000"/>
              <a:t> </a:t>
            </a:r>
            <a:r>
              <a:rPr lang="ko-KR" altLang="en-US" sz="2000"/>
              <a:t>알고리즘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7" name="Rectangle 37"/>
          <p:cNvSpPr>
            <a:spLocks noChangeArrowheads="1"/>
          </p:cNvSpPr>
          <p:nvPr/>
        </p:nvSpPr>
        <p:spPr bwMode="auto">
          <a:xfrm>
            <a:off x="6113463" y="2890838"/>
            <a:ext cx="2771775" cy="2522537"/>
          </a:xfrm>
          <a:prstGeom prst="rect">
            <a:avLst/>
          </a:prstGeom>
          <a:gradFill rotWithShape="1">
            <a:gsLst>
              <a:gs pos="0">
                <a:srgbClr val="CCECFF">
                  <a:alpha val="39999"/>
                </a:srgbClr>
              </a:gs>
              <a:gs pos="100000">
                <a:srgbClr val="CCECFF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676" name="Rectangle 36"/>
          <p:cNvSpPr>
            <a:spLocks noChangeArrowheads="1"/>
          </p:cNvSpPr>
          <p:nvPr/>
        </p:nvSpPr>
        <p:spPr bwMode="auto">
          <a:xfrm>
            <a:off x="3192463" y="2890838"/>
            <a:ext cx="2771775" cy="2522537"/>
          </a:xfrm>
          <a:prstGeom prst="rect">
            <a:avLst/>
          </a:prstGeom>
          <a:gradFill rotWithShape="1">
            <a:gsLst>
              <a:gs pos="0">
                <a:srgbClr val="CCECFF">
                  <a:alpha val="39999"/>
                </a:srgbClr>
              </a:gs>
              <a:gs pos="100000">
                <a:srgbClr val="CCECFF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648" name="Rectangle 8"/>
          <p:cNvSpPr>
            <a:spLocks noChangeArrowheads="1"/>
          </p:cNvSpPr>
          <p:nvPr/>
        </p:nvSpPr>
        <p:spPr bwMode="auto">
          <a:xfrm>
            <a:off x="246063" y="2890838"/>
            <a:ext cx="2771775" cy="2522537"/>
          </a:xfrm>
          <a:prstGeom prst="rect">
            <a:avLst/>
          </a:prstGeom>
          <a:gradFill rotWithShape="1">
            <a:gsLst>
              <a:gs pos="0">
                <a:srgbClr val="CCECFF">
                  <a:alpha val="39999"/>
                </a:srgbClr>
              </a:gs>
              <a:gs pos="100000">
                <a:srgbClr val="CCECFF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642" name="Oval 2"/>
          <p:cNvSpPr>
            <a:spLocks noChangeArrowheads="1"/>
          </p:cNvSpPr>
          <p:nvPr/>
        </p:nvSpPr>
        <p:spPr bwMode="auto">
          <a:xfrm>
            <a:off x="1444625" y="303053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8643" name="Oval 3"/>
          <p:cNvSpPr>
            <a:spLocks noChangeArrowheads="1"/>
          </p:cNvSpPr>
          <p:nvPr/>
        </p:nvSpPr>
        <p:spPr bwMode="auto">
          <a:xfrm>
            <a:off x="923925" y="4291013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68644" name="Oval 4"/>
          <p:cNvSpPr>
            <a:spLocks noChangeArrowheads="1"/>
          </p:cNvSpPr>
          <p:nvPr/>
        </p:nvSpPr>
        <p:spPr bwMode="auto">
          <a:xfrm>
            <a:off x="1682750" y="483870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8645" name="Oval 5"/>
          <p:cNvSpPr>
            <a:spLocks noChangeArrowheads="1"/>
          </p:cNvSpPr>
          <p:nvPr/>
        </p:nvSpPr>
        <p:spPr bwMode="auto">
          <a:xfrm>
            <a:off x="2432050" y="400685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8646" name="Oval 6"/>
          <p:cNvSpPr>
            <a:spLocks noChangeArrowheads="1"/>
          </p:cNvSpPr>
          <p:nvPr/>
        </p:nvSpPr>
        <p:spPr bwMode="auto">
          <a:xfrm>
            <a:off x="463550" y="3579813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8647" name="Oval 7"/>
          <p:cNvSpPr>
            <a:spLocks noChangeArrowheads="1"/>
          </p:cNvSpPr>
          <p:nvPr/>
        </p:nvSpPr>
        <p:spPr bwMode="auto">
          <a:xfrm>
            <a:off x="482600" y="4849813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8649" name="Oval 9"/>
          <p:cNvSpPr>
            <a:spLocks noChangeArrowheads="1"/>
          </p:cNvSpPr>
          <p:nvPr/>
        </p:nvSpPr>
        <p:spPr bwMode="auto">
          <a:xfrm>
            <a:off x="4375150" y="3021013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8650" name="Oval 10"/>
          <p:cNvSpPr>
            <a:spLocks noChangeArrowheads="1"/>
          </p:cNvSpPr>
          <p:nvPr/>
        </p:nvSpPr>
        <p:spPr bwMode="auto">
          <a:xfrm>
            <a:off x="3854450" y="428148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4613275" y="4829175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8652" name="Oval 12"/>
          <p:cNvSpPr>
            <a:spLocks noChangeArrowheads="1"/>
          </p:cNvSpPr>
          <p:nvPr/>
        </p:nvSpPr>
        <p:spPr bwMode="auto">
          <a:xfrm>
            <a:off x="5362575" y="3997325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8653" name="Oval 13"/>
          <p:cNvSpPr>
            <a:spLocks noChangeArrowheads="1"/>
          </p:cNvSpPr>
          <p:nvPr/>
        </p:nvSpPr>
        <p:spPr bwMode="auto">
          <a:xfrm>
            <a:off x="3394075" y="357028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8654" name="Oval 14"/>
          <p:cNvSpPr>
            <a:spLocks noChangeArrowheads="1"/>
          </p:cNvSpPr>
          <p:nvPr/>
        </p:nvSpPr>
        <p:spPr bwMode="auto">
          <a:xfrm>
            <a:off x="3413125" y="484028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8655" name="Oval 15"/>
          <p:cNvSpPr>
            <a:spLocks noChangeArrowheads="1"/>
          </p:cNvSpPr>
          <p:nvPr/>
        </p:nvSpPr>
        <p:spPr bwMode="auto">
          <a:xfrm>
            <a:off x="7324725" y="3013075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68656" name="Oval 16"/>
          <p:cNvSpPr>
            <a:spLocks noChangeArrowheads="1"/>
          </p:cNvSpPr>
          <p:nvPr/>
        </p:nvSpPr>
        <p:spPr bwMode="auto">
          <a:xfrm>
            <a:off x="6804025" y="427355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68657" name="Oval 17"/>
          <p:cNvSpPr>
            <a:spLocks noChangeArrowheads="1"/>
          </p:cNvSpPr>
          <p:nvPr/>
        </p:nvSpPr>
        <p:spPr bwMode="auto">
          <a:xfrm>
            <a:off x="7562850" y="482123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68658" name="Oval 18"/>
          <p:cNvSpPr>
            <a:spLocks noChangeArrowheads="1"/>
          </p:cNvSpPr>
          <p:nvPr/>
        </p:nvSpPr>
        <p:spPr bwMode="auto">
          <a:xfrm>
            <a:off x="8312150" y="3989388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68659" name="Oval 19"/>
          <p:cNvSpPr>
            <a:spLocks noChangeArrowheads="1"/>
          </p:cNvSpPr>
          <p:nvPr/>
        </p:nvSpPr>
        <p:spPr bwMode="auto">
          <a:xfrm>
            <a:off x="6343650" y="356235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68660" name="Oval 20"/>
          <p:cNvSpPr>
            <a:spLocks noChangeArrowheads="1"/>
          </p:cNvSpPr>
          <p:nvPr/>
        </p:nvSpPr>
        <p:spPr bwMode="auto">
          <a:xfrm>
            <a:off x="6362700" y="4832350"/>
            <a:ext cx="401638" cy="39052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4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950913" y="5538788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(a) TSP 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예제</a:t>
            </a:r>
          </a:p>
        </p:txBody>
      </p: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4090988" y="55372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(b) 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해의 예</a:t>
            </a:r>
          </a:p>
        </p:txBody>
      </p:sp>
      <p:sp>
        <p:nvSpPr>
          <p:cNvPr id="368663" name="Text Box 23"/>
          <p:cNvSpPr txBox="1">
            <a:spLocks noChangeArrowheads="1"/>
          </p:cNvSpPr>
          <p:nvPr/>
        </p:nvSpPr>
        <p:spPr bwMode="auto">
          <a:xfrm>
            <a:off x="6988175" y="550545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(c) </a:t>
            </a:r>
            <a:r>
              <a:rPr kumimoji="1" lang="ko-KR" altLang="en-US" sz="1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최적해</a:t>
            </a:r>
          </a:p>
        </p:txBody>
      </p:sp>
      <p:sp>
        <p:nvSpPr>
          <p:cNvPr id="368664" name="Line 24"/>
          <p:cNvSpPr>
            <a:spLocks noChangeShapeType="1"/>
          </p:cNvSpPr>
          <p:nvPr/>
        </p:nvSpPr>
        <p:spPr bwMode="auto">
          <a:xfrm flipH="1">
            <a:off x="3717925" y="3319463"/>
            <a:ext cx="673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65" name="Line 25"/>
          <p:cNvSpPr>
            <a:spLocks noChangeShapeType="1"/>
          </p:cNvSpPr>
          <p:nvPr/>
        </p:nvSpPr>
        <p:spPr bwMode="auto">
          <a:xfrm>
            <a:off x="3576638" y="3962400"/>
            <a:ext cx="20637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66" name="Line 26"/>
          <p:cNvSpPr>
            <a:spLocks noChangeShapeType="1"/>
          </p:cNvSpPr>
          <p:nvPr/>
        </p:nvSpPr>
        <p:spPr bwMode="auto">
          <a:xfrm flipV="1">
            <a:off x="3808413" y="5006975"/>
            <a:ext cx="784225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67" name="Line 27"/>
          <p:cNvSpPr>
            <a:spLocks noChangeShapeType="1"/>
          </p:cNvSpPr>
          <p:nvPr/>
        </p:nvSpPr>
        <p:spPr bwMode="auto">
          <a:xfrm flipH="1" flipV="1">
            <a:off x="4219575" y="4594225"/>
            <a:ext cx="442913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68" name="Line 28"/>
          <p:cNvSpPr>
            <a:spLocks noChangeShapeType="1"/>
          </p:cNvSpPr>
          <p:nvPr/>
        </p:nvSpPr>
        <p:spPr bwMode="auto">
          <a:xfrm flipV="1">
            <a:off x="4240213" y="4243388"/>
            <a:ext cx="109537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69" name="Line 29"/>
          <p:cNvSpPr>
            <a:spLocks noChangeShapeType="1"/>
          </p:cNvSpPr>
          <p:nvPr/>
        </p:nvSpPr>
        <p:spPr bwMode="auto">
          <a:xfrm flipH="1" flipV="1">
            <a:off x="4752975" y="3338513"/>
            <a:ext cx="642938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70" name="Line 30"/>
          <p:cNvSpPr>
            <a:spLocks noChangeShapeType="1"/>
          </p:cNvSpPr>
          <p:nvPr/>
        </p:nvSpPr>
        <p:spPr bwMode="auto">
          <a:xfrm flipH="1">
            <a:off x="6672263" y="3300413"/>
            <a:ext cx="673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71" name="Line 31"/>
          <p:cNvSpPr>
            <a:spLocks noChangeShapeType="1"/>
          </p:cNvSpPr>
          <p:nvPr/>
        </p:nvSpPr>
        <p:spPr bwMode="auto">
          <a:xfrm>
            <a:off x="6640513" y="3943350"/>
            <a:ext cx="2508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72" name="Line 32"/>
          <p:cNvSpPr>
            <a:spLocks noChangeShapeType="1"/>
          </p:cNvSpPr>
          <p:nvPr/>
        </p:nvSpPr>
        <p:spPr bwMode="auto">
          <a:xfrm flipH="1" flipV="1">
            <a:off x="7707313" y="3319463"/>
            <a:ext cx="642937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73" name="Line 33"/>
          <p:cNvSpPr>
            <a:spLocks noChangeShapeType="1"/>
          </p:cNvSpPr>
          <p:nvPr/>
        </p:nvSpPr>
        <p:spPr bwMode="auto">
          <a:xfrm flipH="1">
            <a:off x="6681788" y="4625975"/>
            <a:ext cx="180975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74" name="Line 34"/>
          <p:cNvSpPr>
            <a:spLocks noChangeShapeType="1"/>
          </p:cNvSpPr>
          <p:nvPr/>
        </p:nvSpPr>
        <p:spPr bwMode="auto">
          <a:xfrm>
            <a:off x="6772275" y="5016500"/>
            <a:ext cx="77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75" name="Line 35"/>
          <p:cNvSpPr>
            <a:spLocks noChangeShapeType="1"/>
          </p:cNvSpPr>
          <p:nvPr/>
        </p:nvSpPr>
        <p:spPr bwMode="auto">
          <a:xfrm flipV="1">
            <a:off x="7877175" y="4333875"/>
            <a:ext cx="4826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78" name="Rectangle 3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600" i="0">
                <a:effectLst/>
              </a:rPr>
              <a:t>TSP</a:t>
            </a:r>
            <a:r>
              <a:rPr lang="ko-KR" altLang="en-US" sz="3600" i="0">
                <a:effectLst/>
              </a:rPr>
              <a:t>의 예</a:t>
            </a:r>
            <a:endParaRPr lang="ko-KR" altLang="en-US" sz="2000" i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16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14496"/>
              </p:ext>
            </p:extLst>
          </p:nvPr>
        </p:nvGraphicFramePr>
        <p:xfrm>
          <a:off x="1187450" y="2833688"/>
          <a:ext cx="2808287" cy="2808289"/>
        </p:xfrm>
        <a:graphic>
          <a:graphicData uri="http://schemas.openxmlformats.org/drawingml/2006/table">
            <a:tbl>
              <a:tblPr/>
              <a:tblGrid>
                <a:gridCol w="547687"/>
                <a:gridCol w="547688"/>
                <a:gridCol w="549275"/>
                <a:gridCol w="547687"/>
                <a:gridCol w="615950"/>
              </a:tblGrid>
              <a:tr h="5619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4166" name="Group 102"/>
          <p:cNvGrpSpPr>
            <a:grpSpLocks/>
          </p:cNvGrpSpPr>
          <p:nvPr/>
        </p:nvGrpSpPr>
        <p:grpSpPr bwMode="auto">
          <a:xfrm>
            <a:off x="746125" y="2382838"/>
            <a:ext cx="3119437" cy="3205162"/>
            <a:chOff x="3087" y="1843"/>
            <a:chExt cx="1965" cy="2019"/>
          </a:xfrm>
        </p:grpSpPr>
        <p:grpSp>
          <p:nvGrpSpPr>
            <p:cNvPr id="344165" name="Group 101"/>
            <p:cNvGrpSpPr>
              <a:grpSpLocks/>
            </p:cNvGrpSpPr>
            <p:nvPr/>
          </p:nvGrpSpPr>
          <p:grpSpPr bwMode="auto">
            <a:xfrm>
              <a:off x="3087" y="2190"/>
              <a:ext cx="196" cy="1672"/>
              <a:chOff x="3087" y="2190"/>
              <a:chExt cx="196" cy="1672"/>
            </a:xfrm>
          </p:grpSpPr>
          <p:sp>
            <p:nvSpPr>
              <p:cNvPr id="344104" name="Text Box 40"/>
              <p:cNvSpPr txBox="1">
                <a:spLocks noChangeArrowheads="1"/>
              </p:cNvSpPr>
              <p:nvPr/>
            </p:nvSpPr>
            <p:spPr bwMode="auto">
              <a:xfrm>
                <a:off x="3087" y="219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344105" name="Text Box 41"/>
              <p:cNvSpPr txBox="1">
                <a:spLocks noChangeArrowheads="1"/>
              </p:cNvSpPr>
              <p:nvPr/>
            </p:nvSpPr>
            <p:spPr bwMode="auto">
              <a:xfrm>
                <a:off x="3087" y="25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344106" name="Text Box 42"/>
              <p:cNvSpPr txBox="1">
                <a:spLocks noChangeArrowheads="1"/>
              </p:cNvSpPr>
              <p:nvPr/>
            </p:nvSpPr>
            <p:spPr bwMode="auto">
              <a:xfrm>
                <a:off x="3087" y="293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344107" name="Text Box 43"/>
              <p:cNvSpPr txBox="1">
                <a:spLocks noChangeArrowheads="1"/>
              </p:cNvSpPr>
              <p:nvPr/>
            </p:nvSpPr>
            <p:spPr bwMode="auto">
              <a:xfrm>
                <a:off x="3087" y="32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344108" name="Text Box 44"/>
              <p:cNvSpPr txBox="1">
                <a:spLocks noChangeArrowheads="1"/>
              </p:cNvSpPr>
              <p:nvPr/>
            </p:nvSpPr>
            <p:spPr bwMode="auto">
              <a:xfrm>
                <a:off x="3087" y="36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5</a:t>
                </a:r>
              </a:p>
            </p:txBody>
          </p:sp>
        </p:grpSp>
        <p:grpSp>
          <p:nvGrpSpPr>
            <p:cNvPr id="344164" name="Group 100"/>
            <p:cNvGrpSpPr>
              <a:grpSpLocks/>
            </p:cNvGrpSpPr>
            <p:nvPr/>
          </p:nvGrpSpPr>
          <p:grpSpPr bwMode="auto">
            <a:xfrm>
              <a:off x="3466" y="1843"/>
              <a:ext cx="1586" cy="250"/>
              <a:chOff x="3466" y="1843"/>
              <a:chExt cx="1586" cy="250"/>
            </a:xfrm>
          </p:grpSpPr>
          <p:sp>
            <p:nvSpPr>
              <p:cNvPr id="344109" name="Text Box 45"/>
              <p:cNvSpPr txBox="1">
                <a:spLocks noChangeArrowheads="1"/>
              </p:cNvSpPr>
              <p:nvPr/>
            </p:nvSpPr>
            <p:spPr bwMode="auto">
              <a:xfrm>
                <a:off x="3466" y="18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344110" name="Text Box 46"/>
              <p:cNvSpPr txBox="1">
                <a:spLocks noChangeArrowheads="1"/>
              </p:cNvSpPr>
              <p:nvPr/>
            </p:nvSpPr>
            <p:spPr bwMode="auto">
              <a:xfrm>
                <a:off x="3800" y="18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344111" name="Text Box 47"/>
              <p:cNvSpPr txBox="1">
                <a:spLocks noChangeArrowheads="1"/>
              </p:cNvSpPr>
              <p:nvPr/>
            </p:nvSpPr>
            <p:spPr bwMode="auto">
              <a:xfrm>
                <a:off x="4146" y="18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344112" name="Text Box 48"/>
              <p:cNvSpPr txBox="1">
                <a:spLocks noChangeArrowheads="1"/>
              </p:cNvSpPr>
              <p:nvPr/>
            </p:nvSpPr>
            <p:spPr bwMode="auto">
              <a:xfrm>
                <a:off x="4493" y="18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344113" name="Text Box 49"/>
              <p:cNvSpPr txBox="1">
                <a:spLocks noChangeArrowheads="1"/>
              </p:cNvSpPr>
              <p:nvPr/>
            </p:nvSpPr>
            <p:spPr bwMode="auto">
              <a:xfrm>
                <a:off x="4856" y="18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/>
                <a:r>
                  <a:rPr kumimoji="1" lang="en-US" altLang="ko-KR" sz="2000" i="0">
                    <a:effectLst/>
                    <a:latin typeface="Times New Roman" panose="02020603050405020304" pitchFamily="18" charset="0"/>
                    <a:ea typeface="굴림" panose="020B0600000101010101" pitchFamily="50" charset="-127"/>
                  </a:rPr>
                  <a:t>5</a:t>
                </a:r>
              </a:p>
            </p:txBody>
          </p:sp>
        </p:grpSp>
      </p:grpSp>
      <p:grpSp>
        <p:nvGrpSpPr>
          <p:cNvPr id="344160" name="Group 96"/>
          <p:cNvGrpSpPr>
            <a:grpSpLocks/>
          </p:cNvGrpSpPr>
          <p:nvPr/>
        </p:nvGrpSpPr>
        <p:grpSpPr bwMode="auto">
          <a:xfrm>
            <a:off x="4668837" y="2809875"/>
            <a:ext cx="3789363" cy="2933700"/>
            <a:chOff x="2996" y="1977"/>
            <a:chExt cx="2387" cy="1848"/>
          </a:xfrm>
        </p:grpSpPr>
        <p:sp>
          <p:nvSpPr>
            <p:cNvPr id="344114" name="Oval 50"/>
            <p:cNvSpPr>
              <a:spLocks noChangeArrowheads="1"/>
            </p:cNvSpPr>
            <p:nvPr/>
          </p:nvSpPr>
          <p:spPr bwMode="auto">
            <a:xfrm>
              <a:off x="3196" y="2151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44115" name="Oval 51"/>
            <p:cNvSpPr>
              <a:spLocks noChangeArrowheads="1"/>
            </p:cNvSpPr>
            <p:nvPr/>
          </p:nvSpPr>
          <p:spPr bwMode="auto">
            <a:xfrm>
              <a:off x="4092" y="3073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44116" name="Oval 52"/>
            <p:cNvSpPr>
              <a:spLocks noChangeArrowheads="1"/>
            </p:cNvSpPr>
            <p:nvPr/>
          </p:nvSpPr>
          <p:spPr bwMode="auto">
            <a:xfrm>
              <a:off x="5130" y="3438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344117" name="Oval 53"/>
            <p:cNvSpPr>
              <a:spLocks noChangeArrowheads="1"/>
            </p:cNvSpPr>
            <p:nvPr/>
          </p:nvSpPr>
          <p:spPr bwMode="auto">
            <a:xfrm>
              <a:off x="4714" y="2129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44118" name="Oval 54"/>
            <p:cNvSpPr>
              <a:spLocks noChangeArrowheads="1"/>
            </p:cNvSpPr>
            <p:nvPr/>
          </p:nvSpPr>
          <p:spPr bwMode="auto">
            <a:xfrm>
              <a:off x="3102" y="3449"/>
              <a:ext cx="253" cy="246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344119" name="AutoShape 55"/>
            <p:cNvCxnSpPr>
              <a:cxnSpLocks noChangeShapeType="1"/>
              <a:stCxn id="344117" idx="1"/>
              <a:endCxn id="344114" idx="7"/>
            </p:cNvCxnSpPr>
            <p:nvPr/>
          </p:nvCxnSpPr>
          <p:spPr bwMode="auto">
            <a:xfrm flipH="1">
              <a:off x="3412" y="2165"/>
              <a:ext cx="1339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20" name="AutoShape 56"/>
            <p:cNvCxnSpPr>
              <a:cxnSpLocks noChangeShapeType="1"/>
              <a:stCxn id="344114" idx="0"/>
              <a:endCxn id="344117" idx="0"/>
            </p:cNvCxnSpPr>
            <p:nvPr/>
          </p:nvCxnSpPr>
          <p:spPr bwMode="auto">
            <a:xfrm flipV="1">
              <a:off x="3323" y="2129"/>
              <a:ext cx="1518" cy="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4121" name="Text Box 57"/>
            <p:cNvSpPr txBox="1">
              <a:spLocks noChangeArrowheads="1"/>
            </p:cNvSpPr>
            <p:nvPr/>
          </p:nvSpPr>
          <p:spPr bwMode="auto">
            <a:xfrm>
              <a:off x="3956" y="1977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44122" name="Text Box 58"/>
            <p:cNvSpPr txBox="1">
              <a:spLocks noChangeArrowheads="1"/>
            </p:cNvSpPr>
            <p:nvPr/>
          </p:nvSpPr>
          <p:spPr bwMode="auto">
            <a:xfrm>
              <a:off x="3964" y="216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344123" name="AutoShape 59"/>
            <p:cNvCxnSpPr>
              <a:cxnSpLocks noChangeShapeType="1"/>
              <a:stCxn id="344114" idx="3"/>
              <a:endCxn id="344118" idx="1"/>
            </p:cNvCxnSpPr>
            <p:nvPr/>
          </p:nvCxnSpPr>
          <p:spPr bwMode="auto">
            <a:xfrm flipH="1">
              <a:off x="3139" y="2361"/>
              <a:ext cx="94" cy="1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24" name="AutoShape 60"/>
            <p:cNvCxnSpPr>
              <a:cxnSpLocks noChangeShapeType="1"/>
              <a:stCxn id="344118" idx="0"/>
              <a:endCxn id="344114" idx="4"/>
            </p:cNvCxnSpPr>
            <p:nvPr/>
          </p:nvCxnSpPr>
          <p:spPr bwMode="auto">
            <a:xfrm flipV="1">
              <a:off x="3229" y="2397"/>
              <a:ext cx="94" cy="10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4125" name="Text Box 61"/>
            <p:cNvSpPr txBox="1">
              <a:spLocks noChangeArrowheads="1"/>
            </p:cNvSpPr>
            <p:nvPr/>
          </p:nvSpPr>
          <p:spPr bwMode="auto">
            <a:xfrm>
              <a:off x="2996" y="2777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25</a:t>
              </a:r>
            </a:p>
          </p:txBody>
        </p:sp>
        <p:sp>
          <p:nvSpPr>
            <p:cNvPr id="344126" name="Text Box 62"/>
            <p:cNvSpPr txBox="1">
              <a:spLocks noChangeArrowheads="1"/>
            </p:cNvSpPr>
            <p:nvPr/>
          </p:nvSpPr>
          <p:spPr bwMode="auto">
            <a:xfrm>
              <a:off x="3236" y="2793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14</a:t>
              </a:r>
            </a:p>
          </p:txBody>
        </p:sp>
        <p:cxnSp>
          <p:nvCxnSpPr>
            <p:cNvPr id="344127" name="AutoShape 63"/>
            <p:cNvCxnSpPr>
              <a:cxnSpLocks noChangeShapeType="1"/>
              <a:stCxn id="344114" idx="5"/>
              <a:endCxn id="344115" idx="1"/>
            </p:cNvCxnSpPr>
            <p:nvPr/>
          </p:nvCxnSpPr>
          <p:spPr bwMode="auto">
            <a:xfrm>
              <a:off x="3412" y="2361"/>
              <a:ext cx="717" cy="7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28" name="AutoShape 64"/>
            <p:cNvCxnSpPr>
              <a:cxnSpLocks noChangeShapeType="1"/>
              <a:stCxn id="344115" idx="2"/>
              <a:endCxn id="344114" idx="4"/>
            </p:cNvCxnSpPr>
            <p:nvPr/>
          </p:nvCxnSpPr>
          <p:spPr bwMode="auto">
            <a:xfrm flipH="1" flipV="1">
              <a:off x="3323" y="2397"/>
              <a:ext cx="769" cy="7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4129" name="Text Box 65"/>
            <p:cNvSpPr txBox="1">
              <a:spLocks noChangeArrowheads="1"/>
            </p:cNvSpPr>
            <p:nvPr/>
          </p:nvSpPr>
          <p:spPr bwMode="auto">
            <a:xfrm>
              <a:off x="3764" y="2657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44130" name="Text Box 66"/>
            <p:cNvSpPr txBox="1">
              <a:spLocks noChangeArrowheads="1"/>
            </p:cNvSpPr>
            <p:nvPr/>
          </p:nvSpPr>
          <p:spPr bwMode="auto">
            <a:xfrm>
              <a:off x="3540" y="2753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344131" name="AutoShape 67"/>
            <p:cNvCxnSpPr>
              <a:cxnSpLocks noChangeShapeType="1"/>
              <a:stCxn id="344118" idx="6"/>
              <a:endCxn id="344116" idx="2"/>
            </p:cNvCxnSpPr>
            <p:nvPr/>
          </p:nvCxnSpPr>
          <p:spPr bwMode="auto">
            <a:xfrm flipV="1">
              <a:off x="3355" y="3561"/>
              <a:ext cx="1775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32" name="AutoShape 68"/>
            <p:cNvCxnSpPr>
              <a:cxnSpLocks noChangeShapeType="1"/>
              <a:stCxn id="344116" idx="3"/>
              <a:endCxn id="344118" idx="5"/>
            </p:cNvCxnSpPr>
            <p:nvPr/>
          </p:nvCxnSpPr>
          <p:spPr bwMode="auto">
            <a:xfrm flipH="1">
              <a:off x="3318" y="3648"/>
              <a:ext cx="1849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33" name="AutoShape 69"/>
            <p:cNvCxnSpPr>
              <a:cxnSpLocks noChangeShapeType="1"/>
              <a:stCxn id="344117" idx="3"/>
              <a:endCxn id="344115" idx="0"/>
            </p:cNvCxnSpPr>
            <p:nvPr/>
          </p:nvCxnSpPr>
          <p:spPr bwMode="auto">
            <a:xfrm flipH="1">
              <a:off x="4219" y="2339"/>
              <a:ext cx="532" cy="7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34" name="AutoShape 70"/>
            <p:cNvCxnSpPr>
              <a:cxnSpLocks noChangeShapeType="1"/>
              <a:stCxn id="344115" idx="7"/>
              <a:endCxn id="344117" idx="4"/>
            </p:cNvCxnSpPr>
            <p:nvPr/>
          </p:nvCxnSpPr>
          <p:spPr bwMode="auto">
            <a:xfrm flipV="1">
              <a:off x="4308" y="2375"/>
              <a:ext cx="533" cy="7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35" name="AutoShape 71"/>
            <p:cNvCxnSpPr>
              <a:cxnSpLocks noChangeShapeType="1"/>
              <a:stCxn id="344117" idx="6"/>
              <a:endCxn id="344116" idx="7"/>
            </p:cNvCxnSpPr>
            <p:nvPr/>
          </p:nvCxnSpPr>
          <p:spPr bwMode="auto">
            <a:xfrm>
              <a:off x="4967" y="2252"/>
              <a:ext cx="379" cy="12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36" name="AutoShape 72"/>
            <p:cNvCxnSpPr>
              <a:cxnSpLocks noChangeShapeType="1"/>
              <a:stCxn id="344116" idx="0"/>
              <a:endCxn id="344117" idx="5"/>
            </p:cNvCxnSpPr>
            <p:nvPr/>
          </p:nvCxnSpPr>
          <p:spPr bwMode="auto">
            <a:xfrm flipH="1" flipV="1">
              <a:off x="4930" y="2339"/>
              <a:ext cx="327" cy="10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37" name="AutoShape 73"/>
            <p:cNvCxnSpPr>
              <a:cxnSpLocks noChangeShapeType="1"/>
              <a:stCxn id="344116" idx="1"/>
              <a:endCxn id="344114" idx="5"/>
            </p:cNvCxnSpPr>
            <p:nvPr/>
          </p:nvCxnSpPr>
          <p:spPr bwMode="auto">
            <a:xfrm flipH="1" flipV="1">
              <a:off x="3412" y="2361"/>
              <a:ext cx="1755" cy="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38" name="AutoShape 74"/>
            <p:cNvCxnSpPr>
              <a:cxnSpLocks noChangeShapeType="1"/>
              <a:stCxn id="344118" idx="0"/>
              <a:endCxn id="344117" idx="2"/>
            </p:cNvCxnSpPr>
            <p:nvPr/>
          </p:nvCxnSpPr>
          <p:spPr bwMode="auto">
            <a:xfrm flipV="1">
              <a:off x="3229" y="2252"/>
              <a:ext cx="1485" cy="11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4139" name="Text Box 75"/>
            <p:cNvSpPr txBox="1">
              <a:spLocks noChangeArrowheads="1"/>
            </p:cNvSpPr>
            <p:nvPr/>
          </p:nvSpPr>
          <p:spPr bwMode="auto">
            <a:xfrm>
              <a:off x="5076" y="264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21</a:t>
              </a:r>
            </a:p>
          </p:txBody>
        </p:sp>
        <p:sp>
          <p:nvSpPr>
            <p:cNvPr id="344140" name="Text Box 76"/>
            <p:cNvSpPr txBox="1">
              <a:spLocks noChangeArrowheads="1"/>
            </p:cNvSpPr>
            <p:nvPr/>
          </p:nvSpPr>
          <p:spPr bwMode="auto">
            <a:xfrm>
              <a:off x="4876" y="2721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11</a:t>
              </a:r>
            </a:p>
          </p:txBody>
        </p:sp>
        <p:sp>
          <p:nvSpPr>
            <p:cNvPr id="344141" name="Text Box 77"/>
            <p:cNvSpPr txBox="1">
              <a:spLocks noChangeArrowheads="1"/>
            </p:cNvSpPr>
            <p:nvPr/>
          </p:nvSpPr>
          <p:spPr bwMode="auto">
            <a:xfrm>
              <a:off x="4604" y="3097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30</a:t>
              </a:r>
            </a:p>
          </p:txBody>
        </p:sp>
        <p:sp>
          <p:nvSpPr>
            <p:cNvPr id="344142" name="Text Box 78"/>
            <p:cNvSpPr txBox="1">
              <a:spLocks noChangeArrowheads="1"/>
            </p:cNvSpPr>
            <p:nvPr/>
          </p:nvSpPr>
          <p:spPr bwMode="auto">
            <a:xfrm>
              <a:off x="4836" y="3049"/>
              <a:ext cx="17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cxnSp>
          <p:nvCxnSpPr>
            <p:cNvPr id="344143" name="AutoShape 79"/>
            <p:cNvCxnSpPr>
              <a:cxnSpLocks noChangeShapeType="1"/>
              <a:stCxn id="344118" idx="7"/>
              <a:endCxn id="344115" idx="2"/>
            </p:cNvCxnSpPr>
            <p:nvPr/>
          </p:nvCxnSpPr>
          <p:spPr bwMode="auto">
            <a:xfrm flipV="1">
              <a:off x="3318" y="3196"/>
              <a:ext cx="774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44" name="AutoShape 80"/>
            <p:cNvCxnSpPr>
              <a:cxnSpLocks noChangeShapeType="1"/>
              <a:stCxn id="344115" idx="3"/>
              <a:endCxn id="344118" idx="6"/>
            </p:cNvCxnSpPr>
            <p:nvPr/>
          </p:nvCxnSpPr>
          <p:spPr bwMode="auto">
            <a:xfrm flipH="1">
              <a:off x="3355" y="3283"/>
              <a:ext cx="774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45" name="AutoShape 81"/>
            <p:cNvCxnSpPr>
              <a:cxnSpLocks noChangeShapeType="1"/>
              <a:stCxn id="344115" idx="6"/>
              <a:endCxn id="344116" idx="1"/>
            </p:cNvCxnSpPr>
            <p:nvPr/>
          </p:nvCxnSpPr>
          <p:spPr bwMode="auto">
            <a:xfrm>
              <a:off x="4345" y="3196"/>
              <a:ext cx="822" cy="2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46" name="AutoShape 82"/>
            <p:cNvCxnSpPr>
              <a:cxnSpLocks noChangeShapeType="1"/>
              <a:stCxn id="344116" idx="2"/>
              <a:endCxn id="344115" idx="5"/>
            </p:cNvCxnSpPr>
            <p:nvPr/>
          </p:nvCxnSpPr>
          <p:spPr bwMode="auto">
            <a:xfrm flipH="1" flipV="1">
              <a:off x="4308" y="3283"/>
              <a:ext cx="822" cy="2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4147" name="Text Box 83"/>
            <p:cNvSpPr txBox="1">
              <a:spLocks noChangeArrowheads="1"/>
            </p:cNvSpPr>
            <p:nvPr/>
          </p:nvSpPr>
          <p:spPr bwMode="auto">
            <a:xfrm>
              <a:off x="4140" y="340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44148" name="Text Box 84"/>
            <p:cNvSpPr txBox="1">
              <a:spLocks noChangeArrowheads="1"/>
            </p:cNvSpPr>
            <p:nvPr/>
          </p:nvSpPr>
          <p:spPr bwMode="auto">
            <a:xfrm>
              <a:off x="4140" y="36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44149" name="Text Box 85"/>
            <p:cNvSpPr txBox="1">
              <a:spLocks noChangeArrowheads="1"/>
            </p:cNvSpPr>
            <p:nvPr/>
          </p:nvSpPr>
          <p:spPr bwMode="auto">
            <a:xfrm>
              <a:off x="3708" y="31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344150" name="Text Box 86"/>
            <p:cNvSpPr txBox="1">
              <a:spLocks noChangeArrowheads="1"/>
            </p:cNvSpPr>
            <p:nvPr/>
          </p:nvSpPr>
          <p:spPr bwMode="auto">
            <a:xfrm>
              <a:off x="3708" y="3377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44151" name="Text Box 87"/>
            <p:cNvSpPr txBox="1">
              <a:spLocks noChangeArrowheads="1"/>
            </p:cNvSpPr>
            <p:nvPr/>
          </p:nvSpPr>
          <p:spPr bwMode="auto">
            <a:xfrm>
              <a:off x="4380" y="307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344152" name="Text Box 88"/>
            <p:cNvSpPr txBox="1">
              <a:spLocks noChangeArrowheads="1"/>
            </p:cNvSpPr>
            <p:nvPr/>
          </p:nvSpPr>
          <p:spPr bwMode="auto">
            <a:xfrm>
              <a:off x="4372" y="33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344153" name="Text Box 89"/>
            <p:cNvSpPr txBox="1">
              <a:spLocks noChangeArrowheads="1"/>
            </p:cNvSpPr>
            <p:nvPr/>
          </p:nvSpPr>
          <p:spPr bwMode="auto">
            <a:xfrm>
              <a:off x="4412" y="2529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14</a:t>
              </a:r>
            </a:p>
          </p:txBody>
        </p:sp>
        <p:sp>
          <p:nvSpPr>
            <p:cNvPr id="344154" name="Text Box 90"/>
            <p:cNvSpPr txBox="1">
              <a:spLocks noChangeArrowheads="1"/>
            </p:cNvSpPr>
            <p:nvPr/>
          </p:nvSpPr>
          <p:spPr bwMode="auto">
            <a:xfrm>
              <a:off x="4500" y="2665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18</a:t>
              </a:r>
            </a:p>
          </p:txBody>
        </p:sp>
        <p:sp>
          <p:nvSpPr>
            <p:cNvPr id="344155" name="Text Box 91"/>
            <p:cNvSpPr txBox="1">
              <a:spLocks noChangeArrowheads="1"/>
            </p:cNvSpPr>
            <p:nvPr/>
          </p:nvSpPr>
          <p:spPr bwMode="auto">
            <a:xfrm>
              <a:off x="4268" y="2401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cxnSp>
          <p:nvCxnSpPr>
            <p:cNvPr id="344156" name="AutoShape 92"/>
            <p:cNvCxnSpPr>
              <a:cxnSpLocks noChangeShapeType="1"/>
              <a:stCxn id="344114" idx="6"/>
              <a:endCxn id="344116" idx="0"/>
            </p:cNvCxnSpPr>
            <p:nvPr/>
          </p:nvCxnSpPr>
          <p:spPr bwMode="auto">
            <a:xfrm>
              <a:off x="3449" y="2274"/>
              <a:ext cx="1808" cy="11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4157" name="AutoShape 93"/>
            <p:cNvCxnSpPr>
              <a:cxnSpLocks noChangeShapeType="1"/>
              <a:stCxn id="344117" idx="3"/>
              <a:endCxn id="344118" idx="7"/>
            </p:cNvCxnSpPr>
            <p:nvPr/>
          </p:nvCxnSpPr>
          <p:spPr bwMode="auto">
            <a:xfrm flipH="1">
              <a:off x="3318" y="2339"/>
              <a:ext cx="1433" cy="1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4158" name="Text Box 94"/>
            <p:cNvSpPr txBox="1">
              <a:spLocks noChangeArrowheads="1"/>
            </p:cNvSpPr>
            <p:nvPr/>
          </p:nvSpPr>
          <p:spPr bwMode="auto">
            <a:xfrm>
              <a:off x="4244" y="2545"/>
              <a:ext cx="2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kumimoji="1" lang="en-US" altLang="ko-KR" sz="1400" i="0">
                  <a:effectLst/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344159" name="Rectangle 9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600" i="0">
                <a:effectLst/>
              </a:rPr>
              <a:t>TSP</a:t>
            </a:r>
            <a:r>
              <a:rPr lang="ko-KR" altLang="en-US" sz="3600" i="0">
                <a:effectLst/>
              </a:rPr>
              <a:t>와 인접행렬의 예</a:t>
            </a:r>
            <a:endParaRPr lang="ko-KR" altLang="en-US" sz="2000" i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Oval 2"/>
          <p:cNvSpPr>
            <a:spLocks noChangeArrowheads="1"/>
          </p:cNvSpPr>
          <p:nvPr/>
        </p:nvSpPr>
        <p:spPr bwMode="auto">
          <a:xfrm>
            <a:off x="4643438" y="1395413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691" name="Oval 3"/>
          <p:cNvSpPr>
            <a:spLocks noChangeArrowheads="1"/>
          </p:cNvSpPr>
          <p:nvPr/>
        </p:nvSpPr>
        <p:spPr bwMode="auto">
          <a:xfrm>
            <a:off x="684213" y="3700463"/>
            <a:ext cx="6731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1-2-3</a:t>
            </a:r>
          </a:p>
        </p:txBody>
      </p:sp>
      <p:sp>
        <p:nvSpPr>
          <p:cNvPr id="370692" name="Oval 4"/>
          <p:cNvSpPr>
            <a:spLocks noChangeArrowheads="1"/>
          </p:cNvSpPr>
          <p:nvPr/>
        </p:nvSpPr>
        <p:spPr bwMode="auto">
          <a:xfrm>
            <a:off x="179388" y="4870450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1-2-3-4</a:t>
            </a:r>
          </a:p>
        </p:txBody>
      </p:sp>
      <p:sp>
        <p:nvSpPr>
          <p:cNvPr id="370693" name="Oval 5"/>
          <p:cNvSpPr>
            <a:spLocks noChangeArrowheads="1"/>
          </p:cNvSpPr>
          <p:nvPr/>
        </p:nvSpPr>
        <p:spPr bwMode="auto">
          <a:xfrm>
            <a:off x="1116013" y="4851400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1-2-3-5</a:t>
            </a:r>
          </a:p>
        </p:txBody>
      </p:sp>
      <p:sp>
        <p:nvSpPr>
          <p:cNvPr id="370694" name="Oval 6"/>
          <p:cNvSpPr>
            <a:spLocks noChangeArrowheads="1"/>
          </p:cNvSpPr>
          <p:nvPr/>
        </p:nvSpPr>
        <p:spPr bwMode="auto">
          <a:xfrm>
            <a:off x="2582863" y="370046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1-2-4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323850" y="5643563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1258888" y="5643563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44</a:t>
            </a:r>
          </a:p>
        </p:txBody>
      </p:sp>
      <p:sp>
        <p:nvSpPr>
          <p:cNvPr id="370697" name="Oval 9"/>
          <p:cNvSpPr>
            <a:spLocks noChangeArrowheads="1"/>
          </p:cNvSpPr>
          <p:nvPr/>
        </p:nvSpPr>
        <p:spPr bwMode="auto">
          <a:xfrm>
            <a:off x="4391025" y="3700463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</a:t>
            </a:r>
          </a:p>
        </p:txBody>
      </p:sp>
      <p:sp>
        <p:nvSpPr>
          <p:cNvPr id="370698" name="Oval 10"/>
          <p:cNvSpPr>
            <a:spLocks noChangeArrowheads="1"/>
          </p:cNvSpPr>
          <p:nvPr/>
        </p:nvSpPr>
        <p:spPr bwMode="auto">
          <a:xfrm>
            <a:off x="5216525" y="2546350"/>
            <a:ext cx="57467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1-3</a:t>
            </a:r>
          </a:p>
        </p:txBody>
      </p:sp>
      <p:sp>
        <p:nvSpPr>
          <p:cNvPr id="370699" name="Oval 11"/>
          <p:cNvSpPr>
            <a:spLocks noChangeArrowheads="1"/>
          </p:cNvSpPr>
          <p:nvPr/>
        </p:nvSpPr>
        <p:spPr bwMode="auto">
          <a:xfrm>
            <a:off x="4808538" y="4851400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1-2-5-4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4935538" y="5624513"/>
            <a:ext cx="503237" cy="288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70701" name="Oval 13"/>
          <p:cNvSpPr>
            <a:spLocks noChangeArrowheads="1"/>
          </p:cNvSpPr>
          <p:nvPr/>
        </p:nvSpPr>
        <p:spPr bwMode="auto">
          <a:xfrm>
            <a:off x="3944938" y="4851400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1-2-5-3</a:t>
            </a:r>
          </a:p>
        </p:txBody>
      </p:sp>
      <p:sp>
        <p:nvSpPr>
          <p:cNvPr id="370702" name="Rectangle 14"/>
          <p:cNvSpPr>
            <a:spLocks noChangeArrowheads="1"/>
          </p:cNvSpPr>
          <p:nvPr/>
        </p:nvSpPr>
        <p:spPr bwMode="auto">
          <a:xfrm>
            <a:off x="4089400" y="5624513"/>
            <a:ext cx="5032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</a:p>
        </p:txBody>
      </p:sp>
      <p:sp>
        <p:nvSpPr>
          <p:cNvPr id="370703" name="Rectangle 15"/>
          <p:cNvSpPr>
            <a:spLocks noChangeArrowheads="1"/>
          </p:cNvSpPr>
          <p:nvPr/>
        </p:nvSpPr>
        <p:spPr bwMode="auto">
          <a:xfrm>
            <a:off x="3800475" y="6075363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34925" y="6075363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1044575" y="6075363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4719638" y="607060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07" name="Oval 19"/>
          <p:cNvSpPr>
            <a:spLocks noChangeArrowheads="1"/>
          </p:cNvSpPr>
          <p:nvPr/>
        </p:nvSpPr>
        <p:spPr bwMode="auto">
          <a:xfrm>
            <a:off x="7253288" y="4822825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1-5-4-2</a:t>
            </a:r>
          </a:p>
        </p:txBody>
      </p:sp>
      <p:sp>
        <p:nvSpPr>
          <p:cNvPr id="370708" name="Oval 20"/>
          <p:cNvSpPr>
            <a:spLocks noChangeArrowheads="1"/>
          </p:cNvSpPr>
          <p:nvPr/>
        </p:nvSpPr>
        <p:spPr bwMode="auto">
          <a:xfrm>
            <a:off x="8189913" y="4803775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1-5-4-3</a:t>
            </a:r>
          </a:p>
        </p:txBody>
      </p: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7397750" y="559593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63</a:t>
            </a:r>
          </a:p>
        </p:txBody>
      </p:sp>
      <p:sp>
        <p:nvSpPr>
          <p:cNvPr id="370710" name="Rectangle 22"/>
          <p:cNvSpPr>
            <a:spLocks noChangeArrowheads="1"/>
          </p:cNvSpPr>
          <p:nvPr/>
        </p:nvSpPr>
        <p:spPr bwMode="auto">
          <a:xfrm>
            <a:off x="8332788" y="559593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63</a:t>
            </a:r>
          </a:p>
        </p:txBody>
      </p:sp>
      <p:sp>
        <p:nvSpPr>
          <p:cNvPr id="370711" name="Rectangle 23"/>
          <p:cNvSpPr>
            <a:spLocks noChangeArrowheads="1"/>
          </p:cNvSpPr>
          <p:nvPr/>
        </p:nvSpPr>
        <p:spPr bwMode="auto">
          <a:xfrm>
            <a:off x="7108825" y="60277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12" name="Rectangle 24"/>
          <p:cNvSpPr>
            <a:spLocks noChangeArrowheads="1"/>
          </p:cNvSpPr>
          <p:nvPr/>
        </p:nvSpPr>
        <p:spPr bwMode="auto">
          <a:xfrm>
            <a:off x="8118475" y="60277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13" name="Oval 25"/>
          <p:cNvSpPr>
            <a:spLocks noChangeArrowheads="1"/>
          </p:cNvSpPr>
          <p:nvPr/>
        </p:nvSpPr>
        <p:spPr bwMode="auto">
          <a:xfrm>
            <a:off x="6542088" y="2546350"/>
            <a:ext cx="617537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1-4</a:t>
            </a:r>
          </a:p>
        </p:txBody>
      </p:sp>
      <p:sp>
        <p:nvSpPr>
          <p:cNvPr id="370714" name="Oval 26"/>
          <p:cNvSpPr>
            <a:spLocks noChangeArrowheads="1"/>
          </p:cNvSpPr>
          <p:nvPr/>
        </p:nvSpPr>
        <p:spPr bwMode="auto">
          <a:xfrm>
            <a:off x="8097838" y="2547938"/>
            <a:ext cx="5762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1-5</a:t>
            </a:r>
          </a:p>
        </p:txBody>
      </p:sp>
      <p:sp>
        <p:nvSpPr>
          <p:cNvPr id="370715" name="Oval 27"/>
          <p:cNvSpPr>
            <a:spLocks noChangeArrowheads="1"/>
          </p:cNvSpPr>
          <p:nvPr/>
        </p:nvSpPr>
        <p:spPr bwMode="auto">
          <a:xfrm>
            <a:off x="4427538" y="1250950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16" name="Oval 28"/>
          <p:cNvSpPr>
            <a:spLocks noChangeArrowheads="1"/>
          </p:cNvSpPr>
          <p:nvPr/>
        </p:nvSpPr>
        <p:spPr bwMode="auto">
          <a:xfrm>
            <a:off x="2411413" y="238442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70717" name="Oval 29"/>
          <p:cNvSpPr>
            <a:spLocks noChangeArrowheads="1"/>
          </p:cNvSpPr>
          <p:nvPr/>
        </p:nvSpPr>
        <p:spPr bwMode="auto">
          <a:xfrm>
            <a:off x="3810000" y="47069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370718" name="Oval 30"/>
          <p:cNvSpPr>
            <a:spLocks noChangeArrowheads="1"/>
          </p:cNvSpPr>
          <p:nvPr/>
        </p:nvSpPr>
        <p:spPr bwMode="auto">
          <a:xfrm>
            <a:off x="4706938" y="468788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370719" name="Oval 31"/>
          <p:cNvSpPr>
            <a:spLocks noChangeArrowheads="1"/>
          </p:cNvSpPr>
          <p:nvPr/>
        </p:nvSpPr>
        <p:spPr bwMode="auto">
          <a:xfrm>
            <a:off x="612775" y="34829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70720" name="Oval 32"/>
          <p:cNvSpPr>
            <a:spLocks noChangeArrowheads="1"/>
          </p:cNvSpPr>
          <p:nvPr/>
        </p:nvSpPr>
        <p:spPr bwMode="auto">
          <a:xfrm>
            <a:off x="2509838" y="34829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70721" name="Oval 33"/>
          <p:cNvSpPr>
            <a:spLocks noChangeArrowheads="1"/>
          </p:cNvSpPr>
          <p:nvPr/>
        </p:nvSpPr>
        <p:spPr bwMode="auto">
          <a:xfrm>
            <a:off x="98425" y="468788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70722" name="Oval 34"/>
          <p:cNvSpPr>
            <a:spLocks noChangeArrowheads="1"/>
          </p:cNvSpPr>
          <p:nvPr/>
        </p:nvSpPr>
        <p:spPr bwMode="auto">
          <a:xfrm>
            <a:off x="981075" y="47069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70723" name="Oval 35"/>
          <p:cNvSpPr>
            <a:spLocks noChangeArrowheads="1"/>
          </p:cNvSpPr>
          <p:nvPr/>
        </p:nvSpPr>
        <p:spPr bwMode="auto">
          <a:xfrm>
            <a:off x="7108825" y="4678363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</a:t>
            </a:r>
          </a:p>
        </p:txBody>
      </p:sp>
      <p:sp>
        <p:nvSpPr>
          <p:cNvPr id="370724" name="Oval 36"/>
          <p:cNvSpPr>
            <a:spLocks noChangeArrowheads="1"/>
          </p:cNvSpPr>
          <p:nvPr/>
        </p:nvSpPr>
        <p:spPr bwMode="auto">
          <a:xfrm>
            <a:off x="8043863" y="4678363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370725" name="Line 37"/>
          <p:cNvSpPr>
            <a:spLocks noChangeShapeType="1"/>
          </p:cNvSpPr>
          <p:nvPr/>
        </p:nvSpPr>
        <p:spPr bwMode="auto">
          <a:xfrm flipH="1">
            <a:off x="2903538" y="1731963"/>
            <a:ext cx="1774825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26" name="Line 38"/>
          <p:cNvSpPr>
            <a:spLocks noChangeShapeType="1"/>
          </p:cNvSpPr>
          <p:nvPr/>
        </p:nvSpPr>
        <p:spPr bwMode="auto">
          <a:xfrm>
            <a:off x="4995863" y="1812925"/>
            <a:ext cx="442912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27" name="Oval 39"/>
          <p:cNvSpPr>
            <a:spLocks noChangeArrowheads="1"/>
          </p:cNvSpPr>
          <p:nvPr/>
        </p:nvSpPr>
        <p:spPr bwMode="auto">
          <a:xfrm>
            <a:off x="5072063" y="233203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370728" name="Line 40"/>
          <p:cNvSpPr>
            <a:spLocks noChangeShapeType="1"/>
          </p:cNvSpPr>
          <p:nvPr/>
        </p:nvSpPr>
        <p:spPr bwMode="auto">
          <a:xfrm>
            <a:off x="5129213" y="1773238"/>
            <a:ext cx="1668462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29" name="Line 41"/>
          <p:cNvSpPr>
            <a:spLocks noChangeShapeType="1"/>
          </p:cNvSpPr>
          <p:nvPr/>
        </p:nvSpPr>
        <p:spPr bwMode="auto">
          <a:xfrm>
            <a:off x="5194300" y="1706563"/>
            <a:ext cx="3090863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30" name="Oval 42"/>
          <p:cNvSpPr>
            <a:spLocks noChangeArrowheads="1"/>
          </p:cNvSpPr>
          <p:nvPr/>
        </p:nvSpPr>
        <p:spPr bwMode="auto">
          <a:xfrm>
            <a:off x="6440488" y="2332038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22</a:t>
            </a:r>
          </a:p>
        </p:txBody>
      </p:sp>
      <p:sp>
        <p:nvSpPr>
          <p:cNvPr id="370731" name="Oval 43"/>
          <p:cNvSpPr>
            <a:spLocks noChangeArrowheads="1"/>
          </p:cNvSpPr>
          <p:nvPr/>
        </p:nvSpPr>
        <p:spPr bwMode="auto">
          <a:xfrm>
            <a:off x="7953375" y="2332038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</a:p>
        </p:txBody>
      </p:sp>
      <p:sp>
        <p:nvSpPr>
          <p:cNvPr id="370732" name="Line 44"/>
          <p:cNvSpPr>
            <a:spLocks noChangeShapeType="1"/>
          </p:cNvSpPr>
          <p:nvPr/>
        </p:nvSpPr>
        <p:spPr bwMode="auto">
          <a:xfrm>
            <a:off x="2882900" y="2978150"/>
            <a:ext cx="15875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33" name="Line 45"/>
          <p:cNvSpPr>
            <a:spLocks noChangeShapeType="1"/>
          </p:cNvSpPr>
          <p:nvPr/>
        </p:nvSpPr>
        <p:spPr bwMode="auto">
          <a:xfrm flipH="1">
            <a:off x="1046163" y="2901950"/>
            <a:ext cx="162718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34" name="Line 46"/>
          <p:cNvSpPr>
            <a:spLocks noChangeShapeType="1"/>
          </p:cNvSpPr>
          <p:nvPr/>
        </p:nvSpPr>
        <p:spPr bwMode="auto">
          <a:xfrm>
            <a:off x="5556250" y="2978150"/>
            <a:ext cx="241300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35" name="Line 47"/>
          <p:cNvSpPr>
            <a:spLocks noChangeShapeType="1"/>
          </p:cNvSpPr>
          <p:nvPr/>
        </p:nvSpPr>
        <p:spPr bwMode="auto">
          <a:xfrm>
            <a:off x="5426075" y="2974975"/>
            <a:ext cx="107950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36" name="Line 48"/>
          <p:cNvSpPr>
            <a:spLocks noChangeShapeType="1"/>
          </p:cNvSpPr>
          <p:nvPr/>
        </p:nvSpPr>
        <p:spPr bwMode="auto">
          <a:xfrm>
            <a:off x="5702300" y="2928938"/>
            <a:ext cx="400050" cy="744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37" name="Line 49"/>
          <p:cNvSpPr>
            <a:spLocks noChangeShapeType="1"/>
          </p:cNvSpPr>
          <p:nvPr/>
        </p:nvSpPr>
        <p:spPr bwMode="auto">
          <a:xfrm flipH="1">
            <a:off x="582613" y="4117975"/>
            <a:ext cx="344487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38" name="Line 50"/>
          <p:cNvSpPr>
            <a:spLocks noChangeShapeType="1"/>
          </p:cNvSpPr>
          <p:nvPr/>
        </p:nvSpPr>
        <p:spPr bwMode="auto">
          <a:xfrm>
            <a:off x="1060450" y="4130675"/>
            <a:ext cx="411163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 flipH="1">
            <a:off x="4300538" y="4140200"/>
            <a:ext cx="357187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40" name="Line 52"/>
          <p:cNvSpPr>
            <a:spLocks noChangeShapeType="1"/>
          </p:cNvSpPr>
          <p:nvPr/>
        </p:nvSpPr>
        <p:spPr bwMode="auto">
          <a:xfrm>
            <a:off x="4794250" y="4130675"/>
            <a:ext cx="376238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41" name="Oval 53"/>
          <p:cNvSpPr>
            <a:spLocks noChangeArrowheads="1"/>
          </p:cNvSpPr>
          <p:nvPr/>
        </p:nvSpPr>
        <p:spPr bwMode="auto">
          <a:xfrm>
            <a:off x="2970213" y="4859338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1-2-4-5</a:t>
            </a:r>
          </a:p>
        </p:txBody>
      </p:sp>
      <p:sp>
        <p:nvSpPr>
          <p:cNvPr id="370742" name="Rectangle 54"/>
          <p:cNvSpPr>
            <a:spLocks noChangeArrowheads="1"/>
          </p:cNvSpPr>
          <p:nvPr/>
        </p:nvSpPr>
        <p:spPr bwMode="auto">
          <a:xfrm>
            <a:off x="3097213" y="5632450"/>
            <a:ext cx="5032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54</a:t>
            </a:r>
          </a:p>
        </p:txBody>
      </p:sp>
      <p:sp>
        <p:nvSpPr>
          <p:cNvPr id="370743" name="Oval 55"/>
          <p:cNvSpPr>
            <a:spLocks noChangeArrowheads="1"/>
          </p:cNvSpPr>
          <p:nvPr/>
        </p:nvSpPr>
        <p:spPr bwMode="auto">
          <a:xfrm>
            <a:off x="2106613" y="4859338"/>
            <a:ext cx="792162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1-2-4-3</a:t>
            </a:r>
          </a:p>
        </p:txBody>
      </p:sp>
      <p:sp>
        <p:nvSpPr>
          <p:cNvPr id="370744" name="Rectangle 56"/>
          <p:cNvSpPr>
            <a:spLocks noChangeArrowheads="1"/>
          </p:cNvSpPr>
          <p:nvPr/>
        </p:nvSpPr>
        <p:spPr bwMode="auto">
          <a:xfrm>
            <a:off x="2251075" y="5632450"/>
            <a:ext cx="5032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61</a:t>
            </a:r>
          </a:p>
        </p:txBody>
      </p:sp>
      <p:sp>
        <p:nvSpPr>
          <p:cNvPr id="370745" name="Rectangle 57"/>
          <p:cNvSpPr>
            <a:spLocks noChangeArrowheads="1"/>
          </p:cNvSpPr>
          <p:nvPr/>
        </p:nvSpPr>
        <p:spPr bwMode="auto">
          <a:xfrm>
            <a:off x="1962150" y="6083300"/>
            <a:ext cx="1025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46" name="Rectangle 58"/>
          <p:cNvSpPr>
            <a:spLocks noChangeArrowheads="1"/>
          </p:cNvSpPr>
          <p:nvPr/>
        </p:nvSpPr>
        <p:spPr bwMode="auto">
          <a:xfrm>
            <a:off x="2881313" y="6078538"/>
            <a:ext cx="1025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1" lang="en-US" altLang="ko-KR" sz="8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70747" name="Oval 59"/>
          <p:cNvSpPr>
            <a:spLocks noChangeArrowheads="1"/>
          </p:cNvSpPr>
          <p:nvPr/>
        </p:nvSpPr>
        <p:spPr bwMode="auto">
          <a:xfrm>
            <a:off x="1971675" y="4714875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70748" name="Oval 60"/>
          <p:cNvSpPr>
            <a:spLocks noChangeArrowheads="1"/>
          </p:cNvSpPr>
          <p:nvPr/>
        </p:nvSpPr>
        <p:spPr bwMode="auto">
          <a:xfrm>
            <a:off x="2849563" y="47148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70749" name="Oval 61"/>
          <p:cNvSpPr>
            <a:spLocks noChangeArrowheads="1"/>
          </p:cNvSpPr>
          <p:nvPr/>
        </p:nvSpPr>
        <p:spPr bwMode="auto">
          <a:xfrm>
            <a:off x="2608263" y="2546350"/>
            <a:ext cx="576262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1-2</a:t>
            </a:r>
          </a:p>
        </p:txBody>
      </p:sp>
      <p:sp>
        <p:nvSpPr>
          <p:cNvPr id="370750" name="Line 62"/>
          <p:cNvSpPr>
            <a:spLocks noChangeShapeType="1"/>
          </p:cNvSpPr>
          <p:nvPr/>
        </p:nvSpPr>
        <p:spPr bwMode="auto">
          <a:xfrm>
            <a:off x="3140075" y="2878138"/>
            <a:ext cx="1514475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51" name="Oval 63"/>
          <p:cNvSpPr>
            <a:spLocks noChangeArrowheads="1"/>
          </p:cNvSpPr>
          <p:nvPr/>
        </p:nvSpPr>
        <p:spPr bwMode="auto">
          <a:xfrm>
            <a:off x="4319588" y="3482975"/>
            <a:ext cx="287337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70752" name="Line 64"/>
          <p:cNvSpPr>
            <a:spLocks noChangeShapeType="1"/>
          </p:cNvSpPr>
          <p:nvPr/>
        </p:nvSpPr>
        <p:spPr bwMode="auto">
          <a:xfrm flipH="1">
            <a:off x="2497138" y="4129088"/>
            <a:ext cx="334962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53" name="Line 65"/>
          <p:cNvSpPr>
            <a:spLocks noChangeShapeType="1"/>
          </p:cNvSpPr>
          <p:nvPr/>
        </p:nvSpPr>
        <p:spPr bwMode="auto">
          <a:xfrm>
            <a:off x="2965450" y="4141788"/>
            <a:ext cx="392113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54" name="Line 66"/>
          <p:cNvSpPr>
            <a:spLocks noChangeShapeType="1"/>
          </p:cNvSpPr>
          <p:nvPr/>
        </p:nvSpPr>
        <p:spPr bwMode="auto">
          <a:xfrm>
            <a:off x="6840538" y="2979738"/>
            <a:ext cx="15875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55" name="Line 67"/>
          <p:cNvSpPr>
            <a:spLocks noChangeShapeType="1"/>
          </p:cNvSpPr>
          <p:nvPr/>
        </p:nvSpPr>
        <p:spPr bwMode="auto">
          <a:xfrm flipH="1">
            <a:off x="6523038" y="2968625"/>
            <a:ext cx="196850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56" name="Line 68"/>
          <p:cNvSpPr>
            <a:spLocks noChangeShapeType="1"/>
          </p:cNvSpPr>
          <p:nvPr/>
        </p:nvSpPr>
        <p:spPr bwMode="auto">
          <a:xfrm>
            <a:off x="6997700" y="2959100"/>
            <a:ext cx="158750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57" name="Line 69"/>
          <p:cNvSpPr>
            <a:spLocks noChangeShapeType="1"/>
          </p:cNvSpPr>
          <p:nvPr/>
        </p:nvSpPr>
        <p:spPr bwMode="auto">
          <a:xfrm flipH="1">
            <a:off x="7818438" y="2990850"/>
            <a:ext cx="5588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58" name="Line 70"/>
          <p:cNvSpPr>
            <a:spLocks noChangeShapeType="1"/>
          </p:cNvSpPr>
          <p:nvPr/>
        </p:nvSpPr>
        <p:spPr bwMode="auto">
          <a:xfrm flipH="1">
            <a:off x="7580313" y="2949575"/>
            <a:ext cx="66675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59" name="Line 71"/>
          <p:cNvSpPr>
            <a:spLocks noChangeShapeType="1"/>
          </p:cNvSpPr>
          <p:nvPr/>
        </p:nvSpPr>
        <p:spPr bwMode="auto">
          <a:xfrm flipH="1">
            <a:off x="8405813" y="2970213"/>
            <a:ext cx="88900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60" name="Oval 72"/>
          <p:cNvSpPr>
            <a:spLocks noChangeArrowheads="1"/>
          </p:cNvSpPr>
          <p:nvPr/>
        </p:nvSpPr>
        <p:spPr bwMode="auto">
          <a:xfrm>
            <a:off x="8110538" y="3714750"/>
            <a:ext cx="6477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1-5-4</a:t>
            </a:r>
          </a:p>
        </p:txBody>
      </p:sp>
      <p:sp>
        <p:nvSpPr>
          <p:cNvPr id="370761" name="Oval 73"/>
          <p:cNvSpPr>
            <a:spLocks noChangeArrowheads="1"/>
          </p:cNvSpPr>
          <p:nvPr/>
        </p:nvSpPr>
        <p:spPr bwMode="auto">
          <a:xfrm>
            <a:off x="8039100" y="3497263"/>
            <a:ext cx="287338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2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39</a:t>
            </a:r>
          </a:p>
        </p:txBody>
      </p:sp>
      <p:sp>
        <p:nvSpPr>
          <p:cNvPr id="370762" name="Text Box 74"/>
          <p:cNvSpPr txBox="1">
            <a:spLocks noChangeArrowheads="1"/>
          </p:cNvSpPr>
          <p:nvPr/>
        </p:nvSpPr>
        <p:spPr bwMode="auto">
          <a:xfrm>
            <a:off x="5624513" y="3721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18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0763" name="Text Box 75"/>
          <p:cNvSpPr txBox="1">
            <a:spLocks noChangeArrowheads="1"/>
          </p:cNvSpPr>
          <p:nvPr/>
        </p:nvSpPr>
        <p:spPr bwMode="auto">
          <a:xfrm>
            <a:off x="6591300" y="37163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18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0764" name="Text Box 76"/>
          <p:cNvSpPr txBox="1">
            <a:spLocks noChangeArrowheads="1"/>
          </p:cNvSpPr>
          <p:nvPr/>
        </p:nvSpPr>
        <p:spPr bwMode="auto">
          <a:xfrm>
            <a:off x="7424738" y="37004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18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0765" name="Line 77"/>
          <p:cNvSpPr>
            <a:spLocks noChangeShapeType="1"/>
          </p:cNvSpPr>
          <p:nvPr/>
        </p:nvSpPr>
        <p:spPr bwMode="auto">
          <a:xfrm flipH="1">
            <a:off x="7689850" y="4135438"/>
            <a:ext cx="63182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66" name="Line 78"/>
          <p:cNvSpPr>
            <a:spLocks noChangeShapeType="1"/>
          </p:cNvSpPr>
          <p:nvPr/>
        </p:nvSpPr>
        <p:spPr bwMode="auto">
          <a:xfrm>
            <a:off x="8458200" y="4144963"/>
            <a:ext cx="92075" cy="658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0767" name="Text Box 79"/>
          <p:cNvSpPr txBox="1">
            <a:spLocks noChangeArrowheads="1"/>
          </p:cNvSpPr>
          <p:nvPr/>
        </p:nvSpPr>
        <p:spPr bwMode="auto">
          <a:xfrm>
            <a:off x="6189663" y="4949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i="0">
                <a:effectLst/>
                <a:ea typeface="굴림" panose="020B0600000101010101" pitchFamily="50" charset="-127"/>
              </a:rPr>
              <a:t>…</a:t>
            </a:r>
            <a:endParaRPr kumimoji="1" lang="en-US" altLang="ko-KR" sz="1800" i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0768" name="Rectangle 80"/>
          <p:cNvSpPr>
            <a:spLocks noChangeArrowheads="1"/>
          </p:cNvSpPr>
          <p:nvPr/>
        </p:nvSpPr>
        <p:spPr bwMode="auto">
          <a:xfrm>
            <a:off x="3594100" y="381000"/>
            <a:ext cx="55499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200" i="0">
                <a:effectLst/>
              </a:rPr>
              <a:t>사전적 탐색의 상태공간트리 </a:t>
            </a:r>
            <a:endParaRPr lang="en-US" altLang="ko-KR" sz="3200" i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백트래킹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009900"/>
          </a:xfrm>
        </p:spPr>
        <p:txBody>
          <a:bodyPr/>
          <a:lstStyle/>
          <a:p>
            <a:r>
              <a:rPr lang="en-US" altLang="ko-KR" sz="2800"/>
              <a:t>DFS </a:t>
            </a:r>
            <a:r>
              <a:rPr lang="ko-KR" altLang="en-US" sz="2800"/>
              <a:t>또는 그와 같은 스타일의 탐색을 총칭한다</a:t>
            </a:r>
          </a:p>
          <a:p>
            <a:r>
              <a:rPr lang="en-US" altLang="ko-KR" sz="2800"/>
              <a:t>Go as deeply as possible, backtrack if impossible</a:t>
            </a:r>
          </a:p>
          <a:p>
            <a:pPr lvl="1"/>
            <a:r>
              <a:rPr lang="ko-KR" altLang="en-US" sz="2400"/>
              <a:t>가능한 지점까지 탐색하다가 막히면 되돌아간다 </a:t>
            </a:r>
          </a:p>
          <a:p>
            <a:r>
              <a:rPr lang="ko-KR" altLang="en-US" sz="2800"/>
              <a:t>예</a:t>
            </a:r>
          </a:p>
          <a:p>
            <a:pPr lvl="1"/>
            <a:r>
              <a:rPr lang="ko-KR" altLang="en-US" sz="2400"/>
              <a:t>미로찾기</a:t>
            </a:r>
            <a:r>
              <a:rPr lang="en-US" altLang="ko-KR" sz="2400"/>
              <a:t>, 8-Queens </a:t>
            </a:r>
            <a:r>
              <a:rPr lang="ko-KR" altLang="en-US" sz="2400"/>
              <a:t>문제</a:t>
            </a:r>
            <a:r>
              <a:rPr lang="en-US" altLang="ko-KR" sz="2400"/>
              <a:t>, </a:t>
            </a:r>
            <a:r>
              <a:rPr lang="ko-KR" altLang="en-US" sz="2400"/>
              <a:t>지도 색칠하기</a:t>
            </a:r>
            <a:r>
              <a:rPr lang="en-US" altLang="ko-KR" sz="2400"/>
              <a:t>,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273" name="Group 97"/>
          <p:cNvGrpSpPr>
            <a:grpSpLocks/>
          </p:cNvGrpSpPr>
          <p:nvPr/>
        </p:nvGrpSpPr>
        <p:grpSpPr bwMode="auto">
          <a:xfrm>
            <a:off x="1681163" y="3833813"/>
            <a:ext cx="3024187" cy="2082800"/>
            <a:chOff x="826" y="617"/>
            <a:chExt cx="2038" cy="1474"/>
          </a:xfrm>
        </p:grpSpPr>
        <p:sp>
          <p:nvSpPr>
            <p:cNvPr id="306274" name="Rectangle 98"/>
            <p:cNvSpPr>
              <a:spLocks noChangeArrowheads="1"/>
            </p:cNvSpPr>
            <p:nvPr/>
          </p:nvSpPr>
          <p:spPr bwMode="auto">
            <a:xfrm>
              <a:off x="1875" y="1641"/>
              <a:ext cx="989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75" name="Rectangle 99"/>
            <p:cNvSpPr>
              <a:spLocks noChangeArrowheads="1"/>
            </p:cNvSpPr>
            <p:nvPr/>
          </p:nvSpPr>
          <p:spPr bwMode="auto">
            <a:xfrm>
              <a:off x="1238" y="1559"/>
              <a:ext cx="206" cy="2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76" name="Rectangle 100"/>
            <p:cNvSpPr>
              <a:spLocks noChangeArrowheads="1"/>
            </p:cNvSpPr>
            <p:nvPr/>
          </p:nvSpPr>
          <p:spPr bwMode="auto">
            <a:xfrm>
              <a:off x="1692" y="617"/>
              <a:ext cx="206" cy="73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77" name="Rectangle 101"/>
            <p:cNvSpPr>
              <a:spLocks noChangeArrowheads="1"/>
            </p:cNvSpPr>
            <p:nvPr/>
          </p:nvSpPr>
          <p:spPr bwMode="auto">
            <a:xfrm>
              <a:off x="1114" y="904"/>
              <a:ext cx="578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78" name="Rectangle 102"/>
            <p:cNvSpPr>
              <a:spLocks noChangeArrowheads="1"/>
            </p:cNvSpPr>
            <p:nvPr/>
          </p:nvSpPr>
          <p:spPr bwMode="auto">
            <a:xfrm>
              <a:off x="1898" y="617"/>
              <a:ext cx="783" cy="2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79" name="Rectangle 103"/>
            <p:cNvSpPr>
              <a:spLocks noChangeArrowheads="1"/>
            </p:cNvSpPr>
            <p:nvPr/>
          </p:nvSpPr>
          <p:spPr bwMode="auto">
            <a:xfrm>
              <a:off x="2187" y="822"/>
              <a:ext cx="206" cy="126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80" name="Rectangle 104"/>
            <p:cNvSpPr>
              <a:spLocks noChangeArrowheads="1"/>
            </p:cNvSpPr>
            <p:nvPr/>
          </p:nvSpPr>
          <p:spPr bwMode="auto">
            <a:xfrm>
              <a:off x="2393" y="1067"/>
              <a:ext cx="453" cy="2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81" name="Rectangle 105"/>
            <p:cNvSpPr>
              <a:spLocks noChangeArrowheads="1"/>
            </p:cNvSpPr>
            <p:nvPr/>
          </p:nvSpPr>
          <p:spPr bwMode="auto">
            <a:xfrm>
              <a:off x="826" y="1354"/>
              <a:ext cx="1072" cy="2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2344738" y="55673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4718050" y="4462463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06188" name="Oval 12"/>
          <p:cNvSpPr>
            <a:spLocks noChangeArrowheads="1"/>
          </p:cNvSpPr>
          <p:nvPr/>
        </p:nvSpPr>
        <p:spPr bwMode="auto">
          <a:xfrm>
            <a:off x="2392363" y="4957763"/>
            <a:ext cx="122237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89" name="Oval 13"/>
          <p:cNvSpPr>
            <a:spLocks noChangeArrowheads="1"/>
          </p:cNvSpPr>
          <p:nvPr/>
        </p:nvSpPr>
        <p:spPr bwMode="auto">
          <a:xfrm>
            <a:off x="3800475" y="3917950"/>
            <a:ext cx="122238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0" name="Oval 14"/>
          <p:cNvSpPr>
            <a:spLocks noChangeArrowheads="1"/>
          </p:cNvSpPr>
          <p:nvPr/>
        </p:nvSpPr>
        <p:spPr bwMode="auto">
          <a:xfrm>
            <a:off x="3800475" y="4552950"/>
            <a:ext cx="122238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1" name="Oval 15"/>
          <p:cNvSpPr>
            <a:spLocks noChangeArrowheads="1"/>
          </p:cNvSpPr>
          <p:nvPr/>
        </p:nvSpPr>
        <p:spPr bwMode="auto">
          <a:xfrm>
            <a:off x="3065463" y="4321175"/>
            <a:ext cx="122237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4595813" y="4552950"/>
            <a:ext cx="122237" cy="115888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4351338" y="3917950"/>
            <a:ext cx="120650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187700" y="5362575"/>
            <a:ext cx="122238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2392363" y="5478463"/>
            <a:ext cx="122237" cy="1158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2085975" y="4321175"/>
            <a:ext cx="123825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1657350" y="4957763"/>
            <a:ext cx="122238" cy="1158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198" name="Line 22"/>
          <p:cNvSpPr>
            <a:spLocks noChangeShapeType="1"/>
          </p:cNvSpPr>
          <p:nvPr/>
        </p:nvSpPr>
        <p:spPr bwMode="auto">
          <a:xfrm>
            <a:off x="1779588" y="5016500"/>
            <a:ext cx="612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199" name="Line 23"/>
          <p:cNvSpPr>
            <a:spLocks noChangeShapeType="1"/>
          </p:cNvSpPr>
          <p:nvPr/>
        </p:nvSpPr>
        <p:spPr bwMode="auto">
          <a:xfrm>
            <a:off x="2452688" y="5073650"/>
            <a:ext cx="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00" name="Line 24"/>
          <p:cNvSpPr>
            <a:spLocks noChangeShapeType="1"/>
          </p:cNvSpPr>
          <p:nvPr/>
        </p:nvSpPr>
        <p:spPr bwMode="auto">
          <a:xfrm>
            <a:off x="2209800" y="4379913"/>
            <a:ext cx="855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01" name="Line 25"/>
          <p:cNvSpPr>
            <a:spLocks noChangeShapeType="1"/>
          </p:cNvSpPr>
          <p:nvPr/>
        </p:nvSpPr>
        <p:spPr bwMode="auto">
          <a:xfrm>
            <a:off x="3922713" y="397510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02" name="Line 26"/>
          <p:cNvSpPr>
            <a:spLocks noChangeShapeType="1"/>
          </p:cNvSpPr>
          <p:nvPr/>
        </p:nvSpPr>
        <p:spPr bwMode="auto">
          <a:xfrm>
            <a:off x="3922713" y="4611688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03" name="Line 27"/>
          <p:cNvSpPr>
            <a:spLocks noChangeShapeType="1"/>
          </p:cNvSpPr>
          <p:nvPr/>
        </p:nvSpPr>
        <p:spPr bwMode="auto">
          <a:xfrm>
            <a:off x="3860800" y="4668838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04" name="Line 28"/>
          <p:cNvSpPr>
            <a:spLocks noChangeShapeType="1"/>
          </p:cNvSpPr>
          <p:nvPr/>
        </p:nvSpPr>
        <p:spPr bwMode="auto">
          <a:xfrm>
            <a:off x="3860800" y="4033838"/>
            <a:ext cx="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05" name="Freeform 29"/>
          <p:cNvSpPr>
            <a:spLocks/>
          </p:cNvSpPr>
          <p:nvPr/>
        </p:nvSpPr>
        <p:spPr bwMode="auto">
          <a:xfrm>
            <a:off x="2514600" y="4437063"/>
            <a:ext cx="611188" cy="579437"/>
          </a:xfrm>
          <a:custGeom>
            <a:avLst/>
            <a:gdLst>
              <a:gd name="T0" fmla="*/ 0 w 480"/>
              <a:gd name="T1" fmla="*/ 480 h 480"/>
              <a:gd name="T2" fmla="*/ 480 w 480"/>
              <a:gd name="T3" fmla="*/ 480 h 480"/>
              <a:gd name="T4" fmla="*/ 480 w 480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80">
                <a:moveTo>
                  <a:pt x="0" y="480"/>
                </a:moveTo>
                <a:lnTo>
                  <a:pt x="480" y="480"/>
                </a:lnTo>
                <a:lnTo>
                  <a:pt x="4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06" name="Freeform 30"/>
          <p:cNvSpPr>
            <a:spLocks/>
          </p:cNvSpPr>
          <p:nvPr/>
        </p:nvSpPr>
        <p:spPr bwMode="auto">
          <a:xfrm>
            <a:off x="3125788" y="3975100"/>
            <a:ext cx="674687" cy="346075"/>
          </a:xfrm>
          <a:custGeom>
            <a:avLst/>
            <a:gdLst>
              <a:gd name="T0" fmla="*/ 0 w 528"/>
              <a:gd name="T1" fmla="*/ 288 h 288"/>
              <a:gd name="T2" fmla="*/ 0 w 528"/>
              <a:gd name="T3" fmla="*/ 0 h 288"/>
              <a:gd name="T4" fmla="*/ 528 w 528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88">
                <a:moveTo>
                  <a:pt x="0" y="288"/>
                </a:moveTo>
                <a:lnTo>
                  <a:pt x="0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07" name="Text Box 31"/>
          <p:cNvSpPr txBox="1">
            <a:spLocks noChangeArrowheads="1"/>
          </p:cNvSpPr>
          <p:nvPr/>
        </p:nvSpPr>
        <p:spPr bwMode="auto">
          <a:xfrm>
            <a:off x="1449388" y="48895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06208" name="Text Box 32"/>
          <p:cNvSpPr txBox="1">
            <a:spLocks noChangeArrowheads="1"/>
          </p:cNvSpPr>
          <p:nvPr/>
        </p:nvSpPr>
        <p:spPr bwMode="auto">
          <a:xfrm>
            <a:off x="3187700" y="42941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6209" name="Text Box 33"/>
          <p:cNvSpPr txBox="1">
            <a:spLocks noChangeArrowheads="1"/>
          </p:cNvSpPr>
          <p:nvPr/>
        </p:nvSpPr>
        <p:spPr bwMode="auto">
          <a:xfrm>
            <a:off x="2330450" y="47021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06210" name="Text Box 34"/>
          <p:cNvSpPr txBox="1">
            <a:spLocks noChangeArrowheads="1"/>
          </p:cNvSpPr>
          <p:nvPr/>
        </p:nvSpPr>
        <p:spPr bwMode="auto">
          <a:xfrm>
            <a:off x="3740150" y="36433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06211" name="Text Box 35"/>
          <p:cNvSpPr txBox="1">
            <a:spLocks noChangeArrowheads="1"/>
          </p:cNvSpPr>
          <p:nvPr/>
        </p:nvSpPr>
        <p:spPr bwMode="auto">
          <a:xfrm>
            <a:off x="3556000" y="451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06212" name="Text Box 36"/>
          <p:cNvSpPr txBox="1">
            <a:spLocks noChangeArrowheads="1"/>
          </p:cNvSpPr>
          <p:nvPr/>
        </p:nvSpPr>
        <p:spPr bwMode="auto">
          <a:xfrm>
            <a:off x="3600450" y="5203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6432550" y="2384425"/>
            <a:ext cx="122238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14" name="Text Box 38"/>
          <p:cNvSpPr txBox="1">
            <a:spLocks noChangeArrowheads="1"/>
          </p:cNvSpPr>
          <p:nvPr/>
        </p:nvSpPr>
        <p:spPr bwMode="auto">
          <a:xfrm>
            <a:off x="6310313" y="2119313"/>
            <a:ext cx="317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06215" name="Oval 39"/>
          <p:cNvSpPr>
            <a:spLocks noChangeArrowheads="1"/>
          </p:cNvSpPr>
          <p:nvPr/>
        </p:nvSpPr>
        <p:spPr bwMode="auto">
          <a:xfrm>
            <a:off x="6432550" y="2830513"/>
            <a:ext cx="122238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16" name="Text Box 40"/>
          <p:cNvSpPr txBox="1">
            <a:spLocks noChangeArrowheads="1"/>
          </p:cNvSpPr>
          <p:nvPr/>
        </p:nvSpPr>
        <p:spPr bwMode="auto">
          <a:xfrm>
            <a:off x="6127750" y="2744788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06217" name="Rectangle 41"/>
          <p:cNvSpPr>
            <a:spLocks noChangeArrowheads="1"/>
          </p:cNvSpPr>
          <p:nvPr/>
        </p:nvSpPr>
        <p:spPr bwMode="auto">
          <a:xfrm>
            <a:off x="6202363" y="3333750"/>
            <a:ext cx="120650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18" name="Text Box 42"/>
          <p:cNvSpPr txBox="1">
            <a:spLocks noChangeArrowheads="1"/>
          </p:cNvSpPr>
          <p:nvPr/>
        </p:nvSpPr>
        <p:spPr bwMode="auto">
          <a:xfrm>
            <a:off x="6003925" y="3265488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06219" name="Oval 43"/>
          <p:cNvSpPr>
            <a:spLocks noChangeArrowheads="1"/>
          </p:cNvSpPr>
          <p:nvPr/>
        </p:nvSpPr>
        <p:spPr bwMode="auto">
          <a:xfrm>
            <a:off x="6678613" y="3351213"/>
            <a:ext cx="120650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20" name="Text Box 44"/>
          <p:cNvSpPr txBox="1">
            <a:spLocks noChangeArrowheads="1"/>
          </p:cNvSpPr>
          <p:nvPr/>
        </p:nvSpPr>
        <p:spPr bwMode="auto">
          <a:xfrm>
            <a:off x="6738938" y="3265488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6221" name="Oval 45"/>
          <p:cNvSpPr>
            <a:spLocks noChangeArrowheads="1"/>
          </p:cNvSpPr>
          <p:nvPr/>
        </p:nvSpPr>
        <p:spPr bwMode="auto">
          <a:xfrm>
            <a:off x="6983413" y="3829050"/>
            <a:ext cx="123825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7027863" y="3681413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06223" name="Rectangle 47"/>
          <p:cNvSpPr>
            <a:spLocks noChangeArrowheads="1"/>
          </p:cNvSpPr>
          <p:nvPr/>
        </p:nvSpPr>
        <p:spPr bwMode="auto">
          <a:xfrm>
            <a:off x="6678613" y="4291013"/>
            <a:ext cx="120650" cy="11588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24" name="Oval 48"/>
          <p:cNvSpPr>
            <a:spLocks noChangeArrowheads="1"/>
          </p:cNvSpPr>
          <p:nvPr/>
        </p:nvSpPr>
        <p:spPr bwMode="auto">
          <a:xfrm>
            <a:off x="7351713" y="4291013"/>
            <a:ext cx="122237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25" name="Text Box 49"/>
          <p:cNvSpPr txBox="1">
            <a:spLocks noChangeArrowheads="1"/>
          </p:cNvSpPr>
          <p:nvPr/>
        </p:nvSpPr>
        <p:spPr bwMode="auto">
          <a:xfrm>
            <a:off x="7107238" y="4249738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06226" name="Text Box 50"/>
          <p:cNvSpPr txBox="1">
            <a:spLocks noChangeArrowheads="1"/>
          </p:cNvSpPr>
          <p:nvPr/>
        </p:nvSpPr>
        <p:spPr bwMode="auto">
          <a:xfrm>
            <a:off x="7708900" y="4768850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6535738" y="5273675"/>
            <a:ext cx="122237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28" name="Rectangle 52"/>
          <p:cNvSpPr>
            <a:spLocks noChangeArrowheads="1"/>
          </p:cNvSpPr>
          <p:nvPr/>
        </p:nvSpPr>
        <p:spPr bwMode="auto">
          <a:xfrm>
            <a:off x="7605713" y="4811713"/>
            <a:ext cx="123825" cy="115887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29" name="Text Box 53"/>
          <p:cNvSpPr txBox="1">
            <a:spLocks noChangeArrowheads="1"/>
          </p:cNvSpPr>
          <p:nvPr/>
        </p:nvSpPr>
        <p:spPr bwMode="auto">
          <a:xfrm>
            <a:off x="7116763" y="4749800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06230" name="Line 54"/>
          <p:cNvSpPr>
            <a:spLocks noChangeShapeType="1"/>
          </p:cNvSpPr>
          <p:nvPr/>
        </p:nvSpPr>
        <p:spPr bwMode="auto">
          <a:xfrm>
            <a:off x="6494463" y="2500313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249988" y="2962275"/>
            <a:ext cx="2444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494463" y="2962275"/>
            <a:ext cx="2444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>
            <a:off x="6738938" y="3482975"/>
            <a:ext cx="30638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34" name="Line 58"/>
          <p:cNvSpPr>
            <a:spLocks noChangeShapeType="1"/>
          </p:cNvSpPr>
          <p:nvPr/>
        </p:nvSpPr>
        <p:spPr bwMode="auto">
          <a:xfrm flipH="1">
            <a:off x="6738938" y="3944938"/>
            <a:ext cx="306387" cy="346075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>
            <a:off x="7045325" y="3944938"/>
            <a:ext cx="36830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36" name="Line 60"/>
          <p:cNvSpPr>
            <a:spLocks noChangeShapeType="1"/>
          </p:cNvSpPr>
          <p:nvPr/>
        </p:nvSpPr>
        <p:spPr bwMode="auto">
          <a:xfrm flipH="1">
            <a:off x="7107238" y="4406900"/>
            <a:ext cx="306387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37" name="Line 61"/>
          <p:cNvSpPr>
            <a:spLocks noChangeShapeType="1"/>
          </p:cNvSpPr>
          <p:nvPr/>
        </p:nvSpPr>
        <p:spPr bwMode="auto">
          <a:xfrm>
            <a:off x="7413625" y="4406900"/>
            <a:ext cx="2444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656138" y="5362575"/>
            <a:ext cx="123825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39" name="Oval 63"/>
          <p:cNvSpPr>
            <a:spLocks noChangeArrowheads="1"/>
          </p:cNvSpPr>
          <p:nvPr/>
        </p:nvSpPr>
        <p:spPr bwMode="auto">
          <a:xfrm>
            <a:off x="3800475" y="5362575"/>
            <a:ext cx="122238" cy="11588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3800475" y="5826125"/>
            <a:ext cx="122238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41" name="Line 65"/>
          <p:cNvSpPr>
            <a:spLocks noChangeShapeType="1"/>
          </p:cNvSpPr>
          <p:nvPr/>
        </p:nvSpPr>
        <p:spPr bwMode="auto">
          <a:xfrm flipH="1">
            <a:off x="3309938" y="5419725"/>
            <a:ext cx="49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42" name="Line 66"/>
          <p:cNvSpPr>
            <a:spLocks noChangeShapeType="1"/>
          </p:cNvSpPr>
          <p:nvPr/>
        </p:nvSpPr>
        <p:spPr bwMode="auto">
          <a:xfrm>
            <a:off x="3922713" y="5419725"/>
            <a:ext cx="73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43" name="Line 67"/>
          <p:cNvSpPr>
            <a:spLocks noChangeShapeType="1"/>
          </p:cNvSpPr>
          <p:nvPr/>
        </p:nvSpPr>
        <p:spPr bwMode="auto">
          <a:xfrm>
            <a:off x="3860800" y="5478463"/>
            <a:ext cx="0" cy="34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44" name="Text Box 68"/>
          <p:cNvSpPr txBox="1">
            <a:spLocks noChangeArrowheads="1"/>
          </p:cNvSpPr>
          <p:nvPr/>
        </p:nvSpPr>
        <p:spPr bwMode="auto">
          <a:xfrm>
            <a:off x="2941638" y="5319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06245" name="Text Box 69"/>
          <p:cNvSpPr txBox="1">
            <a:spLocks noChangeArrowheads="1"/>
          </p:cNvSpPr>
          <p:nvPr/>
        </p:nvSpPr>
        <p:spPr bwMode="auto">
          <a:xfrm>
            <a:off x="3748088" y="59166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06246" name="Text Box 70"/>
          <p:cNvSpPr txBox="1">
            <a:spLocks noChangeArrowheads="1"/>
          </p:cNvSpPr>
          <p:nvPr/>
        </p:nvSpPr>
        <p:spPr bwMode="auto">
          <a:xfrm>
            <a:off x="4772025" y="5319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06247" name="Oval 71"/>
          <p:cNvSpPr>
            <a:spLocks noChangeArrowheads="1"/>
          </p:cNvSpPr>
          <p:nvPr/>
        </p:nvSpPr>
        <p:spPr bwMode="auto">
          <a:xfrm>
            <a:off x="7026275" y="4811713"/>
            <a:ext cx="120650" cy="11588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7515225" y="5273675"/>
            <a:ext cx="122238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7026275" y="5273675"/>
            <a:ext cx="120650" cy="1158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50" name="Line 74"/>
          <p:cNvSpPr>
            <a:spLocks noChangeShapeType="1"/>
          </p:cNvSpPr>
          <p:nvPr/>
        </p:nvSpPr>
        <p:spPr bwMode="auto">
          <a:xfrm>
            <a:off x="7086600" y="4927600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51" name="Line 75"/>
          <p:cNvSpPr>
            <a:spLocks noChangeShapeType="1"/>
          </p:cNvSpPr>
          <p:nvPr/>
        </p:nvSpPr>
        <p:spPr bwMode="auto">
          <a:xfrm flipH="1">
            <a:off x="6596063" y="4927600"/>
            <a:ext cx="490537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52" name="Line 76"/>
          <p:cNvSpPr>
            <a:spLocks noChangeShapeType="1"/>
          </p:cNvSpPr>
          <p:nvPr/>
        </p:nvSpPr>
        <p:spPr bwMode="auto">
          <a:xfrm>
            <a:off x="7086600" y="4927600"/>
            <a:ext cx="48895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53" name="Text Box 77"/>
          <p:cNvSpPr txBox="1">
            <a:spLocks noChangeArrowheads="1"/>
          </p:cNvSpPr>
          <p:nvPr/>
        </p:nvSpPr>
        <p:spPr bwMode="auto">
          <a:xfrm>
            <a:off x="7453313" y="5414963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06254" name="Text Box 78"/>
          <p:cNvSpPr txBox="1">
            <a:spLocks noChangeArrowheads="1"/>
          </p:cNvSpPr>
          <p:nvPr/>
        </p:nvSpPr>
        <p:spPr bwMode="auto">
          <a:xfrm>
            <a:off x="6962775" y="5414963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06255" name="Text Box 79"/>
          <p:cNvSpPr txBox="1">
            <a:spLocks noChangeArrowheads="1"/>
          </p:cNvSpPr>
          <p:nvPr/>
        </p:nvSpPr>
        <p:spPr bwMode="auto">
          <a:xfrm>
            <a:off x="6473825" y="5414963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7</a:t>
            </a:r>
          </a:p>
        </p:txBody>
      </p:sp>
      <p:grpSp>
        <p:nvGrpSpPr>
          <p:cNvPr id="306272" name="Group 96"/>
          <p:cNvGrpSpPr>
            <a:grpSpLocks/>
          </p:cNvGrpSpPr>
          <p:nvPr/>
        </p:nvGrpSpPr>
        <p:grpSpPr bwMode="auto">
          <a:xfrm>
            <a:off x="1681163" y="1430338"/>
            <a:ext cx="3024187" cy="2081212"/>
            <a:chOff x="826" y="617"/>
            <a:chExt cx="2038" cy="1474"/>
          </a:xfrm>
        </p:grpSpPr>
        <p:sp>
          <p:nvSpPr>
            <p:cNvPr id="306256" name="Rectangle 80"/>
            <p:cNvSpPr>
              <a:spLocks noChangeArrowheads="1"/>
            </p:cNvSpPr>
            <p:nvPr/>
          </p:nvSpPr>
          <p:spPr bwMode="auto">
            <a:xfrm>
              <a:off x="1875" y="1641"/>
              <a:ext cx="989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57" name="Rectangle 81"/>
            <p:cNvSpPr>
              <a:spLocks noChangeArrowheads="1"/>
            </p:cNvSpPr>
            <p:nvPr/>
          </p:nvSpPr>
          <p:spPr bwMode="auto">
            <a:xfrm>
              <a:off x="1238" y="1559"/>
              <a:ext cx="206" cy="2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1692" y="617"/>
              <a:ext cx="206" cy="73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1114" y="904"/>
              <a:ext cx="578" cy="20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60" name="Rectangle 84"/>
            <p:cNvSpPr>
              <a:spLocks noChangeArrowheads="1"/>
            </p:cNvSpPr>
            <p:nvPr/>
          </p:nvSpPr>
          <p:spPr bwMode="auto">
            <a:xfrm>
              <a:off x="1898" y="617"/>
              <a:ext cx="783" cy="2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61" name="Rectangle 85"/>
            <p:cNvSpPr>
              <a:spLocks noChangeArrowheads="1"/>
            </p:cNvSpPr>
            <p:nvPr/>
          </p:nvSpPr>
          <p:spPr bwMode="auto">
            <a:xfrm>
              <a:off x="2187" y="822"/>
              <a:ext cx="206" cy="126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62" name="Rectangle 86"/>
            <p:cNvSpPr>
              <a:spLocks noChangeArrowheads="1"/>
            </p:cNvSpPr>
            <p:nvPr/>
          </p:nvSpPr>
          <p:spPr bwMode="auto">
            <a:xfrm>
              <a:off x="2393" y="1067"/>
              <a:ext cx="453" cy="2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6263" name="Rectangle 87"/>
            <p:cNvSpPr>
              <a:spLocks noChangeArrowheads="1"/>
            </p:cNvSpPr>
            <p:nvPr/>
          </p:nvSpPr>
          <p:spPr bwMode="auto">
            <a:xfrm>
              <a:off x="826" y="1354"/>
              <a:ext cx="1072" cy="2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1046163" y="1533525"/>
            <a:ext cx="1025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(a)</a:t>
            </a:r>
            <a:r>
              <a:rPr kumimoji="1" lang="ko-KR" altLang="en-US" sz="2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미로</a:t>
            </a:r>
          </a:p>
        </p:txBody>
      </p:sp>
      <p:sp>
        <p:nvSpPr>
          <p:cNvPr id="306265" name="Text Box 89"/>
          <p:cNvSpPr txBox="1">
            <a:spLocks noChangeArrowheads="1"/>
          </p:cNvSpPr>
          <p:nvPr/>
        </p:nvSpPr>
        <p:spPr bwMode="auto">
          <a:xfrm>
            <a:off x="2319338" y="31797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S</a:t>
            </a:r>
          </a:p>
        </p:txBody>
      </p:sp>
      <p:sp>
        <p:nvSpPr>
          <p:cNvPr id="306266" name="Text Box 90"/>
          <p:cNvSpPr txBox="1">
            <a:spLocks noChangeArrowheads="1"/>
          </p:cNvSpPr>
          <p:nvPr/>
        </p:nvSpPr>
        <p:spPr bwMode="auto">
          <a:xfrm>
            <a:off x="4705350" y="2081213"/>
            <a:ext cx="309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600" i="0">
                <a:effectLst/>
                <a:latin typeface="Bookman" pitchFamily="18" charset="0"/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06267" name="Text Box 91"/>
          <p:cNvSpPr txBox="1">
            <a:spLocks noChangeArrowheads="1"/>
          </p:cNvSpPr>
          <p:nvPr/>
        </p:nvSpPr>
        <p:spPr bwMode="auto">
          <a:xfrm>
            <a:off x="876300" y="5883275"/>
            <a:ext cx="32369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(b)</a:t>
            </a:r>
            <a:r>
              <a:rPr kumimoji="1" lang="ko-KR" altLang="en-US" sz="2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그래프로 모델링한 미로</a:t>
            </a:r>
          </a:p>
        </p:txBody>
      </p:sp>
      <p:sp>
        <p:nvSpPr>
          <p:cNvPr id="306268" name="Text Box 92"/>
          <p:cNvSpPr txBox="1">
            <a:spLocks noChangeArrowheads="1"/>
          </p:cNvSpPr>
          <p:nvPr/>
        </p:nvSpPr>
        <p:spPr bwMode="auto">
          <a:xfrm>
            <a:off x="6078538" y="5883275"/>
            <a:ext cx="162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(c)</a:t>
            </a:r>
            <a:r>
              <a:rPr kumimoji="1" lang="ko-KR" altLang="en-US" sz="2000" i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분기 트리</a:t>
            </a:r>
          </a:p>
        </p:txBody>
      </p:sp>
      <p:sp>
        <p:nvSpPr>
          <p:cNvPr id="306269" name="Rectangle 93"/>
          <p:cNvSpPr>
            <a:spLocks noChangeArrowheads="1"/>
          </p:cNvSpPr>
          <p:nvPr/>
        </p:nvSpPr>
        <p:spPr bwMode="auto">
          <a:xfrm>
            <a:off x="6364288" y="3833813"/>
            <a:ext cx="120650" cy="115887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6270" name="Line 94"/>
          <p:cNvSpPr>
            <a:spLocks noChangeShapeType="1"/>
          </p:cNvSpPr>
          <p:nvPr/>
        </p:nvSpPr>
        <p:spPr bwMode="auto">
          <a:xfrm flipH="1">
            <a:off x="6424613" y="3486150"/>
            <a:ext cx="304800" cy="3476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6282" name="Rectangle 106"/>
          <p:cNvSpPr>
            <a:spLocks noChangeArrowheads="1"/>
          </p:cNvSpPr>
          <p:nvPr/>
        </p:nvSpPr>
        <p:spPr bwMode="auto">
          <a:xfrm>
            <a:off x="685800" y="457200"/>
            <a:ext cx="7772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algn="ctr" latinLnBrk="1"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339933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3600" i="0" dirty="0" err="1">
                <a:effectLst/>
              </a:rPr>
              <a:t>미로찾기</a:t>
            </a:r>
            <a:r>
              <a:rPr lang="ko-KR" altLang="en-US" sz="3600" i="0" dirty="0">
                <a:effectLst/>
              </a:rPr>
              <a:t> 문제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</TotalTime>
  <Words>1488</Words>
  <Application>Microsoft Office PowerPoint</Application>
  <PresentationFormat>화면 슬라이드 쇼(4:3)</PresentationFormat>
  <Paragraphs>962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Bookman</vt:lpstr>
      <vt:lpstr>HY견명조</vt:lpstr>
      <vt:lpstr>굴림</vt:lpstr>
      <vt:lpstr>맑은 고딕</vt:lpstr>
      <vt:lpstr>Arial</vt:lpstr>
      <vt:lpstr>Cambria Math</vt:lpstr>
      <vt:lpstr>Times</vt:lpstr>
      <vt:lpstr>Times New Roman</vt:lpstr>
      <vt:lpstr>Wingdings</vt:lpstr>
      <vt:lpstr>chapter_01.tmpl</vt:lpstr>
      <vt:lpstr>1_chapter_01.tmpl</vt:lpstr>
      <vt:lpstr>PowerPoint 프레젠테이션</vt:lpstr>
      <vt:lpstr>12장. 상태공간 트리의 탐색</vt:lpstr>
      <vt:lpstr>학습목표</vt:lpstr>
      <vt:lpstr>상태공간트리State-Space Tree</vt:lpstr>
      <vt:lpstr>PowerPoint 프레젠테이션</vt:lpstr>
      <vt:lpstr>PowerPoint 프레젠테이션</vt:lpstr>
      <vt:lpstr>PowerPoint 프레젠테이션</vt:lpstr>
      <vt:lpstr>백트래킹</vt:lpstr>
      <vt:lpstr>PowerPoint 프레젠테이션</vt:lpstr>
      <vt:lpstr>미로 찾기 문제를 위한 백트래킹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한정분기Branch-and-Bound</vt:lpstr>
      <vt:lpstr>PowerPoint 프레젠테이션</vt:lpstr>
      <vt:lpstr>PowerPoint 프레젠테이션</vt:lpstr>
      <vt:lpstr>A*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brmoon</cp:lastModifiedBy>
  <cp:revision>203</cp:revision>
  <cp:lastPrinted>2001-10-01T18:50:52Z</cp:lastPrinted>
  <dcterms:created xsi:type="dcterms:W3CDTF">2001-08-09T11:26:11Z</dcterms:created>
  <dcterms:modified xsi:type="dcterms:W3CDTF">2018-02-25T06:21:48Z</dcterms:modified>
</cp:coreProperties>
</file>