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1"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729456" y="3040529"/>
            <a:ext cx="9380537" cy="1938992"/>
          </a:xfrm>
          <a:prstGeom prst="rect">
            <a:avLst/>
          </a:prstGeom>
          <a:noFill/>
        </p:spPr>
        <p:txBody>
          <a:bodyPr wrap="square" rtlCol="0">
            <a:spAutoFit/>
          </a:bodyPr>
          <a:lstStyle/>
          <a:p>
            <a:r>
              <a:rPr lang="en-US" sz="2400" b="1" dirty="0"/>
              <a:t>STUDENT NAME:</a:t>
            </a:r>
            <a:r>
              <a:rPr lang="en-IN" sz="2400" b="1" dirty="0"/>
              <a:t> HARISH T G</a:t>
            </a:r>
          </a:p>
          <a:p>
            <a:r>
              <a:rPr lang="en-US" sz="2400" b="1" dirty="0"/>
              <a:t>REGISTER NO:</a:t>
            </a:r>
            <a:r>
              <a:rPr lang="en-IN" sz="2400" b="1" dirty="0"/>
              <a:t> 10DED56C18967A9998849C9A4973F8B3, 122201270</a:t>
            </a:r>
            <a:endParaRPr lang="en-US" sz="2400" b="1" dirty="0"/>
          </a:p>
          <a:p>
            <a:r>
              <a:rPr lang="en-US" sz="2400" b="1" dirty="0"/>
              <a:t>DEPARTMENT:</a:t>
            </a:r>
            <a:r>
              <a:rPr lang="en-IN" sz="2400" b="1" dirty="0"/>
              <a:t> BCOM CORPORATE SECRETARYSHIP </a:t>
            </a:r>
            <a:endParaRPr lang="en-US" sz="2400" b="1" dirty="0"/>
          </a:p>
          <a:p>
            <a:r>
              <a:rPr lang="en-US" sz="2400" b="1" dirty="0"/>
              <a:t>COLLEGE</a:t>
            </a:r>
            <a:r>
              <a:rPr lang="en-IN" sz="2400" b="1"/>
              <a:t>: AGURCHAND MANMULL JAIN COLLEGE, MEENAMBAKKAM </a:t>
            </a:r>
            <a:endParaRPr lang="en-US" sz="2400" b="1" dirty="0"/>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7E422FCC-FD88-1B57-A330-5C95A2580469}"/>
              </a:ext>
            </a:extLst>
          </p:cNvPr>
          <p:cNvSpPr txBox="1"/>
          <p:nvPr/>
        </p:nvSpPr>
        <p:spPr>
          <a:xfrm>
            <a:off x="2708774" y="982341"/>
            <a:ext cx="6101976" cy="5693866"/>
          </a:xfrm>
          <a:prstGeom prst="rect">
            <a:avLst/>
          </a:prstGeom>
          <a:noFill/>
        </p:spPr>
        <p:txBody>
          <a:bodyPr wrap="square" anchor="b">
            <a:spAutoFit/>
          </a:bodyPr>
          <a:lstStyle/>
          <a:p>
            <a:pPr algn="ctr"/>
            <a:r>
              <a:rPr lang="en-US" sz="2800" b="1" dirty="0"/>
              <a:t>STEP-1 DOWNLOAD THE EMPLOYEE DATASET AND OPEN THE EMPLOYEE DATASET IN EXCEL. </a:t>
            </a:r>
            <a:endParaRPr lang="en-IN" sz="2800" b="1" dirty="0"/>
          </a:p>
          <a:p>
            <a:pPr algn="ctr"/>
            <a:r>
              <a:rPr lang="en-US" sz="2800" b="1" dirty="0"/>
              <a:t>STEP-2 SELECT THE ENTIRE DATA AND CLICK ON INSERT AND CLICK ON PIVOT TABLE TO CREATE PIVOT TABLE</a:t>
            </a:r>
            <a:r>
              <a:rPr lang="en-IN" sz="2800" b="1" dirty="0"/>
              <a:t>.</a:t>
            </a:r>
          </a:p>
          <a:p>
            <a:pPr algn="ctr"/>
            <a:r>
              <a:rPr lang="en-US" sz="2800" b="1" dirty="0"/>
              <a:t>STEP-3 DRAG THE NEEDED DATA AND CREATE A PIVOT TABLE. 1</a:t>
            </a:r>
            <a:endParaRPr lang="en-IN" sz="2800" b="1" dirty="0"/>
          </a:p>
          <a:p>
            <a:pPr algn="ctr"/>
            <a:r>
              <a:rPr lang="en-IN" sz="2800" b="1" dirty="0"/>
              <a:t>STEP-4 SELECT THE PIVOT TABLE AND CLICK ON INSERT. </a:t>
            </a:r>
          </a:p>
          <a:p>
            <a:pPr algn="ctr"/>
            <a:r>
              <a:rPr lang="en-IN" sz="2800" b="1" dirty="0"/>
              <a:t>STEP-5 NOW CLICK ON THE CHART THAT YOU WANT. </a:t>
            </a:r>
          </a:p>
          <a:p>
            <a:pPr algn="ctr"/>
            <a:r>
              <a:rPr lang="en-IN" sz="2800" b="1" dirty="0"/>
              <a:t>STEP-6 THE CHART IS CREATED.</a:t>
            </a:r>
            <a:endParaRPr lang="en-US" sz="2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895B60C0-5F75-B20F-32E2-46F1FEF24FD9}"/>
              </a:ext>
            </a:extLst>
          </p:cNvPr>
          <p:cNvSpPr txBox="1"/>
          <p:nvPr/>
        </p:nvSpPr>
        <p:spPr>
          <a:xfrm>
            <a:off x="373529" y="1646144"/>
            <a:ext cx="6101976" cy="523220"/>
          </a:xfrm>
          <a:prstGeom prst="rect">
            <a:avLst/>
          </a:prstGeom>
          <a:noFill/>
        </p:spPr>
        <p:txBody>
          <a:bodyPr wrap="square">
            <a:spAutoFit/>
          </a:bodyPr>
          <a:lstStyle/>
          <a:p>
            <a:r>
              <a:rPr lang="en-US" sz="2800" b="1" dirty="0"/>
              <a:t>1. TABLE 1</a:t>
            </a:r>
          </a:p>
        </p:txBody>
      </p:sp>
      <p:pic>
        <p:nvPicPr>
          <p:cNvPr id="10" name="Picture 9">
            <a:extLst>
              <a:ext uri="{FF2B5EF4-FFF2-40B4-BE49-F238E27FC236}">
                <a16:creationId xmlns:a16="http://schemas.microsoft.com/office/drawing/2014/main" id="{389AD255-1714-86A7-D302-7604025AAE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376" y="2360158"/>
            <a:ext cx="8128000" cy="430494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95133-BC3C-AB22-311F-9D1099980E9C}"/>
              </a:ext>
            </a:extLst>
          </p:cNvPr>
          <p:cNvSpPr>
            <a:spLocks noGrp="1"/>
          </p:cNvSpPr>
          <p:nvPr>
            <p:ph type="title"/>
          </p:nvPr>
        </p:nvSpPr>
        <p:spPr/>
        <p:txBody>
          <a:bodyPr/>
          <a:lstStyle/>
          <a:p>
            <a:r>
              <a:rPr lang="en-US"/>
              <a:t>2. BAR DIAGRAM</a:t>
            </a:r>
          </a:p>
        </p:txBody>
      </p:sp>
      <p:pic>
        <p:nvPicPr>
          <p:cNvPr id="3" name="Picture 2">
            <a:extLst>
              <a:ext uri="{FF2B5EF4-FFF2-40B4-BE49-F238E27FC236}">
                <a16:creationId xmlns:a16="http://schemas.microsoft.com/office/drawing/2014/main" id="{5CD85A27-5BD6-B649-F23E-5E755406AD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729" y="1535565"/>
            <a:ext cx="8128000" cy="4575763"/>
          </a:xfrm>
          <a:prstGeom prst="rect">
            <a:avLst/>
          </a:prstGeom>
        </p:spPr>
      </p:pic>
    </p:spTree>
    <p:extLst>
      <p:ext uri="{BB962C8B-B14F-4D97-AF65-F5344CB8AC3E}">
        <p14:creationId xmlns:p14="http://schemas.microsoft.com/office/powerpoint/2010/main" val="2472312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2A16EA6-974E-E045-B043-D286A03D9E81}"/>
              </a:ext>
            </a:extLst>
          </p:cNvPr>
          <p:cNvSpPr txBox="1"/>
          <p:nvPr/>
        </p:nvSpPr>
        <p:spPr>
          <a:xfrm>
            <a:off x="911410" y="1980340"/>
            <a:ext cx="9248589" cy="3108543"/>
          </a:xfrm>
          <a:prstGeom prst="rect">
            <a:avLst/>
          </a:prstGeom>
          <a:noFill/>
        </p:spPr>
        <p:txBody>
          <a:bodyPr wrap="square">
            <a:spAutoFit/>
          </a:bodyPr>
          <a:lstStyle/>
          <a:p>
            <a:r>
              <a:rPr lang="en-US" sz="2800" dirty="0"/>
              <a:t>The analysis of employee performance, segmented by </a:t>
            </a:r>
          </a:p>
          <a:p>
            <a:r>
              <a:rPr lang="en-US" sz="2800" dirty="0"/>
              <a:t>department, gender, and salary, has provided valuable </a:t>
            </a:r>
          </a:p>
          <a:p>
            <a:r>
              <a:rPr lang="en-US" sz="2800" dirty="0"/>
              <a:t>insights into how these factors interact and influence </a:t>
            </a:r>
          </a:p>
          <a:p>
            <a:r>
              <a:rPr lang="en-US" sz="2800" dirty="0"/>
              <a:t>performance outcomes within the organization. This </a:t>
            </a:r>
          </a:p>
          <a:p>
            <a:r>
              <a:rPr lang="en-US" sz="2800" dirty="0"/>
              <a:t>analysis underscores the importance of departmental </a:t>
            </a:r>
          </a:p>
          <a:p>
            <a:r>
              <a:rPr lang="en-US" sz="2800" dirty="0"/>
              <a:t>strategies, equitable performance management, and the </a:t>
            </a:r>
          </a:p>
          <a:p>
            <a:r>
              <a:rPr lang="en-US" sz="2800" dirty="0"/>
              <a:t>nuanced relationship between salary and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851259" y="2152233"/>
            <a:ext cx="8304679"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Based on Department, Gender and </a:t>
            </a:r>
            <a:r>
              <a:rPr lang="en-IN" sz="4400" b="1" dirty="0">
                <a:solidFill>
                  <a:srgbClr val="0F0F0F"/>
                </a:solidFill>
                <a:latin typeface="Times New Roman" panose="02020603050405020304" pitchFamily="18" charset="0"/>
                <a:cs typeface="Times New Roman" panose="02020603050405020304" pitchFamily="18" charset="0"/>
              </a:rPr>
              <a:t>Salaries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ED10A4BF-8114-C13D-E2EC-2FDFDAF74DC8}"/>
              </a:ext>
            </a:extLst>
          </p:cNvPr>
          <p:cNvSpPr txBox="1"/>
          <p:nvPr/>
        </p:nvSpPr>
        <p:spPr>
          <a:xfrm>
            <a:off x="594099" y="1585257"/>
            <a:ext cx="6101976" cy="4401205"/>
          </a:xfrm>
          <a:prstGeom prst="rect">
            <a:avLst/>
          </a:prstGeom>
          <a:noFill/>
        </p:spPr>
        <p:txBody>
          <a:bodyPr wrap="square">
            <a:spAutoFit/>
          </a:bodyPr>
          <a:lstStyle/>
          <a:p>
            <a:r>
              <a:rPr lang="en-US" sz="2800" dirty="0"/>
              <a:t>To analyze employee performance across different departments, genders, and salary levels to identify trends, disparities, and areas for improvement in organizational areas for improvement in organizational practices. This analysis aims to support the organization’s goals of enhancing employee performance while fostering an inclusive and equitable workplace.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13659" y="2205317"/>
            <a:ext cx="7924800" cy="3970318"/>
          </a:xfrm>
          <a:prstGeom prst="rect">
            <a:avLst/>
          </a:prstGeom>
          <a:noFill/>
        </p:spPr>
        <p:txBody>
          <a:bodyPr wrap="square" rtlCol="0">
            <a:spAutoFit/>
          </a:bodyPr>
          <a:lstStyle/>
          <a:p>
            <a:pPr algn="l">
              <a:buFont typeface="Arial" panose="020B0604020202020204" pitchFamily="34" charset="0"/>
              <a:buChar char="•"/>
            </a:pPr>
            <a:r>
              <a:rPr lang="en-US" sz="2800" i="0">
                <a:solidFill>
                  <a:srgbClr val="0D0D0D"/>
                </a:solidFill>
                <a:effectLst/>
                <a:latin typeface="Times New Roman" panose="02020603050405020304" pitchFamily="18" charset="0"/>
                <a:cs typeface="Times New Roman" panose="02020603050405020304" pitchFamily="18" charset="0"/>
              </a:rPr>
              <a:t>Analyzing performance metrics through the lenses of department, gender, and salary can provide valuable insights that help drive strategic initiatives, improve employee engagement, and initiatives, improve employee engagement, and promote diversity and equality in the workplace. By addressing potential disparities and promoting equitable practices, the organization can cultivate a more motivated and highperforming workforce.</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7552B1B-1BBF-8483-162C-11B3F1D06CC5}"/>
              </a:ext>
            </a:extLst>
          </p:cNvPr>
          <p:cNvSpPr txBox="1"/>
          <p:nvPr/>
        </p:nvSpPr>
        <p:spPr>
          <a:xfrm>
            <a:off x="584574" y="2019300"/>
            <a:ext cx="6101976" cy="3539430"/>
          </a:xfrm>
          <a:prstGeom prst="rect">
            <a:avLst/>
          </a:prstGeom>
          <a:noFill/>
        </p:spPr>
        <p:txBody>
          <a:bodyPr wrap="square">
            <a:spAutoFit/>
          </a:bodyPr>
          <a:lstStyle/>
          <a:p>
            <a:r>
              <a:rPr lang="en-IN" sz="2800" dirty="0"/>
              <a:t> ~</a:t>
            </a:r>
            <a:r>
              <a:rPr lang="en-US" sz="2800" dirty="0"/>
              <a:t>HUMAN RESOURCE DEPARTMENTS</a:t>
            </a:r>
            <a:endParaRPr lang="en-IN" sz="2800" dirty="0"/>
          </a:p>
          <a:p>
            <a:r>
              <a:rPr lang="en-US" sz="2800" dirty="0"/>
              <a:t> </a:t>
            </a:r>
            <a:r>
              <a:rPr lang="en-IN" sz="2800" dirty="0"/>
              <a:t>~</a:t>
            </a:r>
            <a:r>
              <a:rPr lang="en-US" sz="2800" dirty="0"/>
              <a:t>MANAGEMENT AND LEADERSHIP</a:t>
            </a:r>
            <a:r>
              <a:rPr lang="en-IN" sz="2800" dirty="0"/>
              <a:t>.   ~</a:t>
            </a:r>
            <a:r>
              <a:rPr lang="en-US" sz="2800" dirty="0"/>
              <a:t>TEAM LEADERS AND SUPERVISORS </a:t>
            </a:r>
            <a:r>
              <a:rPr lang="en-IN" sz="2800" dirty="0"/>
              <a:t>~</a:t>
            </a:r>
            <a:r>
              <a:rPr lang="en-US" sz="2800" dirty="0"/>
              <a:t>TEAM LEADERS AND SUPERVISORS </a:t>
            </a:r>
            <a:endParaRPr lang="en-IN" sz="2800" dirty="0"/>
          </a:p>
          <a:p>
            <a:r>
              <a:rPr lang="en-IN" sz="2800" dirty="0"/>
              <a:t>~</a:t>
            </a:r>
            <a:r>
              <a:rPr lang="en-US" sz="2800" dirty="0"/>
              <a:t>EMPLOYEES </a:t>
            </a:r>
            <a:endParaRPr lang="en-IN" sz="2800" dirty="0"/>
          </a:p>
          <a:p>
            <a:r>
              <a:rPr lang="en-IN" sz="2800" dirty="0"/>
              <a:t>~</a:t>
            </a:r>
            <a:r>
              <a:rPr lang="en-US" sz="2800" dirty="0"/>
              <a:t>EXECUTIVE LEADERSHIP </a:t>
            </a:r>
            <a:endParaRPr lang="en-IN" sz="2800" dirty="0"/>
          </a:p>
          <a:p>
            <a:r>
              <a:rPr lang="en-IN" sz="2800" dirty="0"/>
              <a:t>~</a:t>
            </a:r>
            <a:r>
              <a:rPr lang="en-US" sz="2800" dirty="0"/>
              <a:t>BUSINESS ANALYSTS </a:t>
            </a:r>
            <a:endParaRPr lang="en-IN" sz="2800" dirty="0"/>
          </a:p>
          <a:p>
            <a:r>
              <a:rPr lang="en-IN" sz="2800" dirty="0"/>
              <a:t>~</a:t>
            </a:r>
            <a:r>
              <a:rPr lang="en-US" sz="2800" dirty="0"/>
              <a:t>RECRUITERS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2F8B7D71-4F92-4276-BBB8-EA7C10FFA755}"/>
              </a:ext>
            </a:extLst>
          </p:cNvPr>
          <p:cNvSpPr txBox="1"/>
          <p:nvPr/>
        </p:nvSpPr>
        <p:spPr>
          <a:xfrm>
            <a:off x="3050988" y="3113305"/>
            <a:ext cx="6101976" cy="1384995"/>
          </a:xfrm>
          <a:prstGeom prst="rect">
            <a:avLst/>
          </a:prstGeom>
          <a:noFill/>
        </p:spPr>
        <p:txBody>
          <a:bodyPr wrap="square">
            <a:spAutoFit/>
          </a:bodyPr>
          <a:lstStyle/>
          <a:p>
            <a:r>
              <a:rPr lang="en-US" sz="2800" b="1" dirty="0"/>
              <a:t>PIVOT TABLE –SUMMARY OF  EMPLOYEE PERFORMANCE BAR DIAGRAM –FINAL   REPORT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53606341-8275-F3E8-4115-7C2876F456AF}"/>
              </a:ext>
            </a:extLst>
          </p:cNvPr>
          <p:cNvSpPr txBox="1"/>
          <p:nvPr/>
        </p:nvSpPr>
        <p:spPr>
          <a:xfrm>
            <a:off x="457200" y="1414680"/>
            <a:ext cx="8591177" cy="5262979"/>
          </a:xfrm>
          <a:prstGeom prst="rect">
            <a:avLst/>
          </a:prstGeom>
          <a:noFill/>
        </p:spPr>
        <p:txBody>
          <a:bodyPr wrap="square">
            <a:spAutoFit/>
          </a:bodyPr>
          <a:lstStyle/>
          <a:p>
            <a:r>
              <a:rPr lang="en-US" sz="2400" b="1" dirty="0"/>
              <a:t>EMPLOYEE DATA SET –</a:t>
            </a:r>
            <a:r>
              <a:rPr lang="en-US" sz="2400" dirty="0"/>
              <a:t>NAN MUDHALVAN PORATAL </a:t>
            </a:r>
            <a:endParaRPr lang="en-IN" sz="2400" dirty="0"/>
          </a:p>
          <a:p>
            <a:r>
              <a:rPr lang="en-US" sz="2400" b="1" dirty="0"/>
              <a:t>9 FEATURES IN EXCEL: </a:t>
            </a:r>
            <a:endParaRPr lang="en-IN" sz="2400" b="1" dirty="0"/>
          </a:p>
          <a:p>
            <a:r>
              <a:rPr lang="en-US" sz="2400" dirty="0"/>
              <a:t>EMPLOYEE ID –ALPHANUMERIC (TEXT) </a:t>
            </a:r>
            <a:endParaRPr lang="en-IN" sz="2400" dirty="0"/>
          </a:p>
          <a:p>
            <a:r>
              <a:rPr lang="en-US" sz="2400" dirty="0"/>
              <a:t>NAME –ALPHABETICAL (TEXT) </a:t>
            </a:r>
            <a:endParaRPr lang="en-IN" sz="2400" dirty="0"/>
          </a:p>
          <a:p>
            <a:r>
              <a:rPr lang="en-US" sz="2400" dirty="0"/>
              <a:t>GENDER –ALPHABETICAL (TEXT) </a:t>
            </a:r>
            <a:endParaRPr lang="en-IN" sz="2400" dirty="0"/>
          </a:p>
          <a:p>
            <a:r>
              <a:rPr lang="en-US" sz="2400" dirty="0"/>
              <a:t>DEPARTMENT –ALPHABETICAL (TEXT) </a:t>
            </a:r>
            <a:endParaRPr lang="en-IN" sz="2400" dirty="0"/>
          </a:p>
          <a:p>
            <a:r>
              <a:rPr lang="en-US" sz="2400" dirty="0"/>
              <a:t>SALARY -NUMERICAL SALARY –</a:t>
            </a:r>
            <a:endParaRPr lang="en-IN" sz="2400" dirty="0"/>
          </a:p>
          <a:p>
            <a:r>
              <a:rPr lang="en-US" sz="2400" dirty="0"/>
              <a:t>NUMERICAL START DATE –ALPHANUMERIC (TEXT) FTE - NUMERICAL EMPLOYEE TYPE –ALPHABETICAL (TEXT) EMPLOYEE LOCATION –ALPHABETICAL (TEXT) </a:t>
            </a:r>
            <a:endParaRPr lang="en-IN" sz="2400" dirty="0"/>
          </a:p>
          <a:p>
            <a:r>
              <a:rPr lang="en-IN" sz="2400" b="1" dirty="0"/>
              <a:t>3</a:t>
            </a:r>
            <a:r>
              <a:rPr lang="en-US" sz="2400" b="1" dirty="0"/>
              <a:t> FEATURES USED:</a:t>
            </a:r>
            <a:r>
              <a:rPr lang="en-US" sz="2400" dirty="0"/>
              <a:t> </a:t>
            </a:r>
            <a:endParaRPr lang="en-IN" sz="2400" dirty="0"/>
          </a:p>
          <a:p>
            <a:r>
              <a:rPr lang="en-US" sz="2400" dirty="0"/>
              <a:t>DEPARTMENT –ALPHABETICAL (TEXT) </a:t>
            </a:r>
            <a:endParaRPr lang="en-IN" sz="2400" dirty="0"/>
          </a:p>
          <a:p>
            <a:r>
              <a:rPr lang="en-US" sz="2400" dirty="0"/>
              <a:t>SALARY -NUMERICAL </a:t>
            </a:r>
            <a:endParaRPr lang="en-IN" sz="2400" dirty="0"/>
          </a:p>
          <a:p>
            <a:r>
              <a:rPr lang="en-US" sz="2400" dirty="0"/>
              <a:t>GENDER –ALPHABETICAL (TEXT)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3108543"/>
          </a:xfrm>
          <a:prstGeom prst="rect">
            <a:avLst/>
          </a:prstGeom>
          <a:noFill/>
        </p:spPr>
        <p:txBody>
          <a:bodyPr wrap="square" rtlCol="0">
            <a:spAutoFit/>
          </a:bodyPr>
          <a:lstStyle/>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This analysis offers a clear understanding of how department. Gender and salary influence employee performance. By addressing the identified trends and addressing the identified trends and implementing the recommended strategies, the organization can foster a more effective, supportive, and performancedriven work environment.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180</TotalTime>
  <Words>536</Words>
  <Application>Microsoft Office PowerPoint</Application>
  <PresentationFormat>Widescreen</PresentationFormat>
  <Paragraphs>77</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2. BAR DIAGRAM</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atro haris</cp:lastModifiedBy>
  <cp:revision>14</cp:revision>
  <dcterms:created xsi:type="dcterms:W3CDTF">2024-03-29T15:07:22Z</dcterms:created>
  <dcterms:modified xsi:type="dcterms:W3CDTF">2024-09-10T14:44:30Z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