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>
                <a:solidFill>
                  <a:schemeClr val="dk1"/>
                </a:solidFill>
              </a:rPr>
              <a:t>Utilisation pratique</a:t>
            </a:r>
          </a:p>
          <a:p>
            <a:pPr indent="-3429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>
                <a:solidFill>
                  <a:schemeClr val="dk1"/>
                </a:solidFill>
              </a:rPr>
              <a:t>Transformation en tableau d’octets</a:t>
            </a:r>
          </a:p>
          <a:p>
            <a:pPr indent="-3429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>
                <a:solidFill>
                  <a:schemeClr val="dk1"/>
                </a:solidFill>
              </a:rPr>
              <a:t>Envoi via socket UDP</a:t>
            </a:r>
          </a:p>
          <a:p>
            <a:pPr indent="-3429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>
                <a:solidFill>
                  <a:schemeClr val="dk1"/>
                </a:solidFill>
              </a:rPr>
              <a:t>Gestion des numéros de séquence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05.png"/><Relationship Id="rId6" Type="http://schemas.openxmlformats.org/officeDocument/2006/relationships/image" Target="../media/image04.png"/><Relationship Id="rId5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398725"/>
            <a:ext cx="7772400" cy="160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algn="ctr">
              <a:spcBef>
                <a:spcPts val="0"/>
              </a:spcBef>
              <a:buNone/>
            </a:pPr>
            <a:r>
              <a:rPr lang="fr" sz="3600"/>
              <a:t>Numérisation de façades par un essaim de drones</a:t>
            </a:r>
          </a:p>
          <a:p>
            <a:pPr algn="r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743000" y="2496101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Projet d’étude et de développement</a:t>
            </a:r>
          </a:p>
        </p:txBody>
      </p:sp>
      <p:sp>
        <p:nvSpPr>
          <p:cNvPr id="42" name="Shape 42"/>
          <p:cNvSpPr txBox="1"/>
          <p:nvPr>
            <p:ph idx="2" type="subTitle"/>
          </p:nvPr>
        </p:nvSpPr>
        <p:spPr>
          <a:xfrm>
            <a:off x="3005000" y="3816625"/>
            <a:ext cx="5510399" cy="45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fr" sz="1400"/>
              <a:t>Etudiants</a:t>
            </a:r>
            <a:r>
              <a:rPr lang="fr" sz="1400"/>
              <a:t> : Guillaume Dupont - Jérémy Poirier - Alexandre Troncy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43" y="3778475"/>
            <a:ext cx="2150529" cy="7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3" type="subTitle"/>
          </p:nvPr>
        </p:nvSpPr>
        <p:spPr>
          <a:xfrm>
            <a:off x="992000" y="4208750"/>
            <a:ext cx="7523400" cy="45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fr" sz="1100"/>
              <a:t>Encadrants</a:t>
            </a:r>
            <a:r>
              <a:rPr lang="fr" sz="1100"/>
              <a:t> : Vincent Autefage - Matthieu Barjon - Serge Chaumette - Pascal Desbarats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95975" y="14178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Implémentation des commandes 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Nécessaires au projet : </a:t>
            </a:r>
            <a:r>
              <a:rPr i="1" lang="fr" sz="1800"/>
              <a:t>takeOff</a:t>
            </a:r>
            <a:r>
              <a:rPr lang="fr" sz="1800"/>
              <a:t>, </a:t>
            </a:r>
            <a:r>
              <a:rPr i="1" lang="fr" sz="1800"/>
              <a:t>landing</a:t>
            </a:r>
            <a:r>
              <a:rPr lang="fr" sz="1800"/>
              <a:t>, …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La classe </a:t>
            </a:r>
            <a:r>
              <a:rPr b="1" lang="fr" sz="1800"/>
              <a:t>Command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Inspirées du SDK (déclaration de constantes)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Implémentation du </a:t>
            </a:r>
            <a:r>
              <a:rPr i="1" lang="fr" sz="2400"/>
              <a:t>Parser</a:t>
            </a:r>
            <a:r>
              <a:rPr lang="fr" sz="2400"/>
              <a:t> 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Récupération des informations utiles : altitude, vitesse, état,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Acquittement des messages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Mise à jour du modèle de navigation de données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5140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/>
              <a:t>Aperçu de l’IHM :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00" y="2426375"/>
            <a:ext cx="8342399" cy="20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3084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/>
              <a:t>Synchronisation entre drones par phase 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Décollage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Configuration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Début enregistrement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Ascension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Arrêt enregistrement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Atterrissage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1429"/>
          <a:stretch/>
        </p:blipFill>
        <p:spPr>
          <a:xfrm>
            <a:off x="5281875" y="2075450"/>
            <a:ext cx="2472499" cy="29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2535" l="46152" r="30353" t="77941"/>
          <a:stretch/>
        </p:blipFill>
        <p:spPr>
          <a:xfrm>
            <a:off x="6346650" y="4306225"/>
            <a:ext cx="679799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2535" l="46152" r="30353" t="77941"/>
          <a:stretch/>
        </p:blipFill>
        <p:spPr>
          <a:xfrm>
            <a:off x="5612700" y="4140825"/>
            <a:ext cx="67979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904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/>
              <a:t>Récupération des vidéos 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Connexion au serveur FTP du drone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Automatisation avec </a:t>
            </a:r>
            <a:r>
              <a:rPr i="1" lang="fr"/>
              <a:t>Pexpect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/>
              <a:t>Conversion des vidéos 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De </a:t>
            </a:r>
            <a:r>
              <a:rPr i="1" lang="fr"/>
              <a:t>MP4</a:t>
            </a:r>
            <a:r>
              <a:rPr lang="fr"/>
              <a:t> à </a:t>
            </a:r>
            <a:r>
              <a:rPr i="1" lang="fr"/>
              <a:t>AVI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Utilisation de FFMPEG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75" y="1669625"/>
            <a:ext cx="1040225" cy="10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400" y="3623975"/>
            <a:ext cx="2300950" cy="5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Difficultés rencontrées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348775"/>
            <a:ext cx="8229600" cy="139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/>
              <a:t>Mise à jour du </a:t>
            </a:r>
            <a:r>
              <a:rPr i="1" lang="fr"/>
              <a:t>Firmware</a:t>
            </a:r>
            <a:r>
              <a:rPr lang="fr"/>
              <a:t> régulière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Manipulation fastidieuse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8480" l="5704" r="6398" t="16607"/>
          <a:stretch/>
        </p:blipFill>
        <p:spPr>
          <a:xfrm>
            <a:off x="4850300" y="2957050"/>
            <a:ext cx="3706499" cy="16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2" type="body"/>
          </p:nvPr>
        </p:nvSpPr>
        <p:spPr>
          <a:xfrm>
            <a:off x="407800" y="2778250"/>
            <a:ext cx="4354799" cy="236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/>
              <a:t>Défaillance critique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LED rouge clignotante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i="1" lang="fr"/>
              <a:t>Emergency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fr"/>
              <a:t>Retour SAV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586450" y="1245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Identification du protocole ArDrone3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Pas de test réel (défaillance)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Perspectives 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Gestion de plusieurs façades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Déploiement sur un large essaim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Récupération temps réel du flux vidéo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Autre mécanisme de synchronisation (ex : laser)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275" y="2554538"/>
            <a:ext cx="3076000" cy="11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701300" y="141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Photogrammétrie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Nuage de points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Recouvrement vidéo par drones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Caméra 2D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Essaim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Collaboration étudiants ISV et RSM 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125" y="1813287"/>
            <a:ext cx="3002925" cy="218664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Étude de l’existant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79975" y="12906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Projets menés par des entreprises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Positionnement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Essaim de drones (de loisir)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Numérisation d’une seule façade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800"/>
              <a:t>Automatisation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011" y="1857000"/>
            <a:ext cx="1439211" cy="6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100" y="1816725"/>
            <a:ext cx="1192849" cy="75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8507" y="1930275"/>
            <a:ext cx="1008554" cy="6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700" y="1993420"/>
            <a:ext cx="1890750" cy="5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Drone Bebop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79725" y="12955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Spécifications :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400"/>
              <a:t>Appareil photo 14Mpx avec objectif “Fisheye”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400"/>
              <a:t>Processeur graphique quadri-coeur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Particularités :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400"/>
              <a:t>Adresse par défaut </a:t>
            </a:r>
            <a:r>
              <a:rPr i="1" lang="fr" sz="1400"/>
              <a:t>192.168.42.1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c2dport : 54321</a:t>
            </a:r>
            <a:r>
              <a:rPr lang="fr" sz="1400"/>
              <a:t> et </a:t>
            </a:r>
            <a:r>
              <a:rPr i="1" lang="fr" sz="1400"/>
              <a:t>d2cport </a:t>
            </a:r>
            <a:r>
              <a:rPr lang="fr" sz="1400"/>
              <a:t>: 43210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SDK</a:t>
            </a:r>
            <a:r>
              <a:rPr lang="fr" sz="1400"/>
              <a:t> disponible</a:t>
            </a:r>
          </a:p>
          <a:p>
            <a:pPr indent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BebopXT : démarche quasi-identique à ArDroneXT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400"/>
              <a:t>De </a:t>
            </a:r>
            <a:r>
              <a:rPr i="1" lang="fr" sz="1400"/>
              <a:t>ext2</a:t>
            </a:r>
            <a:r>
              <a:rPr lang="fr" sz="1400"/>
              <a:t> à </a:t>
            </a:r>
            <a:r>
              <a:rPr i="1" lang="fr" sz="1400"/>
              <a:t>ext3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fr" sz="1400"/>
              <a:t>De </a:t>
            </a:r>
            <a:r>
              <a:rPr i="1" lang="fr" sz="1400"/>
              <a:t>Squeeze</a:t>
            </a:r>
            <a:r>
              <a:rPr lang="fr" sz="1400"/>
              <a:t> à </a:t>
            </a:r>
            <a:r>
              <a:rPr i="1" lang="fr" sz="1400"/>
              <a:t>Wheezy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425" y="2104485"/>
            <a:ext cx="2595974" cy="9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Initialisation de la communication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523375" y="1365850"/>
            <a:ext cx="8229600" cy="33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Connexion sur le port </a:t>
            </a:r>
            <a:r>
              <a:rPr i="1" lang="fr" sz="2400"/>
              <a:t>TCP</a:t>
            </a:r>
            <a:r>
              <a:rPr lang="fr" sz="2400"/>
              <a:t> 4444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Requête </a:t>
            </a:r>
            <a:r>
              <a:rPr i="1" lang="fr" sz="2400"/>
              <a:t>JSON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2400"/>
              <a:t>Système type </a:t>
            </a:r>
            <a:r>
              <a:rPr i="1" lang="fr" sz="2400"/>
              <a:t>KeepAlive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62" y="2991950"/>
            <a:ext cx="8017026" cy="2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Protocole ArDrone3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En-tête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type</a:t>
            </a:r>
            <a:r>
              <a:rPr lang="fr" sz="1400"/>
              <a:t> (1 octet) : type du message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id</a:t>
            </a:r>
            <a:r>
              <a:rPr lang="fr" sz="1400"/>
              <a:t> (1 octet) : identifiant du </a:t>
            </a:r>
            <a:r>
              <a:rPr i="1" lang="fr" sz="1400"/>
              <a:t>buffer 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seq </a:t>
            </a:r>
            <a:r>
              <a:rPr lang="fr" sz="1400"/>
              <a:t>(1 octet) : numéro de séquence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size</a:t>
            </a:r>
            <a:r>
              <a:rPr lang="fr" sz="1400"/>
              <a:t> (4 octets) : taille du message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Message d’acquittement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ack</a:t>
            </a:r>
            <a:r>
              <a:rPr lang="fr" sz="1400"/>
              <a:t> (1 octet) : numéro de séquence à acquitter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61" y="1595675"/>
            <a:ext cx="6052025" cy="5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550" y="3846100"/>
            <a:ext cx="6794576" cy="5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Protocole ArDrone3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Envoi de données avec ou sans acquittement 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project</a:t>
            </a:r>
            <a:r>
              <a:rPr lang="fr" sz="1400"/>
              <a:t> (1 octet) : projet auquel le message appartient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class</a:t>
            </a:r>
            <a:r>
              <a:rPr lang="fr" sz="1400"/>
              <a:t> (1 octet) : classe du projet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cmd</a:t>
            </a:r>
            <a:r>
              <a:rPr lang="fr" sz="1400"/>
              <a:t> (2 octets) : commande de la classe du projet 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i="1" lang="fr" sz="1400"/>
              <a:t>*args</a:t>
            </a:r>
            <a:r>
              <a:rPr lang="fr" sz="1400"/>
              <a:t> (taille - 11) : arguments d’une commande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Exemple d’une commande du SDK : 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650" y="1608250"/>
            <a:ext cx="6354676" cy="8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775" y="3581400"/>
            <a:ext cx="3702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fr"/>
              <a:t>Plugin</a:t>
            </a:r>
            <a:r>
              <a:rPr lang="fr"/>
              <a:t> Wireshark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18" y="1386775"/>
            <a:ext cx="8433955" cy="3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Scénario d’utilisation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51975" y="12302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fr" sz="1800"/>
              <a:t>	1.									2.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fr" sz="1800"/>
              <a:t>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100" y="1532037"/>
            <a:ext cx="2145674" cy="26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925" y="3695125"/>
            <a:ext cx="4153274" cy="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637" y="1769637"/>
            <a:ext cx="2365575" cy="12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