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4" r:id="rId1"/>
  </p:sldMasterIdLst>
  <p:notesMasterIdLst>
    <p:notesMasterId r:id="rId17"/>
  </p:notesMasterIdLst>
  <p:sldIdLst>
    <p:sldId id="396" r:id="rId2"/>
    <p:sldId id="312" r:id="rId3"/>
    <p:sldId id="370" r:id="rId4"/>
    <p:sldId id="420" r:id="rId5"/>
    <p:sldId id="371" r:id="rId6"/>
    <p:sldId id="378" r:id="rId7"/>
    <p:sldId id="428" r:id="rId8"/>
    <p:sldId id="427" r:id="rId9"/>
    <p:sldId id="432" r:id="rId10"/>
    <p:sldId id="431" r:id="rId11"/>
    <p:sldId id="433" r:id="rId12"/>
    <p:sldId id="434" r:id="rId13"/>
    <p:sldId id="426" r:id="rId14"/>
    <p:sldId id="42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iviya Rose J" initials="DRJ" lastIdx="3" clrIdx="0">
    <p:extLst>
      <p:ext uri="{19B8F6BF-5375-455C-9EA6-DF929625EA0E}">
        <p15:presenceInfo xmlns:p15="http://schemas.microsoft.com/office/powerpoint/2012/main" userId="Dhiviya Rose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20"/>
    <a:srgbClr val="1489B4"/>
    <a:srgbClr val="C82159"/>
    <a:srgbClr val="C81D56"/>
    <a:srgbClr val="FFC520"/>
    <a:srgbClr val="CB1D55"/>
    <a:srgbClr val="07B3E2"/>
    <a:srgbClr val="DA1B56"/>
    <a:srgbClr val="008DBF"/>
    <a:srgbClr val="FFB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26"/>
  </p:normalViewPr>
  <p:slideViewPr>
    <p:cSldViewPr snapToGrid="0">
      <p:cViewPr varScale="1">
        <p:scale>
          <a:sx n="80" d="100"/>
          <a:sy n="80" d="100"/>
        </p:scale>
        <p:origin x="715"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06T12:04:49.528" idx="1">
    <p:pos x="10" y="10"/>
    <p:text>Add the are of application</p:text>
    <p:extLst>
      <p:ext uri="{C676402C-5697-4E1C-873F-D02D1690AC5C}">
        <p15:threadingInfo xmlns:p15="http://schemas.microsoft.com/office/powerpoint/2012/main" timeZoneBias="-330"/>
      </p:ext>
    </p:extLst>
  </p:cm>
  <p:cm authorId="1" dt="2023-09-06T12:05:18.831" idx="2">
    <p:pos x="10" y="106"/>
    <p:text>Research Motivation</p:text>
    <p:extLst>
      <p:ext uri="{C676402C-5697-4E1C-873F-D02D1690AC5C}">
        <p15:threadingInfo xmlns:p15="http://schemas.microsoft.com/office/powerpoint/2012/main" timeZoneBias="-330">
          <p15:parentCm authorId="1" idx="1"/>
        </p15:threadingInfo>
      </p:ext>
    </p:extLst>
  </p:cm>
  <p:cm authorId="1" dt="2023-09-06T12:05:41.293" idx="3">
    <p:pos x="10" y="202"/>
    <p:text>Details of what area are you going to work</p:text>
    <p:extLst>
      <p:ext uri="{C676402C-5697-4E1C-873F-D02D1690AC5C}">
        <p15:threadingInfo xmlns:p15="http://schemas.microsoft.com/office/powerpoint/2012/main" timeZoneBias="-33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80F9F2-9095-4D78-B810-78F2F4C74B70}" type="datetime1">
              <a:rPr lang="en-US" smtClean="0"/>
              <a:t>3/20/2024</a:t>
            </a:fld>
            <a:endParaRPr lang="en-US"/>
          </a:p>
        </p:txBody>
      </p:sp>
      <p:sp>
        <p:nvSpPr>
          <p:cNvPr id="5" name="Footer Placeholder 4"/>
          <p:cNvSpPr>
            <a:spLocks noGrp="1"/>
          </p:cNvSpPr>
          <p:nvPr>
            <p:ph type="ftr" sz="quarter" idx="11"/>
          </p:nvPr>
        </p:nvSpPr>
        <p:spPr/>
        <p:txBody>
          <a:bodyPr/>
          <a:lstStyle/>
          <a:p>
            <a:r>
              <a:rPr lang="en-US"/>
              <a:t>MUSIC RECOMMENDATION SYSTEM , INTERNSHIP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81660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D8B75-71C0-48C0-9624-1DE46F998068}" type="datetime1">
              <a:rPr lang="en-US" smtClean="0"/>
              <a:t>3/20/2024</a:t>
            </a:fld>
            <a:endParaRPr lang="en-US"/>
          </a:p>
        </p:txBody>
      </p:sp>
      <p:sp>
        <p:nvSpPr>
          <p:cNvPr id="5" name="Footer Placeholder 4"/>
          <p:cNvSpPr>
            <a:spLocks noGrp="1"/>
          </p:cNvSpPr>
          <p:nvPr>
            <p:ph type="ftr" sz="quarter" idx="11"/>
          </p:nvPr>
        </p:nvSpPr>
        <p:spPr/>
        <p:txBody>
          <a:bodyPr/>
          <a:lstStyle/>
          <a:p>
            <a:r>
              <a:rPr lang="en-US"/>
              <a:t>MUSIC RECOMMENDATION SYSTEM , INTERNSHIP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17757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r>
              <a:rPr lang="en-US"/>
              <a:t>MUSIC RECOMMENDATION SYSTEM , INTERNSHIP Project</a:t>
            </a:r>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
        <p:nvSpPr>
          <p:cNvPr id="2" name="TextBox 1"/>
          <p:cNvSpPr txBox="1"/>
          <p:nvPr/>
        </p:nvSpPr>
        <p:spPr>
          <a:xfrm>
            <a:off x="4664364" y="4221018"/>
            <a:ext cx="3574472" cy="1505527"/>
          </a:xfrm>
          <a:prstGeom prst="rect">
            <a:avLst/>
          </a:prstGeom>
          <a:solidFill>
            <a:schemeClr val="bg1"/>
          </a:solidFill>
        </p:spPr>
        <p:txBody>
          <a:bodyPr wrap="square" rtlCol="0">
            <a:spAutoFit/>
          </a:bodyPr>
          <a:lstStyle/>
          <a:p>
            <a:endParaRPr lang="en-IN"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1384" y="3472873"/>
            <a:ext cx="2189852" cy="2189852"/>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userDrawn="1"/>
        </p:nvSpPr>
        <p:spPr>
          <a:xfrm>
            <a:off x="4664364" y="4221018"/>
            <a:ext cx="3574472" cy="1505527"/>
          </a:xfrm>
          <a:prstGeom prst="rect">
            <a:avLst/>
          </a:prstGeom>
          <a:solidFill>
            <a:schemeClr val="bg1"/>
          </a:solidFill>
        </p:spPr>
        <p:txBody>
          <a:bodyPr wrap="square" rtlCol="0">
            <a:spAutoFit/>
          </a:bodyPr>
          <a:lstStyle/>
          <a:p>
            <a:endParaRPr lang="en-IN"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1384" y="3472873"/>
            <a:ext cx="2189852" cy="2189852"/>
          </a:xfrm>
          <a:prstGeom prst="rect">
            <a:avLst/>
          </a:prstGeom>
        </p:spPr>
      </p:pic>
    </p:spTree>
    <p:extLst>
      <p:ext uri="{BB962C8B-B14F-4D97-AF65-F5344CB8AC3E}">
        <p14:creationId xmlns:p14="http://schemas.microsoft.com/office/powerpoint/2010/main" val="3922601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23375-9CD2-45BC-BF1B-D4722C0EB7BE}" type="datetime1">
              <a:rPr lang="en-US" smtClean="0"/>
              <a:t>3/20/2024</a:t>
            </a:fld>
            <a:endParaRPr lang="en-US"/>
          </a:p>
        </p:txBody>
      </p:sp>
      <p:sp>
        <p:nvSpPr>
          <p:cNvPr id="3" name="Footer Placeholder 2"/>
          <p:cNvSpPr>
            <a:spLocks noGrp="1"/>
          </p:cNvSpPr>
          <p:nvPr>
            <p:ph type="ftr" sz="quarter" idx="11"/>
          </p:nvPr>
        </p:nvSpPr>
        <p:spPr/>
        <p:txBody>
          <a:bodyPr/>
          <a:lstStyle/>
          <a:p>
            <a:r>
              <a:rPr lang="en-US"/>
              <a:t>MUSIC RECOMMENDATION SYSTEM , INTERNSHIP Project</a:t>
            </a:r>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
        <p:nvSpPr>
          <p:cNvPr id="9"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743812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a:t>Click to edit Master title style</a:t>
            </a:r>
            <a:endParaRPr lang="en-US" dirty="0"/>
          </a:p>
        </p:txBody>
      </p:sp>
      <p:sp>
        <p:nvSpPr>
          <p:cNvPr id="8" name="Content Placeholder 7"/>
          <p:cNvSpPr>
            <a:spLocks noGrp="1"/>
          </p:cNvSpPr>
          <p:nvPr>
            <p:ph sz="quarter" idx="13"/>
          </p:nvPr>
        </p:nvSpPr>
        <p:spPr>
          <a:xfrm>
            <a:off x="812800" y="1600200"/>
            <a:ext cx="10566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pPr>
              <a:defRPr/>
            </a:pPr>
            <a:fld id="{659F9EE0-3CE9-43BA-8BAA-02DA85AEC58D}" type="datetime1">
              <a:rPr lang="en-US" smtClean="0"/>
              <a:t>3/20/2024</a:t>
            </a:fld>
            <a:endParaRPr lang="en-US" dirty="0"/>
          </a:p>
        </p:txBody>
      </p:sp>
      <p:sp>
        <p:nvSpPr>
          <p:cNvPr id="5" name="Footer Placeholder 4"/>
          <p:cNvSpPr>
            <a:spLocks noGrp="1"/>
          </p:cNvSpPr>
          <p:nvPr>
            <p:ph type="ftr" sz="quarter" idx="15"/>
          </p:nvPr>
        </p:nvSpPr>
        <p:spPr/>
        <p:txBody>
          <a:bodyPr/>
          <a:lstStyle>
            <a:lvl1pPr>
              <a:defRPr/>
            </a:lvl1pPr>
          </a:lstStyle>
          <a:p>
            <a:pPr>
              <a:defRPr/>
            </a:pPr>
            <a:r>
              <a:rPr lang="en-US"/>
              <a:t>MUSIC RECOMMENDATION SYSTEM , INTERNSHIP Project</a:t>
            </a:r>
          </a:p>
        </p:txBody>
      </p:sp>
      <p:sp>
        <p:nvSpPr>
          <p:cNvPr id="6" name="Slide Number Placeholder 5"/>
          <p:cNvSpPr>
            <a:spLocks noGrp="1"/>
          </p:cNvSpPr>
          <p:nvPr>
            <p:ph type="sldNum" sz="quarter" idx="16"/>
          </p:nvPr>
        </p:nvSpPr>
        <p:spPr/>
        <p:txBody>
          <a:bodyPr/>
          <a:lstStyle>
            <a:lvl1pPr>
              <a:defRPr/>
            </a:lvl1pPr>
          </a:lstStyle>
          <a:p>
            <a:pPr>
              <a:defRPr/>
            </a:pPr>
            <a:fld id="{CE40A6A4-2807-42A4-9714-DDD48D479F20}" type="slidenum">
              <a:rPr lang="en-US" altLang="en-US"/>
              <a:pPr>
                <a:defRPr/>
              </a:pPr>
              <a:t>‹#›</a:t>
            </a:fld>
            <a:endParaRPr lang="en-US" altLang="en-US"/>
          </a:p>
        </p:txBody>
      </p:sp>
    </p:spTree>
    <p:extLst>
      <p:ext uri="{BB962C8B-B14F-4D97-AF65-F5344CB8AC3E}">
        <p14:creationId xmlns:p14="http://schemas.microsoft.com/office/powerpoint/2010/main" val="372676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110183-641A-446A-B64B-A53464C54F40}" type="datetime1">
              <a:rPr lang="en-US" smtClean="0"/>
              <a:t>3/20/2024</a:t>
            </a:fld>
            <a:endParaRPr lang="en-US"/>
          </a:p>
        </p:txBody>
      </p:sp>
      <p:sp>
        <p:nvSpPr>
          <p:cNvPr id="5" name="Footer Placeholder 4"/>
          <p:cNvSpPr>
            <a:spLocks noGrp="1"/>
          </p:cNvSpPr>
          <p:nvPr>
            <p:ph type="ftr" sz="quarter" idx="11"/>
          </p:nvPr>
        </p:nvSpPr>
        <p:spPr/>
        <p:txBody>
          <a:bodyPr/>
          <a:lstStyle/>
          <a:p>
            <a:r>
              <a:rPr lang="en-US"/>
              <a:t>MUSIC RECOMMENDATION SYSTEM , INTERNSHIP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0EA2E2-8726-4471-9407-0E551020D4F7}" type="datetime1">
              <a:rPr lang="en-US" smtClean="0"/>
              <a:t>3/20/2024</a:t>
            </a:fld>
            <a:endParaRPr lang="en-US"/>
          </a:p>
        </p:txBody>
      </p:sp>
      <p:sp>
        <p:nvSpPr>
          <p:cNvPr id="5" name="Footer Placeholder 4"/>
          <p:cNvSpPr>
            <a:spLocks noGrp="1"/>
          </p:cNvSpPr>
          <p:nvPr>
            <p:ph type="ftr" sz="quarter" idx="11"/>
          </p:nvPr>
        </p:nvSpPr>
        <p:spPr/>
        <p:txBody>
          <a:bodyPr/>
          <a:lstStyle/>
          <a:p>
            <a:r>
              <a:rPr lang="en-US"/>
              <a:t>MUSIC RECOMMENDATION SYSTEM , INTERNSHIP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984135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r>
              <a:rPr lang="en-US"/>
              <a:t>MUSIC RECOMMENDATION SYSTEM , INTERNSHIP Project</a:t>
            </a:r>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
        <p:nvSpPr>
          <p:cNvPr id="2" name="TextBox 1"/>
          <p:cNvSpPr txBox="1"/>
          <p:nvPr userDrawn="1"/>
        </p:nvSpPr>
        <p:spPr>
          <a:xfrm>
            <a:off x="4664364" y="4221018"/>
            <a:ext cx="3574472" cy="1505527"/>
          </a:xfrm>
          <a:prstGeom prst="rect">
            <a:avLst/>
          </a:prstGeom>
          <a:solidFill>
            <a:schemeClr val="bg1"/>
          </a:solidFill>
        </p:spPr>
        <p:txBody>
          <a:bodyPr wrap="square" rtlCol="0">
            <a:spAutoFit/>
          </a:bodyPr>
          <a:lstStyle/>
          <a:p>
            <a:endParaRPr lang="en-IN" dirty="0"/>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1384" y="3472873"/>
            <a:ext cx="2189852" cy="2189852"/>
          </a:xfrm>
          <a:prstGeom prst="rect">
            <a:avLst/>
          </a:prstGeom>
        </p:spPr>
      </p:pic>
    </p:spTree>
    <p:extLst>
      <p:ext uri="{BB962C8B-B14F-4D97-AF65-F5344CB8AC3E}">
        <p14:creationId xmlns:p14="http://schemas.microsoft.com/office/powerpoint/2010/main" val="574782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BE762-2BC0-42B2-8E90-EB9AF2CB6E05}" type="datetime1">
              <a:rPr lang="en-US" smtClean="0"/>
              <a:t>3/20/2024</a:t>
            </a:fld>
            <a:endParaRPr lang="en-US"/>
          </a:p>
        </p:txBody>
      </p:sp>
      <p:sp>
        <p:nvSpPr>
          <p:cNvPr id="3" name="Footer Placeholder 2"/>
          <p:cNvSpPr>
            <a:spLocks noGrp="1"/>
          </p:cNvSpPr>
          <p:nvPr>
            <p:ph type="ftr" sz="quarter" idx="11"/>
          </p:nvPr>
        </p:nvSpPr>
        <p:spPr/>
        <p:txBody>
          <a:bodyPr/>
          <a:lstStyle/>
          <a:p>
            <a:r>
              <a:rPr lang="en-US"/>
              <a:t>MUSIC RECOMMENDATION SYSTEM , INTERNSHIP Project</a:t>
            </a:r>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215709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FF5670-DB53-40F2-A7FE-243824BB3AF3}" type="datetime1">
              <a:rPr lang="en-US" smtClean="0"/>
              <a:t>3/20/2024</a:t>
            </a:fld>
            <a:endParaRPr lang="en-US"/>
          </a:p>
        </p:txBody>
      </p:sp>
      <p:sp>
        <p:nvSpPr>
          <p:cNvPr id="5" name="Footer Placeholder 4"/>
          <p:cNvSpPr>
            <a:spLocks noGrp="1"/>
          </p:cNvSpPr>
          <p:nvPr>
            <p:ph type="ftr" sz="quarter" idx="11"/>
          </p:nvPr>
        </p:nvSpPr>
        <p:spPr/>
        <p:txBody>
          <a:bodyPr/>
          <a:lstStyle/>
          <a:p>
            <a:r>
              <a:rPr lang="en-US"/>
              <a:t>MUSIC RECOMMENDATION SYSTEM , INTERNSHIP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pic>
        <p:nvPicPr>
          <p:cNvPr id="7" name="Picture 6">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64631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CC73CB-A884-4A91-8FAB-CE457A686202}" type="datetime1">
              <a:rPr lang="en-US" smtClean="0"/>
              <a:t>3/20/2024</a:t>
            </a:fld>
            <a:endParaRPr lang="en-US"/>
          </a:p>
        </p:txBody>
      </p:sp>
      <p:sp>
        <p:nvSpPr>
          <p:cNvPr id="5" name="Footer Placeholder 4"/>
          <p:cNvSpPr>
            <a:spLocks noGrp="1"/>
          </p:cNvSpPr>
          <p:nvPr>
            <p:ph type="ftr" sz="quarter" idx="11"/>
          </p:nvPr>
        </p:nvSpPr>
        <p:spPr/>
        <p:txBody>
          <a:bodyPr/>
          <a:lstStyle/>
          <a:p>
            <a:r>
              <a:rPr lang="en-US"/>
              <a:t>MUSIC RECOMMENDATION SYSTEM , INTERNSHIP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429175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B808D4-4835-4C17-9F75-5BCEA5CA9EFE}" type="datetime1">
              <a:rPr lang="en-US" smtClean="0"/>
              <a:t>3/20/2024</a:t>
            </a:fld>
            <a:endParaRPr lang="en-US"/>
          </a:p>
        </p:txBody>
      </p:sp>
      <p:sp>
        <p:nvSpPr>
          <p:cNvPr id="6" name="Footer Placeholder 5"/>
          <p:cNvSpPr>
            <a:spLocks noGrp="1"/>
          </p:cNvSpPr>
          <p:nvPr>
            <p:ph type="ftr" sz="quarter" idx="11"/>
          </p:nvPr>
        </p:nvSpPr>
        <p:spPr/>
        <p:txBody>
          <a:bodyPr/>
          <a:lstStyle/>
          <a:p>
            <a:r>
              <a:rPr lang="en-US"/>
              <a:t>MUSIC RECOMMENDATION SYSTEM , INTERNSHIP Project</a:t>
            </a:r>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5584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EAB44-38CA-410F-94DE-95DD31B99CD1}" type="datetime1">
              <a:rPr lang="en-US" smtClean="0"/>
              <a:t>3/20/2024</a:t>
            </a:fld>
            <a:endParaRPr lang="en-US"/>
          </a:p>
        </p:txBody>
      </p:sp>
      <p:sp>
        <p:nvSpPr>
          <p:cNvPr id="8" name="Footer Placeholder 7"/>
          <p:cNvSpPr>
            <a:spLocks noGrp="1"/>
          </p:cNvSpPr>
          <p:nvPr>
            <p:ph type="ftr" sz="quarter" idx="11"/>
          </p:nvPr>
        </p:nvSpPr>
        <p:spPr/>
        <p:txBody>
          <a:bodyPr/>
          <a:lstStyle/>
          <a:p>
            <a:r>
              <a:rPr lang="en-US"/>
              <a:t>MUSIC RECOMMENDATION SYSTEM , INTERNSHIP Project</a:t>
            </a:r>
          </a:p>
        </p:txBody>
      </p:sp>
      <p:sp>
        <p:nvSpPr>
          <p:cNvPr id="9" name="Slide Number Placeholder 8"/>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9189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82010F-8989-4742-AF0C-30AC2B70118A}" type="datetime1">
              <a:rPr lang="en-US" smtClean="0"/>
              <a:t>3/20/2024</a:t>
            </a:fld>
            <a:endParaRPr lang="en-US"/>
          </a:p>
        </p:txBody>
      </p:sp>
      <p:sp>
        <p:nvSpPr>
          <p:cNvPr id="4" name="Footer Placeholder 3"/>
          <p:cNvSpPr>
            <a:spLocks noGrp="1"/>
          </p:cNvSpPr>
          <p:nvPr>
            <p:ph type="ftr" sz="quarter" idx="11"/>
          </p:nvPr>
        </p:nvSpPr>
        <p:spPr/>
        <p:txBody>
          <a:bodyPr/>
          <a:lstStyle/>
          <a:p>
            <a:r>
              <a:rPr lang="en-US"/>
              <a:t>MUSIC RECOMMENDATION SYSTEM , INTERNSHIP Project</a:t>
            </a:r>
          </a:p>
        </p:txBody>
      </p:sp>
      <p:sp>
        <p:nvSpPr>
          <p:cNvPr id="5" name="Slide Number Placeholder 4"/>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13020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40E79-6C69-472D-BD25-8E58EFB762B3}" type="datetime1">
              <a:rPr lang="en-US" smtClean="0"/>
              <a:t>3/20/2024</a:t>
            </a:fld>
            <a:endParaRPr lang="en-US"/>
          </a:p>
        </p:txBody>
      </p:sp>
      <p:sp>
        <p:nvSpPr>
          <p:cNvPr id="3" name="Footer Placeholder 2"/>
          <p:cNvSpPr>
            <a:spLocks noGrp="1"/>
          </p:cNvSpPr>
          <p:nvPr>
            <p:ph type="ftr" sz="quarter" idx="11"/>
          </p:nvPr>
        </p:nvSpPr>
        <p:spPr/>
        <p:txBody>
          <a:bodyPr/>
          <a:lstStyle/>
          <a:p>
            <a:r>
              <a:rPr lang="en-US"/>
              <a:t>MUSIC RECOMMENDATION SYSTEM , INTERNSHIP Project</a:t>
            </a:r>
          </a:p>
        </p:txBody>
      </p:sp>
      <p:sp>
        <p:nvSpPr>
          <p:cNvPr id="4" name="Slide Number Placeholder 3"/>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24281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1A7D8-E1A5-48C0-B7BA-767189F2F3CD}" type="datetime1">
              <a:rPr lang="en-US" smtClean="0"/>
              <a:t>3/20/2024</a:t>
            </a:fld>
            <a:endParaRPr lang="en-US"/>
          </a:p>
        </p:txBody>
      </p:sp>
      <p:sp>
        <p:nvSpPr>
          <p:cNvPr id="6" name="Footer Placeholder 5"/>
          <p:cNvSpPr>
            <a:spLocks noGrp="1"/>
          </p:cNvSpPr>
          <p:nvPr>
            <p:ph type="ftr" sz="quarter" idx="11"/>
          </p:nvPr>
        </p:nvSpPr>
        <p:spPr/>
        <p:txBody>
          <a:bodyPr/>
          <a:lstStyle/>
          <a:p>
            <a:r>
              <a:rPr lang="en-US"/>
              <a:t>MUSIC RECOMMENDATION SYSTEM , INTERNSHIP Project</a:t>
            </a:r>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62096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633BE7-2552-4D6E-90B1-61CD87A8BA3C}" type="datetime1">
              <a:rPr lang="en-US" smtClean="0"/>
              <a:t>3/20/2024</a:t>
            </a:fld>
            <a:endParaRPr lang="en-US"/>
          </a:p>
        </p:txBody>
      </p:sp>
      <p:sp>
        <p:nvSpPr>
          <p:cNvPr id="6" name="Footer Placeholder 5"/>
          <p:cNvSpPr>
            <a:spLocks noGrp="1"/>
          </p:cNvSpPr>
          <p:nvPr>
            <p:ph type="ftr" sz="quarter" idx="11"/>
          </p:nvPr>
        </p:nvSpPr>
        <p:spPr/>
        <p:txBody>
          <a:bodyPr/>
          <a:lstStyle/>
          <a:p>
            <a:r>
              <a:rPr lang="en-US"/>
              <a:t>MUSIC RECOMMENDATION SYSTEM , INTERNSHIP Project</a:t>
            </a:r>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71558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64225-9F16-4AEC-8933-8CA7BF4F6B1C}" type="datetime1">
              <a:rPr lang="en-US" smtClean="0"/>
              <a:t>3/20/2024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MUSIC RECOMMENDATION SYSTEM , INTERNSHIP Project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4833-7F21-4FAC-B550-3477125D4C9F}" type="slidenum">
              <a:rPr lang="en-US" smtClean="0"/>
              <a:t>‹#›</a:t>
            </a:fld>
            <a:endParaRPr lang="en-US"/>
          </a:p>
        </p:txBody>
      </p:sp>
      <p:pic>
        <p:nvPicPr>
          <p:cNvPr id="9" name="Picture 8">
            <a:extLst>
              <a:ext uri="{FF2B5EF4-FFF2-40B4-BE49-F238E27FC236}">
                <a16:creationId xmlns:a16="http://schemas.microsoft.com/office/drawing/2014/main" id="{FF696784-B928-D14D-B6EE-C5C2D7FEE6DB}"/>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7" name="TextBox 6"/>
          <p:cNvSpPr txBox="1"/>
          <p:nvPr/>
        </p:nvSpPr>
        <p:spPr>
          <a:xfrm>
            <a:off x="10252364" y="0"/>
            <a:ext cx="1403927" cy="68349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pic>
        <p:nvPicPr>
          <p:cNvPr id="8" name="Picture 7"/>
          <p:cNvPicPr>
            <a:picLocks noChangeAspect="1"/>
          </p:cNvPicPr>
          <p:nvPr/>
        </p:nvPicPr>
        <p:blipFill rotWithShape="1">
          <a:blip r:embed="rId20" cstate="print">
            <a:extLst>
              <a:ext uri="{28A0092B-C50C-407E-A947-70E740481C1C}">
                <a14:useLocalDpi xmlns:a14="http://schemas.microsoft.com/office/drawing/2010/main" val="0"/>
              </a:ext>
            </a:extLst>
          </a:blip>
          <a:srcRect t="29419" b="29899"/>
          <a:stretch/>
        </p:blipFill>
        <p:spPr>
          <a:xfrm>
            <a:off x="10340188" y="41852"/>
            <a:ext cx="1228277" cy="499683"/>
          </a:xfrm>
          <a:prstGeom prst="rect">
            <a:avLst/>
          </a:prstGeom>
        </p:spPr>
      </p:pic>
      <p:pic>
        <p:nvPicPr>
          <p:cNvPr id="10" name="Picture 9">
            <a:extLst>
              <a:ext uri="{FF2B5EF4-FFF2-40B4-BE49-F238E27FC236}">
                <a16:creationId xmlns:a16="http://schemas.microsoft.com/office/drawing/2014/main" id="{FF696784-B928-D14D-B6EE-C5C2D7FEE6DB}"/>
              </a:ext>
            </a:extLst>
          </p:cNvPr>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1" name="TextBox 10"/>
          <p:cNvSpPr txBox="1"/>
          <p:nvPr userDrawn="1"/>
        </p:nvSpPr>
        <p:spPr>
          <a:xfrm>
            <a:off x="10252364" y="0"/>
            <a:ext cx="1403927" cy="68349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pic>
        <p:nvPicPr>
          <p:cNvPr id="12" name="Picture 11"/>
          <p:cNvPicPr>
            <a:picLocks noChangeAspect="1"/>
          </p:cNvPicPr>
          <p:nvPr userDrawn="1"/>
        </p:nvPicPr>
        <p:blipFill rotWithShape="1">
          <a:blip r:embed="rId20" cstate="print">
            <a:extLst>
              <a:ext uri="{28A0092B-C50C-407E-A947-70E740481C1C}">
                <a14:useLocalDpi xmlns:a14="http://schemas.microsoft.com/office/drawing/2010/main" val="0"/>
              </a:ext>
            </a:extLst>
          </a:blip>
          <a:srcRect t="29419" b="29899"/>
          <a:stretch/>
        </p:blipFill>
        <p:spPr>
          <a:xfrm>
            <a:off x="10340188" y="41852"/>
            <a:ext cx="1228277" cy="499683"/>
          </a:xfrm>
          <a:prstGeom prst="rect">
            <a:avLst/>
          </a:prstGeom>
        </p:spPr>
      </p:pic>
    </p:spTree>
    <p:extLst>
      <p:ext uri="{BB962C8B-B14F-4D97-AF65-F5344CB8AC3E}">
        <p14:creationId xmlns:p14="http://schemas.microsoft.com/office/powerpoint/2010/main" val="72247676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50" r:id="rId14"/>
    <p:sldLayoutId id="2147483651" r:id="rId15"/>
    <p:sldLayoutId id="2147483659" r:id="rId16"/>
    <p:sldLayoutId id="2147483662"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45/2988450.2988454" TargetMode="External"/><Relationship Id="rId2" Type="http://schemas.openxmlformats.org/officeDocument/2006/relationships/hyperlink" Target="https://doi.org/10.1145/3285029" TargetMode="External"/><Relationship Id="rId1" Type="http://schemas.openxmlformats.org/officeDocument/2006/relationships/slideLayout" Target="../slideLayouts/slideLayout12.xml"/><Relationship Id="rId4" Type="http://schemas.openxmlformats.org/officeDocument/2006/relationships/hyperlink" Target="https://doi.org/10.1145/2783258.278327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l.acm.org/author/Thakkar%2C+Priyank" TargetMode="External"/><Relationship Id="rId2" Type="http://schemas.openxmlformats.org/officeDocument/2006/relationships/hyperlink" Target="https://dl.acm.org/author/Patel%2C+Ronakkumar" TargetMode="External"/><Relationship Id="rId1" Type="http://schemas.openxmlformats.org/officeDocument/2006/relationships/slideLayout" Target="../slideLayouts/slideLayout13.xml"/><Relationship Id="rId5" Type="http://schemas.openxmlformats.org/officeDocument/2006/relationships/hyperlink" Target="https://doi.org/10.1145/3285029" TargetMode="External"/><Relationship Id="rId4" Type="http://schemas.openxmlformats.org/officeDocument/2006/relationships/hyperlink" Target="https://dl.acm.org/author/Ukani%2C+Vija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with medium confidence">
            <a:extLst>
              <a:ext uri="{FF2B5EF4-FFF2-40B4-BE49-F238E27FC236}">
                <a16:creationId xmlns:a16="http://schemas.microsoft.com/office/drawing/2014/main" id="{6A00F079-AC04-9D4D-B224-E8CB59AB5A5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8287" y="4363095"/>
            <a:ext cx="11795426" cy="1863969"/>
          </a:xfrm>
          <a:prstGeom prst="rect">
            <a:avLst/>
          </a:prstGeom>
        </p:spPr>
      </p:pic>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4"/>
          <a:stretch>
            <a:fillRect/>
          </a:stretch>
        </p:blipFill>
        <p:spPr>
          <a:xfrm>
            <a:off x="2678430" y="1712758"/>
            <a:ext cx="6835140" cy="2936138"/>
          </a:xfrm>
          <a:prstGeom prst="rect">
            <a:avLst/>
          </a:prstGeom>
        </p:spPr>
      </p:pic>
      <p:sp>
        <p:nvSpPr>
          <p:cNvPr id="2" name="Footer Placeholder 1"/>
          <p:cNvSpPr>
            <a:spLocks noGrp="1"/>
          </p:cNvSpPr>
          <p:nvPr>
            <p:ph type="ftr" sz="quarter" idx="11"/>
          </p:nvPr>
        </p:nvSpPr>
        <p:spPr/>
        <p:txBody>
          <a:bodyPr/>
          <a:lstStyle/>
          <a:p>
            <a:r>
              <a:rPr lang="en-US"/>
              <a:t>MUSIC RECOMMENDATION SYSTEM , INTERNSHIP Project</a:t>
            </a:r>
          </a:p>
        </p:txBody>
      </p:sp>
    </p:spTree>
    <p:extLst>
      <p:ext uri="{BB962C8B-B14F-4D97-AF65-F5344CB8AC3E}">
        <p14:creationId xmlns:p14="http://schemas.microsoft.com/office/powerpoint/2010/main" val="369419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5. K-MEANS Diagram</a:t>
            </a:r>
            <a:endParaRPr lang="en-IN" b="1" u="sng" dirty="0">
              <a:solidFill>
                <a:srgbClr val="16ADDA"/>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4294967295"/>
          </p:nvPr>
        </p:nvSpPr>
        <p:spPr>
          <a:xfrm>
            <a:off x="3922776" y="6218237"/>
            <a:ext cx="4114800" cy="365125"/>
          </a:xfrm>
        </p:spPr>
        <p:txBody>
          <a:bodyPr/>
          <a:lstStyle/>
          <a:p>
            <a:r>
              <a:rPr lang="en-US" dirty="0"/>
              <a:t>MUSIC RECOMMENDATION SYSTEM , INTERNSHIP Project</a:t>
            </a:r>
          </a:p>
        </p:txBody>
      </p:sp>
      <p:pic>
        <p:nvPicPr>
          <p:cNvPr id="1026" name="Picture 2" descr="K-Means Clustering Algorithm">
            <a:extLst>
              <a:ext uri="{FF2B5EF4-FFF2-40B4-BE49-F238E27FC236}">
                <a16:creationId xmlns:a16="http://schemas.microsoft.com/office/drawing/2014/main" id="{3207C602-C333-2FD3-877F-72C93CFE9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312" y="1792224"/>
            <a:ext cx="6848856" cy="369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46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6. Clustering songs with k-means</a:t>
            </a:r>
            <a:endParaRPr lang="en-IN" b="1" u="sng" dirty="0">
              <a:solidFill>
                <a:srgbClr val="16ADDA"/>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4294967295"/>
          </p:nvPr>
        </p:nvSpPr>
        <p:spPr>
          <a:xfrm>
            <a:off x="3922776" y="6218237"/>
            <a:ext cx="4114800" cy="365125"/>
          </a:xfrm>
        </p:spPr>
        <p:txBody>
          <a:bodyPr/>
          <a:lstStyle/>
          <a:p>
            <a:r>
              <a:rPr lang="en-US" dirty="0"/>
              <a:t>MUSIC RECOMMENDATION SYSTEM , INTERNSHIP Project</a:t>
            </a:r>
          </a:p>
        </p:txBody>
      </p:sp>
      <p:pic>
        <p:nvPicPr>
          <p:cNvPr id="5" name="Picture 4">
            <a:extLst>
              <a:ext uri="{FF2B5EF4-FFF2-40B4-BE49-F238E27FC236}">
                <a16:creationId xmlns:a16="http://schemas.microsoft.com/office/drawing/2014/main" id="{11BDB90E-BF1B-7C35-83F2-2CBDB3E84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1417638"/>
            <a:ext cx="11113008" cy="4543425"/>
          </a:xfrm>
          <a:prstGeom prst="rect">
            <a:avLst/>
          </a:prstGeom>
        </p:spPr>
      </p:pic>
    </p:spTree>
    <p:extLst>
      <p:ext uri="{BB962C8B-B14F-4D97-AF65-F5344CB8AC3E}">
        <p14:creationId xmlns:p14="http://schemas.microsoft.com/office/powerpoint/2010/main" val="138277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7. OUTPUT</a:t>
            </a:r>
            <a:endParaRPr lang="en-IN" b="1" u="sng" dirty="0">
              <a:solidFill>
                <a:srgbClr val="16ADDA"/>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4294967295"/>
          </p:nvPr>
        </p:nvSpPr>
        <p:spPr>
          <a:xfrm>
            <a:off x="3922776" y="6218237"/>
            <a:ext cx="4114800" cy="365125"/>
          </a:xfrm>
        </p:spPr>
        <p:txBody>
          <a:bodyPr/>
          <a:lstStyle/>
          <a:p>
            <a:r>
              <a:rPr lang="en-US" dirty="0"/>
              <a:t>MUSIC RECOMMENDATION SYSTEM , INTERNSHIP Project</a:t>
            </a:r>
          </a:p>
        </p:txBody>
      </p:sp>
      <p:pic>
        <p:nvPicPr>
          <p:cNvPr id="6" name="Picture 5">
            <a:extLst>
              <a:ext uri="{FF2B5EF4-FFF2-40B4-BE49-F238E27FC236}">
                <a16:creationId xmlns:a16="http://schemas.microsoft.com/office/drawing/2014/main" id="{2B1BC40C-80E7-4741-CB69-6F54A5436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44" y="1596390"/>
            <a:ext cx="11487912" cy="3848100"/>
          </a:xfrm>
          <a:prstGeom prst="rect">
            <a:avLst/>
          </a:prstGeom>
        </p:spPr>
      </p:pic>
    </p:spTree>
    <p:extLst>
      <p:ext uri="{BB962C8B-B14F-4D97-AF65-F5344CB8AC3E}">
        <p14:creationId xmlns:p14="http://schemas.microsoft.com/office/powerpoint/2010/main" val="248598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MUSIC RECOMMENDATION SYSTEM , INTERNSHIP Project</a:t>
            </a:r>
          </a:p>
        </p:txBody>
      </p:sp>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8. Conclusion</a:t>
            </a:r>
            <a:endParaRPr lang="en-IN" dirty="0"/>
          </a:p>
        </p:txBody>
      </p:sp>
      <p:sp>
        <p:nvSpPr>
          <p:cNvPr id="4" name="Content Placeholder 3"/>
          <p:cNvSpPr>
            <a:spLocks noGrp="1"/>
          </p:cNvSpPr>
          <p:nvPr>
            <p:ph idx="1"/>
          </p:nvPr>
        </p:nvSpPr>
        <p:spPr/>
        <p:txBody>
          <a:bodyPr/>
          <a:lstStyle/>
          <a:p>
            <a:r>
              <a:rPr lang="en-IN" dirty="0"/>
              <a:t>Through our project, we've demonstrated the potential to revolutionize how users interact with music, providing tailored recommendations that resonate with their unique preferences and contexts.</a:t>
            </a:r>
            <a:endParaRPr lang="en-US" dirty="0"/>
          </a:p>
          <a:p>
            <a:r>
              <a:rPr lang="en-US" dirty="0"/>
              <a:t>Continuous refinement and optimization are imperative to uphold the system’s efficiency and adaptability in the evolving realm of music streaming platforms.</a:t>
            </a:r>
          </a:p>
        </p:txBody>
      </p:sp>
    </p:spTree>
    <p:extLst>
      <p:ext uri="{BB962C8B-B14F-4D97-AF65-F5344CB8AC3E}">
        <p14:creationId xmlns:p14="http://schemas.microsoft.com/office/powerpoint/2010/main" val="2614214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MUSIC RECOMMENDATION SYSTEM , INTERNSHIP Project</a:t>
            </a:r>
          </a:p>
        </p:txBody>
      </p:sp>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9. Reference</a:t>
            </a:r>
            <a:endParaRPr lang="en-IN" dirty="0"/>
          </a:p>
        </p:txBody>
      </p:sp>
      <p:sp>
        <p:nvSpPr>
          <p:cNvPr id="4" name="Content Placeholder 3"/>
          <p:cNvSpPr>
            <a:spLocks noGrp="1"/>
          </p:cNvSpPr>
          <p:nvPr>
            <p:ph idx="1"/>
          </p:nvPr>
        </p:nvSpPr>
        <p:spPr/>
        <p:txBody>
          <a:bodyPr/>
          <a:lstStyle/>
          <a:p>
            <a:r>
              <a:rPr lang="en-IN" sz="2000"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https://doi.org/10.1145/3285029</a:t>
            </a:r>
            <a:endParaRPr lang="en-IN" sz="2000" dirty="0">
              <a:solidFill>
                <a:schemeClr val="tx1">
                  <a:lumMod val="95000"/>
                  <a:lumOff val="5000"/>
                </a:schemeClr>
              </a:solidFill>
            </a:endParaRPr>
          </a:p>
          <a:p>
            <a:r>
              <a:rPr lang="en-IN" sz="2000"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https://doi.org/10.1145/2988450.2988454</a:t>
            </a:r>
            <a:endParaRPr lang="en-IN" sz="2000" dirty="0">
              <a:solidFill>
                <a:schemeClr val="tx1">
                  <a:lumMod val="95000"/>
                  <a:lumOff val="5000"/>
                </a:schemeClr>
              </a:solidFill>
            </a:endParaRPr>
          </a:p>
          <a:p>
            <a:r>
              <a:rPr lang="en-US" sz="2000"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https://doi.org/10.1145/2783258.2783273</a:t>
            </a:r>
            <a:r>
              <a:rPr lang="en-US" sz="2000" dirty="0">
                <a:solidFill>
                  <a:schemeClr val="tx1">
                    <a:lumMod val="95000"/>
                    <a:lumOff val="5000"/>
                  </a:schemeClr>
                </a:solidFill>
              </a:rPr>
              <a:t> </a:t>
            </a:r>
          </a:p>
          <a:p>
            <a:r>
              <a:rPr lang="en-US" sz="2000" dirty="0"/>
              <a:t>TensorFlow Documentation. (n.d.). Retrieved from https://www.tensorflow.org/  </a:t>
            </a:r>
          </a:p>
          <a:p>
            <a:r>
              <a:rPr lang="en-US" sz="2000" dirty="0"/>
              <a:t>Scikit learn Documentation (n.d.). Retrieved from https://scikit-learn.org/</a:t>
            </a:r>
          </a:p>
          <a:p>
            <a:endParaRPr lang="en-IN" dirty="0"/>
          </a:p>
          <a:p>
            <a:endParaRPr lang="en-IN" sz="2800" dirty="0"/>
          </a:p>
          <a:p>
            <a:endParaRPr lang="en-IN" sz="2800" dirty="0"/>
          </a:p>
        </p:txBody>
      </p:sp>
    </p:spTree>
    <p:extLst>
      <p:ext uri="{BB962C8B-B14F-4D97-AF65-F5344CB8AC3E}">
        <p14:creationId xmlns:p14="http://schemas.microsoft.com/office/powerpoint/2010/main" val="302925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MUSIC RECOMMENDATION SYSTEM , INTERNSHIP Project</a:t>
            </a:r>
            <a:endParaRPr lang="en-US" dirty="0"/>
          </a:p>
        </p:txBody>
      </p:sp>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731172" y="2154676"/>
            <a:ext cx="5127625" cy="1419225"/>
          </a:xfrm>
        </p:spPr>
        <p:txBody>
          <a:bodyPr>
            <a:normAutofit/>
          </a:bodyPr>
          <a:lstStyle/>
          <a:p>
            <a:pPr algn="ctr"/>
            <a:r>
              <a:rPr lang="en-US" sz="6600" dirty="0"/>
              <a:t>THANK YOU</a:t>
            </a:r>
          </a:p>
        </p:txBody>
      </p:sp>
    </p:spTree>
    <p:extLst>
      <p:ext uri="{BB962C8B-B14F-4D97-AF65-F5344CB8AC3E}">
        <p14:creationId xmlns:p14="http://schemas.microsoft.com/office/powerpoint/2010/main" val="377229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108" y="326389"/>
            <a:ext cx="11530357" cy="867930"/>
          </a:xfrm>
          <a:prstGeom prst="rect">
            <a:avLst/>
          </a:prstGeom>
          <a:noFill/>
        </p:spPr>
        <p:txBody>
          <a:bodyPr wrap="square" rtlCol="0">
            <a:spAutoFit/>
          </a:bodyPr>
          <a:lstStyle/>
          <a:p>
            <a:r>
              <a:rPr lang="en-IN" dirty="0"/>
              <a:t> </a:t>
            </a:r>
          </a:p>
          <a:p>
            <a:pPr algn="ctr">
              <a:lnSpc>
                <a:spcPct val="90000"/>
              </a:lnSpc>
              <a:spcBef>
                <a:spcPct val="0"/>
              </a:spcBef>
            </a:pPr>
            <a:r>
              <a:rPr lang="en-IN" sz="3600" b="1" dirty="0">
                <a:solidFill>
                  <a:srgbClr val="002060"/>
                </a:solidFill>
                <a:latin typeface="Arial" panose="020B0604020202020204" pitchFamily="34" charset="0"/>
                <a:ea typeface="+mj-ea"/>
                <a:cs typeface="Arial" panose="020B0604020202020204" pitchFamily="34" charset="0"/>
              </a:rPr>
              <a:t>MUSIC RECOMMENDATION SYSTEM</a:t>
            </a:r>
          </a:p>
        </p:txBody>
      </p:sp>
      <p:sp>
        <p:nvSpPr>
          <p:cNvPr id="6" name="Footer Placeholder 5"/>
          <p:cNvSpPr>
            <a:spLocks noGrp="1"/>
          </p:cNvSpPr>
          <p:nvPr>
            <p:ph type="ftr" sz="quarter" idx="11"/>
          </p:nvPr>
        </p:nvSpPr>
        <p:spPr/>
        <p:txBody>
          <a:bodyPr/>
          <a:lstStyle/>
          <a:p>
            <a:r>
              <a:rPr lang="en-US"/>
              <a:t>MUSIC RECOMMENDATION SYSTEM , INTERNSHIP Project</a:t>
            </a:r>
            <a:endParaRPr lang="en-US" dirty="0"/>
          </a:p>
        </p:txBody>
      </p:sp>
      <p:pic>
        <p:nvPicPr>
          <p:cNvPr id="5" name="Picture 4">
            <a:extLst>
              <a:ext uri="{FF2B5EF4-FFF2-40B4-BE49-F238E27FC236}">
                <a16:creationId xmlns:a16="http://schemas.microsoft.com/office/drawing/2014/main" id="{31126B88-200C-B6F4-2755-C40FF7C54534}"/>
              </a:ext>
            </a:extLst>
          </p:cNvPr>
          <p:cNvPicPr>
            <a:picLocks noChangeAspect="1"/>
          </p:cNvPicPr>
          <p:nvPr/>
        </p:nvPicPr>
        <p:blipFill>
          <a:blip r:embed="rId2"/>
          <a:stretch>
            <a:fillRect/>
          </a:stretch>
        </p:blipFill>
        <p:spPr>
          <a:xfrm>
            <a:off x="2926080" y="1563624"/>
            <a:ext cx="5742432" cy="3986783"/>
          </a:xfrm>
          <a:prstGeom prst="rect">
            <a:avLst/>
          </a:prstGeom>
        </p:spPr>
      </p:pic>
    </p:spTree>
    <p:extLst>
      <p:ext uri="{BB962C8B-B14F-4D97-AF65-F5344CB8AC3E}">
        <p14:creationId xmlns:p14="http://schemas.microsoft.com/office/powerpoint/2010/main" val="161005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MUSIC RECOMMENDATION SYSTEM , INTERNSHIP Project</a:t>
            </a:r>
          </a:p>
        </p:txBody>
      </p:sp>
      <p:sp>
        <p:nvSpPr>
          <p:cNvPr id="3" name="Title 2"/>
          <p:cNvSpPr>
            <a:spLocks noGrp="1"/>
          </p:cNvSpPr>
          <p:nvPr>
            <p:ph type="title"/>
          </p:nvPr>
        </p:nvSpPr>
        <p:spPr>
          <a:xfrm>
            <a:off x="521280" y="2589458"/>
            <a:ext cx="10972800" cy="566019"/>
          </a:xfrm>
        </p:spPr>
        <p:txBody>
          <a:bodyPr>
            <a:noAutofit/>
          </a:bodyPr>
          <a:lstStyle/>
          <a:p>
            <a:r>
              <a:rPr lang="en-US" sz="3600" b="1" u="sng" dirty="0">
                <a:solidFill>
                  <a:srgbClr val="C71D55"/>
                </a:solidFill>
                <a:latin typeface="Arial" panose="020B0604020202020204" pitchFamily="34" charset="0"/>
                <a:cs typeface="Arial" panose="020B0604020202020204" pitchFamily="34" charset="0"/>
              </a:rPr>
              <a:t>Table of </a:t>
            </a:r>
            <a:br>
              <a:rPr lang="en-US" sz="3600" b="1" u="sng" dirty="0">
                <a:solidFill>
                  <a:srgbClr val="C71D55"/>
                </a:solidFill>
                <a:latin typeface="Arial" panose="020B0604020202020204" pitchFamily="34" charset="0"/>
                <a:cs typeface="Arial" panose="020B0604020202020204" pitchFamily="34" charset="0"/>
              </a:rPr>
            </a:br>
            <a:r>
              <a:rPr lang="en-US" sz="3600" b="1" u="sng" dirty="0">
                <a:solidFill>
                  <a:srgbClr val="C71D55"/>
                </a:solidFill>
                <a:latin typeface="Arial" panose="020B0604020202020204" pitchFamily="34" charset="0"/>
                <a:cs typeface="Arial" panose="020B0604020202020204" pitchFamily="34" charset="0"/>
              </a:rPr>
              <a:t>Contents</a:t>
            </a:r>
            <a:endParaRPr lang="en-IN" sz="3600" b="1" u="sng" dirty="0">
              <a:solidFill>
                <a:srgbClr val="C71D55"/>
              </a:solidFill>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3408964" y="2127764"/>
            <a:ext cx="74938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Literature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kumimoji="0" lang="en-US" altLang="en-US" sz="2400" b="0"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Objective</a:t>
            </a:r>
          </a:p>
          <a:p>
            <a:pPr lvl="1" eaLnBrk="0" fontAlgn="base" hangingPunct="0">
              <a:spcBef>
                <a:spcPct val="0"/>
              </a:spcBef>
              <a:spcAft>
                <a:spcPct val="0"/>
              </a:spcAf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Research Gap</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References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541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1. Introduction</a:t>
            </a:r>
            <a:endParaRPr lang="en-IN" b="1" u="sng" dirty="0">
              <a:solidFill>
                <a:srgbClr val="16ADDA"/>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812800" y="2093976"/>
            <a:ext cx="10566400" cy="4114800"/>
          </a:xfrm>
        </p:spPr>
        <p:txBody>
          <a:bodyPr/>
          <a:lstStyle/>
          <a:p>
            <a:r>
              <a:rPr lang="en-IN" b="0" i="0" dirty="0">
                <a:solidFill>
                  <a:schemeClr val="tx1">
                    <a:lumMod val="95000"/>
                    <a:lumOff val="5000"/>
                  </a:schemeClr>
                </a:solidFill>
                <a:effectLst/>
              </a:rPr>
              <a:t>In a world brimming with music, finding the right song can be daunting. Our system uses AI and machine learning to personalize your music experience, making it easier than ever to discover songs that truly resonate with you. </a:t>
            </a:r>
          </a:p>
          <a:p>
            <a:r>
              <a:rPr lang="en-US" b="0" i="0" dirty="0">
                <a:solidFill>
                  <a:schemeClr val="tx1">
                    <a:lumMod val="95000"/>
                    <a:lumOff val="5000"/>
                  </a:schemeClr>
                </a:solidFill>
                <a:effectLst/>
              </a:rPr>
              <a:t>Python, Machine learning libraries (Scikit-learn, TensorFlow/</a:t>
            </a:r>
            <a:r>
              <a:rPr lang="en-US" b="0" i="0" dirty="0" err="1">
                <a:solidFill>
                  <a:schemeClr val="tx1">
                    <a:lumMod val="95000"/>
                    <a:lumOff val="5000"/>
                  </a:schemeClr>
                </a:solidFill>
                <a:effectLst/>
              </a:rPr>
              <a:t>PyTorch</a:t>
            </a:r>
            <a:r>
              <a:rPr lang="en-US" b="0" i="0" dirty="0">
                <a:solidFill>
                  <a:schemeClr val="tx1">
                    <a:lumMod val="95000"/>
                    <a:lumOff val="5000"/>
                  </a:schemeClr>
                </a:solidFill>
                <a:effectLst/>
              </a:rPr>
              <a:t>), and data processing tools (NumPy, Pandas)</a:t>
            </a:r>
          </a:p>
        </p:txBody>
      </p:sp>
      <p:sp>
        <p:nvSpPr>
          <p:cNvPr id="2" name="Footer Placeholder 1"/>
          <p:cNvSpPr>
            <a:spLocks noGrp="1"/>
          </p:cNvSpPr>
          <p:nvPr>
            <p:ph type="ftr" sz="quarter" idx="4294967295"/>
          </p:nvPr>
        </p:nvSpPr>
        <p:spPr>
          <a:xfrm>
            <a:off x="3849624" y="6292342"/>
            <a:ext cx="4114800" cy="365125"/>
          </a:xfrm>
        </p:spPr>
        <p:txBody>
          <a:bodyPr/>
          <a:lstStyle/>
          <a:p>
            <a:r>
              <a:rPr lang="en-US" dirty="0"/>
              <a:t>MUSIC RECOMMENDATION SYSTEM , INTERNSHIP Project</a:t>
            </a:r>
          </a:p>
        </p:txBody>
      </p:sp>
    </p:spTree>
    <p:extLst>
      <p:ext uri="{BB962C8B-B14F-4D97-AF65-F5344CB8AC3E}">
        <p14:creationId xmlns:p14="http://schemas.microsoft.com/office/powerpoint/2010/main" val="43571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2. Literature Survey</a:t>
            </a:r>
            <a:endParaRPr lang="en-IN" b="1" u="sng" dirty="0">
              <a:solidFill>
                <a:srgbClr val="16ADDA"/>
              </a:solidFill>
              <a:latin typeface="Arial" panose="020B0604020202020204" pitchFamily="34" charset="0"/>
              <a:cs typeface="Arial" panose="020B0604020202020204" pitchFamily="34" charset="0"/>
            </a:endParaRPr>
          </a:p>
        </p:txBody>
      </p:sp>
      <p:sp>
        <p:nvSpPr>
          <p:cNvPr id="6" name="Content Placeholder 5"/>
          <p:cNvSpPr>
            <a:spLocks noGrp="1"/>
          </p:cNvSpPr>
          <p:nvPr>
            <p:ph sz="quarter" idx="13"/>
          </p:nvPr>
        </p:nvSpPr>
        <p:spPr>
          <a:xfrm>
            <a:off x="482294" y="1417638"/>
            <a:ext cx="10566400" cy="4114800"/>
          </a:xfrm>
        </p:spPr>
        <p:txBody>
          <a:bodyPr/>
          <a:lstStyle/>
          <a:p>
            <a:r>
              <a:rPr lang="en-US" sz="1600" b="0" i="0" u="none" strike="noStrike" dirty="0">
                <a:solidFill>
                  <a:srgbClr val="000000"/>
                </a:solidFill>
                <a:effectLst/>
                <a:hlinkClick r:id="rId2"/>
              </a:rPr>
              <a:t>Patel R</a:t>
            </a:r>
            <a:r>
              <a:rPr lang="en-US" sz="1600" b="0" i="0" dirty="0">
                <a:solidFill>
                  <a:srgbClr val="000000"/>
                </a:solidFill>
                <a:effectLst/>
              </a:rPr>
              <a:t>, </a:t>
            </a:r>
            <a:r>
              <a:rPr lang="en-US" sz="1600" b="0" i="0" u="none" strike="noStrike" dirty="0">
                <a:solidFill>
                  <a:srgbClr val="000000"/>
                </a:solidFill>
                <a:effectLst/>
                <a:hlinkClick r:id="rId3"/>
              </a:rPr>
              <a:t>Thakkar P</a:t>
            </a:r>
            <a:r>
              <a:rPr lang="en-US" sz="1600" b="0" i="0" dirty="0">
                <a:solidFill>
                  <a:srgbClr val="000000"/>
                </a:solidFill>
                <a:effectLst/>
              </a:rPr>
              <a:t> and </a:t>
            </a:r>
            <a:r>
              <a:rPr lang="en-US" sz="1600" b="0" i="0" u="none" strike="noStrike" dirty="0" err="1">
                <a:solidFill>
                  <a:srgbClr val="000000"/>
                </a:solidFill>
                <a:effectLst/>
                <a:hlinkClick r:id="rId4"/>
              </a:rPr>
              <a:t>Ukani</a:t>
            </a:r>
            <a:r>
              <a:rPr lang="en-US" sz="1600" b="0" i="0" u="none" strike="noStrike" dirty="0">
                <a:solidFill>
                  <a:srgbClr val="000000"/>
                </a:solidFill>
                <a:effectLst/>
                <a:hlinkClick r:id="rId4"/>
              </a:rPr>
              <a:t> V</a:t>
            </a:r>
            <a:r>
              <a:rPr lang="en-US" sz="1600" b="0" i="0" dirty="0">
                <a:solidFill>
                  <a:srgbClr val="000000"/>
                </a:solidFill>
                <a:effectLst/>
              </a:rPr>
              <a:t>. (2024). A survey. </a:t>
            </a:r>
            <a:r>
              <a:rPr lang="en-US" sz="1600" b="0" i="1" dirty="0">
                <a:solidFill>
                  <a:srgbClr val="000000"/>
                </a:solidFill>
                <a:effectLst/>
              </a:rPr>
              <a:t>Engineering Applications of Artificial Intelligence</a:t>
            </a:r>
            <a:r>
              <a:rPr lang="en-US" sz="1600" b="0" i="0" dirty="0">
                <a:solidFill>
                  <a:srgbClr val="000000"/>
                </a:solidFill>
                <a:effectLst/>
              </a:rPr>
              <a:t>. 10.1016/j.engappai.2024.108062. </a:t>
            </a:r>
            <a:r>
              <a:rPr lang="en-US" sz="1600" b="1" i="0" dirty="0">
                <a:solidFill>
                  <a:srgbClr val="000000"/>
                </a:solidFill>
                <a:effectLst/>
              </a:rPr>
              <a:t>133</a:t>
            </a:r>
            <a:r>
              <a:rPr lang="en-US" sz="1600" b="0" i="0" dirty="0">
                <a:solidFill>
                  <a:srgbClr val="000000"/>
                </a:solidFill>
                <a:effectLst/>
              </a:rPr>
              <a:t>. (108062). Online publication date: 1-Jul-2024.</a:t>
            </a:r>
          </a:p>
          <a:p>
            <a:r>
              <a:rPr lang="en-IN" sz="1600" dirty="0"/>
              <a:t>Shuai Zhang, Lina Yao, </a:t>
            </a:r>
            <a:r>
              <a:rPr lang="en-IN" sz="1600" dirty="0" err="1"/>
              <a:t>Aixin</a:t>
            </a:r>
            <a:r>
              <a:rPr lang="en-IN" sz="1600" dirty="0"/>
              <a:t> Sun, and Yi Tay. 2019. Clustering Based Recommender System: A Survey and New Perspectives. ACM </a:t>
            </a:r>
            <a:r>
              <a:rPr lang="en-IN" sz="1600" dirty="0" err="1"/>
              <a:t>Comput</a:t>
            </a:r>
            <a:r>
              <a:rPr lang="en-IN" sz="1600" dirty="0"/>
              <a:t>. </a:t>
            </a:r>
            <a:r>
              <a:rPr lang="en-IN" sz="1600" dirty="0" err="1"/>
              <a:t>Surv</a:t>
            </a:r>
            <a:r>
              <a:rPr lang="en-IN" sz="1600" dirty="0"/>
              <a:t>. 52, 1, Article 5 (January 2020), 38 pages. https://doi.org/10.1145/3285029 1, Article 5 (January 2020), 38 pages. </a:t>
            </a:r>
            <a:r>
              <a:rPr lang="en-IN" sz="1600" dirty="0">
                <a:hlinkClick r:id="rId5"/>
              </a:rPr>
              <a:t>https://doi.org/10.1145/3285029</a:t>
            </a:r>
            <a:endParaRPr lang="en-IN" sz="1600" dirty="0"/>
          </a:p>
          <a:p>
            <a:r>
              <a:rPr lang="en-IN" sz="1600" dirty="0"/>
              <a:t>R. Mu, "A Survey of Recommender Systems Based on Deep Learning," in IEEE Access, vol. 6, pp. 69009-69022, 2018, </a:t>
            </a:r>
            <a:r>
              <a:rPr lang="en-IN" sz="1600" dirty="0" err="1"/>
              <a:t>doi</a:t>
            </a:r>
            <a:r>
              <a:rPr lang="en-IN" sz="1600" dirty="0"/>
              <a:t>: 10.1109/ACCESS.2018.2880197.</a:t>
            </a:r>
          </a:p>
          <a:p>
            <a:endParaRPr lang="en-IN" sz="1400" dirty="0"/>
          </a:p>
        </p:txBody>
      </p:sp>
      <p:sp>
        <p:nvSpPr>
          <p:cNvPr id="2" name="Footer Placeholder 1"/>
          <p:cNvSpPr>
            <a:spLocks noGrp="1"/>
          </p:cNvSpPr>
          <p:nvPr>
            <p:ph type="ftr" sz="quarter" idx="4294967295"/>
          </p:nvPr>
        </p:nvSpPr>
        <p:spPr>
          <a:xfrm>
            <a:off x="3922776" y="6218237"/>
            <a:ext cx="4114800" cy="365125"/>
          </a:xfrm>
        </p:spPr>
        <p:txBody>
          <a:bodyPr/>
          <a:lstStyle/>
          <a:p>
            <a:r>
              <a:rPr lang="en-US" dirty="0"/>
              <a:t>MUSIC RECOMMENDATION SYSTEM , INTERNSHIP Project</a:t>
            </a:r>
          </a:p>
        </p:txBody>
      </p:sp>
    </p:spTree>
    <p:extLst>
      <p:ext uri="{BB962C8B-B14F-4D97-AF65-F5344CB8AC3E}">
        <p14:creationId xmlns:p14="http://schemas.microsoft.com/office/powerpoint/2010/main" val="399359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3. Problem Statement</a:t>
            </a:r>
            <a:endParaRPr lang="en-IN" b="1" u="sng" dirty="0">
              <a:solidFill>
                <a:srgbClr val="16ADDA"/>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812800" y="1815402"/>
            <a:ext cx="10566400" cy="2843150"/>
          </a:xfrm>
        </p:spPr>
        <p:txBody>
          <a:bodyPr>
            <a:normAutofit/>
          </a:bodyPr>
          <a:lstStyle/>
          <a:p>
            <a:pPr marL="0" indent="0">
              <a:buNone/>
            </a:pPr>
            <a:r>
              <a:rPr lang="en-US" sz="3600" b="1" i="0" dirty="0">
                <a:solidFill>
                  <a:schemeClr val="tx1">
                    <a:lumMod val="95000"/>
                    <a:lumOff val="5000"/>
                  </a:schemeClr>
                </a:solidFill>
                <a:effectLst/>
              </a:rPr>
              <a:t>PROBLEM STATEMENT</a:t>
            </a:r>
          </a:p>
          <a:p>
            <a:r>
              <a:rPr lang="en-US" b="0" i="0" dirty="0">
                <a:solidFill>
                  <a:schemeClr val="tx1">
                    <a:lumMod val="95000"/>
                    <a:lumOff val="5000"/>
                  </a:schemeClr>
                </a:solidFill>
                <a:effectLst/>
              </a:rPr>
              <a:t>The current music streaming landscape lacks personalized recommendation systems that effectively leverage advanced AI algorithms to cater to individual user preferences</a:t>
            </a:r>
          </a:p>
          <a:p>
            <a:r>
              <a:rPr lang="en-US" b="0" i="0" dirty="0">
                <a:solidFill>
                  <a:schemeClr val="tx1">
                    <a:lumMod val="95000"/>
                    <a:lumOff val="5000"/>
                  </a:schemeClr>
                </a:solidFill>
                <a:effectLst/>
              </a:rPr>
              <a:t>Users often struggle to discover new and relevant music content due to the limitations of existing recommendation systems</a:t>
            </a:r>
          </a:p>
          <a:p>
            <a:pPr marL="0" indent="0">
              <a:buNone/>
            </a:pPr>
            <a:endParaRPr lang="en-US" sz="16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IN" dirty="0"/>
          </a:p>
        </p:txBody>
      </p:sp>
      <p:sp>
        <p:nvSpPr>
          <p:cNvPr id="2" name="Footer Placeholder 1"/>
          <p:cNvSpPr>
            <a:spLocks noGrp="1"/>
          </p:cNvSpPr>
          <p:nvPr>
            <p:ph type="ftr" sz="quarter" idx="4294967295"/>
          </p:nvPr>
        </p:nvSpPr>
        <p:spPr>
          <a:xfrm>
            <a:off x="3877056" y="6218237"/>
            <a:ext cx="4114800" cy="365125"/>
          </a:xfrm>
        </p:spPr>
        <p:txBody>
          <a:bodyPr/>
          <a:lstStyle/>
          <a:p>
            <a:r>
              <a:rPr lang="en-US" dirty="0"/>
              <a:t>MUSIC RECOMMENDATION SYSTEM , INTERNSHIP Project</a:t>
            </a:r>
          </a:p>
        </p:txBody>
      </p:sp>
    </p:spTree>
    <p:extLst>
      <p:ext uri="{BB962C8B-B14F-4D97-AF65-F5344CB8AC3E}">
        <p14:creationId xmlns:p14="http://schemas.microsoft.com/office/powerpoint/2010/main" val="302000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812800" y="1815402"/>
            <a:ext cx="10566400" cy="3853878"/>
          </a:xfrm>
        </p:spPr>
        <p:txBody>
          <a:bodyPr>
            <a:normAutofit/>
          </a:bodyPr>
          <a:lstStyle/>
          <a:p>
            <a:pPr marL="0" indent="0">
              <a:buNone/>
            </a:pPr>
            <a:r>
              <a:rPr lang="en-US" sz="3600" b="1" dirty="0">
                <a:solidFill>
                  <a:schemeClr val="tx1">
                    <a:lumMod val="95000"/>
                    <a:lumOff val="5000"/>
                  </a:schemeClr>
                </a:solidFill>
              </a:rPr>
              <a:t>RESEARCH GAP</a:t>
            </a:r>
          </a:p>
          <a:p>
            <a:r>
              <a:rPr lang="en-IN" b="0" i="0" dirty="0">
                <a:solidFill>
                  <a:schemeClr val="tx1">
                    <a:lumMod val="95000"/>
                    <a:lumOff val="5000"/>
                  </a:schemeClr>
                </a:solidFill>
                <a:effectLst/>
              </a:rPr>
              <a:t>There's a gap in catering to the diverse musical tastes and preferences of users from various cultural backgrounds, with many systems heavily biased towards Western music, neglecting the richness of global music scenes.</a:t>
            </a:r>
            <a:endParaRPr lang="en-US" b="0" i="0" dirty="0">
              <a:solidFill>
                <a:schemeClr val="tx1">
                  <a:lumMod val="95000"/>
                  <a:lumOff val="5000"/>
                </a:schemeClr>
              </a:solidFill>
              <a:effectLst/>
            </a:endParaRPr>
          </a:p>
          <a:p>
            <a:r>
              <a:rPr lang="en-IN" b="0" i="0" dirty="0">
                <a:solidFill>
                  <a:schemeClr val="tx1">
                    <a:lumMod val="95000"/>
                    <a:lumOff val="5000"/>
                  </a:schemeClr>
                </a:solidFill>
                <a:effectLst/>
              </a:rPr>
              <a:t>Existing systems struggle to adapt in real-time to user feedback and interactions, leading to static recommendations that may not accurately reflect users' evolving tastes and preferences</a:t>
            </a:r>
            <a:endParaRPr lang="en-US" sz="24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IN" dirty="0"/>
          </a:p>
        </p:txBody>
      </p:sp>
      <p:sp>
        <p:nvSpPr>
          <p:cNvPr id="2" name="Footer Placeholder 1"/>
          <p:cNvSpPr>
            <a:spLocks noGrp="1"/>
          </p:cNvSpPr>
          <p:nvPr>
            <p:ph type="ftr" sz="quarter" idx="4294967295"/>
          </p:nvPr>
        </p:nvSpPr>
        <p:spPr>
          <a:xfrm>
            <a:off x="3566160" y="6328918"/>
            <a:ext cx="4114800" cy="365125"/>
          </a:xfrm>
        </p:spPr>
        <p:txBody>
          <a:bodyPr/>
          <a:lstStyle/>
          <a:p>
            <a:r>
              <a:rPr lang="en-US" dirty="0"/>
              <a:t>MUSIC RECOMMENDATION SYSTEM , INTERNSHIP Project</a:t>
            </a:r>
          </a:p>
        </p:txBody>
      </p:sp>
    </p:spTree>
    <p:extLst>
      <p:ext uri="{BB962C8B-B14F-4D97-AF65-F5344CB8AC3E}">
        <p14:creationId xmlns:p14="http://schemas.microsoft.com/office/powerpoint/2010/main" val="98853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812800" y="1342962"/>
            <a:ext cx="10566400" cy="3853878"/>
          </a:xfrm>
        </p:spPr>
        <p:txBody>
          <a:bodyPr>
            <a:normAutofit fontScale="85000" lnSpcReduction="20000"/>
          </a:bodyPr>
          <a:lstStyle/>
          <a:p>
            <a:pPr marL="0" indent="0">
              <a:buNone/>
            </a:pPr>
            <a:r>
              <a:rPr lang="en-US" sz="5200" b="1" dirty="0">
                <a:solidFill>
                  <a:schemeClr val="tx1">
                    <a:lumMod val="95000"/>
                    <a:lumOff val="5000"/>
                  </a:schemeClr>
                </a:solidFill>
              </a:rPr>
              <a:t>OBJECTIVE</a:t>
            </a:r>
            <a:r>
              <a:rPr lang="en-US" sz="6500" b="1" dirty="0">
                <a:solidFill>
                  <a:schemeClr val="tx1">
                    <a:lumMod val="95000"/>
                    <a:lumOff val="5000"/>
                  </a:schemeClr>
                </a:solidFill>
              </a:rPr>
              <a:t> </a:t>
            </a:r>
            <a:endParaRPr lang="en-US" sz="3600" b="1" dirty="0">
              <a:solidFill>
                <a:schemeClr val="tx1">
                  <a:lumMod val="95000"/>
                  <a:lumOff val="5000"/>
                </a:schemeClr>
              </a:solidFill>
            </a:endParaRPr>
          </a:p>
          <a:p>
            <a:r>
              <a:rPr lang="en-US" sz="3600" dirty="0">
                <a:solidFill>
                  <a:schemeClr val="tx1">
                    <a:lumMod val="95000"/>
                    <a:lumOff val="5000"/>
                  </a:schemeClr>
                </a:solidFill>
              </a:rPr>
              <a:t>D</a:t>
            </a:r>
            <a:r>
              <a:rPr lang="en-US" sz="3600" b="0" i="0" dirty="0">
                <a:solidFill>
                  <a:schemeClr val="tx1">
                    <a:lumMod val="95000"/>
                    <a:lumOff val="5000"/>
                  </a:schemeClr>
                </a:solidFill>
                <a:effectLst/>
              </a:rPr>
              <a:t>evelop an AI-powered music recommendation system capable of delivering personalized suggestions based on user preferences</a:t>
            </a:r>
          </a:p>
          <a:p>
            <a:r>
              <a:rPr lang="en-US" sz="3600" b="0" i="0" dirty="0">
                <a:solidFill>
                  <a:schemeClr val="tx1">
                    <a:lumMod val="95000"/>
                    <a:lumOff val="5000"/>
                  </a:schemeClr>
                </a:solidFill>
                <a:effectLst/>
              </a:rPr>
              <a:t>Implement advanced machine learning algorithms to analyze user preferences and generate tailored recommendations</a:t>
            </a:r>
          </a:p>
          <a:p>
            <a:r>
              <a:rPr lang="en-US" sz="3600" b="0" i="0" dirty="0">
                <a:solidFill>
                  <a:schemeClr val="tx1">
                    <a:lumMod val="95000"/>
                    <a:lumOff val="5000"/>
                  </a:schemeClr>
                </a:solidFill>
                <a:effectLst/>
              </a:rPr>
              <a:t>Enhance user satisfaction and engagement by providing diverse and relevant music content through the recommendation system</a:t>
            </a:r>
          </a:p>
          <a:p>
            <a:pPr marL="0" indent="0">
              <a:buNone/>
            </a:pPr>
            <a:endParaRPr lang="en-US" sz="16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IN" dirty="0"/>
          </a:p>
        </p:txBody>
      </p:sp>
      <p:sp>
        <p:nvSpPr>
          <p:cNvPr id="2" name="Footer Placeholder 1"/>
          <p:cNvSpPr>
            <a:spLocks noGrp="1"/>
          </p:cNvSpPr>
          <p:nvPr>
            <p:ph type="ftr" sz="quarter" idx="4294967295"/>
          </p:nvPr>
        </p:nvSpPr>
        <p:spPr>
          <a:xfrm>
            <a:off x="4038600" y="6365494"/>
            <a:ext cx="4114800" cy="365125"/>
          </a:xfrm>
        </p:spPr>
        <p:txBody>
          <a:bodyPr/>
          <a:lstStyle/>
          <a:p>
            <a:r>
              <a:rPr lang="en-US" dirty="0"/>
              <a:t>MUSIC RECOMMENDATION SYSTEM , INTERNSHIP Project</a:t>
            </a:r>
          </a:p>
        </p:txBody>
      </p:sp>
    </p:spTree>
    <p:extLst>
      <p:ext uri="{BB962C8B-B14F-4D97-AF65-F5344CB8AC3E}">
        <p14:creationId xmlns:p14="http://schemas.microsoft.com/office/powerpoint/2010/main" val="182671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4. K-MEANS ARCHITECTURE</a:t>
            </a:r>
            <a:endParaRPr lang="en-IN" b="1" u="sng" dirty="0">
              <a:solidFill>
                <a:srgbClr val="16ADDA"/>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4294967295"/>
          </p:nvPr>
        </p:nvSpPr>
        <p:spPr>
          <a:xfrm>
            <a:off x="3922776" y="6218237"/>
            <a:ext cx="4114800" cy="365125"/>
          </a:xfrm>
        </p:spPr>
        <p:txBody>
          <a:bodyPr/>
          <a:lstStyle/>
          <a:p>
            <a:r>
              <a:rPr lang="en-US" dirty="0"/>
              <a:t>MUSIC RECOMMENDATION SYSTEM , INTERNSHIP Project</a:t>
            </a:r>
          </a:p>
        </p:txBody>
      </p:sp>
      <p:pic>
        <p:nvPicPr>
          <p:cNvPr id="5" name="Picture 4">
            <a:extLst>
              <a:ext uri="{FF2B5EF4-FFF2-40B4-BE49-F238E27FC236}">
                <a16:creationId xmlns:a16="http://schemas.microsoft.com/office/drawing/2014/main" id="{4E79F25E-3EC5-3F78-356C-C0685D822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52" y="1152461"/>
            <a:ext cx="10460248" cy="5065776"/>
          </a:xfrm>
          <a:prstGeom prst="rect">
            <a:avLst/>
          </a:prstGeom>
        </p:spPr>
      </p:pic>
    </p:spTree>
    <p:extLst>
      <p:ext uri="{BB962C8B-B14F-4D97-AF65-F5344CB8AC3E}">
        <p14:creationId xmlns:p14="http://schemas.microsoft.com/office/powerpoint/2010/main" val="2973248602"/>
      </p:ext>
    </p:extLst>
  </p:cSld>
  <p:clrMapOvr>
    <a:masterClrMapping/>
  </p:clrMapOvr>
</p:sld>
</file>

<file path=ppt/theme/theme1.xml><?xml version="1.0" encoding="utf-8"?>
<a:theme xmlns:a="http://schemas.openxmlformats.org/drawingml/2006/main" name="UPES Teaching Slides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PES Teaching Slides Theme" id="{43C8080A-1EA3-47D1-B3B7-189E51691CBF}" vid="{0BDF9598-F1D9-44E4-834E-A1336D07C8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UPES Teaching Slides Theme</Template>
  <TotalTime>6685</TotalTime>
  <Words>609</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UPES Teaching Slides Theme</vt:lpstr>
      <vt:lpstr>PowerPoint Presentation</vt:lpstr>
      <vt:lpstr>PowerPoint Presentation</vt:lpstr>
      <vt:lpstr>Table of  Contents</vt:lpstr>
      <vt:lpstr>1. Introduction</vt:lpstr>
      <vt:lpstr>2. Literature Survey</vt:lpstr>
      <vt:lpstr>3. Problem Statement</vt:lpstr>
      <vt:lpstr>PowerPoint Presentation</vt:lpstr>
      <vt:lpstr>PowerPoint Presentation</vt:lpstr>
      <vt:lpstr>4. K-MEANS ARCHITECTURE</vt:lpstr>
      <vt:lpstr>5. K-MEANS Diagram</vt:lpstr>
      <vt:lpstr>6. Clustering songs with k-means</vt:lpstr>
      <vt:lpstr>7. OUTPUT</vt:lpstr>
      <vt:lpstr>8. Conclusion</vt:lpstr>
      <vt:lpstr>9. 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Dhiviya Rose</dc:creator>
  <cp:lastModifiedBy>akash panwar</cp:lastModifiedBy>
  <cp:revision>707</cp:revision>
  <dcterms:created xsi:type="dcterms:W3CDTF">2019-11-28T10:40:03Z</dcterms:created>
  <dcterms:modified xsi:type="dcterms:W3CDTF">2024-03-20T08:55:50Z</dcterms:modified>
</cp:coreProperties>
</file>