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9" roundtripDataSignature="AMtx7mh3BJ1BWZMsdJi5n6HHV7LduOUo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neyball_(film)" TargetMode="External"/><Relationship Id="rId3" Type="http://schemas.openxmlformats.org/officeDocument/2006/relationships/hyperlink" Target="https://en.wikipedia.org/wiki/Moneyball_(film)"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Today I want to discuss how if we can optimize our with Major League Baseball team with the right players, our odds are dramatically increased in hitting the magical plateau of 95+ wins to head into the world series</a:t>
            </a:r>
            <a:endParaRPr/>
          </a:p>
        </p:txBody>
      </p:sp>
      <p:sp>
        <p:nvSpPr>
          <p:cNvPr id="54" name="Google Shape;5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US"/>
              <a:t>What</a:t>
            </a:r>
            <a:endParaRPr/>
          </a:p>
          <a:p>
            <a:pPr indent="-317500" lvl="1" marL="914400" rtl="0" algn="l">
              <a:spcBef>
                <a:spcPts val="0"/>
              </a:spcBef>
              <a:spcAft>
                <a:spcPts val="0"/>
              </a:spcAft>
              <a:buClr>
                <a:schemeClr val="dk1"/>
              </a:buClr>
              <a:buSzPts val="1400"/>
              <a:buChar char="○"/>
            </a:pPr>
            <a:r>
              <a:rPr lang="en-US"/>
              <a:t>Major League Baseball franchises are looking for whatever advantage possible to get to the world series and the magical plateau </a:t>
            </a:r>
            <a:endParaRPr/>
          </a:p>
          <a:p>
            <a:pPr indent="-317500" lvl="0" marL="457200" rtl="0" algn="l">
              <a:spcBef>
                <a:spcPts val="0"/>
              </a:spcBef>
              <a:spcAft>
                <a:spcPts val="0"/>
              </a:spcAft>
              <a:buClr>
                <a:schemeClr val="dk1"/>
              </a:buClr>
              <a:buSzPts val="1400"/>
              <a:buChar char="●"/>
            </a:pPr>
            <a:r>
              <a:rPr lang="en-US"/>
              <a:t>Why</a:t>
            </a:r>
            <a:endParaRPr/>
          </a:p>
          <a:p>
            <a:pPr indent="-317500" lvl="1" marL="914400" rtl="0" algn="l">
              <a:spcBef>
                <a:spcPts val="0"/>
              </a:spcBef>
              <a:spcAft>
                <a:spcPts val="0"/>
              </a:spcAft>
              <a:buClr>
                <a:schemeClr val="dk1"/>
              </a:buClr>
              <a:buSzPts val="1400"/>
              <a:buChar char="○"/>
            </a:pPr>
            <a:r>
              <a:rPr lang="en-US"/>
              <a:t>Discuss what type of players we need in order to get that edge in order to have a winning season and get our team into the World Series</a:t>
            </a:r>
            <a:endParaRPr/>
          </a:p>
          <a:p>
            <a:pPr indent="-317500" lvl="0" marL="457200" rtl="0" algn="l">
              <a:spcBef>
                <a:spcPts val="0"/>
              </a:spcBef>
              <a:spcAft>
                <a:spcPts val="0"/>
              </a:spcAft>
              <a:buClr>
                <a:schemeClr val="dk1"/>
              </a:buClr>
              <a:buSzPts val="1400"/>
              <a:buChar char="●"/>
            </a:pPr>
            <a:r>
              <a:rPr lang="en-US"/>
              <a:t>How</a:t>
            </a:r>
            <a:endParaRPr/>
          </a:p>
          <a:p>
            <a:pPr indent="-317500" lvl="1" marL="914400" rtl="0" algn="l">
              <a:spcBef>
                <a:spcPts val="0"/>
              </a:spcBef>
              <a:spcAft>
                <a:spcPts val="0"/>
              </a:spcAft>
              <a:buSzPts val="1400"/>
              <a:buChar char="○"/>
            </a:pPr>
            <a:r>
              <a:rPr lang="en-US"/>
              <a:t>Today we will discuss how we can improve our chances of winning by analyzing 2 particular stats, Earned Run Averages and On-Base Percentages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Font typeface="Arial"/>
              <a:buNone/>
            </a:pPr>
            <a:r>
              <a:t/>
            </a:r>
            <a:endParaRPr/>
          </a:p>
        </p:txBody>
      </p:sp>
      <p:sp>
        <p:nvSpPr>
          <p:cNvPr id="60" name="Google Shape;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600"/>
              </a:spcBef>
              <a:spcAft>
                <a:spcPts val="0"/>
              </a:spcAft>
              <a:buClr>
                <a:schemeClr val="dk1"/>
              </a:buClr>
              <a:buSzPts val="1400"/>
              <a:buChar char="●"/>
            </a:pPr>
            <a:r>
              <a:rPr lang="en-US">
                <a:solidFill>
                  <a:srgbClr val="212121"/>
                </a:solidFill>
                <a:highlight>
                  <a:srgbClr val="FFFFFF"/>
                </a:highlight>
                <a:latin typeface="Roboto"/>
                <a:ea typeface="Roboto"/>
                <a:cs typeface="Roboto"/>
                <a:sym typeface="Roboto"/>
              </a:rPr>
              <a:t>Major League Baseball </a:t>
            </a:r>
            <a:r>
              <a:rPr lang="en-US">
                <a:solidFill>
                  <a:srgbClr val="212121"/>
                </a:solidFill>
                <a:highlight>
                  <a:srgbClr val="FFFFFF"/>
                </a:highlight>
                <a:latin typeface="Roboto"/>
                <a:ea typeface="Roboto"/>
                <a:cs typeface="Roboto"/>
                <a:sym typeface="Roboto"/>
              </a:rPr>
              <a:t>franchises</a:t>
            </a:r>
            <a:r>
              <a:rPr lang="en-US">
                <a:solidFill>
                  <a:srgbClr val="212121"/>
                </a:solidFill>
                <a:highlight>
                  <a:srgbClr val="FFFFFF"/>
                </a:highlight>
                <a:latin typeface="Roboto"/>
                <a:ea typeface="Roboto"/>
                <a:cs typeface="Roboto"/>
                <a:sym typeface="Roboto"/>
              </a:rPr>
              <a:t> are looking for whatever advantage possible to get to the world series.</a:t>
            </a:r>
            <a:endParaRPr>
              <a:solidFill>
                <a:srgbClr val="21212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US" u="sng">
                <a:solidFill>
                  <a:schemeClr val="hlink"/>
                </a:solidFill>
                <a:highlight>
                  <a:srgbClr val="FFFFFF"/>
                </a:highlight>
                <a:latin typeface="Roboto"/>
                <a:ea typeface="Roboto"/>
                <a:cs typeface="Roboto"/>
                <a:sym typeface="Roboto"/>
                <a:hlinkClick r:id="rId2"/>
              </a:rPr>
              <a:t>"Moneyball"</a:t>
            </a:r>
            <a:r>
              <a:rPr lang="en-US">
                <a:solidFill>
                  <a:srgbClr val="212121"/>
                </a:solidFill>
                <a:highlight>
                  <a:srgbClr val="FFFFFF"/>
                </a:highlight>
                <a:latin typeface="Roboto"/>
                <a:ea typeface="Roboto"/>
                <a:cs typeface="Roboto"/>
                <a:sym typeface="Roboto"/>
              </a:rPr>
              <a:t>, has helped conceptualized the importance of gathering and </a:t>
            </a:r>
            <a:r>
              <a:rPr lang="en-US">
                <a:solidFill>
                  <a:srgbClr val="212121"/>
                </a:solidFill>
                <a:highlight>
                  <a:srgbClr val="FFFFFF"/>
                </a:highlight>
                <a:latin typeface="Roboto"/>
                <a:ea typeface="Roboto"/>
                <a:cs typeface="Roboto"/>
                <a:sym typeface="Roboto"/>
              </a:rPr>
              <a:t>analyzing</a:t>
            </a:r>
            <a:r>
              <a:rPr lang="en-US">
                <a:solidFill>
                  <a:srgbClr val="212121"/>
                </a:solidFill>
                <a:highlight>
                  <a:srgbClr val="FFFFFF"/>
                </a:highlight>
                <a:latin typeface="Roboto"/>
                <a:ea typeface="Roboto"/>
                <a:cs typeface="Roboto"/>
                <a:sym typeface="Roboto"/>
              </a:rPr>
              <a:t> data for the MLB.</a:t>
            </a:r>
            <a:endParaRPr>
              <a:solidFill>
                <a:srgbClr val="212121"/>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Char char="●"/>
            </a:pPr>
            <a:r>
              <a:rPr lang="en-US">
                <a:solidFill>
                  <a:srgbClr val="212121"/>
                </a:solidFill>
                <a:highlight>
                  <a:srgbClr val="FFFFFF"/>
                </a:highlight>
                <a:latin typeface="Roboto"/>
                <a:ea typeface="Roboto"/>
                <a:cs typeface="Roboto"/>
                <a:sym typeface="Roboto"/>
              </a:rPr>
              <a:t>What does this mean?</a:t>
            </a:r>
            <a:endParaRPr>
              <a:solidFill>
                <a:srgbClr val="212121"/>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chemeClr val="dk1"/>
              </a:buClr>
              <a:buSzPts val="1400"/>
              <a:buChar char="○"/>
            </a:pPr>
            <a:r>
              <a:rPr lang="en-US">
                <a:solidFill>
                  <a:srgbClr val="212121"/>
                </a:solidFill>
                <a:highlight>
                  <a:srgbClr val="FFFFFF"/>
                </a:highlight>
                <a:latin typeface="Roboto"/>
                <a:ea typeface="Roboto"/>
                <a:cs typeface="Roboto"/>
                <a:sym typeface="Roboto"/>
              </a:rPr>
              <a:t>For the </a:t>
            </a:r>
            <a:r>
              <a:rPr lang="en-US">
                <a:solidFill>
                  <a:srgbClr val="212121"/>
                </a:solidFill>
                <a:highlight>
                  <a:srgbClr val="FFFFFF"/>
                </a:highlight>
                <a:latin typeface="Roboto"/>
                <a:ea typeface="Roboto"/>
                <a:cs typeface="Roboto"/>
                <a:sym typeface="Roboto"/>
              </a:rPr>
              <a:t>uninitiated</a:t>
            </a:r>
            <a:r>
              <a:rPr lang="en-US">
                <a:solidFill>
                  <a:srgbClr val="212121"/>
                </a:solidFill>
                <a:highlight>
                  <a:srgbClr val="FFFFFF"/>
                </a:highlight>
                <a:latin typeface="Roboto"/>
                <a:ea typeface="Roboto"/>
                <a:cs typeface="Roboto"/>
                <a:sym typeface="Roboto"/>
              </a:rPr>
              <a:t>, </a:t>
            </a:r>
            <a:r>
              <a:rPr lang="en-US" u="sng">
                <a:solidFill>
                  <a:schemeClr val="hlink"/>
                </a:solidFill>
                <a:highlight>
                  <a:srgbClr val="FFFFFF"/>
                </a:highlight>
                <a:latin typeface="Roboto"/>
                <a:ea typeface="Roboto"/>
                <a:cs typeface="Roboto"/>
                <a:sym typeface="Roboto"/>
                <a:hlinkClick r:id="rId3"/>
              </a:rPr>
              <a:t>"Moneyball"</a:t>
            </a:r>
            <a:r>
              <a:rPr lang="en-US">
                <a:solidFill>
                  <a:srgbClr val="212121"/>
                </a:solidFill>
                <a:highlight>
                  <a:srgbClr val="FFFFFF"/>
                </a:highlight>
                <a:latin typeface="Roboto"/>
                <a:ea typeface="Roboto"/>
                <a:cs typeface="Roboto"/>
                <a:sym typeface="Roboto"/>
              </a:rPr>
              <a:t> popularized </a:t>
            </a:r>
            <a:r>
              <a:rPr lang="en-US">
                <a:solidFill>
                  <a:srgbClr val="212121"/>
                </a:solidFill>
                <a:highlight>
                  <a:srgbClr val="FFFFFF"/>
                </a:highlight>
                <a:latin typeface="Roboto"/>
                <a:ea typeface="Roboto"/>
                <a:cs typeface="Roboto"/>
                <a:sym typeface="Roboto"/>
              </a:rPr>
              <a:t>Sabermetric</a:t>
            </a:r>
            <a:r>
              <a:rPr lang="en-US">
                <a:solidFill>
                  <a:srgbClr val="212121"/>
                </a:solidFill>
                <a:highlight>
                  <a:srgbClr val="FFFFFF"/>
                </a:highlight>
                <a:latin typeface="Roboto"/>
                <a:ea typeface="Roboto"/>
                <a:cs typeface="Roboto"/>
                <a:sym typeface="Roboto"/>
              </a:rPr>
              <a:t> principles, essentially utilizing a </a:t>
            </a:r>
            <a:r>
              <a:rPr lang="en-US">
                <a:solidFill>
                  <a:srgbClr val="212121"/>
                </a:solidFill>
                <a:highlight>
                  <a:srgbClr val="FFFFFF"/>
                </a:highlight>
                <a:latin typeface="Roboto"/>
                <a:ea typeface="Roboto"/>
                <a:cs typeface="Roboto"/>
                <a:sym typeface="Roboto"/>
              </a:rPr>
              <a:t>quantitative</a:t>
            </a:r>
            <a:r>
              <a:rPr lang="en-US">
                <a:solidFill>
                  <a:srgbClr val="212121"/>
                </a:solidFill>
                <a:highlight>
                  <a:srgbClr val="FFFFFF"/>
                </a:highlight>
                <a:latin typeface="Roboto"/>
                <a:ea typeface="Roboto"/>
                <a:cs typeface="Roboto"/>
                <a:sym typeface="Roboto"/>
              </a:rPr>
              <a:t> approach to baseball applying mathematical and statistical analysis of baseball records to evaluate players past </a:t>
            </a:r>
            <a:r>
              <a:rPr lang="en-US">
                <a:solidFill>
                  <a:srgbClr val="212121"/>
                </a:solidFill>
                <a:highlight>
                  <a:srgbClr val="FFFFFF"/>
                </a:highlight>
                <a:latin typeface="Roboto"/>
                <a:ea typeface="Roboto"/>
                <a:cs typeface="Roboto"/>
                <a:sym typeface="Roboto"/>
              </a:rPr>
              <a:t>performance</a:t>
            </a:r>
            <a:r>
              <a:rPr lang="en-US">
                <a:solidFill>
                  <a:srgbClr val="212121"/>
                </a:solidFill>
                <a:highlight>
                  <a:srgbClr val="FFFFFF"/>
                </a:highlight>
                <a:latin typeface="Roboto"/>
                <a:ea typeface="Roboto"/>
                <a:cs typeface="Roboto"/>
                <a:sym typeface="Roboto"/>
              </a:rPr>
              <a:t> and predict future </a:t>
            </a:r>
            <a:r>
              <a:rPr lang="en-US">
                <a:solidFill>
                  <a:srgbClr val="212121"/>
                </a:solidFill>
                <a:highlight>
                  <a:srgbClr val="FFFFFF"/>
                </a:highlight>
                <a:latin typeface="Roboto"/>
                <a:ea typeface="Roboto"/>
                <a:cs typeface="Roboto"/>
                <a:sym typeface="Roboto"/>
              </a:rPr>
              <a:t>performance</a:t>
            </a:r>
            <a:r>
              <a:rPr lang="en-US">
                <a:solidFill>
                  <a:srgbClr val="212121"/>
                </a:solidFill>
                <a:highlight>
                  <a:srgbClr val="FFFFFF"/>
                </a:highlight>
                <a:latin typeface="Roboto"/>
                <a:ea typeface="Roboto"/>
                <a:cs typeface="Roboto"/>
                <a:sym typeface="Roboto"/>
              </a:rPr>
              <a:t>.</a:t>
            </a:r>
            <a:endParaRPr>
              <a:solidFill>
                <a:srgbClr val="21212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Char char="●"/>
            </a:pPr>
            <a:r>
              <a:rPr lang="en-US"/>
              <a:t>Moneyballs changed the game in countless ways, from the scouting department to the actual on-field play.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463f1f78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commonly understood part of baseball is to have a chance of heading to the World Series is having 95 wins in the regular baseball season</a:t>
            </a:r>
            <a:endParaRPr/>
          </a:p>
          <a:p>
            <a:pPr indent="0" lvl="0" marL="0" rtl="0" algn="l">
              <a:spcBef>
                <a:spcPts val="0"/>
              </a:spcBef>
              <a:spcAft>
                <a:spcPts val="0"/>
              </a:spcAft>
              <a:buNone/>
            </a:pPr>
            <a:r>
              <a:rPr lang="en-US"/>
              <a:t>with that in mind let</a:t>
            </a:r>
            <a:endParaRPr/>
          </a:p>
          <a:p>
            <a:pPr indent="0" lvl="0" marL="0" rtl="0" algn="l">
              <a:spcBef>
                <a:spcPts val="0"/>
              </a:spcBef>
              <a:spcAft>
                <a:spcPts val="0"/>
              </a:spcAft>
              <a:buNone/>
            </a:pPr>
            <a:r>
              <a:rPr lang="en-US"/>
              <a:t>Our Hypothesis has to do with ERA and OBP player stats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Looking at ERA</a:t>
            </a:r>
            <a:endParaRPr/>
          </a:p>
          <a:p>
            <a:pPr indent="0" lvl="0" marL="0" rtl="0" algn="l">
              <a:spcBef>
                <a:spcPts val="0"/>
              </a:spcBef>
              <a:spcAft>
                <a:spcPts val="0"/>
              </a:spcAft>
              <a:buNone/>
            </a:pPr>
            <a:r>
              <a:rPr lang="en-US"/>
              <a:t>	What does this mean? The ERA tells us how well a pitcher prevented runs from scoring.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is OBP</a:t>
            </a:r>
            <a:endParaRPr/>
          </a:p>
          <a:p>
            <a:pPr indent="0" lvl="0" marL="0" rtl="0" algn="l">
              <a:spcBef>
                <a:spcPts val="0"/>
              </a:spcBef>
              <a:spcAft>
                <a:spcPts val="0"/>
              </a:spcAft>
              <a:buNone/>
            </a:pPr>
            <a:r>
              <a:rPr lang="en-US"/>
              <a:t>	Well, A hitter wants to hit the pitch and score.  OBP provides insight on which hitters are more successful with this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ultimate goal is to look at these stats in relation to players and understand the statistical significance between ERA/OBP and wins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Error is a judgement of official advising of a misplay that allows the player to advance to a base - for example if an outfielder drops the ball during a catch. Batter still gets credit</a:t>
            </a:r>
            <a:endParaRPr/>
          </a:p>
          <a:p>
            <a:pPr indent="0" lvl="0" marL="0" rtl="0" algn="l">
              <a:spcBef>
                <a:spcPts val="0"/>
              </a:spcBef>
              <a:spcAft>
                <a:spcPts val="0"/>
              </a:spcAft>
              <a:buClr>
                <a:schemeClr val="dk1"/>
              </a:buClr>
              <a:buSzPts val="1100"/>
              <a:buFont typeface="Arial"/>
              <a:buNone/>
            </a:pPr>
            <a:r>
              <a:rPr lang="en-US"/>
              <a:t>Passed ball - if a catcher fails to hold or control a legally pitched ball that should have been caught (stolen 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g11463f1f78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Data set: </a:t>
            </a:r>
            <a:endParaRPr/>
          </a:p>
          <a:p>
            <a:pPr indent="0" lvl="0" marL="0" rtl="0" algn="l">
              <a:spcBef>
                <a:spcPts val="0"/>
              </a:spcBef>
              <a:spcAft>
                <a:spcPts val="0"/>
              </a:spcAft>
              <a:buNone/>
            </a:pPr>
            <a:r>
              <a:rPr lang="en-US"/>
              <a:t>All </a:t>
            </a:r>
            <a:r>
              <a:rPr lang="en-US"/>
              <a:t>Major League Teams</a:t>
            </a:r>
            <a:r>
              <a:rPr lang="en-US"/>
              <a:t> from 1976 through 2019</a:t>
            </a:r>
            <a:endParaRPr/>
          </a:p>
          <a:p>
            <a:pPr indent="457200" lvl="0" marL="0" rtl="0" algn="l">
              <a:spcBef>
                <a:spcPts val="0"/>
              </a:spcBef>
              <a:spcAft>
                <a:spcPts val="0"/>
              </a:spcAft>
              <a:buNone/>
            </a:pPr>
            <a:r>
              <a:rPr lang="en-US"/>
              <a:t>	All baseball teams within a 43 year period through 2019</a:t>
            </a:r>
            <a:endParaRPr/>
          </a:p>
          <a:p>
            <a:pPr indent="457200" lvl="0" marL="0" rtl="0" algn="l">
              <a:spcBef>
                <a:spcPts val="0"/>
              </a:spcBef>
              <a:spcAft>
                <a:spcPts val="0"/>
              </a:spcAft>
              <a:buClr>
                <a:schemeClr val="dk1"/>
              </a:buClr>
              <a:buSzPts val="1100"/>
              <a:buFont typeface="Arial"/>
              <a:buNone/>
            </a:pPr>
            <a:r>
              <a:rPr lang="en-US"/>
              <a:t>	Please note - </a:t>
            </a:r>
            <a:r>
              <a:rPr lang="en-US"/>
              <a:t>Omitted</a:t>
            </a:r>
            <a:r>
              <a:rPr lang="en-US"/>
              <a:t> 2020 as it was impacted by Covid and only lasted 60 games</a:t>
            </a:r>
            <a:endParaRPr/>
          </a:p>
          <a:p>
            <a:pPr indent="0" lvl="0" marL="0" rtl="0" algn="l">
              <a:spcBef>
                <a:spcPts val="0"/>
              </a:spcBef>
              <a:spcAft>
                <a:spcPts val="0"/>
              </a:spcAft>
              <a:buNone/>
            </a:pPr>
            <a:r>
              <a:rPr lang="en-US"/>
              <a:t>8 numerical variables within data set </a:t>
            </a:r>
            <a:endParaRPr/>
          </a:p>
          <a:p>
            <a:pPr indent="0" lvl="0" marL="0" rtl="0" algn="l">
              <a:spcBef>
                <a:spcPts val="0"/>
              </a:spcBef>
              <a:spcAft>
                <a:spcPts val="0"/>
              </a:spcAft>
              <a:buNone/>
            </a:pPr>
            <a:r>
              <a:rPr lang="en-US"/>
              <a:t>		</a:t>
            </a:r>
            <a:r>
              <a:rPr b="1" lang="en-US"/>
              <a:t>Why did we need to expand the scope of </a:t>
            </a:r>
            <a:r>
              <a:rPr b="1" lang="en-US"/>
              <a:t>variables</a:t>
            </a:r>
            <a:r>
              <a:rPr b="1" lang="en-US"/>
              <a:t>? Well</a:t>
            </a:r>
            <a:endParaRPr b="1"/>
          </a:p>
          <a:p>
            <a:pPr indent="0" lvl="0" marL="0" rtl="0" algn="l">
              <a:spcBef>
                <a:spcPts val="0"/>
              </a:spcBef>
              <a:spcAft>
                <a:spcPts val="0"/>
              </a:spcAft>
              <a:buNone/>
            </a:pPr>
            <a:r>
              <a:rPr b="1" lang="en-US"/>
              <a:t>		OBP is not within the dataset so </a:t>
            </a:r>
            <a:r>
              <a:rPr b="1" lang="en-US"/>
              <a:t> within our Python script </a:t>
            </a:r>
            <a:r>
              <a:rPr b="1" lang="en-US"/>
              <a:t>we used the following calculation of</a:t>
            </a:r>
            <a:endParaRPr b="1"/>
          </a:p>
          <a:p>
            <a:pPr indent="0" lvl="0" marL="0" rtl="0" algn="l">
              <a:spcBef>
                <a:spcPts val="0"/>
              </a:spcBef>
              <a:spcAft>
                <a:spcPts val="0"/>
              </a:spcAft>
              <a:buNone/>
            </a:pPr>
            <a:r>
              <a:rPr b="1" lang="en-US"/>
              <a:t>		of Hits + Walks + Hit by Pitch / At bats + Walks + Hit by Pitch + </a:t>
            </a:r>
            <a:r>
              <a:rPr b="1" lang="en-US"/>
              <a:t>Sacrifice</a:t>
            </a:r>
            <a:r>
              <a:rPr b="1" lang="en-US"/>
              <a:t> Flies</a:t>
            </a:r>
            <a:endParaRPr b="1"/>
          </a:p>
          <a:p>
            <a:pPr indent="0" lvl="0" marL="0" rtl="0" algn="l">
              <a:spcBef>
                <a:spcPts val="0"/>
              </a:spcBef>
              <a:spcAft>
                <a:spcPts val="0"/>
              </a:spcAft>
              <a:buNone/>
            </a:pPr>
            <a:r>
              <a:rPr b="1" lang="en-US"/>
              <a:t>		to obtain the On-Base Percentage, verifying accuracy. </a:t>
            </a:r>
            <a:endParaRPr b="1"/>
          </a:p>
          <a:p>
            <a:pPr indent="0" lvl="0" marL="0" rtl="0" algn="l">
              <a:spcBef>
                <a:spcPts val="0"/>
              </a:spcBef>
              <a:spcAft>
                <a:spcPts val="0"/>
              </a:spcAft>
              <a:buNone/>
            </a:pPr>
            <a:r>
              <a:rPr lang="en-US"/>
              <a:t>		Hits - hen the batter safely reaches or passes first base after hitting the ball into fair territory</a:t>
            </a:r>
            <a:endParaRPr/>
          </a:p>
          <a:p>
            <a:pPr indent="0" lvl="0" marL="0" rtl="0" algn="l">
              <a:spcBef>
                <a:spcPts val="0"/>
              </a:spcBef>
              <a:spcAft>
                <a:spcPts val="0"/>
              </a:spcAft>
              <a:buNone/>
            </a:pPr>
            <a:r>
              <a:rPr lang="en-US"/>
              <a:t>		Walks - A walk (or base on balls) occurs when a pitcher throws four pitches out of the strike zone</a:t>
            </a:r>
            <a:endParaRPr/>
          </a:p>
          <a:p>
            <a:pPr indent="0" lvl="0" marL="0" rtl="0" algn="l">
              <a:spcBef>
                <a:spcPts val="0"/>
              </a:spcBef>
              <a:spcAft>
                <a:spcPts val="0"/>
              </a:spcAft>
              <a:buNone/>
            </a:pPr>
            <a:r>
              <a:rPr lang="en-US"/>
              <a:t>		Hit by Pitch -  hit-by-pitch occurs when a batter is struck by a pitched ball without swinging at it. </a:t>
            </a:r>
            <a:endParaRPr/>
          </a:p>
          <a:p>
            <a:pPr indent="0" lvl="0" marL="0" rtl="0" algn="l">
              <a:spcBef>
                <a:spcPts val="0"/>
              </a:spcBef>
              <a:spcAft>
                <a:spcPts val="0"/>
              </a:spcAft>
              <a:buNone/>
            </a:pPr>
            <a:r>
              <a:rPr lang="en-US"/>
              <a:t>		At bats - An official at-bat comes when a batter reaches base via a fielder's choice, hit or an error (not including catcher's interference) or when a batter is put out on a non-sacrifice.</a:t>
            </a:r>
            <a:endParaRPr/>
          </a:p>
          <a:p>
            <a:pPr indent="0" lvl="0" marL="0" rtl="0" algn="l">
              <a:spcBef>
                <a:spcPts val="0"/>
              </a:spcBef>
              <a:spcAft>
                <a:spcPts val="0"/>
              </a:spcAft>
              <a:buNone/>
            </a:pPr>
            <a:r>
              <a:rPr lang="en-US"/>
              <a:t>		</a:t>
            </a:r>
            <a:r>
              <a:rPr lang="en-US"/>
              <a:t>Sacrifice</a:t>
            </a:r>
            <a:r>
              <a:rPr lang="en-US"/>
              <a:t> flies  -  when a batter hits a fly-ball out to the outfield or foul territory that allows a runner to score</a:t>
            </a:r>
            <a:endParaRPr/>
          </a:p>
          <a:p>
            <a:pPr indent="0" lvl="0" marL="0" rtl="0" algn="l">
              <a:spcBef>
                <a:spcPts val="0"/>
              </a:spcBef>
              <a:spcAft>
                <a:spcPts val="0"/>
              </a:spcAft>
              <a:buNone/>
            </a:pPr>
            <a:r>
              <a:rPr lang="en-US"/>
              <a:t>		</a:t>
            </a:r>
            <a:endParaRPr/>
          </a:p>
          <a:p>
            <a:pPr indent="0" lvl="0" marL="0" rtl="0" algn="l">
              <a:spcBef>
                <a:spcPts val="0"/>
              </a:spcBef>
              <a:spcAft>
                <a:spcPts val="0"/>
              </a:spcAft>
              <a:buClr>
                <a:schemeClr val="dk1"/>
              </a:buClr>
              <a:buSzPts val="1100"/>
              <a:buFont typeface="Arial"/>
              <a:buNone/>
            </a:pPr>
            <a:r>
              <a:rPr lang="en-US"/>
              <a:t>Data originated from Sean Lahman (LAYman)</a:t>
            </a:r>
            <a:endParaRPr/>
          </a:p>
          <a:p>
            <a:pPr indent="0" lvl="0" marL="0" rtl="0" algn="l">
              <a:spcBef>
                <a:spcPts val="0"/>
              </a:spcBef>
              <a:spcAft>
                <a:spcPts val="0"/>
              </a:spcAft>
              <a:buNone/>
            </a:pPr>
            <a:r>
              <a:rPr lang="en-US"/>
              <a:t>Teams.csv</a:t>
            </a:r>
            <a:endParaRPr/>
          </a:p>
          <a:p>
            <a:pPr indent="0" lvl="0" marL="0" rtl="0" algn="l">
              <a:spcBef>
                <a:spcPts val="0"/>
              </a:spcBef>
              <a:spcAft>
                <a:spcPts val="0"/>
              </a:spcAft>
              <a:buNone/>
            </a:pPr>
            <a:r>
              <a:rPr lang="en-US"/>
              <a:t>		Created by Sean Lahman, this Data base contains pitching, hitting and fieldings statistics for Major League Baseball. </a:t>
            </a:r>
            <a:endParaRPr/>
          </a:p>
          <a:p>
            <a:pPr indent="457200" lvl="0" marL="457200" rtl="0" algn="l">
              <a:spcBef>
                <a:spcPts val="0"/>
              </a:spcBef>
              <a:spcAft>
                <a:spcPts val="0"/>
              </a:spcAft>
              <a:buNone/>
            </a:pPr>
            <a:r>
              <a:rPr lang="en-US"/>
              <a:t>Why are his stats </a:t>
            </a:r>
            <a:r>
              <a:rPr lang="en-US"/>
              <a:t>relevant</a:t>
            </a:r>
            <a:r>
              <a:rPr lang="en-US"/>
              <a:t>? </a:t>
            </a:r>
            <a:endParaRPr/>
          </a:p>
          <a:p>
            <a:pPr indent="0" lvl="0" marL="0" rtl="0" algn="l">
              <a:spcBef>
                <a:spcPts val="0"/>
              </a:spcBef>
              <a:spcAft>
                <a:spcPts val="0"/>
              </a:spcAft>
              <a:buNone/>
            </a:pPr>
            <a:r>
              <a:rPr lang="en-US"/>
              <a:t>Well he pioneered the effort to make baseball statistics freely available to the general public. What started as a one man effort in 1994 has grown tremendously, and now a team of researchers have collected their efforts to make this the largest and most accurate source for baseball statistics available anywhere.</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Clr>
                <a:schemeClr val="dk1"/>
              </a:buClr>
              <a:buSzPts val="1100"/>
              <a:buFont typeface="Arial"/>
              <a:buNone/>
            </a:pPr>
            <a:r>
              <a:rPr lang="en-US"/>
              <a:t>Methodology:</a:t>
            </a:r>
            <a:endParaRPr/>
          </a:p>
          <a:p>
            <a:pPr indent="0" lvl="0" marL="0" rtl="0" algn="l">
              <a:spcBef>
                <a:spcPts val="0"/>
              </a:spcBef>
              <a:spcAft>
                <a:spcPts val="0"/>
              </a:spcAft>
              <a:buClr>
                <a:schemeClr val="dk1"/>
              </a:buClr>
              <a:buSzPts val="1100"/>
              <a:buFont typeface="Arial"/>
              <a:buNone/>
            </a:pPr>
            <a:r>
              <a:rPr lang="en-US"/>
              <a:t>Testing to determine if sample was biased</a:t>
            </a:r>
            <a:endParaRPr/>
          </a:p>
          <a:p>
            <a:pPr indent="0" lvl="0" marL="0" rtl="0" algn="l">
              <a:spcBef>
                <a:spcPts val="0"/>
              </a:spcBef>
              <a:spcAft>
                <a:spcPts val="0"/>
              </a:spcAft>
              <a:buNone/>
            </a:pPr>
            <a:r>
              <a:rPr lang="en-US"/>
              <a:t>	</a:t>
            </a:r>
            <a:r>
              <a:rPr b="1" lang="en-US"/>
              <a:t>Completed testing to verify that this data is represented </a:t>
            </a:r>
            <a:r>
              <a:rPr b="1" lang="en-US"/>
              <a:t>accurately</a:t>
            </a:r>
            <a:r>
              <a:rPr b="1" lang="en-US"/>
              <a:t> </a:t>
            </a:r>
            <a:endParaRPr b="1"/>
          </a:p>
          <a:p>
            <a:pPr indent="0" lvl="0" marL="0" rtl="0" algn="l">
              <a:spcBef>
                <a:spcPts val="0"/>
              </a:spcBef>
              <a:spcAft>
                <a:spcPts val="0"/>
              </a:spcAft>
              <a:buClr>
                <a:schemeClr val="dk1"/>
              </a:buClr>
              <a:buSzPts val="1100"/>
              <a:buFont typeface="Arial"/>
              <a:buNone/>
            </a:pPr>
            <a:r>
              <a:rPr lang="en-US"/>
              <a:t>Reviewed correlations between ERA’s/OBP’s and wins</a:t>
            </a:r>
            <a:endParaRPr/>
          </a:p>
          <a:p>
            <a:pPr indent="0" lvl="0" marL="0" rtl="0" algn="l">
              <a:spcBef>
                <a:spcPts val="0"/>
              </a:spcBef>
              <a:spcAft>
                <a:spcPts val="0"/>
              </a:spcAft>
              <a:buNone/>
            </a:pPr>
            <a:r>
              <a:rPr lang="en-US"/>
              <a:t>	</a:t>
            </a:r>
            <a:r>
              <a:rPr b="1" lang="en-US"/>
              <a:t>Understand the correlation with the data</a:t>
            </a:r>
            <a:endParaRPr b="1"/>
          </a:p>
          <a:p>
            <a:pPr indent="0" lvl="0" marL="0" rtl="0" algn="l">
              <a:spcBef>
                <a:spcPts val="0"/>
              </a:spcBef>
              <a:spcAft>
                <a:spcPts val="0"/>
              </a:spcAft>
              <a:buClr>
                <a:schemeClr val="dk1"/>
              </a:buClr>
              <a:buSzPts val="1100"/>
              <a:buFont typeface="Arial"/>
              <a:buNone/>
            </a:pPr>
            <a:r>
              <a:rPr lang="en-US"/>
              <a:t>Pearson test - p-values were &lt;.05</a:t>
            </a:r>
            <a:endParaRPr/>
          </a:p>
          <a:p>
            <a:pPr indent="0" lvl="0" marL="0" rtl="0" algn="l">
              <a:spcBef>
                <a:spcPts val="0"/>
              </a:spcBef>
              <a:spcAft>
                <a:spcPts val="0"/>
              </a:spcAft>
              <a:buNone/>
            </a:pPr>
            <a:r>
              <a:rPr lang="en-US"/>
              <a:t>	</a:t>
            </a:r>
            <a:r>
              <a:rPr b="1" lang="en-US"/>
              <a:t>Ran Pearson Test (</a:t>
            </a:r>
            <a:r>
              <a:rPr b="1" lang="en-US"/>
              <a:t>measures</a:t>
            </a:r>
            <a:r>
              <a:rPr b="1" lang="en-US"/>
              <a:t> a linear </a:t>
            </a:r>
            <a:r>
              <a:rPr b="1" lang="en-US"/>
              <a:t>dependence</a:t>
            </a:r>
            <a:r>
              <a:rPr b="1" lang="en-US"/>
              <a:t> between two variables) </a:t>
            </a:r>
            <a:r>
              <a:rPr b="1" lang="en-US"/>
              <a:t>to verify a </a:t>
            </a:r>
            <a:r>
              <a:rPr b="1" lang="en-US"/>
              <a:t>significant relationship</a:t>
            </a:r>
            <a:endParaRPr b="1"/>
          </a:p>
          <a:p>
            <a:pPr indent="0" lvl="0" marL="0" rtl="0" algn="l">
              <a:spcBef>
                <a:spcPts val="0"/>
              </a:spcBef>
              <a:spcAft>
                <a:spcPts val="0"/>
              </a:spcAft>
              <a:buNone/>
            </a:pPr>
            <a:r>
              <a:rPr lang="en-US"/>
              <a:t>T-test ran on resulting variables to verify data</a:t>
            </a:r>
            <a:endParaRPr/>
          </a:p>
          <a:p>
            <a:pPr indent="0" lvl="0" marL="0" rtl="0" algn="l">
              <a:spcBef>
                <a:spcPts val="0"/>
              </a:spcBef>
              <a:spcAft>
                <a:spcPts val="0"/>
              </a:spcAft>
              <a:buClr>
                <a:schemeClr val="dk1"/>
              </a:buClr>
              <a:buSzPts val="1100"/>
              <a:buFont typeface="Arial"/>
              <a:buNone/>
            </a:pPr>
            <a:r>
              <a:rPr lang="en-US"/>
              <a:t>	</a:t>
            </a:r>
            <a:r>
              <a:rPr b="1" lang="en-US"/>
              <a:t>Tested relationships for teams with greater than 81 wins and less than 81 wins (81 games being ½ a baseball season)</a:t>
            </a:r>
            <a:endParaRPr b="1"/>
          </a:p>
          <a:p>
            <a:pPr indent="0" lvl="0" marL="0" rtl="0" algn="l">
              <a:spcBef>
                <a:spcPts val="0"/>
              </a:spcBef>
              <a:spcAft>
                <a:spcPts val="0"/>
              </a:spcAft>
              <a:buNone/>
            </a:pPr>
            <a:r>
              <a:rPr lang="en-US"/>
              <a:t>Utilized Pandas, Scipy, Seaborn, and Matplotlib within Google Colaboratory</a:t>
            </a:r>
            <a:endParaRPr/>
          </a:p>
          <a:p>
            <a:pPr indent="0" lvl="0" marL="0" rtl="0" algn="l">
              <a:spcBef>
                <a:spcPts val="0"/>
              </a:spcBef>
              <a:spcAft>
                <a:spcPts val="0"/>
              </a:spcAft>
              <a:buNone/>
            </a:pPr>
            <a:r>
              <a:rPr lang="en-US"/>
              <a:t>	</a:t>
            </a:r>
            <a:r>
              <a:rPr b="1" lang="en-US"/>
              <a:t>Imported several tools with Python script to assist with testing and visualizations</a:t>
            </a:r>
            <a:endParaRPr b="1"/>
          </a:p>
          <a:p>
            <a:pPr indent="0" lvl="0" marL="0" rtl="0" algn="l">
              <a:spcBef>
                <a:spcPts val="0"/>
              </a:spcBef>
              <a:spcAft>
                <a:spcPts val="0"/>
              </a:spcAft>
              <a:buNone/>
            </a:pPr>
            <a:r>
              <a:rPr lang="en-US"/>
              <a:t>		Pandas - Python library for data analysis</a:t>
            </a:r>
            <a:endParaRPr/>
          </a:p>
          <a:p>
            <a:pPr indent="0" lvl="0" marL="0" rtl="0" algn="l">
              <a:spcBef>
                <a:spcPts val="0"/>
              </a:spcBef>
              <a:spcAft>
                <a:spcPts val="0"/>
              </a:spcAft>
              <a:buNone/>
            </a:pPr>
            <a:r>
              <a:rPr lang="en-US"/>
              <a:t>		Scipy - SciPy is a collection of mathematical algorithms and convenience functions for python</a:t>
            </a:r>
            <a:endParaRPr/>
          </a:p>
          <a:p>
            <a:pPr indent="0" lvl="0" marL="0" rtl="0" algn="l">
              <a:spcBef>
                <a:spcPts val="0"/>
              </a:spcBef>
              <a:spcAft>
                <a:spcPts val="0"/>
              </a:spcAft>
              <a:buNone/>
            </a:pPr>
            <a:r>
              <a:rPr lang="en-US"/>
              <a:t>		Seaborn - Seaborn is a data visualization library</a:t>
            </a:r>
            <a:endParaRPr/>
          </a:p>
          <a:p>
            <a:pPr indent="0" lvl="0" marL="0" rtl="0" algn="l">
              <a:spcBef>
                <a:spcPts val="0"/>
              </a:spcBef>
              <a:spcAft>
                <a:spcPts val="0"/>
              </a:spcAft>
              <a:buNone/>
            </a:pPr>
            <a:r>
              <a:rPr lang="en-US"/>
              <a:t>		Matplotlib - Matplotlib is a comprehensive library for creating static, animated, and interactive visualizations in Python</a:t>
            </a:r>
            <a:endParaRPr/>
          </a:p>
          <a:p>
            <a:pPr indent="0" lvl="0" marL="0" rtl="0" algn="l">
              <a:spcBef>
                <a:spcPts val="0"/>
              </a:spcBef>
              <a:spcAft>
                <a:spcPts val="0"/>
              </a:spcAft>
              <a:buNone/>
            </a:pPr>
            <a:r>
              <a:rPr lang="en-US"/>
              <a:t>		Google Colab - Colab allows anybody to write and execute arbitrary python code through the browser</a:t>
            </a:r>
            <a:endParaRPr/>
          </a:p>
          <a:p>
            <a:pPr indent="0" lvl="0" marL="0" rtl="0" algn="l">
              <a:spcBef>
                <a:spcPts val="0"/>
              </a:spcBef>
              <a:spcAft>
                <a:spcPts val="0"/>
              </a:spcAft>
              <a:buNone/>
            </a:pPr>
            <a:r>
              <a:rPr lang="en-US"/>
              <a:t>		Python - High level programming language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 know that was a lot of information but I promise this will be helpful as we move forward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6" name="Google Shape;1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463f1f78f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Looking at the data analytics, first we have</a:t>
            </a:r>
            <a:endParaRPr/>
          </a:p>
          <a:p>
            <a:pPr indent="-317500" lvl="0" marL="457200" rtl="0" algn="l">
              <a:spcBef>
                <a:spcPts val="0"/>
              </a:spcBef>
              <a:spcAft>
                <a:spcPts val="0"/>
              </a:spcAft>
              <a:buClr>
                <a:schemeClr val="dk1"/>
              </a:buClr>
              <a:buSzPts val="1400"/>
              <a:buChar char="●"/>
            </a:pPr>
            <a:r>
              <a:rPr lang="en-US"/>
              <a:t>Correlations: </a:t>
            </a:r>
            <a:endParaRPr/>
          </a:p>
          <a:p>
            <a:pPr indent="-317500" lvl="1" marL="914400" rtl="0" algn="l">
              <a:spcBef>
                <a:spcPts val="0"/>
              </a:spcBef>
              <a:spcAft>
                <a:spcPts val="0"/>
              </a:spcAft>
              <a:buClr>
                <a:schemeClr val="dk1"/>
              </a:buClr>
              <a:buSzPts val="1400"/>
              <a:buChar char="○"/>
            </a:pPr>
            <a:r>
              <a:rPr lang="en-US"/>
              <a:t>Positive correlation between Wins and OBP</a:t>
            </a:r>
            <a:endParaRPr/>
          </a:p>
          <a:p>
            <a:pPr indent="-317500" lvl="1" marL="914400" rtl="0" algn="l">
              <a:spcBef>
                <a:spcPts val="0"/>
              </a:spcBef>
              <a:spcAft>
                <a:spcPts val="0"/>
              </a:spcAft>
              <a:buClr>
                <a:schemeClr val="dk1"/>
              </a:buClr>
              <a:buSzPts val="1400"/>
              <a:buChar char="○"/>
            </a:pPr>
            <a:r>
              <a:rPr lang="en-US"/>
              <a:t>Negative correlation between Wins and ERA’s</a:t>
            </a:r>
            <a:endParaRPr/>
          </a:p>
          <a:p>
            <a:pPr indent="-317500" lvl="1" marL="914400" rtl="0" algn="l">
              <a:spcBef>
                <a:spcPts val="0"/>
              </a:spcBef>
              <a:spcAft>
                <a:spcPts val="0"/>
              </a:spcAft>
              <a:buClr>
                <a:schemeClr val="dk1"/>
              </a:buClr>
              <a:buSzPts val="1400"/>
              <a:buChar char="○"/>
            </a:pPr>
            <a:r>
              <a:rPr lang="en-US"/>
              <a:t>So with a P value greater than &lt;.001 (p-value being the level of marginal </a:t>
            </a:r>
            <a:r>
              <a:rPr lang="en-US"/>
              <a:t>significance</a:t>
            </a:r>
            <a:r>
              <a:rPr lang="en-US"/>
              <a:t> within a statistical </a:t>
            </a:r>
            <a:r>
              <a:rPr lang="en-US"/>
              <a:t>hypothesis</a:t>
            </a:r>
            <a:r>
              <a:rPr lang="en-US"/>
              <a:t> test) we have determined that there is a strong linear relationship between the two datasets</a:t>
            </a:r>
            <a:endParaRPr/>
          </a:p>
          <a:p>
            <a:pPr indent="-317500" lvl="1" marL="914400" rtl="0" algn="l">
              <a:spcBef>
                <a:spcPts val="0"/>
              </a:spcBef>
              <a:spcAft>
                <a:spcPts val="0"/>
              </a:spcAft>
              <a:buClr>
                <a:schemeClr val="dk1"/>
              </a:buClr>
              <a:buSzPts val="1400"/>
              <a:buChar char="○"/>
            </a:pPr>
            <a:r>
              <a:rPr lang="en-US"/>
              <a:t>We can now reject our previously stated  null </a:t>
            </a:r>
            <a:r>
              <a:rPr lang="en-US"/>
              <a:t>hypothesis</a:t>
            </a:r>
            <a:endParaRPr/>
          </a:p>
          <a:p>
            <a:pPr indent="-317500" lvl="1" marL="914400" rtl="0" algn="l">
              <a:spcBef>
                <a:spcPts val="0"/>
              </a:spcBef>
              <a:spcAft>
                <a:spcPts val="0"/>
              </a:spcAft>
              <a:buClr>
                <a:schemeClr val="dk1"/>
              </a:buClr>
              <a:buSzPts val="1400"/>
              <a:buChar char="○"/>
            </a:pPr>
            <a:r>
              <a:rPr lang="en-US"/>
              <a:t>Establishing that to increase win rate we want players with higher OBP and Lower ERA</a:t>
            </a:r>
            <a:endParaRPr/>
          </a:p>
          <a:p>
            <a:pPr indent="-317500" lvl="0" marL="457200" rtl="0" algn="l">
              <a:spcBef>
                <a:spcPts val="0"/>
              </a:spcBef>
              <a:spcAft>
                <a:spcPts val="0"/>
              </a:spcAft>
              <a:buClr>
                <a:schemeClr val="dk1"/>
              </a:buClr>
              <a:buSzPts val="1400"/>
              <a:buChar char="●"/>
            </a:pPr>
            <a:r>
              <a:rPr lang="en-US"/>
              <a:t>Test OBP and ERA of teams within more and less than median of 81 wins (162 games in a typical baseball season)</a:t>
            </a:r>
            <a:endParaRPr/>
          </a:p>
          <a:p>
            <a:pPr indent="-317500" lvl="1" marL="914400" rtl="0" algn="l">
              <a:spcBef>
                <a:spcPts val="0"/>
              </a:spcBef>
              <a:spcAft>
                <a:spcPts val="0"/>
              </a:spcAft>
              <a:buClr>
                <a:schemeClr val="dk1"/>
              </a:buClr>
              <a:buSzPts val="1400"/>
              <a:buChar char="○"/>
            </a:pPr>
            <a:r>
              <a:rPr lang="en-US"/>
              <a:t>Created a DataFrame with teams that won more than 81 games within a season while also creating a Dataframe with teams that won less than 81 games </a:t>
            </a:r>
            <a:r>
              <a:rPr lang="en-US"/>
              <a:t>within</a:t>
            </a:r>
            <a:r>
              <a:rPr lang="en-US"/>
              <a:t> a season</a:t>
            </a:r>
            <a:endParaRPr/>
          </a:p>
          <a:p>
            <a:pPr indent="-317500" lvl="2" marL="1371600" rtl="0" algn="l">
              <a:spcBef>
                <a:spcPts val="0"/>
              </a:spcBef>
              <a:spcAft>
                <a:spcPts val="0"/>
              </a:spcAft>
              <a:buClr>
                <a:schemeClr val="dk1"/>
              </a:buClr>
              <a:buSzPts val="1400"/>
              <a:buChar char="■"/>
            </a:pPr>
            <a:r>
              <a:rPr lang="en-US"/>
              <a:t>High Winning Teams Mean of Data range?</a:t>
            </a:r>
            <a:endParaRPr/>
          </a:p>
          <a:p>
            <a:pPr indent="-317500" lvl="3" marL="1828800" rtl="0" algn="l">
              <a:spcBef>
                <a:spcPts val="0"/>
              </a:spcBef>
              <a:spcAft>
                <a:spcPts val="0"/>
              </a:spcAft>
              <a:buClr>
                <a:schemeClr val="dk1"/>
              </a:buClr>
              <a:buSzPts val="1400"/>
              <a:buChar char="●"/>
            </a:pPr>
            <a:r>
              <a:rPr lang="en-US"/>
              <a:t>ERA = 3.87      OBP = .333</a:t>
            </a:r>
            <a:endParaRPr/>
          </a:p>
          <a:p>
            <a:pPr indent="-317500" lvl="2" marL="1371600" rtl="0" algn="l">
              <a:spcBef>
                <a:spcPts val="0"/>
              </a:spcBef>
              <a:spcAft>
                <a:spcPts val="0"/>
              </a:spcAft>
              <a:buClr>
                <a:schemeClr val="dk1"/>
              </a:buClr>
              <a:buSzPts val="1400"/>
              <a:buChar char="■"/>
            </a:pPr>
            <a:r>
              <a:rPr lang="en-US"/>
              <a:t>Low Winning Teams Mean of Data range?</a:t>
            </a:r>
            <a:endParaRPr/>
          </a:p>
          <a:p>
            <a:pPr indent="-317500" lvl="3" marL="1828800" rtl="0" algn="l">
              <a:spcBef>
                <a:spcPts val="0"/>
              </a:spcBef>
              <a:spcAft>
                <a:spcPts val="0"/>
              </a:spcAft>
              <a:buClr>
                <a:schemeClr val="dk1"/>
              </a:buClr>
              <a:buSzPts val="1400"/>
              <a:buChar char="●"/>
            </a:pPr>
            <a:r>
              <a:rPr lang="en-US"/>
              <a:t>ERA = 4.41	 OBP = .321</a:t>
            </a:r>
            <a:endParaRPr/>
          </a:p>
          <a:p>
            <a:pPr indent="-317500" lvl="0" marL="457200" rtl="0" algn="l">
              <a:spcBef>
                <a:spcPts val="0"/>
              </a:spcBef>
              <a:spcAft>
                <a:spcPts val="0"/>
              </a:spcAft>
              <a:buClr>
                <a:schemeClr val="dk1"/>
              </a:buClr>
              <a:buSzPts val="1400"/>
              <a:buChar char="●"/>
            </a:pPr>
            <a:r>
              <a:rPr lang="en-US"/>
              <a:t>So we found the median of ERA’s and OBP’s for high and low winning teams, what are we doing this?</a:t>
            </a:r>
            <a:endParaRPr/>
          </a:p>
          <a:p>
            <a:pPr indent="0" lvl="0" marL="0" rtl="0" algn="l">
              <a:spcBef>
                <a:spcPts val="0"/>
              </a:spcBef>
              <a:spcAft>
                <a:spcPts val="0"/>
              </a:spcAft>
              <a:buNone/>
            </a:pPr>
            <a:r>
              <a:t/>
            </a:r>
            <a:endParaRPr/>
          </a:p>
        </p:txBody>
      </p:sp>
      <p:sp>
        <p:nvSpPr>
          <p:cNvPr id="123" name="Google Shape;123;g11463f1f78f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463f1f78f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we are Looking at T-Test results - We have just </a:t>
            </a:r>
            <a:r>
              <a:rPr lang="en-US"/>
              <a:t>established</a:t>
            </a:r>
            <a:r>
              <a:rPr lang="en-US"/>
              <a:t> a relationship between ERA &amp; Wins and OBP &amp; Wins. </a:t>
            </a:r>
            <a:endParaRPr/>
          </a:p>
          <a:p>
            <a:pPr indent="0" lvl="0" marL="0" rtl="0" algn="l">
              <a:spcBef>
                <a:spcPts val="0"/>
              </a:spcBef>
              <a:spcAft>
                <a:spcPts val="0"/>
              </a:spcAft>
              <a:buNone/>
            </a:pPr>
            <a:r>
              <a:rPr lang="en-US"/>
              <a:t>Here we test the relationships between those teams with greater than &lt; 81 wins and those with less than 81 wins.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Starting off with ERA</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ERA:</a:t>
            </a:r>
            <a:endParaRPr/>
          </a:p>
          <a:p>
            <a:pPr indent="-317500" lvl="1" marL="914400" rtl="0" algn="l">
              <a:spcBef>
                <a:spcPts val="0"/>
              </a:spcBef>
              <a:spcAft>
                <a:spcPts val="0"/>
              </a:spcAft>
              <a:buSzPts val="1400"/>
              <a:buChar char="○"/>
            </a:pPr>
            <a:r>
              <a:rPr lang="en-US"/>
              <a:t>With a p-value </a:t>
            </a:r>
            <a:r>
              <a:rPr lang="en-US"/>
              <a:t>of greater than </a:t>
            </a:r>
            <a:r>
              <a:rPr lang="en-US"/>
              <a:t>&lt; .001, we can reject the null hypothesis. There is a significant difference in ERA when comparing teams with more and less wins</a:t>
            </a:r>
            <a:endParaRPr/>
          </a:p>
          <a:p>
            <a:pPr indent="-317500" lvl="1" marL="914400" rtl="0" algn="l">
              <a:spcBef>
                <a:spcPts val="0"/>
              </a:spcBef>
              <a:spcAft>
                <a:spcPts val="0"/>
              </a:spcAft>
              <a:buSzPts val="1400"/>
              <a:buChar char="○"/>
            </a:pPr>
            <a:r>
              <a:rPr lang="en-US"/>
              <a:t>You can see the difference with teams with more than 81 wins have an Inter Qualrtile </a:t>
            </a:r>
            <a:r>
              <a:rPr b="1" lang="en-US"/>
              <a:t>(INTERCORE-TILE)</a:t>
            </a:r>
            <a:r>
              <a:rPr lang="en-US"/>
              <a:t> Range mostly below 4 and teams that have less than 81 wins have an Inter Quartile Range above 4.</a:t>
            </a:r>
            <a:endParaRPr/>
          </a:p>
          <a:p>
            <a:pPr indent="-317500" lvl="0" marL="457200" rtl="0" algn="l">
              <a:spcBef>
                <a:spcPts val="0"/>
              </a:spcBef>
              <a:spcAft>
                <a:spcPts val="0"/>
              </a:spcAft>
              <a:buSzPts val="1400"/>
              <a:buChar char="●"/>
            </a:pPr>
            <a:r>
              <a:rPr lang="en-US"/>
              <a:t>OBP:</a:t>
            </a:r>
            <a:endParaRPr/>
          </a:p>
          <a:p>
            <a:pPr indent="-317500" lvl="1" marL="914400" rtl="0" algn="l">
              <a:spcBef>
                <a:spcPts val="0"/>
              </a:spcBef>
              <a:spcAft>
                <a:spcPts val="0"/>
              </a:spcAft>
              <a:buSzPts val="1400"/>
              <a:buChar char="○"/>
            </a:pPr>
            <a:r>
              <a:rPr lang="en-US"/>
              <a:t>With a p-value of greater than &lt; .001, we can reject the null hypothesis. There is a significant difference in OBP when comparing teams with more and less wins.</a:t>
            </a:r>
            <a:endParaRPr/>
          </a:p>
          <a:p>
            <a:pPr indent="-317500" lvl="1" marL="914400" rtl="0" algn="l">
              <a:spcBef>
                <a:spcPts val="0"/>
              </a:spcBef>
              <a:spcAft>
                <a:spcPts val="0"/>
              </a:spcAft>
              <a:buSzPts val="1400"/>
              <a:buChar char="○"/>
            </a:pPr>
            <a:r>
              <a:rPr lang="en-US"/>
              <a:t>You can see the difference with teams with more than 81 wins have an Inter Qualrtile Range form .325 to .34 and teams that have less than 81 wins have an Inter Quartile Range from .315 to .33.</a:t>
            </a:r>
            <a:endParaRPr/>
          </a:p>
          <a:p>
            <a:pPr indent="-317500" lvl="0" marL="457200" rtl="0" algn="l">
              <a:spcBef>
                <a:spcPts val="0"/>
              </a:spcBef>
              <a:spcAft>
                <a:spcPts val="0"/>
              </a:spcAft>
              <a:buSzPts val="1400"/>
              <a:buChar char="●"/>
            </a:pPr>
            <a:r>
              <a:rPr lang="en-US"/>
              <a:t>Interquartile Range - Spread of the middle ½ of the </a:t>
            </a:r>
            <a:r>
              <a:rPr lang="en-US"/>
              <a:t>distribution</a:t>
            </a:r>
            <a:r>
              <a:rPr lang="en-US"/>
              <a:t> </a:t>
            </a:r>
            <a:endParaRPr/>
          </a:p>
        </p:txBody>
      </p:sp>
      <p:sp>
        <p:nvSpPr>
          <p:cNvPr id="136" name="Google Shape;136;g11463f1f78f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463f1f78f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US"/>
              <a:t>And with a Difference in means at a 95% confidence interval is between 0.482 and 0.595.</a:t>
            </a:r>
            <a:endParaRPr/>
          </a:p>
          <a:p>
            <a:pPr indent="-317500" lvl="0" marL="457200" rtl="0" algn="l">
              <a:spcBef>
                <a:spcPts val="0"/>
              </a:spcBef>
              <a:spcAft>
                <a:spcPts val="0"/>
              </a:spcAft>
              <a:buClr>
                <a:schemeClr val="dk1"/>
              </a:buClr>
              <a:buSzPts val="1400"/>
              <a:buChar char="●"/>
            </a:pPr>
            <a:r>
              <a:rPr lang="en-US"/>
              <a:t>the results show that as OBP rises, Wins increase</a:t>
            </a:r>
            <a:endParaRPr/>
          </a:p>
          <a:p>
            <a:pPr indent="-317500" lvl="1" marL="914400" rtl="0" algn="l">
              <a:spcBef>
                <a:spcPts val="0"/>
              </a:spcBef>
              <a:spcAft>
                <a:spcPts val="0"/>
              </a:spcAft>
              <a:buClr>
                <a:schemeClr val="dk1"/>
              </a:buClr>
              <a:buSzPts val="1400"/>
              <a:buChar char="○"/>
            </a:pPr>
            <a:r>
              <a:rPr lang="en-US"/>
              <a:t>And the opposite is true for ERA. As it lowers, Wins increase.</a:t>
            </a:r>
            <a:endParaRPr/>
          </a:p>
          <a:p>
            <a:pPr indent="-317500" lvl="0" marL="457200" rtl="0" algn="l">
              <a:spcBef>
                <a:spcPts val="0"/>
              </a:spcBef>
              <a:spcAft>
                <a:spcPts val="0"/>
              </a:spcAft>
              <a:buClr>
                <a:schemeClr val="dk1"/>
              </a:buClr>
              <a:buSzPts val="1400"/>
              <a:buChar char="●"/>
            </a:pPr>
            <a:r>
              <a:rPr lang="en-US"/>
              <a:t>When reevaluating and adjusting your roster throughout the year, aim to add and remove players inorder to hit the target OBP and ERA. This will ensure you have the best chance to reach the 95 win target, increasing your chances of heading to the world series</a:t>
            </a:r>
            <a:endParaRPr/>
          </a:p>
        </p:txBody>
      </p:sp>
      <p:sp>
        <p:nvSpPr>
          <p:cNvPr id="151" name="Google Shape;151;g11463f1f78f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US"/>
              <a:t>What</a:t>
            </a:r>
            <a:endParaRPr/>
          </a:p>
          <a:p>
            <a:pPr indent="-317500" lvl="1" marL="914400" rtl="0" algn="l">
              <a:spcBef>
                <a:spcPts val="0"/>
              </a:spcBef>
              <a:spcAft>
                <a:spcPts val="0"/>
              </a:spcAft>
              <a:buClr>
                <a:schemeClr val="dk1"/>
              </a:buClr>
              <a:buSzPts val="1400"/>
              <a:buChar char="○"/>
            </a:pPr>
            <a:r>
              <a:t/>
            </a:r>
            <a:endParaRPr/>
          </a:p>
          <a:p>
            <a:pPr indent="-317500" lvl="0" marL="457200" rtl="0" algn="l">
              <a:spcBef>
                <a:spcPts val="0"/>
              </a:spcBef>
              <a:spcAft>
                <a:spcPts val="0"/>
              </a:spcAft>
              <a:buClr>
                <a:schemeClr val="dk1"/>
              </a:buClr>
              <a:buSzPts val="1400"/>
              <a:buChar char="●"/>
            </a:pPr>
            <a:r>
              <a:rPr lang="en-US"/>
              <a:t>Why</a:t>
            </a:r>
            <a:endParaRPr/>
          </a:p>
          <a:p>
            <a:pPr indent="-317500" lvl="1" marL="914400" rtl="0" algn="l">
              <a:spcBef>
                <a:spcPts val="0"/>
              </a:spcBef>
              <a:spcAft>
                <a:spcPts val="0"/>
              </a:spcAft>
              <a:buClr>
                <a:schemeClr val="dk1"/>
              </a:buClr>
              <a:buSzPts val="1400"/>
              <a:buChar char="○"/>
            </a:pPr>
            <a:r>
              <a:t/>
            </a:r>
            <a:endParaRPr/>
          </a:p>
          <a:p>
            <a:pPr indent="-317500" lvl="0" marL="457200" rtl="0" algn="l">
              <a:spcBef>
                <a:spcPts val="0"/>
              </a:spcBef>
              <a:spcAft>
                <a:spcPts val="0"/>
              </a:spcAft>
              <a:buClr>
                <a:schemeClr val="dk1"/>
              </a:buClr>
              <a:buSzPts val="1400"/>
              <a:buChar char="●"/>
            </a:pPr>
            <a:r>
              <a:rPr lang="en-US"/>
              <a:t>How</a:t>
            </a:r>
            <a:endParaRPr/>
          </a:p>
          <a:p>
            <a:pPr indent="0" lvl="0" marL="0" rtl="0" algn="l">
              <a:spcBef>
                <a:spcPts val="0"/>
              </a:spcBef>
              <a:spcAft>
                <a:spcPts val="0"/>
              </a:spcAft>
              <a:buNone/>
            </a:pPr>
            <a:r>
              <a:t/>
            </a:r>
            <a:endParaRPr/>
          </a:p>
        </p:txBody>
      </p:sp>
      <p:sp>
        <p:nvSpPr>
          <p:cNvPr id="161" name="Google Shape;1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id="16" name="Google Shape;16;p8"/>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7" name="Google Shape;17;p8"/>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8"/>
          <p:cNvSpPr txBox="1"/>
          <p:nvPr>
            <p:ph type="ctrTitle"/>
          </p:nvPr>
        </p:nvSpPr>
        <p:spPr>
          <a:xfrm>
            <a:off x="4860032" y="1195591"/>
            <a:ext cx="4032448" cy="2161401"/>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hlink"/>
              </a:buClr>
              <a:buSzPts val="5400"/>
              <a:buFont typeface="Gulimche"/>
              <a:buNone/>
              <a:defRPr sz="5400">
                <a:solidFill>
                  <a:srgbClr val="6B9637"/>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21" name="Shape 21"/>
        <p:cNvGrpSpPr/>
        <p:nvPr/>
      </p:nvGrpSpPr>
      <p:grpSpPr>
        <a:xfrm>
          <a:off x="0" y="0"/>
          <a:ext cx="0" cy="0"/>
          <a:chOff x="0" y="0"/>
          <a:chExt cx="0" cy="0"/>
        </a:xfrm>
      </p:grpSpPr>
      <p:pic>
        <p:nvPicPr>
          <p:cNvPr id="22" name="Google Shape;22;p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3" name="Google Shape;23;p9"/>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26" name="Shape 26"/>
        <p:cNvGrpSpPr/>
        <p:nvPr/>
      </p:nvGrpSpPr>
      <p:grpSpPr>
        <a:xfrm>
          <a:off x="0" y="0"/>
          <a:ext cx="0" cy="0"/>
          <a:chOff x="0" y="0"/>
          <a:chExt cx="0" cy="0"/>
        </a:xfrm>
      </p:grpSpPr>
      <p:pic>
        <p:nvPicPr>
          <p:cNvPr id="27" name="Google Shape;27;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8" name="Google Shape;28;p10"/>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31" name="Shape 31"/>
        <p:cNvGrpSpPr/>
        <p:nvPr/>
      </p:nvGrpSpPr>
      <p:grpSpPr>
        <a:xfrm>
          <a:off x="0" y="0"/>
          <a:ext cx="0" cy="0"/>
          <a:chOff x="0" y="0"/>
          <a:chExt cx="0" cy="0"/>
        </a:xfrm>
      </p:grpSpPr>
      <p:pic>
        <p:nvPicPr>
          <p:cNvPr id="32" name="Google Shape;32;p1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3" name="Google Shape;33;p11"/>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1"/>
          <p:cNvSpPr txBox="1"/>
          <p:nvPr>
            <p:ph idx="1" type="body"/>
          </p:nvPr>
        </p:nvSpPr>
        <p:spPr>
          <a:xfrm>
            <a:off x="395536" y="1427634"/>
            <a:ext cx="8402525" cy="4881686"/>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11"/>
          <p:cNvSpPr txBox="1"/>
          <p:nvPr>
            <p:ph type="title"/>
          </p:nvPr>
        </p:nvSpPr>
        <p:spPr>
          <a:xfrm>
            <a:off x="395536" y="111812"/>
            <a:ext cx="7661196"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38" name="Shape 38"/>
        <p:cNvGrpSpPr/>
        <p:nvPr/>
      </p:nvGrpSpPr>
      <p:grpSpPr>
        <a:xfrm>
          <a:off x="0" y="0"/>
          <a:ext cx="0" cy="0"/>
          <a:chOff x="0" y="0"/>
          <a:chExt cx="0" cy="0"/>
        </a:xfrm>
      </p:grpSpPr>
      <p:pic>
        <p:nvPicPr>
          <p:cNvPr id="39" name="Google Shape;39;p1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0" name="Google Shape;40;p12"/>
          <p:cNvSpPr txBox="1"/>
          <p:nvPr>
            <p:ph idx="10" type="dt"/>
          </p:nvPr>
        </p:nvSpPr>
        <p:spPr>
          <a:xfrm>
            <a:off x="457200" y="6500834"/>
            <a:ext cx="2133600" cy="22064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3124200" y="6500834"/>
            <a:ext cx="2895600" cy="22064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6553200" y="6500834"/>
            <a:ext cx="2133600" cy="22064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12"/>
          <p:cNvSpPr txBox="1"/>
          <p:nvPr>
            <p:ph idx="1" type="body"/>
          </p:nvPr>
        </p:nvSpPr>
        <p:spPr>
          <a:xfrm>
            <a:off x="395536" y="1427634"/>
            <a:ext cx="8402525" cy="4881686"/>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1pPr>
            <a:lvl2pPr indent="-228600" lvl="1" marL="9144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2pPr>
            <a:lvl3pPr indent="-228600" lvl="2" marL="13716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3pPr>
            <a:lvl4pPr indent="-228600" lvl="3" marL="18288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4pPr>
            <a:lvl5pPr indent="-228600" lvl="4" marL="2286000" algn="l">
              <a:spcBef>
                <a:spcPts val="320"/>
              </a:spcBef>
              <a:spcAft>
                <a:spcPts val="0"/>
              </a:spcAft>
              <a:buClr>
                <a:srgbClr val="595959"/>
              </a:buClr>
              <a:buSzPts val="1600"/>
              <a:buNone/>
              <a:defRPr i="1" sz="1600">
                <a:solidFill>
                  <a:srgbClr val="595959"/>
                </a:solidFill>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12"/>
          <p:cNvSpPr txBox="1"/>
          <p:nvPr>
            <p:ph type="title"/>
          </p:nvPr>
        </p:nvSpPr>
        <p:spPr>
          <a:xfrm>
            <a:off x="395536" y="111812"/>
            <a:ext cx="7661196" cy="796908"/>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500"/>
              <a:buFont typeface="Calibri"/>
              <a:buNone/>
              <a:defRPr b="1" sz="25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5" name="Shape 45"/>
        <p:cNvGrpSpPr/>
        <p:nvPr/>
      </p:nvGrpSpPr>
      <p:grpSpPr>
        <a:xfrm>
          <a:off x="0" y="0"/>
          <a:ext cx="0" cy="0"/>
          <a:chOff x="0" y="0"/>
          <a:chExt cx="0" cy="0"/>
        </a:xfrm>
      </p:grpSpPr>
      <p:pic>
        <p:nvPicPr>
          <p:cNvPr id="46" name="Google Shape;46;p13"/>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7" name="Google Shape;47;p13"/>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3"/>
          <p:cNvSpPr txBox="1"/>
          <p:nvPr>
            <p:ph type="ctrTitle"/>
          </p:nvPr>
        </p:nvSpPr>
        <p:spPr>
          <a:xfrm>
            <a:off x="5509166" y="1700808"/>
            <a:ext cx="3599338" cy="230425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hlink"/>
              </a:buClr>
              <a:buSzPts val="7000"/>
              <a:buFont typeface="Gulimche"/>
              <a:buNone/>
              <a:defRPr sz="7000">
                <a:solidFill>
                  <a:srgbClr val="6B9637"/>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19026"/>
            <a:ext cx="8229600" cy="796908"/>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000000"/>
              </a:buClr>
              <a:buSzPts val="3500"/>
              <a:buFont typeface="Malgun Gothic"/>
              <a:buNone/>
              <a:defRPr b="0" i="0" sz="3500" u="none" cap="none" strike="noStrik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457200" y="1062021"/>
            <a:ext cx="8229600" cy="5286412"/>
          </a:xfrm>
          <a:prstGeom prst="rect">
            <a:avLst/>
          </a:prstGeom>
          <a:noFill/>
          <a:ln>
            <a:noFill/>
          </a:ln>
        </p:spPr>
        <p:txBody>
          <a:bodyPr anchorCtr="0" anchor="t" bIns="45700" lIns="91425" spcFirstLastPara="1" rIns="91425" wrap="square" tIns="45700">
            <a:normAutofit/>
          </a:bodyPr>
          <a:lstStyle>
            <a:lvl1pPr indent="-387350" lvl="0" marL="457200" marR="0" rtl="0" algn="l">
              <a:spcBef>
                <a:spcPts val="500"/>
              </a:spcBef>
              <a:spcAft>
                <a:spcPts val="0"/>
              </a:spcAft>
              <a:buClr>
                <a:schemeClr val="dk1"/>
              </a:buClr>
              <a:buSzPts val="2500"/>
              <a:buFont typeface="Arial"/>
              <a:buChar char="•"/>
              <a:defRPr b="0" i="0" sz="2500" u="none" cap="none" strike="noStrike">
                <a:solidFill>
                  <a:schemeClr val="dk1"/>
                </a:solidFill>
                <a:latin typeface="Malgun Gothic"/>
                <a:ea typeface="Malgun Gothic"/>
                <a:cs typeface="Malgun Gothic"/>
                <a:sym typeface="Malgun Gothic"/>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429396"/>
            <a:ext cx="2133600" cy="29207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429396"/>
            <a:ext cx="2895600" cy="29207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429396"/>
            <a:ext cx="2133600" cy="29207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seanlahman.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4822725" y="2055632"/>
            <a:ext cx="4032300" cy="1631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hlink"/>
              </a:buClr>
              <a:buSzPts val="4400"/>
              <a:buFont typeface="Gulimche"/>
              <a:buNone/>
            </a:pPr>
            <a:r>
              <a:rPr b="1" lang="en-US" sz="4400">
                <a:solidFill>
                  <a:schemeClr val="accent2"/>
                </a:solidFill>
              </a:rPr>
              <a:t>Reaching the</a:t>
            </a:r>
            <a:br>
              <a:rPr b="1" lang="en-US" sz="4400">
                <a:solidFill>
                  <a:schemeClr val="accent2"/>
                </a:solidFill>
              </a:rPr>
            </a:br>
            <a:r>
              <a:rPr b="1" lang="en-US" sz="4400">
                <a:solidFill>
                  <a:schemeClr val="accent2"/>
                </a:solidFill>
              </a:rPr>
              <a:t>Magical Plateau</a:t>
            </a:r>
            <a:endParaRPr b="1">
              <a:solidFill>
                <a:schemeClr val="accent2"/>
              </a:solidFill>
            </a:endParaRPr>
          </a:p>
        </p:txBody>
      </p:sp>
      <p:sp>
        <p:nvSpPr>
          <p:cNvPr id="57" name="Google Shape;57;p1"/>
          <p:cNvSpPr/>
          <p:nvPr/>
        </p:nvSpPr>
        <p:spPr>
          <a:xfrm>
            <a:off x="6959496" y="6283825"/>
            <a:ext cx="2037900" cy="3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alibri"/>
                <a:ea typeface="Calibri"/>
                <a:cs typeface="Calibri"/>
                <a:sym typeface="Calibri"/>
              </a:rPr>
              <a:t>Alejandro Torres</a:t>
            </a:r>
            <a:endParaRPr b="1"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3250463" y="389575"/>
            <a:ext cx="32064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u="sng">
                <a:solidFill>
                  <a:srgbClr val="005F1B"/>
                </a:solidFill>
                <a:latin typeface="Calibri"/>
                <a:ea typeface="Calibri"/>
                <a:cs typeface="Calibri"/>
                <a:sym typeface="Calibri"/>
              </a:rPr>
              <a:t>Table of Contents</a:t>
            </a:r>
            <a:endParaRPr b="1" sz="3000" u="sng">
              <a:solidFill>
                <a:srgbClr val="005F1B"/>
              </a:solidFill>
              <a:latin typeface="Calibri"/>
              <a:ea typeface="Calibri"/>
              <a:cs typeface="Calibri"/>
              <a:sym typeface="Calibri"/>
            </a:endParaRPr>
          </a:p>
        </p:txBody>
      </p:sp>
      <p:grpSp>
        <p:nvGrpSpPr>
          <p:cNvPr id="63" name="Google Shape;63;p2"/>
          <p:cNvGrpSpPr/>
          <p:nvPr/>
        </p:nvGrpSpPr>
        <p:grpSpPr>
          <a:xfrm>
            <a:off x="2953636" y="1331600"/>
            <a:ext cx="3800079" cy="881725"/>
            <a:chOff x="3203848" y="2245900"/>
            <a:chExt cx="3800079" cy="881725"/>
          </a:xfrm>
        </p:grpSpPr>
        <p:sp>
          <p:nvSpPr>
            <p:cNvPr id="64" name="Google Shape;64;p2"/>
            <p:cNvSpPr txBox="1"/>
            <p:nvPr/>
          </p:nvSpPr>
          <p:spPr>
            <a:xfrm>
              <a:off x="3835327" y="2245900"/>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6B9637"/>
                  </a:solidFill>
                  <a:latin typeface="Calibri"/>
                  <a:ea typeface="Calibri"/>
                  <a:cs typeface="Calibri"/>
                  <a:sym typeface="Calibri"/>
                </a:rPr>
                <a:t>Background</a:t>
              </a:r>
              <a:endParaRPr b="1" sz="1400">
                <a:solidFill>
                  <a:srgbClr val="6B9637"/>
                </a:solidFill>
                <a:latin typeface="Calibri"/>
                <a:ea typeface="Calibri"/>
                <a:cs typeface="Calibri"/>
                <a:sym typeface="Calibri"/>
              </a:endParaRPr>
            </a:p>
          </p:txBody>
        </p:sp>
        <p:sp>
          <p:nvSpPr>
            <p:cNvPr id="65" name="Google Shape;65;p2"/>
            <p:cNvSpPr txBox="1"/>
            <p:nvPr/>
          </p:nvSpPr>
          <p:spPr>
            <a:xfrm>
              <a:off x="3835327" y="2496725"/>
              <a:ext cx="3168600" cy="630900"/>
            </a:xfrm>
            <a:prstGeom prst="rect">
              <a:avLst/>
            </a:prstGeom>
            <a:noFill/>
            <a:ln>
              <a:noFill/>
            </a:ln>
          </p:spPr>
          <p:txBody>
            <a:bodyPr anchorCtr="0" anchor="ctr" bIns="45700" lIns="91425" spcFirstLastPara="1" rIns="91425" wrap="square" tIns="45700">
              <a:spAutoFit/>
            </a:bodyPr>
            <a:lstStyle/>
            <a:p>
              <a:pPr indent="0" lvl="0" marL="0" rtl="0" algn="l">
                <a:lnSpc>
                  <a:spcPct val="109090"/>
                </a:lnSpc>
                <a:spcBef>
                  <a:spcPts val="0"/>
                </a:spcBef>
                <a:spcAft>
                  <a:spcPts val="0"/>
                </a:spcAft>
                <a:buClr>
                  <a:schemeClr val="dk1"/>
                </a:buClr>
                <a:buFont typeface="Arial"/>
                <a:buNone/>
              </a:pPr>
              <a:r>
                <a:rPr lang="en-US" sz="1100">
                  <a:solidFill>
                    <a:srgbClr val="7F7F7F"/>
                  </a:solidFill>
                  <a:latin typeface="Calibri"/>
                  <a:ea typeface="Calibri"/>
                  <a:cs typeface="Calibri"/>
                  <a:sym typeface="Calibri"/>
                </a:rPr>
                <a:t>Bringing context to our discussion</a:t>
              </a:r>
              <a:endParaRPr sz="1100">
                <a:solidFill>
                  <a:srgbClr val="7F7F7F"/>
                </a:solidFill>
                <a:latin typeface="Calibri"/>
                <a:ea typeface="Calibri"/>
                <a:cs typeface="Calibri"/>
                <a:sym typeface="Calibri"/>
              </a:endParaRPr>
            </a:p>
            <a:p>
              <a:pPr indent="0" lvl="0" marL="0" rtl="0" algn="l">
                <a:lnSpc>
                  <a:spcPct val="109090"/>
                </a:lnSpc>
                <a:spcBef>
                  <a:spcPts val="0"/>
                </a:spcBef>
                <a:spcAft>
                  <a:spcPts val="0"/>
                </a:spcAft>
                <a:buClr>
                  <a:schemeClr val="dk1"/>
                </a:buClr>
                <a:buFont typeface="Arial"/>
                <a:buNone/>
              </a:pPr>
              <a:r>
                <a:t/>
              </a:r>
              <a:endParaRPr sz="1100">
                <a:solidFill>
                  <a:srgbClr val="7F7F7F"/>
                </a:solidFill>
                <a:latin typeface="Calibri"/>
                <a:ea typeface="Calibri"/>
                <a:cs typeface="Calibri"/>
                <a:sym typeface="Calibri"/>
              </a:endParaRPr>
            </a:p>
            <a:p>
              <a:pPr indent="0" lvl="0" marL="0" marR="0" rtl="0" algn="l">
                <a:lnSpc>
                  <a:spcPct val="109090"/>
                </a:lnSpc>
                <a:spcBef>
                  <a:spcPts val="0"/>
                </a:spcBef>
                <a:spcAft>
                  <a:spcPts val="0"/>
                </a:spcAft>
                <a:buNone/>
              </a:pPr>
              <a:r>
                <a:t/>
              </a:r>
              <a:endParaRPr sz="1100">
                <a:solidFill>
                  <a:srgbClr val="7F7F7F"/>
                </a:solidFill>
                <a:latin typeface="Calibri"/>
                <a:ea typeface="Calibri"/>
                <a:cs typeface="Calibri"/>
                <a:sym typeface="Calibri"/>
              </a:endParaRPr>
            </a:p>
          </p:txBody>
        </p:sp>
        <p:sp>
          <p:nvSpPr>
            <p:cNvPr id="66" name="Google Shape;66;p2"/>
            <p:cNvSpPr txBox="1"/>
            <p:nvPr/>
          </p:nvSpPr>
          <p:spPr>
            <a:xfrm>
              <a:off x="3203848" y="2340892"/>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3A434C"/>
                  </a:solidFill>
                  <a:latin typeface="Calibri"/>
                  <a:ea typeface="Calibri"/>
                  <a:cs typeface="Calibri"/>
                  <a:sym typeface="Calibri"/>
                </a:rPr>
                <a:t>01</a:t>
              </a:r>
              <a:endParaRPr b="1" sz="2500">
                <a:solidFill>
                  <a:srgbClr val="3A434C"/>
                </a:solidFill>
                <a:latin typeface="Calibri"/>
                <a:ea typeface="Calibri"/>
                <a:cs typeface="Calibri"/>
                <a:sym typeface="Calibri"/>
              </a:endParaRPr>
            </a:p>
          </p:txBody>
        </p:sp>
      </p:grpSp>
      <p:grpSp>
        <p:nvGrpSpPr>
          <p:cNvPr id="67" name="Google Shape;67;p2"/>
          <p:cNvGrpSpPr/>
          <p:nvPr/>
        </p:nvGrpSpPr>
        <p:grpSpPr>
          <a:xfrm>
            <a:off x="2953636" y="2057505"/>
            <a:ext cx="3800079" cy="697225"/>
            <a:chOff x="3203848" y="2971805"/>
            <a:chExt cx="3800079" cy="697225"/>
          </a:xfrm>
        </p:grpSpPr>
        <p:sp>
          <p:nvSpPr>
            <p:cNvPr id="68" name="Google Shape;68;p2"/>
            <p:cNvSpPr txBox="1"/>
            <p:nvPr/>
          </p:nvSpPr>
          <p:spPr>
            <a:xfrm>
              <a:off x="3835327" y="2971805"/>
              <a:ext cx="29529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a:solidFill>
                    <a:srgbClr val="6B9637"/>
                  </a:solidFill>
                  <a:latin typeface="Calibri"/>
                  <a:ea typeface="Calibri"/>
                  <a:cs typeface="Calibri"/>
                  <a:sym typeface="Calibri"/>
                </a:rPr>
                <a:t>Why is this important</a:t>
              </a:r>
              <a:endParaRPr b="1">
                <a:solidFill>
                  <a:srgbClr val="6B9637"/>
                </a:solidFill>
                <a:latin typeface="Calibri"/>
                <a:ea typeface="Calibri"/>
                <a:cs typeface="Calibri"/>
                <a:sym typeface="Calibri"/>
              </a:endParaRPr>
            </a:p>
            <a:p>
              <a:pPr indent="0" lvl="0" marL="0" marR="0" rtl="0" algn="l">
                <a:spcBef>
                  <a:spcPts val="0"/>
                </a:spcBef>
                <a:spcAft>
                  <a:spcPts val="0"/>
                </a:spcAft>
                <a:buNone/>
              </a:pPr>
              <a:r>
                <a:t/>
              </a:r>
              <a:endParaRPr b="1">
                <a:solidFill>
                  <a:srgbClr val="6B9637"/>
                </a:solidFill>
                <a:latin typeface="Calibri"/>
                <a:ea typeface="Calibri"/>
                <a:cs typeface="Calibri"/>
                <a:sym typeface="Calibri"/>
              </a:endParaRPr>
            </a:p>
          </p:txBody>
        </p:sp>
        <p:sp>
          <p:nvSpPr>
            <p:cNvPr id="69" name="Google Shape;69;p2"/>
            <p:cNvSpPr txBox="1"/>
            <p:nvPr/>
          </p:nvSpPr>
          <p:spPr>
            <a:xfrm>
              <a:off x="3835327" y="3222630"/>
              <a:ext cx="3168600" cy="446400"/>
            </a:xfrm>
            <a:prstGeom prst="rect">
              <a:avLst/>
            </a:prstGeom>
            <a:noFill/>
            <a:ln>
              <a:noFill/>
            </a:ln>
          </p:spPr>
          <p:txBody>
            <a:bodyPr anchorCtr="0" anchor="ctr" bIns="45700" lIns="91425" spcFirstLastPara="1" rIns="91425" wrap="square" tIns="45700">
              <a:spAutoFit/>
            </a:bodyPr>
            <a:lstStyle/>
            <a:p>
              <a:pPr indent="0" lvl="0" marL="0" rtl="0" algn="l">
                <a:lnSpc>
                  <a:spcPct val="109090"/>
                </a:lnSpc>
                <a:spcBef>
                  <a:spcPts val="0"/>
                </a:spcBef>
                <a:spcAft>
                  <a:spcPts val="0"/>
                </a:spcAft>
                <a:buClr>
                  <a:schemeClr val="dk1"/>
                </a:buClr>
                <a:buFont typeface="Arial"/>
                <a:buNone/>
              </a:pPr>
              <a:r>
                <a:rPr lang="en-US" sz="1100">
                  <a:solidFill>
                    <a:srgbClr val="7F7F7F"/>
                  </a:solidFill>
                  <a:latin typeface="Calibri"/>
                  <a:ea typeface="Calibri"/>
                  <a:cs typeface="Calibri"/>
                  <a:sym typeface="Calibri"/>
                </a:rPr>
                <a:t>Hypothesis and measurements for our goal</a:t>
              </a:r>
              <a:endParaRPr sz="1100">
                <a:solidFill>
                  <a:srgbClr val="7F7F7F"/>
                </a:solidFill>
                <a:latin typeface="Calibri"/>
                <a:ea typeface="Calibri"/>
                <a:cs typeface="Calibri"/>
                <a:sym typeface="Calibri"/>
              </a:endParaRPr>
            </a:p>
            <a:p>
              <a:pPr indent="0" lvl="0" marL="0" marR="0" rtl="0" algn="l">
                <a:lnSpc>
                  <a:spcPct val="109090"/>
                </a:lnSpc>
                <a:spcBef>
                  <a:spcPts val="0"/>
                </a:spcBef>
                <a:spcAft>
                  <a:spcPts val="0"/>
                </a:spcAft>
                <a:buNone/>
              </a:pPr>
              <a:r>
                <a:t/>
              </a:r>
              <a:endParaRPr sz="1100">
                <a:solidFill>
                  <a:srgbClr val="7F7F7F"/>
                </a:solidFill>
                <a:latin typeface="Calibri"/>
                <a:ea typeface="Calibri"/>
                <a:cs typeface="Calibri"/>
                <a:sym typeface="Calibri"/>
              </a:endParaRPr>
            </a:p>
          </p:txBody>
        </p:sp>
        <p:sp>
          <p:nvSpPr>
            <p:cNvPr id="70" name="Google Shape;70;p2"/>
            <p:cNvSpPr txBox="1"/>
            <p:nvPr/>
          </p:nvSpPr>
          <p:spPr>
            <a:xfrm>
              <a:off x="3203848" y="3066797"/>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3A434C"/>
                  </a:solidFill>
                  <a:latin typeface="Calibri"/>
                  <a:ea typeface="Calibri"/>
                  <a:cs typeface="Calibri"/>
                  <a:sym typeface="Calibri"/>
                </a:rPr>
                <a:t>02</a:t>
              </a:r>
              <a:endParaRPr b="1" sz="2500">
                <a:solidFill>
                  <a:srgbClr val="3A434C"/>
                </a:solidFill>
                <a:latin typeface="Calibri"/>
                <a:ea typeface="Calibri"/>
                <a:cs typeface="Calibri"/>
                <a:sym typeface="Calibri"/>
              </a:endParaRPr>
            </a:p>
          </p:txBody>
        </p:sp>
      </p:grpSp>
      <p:grpSp>
        <p:nvGrpSpPr>
          <p:cNvPr id="71" name="Google Shape;71;p2"/>
          <p:cNvGrpSpPr/>
          <p:nvPr/>
        </p:nvGrpSpPr>
        <p:grpSpPr>
          <a:xfrm>
            <a:off x="2953636" y="2783410"/>
            <a:ext cx="3800079" cy="571992"/>
            <a:chOff x="3203848" y="3697710"/>
            <a:chExt cx="3800079" cy="571992"/>
          </a:xfrm>
        </p:grpSpPr>
        <p:sp>
          <p:nvSpPr>
            <p:cNvPr id="72" name="Google Shape;72;p2"/>
            <p:cNvSpPr txBox="1"/>
            <p:nvPr/>
          </p:nvSpPr>
          <p:spPr>
            <a:xfrm>
              <a:off x="3835327" y="3697710"/>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6B9637"/>
                  </a:solidFill>
                  <a:latin typeface="Calibri"/>
                  <a:ea typeface="Calibri"/>
                  <a:cs typeface="Calibri"/>
                  <a:sym typeface="Calibri"/>
                </a:rPr>
                <a:t>Understanding the data</a:t>
              </a:r>
              <a:endParaRPr b="1" sz="1400">
                <a:solidFill>
                  <a:srgbClr val="6B9637"/>
                </a:solidFill>
                <a:latin typeface="Calibri"/>
                <a:ea typeface="Calibri"/>
                <a:cs typeface="Calibri"/>
                <a:sym typeface="Calibri"/>
              </a:endParaRPr>
            </a:p>
          </p:txBody>
        </p:sp>
        <p:sp>
          <p:nvSpPr>
            <p:cNvPr id="73" name="Google Shape;73;p2"/>
            <p:cNvSpPr txBox="1"/>
            <p:nvPr/>
          </p:nvSpPr>
          <p:spPr>
            <a:xfrm>
              <a:off x="3835327" y="3948535"/>
              <a:ext cx="3168600" cy="2616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100">
                  <a:solidFill>
                    <a:srgbClr val="7F7F7F"/>
                  </a:solidFill>
                  <a:latin typeface="Calibri"/>
                  <a:ea typeface="Calibri"/>
                  <a:cs typeface="Calibri"/>
                  <a:sym typeface="Calibri"/>
                </a:rPr>
                <a:t>Data set breakdown and methodology</a:t>
              </a:r>
              <a:endParaRPr sz="1100">
                <a:solidFill>
                  <a:srgbClr val="7F7F7F"/>
                </a:solidFill>
                <a:latin typeface="Calibri"/>
                <a:ea typeface="Calibri"/>
                <a:cs typeface="Calibri"/>
                <a:sym typeface="Calibri"/>
              </a:endParaRPr>
            </a:p>
          </p:txBody>
        </p:sp>
        <p:sp>
          <p:nvSpPr>
            <p:cNvPr id="74" name="Google Shape;74;p2"/>
            <p:cNvSpPr txBox="1"/>
            <p:nvPr/>
          </p:nvSpPr>
          <p:spPr>
            <a:xfrm>
              <a:off x="3203848" y="3792702"/>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3A434C"/>
                  </a:solidFill>
                  <a:latin typeface="Calibri"/>
                  <a:ea typeface="Calibri"/>
                  <a:cs typeface="Calibri"/>
                  <a:sym typeface="Calibri"/>
                </a:rPr>
                <a:t>03</a:t>
              </a:r>
              <a:endParaRPr b="1" sz="2500">
                <a:solidFill>
                  <a:srgbClr val="3A434C"/>
                </a:solidFill>
                <a:latin typeface="Calibri"/>
                <a:ea typeface="Calibri"/>
                <a:cs typeface="Calibri"/>
                <a:sym typeface="Calibri"/>
              </a:endParaRPr>
            </a:p>
          </p:txBody>
        </p:sp>
      </p:grpSp>
      <p:grpSp>
        <p:nvGrpSpPr>
          <p:cNvPr id="75" name="Google Shape;75;p2"/>
          <p:cNvGrpSpPr/>
          <p:nvPr/>
        </p:nvGrpSpPr>
        <p:grpSpPr>
          <a:xfrm>
            <a:off x="2953636" y="3493407"/>
            <a:ext cx="3800079" cy="571992"/>
            <a:chOff x="3203848" y="4407707"/>
            <a:chExt cx="3800079" cy="571992"/>
          </a:xfrm>
        </p:grpSpPr>
        <p:sp>
          <p:nvSpPr>
            <p:cNvPr id="76" name="Google Shape;76;p2"/>
            <p:cNvSpPr txBox="1"/>
            <p:nvPr/>
          </p:nvSpPr>
          <p:spPr>
            <a:xfrm>
              <a:off x="3835327" y="4407707"/>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6B9637"/>
                  </a:solidFill>
                  <a:latin typeface="Calibri"/>
                  <a:ea typeface="Calibri"/>
                  <a:cs typeface="Calibri"/>
                  <a:sym typeface="Calibri"/>
                </a:rPr>
                <a:t>Analysis</a:t>
              </a:r>
              <a:endParaRPr b="1" sz="1400">
                <a:solidFill>
                  <a:srgbClr val="6B9637"/>
                </a:solidFill>
                <a:latin typeface="Calibri"/>
                <a:ea typeface="Calibri"/>
                <a:cs typeface="Calibri"/>
                <a:sym typeface="Calibri"/>
              </a:endParaRPr>
            </a:p>
          </p:txBody>
        </p:sp>
        <p:sp>
          <p:nvSpPr>
            <p:cNvPr id="77" name="Google Shape;77;p2"/>
            <p:cNvSpPr txBox="1"/>
            <p:nvPr/>
          </p:nvSpPr>
          <p:spPr>
            <a:xfrm>
              <a:off x="3835327" y="4658532"/>
              <a:ext cx="3168600" cy="2616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100">
                  <a:solidFill>
                    <a:srgbClr val="7F7F7F"/>
                  </a:solidFill>
                  <a:latin typeface="Calibri"/>
                  <a:ea typeface="Calibri"/>
                  <a:cs typeface="Calibri"/>
                  <a:sym typeface="Calibri"/>
                </a:rPr>
                <a:t>Reviewing correlation and mean</a:t>
              </a:r>
              <a:endParaRPr sz="1100">
                <a:solidFill>
                  <a:srgbClr val="7F7F7F"/>
                </a:solidFill>
                <a:latin typeface="Calibri"/>
                <a:ea typeface="Calibri"/>
                <a:cs typeface="Calibri"/>
                <a:sym typeface="Calibri"/>
              </a:endParaRPr>
            </a:p>
          </p:txBody>
        </p:sp>
        <p:sp>
          <p:nvSpPr>
            <p:cNvPr id="78" name="Google Shape;78;p2"/>
            <p:cNvSpPr txBox="1"/>
            <p:nvPr/>
          </p:nvSpPr>
          <p:spPr>
            <a:xfrm>
              <a:off x="3203848" y="4502699"/>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3A434C"/>
                  </a:solidFill>
                  <a:latin typeface="Calibri"/>
                  <a:ea typeface="Calibri"/>
                  <a:cs typeface="Calibri"/>
                  <a:sym typeface="Calibri"/>
                </a:rPr>
                <a:t>04</a:t>
              </a:r>
              <a:endParaRPr b="1" sz="2500">
                <a:solidFill>
                  <a:srgbClr val="3A434C"/>
                </a:solidFill>
                <a:latin typeface="Calibri"/>
                <a:ea typeface="Calibri"/>
                <a:cs typeface="Calibri"/>
                <a:sym typeface="Calibri"/>
              </a:endParaRPr>
            </a:p>
          </p:txBody>
        </p:sp>
      </p:grpSp>
      <p:grpSp>
        <p:nvGrpSpPr>
          <p:cNvPr id="79" name="Google Shape;79;p2"/>
          <p:cNvGrpSpPr/>
          <p:nvPr/>
        </p:nvGrpSpPr>
        <p:grpSpPr>
          <a:xfrm>
            <a:off x="2953636" y="4219313"/>
            <a:ext cx="3800079" cy="571992"/>
            <a:chOff x="3203848" y="5133613"/>
            <a:chExt cx="3800079" cy="571992"/>
          </a:xfrm>
        </p:grpSpPr>
        <p:sp>
          <p:nvSpPr>
            <p:cNvPr id="80" name="Google Shape;80;p2"/>
            <p:cNvSpPr txBox="1"/>
            <p:nvPr/>
          </p:nvSpPr>
          <p:spPr>
            <a:xfrm>
              <a:off x="3835327" y="5133613"/>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6B9637"/>
                  </a:solidFill>
                  <a:latin typeface="Calibri"/>
                  <a:ea typeface="Calibri"/>
                  <a:cs typeface="Calibri"/>
                  <a:sym typeface="Calibri"/>
                </a:rPr>
                <a:t>Testing</a:t>
              </a:r>
              <a:endParaRPr b="1" sz="1400">
                <a:solidFill>
                  <a:srgbClr val="6B9637"/>
                </a:solidFill>
                <a:latin typeface="Calibri"/>
                <a:ea typeface="Calibri"/>
                <a:cs typeface="Calibri"/>
                <a:sym typeface="Calibri"/>
              </a:endParaRPr>
            </a:p>
          </p:txBody>
        </p:sp>
        <p:sp>
          <p:nvSpPr>
            <p:cNvPr id="81" name="Google Shape;81;p2"/>
            <p:cNvSpPr txBox="1"/>
            <p:nvPr/>
          </p:nvSpPr>
          <p:spPr>
            <a:xfrm>
              <a:off x="3835327" y="5384438"/>
              <a:ext cx="3168600" cy="2616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100">
                  <a:solidFill>
                    <a:srgbClr val="7F7F7F"/>
                  </a:solidFill>
                  <a:latin typeface="Calibri"/>
                  <a:ea typeface="Calibri"/>
                  <a:cs typeface="Calibri"/>
                  <a:sym typeface="Calibri"/>
                </a:rPr>
                <a:t>T-Tests for ERA and OBP</a:t>
              </a:r>
              <a:endParaRPr sz="1100">
                <a:solidFill>
                  <a:srgbClr val="7F7F7F"/>
                </a:solidFill>
                <a:latin typeface="Calibri"/>
                <a:ea typeface="Calibri"/>
                <a:cs typeface="Calibri"/>
                <a:sym typeface="Calibri"/>
              </a:endParaRPr>
            </a:p>
          </p:txBody>
        </p:sp>
        <p:sp>
          <p:nvSpPr>
            <p:cNvPr id="82" name="Google Shape;82;p2"/>
            <p:cNvSpPr txBox="1"/>
            <p:nvPr/>
          </p:nvSpPr>
          <p:spPr>
            <a:xfrm>
              <a:off x="3203848" y="5228605"/>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3A434C"/>
                  </a:solidFill>
                  <a:latin typeface="Calibri"/>
                  <a:ea typeface="Calibri"/>
                  <a:cs typeface="Calibri"/>
                  <a:sym typeface="Calibri"/>
                </a:rPr>
                <a:t>05</a:t>
              </a:r>
              <a:endParaRPr b="1" sz="2500">
                <a:solidFill>
                  <a:srgbClr val="3A434C"/>
                </a:solidFill>
                <a:latin typeface="Calibri"/>
                <a:ea typeface="Calibri"/>
                <a:cs typeface="Calibri"/>
                <a:sym typeface="Calibri"/>
              </a:endParaRPr>
            </a:p>
          </p:txBody>
        </p:sp>
      </p:grpSp>
      <p:grpSp>
        <p:nvGrpSpPr>
          <p:cNvPr id="83" name="Google Shape;83;p2"/>
          <p:cNvGrpSpPr/>
          <p:nvPr/>
        </p:nvGrpSpPr>
        <p:grpSpPr>
          <a:xfrm>
            <a:off x="2953636" y="4929288"/>
            <a:ext cx="3800079" cy="571992"/>
            <a:chOff x="3203848" y="5133613"/>
            <a:chExt cx="3800079" cy="571992"/>
          </a:xfrm>
        </p:grpSpPr>
        <p:sp>
          <p:nvSpPr>
            <p:cNvPr id="84" name="Google Shape;84;p2"/>
            <p:cNvSpPr txBox="1"/>
            <p:nvPr/>
          </p:nvSpPr>
          <p:spPr>
            <a:xfrm>
              <a:off x="3835327" y="5133613"/>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6B9637"/>
                  </a:solidFill>
                  <a:latin typeface="Calibri"/>
                  <a:ea typeface="Calibri"/>
                  <a:cs typeface="Calibri"/>
                  <a:sym typeface="Calibri"/>
                </a:rPr>
                <a:t>Putting it all together</a:t>
              </a:r>
              <a:endParaRPr b="1" sz="1400">
                <a:solidFill>
                  <a:srgbClr val="6B9637"/>
                </a:solidFill>
                <a:latin typeface="Calibri"/>
                <a:ea typeface="Calibri"/>
                <a:cs typeface="Calibri"/>
                <a:sym typeface="Calibri"/>
              </a:endParaRPr>
            </a:p>
          </p:txBody>
        </p:sp>
        <p:sp>
          <p:nvSpPr>
            <p:cNvPr id="85" name="Google Shape;85;p2"/>
            <p:cNvSpPr txBox="1"/>
            <p:nvPr/>
          </p:nvSpPr>
          <p:spPr>
            <a:xfrm>
              <a:off x="3835327" y="5384438"/>
              <a:ext cx="3168600" cy="2616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100">
                  <a:solidFill>
                    <a:srgbClr val="7F7F7F"/>
                  </a:solidFill>
                  <a:latin typeface="Calibri"/>
                  <a:ea typeface="Calibri"/>
                  <a:cs typeface="Calibri"/>
                  <a:sym typeface="Calibri"/>
                </a:rPr>
                <a:t>Target goals and confidence</a:t>
              </a:r>
              <a:endParaRPr sz="1100">
                <a:solidFill>
                  <a:srgbClr val="7F7F7F"/>
                </a:solidFill>
                <a:latin typeface="Calibri"/>
                <a:ea typeface="Calibri"/>
                <a:cs typeface="Calibri"/>
                <a:sym typeface="Calibri"/>
              </a:endParaRPr>
            </a:p>
          </p:txBody>
        </p:sp>
        <p:sp>
          <p:nvSpPr>
            <p:cNvPr id="86" name="Google Shape;86;p2"/>
            <p:cNvSpPr txBox="1"/>
            <p:nvPr/>
          </p:nvSpPr>
          <p:spPr>
            <a:xfrm>
              <a:off x="3203848" y="5228605"/>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3A434C"/>
                  </a:solidFill>
                  <a:latin typeface="Calibri"/>
                  <a:ea typeface="Calibri"/>
                  <a:cs typeface="Calibri"/>
                  <a:sym typeface="Calibri"/>
                </a:rPr>
                <a:t>06</a:t>
              </a:r>
              <a:endParaRPr b="1" sz="2500">
                <a:solidFill>
                  <a:srgbClr val="3A434C"/>
                </a:solidFill>
                <a:latin typeface="Calibri"/>
                <a:ea typeface="Calibri"/>
                <a:cs typeface="Calibri"/>
                <a:sym typeface="Calibri"/>
              </a:endParaRPr>
            </a:p>
          </p:txBody>
        </p:sp>
      </p:grpSp>
      <p:grpSp>
        <p:nvGrpSpPr>
          <p:cNvPr id="87" name="Google Shape;87;p2"/>
          <p:cNvGrpSpPr/>
          <p:nvPr/>
        </p:nvGrpSpPr>
        <p:grpSpPr>
          <a:xfrm>
            <a:off x="2953636" y="5639263"/>
            <a:ext cx="3800079" cy="571992"/>
            <a:chOff x="3203848" y="5133613"/>
            <a:chExt cx="3800079" cy="571992"/>
          </a:xfrm>
        </p:grpSpPr>
        <p:sp>
          <p:nvSpPr>
            <p:cNvPr id="88" name="Google Shape;88;p2"/>
            <p:cNvSpPr txBox="1"/>
            <p:nvPr/>
          </p:nvSpPr>
          <p:spPr>
            <a:xfrm>
              <a:off x="3835327" y="5133613"/>
              <a:ext cx="2952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rgbClr val="6B9637"/>
                  </a:solidFill>
                  <a:latin typeface="Calibri"/>
                  <a:ea typeface="Calibri"/>
                  <a:cs typeface="Calibri"/>
                  <a:sym typeface="Calibri"/>
                </a:rPr>
                <a:t>Conclusion</a:t>
              </a:r>
              <a:endParaRPr b="1" sz="1400">
                <a:solidFill>
                  <a:srgbClr val="6B9637"/>
                </a:solidFill>
                <a:latin typeface="Calibri"/>
                <a:ea typeface="Calibri"/>
                <a:cs typeface="Calibri"/>
                <a:sym typeface="Calibri"/>
              </a:endParaRPr>
            </a:p>
          </p:txBody>
        </p:sp>
        <p:sp>
          <p:nvSpPr>
            <p:cNvPr id="89" name="Google Shape;89;p2"/>
            <p:cNvSpPr txBox="1"/>
            <p:nvPr/>
          </p:nvSpPr>
          <p:spPr>
            <a:xfrm>
              <a:off x="3835327" y="5384438"/>
              <a:ext cx="3168600" cy="261600"/>
            </a:xfrm>
            <a:prstGeom prst="rect">
              <a:avLst/>
            </a:prstGeom>
            <a:noFill/>
            <a:ln>
              <a:noFill/>
            </a:ln>
          </p:spPr>
          <p:txBody>
            <a:bodyPr anchorCtr="0" anchor="ctr" bIns="45700" lIns="91425" spcFirstLastPara="1" rIns="91425" wrap="square" tIns="45700">
              <a:spAutoFit/>
            </a:bodyPr>
            <a:lstStyle/>
            <a:p>
              <a:pPr indent="0" lvl="0" marL="0" marR="0" rtl="0" algn="l">
                <a:lnSpc>
                  <a:spcPct val="109090"/>
                </a:lnSpc>
                <a:spcBef>
                  <a:spcPts val="0"/>
                </a:spcBef>
                <a:spcAft>
                  <a:spcPts val="0"/>
                </a:spcAft>
                <a:buNone/>
              </a:pPr>
              <a:r>
                <a:rPr lang="en-US" sz="1100">
                  <a:solidFill>
                    <a:srgbClr val="7F7F7F"/>
                  </a:solidFill>
                  <a:latin typeface="Calibri"/>
                  <a:ea typeface="Calibri"/>
                  <a:cs typeface="Calibri"/>
                  <a:sym typeface="Calibri"/>
                </a:rPr>
                <a:t>Target goals and confidence</a:t>
              </a:r>
              <a:endParaRPr sz="1100">
                <a:solidFill>
                  <a:srgbClr val="7F7F7F"/>
                </a:solidFill>
                <a:latin typeface="Calibri"/>
                <a:ea typeface="Calibri"/>
                <a:cs typeface="Calibri"/>
                <a:sym typeface="Calibri"/>
              </a:endParaRPr>
            </a:p>
          </p:txBody>
        </p:sp>
        <p:sp>
          <p:nvSpPr>
            <p:cNvPr id="90" name="Google Shape;90;p2"/>
            <p:cNvSpPr txBox="1"/>
            <p:nvPr/>
          </p:nvSpPr>
          <p:spPr>
            <a:xfrm>
              <a:off x="3203848" y="5228605"/>
              <a:ext cx="5085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rgbClr val="3A434C"/>
                  </a:solidFill>
                  <a:latin typeface="Calibri"/>
                  <a:ea typeface="Calibri"/>
                  <a:cs typeface="Calibri"/>
                  <a:sym typeface="Calibri"/>
                </a:rPr>
                <a:t>07</a:t>
              </a:r>
              <a:endParaRPr b="1" sz="2500">
                <a:solidFill>
                  <a:srgbClr val="3A434C"/>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nvSpPr>
        <p:spPr>
          <a:xfrm>
            <a:off x="3275878" y="2482343"/>
            <a:ext cx="2995500" cy="18933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3A434C"/>
              </a:buClr>
              <a:buSzPts val="1300"/>
              <a:buFont typeface="Calibri"/>
              <a:buAutoNum type="arabicPeriod"/>
            </a:pPr>
            <a:r>
              <a:rPr b="1" i="1" lang="en-US" sz="1300">
                <a:solidFill>
                  <a:srgbClr val="3A434C"/>
                </a:solidFill>
                <a:latin typeface="Calibri"/>
                <a:ea typeface="Calibri"/>
                <a:cs typeface="Calibri"/>
                <a:sym typeface="Calibri"/>
              </a:rPr>
              <a:t>Moneyball</a:t>
            </a:r>
            <a:endParaRPr b="1" i="1" sz="1300">
              <a:solidFill>
                <a:srgbClr val="3A434C"/>
              </a:solidFill>
              <a:latin typeface="Calibri"/>
              <a:ea typeface="Calibri"/>
              <a:cs typeface="Calibri"/>
              <a:sym typeface="Calibri"/>
            </a:endParaRPr>
          </a:p>
          <a:p>
            <a:pPr indent="-311150" lvl="1" marL="914400" marR="0" rtl="0" algn="l">
              <a:lnSpc>
                <a:spcPct val="200000"/>
              </a:lnSpc>
              <a:spcBef>
                <a:spcPts val="0"/>
              </a:spcBef>
              <a:spcAft>
                <a:spcPts val="0"/>
              </a:spcAft>
              <a:buClr>
                <a:srgbClr val="3A434C"/>
              </a:buClr>
              <a:buSzPts val="1300"/>
              <a:buFont typeface="Calibri"/>
              <a:buChar char="○"/>
            </a:pPr>
            <a:r>
              <a:rPr b="1" lang="en-US" sz="1300">
                <a:solidFill>
                  <a:srgbClr val="3A434C"/>
                </a:solidFill>
                <a:latin typeface="Calibri"/>
                <a:ea typeface="Calibri"/>
                <a:cs typeface="Calibri"/>
                <a:sym typeface="Calibri"/>
              </a:rPr>
              <a:t>Significance</a:t>
            </a:r>
            <a:r>
              <a:rPr b="1" lang="en-US" sz="1300">
                <a:solidFill>
                  <a:srgbClr val="3A434C"/>
                </a:solidFill>
                <a:latin typeface="Calibri"/>
                <a:ea typeface="Calibri"/>
                <a:cs typeface="Calibri"/>
                <a:sym typeface="Calibri"/>
              </a:rPr>
              <a:t> </a:t>
            </a:r>
            <a:endParaRPr b="1" sz="1300">
              <a:solidFill>
                <a:srgbClr val="3A434C"/>
              </a:solidFill>
              <a:latin typeface="Calibri"/>
              <a:ea typeface="Calibri"/>
              <a:cs typeface="Calibri"/>
              <a:sym typeface="Calibri"/>
            </a:endParaRPr>
          </a:p>
          <a:p>
            <a:pPr indent="0" lvl="0" marL="0" marR="0" rtl="0" algn="l">
              <a:lnSpc>
                <a:spcPct val="200000"/>
              </a:lnSpc>
              <a:spcBef>
                <a:spcPts val="0"/>
              </a:spcBef>
              <a:spcAft>
                <a:spcPts val="0"/>
              </a:spcAft>
              <a:buClr>
                <a:srgbClr val="3A434C"/>
              </a:buClr>
              <a:buSzPts val="1300"/>
              <a:buFont typeface="Calibri"/>
              <a:buAutoNum type="arabicPeriod"/>
            </a:pPr>
            <a:r>
              <a:rPr b="1" lang="en-US" sz="1300">
                <a:solidFill>
                  <a:srgbClr val="3A434C"/>
                </a:solidFill>
                <a:latin typeface="Calibri"/>
                <a:ea typeface="Calibri"/>
                <a:cs typeface="Calibri"/>
                <a:sym typeface="Calibri"/>
              </a:rPr>
              <a:t> </a:t>
            </a:r>
            <a:r>
              <a:rPr b="1" lang="en-US" sz="1300">
                <a:solidFill>
                  <a:srgbClr val="3A434C"/>
                </a:solidFill>
                <a:latin typeface="Calibri"/>
                <a:ea typeface="Calibri"/>
                <a:cs typeface="Calibri"/>
                <a:sym typeface="Calibri"/>
              </a:rPr>
              <a:t>Sabermetrics</a:t>
            </a:r>
            <a:endParaRPr b="1" sz="1300">
              <a:solidFill>
                <a:srgbClr val="3A434C"/>
              </a:solidFill>
              <a:latin typeface="Calibri"/>
              <a:ea typeface="Calibri"/>
              <a:cs typeface="Calibri"/>
              <a:sym typeface="Calibri"/>
            </a:endParaRPr>
          </a:p>
          <a:p>
            <a:pPr indent="-311150" lvl="1" marL="914400" marR="0" rtl="0" algn="l">
              <a:lnSpc>
                <a:spcPct val="200000"/>
              </a:lnSpc>
              <a:spcBef>
                <a:spcPts val="0"/>
              </a:spcBef>
              <a:spcAft>
                <a:spcPts val="0"/>
              </a:spcAft>
              <a:buClr>
                <a:srgbClr val="3A434C"/>
              </a:buClr>
              <a:buSzPts val="1300"/>
              <a:buFont typeface="Calibri"/>
              <a:buChar char="○"/>
            </a:pPr>
            <a:r>
              <a:rPr b="1" lang="en-US" sz="1300">
                <a:solidFill>
                  <a:srgbClr val="3A434C"/>
                </a:solidFill>
                <a:latin typeface="Calibri"/>
                <a:ea typeface="Calibri"/>
                <a:cs typeface="Calibri"/>
                <a:sym typeface="Calibri"/>
              </a:rPr>
              <a:t>The power of data</a:t>
            </a:r>
            <a:endParaRPr b="1" sz="1300">
              <a:solidFill>
                <a:srgbClr val="3A434C"/>
              </a:solidFill>
              <a:latin typeface="Calibri"/>
              <a:ea typeface="Calibri"/>
              <a:cs typeface="Calibri"/>
              <a:sym typeface="Calibri"/>
            </a:endParaRPr>
          </a:p>
          <a:p>
            <a:pPr indent="0" lvl="0" marL="0" marR="0" rtl="0" algn="l">
              <a:lnSpc>
                <a:spcPct val="200000"/>
              </a:lnSpc>
              <a:spcBef>
                <a:spcPts val="0"/>
              </a:spcBef>
              <a:spcAft>
                <a:spcPts val="0"/>
              </a:spcAft>
              <a:buClr>
                <a:srgbClr val="3A434C"/>
              </a:buClr>
              <a:buSzPts val="1300"/>
              <a:buFont typeface="Calibri"/>
              <a:buAutoNum type="arabicPeriod"/>
            </a:pPr>
            <a:r>
              <a:rPr b="1" lang="en-US" sz="1300">
                <a:solidFill>
                  <a:srgbClr val="3A434C"/>
                </a:solidFill>
                <a:latin typeface="Calibri"/>
                <a:ea typeface="Calibri"/>
                <a:cs typeface="Calibri"/>
                <a:sym typeface="Calibri"/>
              </a:rPr>
              <a:t>Impact on baseball</a:t>
            </a:r>
            <a:endParaRPr b="1" sz="1300">
              <a:solidFill>
                <a:srgbClr val="3A434C"/>
              </a:solidFill>
              <a:latin typeface="Calibri"/>
              <a:ea typeface="Calibri"/>
              <a:cs typeface="Calibri"/>
              <a:sym typeface="Calibri"/>
            </a:endParaRPr>
          </a:p>
        </p:txBody>
      </p:sp>
      <p:grpSp>
        <p:nvGrpSpPr>
          <p:cNvPr id="96" name="Google Shape;96;p3"/>
          <p:cNvGrpSpPr/>
          <p:nvPr/>
        </p:nvGrpSpPr>
        <p:grpSpPr>
          <a:xfrm>
            <a:off x="2581272" y="912353"/>
            <a:ext cx="3883459" cy="937519"/>
            <a:chOff x="3419872" y="667403"/>
            <a:chExt cx="3883459" cy="937519"/>
          </a:xfrm>
        </p:grpSpPr>
        <p:sp>
          <p:nvSpPr>
            <p:cNvPr id="97" name="Google Shape;97;p3"/>
            <p:cNvSpPr/>
            <p:nvPr/>
          </p:nvSpPr>
          <p:spPr>
            <a:xfrm>
              <a:off x="3419872" y="668818"/>
              <a:ext cx="936104" cy="936104"/>
            </a:xfrm>
            <a:prstGeom prst="ellipse">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3"/>
            <p:cNvSpPr txBox="1"/>
            <p:nvPr/>
          </p:nvSpPr>
          <p:spPr>
            <a:xfrm>
              <a:off x="4495031" y="667403"/>
              <a:ext cx="2808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6B9637"/>
                  </a:solidFill>
                  <a:latin typeface="Calibri"/>
                  <a:ea typeface="Calibri"/>
                  <a:cs typeface="Calibri"/>
                  <a:sym typeface="Calibri"/>
                </a:rPr>
                <a:t>Background</a:t>
              </a:r>
              <a:endParaRPr/>
            </a:p>
          </p:txBody>
        </p:sp>
        <p:sp>
          <p:nvSpPr>
            <p:cNvPr id="99" name="Google Shape;99;p3"/>
            <p:cNvSpPr/>
            <p:nvPr/>
          </p:nvSpPr>
          <p:spPr>
            <a:xfrm>
              <a:off x="4495031" y="1156682"/>
              <a:ext cx="2673424" cy="400110"/>
            </a:xfrm>
            <a:prstGeom prst="rect">
              <a:avLst/>
            </a:prstGeom>
            <a:noFill/>
            <a:ln>
              <a:noFill/>
            </a:ln>
          </p:spPr>
          <p:txBody>
            <a:bodyPr anchorCtr="0" anchor="t" bIns="45700" lIns="91425" spcFirstLastPara="1" rIns="91425" wrap="square" tIns="45700">
              <a:spAutoFit/>
            </a:bodyPr>
            <a:lstStyle/>
            <a:p>
              <a:pPr indent="0" lvl="0" marL="0" rtl="0" algn="l">
                <a:lnSpc>
                  <a:spcPct val="109090"/>
                </a:lnSpc>
                <a:spcBef>
                  <a:spcPts val="0"/>
                </a:spcBef>
                <a:spcAft>
                  <a:spcPts val="0"/>
                </a:spcAft>
                <a:buClr>
                  <a:schemeClr val="dk1"/>
                </a:buClr>
                <a:buFont typeface="Arial"/>
                <a:buNone/>
              </a:pPr>
              <a:r>
                <a:rPr lang="en-US" sz="1100">
                  <a:solidFill>
                    <a:srgbClr val="7F7F7F"/>
                  </a:solidFill>
                  <a:latin typeface="Calibri"/>
                  <a:ea typeface="Calibri"/>
                  <a:cs typeface="Calibri"/>
                  <a:sym typeface="Calibri"/>
                </a:rPr>
                <a:t>Bringing context to our discussion</a:t>
              </a:r>
              <a:endParaRPr sz="1100">
                <a:solidFill>
                  <a:srgbClr val="7F7F7F"/>
                </a:solidFill>
                <a:latin typeface="Calibri"/>
                <a:ea typeface="Calibri"/>
                <a:cs typeface="Calibri"/>
                <a:sym typeface="Calibri"/>
              </a:endParaRPr>
            </a:p>
            <a:p>
              <a:pPr indent="0" lvl="0" marL="0" marR="0" rtl="0" algn="l">
                <a:lnSpc>
                  <a:spcPct val="109090"/>
                </a:lnSpc>
                <a:spcBef>
                  <a:spcPts val="0"/>
                </a:spcBef>
                <a:spcAft>
                  <a:spcPts val="0"/>
                </a:spcAft>
                <a:buNone/>
              </a:pPr>
              <a:r>
                <a:t/>
              </a:r>
              <a:endParaRPr sz="1100">
                <a:solidFill>
                  <a:srgbClr val="7F7F7F"/>
                </a:solidFill>
                <a:latin typeface="Calibri"/>
                <a:ea typeface="Calibri"/>
                <a:cs typeface="Calibri"/>
                <a:sym typeface="Calibri"/>
              </a:endParaRPr>
            </a:p>
          </p:txBody>
        </p:sp>
        <p:sp>
          <p:nvSpPr>
            <p:cNvPr id="100" name="Google Shape;100;p3"/>
            <p:cNvSpPr txBox="1"/>
            <p:nvPr/>
          </p:nvSpPr>
          <p:spPr>
            <a:xfrm>
              <a:off x="3598261" y="840417"/>
              <a:ext cx="601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6B9637"/>
                  </a:solidFill>
                  <a:latin typeface="Calibri"/>
                  <a:ea typeface="Calibri"/>
                  <a:cs typeface="Calibri"/>
                  <a:sym typeface="Calibri"/>
                </a:rPr>
                <a:t>01</a:t>
              </a:r>
              <a:endParaRPr b="1" sz="3200">
                <a:solidFill>
                  <a:srgbClr val="6B9637"/>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1463f1f78f_0_0"/>
          <p:cNvSpPr txBox="1"/>
          <p:nvPr/>
        </p:nvSpPr>
        <p:spPr>
          <a:xfrm>
            <a:off x="1178599" y="1965300"/>
            <a:ext cx="4019100" cy="4294500"/>
          </a:xfrm>
          <a:prstGeom prst="rect">
            <a:avLst/>
          </a:prstGeom>
          <a:noFill/>
          <a:ln>
            <a:noFill/>
          </a:ln>
        </p:spPr>
        <p:txBody>
          <a:bodyPr anchorCtr="0" anchor="t" bIns="45700" lIns="91425" spcFirstLastPara="1" rIns="91425" wrap="square" tIns="45700">
            <a:spAutoFit/>
          </a:bodyPr>
          <a:lstStyle/>
          <a:p>
            <a:pPr indent="0" lvl="0" marL="457200" marR="0" rtl="0" algn="l">
              <a:lnSpc>
                <a:spcPct val="200000"/>
              </a:lnSpc>
              <a:spcBef>
                <a:spcPts val="0"/>
              </a:spcBef>
              <a:spcAft>
                <a:spcPts val="0"/>
              </a:spcAft>
              <a:buNone/>
            </a:pPr>
            <a:r>
              <a:t/>
            </a:r>
            <a:endParaRPr b="1" sz="1300">
              <a:solidFill>
                <a:srgbClr val="3A434C"/>
              </a:solidFill>
              <a:latin typeface="Calibri"/>
              <a:ea typeface="Calibri"/>
              <a:cs typeface="Calibri"/>
              <a:sym typeface="Calibri"/>
            </a:endParaRPr>
          </a:p>
          <a:p>
            <a:pPr indent="-311150" lvl="0" marL="914400" marR="0" rtl="0" algn="l">
              <a:lnSpc>
                <a:spcPct val="200000"/>
              </a:lnSpc>
              <a:spcBef>
                <a:spcPts val="0"/>
              </a:spcBef>
              <a:spcAft>
                <a:spcPts val="0"/>
              </a:spcAft>
              <a:buClr>
                <a:srgbClr val="3A434C"/>
              </a:buClr>
              <a:buSzPts val="1300"/>
              <a:buFont typeface="Calibri"/>
              <a:buAutoNum type="arabicPeriod"/>
            </a:pPr>
            <a:r>
              <a:rPr b="1" lang="en-US" sz="1300">
                <a:solidFill>
                  <a:srgbClr val="3A434C"/>
                </a:solidFill>
                <a:latin typeface="Calibri"/>
                <a:ea typeface="Calibri"/>
                <a:cs typeface="Calibri"/>
                <a:sym typeface="Calibri"/>
              </a:rPr>
              <a:t>There is no significant difference in wins based on ERA (earned run avg.)</a:t>
            </a:r>
            <a:endParaRPr b="1" sz="1300">
              <a:solidFill>
                <a:srgbClr val="3A434C"/>
              </a:solidFill>
              <a:latin typeface="Calibri"/>
              <a:ea typeface="Calibri"/>
              <a:cs typeface="Calibri"/>
              <a:sym typeface="Calibri"/>
            </a:endParaRPr>
          </a:p>
          <a:p>
            <a:pPr indent="457200" lvl="0" marL="914400" marR="0" rtl="0" algn="l">
              <a:lnSpc>
                <a:spcPct val="200000"/>
              </a:lnSpc>
              <a:spcBef>
                <a:spcPts val="0"/>
              </a:spcBef>
              <a:spcAft>
                <a:spcPts val="0"/>
              </a:spcAft>
              <a:buNone/>
            </a:pPr>
            <a:r>
              <a:rPr b="1" lang="en-US" sz="1300">
                <a:solidFill>
                  <a:srgbClr val="3A434C"/>
                </a:solidFill>
                <a:latin typeface="Calibri"/>
                <a:ea typeface="Calibri"/>
                <a:cs typeface="Calibri"/>
                <a:sym typeface="Calibri"/>
              </a:rPr>
              <a:t>    Ho: μ1-μ2=0</a:t>
            </a:r>
            <a:endParaRPr b="1" sz="1300">
              <a:solidFill>
                <a:srgbClr val="3A434C"/>
              </a:solidFill>
              <a:latin typeface="Calibri"/>
              <a:ea typeface="Calibri"/>
              <a:cs typeface="Calibri"/>
              <a:sym typeface="Calibri"/>
            </a:endParaRPr>
          </a:p>
          <a:p>
            <a:pPr indent="0" lvl="0" marL="0" marR="0" rtl="0" algn="l">
              <a:lnSpc>
                <a:spcPct val="200000"/>
              </a:lnSpc>
              <a:spcBef>
                <a:spcPts val="0"/>
              </a:spcBef>
              <a:spcAft>
                <a:spcPts val="0"/>
              </a:spcAft>
              <a:buNone/>
            </a:pPr>
            <a:r>
              <a:rPr b="1" lang="en-US" sz="1300">
                <a:solidFill>
                  <a:srgbClr val="3A434C"/>
                </a:solidFill>
                <a:latin typeface="Calibri"/>
                <a:ea typeface="Calibri"/>
                <a:cs typeface="Calibri"/>
                <a:sym typeface="Calibri"/>
              </a:rPr>
              <a:t>  			   </a:t>
            </a:r>
            <a:r>
              <a:rPr b="1" lang="en-US" sz="1300">
                <a:solidFill>
                  <a:srgbClr val="3A434C"/>
                </a:solidFill>
                <a:latin typeface="Calibri"/>
                <a:ea typeface="Calibri"/>
                <a:cs typeface="Calibri"/>
                <a:sym typeface="Calibri"/>
              </a:rPr>
              <a:t> Ha: μ1-μ2≠0</a:t>
            </a:r>
            <a:endParaRPr b="1" sz="1300">
              <a:solidFill>
                <a:srgbClr val="3A434C"/>
              </a:solidFill>
              <a:latin typeface="Calibri"/>
              <a:ea typeface="Calibri"/>
              <a:cs typeface="Calibri"/>
              <a:sym typeface="Calibri"/>
            </a:endParaRPr>
          </a:p>
          <a:p>
            <a:pPr indent="-311150" lvl="2" marL="1371600" marR="0" rtl="0" algn="l">
              <a:lnSpc>
                <a:spcPct val="200000"/>
              </a:lnSpc>
              <a:spcBef>
                <a:spcPts val="0"/>
              </a:spcBef>
              <a:spcAft>
                <a:spcPts val="0"/>
              </a:spcAft>
              <a:buClr>
                <a:srgbClr val="3A434C"/>
              </a:buClr>
              <a:buSzPts val="1300"/>
              <a:buFont typeface="Calibri"/>
              <a:buChar char="■"/>
            </a:pPr>
            <a:r>
              <a:rPr b="1" lang="en-US" sz="1300">
                <a:solidFill>
                  <a:srgbClr val="3A434C"/>
                </a:solidFill>
                <a:latin typeface="Calibri"/>
                <a:ea typeface="Calibri"/>
                <a:cs typeface="Calibri"/>
                <a:sym typeface="Calibri"/>
              </a:rPr>
              <a:t>Earned Run Average (ERA): </a:t>
            </a:r>
            <a:endParaRPr b="1" sz="1300">
              <a:solidFill>
                <a:srgbClr val="3A434C"/>
              </a:solidFill>
              <a:latin typeface="Calibri"/>
              <a:ea typeface="Calibri"/>
              <a:cs typeface="Calibri"/>
              <a:sym typeface="Calibri"/>
            </a:endParaRPr>
          </a:p>
          <a:p>
            <a:pPr indent="-311150" lvl="3" marL="1485900" marR="0" rtl="0" algn="l">
              <a:lnSpc>
                <a:spcPct val="200000"/>
              </a:lnSpc>
              <a:spcBef>
                <a:spcPts val="0"/>
              </a:spcBef>
              <a:spcAft>
                <a:spcPts val="0"/>
              </a:spcAft>
              <a:buClr>
                <a:srgbClr val="3A434C"/>
              </a:buClr>
              <a:buSzPts val="1300"/>
              <a:buFont typeface="Calibri"/>
              <a:buChar char="●"/>
            </a:pPr>
            <a:r>
              <a:rPr b="1" lang="en-US" sz="1300">
                <a:solidFill>
                  <a:srgbClr val="3A434C"/>
                </a:solidFill>
                <a:latin typeface="Calibri"/>
                <a:ea typeface="Calibri"/>
                <a:cs typeface="Calibri"/>
                <a:sym typeface="Calibri"/>
              </a:rPr>
              <a:t>Represents a players number of earned runs a pitcher </a:t>
            </a:r>
            <a:r>
              <a:rPr b="1" lang="en-US" sz="1300">
                <a:solidFill>
                  <a:srgbClr val="3A434C"/>
                </a:solidFill>
                <a:latin typeface="Calibri"/>
                <a:ea typeface="Calibri"/>
                <a:cs typeface="Calibri"/>
                <a:sym typeface="Calibri"/>
              </a:rPr>
              <a:t>allowed</a:t>
            </a:r>
            <a:r>
              <a:rPr b="1" lang="en-US" sz="1300">
                <a:solidFill>
                  <a:srgbClr val="3A434C"/>
                </a:solidFill>
                <a:latin typeface="Calibri"/>
                <a:ea typeface="Calibri"/>
                <a:cs typeface="Calibri"/>
                <a:sym typeface="Calibri"/>
              </a:rPr>
              <a:t> per nine innings </a:t>
            </a:r>
            <a:r>
              <a:rPr b="1" lang="en-US" sz="1300">
                <a:solidFill>
                  <a:srgbClr val="3A434C"/>
                </a:solidFill>
                <a:latin typeface="Calibri"/>
                <a:ea typeface="Calibri"/>
                <a:cs typeface="Calibri"/>
                <a:sym typeface="Calibri"/>
              </a:rPr>
              <a:t>without</a:t>
            </a:r>
            <a:r>
              <a:rPr b="1" lang="en-US" sz="1300">
                <a:solidFill>
                  <a:srgbClr val="3A434C"/>
                </a:solidFill>
                <a:latin typeface="Calibri"/>
                <a:ea typeface="Calibri"/>
                <a:cs typeface="Calibri"/>
                <a:sym typeface="Calibri"/>
              </a:rPr>
              <a:t> the aid of an error or passed ball.</a:t>
            </a:r>
            <a:endParaRPr b="1" sz="1300">
              <a:solidFill>
                <a:srgbClr val="3A434C"/>
              </a:solidFill>
              <a:latin typeface="Calibri"/>
              <a:ea typeface="Calibri"/>
              <a:cs typeface="Calibri"/>
              <a:sym typeface="Calibri"/>
            </a:endParaRPr>
          </a:p>
          <a:p>
            <a:pPr indent="0" lvl="0" marL="0" marR="0" rtl="0" algn="l">
              <a:lnSpc>
                <a:spcPct val="200000"/>
              </a:lnSpc>
              <a:spcBef>
                <a:spcPts val="0"/>
              </a:spcBef>
              <a:spcAft>
                <a:spcPts val="0"/>
              </a:spcAft>
              <a:buClr>
                <a:srgbClr val="3A434C"/>
              </a:buClr>
              <a:buSzPts val="1300"/>
              <a:buFont typeface="Calibri"/>
              <a:buAutoNum type="arabicPeriod"/>
            </a:pPr>
            <a:r>
              <a:rPr b="1" lang="en-US" sz="1300">
                <a:solidFill>
                  <a:srgbClr val="3A434C"/>
                </a:solidFill>
                <a:latin typeface="Calibri"/>
                <a:ea typeface="Calibri"/>
                <a:cs typeface="Calibri"/>
                <a:sym typeface="Calibri"/>
              </a:rPr>
              <a:t> On-Base </a:t>
            </a:r>
            <a:endParaRPr b="1" sz="1300">
              <a:solidFill>
                <a:srgbClr val="3A434C"/>
              </a:solidFill>
              <a:latin typeface="Calibri"/>
              <a:ea typeface="Calibri"/>
              <a:cs typeface="Calibri"/>
              <a:sym typeface="Calibri"/>
            </a:endParaRPr>
          </a:p>
        </p:txBody>
      </p:sp>
      <p:grpSp>
        <p:nvGrpSpPr>
          <p:cNvPr id="106" name="Google Shape;106;g11463f1f78f_0_0"/>
          <p:cNvGrpSpPr/>
          <p:nvPr/>
        </p:nvGrpSpPr>
        <p:grpSpPr>
          <a:xfrm>
            <a:off x="2277622" y="913743"/>
            <a:ext cx="4588753" cy="936000"/>
            <a:chOff x="3419872" y="668818"/>
            <a:chExt cx="4588753" cy="936000"/>
          </a:xfrm>
        </p:grpSpPr>
        <p:sp>
          <p:nvSpPr>
            <p:cNvPr id="107" name="Google Shape;107;g11463f1f78f_0_0"/>
            <p:cNvSpPr/>
            <p:nvPr/>
          </p:nvSpPr>
          <p:spPr>
            <a:xfrm>
              <a:off x="3419872" y="668818"/>
              <a:ext cx="936000" cy="936000"/>
            </a:xfrm>
            <a:prstGeom prst="ellipse">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g11463f1f78f_0_0"/>
            <p:cNvSpPr txBox="1"/>
            <p:nvPr/>
          </p:nvSpPr>
          <p:spPr>
            <a:xfrm>
              <a:off x="4495025" y="668825"/>
              <a:ext cx="3513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6B9637"/>
                  </a:solidFill>
                  <a:latin typeface="Calibri"/>
                  <a:ea typeface="Calibri"/>
                  <a:cs typeface="Calibri"/>
                  <a:sym typeface="Calibri"/>
                </a:rPr>
                <a:t>Why is this important?</a:t>
              </a:r>
              <a:endParaRPr/>
            </a:p>
          </p:txBody>
        </p:sp>
        <p:sp>
          <p:nvSpPr>
            <p:cNvPr id="109" name="Google Shape;109;g11463f1f78f_0_0"/>
            <p:cNvSpPr/>
            <p:nvPr/>
          </p:nvSpPr>
          <p:spPr>
            <a:xfrm>
              <a:off x="4495031" y="1156682"/>
              <a:ext cx="26733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9090"/>
                </a:lnSpc>
                <a:spcBef>
                  <a:spcPts val="0"/>
                </a:spcBef>
                <a:spcAft>
                  <a:spcPts val="0"/>
                </a:spcAft>
                <a:buNone/>
              </a:pPr>
              <a:r>
                <a:rPr lang="en-US" sz="1100">
                  <a:solidFill>
                    <a:srgbClr val="7F7F7F"/>
                  </a:solidFill>
                  <a:latin typeface="Calibri"/>
                  <a:ea typeface="Calibri"/>
                  <a:cs typeface="Calibri"/>
                  <a:sym typeface="Calibri"/>
                </a:rPr>
                <a:t>Hypothesis and measurements for our goal</a:t>
              </a:r>
              <a:endParaRPr sz="1100">
                <a:solidFill>
                  <a:srgbClr val="7F7F7F"/>
                </a:solidFill>
                <a:latin typeface="Calibri"/>
                <a:ea typeface="Calibri"/>
                <a:cs typeface="Calibri"/>
                <a:sym typeface="Calibri"/>
              </a:endParaRPr>
            </a:p>
          </p:txBody>
        </p:sp>
        <p:sp>
          <p:nvSpPr>
            <p:cNvPr id="110" name="Google Shape;110;g11463f1f78f_0_0"/>
            <p:cNvSpPr txBox="1"/>
            <p:nvPr/>
          </p:nvSpPr>
          <p:spPr>
            <a:xfrm>
              <a:off x="3598261" y="840417"/>
              <a:ext cx="601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6B9637"/>
                  </a:solidFill>
                  <a:latin typeface="Calibri"/>
                  <a:ea typeface="Calibri"/>
                  <a:cs typeface="Calibri"/>
                  <a:sym typeface="Calibri"/>
                </a:rPr>
                <a:t>02</a:t>
              </a:r>
              <a:endParaRPr b="1" sz="3200">
                <a:solidFill>
                  <a:srgbClr val="6B9637"/>
                </a:solidFill>
                <a:latin typeface="Calibri"/>
                <a:ea typeface="Calibri"/>
                <a:cs typeface="Calibri"/>
                <a:sym typeface="Calibri"/>
              </a:endParaRPr>
            </a:p>
          </p:txBody>
        </p:sp>
      </p:grpSp>
      <p:sp>
        <p:nvSpPr>
          <p:cNvPr id="111" name="Google Shape;111;g11463f1f78f_0_0"/>
          <p:cNvSpPr txBox="1"/>
          <p:nvPr/>
        </p:nvSpPr>
        <p:spPr>
          <a:xfrm>
            <a:off x="5393625" y="1904050"/>
            <a:ext cx="3203400" cy="3586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b="1" sz="1300">
              <a:solidFill>
                <a:srgbClr val="3A434C"/>
              </a:solidFill>
              <a:latin typeface="Calibri"/>
              <a:ea typeface="Calibri"/>
              <a:cs typeface="Calibri"/>
              <a:sym typeface="Calibri"/>
            </a:endParaRPr>
          </a:p>
          <a:p>
            <a:pPr indent="0" lvl="0" marL="0" rtl="0" algn="l">
              <a:lnSpc>
                <a:spcPct val="200000"/>
              </a:lnSpc>
              <a:spcBef>
                <a:spcPts val="0"/>
              </a:spcBef>
              <a:spcAft>
                <a:spcPts val="0"/>
              </a:spcAft>
              <a:buNone/>
            </a:pPr>
            <a:r>
              <a:rPr b="1" lang="en-US" sz="1300">
                <a:solidFill>
                  <a:srgbClr val="3A434C"/>
                </a:solidFill>
                <a:latin typeface="Calibri"/>
                <a:ea typeface="Calibri"/>
                <a:cs typeface="Calibri"/>
                <a:sym typeface="Calibri"/>
              </a:rPr>
              <a:t>  2.      There is no significant difference </a:t>
            </a:r>
            <a:r>
              <a:rPr b="1" lang="en-US" sz="1300">
                <a:solidFill>
                  <a:srgbClr val="3A434C"/>
                </a:solidFill>
                <a:latin typeface="Calibri"/>
                <a:ea typeface="Calibri"/>
                <a:cs typeface="Calibri"/>
                <a:sym typeface="Calibri"/>
              </a:rPr>
              <a:t>i</a:t>
            </a:r>
            <a:r>
              <a:rPr b="1" lang="en-US" sz="1300">
                <a:solidFill>
                  <a:srgbClr val="3A434C"/>
                </a:solidFill>
                <a:latin typeface="Calibri"/>
                <a:ea typeface="Calibri"/>
                <a:cs typeface="Calibri"/>
                <a:sym typeface="Calibri"/>
              </a:rPr>
              <a:t>n</a:t>
            </a:r>
            <a:r>
              <a:rPr b="1" lang="en-US" sz="1300">
                <a:solidFill>
                  <a:srgbClr val="3A434C"/>
                </a:solidFill>
                <a:latin typeface="Calibri"/>
                <a:ea typeface="Calibri"/>
                <a:cs typeface="Calibri"/>
                <a:sym typeface="Calibri"/>
              </a:rPr>
              <a:t>   </a:t>
            </a:r>
            <a:r>
              <a:rPr b="1" lang="en-US" sz="1300">
                <a:solidFill>
                  <a:srgbClr val="3A434C"/>
                </a:solidFill>
                <a:latin typeface="Calibri"/>
                <a:ea typeface="Calibri"/>
                <a:cs typeface="Calibri"/>
                <a:sym typeface="Calibri"/>
              </a:rPr>
              <a:t>                     </a:t>
            </a:r>
            <a:r>
              <a:rPr b="1" lang="en-US" sz="1300">
                <a:solidFill>
                  <a:srgbClr val="3A434C"/>
                </a:solidFill>
                <a:latin typeface="Calibri"/>
                <a:ea typeface="Calibri"/>
                <a:cs typeface="Calibri"/>
                <a:sym typeface="Calibri"/>
              </a:rPr>
              <a:t>based on On-Base Percentage (OBP)</a:t>
            </a:r>
            <a:r>
              <a:rPr b="1" lang="en-US" sz="1300">
                <a:solidFill>
                  <a:srgbClr val="3A434C"/>
                </a:solidFill>
                <a:latin typeface="Calibri"/>
                <a:ea typeface="Calibri"/>
                <a:cs typeface="Calibri"/>
                <a:sym typeface="Calibri"/>
              </a:rPr>
              <a:t>          </a:t>
            </a:r>
            <a:endParaRPr b="1" sz="1300">
              <a:solidFill>
                <a:srgbClr val="3A434C"/>
              </a:solidFill>
              <a:latin typeface="Calibri"/>
              <a:ea typeface="Calibri"/>
              <a:cs typeface="Calibri"/>
              <a:sym typeface="Calibri"/>
            </a:endParaRPr>
          </a:p>
          <a:p>
            <a:pPr indent="457200" lvl="0" marL="457200" rtl="0" algn="l">
              <a:lnSpc>
                <a:spcPct val="200000"/>
              </a:lnSpc>
              <a:spcBef>
                <a:spcPts val="0"/>
              </a:spcBef>
              <a:spcAft>
                <a:spcPts val="0"/>
              </a:spcAft>
              <a:buNone/>
            </a:pPr>
            <a:r>
              <a:rPr b="1" lang="en-US" sz="1300">
                <a:solidFill>
                  <a:srgbClr val="3A434C"/>
                </a:solidFill>
                <a:latin typeface="Calibri"/>
                <a:ea typeface="Calibri"/>
                <a:cs typeface="Calibri"/>
                <a:sym typeface="Calibri"/>
              </a:rPr>
              <a:t> Ho: μ1-μ2=0</a:t>
            </a:r>
            <a:endParaRPr b="1" sz="1300">
              <a:solidFill>
                <a:srgbClr val="3A434C"/>
              </a:solidFill>
              <a:latin typeface="Calibri"/>
              <a:ea typeface="Calibri"/>
              <a:cs typeface="Calibri"/>
              <a:sym typeface="Calibri"/>
            </a:endParaRPr>
          </a:p>
          <a:p>
            <a:pPr indent="0" lvl="0" marL="0" rtl="0" algn="l">
              <a:lnSpc>
                <a:spcPct val="200000"/>
              </a:lnSpc>
              <a:spcBef>
                <a:spcPts val="0"/>
              </a:spcBef>
              <a:spcAft>
                <a:spcPts val="0"/>
              </a:spcAft>
              <a:buNone/>
            </a:pPr>
            <a:r>
              <a:rPr b="1" lang="en-US" sz="1300">
                <a:solidFill>
                  <a:srgbClr val="3A434C"/>
                </a:solidFill>
                <a:latin typeface="Calibri"/>
                <a:ea typeface="Calibri"/>
                <a:cs typeface="Calibri"/>
                <a:sym typeface="Calibri"/>
              </a:rPr>
              <a:t>  		 Ha: μ1-μ2≠0</a:t>
            </a:r>
            <a:endParaRPr b="1" sz="1300">
              <a:solidFill>
                <a:srgbClr val="3A434C"/>
              </a:solidFill>
              <a:latin typeface="Calibri"/>
              <a:ea typeface="Calibri"/>
              <a:cs typeface="Calibri"/>
              <a:sym typeface="Calibri"/>
            </a:endParaRPr>
          </a:p>
          <a:p>
            <a:pPr indent="-311150" lvl="2" marL="1028700" rtl="0" algn="l">
              <a:lnSpc>
                <a:spcPct val="200000"/>
              </a:lnSpc>
              <a:spcBef>
                <a:spcPts val="0"/>
              </a:spcBef>
              <a:spcAft>
                <a:spcPts val="0"/>
              </a:spcAft>
              <a:buClr>
                <a:srgbClr val="3A434C"/>
              </a:buClr>
              <a:buSzPts val="1300"/>
              <a:buFont typeface="Calibri"/>
              <a:buChar char="■"/>
            </a:pPr>
            <a:r>
              <a:rPr b="1" lang="en-US" sz="1300">
                <a:solidFill>
                  <a:srgbClr val="3A434C"/>
                </a:solidFill>
                <a:latin typeface="Calibri"/>
                <a:ea typeface="Calibri"/>
                <a:cs typeface="Calibri"/>
                <a:sym typeface="Calibri"/>
              </a:rPr>
              <a:t>On-Base Percentage (OBP): </a:t>
            </a:r>
            <a:endParaRPr b="1" sz="1300">
              <a:solidFill>
                <a:srgbClr val="3A434C"/>
              </a:solidFill>
              <a:latin typeface="Calibri"/>
              <a:ea typeface="Calibri"/>
              <a:cs typeface="Calibri"/>
              <a:sym typeface="Calibri"/>
            </a:endParaRPr>
          </a:p>
          <a:p>
            <a:pPr indent="-311150" lvl="3" marL="1143000" rtl="0" algn="l">
              <a:lnSpc>
                <a:spcPct val="200000"/>
              </a:lnSpc>
              <a:spcBef>
                <a:spcPts val="0"/>
              </a:spcBef>
              <a:spcAft>
                <a:spcPts val="0"/>
              </a:spcAft>
              <a:buClr>
                <a:srgbClr val="3A434C"/>
              </a:buClr>
              <a:buSzPts val="1300"/>
              <a:buFont typeface="Calibri"/>
              <a:buChar char="●"/>
            </a:pPr>
            <a:r>
              <a:rPr b="1" lang="en-US" sz="1300">
                <a:solidFill>
                  <a:srgbClr val="3A434C"/>
                </a:solidFill>
                <a:latin typeface="Calibri"/>
                <a:ea typeface="Calibri"/>
                <a:cs typeface="Calibri"/>
                <a:sym typeface="Calibri"/>
              </a:rPr>
              <a:t>Refers to a baseball players frequency of reaching a base.</a:t>
            </a:r>
            <a:endParaRPr/>
          </a:p>
        </p:txBody>
      </p:sp>
      <p:sp>
        <p:nvSpPr>
          <p:cNvPr id="112" name="Google Shape;112;g11463f1f78f_0_0"/>
          <p:cNvSpPr txBox="1"/>
          <p:nvPr/>
        </p:nvSpPr>
        <p:spPr>
          <a:xfrm>
            <a:off x="4298475" y="1849750"/>
            <a:ext cx="1898100" cy="384900"/>
          </a:xfrm>
          <a:prstGeom prst="rect">
            <a:avLst/>
          </a:prstGeom>
          <a:noFill/>
          <a:ln>
            <a:noFill/>
          </a:ln>
        </p:spPr>
        <p:txBody>
          <a:bodyPr anchorCtr="0" anchor="t" bIns="91425" lIns="91425" spcFirstLastPara="1" rIns="91425" wrap="square" tIns="91425">
            <a:spAutoFit/>
          </a:bodyPr>
          <a:lstStyle/>
          <a:p>
            <a:pPr indent="0" lvl="0" marL="457200" rtl="0" algn="l">
              <a:lnSpc>
                <a:spcPct val="200000"/>
              </a:lnSpc>
              <a:spcBef>
                <a:spcPts val="0"/>
              </a:spcBef>
              <a:spcAft>
                <a:spcPts val="0"/>
              </a:spcAft>
              <a:buClr>
                <a:schemeClr val="dk1"/>
              </a:buClr>
              <a:buSzPts val="1100"/>
              <a:buFont typeface="Arial"/>
              <a:buNone/>
            </a:pPr>
            <a:r>
              <a:rPr b="1" lang="en-US" sz="1300" u="sng">
                <a:solidFill>
                  <a:srgbClr val="3A434C"/>
                </a:solidFill>
                <a:latin typeface="Calibri"/>
                <a:ea typeface="Calibri"/>
                <a:cs typeface="Calibri"/>
                <a:sym typeface="Calibri"/>
              </a:rPr>
              <a:t>Hypothesis</a:t>
            </a:r>
            <a:endParaRPr u="sng">
              <a:latin typeface="Malgun Gothic"/>
              <a:ea typeface="Malgun Gothic"/>
              <a:cs typeface="Malgun Gothic"/>
              <a:sym typeface="Malgun Gothic"/>
            </a:endParaRPr>
          </a:p>
        </p:txBody>
      </p:sp>
      <p:sp>
        <p:nvSpPr>
          <p:cNvPr id="113" name="Google Shape;113;g11463f1f78f_0_0"/>
          <p:cNvSpPr txBox="1"/>
          <p:nvPr/>
        </p:nvSpPr>
        <p:spPr>
          <a:xfrm>
            <a:off x="3674575" y="6114925"/>
            <a:ext cx="3856200" cy="384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US" sz="1300">
                <a:solidFill>
                  <a:srgbClr val="3A434C"/>
                </a:solidFill>
                <a:latin typeface="Calibri"/>
                <a:ea typeface="Calibri"/>
                <a:cs typeface="Calibri"/>
                <a:sym typeface="Calibri"/>
              </a:rPr>
              <a:t>Objective? Win games and play in the World Series!</a:t>
            </a:r>
            <a:endParaRPr>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395536" y="111812"/>
            <a:ext cx="7661196" cy="79690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a:t>Understanding the Data</a:t>
            </a:r>
            <a:endParaRPr/>
          </a:p>
        </p:txBody>
      </p:sp>
      <p:sp>
        <p:nvSpPr>
          <p:cNvPr id="119" name="Google Shape;119;p4"/>
          <p:cNvSpPr txBox="1"/>
          <p:nvPr/>
        </p:nvSpPr>
        <p:spPr>
          <a:xfrm>
            <a:off x="699974" y="1922649"/>
            <a:ext cx="36759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Calibri"/>
              <a:buChar char="•"/>
            </a:pPr>
            <a:r>
              <a:rPr lang="en-US" sz="1800">
                <a:solidFill>
                  <a:srgbClr val="000000"/>
                </a:solidFill>
                <a:latin typeface="Calibri"/>
                <a:ea typeface="Calibri"/>
                <a:cs typeface="Calibri"/>
                <a:sym typeface="Calibri"/>
              </a:rPr>
              <a:t>Data set: </a:t>
            </a:r>
            <a:endParaRPr sz="1800">
              <a:latin typeface="Calibri"/>
              <a:ea typeface="Calibri"/>
              <a:cs typeface="Calibri"/>
              <a:sym typeface="Calibri"/>
            </a:endParaRPr>
          </a:p>
          <a:p>
            <a:pPr indent="-285750" lvl="1" marL="742950" marR="0" rtl="0" algn="l">
              <a:spcBef>
                <a:spcPts val="0"/>
              </a:spcBef>
              <a:spcAft>
                <a:spcPts val="0"/>
              </a:spcAft>
              <a:buClr>
                <a:srgbClr val="000000"/>
              </a:buClr>
              <a:buSzPts val="1800"/>
              <a:buFont typeface="Calibri"/>
              <a:buChar char="•"/>
            </a:pPr>
            <a:r>
              <a:rPr lang="en-US" sz="1800">
                <a:latin typeface="Calibri"/>
                <a:ea typeface="Calibri"/>
                <a:cs typeface="Calibri"/>
                <a:sym typeface="Calibri"/>
              </a:rPr>
              <a:t>All Major League Teams (MLB) from 1976 through 2019</a:t>
            </a:r>
            <a:endParaRPr sz="1800">
              <a:latin typeface="Calibri"/>
              <a:ea typeface="Calibri"/>
              <a:cs typeface="Calibri"/>
              <a:sym typeface="Calibri"/>
            </a:endParaRPr>
          </a:p>
          <a:p>
            <a:pPr indent="-285750" lvl="1" marL="742950" marR="0" rtl="0" algn="l">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8 numerical variables within data set </a:t>
            </a:r>
            <a:endParaRPr i="0" sz="1800" u="none" cap="none" strike="noStrike">
              <a:solidFill>
                <a:srgbClr val="000000"/>
              </a:solidFill>
              <a:latin typeface="Calibri"/>
              <a:ea typeface="Calibri"/>
              <a:cs typeface="Calibri"/>
              <a:sym typeface="Calibri"/>
            </a:endParaRPr>
          </a:p>
          <a:p>
            <a:pPr indent="-342900" lvl="2" marL="1371600" marR="0" rtl="0" algn="l">
              <a:spcBef>
                <a:spcPts val="0"/>
              </a:spcBef>
              <a:spcAft>
                <a:spcPts val="0"/>
              </a:spcAft>
              <a:buSzPts val="1800"/>
              <a:buFont typeface="Calibri"/>
              <a:buChar char="■"/>
            </a:pPr>
            <a:r>
              <a:rPr lang="en-US" sz="1800">
                <a:latin typeface="Calibri"/>
                <a:ea typeface="Calibri"/>
                <a:cs typeface="Calibri"/>
                <a:sym typeface="Calibri"/>
              </a:rPr>
              <a:t>Wins, Hits, Walks to base, At bat, Flies, Hit by pitch, ERA, OBP*</a:t>
            </a:r>
            <a:endParaRPr sz="1800">
              <a:latin typeface="Calibri"/>
              <a:ea typeface="Calibri"/>
              <a:cs typeface="Calibri"/>
              <a:sym typeface="Calibri"/>
            </a:endParaRPr>
          </a:p>
          <a:p>
            <a:pPr indent="-285750" lvl="1" marL="742950" marR="0" rtl="0" algn="l">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Data originated from </a:t>
            </a:r>
            <a:r>
              <a:rPr lang="en-US" sz="1800" u="sng">
                <a:solidFill>
                  <a:schemeClr val="hlink"/>
                </a:solidFill>
                <a:latin typeface="Calibri"/>
                <a:ea typeface="Calibri"/>
                <a:cs typeface="Calibri"/>
                <a:sym typeface="Calibri"/>
                <a:hlinkClick r:id="rId3"/>
              </a:rPr>
              <a:t>Sean Lahman</a:t>
            </a:r>
            <a:endParaRPr sz="1800">
              <a:latin typeface="Calibri"/>
              <a:ea typeface="Calibri"/>
              <a:cs typeface="Calibri"/>
              <a:sym typeface="Calibri"/>
            </a:endParaRPr>
          </a:p>
          <a:p>
            <a:pPr indent="-342900" lvl="2" marL="1371600" marR="0" rtl="0" algn="l">
              <a:spcBef>
                <a:spcPts val="0"/>
              </a:spcBef>
              <a:spcAft>
                <a:spcPts val="0"/>
              </a:spcAft>
              <a:buSzPts val="1800"/>
              <a:buFont typeface="Calibri"/>
              <a:buChar char="■"/>
            </a:pPr>
            <a:r>
              <a:rPr lang="en-US" sz="1800">
                <a:latin typeface="Calibri"/>
                <a:ea typeface="Calibri"/>
                <a:cs typeface="Calibri"/>
                <a:sym typeface="Calibri"/>
              </a:rPr>
              <a:t>Teams.csv</a:t>
            </a:r>
            <a:endParaRPr sz="1800">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4"/>
          <p:cNvSpPr txBox="1"/>
          <p:nvPr/>
        </p:nvSpPr>
        <p:spPr>
          <a:xfrm>
            <a:off x="4768137" y="1922649"/>
            <a:ext cx="3675900" cy="3417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800"/>
              <a:buFont typeface="Calibri"/>
              <a:buChar char="•"/>
            </a:pPr>
            <a:r>
              <a:rPr lang="en-US" sz="1800">
                <a:solidFill>
                  <a:srgbClr val="000000"/>
                </a:solidFill>
                <a:latin typeface="Calibri"/>
                <a:ea typeface="Calibri"/>
                <a:cs typeface="Calibri"/>
                <a:sym typeface="Calibri"/>
              </a:rPr>
              <a:t>Methodology:</a:t>
            </a:r>
            <a:endParaRPr sz="1800">
              <a:latin typeface="Calibri"/>
              <a:ea typeface="Calibri"/>
              <a:cs typeface="Calibri"/>
              <a:sym typeface="Calibri"/>
            </a:endParaRPr>
          </a:p>
          <a:p>
            <a:pPr indent="-285750" lvl="1" marL="742950" marR="0" rtl="0" algn="l">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Reviewed correlations between </a:t>
            </a:r>
            <a:r>
              <a:rPr lang="en-US" sz="1800">
                <a:latin typeface="Calibri"/>
                <a:ea typeface="Calibri"/>
                <a:cs typeface="Calibri"/>
                <a:sym typeface="Calibri"/>
              </a:rPr>
              <a:t>ERA’s/OBP’s and wins</a:t>
            </a:r>
            <a:endParaRPr sz="1800">
              <a:latin typeface="Calibri"/>
              <a:ea typeface="Calibri"/>
              <a:cs typeface="Calibri"/>
              <a:sym typeface="Calibri"/>
            </a:endParaRPr>
          </a:p>
          <a:p>
            <a:pPr indent="-285750" lvl="1" marL="742950" marR="0" rtl="0" algn="l">
              <a:spcBef>
                <a:spcPts val="0"/>
              </a:spcBef>
              <a:spcAft>
                <a:spcPts val="0"/>
              </a:spcAft>
              <a:buClr>
                <a:srgbClr val="000000"/>
              </a:buClr>
              <a:buSzPts val="1800"/>
              <a:buFont typeface="Calibri"/>
              <a:buChar char="•"/>
            </a:pPr>
            <a:r>
              <a:rPr lang="en-US" sz="1800">
                <a:latin typeface="Calibri"/>
                <a:ea typeface="Calibri"/>
                <a:cs typeface="Calibri"/>
                <a:sym typeface="Calibri"/>
              </a:rPr>
              <a:t>Pearson test: </a:t>
            </a:r>
            <a:r>
              <a:rPr i="0" lang="en-US" sz="1800" u="none" cap="none" strike="noStrike">
                <a:solidFill>
                  <a:srgbClr val="000000"/>
                </a:solidFill>
                <a:latin typeface="Calibri"/>
                <a:ea typeface="Calibri"/>
                <a:cs typeface="Calibri"/>
                <a:sym typeface="Calibri"/>
              </a:rPr>
              <a:t>p-values were &lt;.05</a:t>
            </a:r>
            <a:endParaRPr sz="1800">
              <a:latin typeface="Calibri"/>
              <a:ea typeface="Calibri"/>
              <a:cs typeface="Calibri"/>
              <a:sym typeface="Calibri"/>
            </a:endParaRPr>
          </a:p>
          <a:p>
            <a:pPr indent="-285750" lvl="1" marL="742950" marR="0" rtl="0" algn="l">
              <a:spcBef>
                <a:spcPts val="0"/>
              </a:spcBef>
              <a:spcAft>
                <a:spcPts val="0"/>
              </a:spcAft>
              <a:buClr>
                <a:srgbClr val="000000"/>
              </a:buClr>
              <a:buSzPts val="1800"/>
              <a:buFont typeface="Calibri"/>
              <a:buChar char="•"/>
            </a:pPr>
            <a:r>
              <a:rPr i="0" lang="en-US" sz="1800" u="none" cap="none" strike="noStrike">
                <a:solidFill>
                  <a:srgbClr val="000000"/>
                </a:solidFill>
                <a:latin typeface="Calibri"/>
                <a:ea typeface="Calibri"/>
                <a:cs typeface="Calibri"/>
                <a:sym typeface="Calibri"/>
              </a:rPr>
              <a:t>T-test ran on resulting variables to verify data</a:t>
            </a:r>
            <a:endParaRPr sz="1800">
              <a:latin typeface="Calibri"/>
              <a:ea typeface="Calibri"/>
              <a:cs typeface="Calibri"/>
              <a:sym typeface="Calibri"/>
            </a:endParaRPr>
          </a:p>
          <a:p>
            <a:pPr indent="-285750" lvl="1" marL="742950" marR="0" rtl="0" algn="l">
              <a:spcBef>
                <a:spcPts val="0"/>
              </a:spcBef>
              <a:spcAft>
                <a:spcPts val="0"/>
              </a:spcAft>
              <a:buClr>
                <a:srgbClr val="000000"/>
              </a:buClr>
              <a:buSzPts val="1800"/>
              <a:buFont typeface="Calibri"/>
              <a:buChar char="•"/>
            </a:pPr>
            <a:r>
              <a:rPr lang="en-US" sz="1800">
                <a:latin typeface="Calibri"/>
                <a:ea typeface="Calibri"/>
                <a:cs typeface="Calibri"/>
                <a:sym typeface="Calibri"/>
              </a:rPr>
              <a:t>Utilized</a:t>
            </a:r>
            <a:r>
              <a:rPr lang="en-US" sz="1800">
                <a:latin typeface="Calibri"/>
                <a:ea typeface="Calibri"/>
                <a:cs typeface="Calibri"/>
                <a:sym typeface="Calibri"/>
              </a:rPr>
              <a:t> Pandas, Scipy, Seaborn, and Matplotlib within Google Colaboratory</a:t>
            </a:r>
            <a:r>
              <a:rPr i="0" lang="en-US" sz="1800" u="none" cap="none" strike="noStrike">
                <a:solidFill>
                  <a:srgbClr val="000000"/>
                </a:solidFill>
                <a:latin typeface="Calibri"/>
                <a:ea typeface="Calibri"/>
                <a:cs typeface="Calibri"/>
                <a:sym typeface="Calibri"/>
              </a:rPr>
              <a:t> </a:t>
            </a:r>
            <a:endParaRPr sz="1800">
              <a:latin typeface="Calibri"/>
              <a:ea typeface="Calibri"/>
              <a:cs typeface="Calibri"/>
              <a:sym typeface="Calibri"/>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1463f1f78f_0_70"/>
          <p:cNvSpPr txBox="1"/>
          <p:nvPr>
            <p:ph idx="1" type="body"/>
          </p:nvPr>
        </p:nvSpPr>
        <p:spPr>
          <a:xfrm>
            <a:off x="1824750" y="1484125"/>
            <a:ext cx="1345200" cy="1041000"/>
          </a:xfrm>
          <a:prstGeom prst="rect">
            <a:avLst/>
          </a:prstGeom>
          <a:noFill/>
          <a:ln>
            <a:noFill/>
          </a:ln>
        </p:spPr>
        <p:txBody>
          <a:bodyPr anchorCtr="0" anchor="t" bIns="45700" lIns="91425" spcFirstLastPara="1" rIns="91425" wrap="square" tIns="45700">
            <a:normAutofit/>
          </a:bodyPr>
          <a:lstStyle/>
          <a:p>
            <a:pPr indent="-171450" lvl="0" marL="285750" rtl="0" algn="l">
              <a:spcBef>
                <a:spcPts val="0"/>
              </a:spcBef>
              <a:spcAft>
                <a:spcPts val="0"/>
              </a:spcAft>
              <a:buClr>
                <a:schemeClr val="dk1"/>
              </a:buClr>
              <a:buSzPts val="1800"/>
              <a:buFont typeface="Arial"/>
              <a:buNone/>
            </a:pPr>
            <a:r>
              <a:t/>
            </a:r>
            <a:endParaRPr i="0" sz="1800">
              <a:solidFill>
                <a:schemeClr val="dk1"/>
              </a:solidFill>
            </a:endParaRPr>
          </a:p>
          <a:p>
            <a:pPr indent="0" lvl="0" marL="0" rtl="0" algn="l">
              <a:spcBef>
                <a:spcPts val="0"/>
              </a:spcBef>
              <a:spcAft>
                <a:spcPts val="0"/>
              </a:spcAft>
              <a:buNone/>
            </a:pPr>
            <a:r>
              <a:rPr b="1" i="0" lang="en-US" sz="1800">
                <a:solidFill>
                  <a:schemeClr val="dk1"/>
                </a:solidFill>
              </a:rPr>
              <a:t>Correlation</a:t>
            </a:r>
            <a:r>
              <a:rPr i="0" lang="en-US" sz="1400">
                <a:solidFill>
                  <a:schemeClr val="dk1"/>
                </a:solidFill>
                <a:latin typeface="Arial"/>
                <a:ea typeface="Arial"/>
                <a:cs typeface="Arial"/>
                <a:sym typeface="Arial"/>
              </a:rPr>
              <a:t>:</a:t>
            </a:r>
            <a:endParaRPr i="0" sz="14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sp>
        <p:nvSpPr>
          <p:cNvPr id="126" name="Google Shape;126;g11463f1f78f_0_70"/>
          <p:cNvSpPr txBox="1"/>
          <p:nvPr>
            <p:ph type="title"/>
          </p:nvPr>
        </p:nvSpPr>
        <p:spPr>
          <a:xfrm>
            <a:off x="395536" y="111812"/>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a:t>Analytics</a:t>
            </a:r>
            <a:endParaRPr/>
          </a:p>
        </p:txBody>
      </p:sp>
      <p:pic>
        <p:nvPicPr>
          <p:cNvPr id="127" name="Google Shape;127;g11463f1f78f_0_70"/>
          <p:cNvPicPr preferRelativeResize="0"/>
          <p:nvPr/>
        </p:nvPicPr>
        <p:blipFill>
          <a:blip r:embed="rId3">
            <a:alphaModFix/>
          </a:blip>
          <a:stretch>
            <a:fillRect/>
          </a:stretch>
        </p:blipFill>
        <p:spPr>
          <a:xfrm>
            <a:off x="3101400" y="1359363"/>
            <a:ext cx="2941200" cy="1290525"/>
          </a:xfrm>
          <a:prstGeom prst="rect">
            <a:avLst/>
          </a:prstGeom>
          <a:noFill/>
          <a:ln>
            <a:noFill/>
          </a:ln>
        </p:spPr>
      </p:pic>
      <p:sp>
        <p:nvSpPr>
          <p:cNvPr id="128" name="Google Shape;128;g11463f1f78f_0_70"/>
          <p:cNvSpPr txBox="1"/>
          <p:nvPr>
            <p:ph idx="1" type="body"/>
          </p:nvPr>
        </p:nvSpPr>
        <p:spPr>
          <a:xfrm>
            <a:off x="899475" y="2649875"/>
            <a:ext cx="2941200" cy="1041000"/>
          </a:xfrm>
          <a:prstGeom prst="rect">
            <a:avLst/>
          </a:prstGeom>
          <a:noFill/>
          <a:ln>
            <a:noFill/>
          </a:ln>
        </p:spPr>
        <p:txBody>
          <a:bodyPr anchorCtr="0" anchor="t" bIns="45700" lIns="91425" spcFirstLastPara="1" rIns="91425" wrap="square" tIns="45700">
            <a:normAutofit/>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1800">
                <a:solidFill>
                  <a:schemeClr val="dk1"/>
                </a:solidFill>
              </a:rPr>
              <a:t>Mean - High Winning Teams</a:t>
            </a:r>
            <a:r>
              <a:rPr i="0" lang="en-US" sz="1400">
                <a:solidFill>
                  <a:schemeClr val="dk1"/>
                </a:solidFill>
                <a:latin typeface="Arial"/>
                <a:ea typeface="Arial"/>
                <a:cs typeface="Arial"/>
                <a:sym typeface="Arial"/>
              </a:rPr>
              <a:t>:</a:t>
            </a:r>
            <a:endParaRPr i="0" sz="14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sp>
        <p:nvSpPr>
          <p:cNvPr id="129" name="Google Shape;129;g11463f1f78f_0_70"/>
          <p:cNvSpPr txBox="1"/>
          <p:nvPr>
            <p:ph idx="1" type="body"/>
          </p:nvPr>
        </p:nvSpPr>
        <p:spPr>
          <a:xfrm>
            <a:off x="5174775" y="2649875"/>
            <a:ext cx="2879100" cy="1041000"/>
          </a:xfrm>
          <a:prstGeom prst="rect">
            <a:avLst/>
          </a:prstGeom>
          <a:noFill/>
          <a:ln>
            <a:noFill/>
          </a:ln>
        </p:spPr>
        <p:txBody>
          <a:bodyPr anchorCtr="0" anchor="t" bIns="45700" lIns="91425" spcFirstLastPara="1" rIns="91425" wrap="square" tIns="45700">
            <a:normAutofit/>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1800">
                <a:solidFill>
                  <a:schemeClr val="dk1"/>
                </a:solidFill>
              </a:rPr>
              <a:t>Mean - Low</a:t>
            </a:r>
            <a:r>
              <a:rPr b="1" i="0" lang="en-US" sz="1800">
                <a:solidFill>
                  <a:schemeClr val="dk1"/>
                </a:solidFill>
              </a:rPr>
              <a:t> Winning Teams</a:t>
            </a:r>
            <a:r>
              <a:rPr i="0" lang="en-US" sz="1400">
                <a:solidFill>
                  <a:schemeClr val="dk1"/>
                </a:solidFill>
                <a:latin typeface="Arial"/>
                <a:ea typeface="Arial"/>
                <a:cs typeface="Arial"/>
                <a:sym typeface="Arial"/>
              </a:rPr>
              <a:t>:</a:t>
            </a:r>
            <a:endParaRPr i="0" sz="14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pic>
        <p:nvPicPr>
          <p:cNvPr id="130" name="Google Shape;130;g11463f1f78f_0_70"/>
          <p:cNvPicPr preferRelativeResize="0"/>
          <p:nvPr/>
        </p:nvPicPr>
        <p:blipFill>
          <a:blip r:embed="rId4">
            <a:alphaModFix/>
          </a:blip>
          <a:stretch>
            <a:fillRect/>
          </a:stretch>
        </p:blipFill>
        <p:spPr>
          <a:xfrm>
            <a:off x="1124388" y="3325788"/>
            <a:ext cx="2267776" cy="1532900"/>
          </a:xfrm>
          <a:prstGeom prst="rect">
            <a:avLst/>
          </a:prstGeom>
          <a:noFill/>
          <a:ln>
            <a:noFill/>
          </a:ln>
        </p:spPr>
      </p:pic>
      <p:pic>
        <p:nvPicPr>
          <p:cNvPr id="131" name="Google Shape;131;g11463f1f78f_0_70"/>
          <p:cNvPicPr preferRelativeResize="0"/>
          <p:nvPr/>
        </p:nvPicPr>
        <p:blipFill>
          <a:blip r:embed="rId5">
            <a:alphaModFix/>
          </a:blip>
          <a:stretch>
            <a:fillRect/>
          </a:stretch>
        </p:blipFill>
        <p:spPr>
          <a:xfrm>
            <a:off x="1053113" y="4983545"/>
            <a:ext cx="2410351" cy="1575079"/>
          </a:xfrm>
          <a:prstGeom prst="rect">
            <a:avLst/>
          </a:prstGeom>
          <a:noFill/>
          <a:ln>
            <a:noFill/>
          </a:ln>
        </p:spPr>
      </p:pic>
      <p:pic>
        <p:nvPicPr>
          <p:cNvPr id="132" name="Google Shape;132;g11463f1f78f_0_70"/>
          <p:cNvPicPr preferRelativeResize="0"/>
          <p:nvPr/>
        </p:nvPicPr>
        <p:blipFill>
          <a:blip r:embed="rId6">
            <a:alphaModFix/>
          </a:blip>
          <a:stretch>
            <a:fillRect/>
          </a:stretch>
        </p:blipFill>
        <p:spPr>
          <a:xfrm>
            <a:off x="5367970" y="3295050"/>
            <a:ext cx="2492700" cy="1594378"/>
          </a:xfrm>
          <a:prstGeom prst="rect">
            <a:avLst/>
          </a:prstGeom>
          <a:noFill/>
          <a:ln>
            <a:noFill/>
          </a:ln>
        </p:spPr>
      </p:pic>
      <p:pic>
        <p:nvPicPr>
          <p:cNvPr id="133" name="Google Shape;133;g11463f1f78f_0_70"/>
          <p:cNvPicPr preferRelativeResize="0"/>
          <p:nvPr/>
        </p:nvPicPr>
        <p:blipFill>
          <a:blip r:embed="rId7">
            <a:alphaModFix/>
          </a:blip>
          <a:stretch>
            <a:fillRect/>
          </a:stretch>
        </p:blipFill>
        <p:spPr>
          <a:xfrm>
            <a:off x="5409150" y="4889423"/>
            <a:ext cx="2410351" cy="15988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1463f1f78f_0_9"/>
          <p:cNvSpPr txBox="1"/>
          <p:nvPr>
            <p:ph type="title"/>
          </p:nvPr>
        </p:nvSpPr>
        <p:spPr>
          <a:xfrm>
            <a:off x="395536" y="111812"/>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a:t>Testing</a:t>
            </a:r>
            <a:endParaRPr/>
          </a:p>
        </p:txBody>
      </p:sp>
      <p:sp>
        <p:nvSpPr>
          <p:cNvPr id="139" name="Google Shape;139;g11463f1f78f_0_9"/>
          <p:cNvSpPr txBox="1"/>
          <p:nvPr>
            <p:ph idx="1" type="body"/>
          </p:nvPr>
        </p:nvSpPr>
        <p:spPr>
          <a:xfrm>
            <a:off x="3909600" y="1183850"/>
            <a:ext cx="1324800" cy="796800"/>
          </a:xfrm>
          <a:prstGeom prst="rect">
            <a:avLst/>
          </a:prstGeom>
          <a:noFill/>
          <a:ln>
            <a:noFill/>
          </a:ln>
        </p:spPr>
        <p:txBody>
          <a:bodyPr anchorCtr="0" anchor="t" bIns="45700" lIns="91425" spcFirstLastPara="1" rIns="91425" wrap="square" tIns="45700">
            <a:normAutofit lnSpcReduction="20000"/>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1800">
                <a:solidFill>
                  <a:schemeClr val="dk1"/>
                </a:solidFill>
              </a:rPr>
              <a:t>T-Test - ERA</a:t>
            </a:r>
            <a:endParaRPr i="0" sz="14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sp>
        <p:nvSpPr>
          <p:cNvPr id="140" name="Google Shape;140;g11463f1f78f_0_9"/>
          <p:cNvSpPr txBox="1"/>
          <p:nvPr>
            <p:ph idx="1" type="body"/>
          </p:nvPr>
        </p:nvSpPr>
        <p:spPr>
          <a:xfrm>
            <a:off x="3837138" y="3908250"/>
            <a:ext cx="1469700" cy="1041000"/>
          </a:xfrm>
          <a:prstGeom prst="rect">
            <a:avLst/>
          </a:prstGeom>
          <a:noFill/>
          <a:ln>
            <a:noFill/>
          </a:ln>
        </p:spPr>
        <p:txBody>
          <a:bodyPr anchorCtr="0" anchor="t" bIns="45700" lIns="91425" spcFirstLastPara="1" rIns="91425" wrap="square" tIns="45700">
            <a:normAutofit/>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1800">
                <a:solidFill>
                  <a:schemeClr val="dk1"/>
                </a:solidFill>
              </a:rPr>
              <a:t>T-Test - OBP </a:t>
            </a:r>
            <a:endParaRPr/>
          </a:p>
        </p:txBody>
      </p:sp>
      <p:pic>
        <p:nvPicPr>
          <p:cNvPr id="141" name="Google Shape;141;g11463f1f78f_0_9"/>
          <p:cNvPicPr preferRelativeResize="0"/>
          <p:nvPr/>
        </p:nvPicPr>
        <p:blipFill>
          <a:blip r:embed="rId3">
            <a:alphaModFix/>
          </a:blip>
          <a:stretch>
            <a:fillRect/>
          </a:stretch>
        </p:blipFill>
        <p:spPr>
          <a:xfrm>
            <a:off x="4998700" y="4683369"/>
            <a:ext cx="3208575" cy="1836970"/>
          </a:xfrm>
          <a:prstGeom prst="rect">
            <a:avLst/>
          </a:prstGeom>
          <a:noFill/>
          <a:ln>
            <a:noFill/>
          </a:ln>
        </p:spPr>
      </p:pic>
      <p:pic>
        <p:nvPicPr>
          <p:cNvPr id="142" name="Google Shape;142;g11463f1f78f_0_9"/>
          <p:cNvPicPr preferRelativeResize="0"/>
          <p:nvPr/>
        </p:nvPicPr>
        <p:blipFill>
          <a:blip r:embed="rId4">
            <a:alphaModFix/>
          </a:blip>
          <a:stretch>
            <a:fillRect/>
          </a:stretch>
        </p:blipFill>
        <p:spPr>
          <a:xfrm>
            <a:off x="701563" y="4690988"/>
            <a:ext cx="3208575" cy="1821750"/>
          </a:xfrm>
          <a:prstGeom prst="rect">
            <a:avLst/>
          </a:prstGeom>
          <a:noFill/>
          <a:ln>
            <a:noFill/>
          </a:ln>
        </p:spPr>
      </p:pic>
      <p:sp>
        <p:nvSpPr>
          <p:cNvPr id="143" name="Google Shape;143;g11463f1f78f_0_9"/>
          <p:cNvSpPr txBox="1"/>
          <p:nvPr>
            <p:ph idx="1" type="body"/>
          </p:nvPr>
        </p:nvSpPr>
        <p:spPr>
          <a:xfrm>
            <a:off x="1834138" y="1469100"/>
            <a:ext cx="1261800" cy="796800"/>
          </a:xfrm>
          <a:prstGeom prst="rect">
            <a:avLst/>
          </a:prstGeom>
          <a:noFill/>
          <a:ln>
            <a:noFill/>
          </a:ln>
        </p:spPr>
        <p:txBody>
          <a:bodyPr anchorCtr="0" anchor="t" bIns="45700" lIns="91425" spcFirstLastPara="1" rIns="91425" wrap="square" tIns="45700">
            <a:normAutofit fontScale="77500"/>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1800">
                <a:solidFill>
                  <a:schemeClr val="dk1"/>
                </a:solidFill>
              </a:rPr>
              <a:t>Over 81 Wins:</a:t>
            </a:r>
            <a:endParaRPr i="0" sz="14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sp>
        <p:nvSpPr>
          <p:cNvPr id="144" name="Google Shape;144;g11463f1f78f_0_9"/>
          <p:cNvSpPr txBox="1"/>
          <p:nvPr>
            <p:ph idx="1" type="body"/>
          </p:nvPr>
        </p:nvSpPr>
        <p:spPr>
          <a:xfrm>
            <a:off x="6207250" y="1469100"/>
            <a:ext cx="1389000" cy="796800"/>
          </a:xfrm>
          <a:prstGeom prst="rect">
            <a:avLst/>
          </a:prstGeom>
          <a:noFill/>
          <a:ln>
            <a:noFill/>
          </a:ln>
        </p:spPr>
        <p:txBody>
          <a:bodyPr anchorCtr="0" anchor="t" bIns="45700" lIns="91425" spcFirstLastPara="1" rIns="91425" wrap="square" tIns="45700">
            <a:normAutofit fontScale="77500"/>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1800">
                <a:solidFill>
                  <a:schemeClr val="dk1"/>
                </a:solidFill>
              </a:rPr>
              <a:t>Under</a:t>
            </a:r>
            <a:r>
              <a:rPr b="1" i="0" lang="en-US" sz="1800">
                <a:solidFill>
                  <a:schemeClr val="dk1"/>
                </a:solidFill>
              </a:rPr>
              <a:t> 81 Wins:</a:t>
            </a:r>
            <a:endParaRPr i="0" sz="14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sp>
        <p:nvSpPr>
          <p:cNvPr id="145" name="Google Shape;145;g11463f1f78f_0_9"/>
          <p:cNvSpPr txBox="1"/>
          <p:nvPr>
            <p:ph idx="1" type="body"/>
          </p:nvPr>
        </p:nvSpPr>
        <p:spPr>
          <a:xfrm>
            <a:off x="1834150" y="4152450"/>
            <a:ext cx="1261800" cy="796800"/>
          </a:xfrm>
          <a:prstGeom prst="rect">
            <a:avLst/>
          </a:prstGeom>
          <a:noFill/>
          <a:ln>
            <a:noFill/>
          </a:ln>
        </p:spPr>
        <p:txBody>
          <a:bodyPr anchorCtr="0" anchor="t" bIns="45700" lIns="91425" spcFirstLastPara="1" rIns="91425" wrap="square" tIns="45700">
            <a:normAutofit fontScale="77500"/>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1800">
                <a:solidFill>
                  <a:schemeClr val="dk1"/>
                </a:solidFill>
              </a:rPr>
              <a:t>Over 81 Wins:</a:t>
            </a:r>
            <a:endParaRPr i="0" sz="14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sp>
        <p:nvSpPr>
          <p:cNvPr id="146" name="Google Shape;146;g11463f1f78f_0_9"/>
          <p:cNvSpPr txBox="1"/>
          <p:nvPr>
            <p:ph idx="1" type="body"/>
          </p:nvPr>
        </p:nvSpPr>
        <p:spPr>
          <a:xfrm>
            <a:off x="6207238" y="4152450"/>
            <a:ext cx="1389000" cy="796800"/>
          </a:xfrm>
          <a:prstGeom prst="rect">
            <a:avLst/>
          </a:prstGeom>
          <a:noFill/>
          <a:ln>
            <a:noFill/>
          </a:ln>
        </p:spPr>
        <p:txBody>
          <a:bodyPr anchorCtr="0" anchor="t" bIns="45700" lIns="91425" spcFirstLastPara="1" rIns="91425" wrap="square" tIns="45700">
            <a:normAutofit fontScale="77500"/>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1800">
                <a:solidFill>
                  <a:schemeClr val="dk1"/>
                </a:solidFill>
              </a:rPr>
              <a:t>Under 81 Wins:</a:t>
            </a:r>
            <a:endParaRPr i="0" sz="14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pic>
        <p:nvPicPr>
          <p:cNvPr id="147" name="Google Shape;147;g11463f1f78f_0_9"/>
          <p:cNvPicPr preferRelativeResize="0"/>
          <p:nvPr/>
        </p:nvPicPr>
        <p:blipFill>
          <a:blip r:embed="rId5">
            <a:alphaModFix/>
          </a:blip>
          <a:stretch>
            <a:fillRect/>
          </a:stretch>
        </p:blipFill>
        <p:spPr>
          <a:xfrm>
            <a:off x="747273" y="2086523"/>
            <a:ext cx="3117174" cy="1821725"/>
          </a:xfrm>
          <a:prstGeom prst="rect">
            <a:avLst/>
          </a:prstGeom>
          <a:noFill/>
          <a:ln>
            <a:noFill/>
          </a:ln>
        </p:spPr>
      </p:pic>
      <p:pic>
        <p:nvPicPr>
          <p:cNvPr id="148" name="Google Shape;148;g11463f1f78f_0_9"/>
          <p:cNvPicPr preferRelativeResize="0"/>
          <p:nvPr/>
        </p:nvPicPr>
        <p:blipFill>
          <a:blip r:embed="rId6">
            <a:alphaModFix/>
          </a:blip>
          <a:stretch>
            <a:fillRect/>
          </a:stretch>
        </p:blipFill>
        <p:spPr>
          <a:xfrm>
            <a:off x="5044411" y="2029540"/>
            <a:ext cx="3117175" cy="18298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1463f1f78f_0_65"/>
          <p:cNvSpPr txBox="1"/>
          <p:nvPr>
            <p:ph type="title"/>
          </p:nvPr>
        </p:nvSpPr>
        <p:spPr>
          <a:xfrm>
            <a:off x="395536" y="111812"/>
            <a:ext cx="7661100" cy="796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500"/>
              <a:buFont typeface="Calibri"/>
              <a:buNone/>
            </a:pPr>
            <a:r>
              <a:rPr lang="en-US"/>
              <a:t>Putting it all together</a:t>
            </a:r>
            <a:endParaRPr/>
          </a:p>
        </p:txBody>
      </p:sp>
      <p:sp>
        <p:nvSpPr>
          <p:cNvPr id="154" name="Google Shape;154;g11463f1f78f_0_65"/>
          <p:cNvSpPr txBox="1"/>
          <p:nvPr>
            <p:ph idx="1" type="body"/>
          </p:nvPr>
        </p:nvSpPr>
        <p:spPr>
          <a:xfrm>
            <a:off x="4071275" y="1432375"/>
            <a:ext cx="1221900" cy="796800"/>
          </a:xfrm>
          <a:prstGeom prst="rect">
            <a:avLst/>
          </a:prstGeom>
          <a:noFill/>
          <a:ln>
            <a:noFill/>
          </a:ln>
        </p:spPr>
        <p:txBody>
          <a:bodyPr anchorCtr="0" anchor="t" bIns="45700" lIns="91425" spcFirstLastPara="1" rIns="91425" wrap="square" tIns="45700">
            <a:normAutofit lnSpcReduction="20000"/>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2300">
                <a:solidFill>
                  <a:schemeClr val="dk1"/>
                </a:solidFill>
              </a:rPr>
              <a:t>Targets:</a:t>
            </a:r>
            <a:endParaRPr i="0" sz="23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sp>
        <p:nvSpPr>
          <p:cNvPr id="155" name="Google Shape;155;g11463f1f78f_0_65"/>
          <p:cNvSpPr txBox="1"/>
          <p:nvPr>
            <p:ph idx="1" type="body"/>
          </p:nvPr>
        </p:nvSpPr>
        <p:spPr>
          <a:xfrm>
            <a:off x="1839350" y="5183650"/>
            <a:ext cx="1088700" cy="684000"/>
          </a:xfrm>
          <a:prstGeom prst="rect">
            <a:avLst/>
          </a:prstGeom>
          <a:noFill/>
          <a:ln>
            <a:noFill/>
          </a:ln>
        </p:spPr>
        <p:txBody>
          <a:bodyPr anchorCtr="0" anchor="t" bIns="45700" lIns="91425" spcFirstLastPara="1" rIns="91425" wrap="square" tIns="45700">
            <a:normAutofit fontScale="62500"/>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2300">
                <a:solidFill>
                  <a:schemeClr val="dk1"/>
                </a:solidFill>
              </a:rPr>
              <a:t>OBP = .337</a:t>
            </a:r>
            <a:endParaRPr i="0" sz="2300">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sp>
        <p:nvSpPr>
          <p:cNvPr id="156" name="Google Shape;156;g11463f1f78f_0_65"/>
          <p:cNvSpPr txBox="1"/>
          <p:nvPr>
            <p:ph idx="1" type="body"/>
          </p:nvPr>
        </p:nvSpPr>
        <p:spPr>
          <a:xfrm>
            <a:off x="6329100" y="5183650"/>
            <a:ext cx="1088700" cy="684000"/>
          </a:xfrm>
          <a:prstGeom prst="rect">
            <a:avLst/>
          </a:prstGeom>
          <a:noFill/>
          <a:ln>
            <a:noFill/>
          </a:ln>
        </p:spPr>
        <p:txBody>
          <a:bodyPr anchorCtr="0" anchor="t" bIns="45700" lIns="91425" spcFirstLastPara="1" rIns="91425" wrap="square" tIns="45700">
            <a:normAutofit fontScale="92500" lnSpcReduction="20000"/>
          </a:bodyPr>
          <a:lstStyle/>
          <a:p>
            <a:pPr indent="-171450" lvl="0" marL="285750" rtl="0" algn="l">
              <a:spcBef>
                <a:spcPts val="0"/>
              </a:spcBef>
              <a:spcAft>
                <a:spcPts val="0"/>
              </a:spcAft>
              <a:buNone/>
            </a:pPr>
            <a:r>
              <a:t/>
            </a:r>
            <a:endParaRPr i="0" sz="1800">
              <a:solidFill>
                <a:schemeClr val="dk1"/>
              </a:solidFill>
            </a:endParaRPr>
          </a:p>
          <a:p>
            <a:pPr indent="0" lvl="0" marL="0" rtl="0" algn="l">
              <a:spcBef>
                <a:spcPts val="0"/>
              </a:spcBef>
              <a:spcAft>
                <a:spcPts val="0"/>
              </a:spcAft>
              <a:buNone/>
            </a:pPr>
            <a:r>
              <a:rPr b="1" i="0" lang="en-US" sz="1541">
                <a:solidFill>
                  <a:schemeClr val="dk1"/>
                </a:solidFill>
              </a:rPr>
              <a:t>ERA = 3.74</a:t>
            </a:r>
            <a:endParaRPr i="0" sz="1541">
              <a:solidFill>
                <a:schemeClr val="dk1"/>
              </a:solidFill>
              <a:latin typeface="Arial"/>
              <a:ea typeface="Arial"/>
              <a:cs typeface="Arial"/>
              <a:sym typeface="Arial"/>
            </a:endParaRPr>
          </a:p>
          <a:p>
            <a:pPr indent="0" lvl="0" marL="457200" rtl="0" algn="l">
              <a:spcBef>
                <a:spcPts val="0"/>
              </a:spcBef>
              <a:spcAft>
                <a:spcPts val="0"/>
              </a:spcAft>
              <a:buNone/>
            </a:pPr>
            <a:r>
              <a:t/>
            </a:r>
            <a:endParaRPr/>
          </a:p>
        </p:txBody>
      </p:sp>
      <p:pic>
        <p:nvPicPr>
          <p:cNvPr id="157" name="Google Shape;157;g11463f1f78f_0_65"/>
          <p:cNvPicPr preferRelativeResize="0"/>
          <p:nvPr/>
        </p:nvPicPr>
        <p:blipFill>
          <a:blip r:embed="rId3">
            <a:alphaModFix/>
          </a:blip>
          <a:stretch>
            <a:fillRect/>
          </a:stretch>
        </p:blipFill>
        <p:spPr>
          <a:xfrm>
            <a:off x="297550" y="2386675"/>
            <a:ext cx="3976340" cy="2627225"/>
          </a:xfrm>
          <a:prstGeom prst="rect">
            <a:avLst/>
          </a:prstGeom>
          <a:noFill/>
          <a:ln>
            <a:noFill/>
          </a:ln>
        </p:spPr>
      </p:pic>
      <p:pic>
        <p:nvPicPr>
          <p:cNvPr id="158" name="Google Shape;158;g11463f1f78f_0_65"/>
          <p:cNvPicPr preferRelativeResize="0"/>
          <p:nvPr/>
        </p:nvPicPr>
        <p:blipFill>
          <a:blip r:embed="rId4">
            <a:alphaModFix/>
          </a:blip>
          <a:stretch>
            <a:fillRect/>
          </a:stretch>
        </p:blipFill>
        <p:spPr>
          <a:xfrm>
            <a:off x="4915715" y="2386675"/>
            <a:ext cx="3915478" cy="262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ctrTitle"/>
          </p:nvPr>
        </p:nvSpPr>
        <p:spPr>
          <a:xfrm>
            <a:off x="5464366" y="1237389"/>
            <a:ext cx="3599400" cy="2304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hlink"/>
              </a:buClr>
              <a:buSzPts val="7000"/>
              <a:buFont typeface="Gulimche"/>
              <a:buNone/>
            </a:pPr>
            <a:r>
              <a:rPr lang="en-US"/>
              <a:t>THANK</a:t>
            </a:r>
            <a:br>
              <a:rPr lang="en-US"/>
            </a:br>
            <a:r>
              <a:rPr lang="en-US"/>
              <a:t>YOU</a:t>
            </a:r>
            <a:endParaRPr/>
          </a:p>
        </p:txBody>
      </p:sp>
      <p:sp>
        <p:nvSpPr>
          <p:cNvPr id="164" name="Google Shape;164;p6"/>
          <p:cNvSpPr txBox="1"/>
          <p:nvPr>
            <p:ph type="ctrTitle"/>
          </p:nvPr>
        </p:nvSpPr>
        <p:spPr>
          <a:xfrm>
            <a:off x="5464366" y="4292214"/>
            <a:ext cx="3599400" cy="2304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hlink"/>
              </a:buClr>
              <a:buSzPts val="7000"/>
              <a:buFont typeface="Gulimche"/>
              <a:buNone/>
            </a:pPr>
            <a:r>
              <a:rPr lang="en-US" sz="5000"/>
              <a:t>Questions?</a:t>
            </a:r>
            <a:endParaRPr sz="5000"/>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2010-02-01T08:03:16Z</dcterms:created>
  <dc:creator>Slide Members by HS.SEO</dc:creator>
</cp:coreProperties>
</file>