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58" r:id="rId6"/>
    <p:sldId id="261" r:id="rId7"/>
    <p:sldId id="276" r:id="rId8"/>
    <p:sldId id="277" r:id="rId9"/>
    <p:sldId id="278" r:id="rId10"/>
    <p:sldId id="279" r:id="rId11"/>
    <p:sldId id="267" r:id="rId12"/>
    <p:sldId id="268" r:id="rId13"/>
    <p:sldId id="272" r:id="rId14"/>
    <p:sldId id="273" r:id="rId15"/>
    <p:sldId id="275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Comfortaa" panose="020B0604020202020204" charset="0"/>
      <p:regular r:id="rId21"/>
      <p:bold r:id="rId22"/>
    </p:embeddedFont>
    <p:embeddedFont>
      <p:font typeface="Crimson Text" panose="020B0604020202020204" charset="0"/>
      <p:regular r:id="rId23"/>
      <p:bold r:id="rId24"/>
      <p:italic r:id="rId25"/>
      <p:boldItalic r:id="rId26"/>
    </p:embeddedFont>
    <p:embeddedFont>
      <p:font typeface="Josefin Sans" pitchFamily="2" charset="-18"/>
      <p:regular r:id="rId27"/>
      <p:bold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Mako" panose="020B0604020202020204" charset="-18"/>
      <p:regular r:id="rId33"/>
    </p:embeddedFont>
    <p:embeddedFont>
      <p:font typeface="Merriweather Light" panose="00000400000000000000" pitchFamily="2" charset="-18"/>
      <p:regular r:id="rId34"/>
      <p:bold r:id="rId35"/>
      <p:italic r:id="rId36"/>
      <p:boldItalic r:id="rId37"/>
    </p:embeddedFont>
    <p:embeddedFont>
      <p:font typeface="Montserrat" panose="00000500000000000000" pitchFamily="2" charset="-18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Open Sans SemiBold" panose="020B0706030804020204" pitchFamily="34" charset="0"/>
      <p:regular r:id="rId46"/>
      <p:bold r:id="rId47"/>
      <p:italic r:id="rId48"/>
      <p:boldItalic r:id="rId49"/>
    </p:embeddedFont>
    <p:embeddedFont>
      <p:font typeface="Russo One" panose="020B0604020202020204" charset="0"/>
      <p:regular r:id="rId50"/>
    </p:embeddedFont>
    <p:embeddedFont>
      <p:font typeface="Vidaloka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0KLh61foaPOrVPyYBwEfstuz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24E99-5F0F-4588-BB2F-717D66CB1D21}">
  <a:tblStyle styleId="{44E24E99-5F0F-4588-BB2F-717D66CB1D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DF1AACF-E3D1-4405-93A7-340486001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font" Target="fonts/font3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3CD1C64B-210A-6590-B7E5-C7B64074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f642127f0_0_234:notes">
            <a:extLst>
              <a:ext uri="{FF2B5EF4-FFF2-40B4-BE49-F238E27FC236}">
                <a16:creationId xmlns:a16="http://schemas.microsoft.com/office/drawing/2014/main" id="{66120E7E-D333-8115-3CF6-7E4E08C4A5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5f642127f0_0_234:notes">
            <a:extLst>
              <a:ext uri="{FF2B5EF4-FFF2-40B4-BE49-F238E27FC236}">
                <a16:creationId xmlns:a16="http://schemas.microsoft.com/office/drawing/2014/main" id="{4D98E70C-5984-83B0-4443-956354C72B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9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5f642127f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1" name="Google Shape;611;g35f642127f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>
          <a:extLst>
            <a:ext uri="{FF2B5EF4-FFF2-40B4-BE49-F238E27FC236}">
              <a16:creationId xmlns:a16="http://schemas.microsoft.com/office/drawing/2014/main" id="{710FCA7D-FEB0-DC59-037C-73468134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>
            <a:extLst>
              <a:ext uri="{FF2B5EF4-FFF2-40B4-BE49-F238E27FC236}">
                <a16:creationId xmlns:a16="http://schemas.microsoft.com/office/drawing/2014/main" id="{CC190D8F-DBBE-9C24-A1D3-5FF8107B6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>
            <a:extLst>
              <a:ext uri="{FF2B5EF4-FFF2-40B4-BE49-F238E27FC236}">
                <a16:creationId xmlns:a16="http://schemas.microsoft.com/office/drawing/2014/main" id="{279B31B9-5F05-0612-5B6E-103B99769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04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>
          <a:extLst>
            <a:ext uri="{FF2B5EF4-FFF2-40B4-BE49-F238E27FC236}">
              <a16:creationId xmlns:a16="http://schemas.microsoft.com/office/drawing/2014/main" id="{AD6AA337-4B9D-F2F0-DFC4-A5A71B200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>
            <a:extLst>
              <a:ext uri="{FF2B5EF4-FFF2-40B4-BE49-F238E27FC236}">
                <a16:creationId xmlns:a16="http://schemas.microsoft.com/office/drawing/2014/main" id="{D3287C89-E74C-1A3D-D0C5-59D184A84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>
            <a:extLst>
              <a:ext uri="{FF2B5EF4-FFF2-40B4-BE49-F238E27FC236}">
                <a16:creationId xmlns:a16="http://schemas.microsoft.com/office/drawing/2014/main" id="{F5E79455-199C-FD1E-FB13-BB69DC36C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65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>
          <a:extLst>
            <a:ext uri="{FF2B5EF4-FFF2-40B4-BE49-F238E27FC236}">
              <a16:creationId xmlns:a16="http://schemas.microsoft.com/office/drawing/2014/main" id="{D59381C6-3C50-692F-11D6-1AEEA180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5f642127f0_0_280:notes">
            <a:extLst>
              <a:ext uri="{FF2B5EF4-FFF2-40B4-BE49-F238E27FC236}">
                <a16:creationId xmlns:a16="http://schemas.microsoft.com/office/drawing/2014/main" id="{69AD79E2-2861-1D22-DD5F-787F2D95B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g35f642127f0_0_280:notes">
            <a:extLst>
              <a:ext uri="{FF2B5EF4-FFF2-40B4-BE49-F238E27FC236}">
                <a16:creationId xmlns:a16="http://schemas.microsoft.com/office/drawing/2014/main" id="{C4ABE02B-F425-890C-109F-56990BCC6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5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f642127f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g35f642127f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f9cf564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g35f9cf564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2ca963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242ca963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f642127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35f642127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42ca9631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242ca9631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642127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5f642127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642127f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35f642127f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ABE26163-19AB-8BFF-8D48-27137531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f642127f0_0_152:notes">
            <a:extLst>
              <a:ext uri="{FF2B5EF4-FFF2-40B4-BE49-F238E27FC236}">
                <a16:creationId xmlns:a16="http://schemas.microsoft.com/office/drawing/2014/main" id="{038B5853-4F42-D796-10BA-D9EBE9730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g35f642127f0_0_152:notes">
            <a:extLst>
              <a:ext uri="{FF2B5EF4-FFF2-40B4-BE49-F238E27FC236}">
                <a16:creationId xmlns:a16="http://schemas.microsoft.com/office/drawing/2014/main" id="{7DD2A101-636F-D8BF-5D49-13E8A7828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43821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418B3F39-588E-9829-500E-A790CA0E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f642127f0_0_234:notes">
            <a:extLst>
              <a:ext uri="{FF2B5EF4-FFF2-40B4-BE49-F238E27FC236}">
                <a16:creationId xmlns:a16="http://schemas.microsoft.com/office/drawing/2014/main" id="{ECFA014E-F99A-2B90-00A8-65DAA6641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5f642127f0_0_234:notes">
            <a:extLst>
              <a:ext uri="{FF2B5EF4-FFF2-40B4-BE49-F238E27FC236}">
                <a16:creationId xmlns:a16="http://schemas.microsoft.com/office/drawing/2014/main" id="{0970883B-3AFD-E9F2-0CF6-4CDBFBAEB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A3AA18C9-8910-47C5-4C31-6F114FED5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f642127f0_0_234:notes">
            <a:extLst>
              <a:ext uri="{FF2B5EF4-FFF2-40B4-BE49-F238E27FC236}">
                <a16:creationId xmlns:a16="http://schemas.microsoft.com/office/drawing/2014/main" id="{2134297E-3C17-F880-2FD5-F969CAF48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5f642127f0_0_234:notes">
            <a:extLst>
              <a:ext uri="{FF2B5EF4-FFF2-40B4-BE49-F238E27FC236}">
                <a16:creationId xmlns:a16="http://schemas.microsoft.com/office/drawing/2014/main" id="{A42E5635-41DB-6EA5-E064-AC89246C3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9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04" name="Google Shape;10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" name="Google Shape;114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6" name="Google Shape;146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8" name="Google Shape;148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6" name="Google Shape;156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8" name="Google Shape;158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2" name="Google Shape;162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68" name="Google Shape;168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9" name="Google Shape;18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0" name="Google Shape;19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4" name="Google Shape;204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12" name="Google Shape;212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3" name="Google Shape;223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9" name="Google Shape;239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5" name="Google Shape;245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0" name="Google Shape;250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2" name="Google Shape;252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56" name="Google Shape;256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5" name="Google Shape;275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6" name="Google Shape;286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8" name="Google Shape;288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0" name="Google Shape;290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92" name="Google Shape;292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" name="Google Shape;38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5" name="Google Shape;30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7" name="Google Shape;30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14" name="Google Shape;314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1" name="Google Shape;321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1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2" name="Google Shape;332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4" name="Google Shape;334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6" name="Google Shape;336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38" name="Google Shape;338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2" name="Google Shape;362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4" name="Google Shape;364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6" name="Google Shape;366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8" name="Google Shape;378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0" name="Google Shape;380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84" name="Google Shape;384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5" name="Google Shape;395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7" name="Google Shape;397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99" name="Google Shape;399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00" name="Google Shape;400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4" name="Google Shape;404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6" name="Google Shape;406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8" name="Google Shape;408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4" name="Google Shape;414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9" name="Google Shape;419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5" name="Google Shape;425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6" name="Google Shape;426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7" name="Google Shape;427;p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1" name="Google Shape;43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37" name="Google Shape;437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43" name="Google Shape;443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55" name="Google Shape;455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1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0" name="Google Shape;460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2" name="Google Shape;462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64" name="Google Shape;464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69" name="Google Shape;469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0" name="Google Shape;470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2" name="Google Shape;472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4" name="Google Shape;474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5" name="Google Shape;475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91" name="Google Shape;491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3" name="Google Shape;493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1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7" name="Google Shape;507;p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p1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0" name="Google Shape;520;p1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4" name="Google Shape;74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7" name="Google Shape;97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8" name="Google Shape;98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>
            <a:spLocks noGrp="1"/>
          </p:cNvSpPr>
          <p:nvPr>
            <p:ph type="subTitle" idx="1"/>
          </p:nvPr>
        </p:nvSpPr>
        <p:spPr>
          <a:xfrm>
            <a:off x="290950" y="3330400"/>
            <a:ext cx="2035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Викона</a:t>
            </a:r>
            <a:r>
              <a:rPr lang="uk-UA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</a:t>
            </a: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: 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ст.гр. </a:t>
            </a:r>
            <a:r>
              <a:rPr lang="uk-UA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ІПЗм-23-4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uk-UA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Трипілка</a:t>
            </a:r>
            <a:r>
              <a:rPr lang="uk-UA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А. В.</a:t>
            </a:r>
            <a:br>
              <a:rPr lang="en" sz="14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6" name="Google Shape;526;p1"/>
          <p:cNvSpPr txBox="1"/>
          <p:nvPr/>
        </p:nvSpPr>
        <p:spPr>
          <a:xfrm>
            <a:off x="1195850" y="1834879"/>
            <a:ext cx="6849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«</a:t>
            </a: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Дослідження методів розпізнавання зловмисного зашифрованого	трафіку для захисту хмарних систем від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DDoS </a:t>
            </a: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атак. Використання 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RNN </a:t>
            </a: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у поєднанні з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AutoEncoder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»</a:t>
            </a:r>
            <a:endParaRPr sz="1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7" name="Google Shape;527;p1"/>
          <p:cNvSpPr txBox="1"/>
          <p:nvPr/>
        </p:nvSpPr>
        <p:spPr>
          <a:xfrm>
            <a:off x="658550" y="605725"/>
            <a:ext cx="792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Магістерська кваліфікаційна робота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На тему: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28" name="Google Shape;528;p1"/>
          <p:cNvSpPr txBox="1"/>
          <p:nvPr/>
        </p:nvSpPr>
        <p:spPr>
          <a:xfrm>
            <a:off x="6522799" y="3281050"/>
            <a:ext cx="194925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Керівник: 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lvl="0">
              <a:buSzPts val="1400"/>
            </a:pPr>
            <a:r>
              <a:rPr lang="uk-UA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доц. Кравець Н.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29" name="Google Shape;529;p1"/>
          <p:cNvSpPr txBox="1"/>
          <p:nvPr/>
        </p:nvSpPr>
        <p:spPr>
          <a:xfrm>
            <a:off x="2891100" y="4418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Харків 2025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30" name="Google Shape;530;p1"/>
          <p:cNvSpPr txBox="1">
            <a:spLocks noGrp="1"/>
          </p:cNvSpPr>
          <p:nvPr>
            <p:ph type="sldNum" idx="12"/>
          </p:nvPr>
        </p:nvSpPr>
        <p:spPr>
          <a:xfrm>
            <a:off x="8583059" y="47874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8674D851-62CF-42A5-B088-5C092FF9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642127f0_0_234">
            <a:extLst>
              <a:ext uri="{FF2B5EF4-FFF2-40B4-BE49-F238E27FC236}">
                <a16:creationId xmlns:a16="http://schemas.microsoft.com/office/drawing/2014/main" id="{65133FB4-0261-D769-F5E5-61C744322B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00" name="Google Shape;600;g35f642127f0_0_234">
            <a:extLst>
              <a:ext uri="{FF2B5EF4-FFF2-40B4-BE49-F238E27FC236}">
                <a16:creationId xmlns:a16="http://schemas.microsoft.com/office/drawing/2014/main" id="{707A5851-6D66-810A-9A0C-871DB1552460}"/>
              </a:ext>
            </a:extLst>
          </p:cNvPr>
          <p:cNvSpPr txBox="1"/>
          <p:nvPr/>
        </p:nvSpPr>
        <p:spPr>
          <a:xfrm>
            <a:off x="1334850" y="-11563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Тренування моделі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BB188-B198-FFF3-0255-FCE73A1B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" y="303780"/>
            <a:ext cx="8402320" cy="45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5f642127f0_0_271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14" name="Google Shape;614;g35f642127f0_0_271"/>
          <p:cNvSpPr txBox="1"/>
          <p:nvPr/>
        </p:nvSpPr>
        <p:spPr>
          <a:xfrm>
            <a:off x="1334850" y="366490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Інтерфейс програми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2" name="Рисунок 15">
            <a:extLst>
              <a:ext uri="{FF2B5EF4-FFF2-40B4-BE49-F238E27FC236}">
                <a16:creationId xmlns:a16="http://schemas.microsoft.com/office/drawing/2014/main" id="{52623169-0BF6-9343-7047-E3A0AA607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3" y="828125"/>
            <a:ext cx="4856798" cy="23532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874CFA-4832-58C2-DF75-F8D5078B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971" y="1893163"/>
            <a:ext cx="4722813" cy="28224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22" name="Google Shape;622;g35f642127f0_0_280"/>
          <p:cNvSpPr txBox="1"/>
          <p:nvPr/>
        </p:nvSpPr>
        <p:spPr>
          <a:xfrm>
            <a:off x="1334850" y="299003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1400"/>
            </a:pP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Інтерфейс програми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B163E-CEB1-A2AC-E05D-E50F23EE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4" y="760638"/>
            <a:ext cx="6249956" cy="3005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66378-04F3-41BC-F34E-E481123F4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322" y="1363116"/>
            <a:ext cx="2826847" cy="33768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>
          <a:extLst>
            <a:ext uri="{FF2B5EF4-FFF2-40B4-BE49-F238E27FC236}">
              <a16:creationId xmlns:a16="http://schemas.microsoft.com/office/drawing/2014/main" id="{21906E07-F71B-7D33-0A5B-116F859EC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>
            <a:extLst>
              <a:ext uri="{FF2B5EF4-FFF2-40B4-BE49-F238E27FC236}">
                <a16:creationId xmlns:a16="http://schemas.microsoft.com/office/drawing/2014/main" id="{BF400F20-2F52-1369-38D6-5D194D3606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22" name="Google Shape;622;g35f642127f0_0_280">
            <a:extLst>
              <a:ext uri="{FF2B5EF4-FFF2-40B4-BE49-F238E27FC236}">
                <a16:creationId xmlns:a16="http://schemas.microsoft.com/office/drawing/2014/main" id="{FB16C307-609C-3650-6CE3-8D7B64437FB0}"/>
              </a:ext>
            </a:extLst>
          </p:cNvPr>
          <p:cNvSpPr txBox="1"/>
          <p:nvPr/>
        </p:nvSpPr>
        <p:spPr>
          <a:xfrm>
            <a:off x="1256200" y="42792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Результат експериментальної перевірки 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3" name="Picture 2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2F681A69-A576-7934-A80C-2110AC5E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20" y="1791400"/>
            <a:ext cx="3611880" cy="2686050"/>
          </a:xfrm>
          <a:prstGeom prst="rect">
            <a:avLst/>
          </a:prstGeom>
        </p:spPr>
      </p:pic>
      <p:pic>
        <p:nvPicPr>
          <p:cNvPr id="5" name="Picture 4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3378A3BD-5778-26A5-B848-10DBD885C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96" y="1791400"/>
            <a:ext cx="3490784" cy="2688137"/>
          </a:xfrm>
          <a:prstGeom prst="rect">
            <a:avLst/>
          </a:prstGeom>
        </p:spPr>
      </p:pic>
      <p:sp>
        <p:nvSpPr>
          <p:cNvPr id="13" name="Google Shape;569;g35f642127f0_0_152">
            <a:extLst>
              <a:ext uri="{FF2B5EF4-FFF2-40B4-BE49-F238E27FC236}">
                <a16:creationId xmlns:a16="http://schemas.microsoft.com/office/drawing/2014/main" id="{3D599823-95F9-627C-4706-993A22B8253C}"/>
              </a:ext>
            </a:extLst>
          </p:cNvPr>
          <p:cNvSpPr txBox="1"/>
          <p:nvPr/>
        </p:nvSpPr>
        <p:spPr>
          <a:xfrm>
            <a:off x="824320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 Ratio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69;g35f642127f0_0_152">
            <a:extLst>
              <a:ext uri="{FF2B5EF4-FFF2-40B4-BE49-F238E27FC236}">
                <a16:creationId xmlns:a16="http://schemas.microsoft.com/office/drawing/2014/main" id="{5434CDAC-CD20-32DE-6CCB-23769EC4940D}"/>
              </a:ext>
            </a:extLst>
          </p:cNvPr>
          <p:cNvSpPr txBox="1"/>
          <p:nvPr/>
        </p:nvSpPr>
        <p:spPr>
          <a:xfrm>
            <a:off x="5239196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IAT Regularity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43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>
          <a:extLst>
            <a:ext uri="{FF2B5EF4-FFF2-40B4-BE49-F238E27FC236}">
              <a16:creationId xmlns:a16="http://schemas.microsoft.com/office/drawing/2014/main" id="{A90FA8EC-ACB0-3C4F-4976-14DF745C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>
            <a:extLst>
              <a:ext uri="{FF2B5EF4-FFF2-40B4-BE49-F238E27FC236}">
                <a16:creationId xmlns:a16="http://schemas.microsoft.com/office/drawing/2014/main" id="{CC7A0BB0-AEE9-51B7-73A2-AEA45EE4F0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22" name="Google Shape;622;g35f642127f0_0_280">
            <a:extLst>
              <a:ext uri="{FF2B5EF4-FFF2-40B4-BE49-F238E27FC236}">
                <a16:creationId xmlns:a16="http://schemas.microsoft.com/office/drawing/2014/main" id="{8E3009B7-CB1D-A2AD-726D-F054B3A66D58}"/>
              </a:ext>
            </a:extLst>
          </p:cNvPr>
          <p:cNvSpPr txBox="1"/>
          <p:nvPr/>
        </p:nvSpPr>
        <p:spPr>
          <a:xfrm>
            <a:off x="1334850" y="42960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Результат експериментальної перевірки 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3" name="Google Shape;569;g35f642127f0_0_152">
            <a:extLst>
              <a:ext uri="{FF2B5EF4-FFF2-40B4-BE49-F238E27FC236}">
                <a16:creationId xmlns:a16="http://schemas.microsoft.com/office/drawing/2014/main" id="{CE1A6412-82C6-370C-5E1E-D37D222473D7}"/>
              </a:ext>
            </a:extLst>
          </p:cNvPr>
          <p:cNvSpPr txBox="1"/>
          <p:nvPr/>
        </p:nvSpPr>
        <p:spPr>
          <a:xfrm>
            <a:off x="824320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Unidirectionality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69;g35f642127f0_0_152">
            <a:extLst>
              <a:ext uri="{FF2B5EF4-FFF2-40B4-BE49-F238E27FC236}">
                <a16:creationId xmlns:a16="http://schemas.microsoft.com/office/drawing/2014/main" id="{785DBF22-CB67-2A73-4C43-5D02FE020977}"/>
              </a:ext>
            </a:extLst>
          </p:cNvPr>
          <p:cNvSpPr txBox="1"/>
          <p:nvPr/>
        </p:nvSpPr>
        <p:spPr>
          <a:xfrm>
            <a:off x="5239196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Матриця помилок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D741B83B-DFDF-851F-97C6-1B5038D77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0" y="1791400"/>
            <a:ext cx="3392080" cy="2606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CED88-1A18-35FA-7D27-A8409A1DD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96" y="1790546"/>
            <a:ext cx="3491865" cy="26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9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>
          <a:extLst>
            <a:ext uri="{FF2B5EF4-FFF2-40B4-BE49-F238E27FC236}">
              <a16:creationId xmlns:a16="http://schemas.microsoft.com/office/drawing/2014/main" id="{8A88989C-89DE-1D3B-82E5-6E95DCEE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5f642127f0_0_280">
            <a:extLst>
              <a:ext uri="{FF2B5EF4-FFF2-40B4-BE49-F238E27FC236}">
                <a16:creationId xmlns:a16="http://schemas.microsoft.com/office/drawing/2014/main" id="{832CB7D1-FD49-6B11-AD30-7C0809BA08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22" name="Google Shape;622;g35f642127f0_0_280">
            <a:extLst>
              <a:ext uri="{FF2B5EF4-FFF2-40B4-BE49-F238E27FC236}">
                <a16:creationId xmlns:a16="http://schemas.microsoft.com/office/drawing/2014/main" id="{69C77974-535A-65F7-DFC2-53ABAE8EADEE}"/>
              </a:ext>
            </a:extLst>
          </p:cNvPr>
          <p:cNvSpPr txBox="1"/>
          <p:nvPr/>
        </p:nvSpPr>
        <p:spPr>
          <a:xfrm>
            <a:off x="1256200" y="42792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Результат експериментальної перевірки 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3" name="Google Shape;569;g35f642127f0_0_152">
            <a:extLst>
              <a:ext uri="{FF2B5EF4-FFF2-40B4-BE49-F238E27FC236}">
                <a16:creationId xmlns:a16="http://schemas.microsoft.com/office/drawing/2014/main" id="{2038FC2E-727D-9B51-6358-AF9294A42C47}"/>
              </a:ext>
            </a:extLst>
          </p:cNvPr>
          <p:cNvSpPr txBox="1"/>
          <p:nvPr/>
        </p:nvSpPr>
        <p:spPr>
          <a:xfrm>
            <a:off x="824320" y="1303035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метрик усіх підходів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569;g35f642127f0_0_152">
            <a:extLst>
              <a:ext uri="{FF2B5EF4-FFF2-40B4-BE49-F238E27FC236}">
                <a16:creationId xmlns:a16="http://schemas.microsoft.com/office/drawing/2014/main" id="{15D6DFB1-0553-C773-473C-35088AF9087E}"/>
              </a:ext>
            </a:extLst>
          </p:cNvPr>
          <p:cNvSpPr txBox="1"/>
          <p:nvPr/>
        </p:nvSpPr>
        <p:spPr>
          <a:xfrm>
            <a:off x="4944904" y="1315187"/>
            <a:ext cx="361188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швидкодії всіх підходів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89681-C0AC-394C-3694-E73B2E522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20" y="1790546"/>
            <a:ext cx="3823880" cy="2397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7FC52-7083-1BC0-DF7E-63A4919FA0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30" y="1790545"/>
            <a:ext cx="3877245" cy="23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6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642127f0_0_312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30" name="Google Shape;630;g35f642127f0_0_312"/>
          <p:cNvSpPr txBox="1"/>
          <p:nvPr/>
        </p:nvSpPr>
        <p:spPr>
          <a:xfrm>
            <a:off x="1334850" y="44697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Підсумки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631" name="Google Shape;631;g35f642127f0_0_312"/>
          <p:cNvSpPr txBox="1"/>
          <p:nvPr/>
        </p:nvSpPr>
        <p:spPr>
          <a:xfrm>
            <a:off x="663675" y="1290700"/>
            <a:ext cx="7551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Запропоновано гібридну багаторівневу модель </a:t>
            </a:r>
            <a:r>
              <a:rPr lang="en-US" dirty="0" err="1"/>
              <a:t>AutoEncoder</a:t>
            </a:r>
            <a:r>
              <a:rPr lang="en-US" dirty="0"/>
              <a:t> + RNN, </a:t>
            </a:r>
            <a:r>
              <a:rPr lang="ru-RU" dirty="0"/>
              <a:t>яка працює виключно з потоковими ознаками та враховує часові шаблони в поведінці трафіку. У тестах досягнуто точності виявлення понад 94 % при затримці обробки &lt; 0.03 мс на послідовність.</a:t>
            </a:r>
          </a:p>
          <a:p>
            <a:endParaRPr lang="ru-RU" dirty="0"/>
          </a:p>
          <a:p>
            <a:r>
              <a:rPr lang="ru-RU" dirty="0"/>
              <a:t>Реалізовано прототип системи зі збором, агрегацією та аналізом потоків: інструмент обробляє до 700 000 потоків/с, зберігає сирі дані в </a:t>
            </a:r>
            <a:r>
              <a:rPr lang="en-US" dirty="0" err="1"/>
              <a:t>InfluxDB</a:t>
            </a:r>
            <a:r>
              <a:rPr lang="en-US" dirty="0"/>
              <a:t> </a:t>
            </a:r>
            <a:r>
              <a:rPr lang="ru-RU" dirty="0"/>
              <a:t>та результати класифікації в </a:t>
            </a:r>
            <a:r>
              <a:rPr lang="en-US" dirty="0"/>
              <a:t>PostgreSQL. </a:t>
            </a:r>
            <a:r>
              <a:rPr lang="ru-RU" dirty="0"/>
              <a:t>Усі сервіси розгортаються в хмарі й взаємодіють через єдиний </a:t>
            </a:r>
            <a:r>
              <a:rPr lang="en-US" dirty="0"/>
              <a:t>REST API.</a:t>
            </a:r>
          </a:p>
          <a:p>
            <a:endParaRPr lang="en-US" dirty="0"/>
          </a:p>
          <a:p>
            <a:r>
              <a:rPr lang="ru-RU" dirty="0"/>
              <a:t>Отримані показники підтверджують готовність рішення до впровадження в </a:t>
            </a:r>
            <a:r>
              <a:rPr lang="en-US" dirty="0"/>
              <a:t>SOC-</a:t>
            </a:r>
            <a:r>
              <a:rPr lang="ru-RU" dirty="0"/>
              <a:t>середовищах для реального часу детекції </a:t>
            </a:r>
            <a:r>
              <a:rPr lang="en-US" dirty="0"/>
              <a:t>DDoS-</a:t>
            </a:r>
            <a:r>
              <a:rPr lang="ru-RU" dirty="0"/>
              <a:t>атак у зашифрованому </a:t>
            </a:r>
            <a:r>
              <a:rPr lang="en-US" dirty="0"/>
              <a:t>TLS-</a:t>
            </a:r>
            <a:r>
              <a:rPr lang="ru-RU" dirty="0"/>
              <a:t>трафіку без розшифрування пакетів.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f9cf5641d_0_21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37" name="Google Shape;637;g35f9cf5641d_0_21"/>
          <p:cNvSpPr txBox="1"/>
          <p:nvPr/>
        </p:nvSpPr>
        <p:spPr>
          <a:xfrm>
            <a:off x="1334850" y="320216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Публікації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6" name="Picture 10" descr="A certificate of a student&#10;&#10;AI-generated content may be incorrect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9" y="976744"/>
            <a:ext cx="5136429" cy="3455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1" descr="A document with text and a black text&#10;&#10;AI-generated content may be incorrect."/>
          <p:cNvPicPr/>
          <p:nvPr/>
        </p:nvPicPr>
        <p:blipFill>
          <a:blip r:embed="rId4"/>
          <a:stretch>
            <a:fillRect/>
          </a:stretch>
        </p:blipFill>
        <p:spPr>
          <a:xfrm>
            <a:off x="5687884" y="551034"/>
            <a:ext cx="2964279" cy="4097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2ca9631fb_0_84"/>
          <p:cNvSpPr txBox="1">
            <a:spLocks noGrp="1"/>
          </p:cNvSpPr>
          <p:nvPr>
            <p:ph type="title"/>
          </p:nvPr>
        </p:nvSpPr>
        <p:spPr>
          <a:xfrm>
            <a:off x="2689750" y="2063850"/>
            <a:ext cx="38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           Дякую за увагу !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645" name="Google Shape;645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316150"/>
            <a:ext cx="2384950" cy="2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050" y="2452750"/>
            <a:ext cx="2384950" cy="23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42ca9631fb_0_84"/>
          <p:cNvSpPr txBox="1">
            <a:spLocks noGrp="1"/>
          </p:cNvSpPr>
          <p:nvPr>
            <p:ph type="sldNum" idx="12"/>
          </p:nvPr>
        </p:nvSpPr>
        <p:spPr>
          <a:xfrm>
            <a:off x="8548259" y="4837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>
            <a:spLocks noGrp="1"/>
          </p:cNvSpPr>
          <p:nvPr>
            <p:ph type="title"/>
          </p:nvPr>
        </p:nvSpPr>
        <p:spPr>
          <a:xfrm>
            <a:off x="2281650" y="294725"/>
            <a:ext cx="45807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Загальна характеристика роботи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2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37" name="Google Shape;537;p2"/>
          <p:cNvGraphicFramePr/>
          <p:nvPr>
            <p:extLst>
              <p:ext uri="{D42A27DB-BD31-4B8C-83A1-F6EECF244321}">
                <p14:modId xmlns:p14="http://schemas.microsoft.com/office/powerpoint/2010/main" val="1672188840"/>
              </p:ext>
            </p:extLst>
          </p:nvPr>
        </p:nvGraphicFramePr>
        <p:xfrm>
          <a:off x="198432" y="788209"/>
          <a:ext cx="8788700" cy="3322320"/>
        </p:xfrm>
        <a:graphic>
          <a:graphicData uri="http://schemas.openxmlformats.org/drawingml/2006/table">
            <a:tbl>
              <a:tblPr>
                <a:noFill/>
                <a:tableStyleId>{44E24E99-5F0F-4588-BB2F-717D66CB1D21}</a:tableStyleId>
              </a:tblPr>
              <a:tblGrid>
                <a:gridCol w="17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820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Актуальність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Близько 90 % глобального інтернет-трафіку сьогодні передається через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TLS,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 робить класичний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DPI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неефективним для виявлення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атак. Необхідна технологія, здатна бачити атаки, не розшифровуючи пакети, і при цьому масштабуватися під хмарні навантаження.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08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Об’єкт дослідження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 виявлення DDoS-атак у зашифрованому мережевому трафіку.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708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 дослідження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Моделі й методи аналізу мережевих потоків визначення стану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64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 роботи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Розробити та експериментально перевірити прототип, який у реальному часі виявляє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атаки у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TLS-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трафіку, використовуючи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AutoEncoder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без розшифрування вмісту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64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Наукова новизна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Запропоновано гібридну багаторівневу модель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 + RNN, 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 працює лише з потоковими ознаками та враховує часові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шаблони у поведінці; досягнуто точності понад 94 % при затримці &lt; 0.03 мс/послідовність</a:t>
                      </a:r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764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Практичні результати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Реалізовано прототип із збором, агрегацією та аналізом потоків. Досягнуто точності понад 94 % та швидкості обробки 700 тис. потоків/с. Прототип підтримує розгортання у хмарі та інтеграцію через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 API.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988">
                <a:tc>
                  <a:txBody>
                    <a:bodyPr/>
                    <a:lstStyle/>
                    <a:p>
                      <a:r>
                        <a:rPr lang="uk-UA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Завдання дослідження</a:t>
                      </a:r>
                      <a:endParaRPr lang="uk-UA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Реалізувати конвеєр збору та обробки потокових даних.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Побудувати AutoEncoder для стискання ознак.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Реалізувати RNN-модель для класифікації стану атаки.</a:t>
                      </a:r>
                      <a:endParaRPr lang="uk-UA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Побудувати повноцінний прототип.</a:t>
                      </a:r>
                    </a:p>
                    <a:p>
                      <a:r>
                        <a:rPr lang="uk-UA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 </a:t>
                      </a:r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порівняльну оцінку з евристичними методами.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642127f0_0_24"/>
          <p:cNvSpPr txBox="1">
            <a:spLocks noGrp="1"/>
          </p:cNvSpPr>
          <p:nvPr>
            <p:ph type="title"/>
          </p:nvPr>
        </p:nvSpPr>
        <p:spPr>
          <a:xfrm>
            <a:off x="815100" y="367702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1800" b="1" noProof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Ключові підходи до побудови системи виявлення DDoS-атак</a:t>
            </a:r>
          </a:p>
        </p:txBody>
      </p:sp>
      <p:sp>
        <p:nvSpPr>
          <p:cNvPr id="551" name="Google Shape;551;g35f642127f0_0_2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3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2" name="Google Shape;552;g35f642127f0_0_24"/>
          <p:cNvSpPr txBox="1"/>
          <p:nvPr/>
        </p:nvSpPr>
        <p:spPr>
          <a:xfrm>
            <a:off x="4639600" y="1154588"/>
            <a:ext cx="3783900" cy="3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g35f642127f0_0_24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16503"/>
              </p:ext>
            </p:extLst>
          </p:nvPr>
        </p:nvGraphicFramePr>
        <p:xfrm>
          <a:off x="494463" y="841912"/>
          <a:ext cx="8155073" cy="3976611"/>
        </p:xfrm>
        <a:graphic>
          <a:graphicData uri="http://schemas.openxmlformats.org/drawingml/2006/table">
            <a:tbl>
              <a:tblPr firstRow="1" bandRow="1">
                <a:tableStyleId>{44E24E99-5F0F-4588-BB2F-717D66CB1D21}</a:tableStyleId>
              </a:tblPr>
              <a:tblGrid>
                <a:gridCol w="2357279">
                  <a:extLst>
                    <a:ext uri="{9D8B030D-6E8A-4147-A177-3AD203B41FA5}">
                      <a16:colId xmlns:a16="http://schemas.microsoft.com/office/drawing/2014/main" val="3848464368"/>
                    </a:ext>
                  </a:extLst>
                </a:gridCol>
                <a:gridCol w="2434742">
                  <a:extLst>
                    <a:ext uri="{9D8B030D-6E8A-4147-A177-3AD203B41FA5}">
                      <a16:colId xmlns:a16="http://schemas.microsoft.com/office/drawing/2014/main" val="1138648260"/>
                    </a:ext>
                  </a:extLst>
                </a:gridCol>
                <a:gridCol w="3363052">
                  <a:extLst>
                    <a:ext uri="{9D8B030D-6E8A-4147-A177-3AD203B41FA5}">
                      <a16:colId xmlns:a16="http://schemas.microsoft.com/office/drawing/2014/main" val="3300625005"/>
                    </a:ext>
                  </a:extLst>
                </a:gridCol>
              </a:tblGrid>
              <a:tr h="333401">
                <a:tc>
                  <a:txBody>
                    <a:bodyPr/>
                    <a:lstStyle/>
                    <a:p>
                      <a:r>
                        <a:rPr lang="ru-RU" sz="1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Підхід</a:t>
                      </a:r>
                      <a:r>
                        <a:rPr lang="ru-RU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 </a:t>
                      </a:r>
                      <a:r>
                        <a:rPr lang="ru-RU" sz="1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виявлення</a:t>
                      </a:r>
                      <a:r>
                        <a:rPr lang="ru-RU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</a:t>
                      </a:r>
                      <a:r>
                        <a:rPr lang="ru-RU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-атак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Недоліки</a:t>
                      </a:r>
                      <a:endParaRPr lang="uk-UA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Переваги</a:t>
                      </a:r>
                      <a:endParaRPr lang="uk-UA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673072"/>
                  </a:ext>
                </a:extLst>
              </a:tr>
              <a:tr h="701653">
                <a:tc>
                  <a:txBody>
                    <a:bodyPr/>
                    <a:lstStyle/>
                    <a:p>
                      <a:r>
                        <a:rPr lang="uk-UA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Сигнатурне виявлення</a:t>
                      </a:r>
                      <a:endParaRPr lang="uk-UA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підтримує аналіз </a:t>
                      </a:r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TLS-</a:t>
                      </a: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зашифрованого трафіку.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Працює через аналіз вмісту пакетів.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Потребує постійного оновлення сигнатур для виявлення нових атак.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Ефективне для виявлення відомих загроз.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низькі обчислювальні витрати.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Легке в налаштуванні та інтерпретації.</a:t>
                      </a:r>
                      <a:endParaRPr lang="uk-UA" sz="9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725550"/>
                  </a:ext>
                </a:extLst>
              </a:tr>
              <a:tr h="76285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uk-UA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вристичні Методи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Часті хибні спрацювання при нетипових патернах.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Нові атаки не виявляються без нових правил.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Ефективне для виявлення відомих загроз.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низькі обчислювальні витрати.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noProof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Легке в налаштуванні та інтерпретації.</a:t>
                      </a:r>
                      <a:endParaRPr lang="uk-UA" sz="900" noProof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462210"/>
                  </a:ext>
                </a:extLst>
              </a:tr>
              <a:tr h="76285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 – LSTM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Високе обчислювальне навантаження.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Повільне навчання через глибоку рекурентну архітектуру.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Схильність до перенавчання на шумових даних.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Обмежена прозорість прийняття рішень (низька інтерпретованість).</a:t>
                      </a:r>
                      <a:endParaRPr lang="uk-UA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Захоплює складні темпоральні патерни у трафіку.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Ефективний при аналізі потокових даних.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Має потенціал для виявлення нетривіальних атак з довготривалою залежністю.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09982"/>
                  </a:ext>
                </a:extLst>
              </a:tr>
              <a:tr h="770550">
                <a:tc>
                  <a:txBody>
                    <a:bodyPr/>
                    <a:lstStyle/>
                    <a:p>
                      <a:r>
                        <a:rPr lang="uk-UA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Гібридний 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 → RNN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Ускладнена реалізація та оптимізація багатоступеневої архітектури.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Ризик втрати критичних ознак під час стиснення.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Ще нижча інтерпретованість через поєднання двох “чорних ящиків”.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Покращена якість вхідних даних завдяки видаленню шуму.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Менша кількість ознак пришвидшує навчання та знижує навантаження.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dirty="0"/>
                        <a:t>Краще виявляє комплексні загрози з динамічною поведінкою.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ru-RU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014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2ca9631fb_0_3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6" name="Google Shape;576;g242ca9631fb_0_3"/>
          <p:cNvSpPr txBox="1"/>
          <p:nvPr/>
        </p:nvSpPr>
        <p:spPr>
          <a:xfrm>
            <a:off x="741325" y="953825"/>
            <a:ext cx="7551000" cy="356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Мета:</a:t>
            </a:r>
            <a:b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Розробити та експериментально перевірити прототип системи виявлення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DDoS-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атак у зашифрованому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TLS-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трафіку на основі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AutoEncoder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→ RNN 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без розшифрування пакетів.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Проблема:</a:t>
            </a:r>
            <a:b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Шифрування ховає вміст пакетів, тому класичний 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DPI 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 сигнатурні засоби не працюють; прості порогові фільтри породжують надто багато хибних спрацьовувань, а більшість існуючих рішень ігнорує часові патерни атак.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Що потрібно:</a:t>
            </a:r>
            <a:b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провести детальний аналіз метаданих мережевих потоків для формування ознак та навчити гібридну модель, в якій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 розмірність даних, 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послідовно класифікує стан атаки.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Для чого:</a:t>
            </a:r>
            <a:b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</a:b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Щоб центри безпеки могли в режимі реального часу виявляти та зупиняти розподілені атаки, отримувати повідомлення й істотно знизити витрати на ручний аналіз хибних тривог.</a:t>
            </a:r>
            <a:endParaRPr lang="ru-RU" sz="1200" b="1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77" name="Google Shape;577;g242ca9631fb_0_3"/>
          <p:cNvSpPr txBox="1"/>
          <p:nvPr/>
        </p:nvSpPr>
        <p:spPr>
          <a:xfrm>
            <a:off x="874925" y="466025"/>
            <a:ext cx="6874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Постановка задачі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f642127f0_0_14"/>
          <p:cNvSpPr txBox="1">
            <a:spLocks noGrp="1"/>
          </p:cNvSpPr>
          <p:nvPr>
            <p:ph type="title"/>
          </p:nvPr>
        </p:nvSpPr>
        <p:spPr>
          <a:xfrm>
            <a:off x="815100" y="254030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Процес </a:t>
            </a:r>
            <a:r>
              <a:rPr lang="ru-RU" sz="18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виявлення</a:t>
            </a:r>
            <a:r>
              <a:rPr lang="ru-RU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</a:t>
            </a:r>
            <a:r>
              <a:rPr lang="ru-RU" sz="18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шк</a:t>
            </a:r>
            <a:r>
              <a:rPr lang="uk-UA" sz="18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ідливого</a:t>
            </a:r>
            <a:r>
              <a:rPr lang="uk-UA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трафіку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43" name="Google Shape;543;g35f642127f0_0_1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5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149698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надходження мережевого потоку система виділяє статистичні ознаки та нормалізує їх, щоб забезпечити однорідність даних для подальшої обробки.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стискає вхідні ознаки до компактного латентного представлення, зберігаючи ключову інформацію про потік.</a:t>
            </a: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аномалії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аналізує послідовність ознак і визначає, чи це характерна поведінка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атаки. якщо ж шаблон не відповідає атаці - потік позначається як безпечний.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1" y="978960"/>
            <a:ext cx="2306200" cy="3713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f642127f0_0_152"/>
          <p:cNvSpPr txBox="1">
            <a:spLocks noGrp="1"/>
          </p:cNvSpPr>
          <p:nvPr>
            <p:ph type="title"/>
          </p:nvPr>
        </p:nvSpPr>
        <p:spPr>
          <a:xfrm>
            <a:off x="815100" y="205362"/>
            <a:ext cx="7513800" cy="52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Архітектура системи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endParaRPr sz="18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8" name="Google Shape;568;g35f642127f0_0_15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6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9" name="Google Shape;569;g35f642127f0_0_152"/>
          <p:cNvSpPr txBox="1"/>
          <p:nvPr/>
        </p:nvSpPr>
        <p:spPr>
          <a:xfrm>
            <a:off x="3998380" y="1786935"/>
            <a:ext cx="37410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побудована з чотирьох логічних шарів: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трафіку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Зберігання даних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3F2CC4A2-A345-C591-7744-EF775335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59" y="859017"/>
            <a:ext cx="2305231" cy="3858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C4E4821C-6AD5-ECAF-548D-9E629E1E6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f642127f0_0_152">
            <a:extLst>
              <a:ext uri="{FF2B5EF4-FFF2-40B4-BE49-F238E27FC236}">
                <a16:creationId xmlns:a16="http://schemas.microsoft.com/office/drawing/2014/main" id="{96A1F79C-793D-CA4E-5BEF-AE8D36D0B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100" y="1707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Архітектура гібридної нейронної мережі </a:t>
            </a:r>
            <a:r>
              <a:rPr lang="en-US" sz="1800" b="1" dirty="0" err="1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AutoEncoder</a:t>
            </a:r>
            <a:r>
              <a:rPr lang="en-US" sz="1800" b="1" dirty="0"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+ RNN</a:t>
            </a:r>
            <a:endParaRPr sz="1800" b="1" dirty="0"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568" name="Google Shape;568;g35f642127f0_0_152">
            <a:extLst>
              <a:ext uri="{FF2B5EF4-FFF2-40B4-BE49-F238E27FC236}">
                <a16:creationId xmlns:a16="http://schemas.microsoft.com/office/drawing/2014/main" id="{6FD7CAD8-881C-0EFB-8CB5-6A83C5D5C1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7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6545D-C482-ED18-8144-FC4D969B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24" y="785735"/>
            <a:ext cx="2513396" cy="4006816"/>
          </a:xfrm>
          <a:prstGeom prst="rect">
            <a:avLst/>
          </a:prstGeom>
        </p:spPr>
      </p:pic>
      <p:sp>
        <p:nvSpPr>
          <p:cNvPr id="7" name="Google Shape;569;g35f642127f0_0_152">
            <a:extLst>
              <a:ext uri="{FF2B5EF4-FFF2-40B4-BE49-F238E27FC236}">
                <a16:creationId xmlns:a16="http://schemas.microsoft.com/office/drawing/2014/main" id="{86E37FA4-191E-AB42-6D48-02240D1BACF1}"/>
              </a:ext>
            </a:extLst>
          </p:cNvPr>
          <p:cNvSpPr txBox="1"/>
          <p:nvPr/>
        </p:nvSpPr>
        <p:spPr>
          <a:xfrm>
            <a:off x="3870050" y="1450330"/>
            <a:ext cx="48104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Вхід: батч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довжина послідовності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ознак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Encoder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стискає → латентний вектор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приймає латентні послідовності та повертає вихід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hidden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state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Механізм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фокусує вихід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→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 вектор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Head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 контекст → логіти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Argmax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логітах дає фінальний клас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виразність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 +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часові залежності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надійної класифікації</a:t>
            </a:r>
          </a:p>
        </p:txBody>
      </p:sp>
    </p:spTree>
    <p:extLst>
      <p:ext uri="{BB962C8B-B14F-4D97-AF65-F5344CB8AC3E}">
        <p14:creationId xmlns:p14="http://schemas.microsoft.com/office/powerpoint/2010/main" val="225871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E521CA5E-B320-437E-3F46-12810B01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642127f0_0_234">
            <a:extLst>
              <a:ext uri="{FF2B5EF4-FFF2-40B4-BE49-F238E27FC236}">
                <a16:creationId xmlns:a16="http://schemas.microsoft.com/office/drawing/2014/main" id="{BFD9633B-BC33-4B40-C17F-DAA04B68F5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00" name="Google Shape;600;g35f642127f0_0_234">
            <a:extLst>
              <a:ext uri="{FF2B5EF4-FFF2-40B4-BE49-F238E27FC236}">
                <a16:creationId xmlns:a16="http://schemas.microsoft.com/office/drawing/2014/main" id="{BFBCD11A-5F0C-1FA5-E8B1-E078760239F9}"/>
              </a:ext>
            </a:extLst>
          </p:cNvPr>
          <p:cNvSpPr txBox="1"/>
          <p:nvPr/>
        </p:nvSpPr>
        <p:spPr>
          <a:xfrm>
            <a:off x="1334850" y="-11563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Підготовка даних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FACC4-79B5-163B-0D67-B8C55BFA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3012"/>
            <a:ext cx="9144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143C8F5D-81E4-1D97-87E2-04E48ECD7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642127f0_0_234">
            <a:extLst>
              <a:ext uri="{FF2B5EF4-FFF2-40B4-BE49-F238E27FC236}">
                <a16:creationId xmlns:a16="http://schemas.microsoft.com/office/drawing/2014/main" id="{A8FDB838-C259-F0EA-5292-37A0F2B81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00" name="Google Shape;600;g35f642127f0_0_234">
            <a:extLst>
              <a:ext uri="{FF2B5EF4-FFF2-40B4-BE49-F238E27FC236}">
                <a16:creationId xmlns:a16="http://schemas.microsoft.com/office/drawing/2014/main" id="{6E11E3C8-01A2-C4F7-6AAE-CD39F753A880}"/>
              </a:ext>
            </a:extLst>
          </p:cNvPr>
          <p:cNvSpPr txBox="1"/>
          <p:nvPr/>
        </p:nvSpPr>
        <p:spPr>
          <a:xfrm>
            <a:off x="1334850" y="-115635"/>
            <a:ext cx="6474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Тренування моделі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6B46AC-A6B2-4998-7F22-C0499ECCA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746" y="293585"/>
            <a:ext cx="3296494" cy="48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304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901</Words>
  <Application>Microsoft Office PowerPoint</Application>
  <PresentationFormat>On-screen Show (16:9)</PresentationFormat>
  <Paragraphs>125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Lato</vt:lpstr>
      <vt:lpstr>Arial</vt:lpstr>
      <vt:lpstr>Josefin Sans</vt:lpstr>
      <vt:lpstr>Comfortaa</vt:lpstr>
      <vt:lpstr>Crimson Text</vt:lpstr>
      <vt:lpstr>Montserrat</vt:lpstr>
      <vt:lpstr>Vidaloka</vt:lpstr>
      <vt:lpstr>Open Sans</vt:lpstr>
      <vt:lpstr>Mako</vt:lpstr>
      <vt:lpstr>Open Sans SemiBold</vt:lpstr>
      <vt:lpstr>Times New Roman</vt:lpstr>
      <vt:lpstr>Merriweather Light</vt:lpstr>
      <vt:lpstr>Russo One</vt:lpstr>
      <vt:lpstr>Minimalist Business Slides XL by Slidesgo</vt:lpstr>
      <vt:lpstr>PowerPoint Presentation</vt:lpstr>
      <vt:lpstr>Загальна характеристика роботи</vt:lpstr>
      <vt:lpstr>Ключові підходи до побудови системи виявлення DDoS-атак</vt:lpstr>
      <vt:lpstr>PowerPoint Presentation</vt:lpstr>
      <vt:lpstr>Процес виявлення шкідливого трафіку</vt:lpstr>
      <vt:lpstr>Архітектура системи </vt:lpstr>
      <vt:lpstr>Архітектура гібридної нейронної мережі AutoEncoder + RNN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Дякую за увагу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Радионов</dc:creator>
  <cp:lastModifiedBy>Andriy Trypilka</cp:lastModifiedBy>
  <cp:revision>28</cp:revision>
  <dcterms:modified xsi:type="dcterms:W3CDTF">2025-06-22T22:49:36Z</dcterms:modified>
</cp:coreProperties>
</file>