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06" r:id="rId2"/>
    <p:sldId id="676" r:id="rId3"/>
    <p:sldId id="679" r:id="rId4"/>
    <p:sldId id="678" r:id="rId5"/>
    <p:sldId id="680" r:id="rId6"/>
    <p:sldId id="682" r:id="rId7"/>
    <p:sldId id="689" r:id="rId8"/>
    <p:sldId id="683" r:id="rId9"/>
    <p:sldId id="684" r:id="rId10"/>
    <p:sldId id="685" r:id="rId11"/>
    <p:sldId id="690" r:id="rId12"/>
    <p:sldId id="691" r:id="rId13"/>
    <p:sldId id="692" r:id="rId14"/>
    <p:sldId id="693" r:id="rId15"/>
    <p:sldId id="707" r:id="rId16"/>
    <p:sldId id="694" r:id="rId17"/>
    <p:sldId id="700" r:id="rId18"/>
    <p:sldId id="701" r:id="rId19"/>
    <p:sldId id="708" r:id="rId20"/>
    <p:sldId id="709" r:id="rId21"/>
    <p:sldId id="70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B25"/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8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image" Target="../media/image5.e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18.emf"/><Relationship Id="rId4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183" y="0"/>
            <a:ext cx="317135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183" y="9120156"/>
            <a:ext cx="3171359" cy="479403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899"/>
            <a:ext cx="5851496" cy="4319555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0.emf"/><Relationship Id="rId10" Type="http://schemas.openxmlformats.org/officeDocument/2006/relationships/image" Target="../media/image23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19229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MARSS model?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644715"/>
            <a:ext cx="814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You want to explain correlation in observation errors across sites or auto-correlation in time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49301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367" y="2677885"/>
            <a:ext cx="2635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Auto-correlated observation errors</a:t>
            </a:r>
          </a:p>
          <a:p>
            <a:endParaRPr lang="en-US" dirty="0"/>
          </a:p>
          <a:p>
            <a:r>
              <a:rPr lang="en-US" dirty="0"/>
              <a:t>Model your v(t) as a AR-1 process</a:t>
            </a:r>
          </a:p>
          <a:p>
            <a:r>
              <a:rPr lang="en-US" dirty="0"/>
              <a:t>Difficult numerically</a:t>
            </a:r>
          </a:p>
          <a:p>
            <a:endParaRPr lang="en-US" dirty="0"/>
          </a:p>
          <a:p>
            <a:r>
              <a:rPr lang="en-US" dirty="0"/>
              <a:t>Or if know what is causing the auto-correlation, include that as a covariate.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698" y="2677885"/>
            <a:ext cx="263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Correlated observation errors across sites (y rows)</a:t>
            </a:r>
          </a:p>
          <a:p>
            <a:endParaRPr lang="en-US" dirty="0"/>
          </a:p>
          <a:p>
            <a:r>
              <a:rPr lang="en-US" dirty="0"/>
              <a:t>Use a R matrix with off-diagonal terms</a:t>
            </a:r>
          </a:p>
          <a:p>
            <a:r>
              <a:rPr lang="en-US" dirty="0"/>
              <a:t>Difficult numerically</a:t>
            </a:r>
          </a:p>
          <a:p>
            <a:endParaRPr lang="en-US" dirty="0"/>
          </a:p>
          <a:p>
            <a:r>
              <a:rPr lang="en-US" dirty="0"/>
              <a:t>Or if know what is causing the correlation, include that as a covariate</a:t>
            </a:r>
          </a:p>
        </p:txBody>
      </p:sp>
    </p:spTree>
    <p:extLst>
      <p:ext uri="{BB962C8B-B14F-4D97-AF65-F5344CB8AC3E}">
        <p14:creationId xmlns:p14="http://schemas.microsoft.com/office/powerpoint/2010/main" val="1308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893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5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62882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6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4275408" y="5637234"/>
            <a:ext cx="588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>
                <a:solidFill>
                  <a:srgbClr val="E46C0A"/>
                </a:solidFill>
                <a:latin typeface="Calibri" pitchFamily="34" charset="0"/>
              </a:rPr>
              <a:t>t</a:t>
            </a:r>
            <a:r>
              <a:rPr lang="en-US" sz="2400" baseline="-25000" dirty="0">
                <a:solidFill>
                  <a:srgbClr val="E46C0A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307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307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307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307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597150" y="1314450"/>
            <a:ext cx="38100" cy="3924300"/>
          </a:xfrm>
          <a:prstGeom prst="curvedConnector3">
            <a:avLst>
              <a:gd name="adj1" fmla="val 1300000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695575" y="1978025"/>
            <a:ext cx="812800" cy="3448050"/>
          </a:xfrm>
          <a:prstGeom prst="curvedConnector4">
            <a:avLst>
              <a:gd name="adj1" fmla="val -85938"/>
              <a:gd name="adj2" fmla="val 10920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828925" y="2581275"/>
            <a:ext cx="1282700" cy="2711450"/>
          </a:xfrm>
          <a:prstGeom prst="curvedConnector4">
            <a:avLst>
              <a:gd name="adj1" fmla="val -78218"/>
              <a:gd name="adj2" fmla="val 120141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936875" y="3235325"/>
            <a:ext cx="1828800" cy="1949450"/>
          </a:xfrm>
          <a:prstGeom prst="curvedConnector4">
            <a:avLst>
              <a:gd name="adj1" fmla="val -67361"/>
              <a:gd name="adj2" fmla="val 14169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Non-factor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914399" y="1625686"/>
            <a:ext cx="74178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</a:rPr>
              <a:t>Treating season as a factor means we have a parameter for each ‘season’.  4 in the previous example.  What if the factor were ‘month’?  Then we’d have 12 parameters!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 pitchFamily="34" charset="0"/>
              </a:rPr>
              <a:t>We can also estimate “season” via a nonlinear model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 pitchFamily="34" charset="0"/>
              </a:rPr>
              <a:t>Two common options: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latin typeface="Calibri" pitchFamily="34" charset="0"/>
              </a:rPr>
              <a:t>Cubic polynomial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latin typeface="Calibri" pitchFamily="34" charset="0"/>
              </a:rPr>
              <a:t>Fourier frequency</a:t>
            </a:r>
          </a:p>
        </p:txBody>
      </p:sp>
    </p:spTree>
    <p:extLst>
      <p:ext uri="{BB962C8B-B14F-4D97-AF65-F5344CB8AC3E}">
        <p14:creationId xmlns:p14="http://schemas.microsoft.com/office/powerpoint/2010/main" val="279792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 as a polynomial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64958"/>
              </p:ext>
            </p:extLst>
          </p:nvPr>
        </p:nvGraphicFramePr>
        <p:xfrm>
          <a:off x="4141788" y="3938588"/>
          <a:ext cx="39004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18" name="Equation" r:id="rId4" imgW="1549400" imgH="736600" progId="Equation.3">
                  <p:embed/>
                </p:oleObj>
              </mc:Choice>
              <mc:Fallback>
                <p:oleObj name="Equation" r:id="rId4" imgW="1549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3938588"/>
                        <a:ext cx="3900487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08329"/>
              </p:ext>
            </p:extLst>
          </p:nvPr>
        </p:nvGraphicFramePr>
        <p:xfrm>
          <a:off x="1257300" y="3844926"/>
          <a:ext cx="262096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19" name="Equation" r:id="rId6" imgW="1041400" imgH="812800" progId="Equation.3">
                  <p:embed/>
                </p:oleObj>
              </mc:Choice>
              <mc:Fallback>
                <p:oleObj name="Equation" r:id="rId6" imgW="1041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44926"/>
                        <a:ext cx="262096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58403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20" name="Equation" r:id="rId8" imgW="1079500" imgH="241300" progId="Equation.3">
                  <p:embed/>
                </p:oleObj>
              </mc:Choice>
              <mc:Fallback>
                <p:oleObj name="Equation" r:id="rId8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397710" y="2827359"/>
            <a:ext cx="1702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For months: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01038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21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2138"/>
              </p:ext>
            </p:extLst>
          </p:nvPr>
        </p:nvGraphicFramePr>
        <p:xfrm>
          <a:off x="3144838" y="2776538"/>
          <a:ext cx="377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22" name="Equation" r:id="rId12" imgW="1498600" imgH="241300" progId="Equation.3">
                  <p:embed/>
                </p:oleObj>
              </mc:Choice>
              <mc:Fallback>
                <p:oleObj name="Equation" r:id="rId12" imgW="149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776538"/>
                        <a:ext cx="3771900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71030" y="578169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      2       3       .....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2278" y="4152121"/>
            <a:ext cx="53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baseline="30000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805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3-22 at 7.23.45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2701955"/>
            <a:ext cx="7251700" cy="4156045"/>
          </a:xfrm>
          <a:prstGeom prst="rect">
            <a:avLst/>
          </a:prstGeom>
        </p:spPr>
      </p:pic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838200" y="1430359"/>
            <a:ext cx="74676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 pitchFamily="34" charset="0"/>
              </a:rPr>
              <a:t>Fourier series are paired sets of sine and cosine waves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latin typeface="Calibri" pitchFamily="34" charset="0"/>
              </a:rPr>
              <a:t>They are commonly used in time series analysis in the frequency domain (which we will not cover here)</a:t>
            </a:r>
          </a:p>
        </p:txBody>
      </p:sp>
    </p:spTree>
    <p:extLst>
      <p:ext uri="{BB962C8B-B14F-4D97-AF65-F5344CB8AC3E}">
        <p14:creationId xmlns:p14="http://schemas.microsoft.com/office/powerpoint/2010/main" val="65655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3607"/>
              </p:ext>
            </p:extLst>
          </p:nvPr>
        </p:nvGraphicFramePr>
        <p:xfrm>
          <a:off x="3046180" y="3640430"/>
          <a:ext cx="18859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7" name="Equation" r:id="rId4" imgW="749300" imgH="812800" progId="Equation.3">
                  <p:embed/>
                </p:oleObj>
              </mc:Choice>
              <mc:Fallback>
                <p:oleObj name="Equation" r:id="rId4" imgW="749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80" y="3640430"/>
                        <a:ext cx="1885950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7481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8" name="Equation" r:id="rId6" imgW="1079500" imgH="241300" progId="Equation.3">
                  <p:embed/>
                </p:oleObj>
              </mc:Choice>
              <mc:Fallback>
                <p:oleObj name="Equation" r:id="rId6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9634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9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0505" y="2910681"/>
            <a:ext cx="5362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/>
                <a:cs typeface="Times New Roman"/>
              </a:rPr>
              <a:t>Cc</a:t>
            </a:r>
            <a:r>
              <a:rPr lang="en-US" sz="3000" i="1" baseline="-25000" dirty="0" err="1">
                <a:latin typeface="Times New Roman"/>
                <a:cs typeface="Times New Roman"/>
              </a:rPr>
              <a:t>t</a:t>
            </a:r>
            <a:r>
              <a:rPr lang="en-US" sz="3000" dirty="0">
                <a:latin typeface="Times New Roman"/>
                <a:cs typeface="Times New Roman"/>
              </a:rPr>
              <a:t> = </a:t>
            </a:r>
            <a:r>
              <a:rPr lang="en-US" sz="3000" i="1" dirty="0">
                <a:latin typeface="Times New Roman"/>
                <a:cs typeface="Times New Roman"/>
              </a:rPr>
              <a:t>C</a:t>
            </a:r>
            <a:r>
              <a:rPr lang="en-US" sz="3000" baseline="-25000" dirty="0">
                <a:latin typeface="Times New Roman"/>
                <a:cs typeface="Times New Roman"/>
              </a:rPr>
              <a:t>1</a:t>
            </a:r>
            <a:r>
              <a:rPr lang="en-US" sz="3000" dirty="0">
                <a:latin typeface="Times New Roman"/>
                <a:cs typeface="Times New Roman"/>
              </a:rPr>
              <a:t>sin(2</a:t>
            </a:r>
            <a:r>
              <a:rPr lang="en-US" sz="3000" dirty="0">
                <a:latin typeface="Symbol" charset="2"/>
                <a:cs typeface="Symbol" charset="2"/>
              </a:rPr>
              <a:t>p</a:t>
            </a:r>
            <a:r>
              <a:rPr lang="en-US" sz="3000" i="1" dirty="0">
                <a:latin typeface="Times New Roman"/>
                <a:cs typeface="Times New Roman"/>
              </a:rPr>
              <a:t>t</a:t>
            </a:r>
            <a:r>
              <a:rPr lang="en-US" sz="3000" dirty="0">
                <a:latin typeface="Times New Roman"/>
                <a:cs typeface="Times New Roman"/>
              </a:rPr>
              <a:t>/</a:t>
            </a:r>
            <a:r>
              <a:rPr lang="en-US" sz="3000" i="1" dirty="0">
                <a:latin typeface="Times New Roman"/>
                <a:cs typeface="Times New Roman"/>
              </a:rPr>
              <a:t>p</a:t>
            </a:r>
            <a:r>
              <a:rPr lang="en-US" sz="3000" dirty="0">
                <a:latin typeface="Times New Roman"/>
                <a:cs typeface="Times New Roman"/>
              </a:rPr>
              <a:t>) + </a:t>
            </a:r>
            <a:r>
              <a:rPr lang="en-US" sz="3000" i="1" dirty="0">
                <a:latin typeface="Times New Roman"/>
                <a:cs typeface="Times New Roman"/>
              </a:rPr>
              <a:t>C</a:t>
            </a:r>
            <a:r>
              <a:rPr lang="en-US" sz="3000" baseline="-25000" dirty="0">
                <a:latin typeface="Times New Roman"/>
                <a:cs typeface="Times New Roman"/>
              </a:rPr>
              <a:t>2</a:t>
            </a:r>
            <a:r>
              <a:rPr lang="en-US" sz="3000" dirty="0">
                <a:latin typeface="Times New Roman"/>
                <a:cs typeface="Times New Roman"/>
              </a:rPr>
              <a:t>cos(2</a:t>
            </a:r>
            <a:r>
              <a:rPr lang="en-US" sz="3000" dirty="0">
                <a:latin typeface="Symbol" charset="2"/>
                <a:cs typeface="Symbol" charset="2"/>
              </a:rPr>
              <a:t>p</a:t>
            </a:r>
            <a:r>
              <a:rPr lang="en-US" sz="3000" i="1" dirty="0">
                <a:latin typeface="Times New Roman"/>
                <a:cs typeface="Times New Roman"/>
              </a:rPr>
              <a:t>t</a:t>
            </a:r>
            <a:r>
              <a:rPr lang="en-US" sz="3000" dirty="0">
                <a:latin typeface="Times New Roman"/>
                <a:cs typeface="Times New Roman"/>
              </a:rPr>
              <a:t>/</a:t>
            </a:r>
            <a:r>
              <a:rPr lang="en-US" sz="3000" i="1" dirty="0">
                <a:latin typeface="Times New Roman"/>
                <a:cs typeface="Times New Roman"/>
              </a:rPr>
              <a:t>p</a:t>
            </a:r>
            <a:r>
              <a:rPr lang="en-US"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3037" y="2996762"/>
            <a:ext cx="1530220" cy="467917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8367" y="2987285"/>
            <a:ext cx="1586204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52335" y="5836499"/>
            <a:ext cx="61779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time step (1, 2, 3, ... , number of data points)</a:t>
            </a:r>
          </a:p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period (e.g., 12 months per year so p=12)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in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303037" y="2449519"/>
            <a:ext cx="3729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Our new covariates at time 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5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2"/>
                </a:solidFill>
              </a:rPr>
              <a:t>Feb 7</a:t>
            </a:r>
            <a:r>
              <a:rPr lang="en-US" sz="3200" baseline="30000" dirty="0">
                <a:solidFill>
                  <a:schemeClr val="tx2"/>
                </a:solidFill>
              </a:rPr>
              <a:t>th</a:t>
            </a:r>
            <a:r>
              <a:rPr lang="en-US" sz="3200" dirty="0">
                <a:solidFill>
                  <a:schemeClr val="tx2"/>
                </a:solidFill>
              </a:rPr>
              <a:t> Forecasting with Exponential Smoothing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8276" y="1600200"/>
            <a:ext cx="7709338" cy="1643527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/>
              <a:t>We’ll talk about modeling time-varying seasonal effects at that time.</a:t>
            </a:r>
          </a:p>
          <a:p>
            <a:pPr marL="285750" indent="-285750"/>
            <a:r>
              <a:rPr lang="en-US" sz="2400" dirty="0"/>
              <a:t>Exponential smoothing models are related to Dynamic Linear Models, which Mark will cover in Week 5</a:t>
            </a: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429000"/>
            <a:ext cx="5010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Dealing with missing covariates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51561" y="1600200"/>
            <a:ext cx="6440878" cy="3711785"/>
          </a:xfrm>
        </p:spPr>
        <p:txBody>
          <a:bodyPr>
            <a:spAutoFit/>
          </a:bodyPr>
          <a:lstStyle/>
          <a:p>
            <a:pPr marL="285750" indent="-285750"/>
            <a:r>
              <a:rPr lang="en-US" sz="2400" dirty="0"/>
              <a:t>Drop years / shorten time series to remove missing values</a:t>
            </a:r>
          </a:p>
          <a:p>
            <a:pPr marL="285750" indent="-285750"/>
            <a:r>
              <a:rPr lang="en-US" sz="2400" dirty="0"/>
              <a:t>Interpolate missing values</a:t>
            </a:r>
          </a:p>
          <a:p>
            <a:pPr marL="285750" indent="-285750"/>
            <a:r>
              <a:rPr lang="en-US" sz="2400" dirty="0"/>
              <a:t>Develop process model for the covariates</a:t>
            </a:r>
          </a:p>
          <a:p>
            <a:pPr lvl="1"/>
            <a:r>
              <a:rPr lang="en-US" sz="2400" dirty="0"/>
              <a:t>Allows us to incorporate observation error into the covariates (known or unknown)</a:t>
            </a:r>
          </a:p>
          <a:p>
            <a:pPr lvl="1"/>
            <a:r>
              <a:rPr lang="en-US" sz="2400" dirty="0"/>
              <a:t>Allows us to interpolate but NOT treat that interpolated value as known.  It is an estimated value that has uncertainty.</a:t>
            </a:r>
          </a:p>
        </p:txBody>
      </p:sp>
    </p:spTree>
    <p:extLst>
      <p:ext uri="{BB962C8B-B14F-4D97-AF65-F5344CB8AC3E}">
        <p14:creationId xmlns:p14="http://schemas.microsoft.com/office/powerpoint/2010/main" val="10280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Dealing with missing covariates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59" y="1493660"/>
            <a:ext cx="646938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39" y="4053455"/>
            <a:ext cx="6103620" cy="2125980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19138" y="5829775"/>
            <a:ext cx="33473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 are the variates (data)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(c) are the covariates</a:t>
            </a:r>
          </a:p>
        </p:txBody>
      </p:sp>
    </p:spTree>
    <p:extLst>
      <p:ext uri="{BB962C8B-B14F-4D97-AF65-F5344CB8AC3E}">
        <p14:creationId xmlns:p14="http://schemas.microsoft.com/office/powerpoint/2010/main" val="42115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Dealing with missing covariates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73" y="1787610"/>
            <a:ext cx="6675120" cy="937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3333217"/>
            <a:ext cx="8812530" cy="2057400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19138" y="5829775"/>
            <a:ext cx="8397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See Holmes, Ward and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Scheuerell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(2018) “MARSS User Guide” for a discussion and example of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17615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94D4A-C556-F54B-B386-A30CFA5AC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60837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=b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94D4A-C556-F54B-B386-A30CFA5AC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60837"/>
                <a:ext cx="8229600" cy="4525963"/>
              </a:xfrm>
              <a:blipFill>
                <a:blip r:embed="rId2"/>
                <a:stretch>
                  <a:fillRect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1168931-9B82-394E-8667-1083F7FD4F3E}"/>
              </a:ext>
            </a:extLst>
          </p:cNvPr>
          <p:cNvSpPr txBox="1">
            <a:spLocks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Example: You measure temperature in 2 locations with one location having 2 different sensors. You want a composite of those.  You have missing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EDCAA-C0AF-DA4B-A52B-CBCB5185764B}"/>
              </a:ext>
            </a:extLst>
          </p:cNvPr>
          <p:cNvSpPr/>
          <p:nvPr/>
        </p:nvSpPr>
        <p:spPr>
          <a:xfrm>
            <a:off x="327025" y="1760837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Types of covariates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1983859" y="1576066"/>
            <a:ext cx="516174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Numerical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Continuous (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, temperature, salinity)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Discrete (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, counts)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Categorical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Before/After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North/South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January, February, March, …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5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Dealing with missing covariates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51561" y="1600200"/>
            <a:ext cx="6440878" cy="3502497"/>
          </a:xfrm>
        </p:spPr>
        <p:txBody>
          <a:bodyPr>
            <a:spAutoFit/>
          </a:bodyPr>
          <a:lstStyle/>
          <a:p>
            <a:pPr marL="285750" indent="-285750"/>
            <a:r>
              <a:rPr lang="en-US" sz="2400" dirty="0"/>
              <a:t>You may want to fit the covariate model separately so that fit to the process is not driven by the fit to the covariates.</a:t>
            </a:r>
          </a:p>
          <a:p>
            <a:pPr marL="285750" indent="-285750"/>
            <a:r>
              <a:rPr lang="en-US" sz="2400" dirty="0"/>
              <a:t>Then fix the parameters of the covariate part of the model when fitting.</a:t>
            </a:r>
          </a:p>
          <a:p>
            <a:pPr marL="285750" indent="-285750"/>
            <a:r>
              <a:rPr lang="en-US" sz="2400" dirty="0"/>
              <a:t>Why not use the estimated state as your ‘covariate’?</a:t>
            </a:r>
          </a:p>
          <a:p>
            <a:pPr marL="685800" lvl="1"/>
            <a:r>
              <a:rPr lang="en-US" sz="2000" dirty="0"/>
              <a:t>You can, but then uncertainty in the covariate doesn’t propagate into your fit uncertainty.</a:t>
            </a:r>
          </a:p>
        </p:txBody>
      </p:sp>
    </p:spTree>
    <p:extLst>
      <p:ext uri="{BB962C8B-B14F-4D97-AF65-F5344CB8AC3E}">
        <p14:creationId xmlns:p14="http://schemas.microsoft.com/office/powerpoint/2010/main" val="314119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Topics for the computer lab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5931" y="1466586"/>
            <a:ext cx="7425559" cy="2185214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dirty="0"/>
              <a:t>Fitting multivariate state-space models with covariates</a:t>
            </a:r>
          </a:p>
          <a:p>
            <a:pPr marL="685800" lvl="1"/>
            <a:r>
              <a:rPr lang="en-US" dirty="0"/>
              <a:t>Seasonal effects</a:t>
            </a:r>
          </a:p>
          <a:p>
            <a:pPr marL="285750"/>
            <a:r>
              <a:rPr lang="en-US" dirty="0"/>
              <a:t>Fitting candidate model sets</a:t>
            </a:r>
          </a:p>
        </p:txBody>
      </p:sp>
    </p:spTree>
    <p:extLst>
      <p:ext uri="{BB962C8B-B14F-4D97-AF65-F5344CB8AC3E}">
        <p14:creationId xmlns:p14="http://schemas.microsoft.com/office/powerpoint/2010/main" val="30729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state,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3977"/>
              </p:ext>
            </p:extLst>
          </p:nvPr>
        </p:nvGraphicFramePr>
        <p:xfrm>
          <a:off x="5202238" y="1958975"/>
          <a:ext cx="2713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96" name="Equation" r:id="rId4" imgW="1079280" imgH="228600" progId="Equation.3">
                  <p:embed/>
                </p:oleObj>
              </mc:Choice>
              <mc:Fallback>
                <p:oleObj name="Equation" r:id="rId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58975"/>
                        <a:ext cx="27130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8089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97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85857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98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100" y="39116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48288" y="2662259"/>
            <a:ext cx="5771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nutrients affects growth, high temps kill)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0210" y="4567259"/>
            <a:ext cx="72245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vegetation obscures individuals,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      temperature affect behavior making animals visible)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8923"/>
              </p:ext>
            </p:extLst>
          </p:nvPr>
        </p:nvGraphicFramePr>
        <p:xfrm>
          <a:off x="5275263" y="3846513"/>
          <a:ext cx="26495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99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846513"/>
                        <a:ext cx="26495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state,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3036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3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65605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4" name="Equation" r:id="rId6" imgW="1384300" imgH="215900" progId="Equation.3">
                  <p:embed/>
                </p:oleObj>
              </mc:Choice>
              <mc:Fallback>
                <p:oleObj name="Equation" r:id="rId6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77246"/>
              </p:ext>
            </p:extLst>
          </p:nvPr>
        </p:nvGraphicFramePr>
        <p:xfrm>
          <a:off x="2782887" y="2842466"/>
          <a:ext cx="178911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5" name="Equation" r:id="rId8" imgW="711000" imgH="1143000" progId="Equation.3">
                  <p:embed/>
                </p:oleObj>
              </mc:Choice>
              <mc:Fallback>
                <p:oleObj name="Equation" r:id="rId8" imgW="711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842466"/>
                        <a:ext cx="1789113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39032"/>
              </p:ext>
            </p:extLst>
          </p:nvPr>
        </p:nvGraphicFramePr>
        <p:xfrm>
          <a:off x="5757863" y="3363913"/>
          <a:ext cx="7032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6" name="Equation" r:id="rId10" imgW="279360" imgH="711000" progId="Equation.3">
                  <p:embed/>
                </p:oleObj>
              </mc:Choice>
              <mc:Fallback>
                <p:oleObj name="Equation" r:id="rId10" imgW="279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363913"/>
                        <a:ext cx="7032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2081982" y="3978142"/>
            <a:ext cx="1123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338091" y="2436328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cols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051766" y="3978143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5662099" y="2934197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1 col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843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states;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99479" y="5558844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C is the effect of </a:t>
            </a:r>
            <a:r>
              <a:rPr lang="en-US" sz="1600" i="1" dirty="0" err="1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451861" y="526645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c(t)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014" y="4024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2768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state,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98448"/>
              </p:ext>
            </p:extLst>
          </p:nvPr>
        </p:nvGraphicFramePr>
        <p:xfrm>
          <a:off x="944563" y="2836863"/>
          <a:ext cx="36750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0" name="Equation" r:id="rId4" imgW="1460500" imgH="1130300" progId="Equation.3">
                  <p:embed/>
                </p:oleObj>
              </mc:Choice>
              <mc:Fallback>
                <p:oleObj name="Equation" r:id="rId4" imgW="14605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836863"/>
                        <a:ext cx="3675062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91380"/>
              </p:ext>
            </p:extLst>
          </p:nvPr>
        </p:nvGraphicFramePr>
        <p:xfrm>
          <a:off x="5026025" y="2836863"/>
          <a:ext cx="22701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1" name="Equation" r:id="rId6" imgW="901700" imgH="1130300" progId="Equation.3">
                  <p:embed/>
                </p:oleObj>
              </mc:Choice>
              <mc:Fallback>
                <p:oleObj name="Equation" r:id="rId6" imgW="901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836863"/>
                        <a:ext cx="2270125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1376815" y="4033859"/>
            <a:ext cx="1037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578810" y="2897209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cols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589682" y="4084659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109410" y="2897209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1 col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970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obs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;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48881"/>
              </p:ext>
            </p:extLst>
          </p:nvPr>
        </p:nvGraphicFramePr>
        <p:xfrm>
          <a:off x="1014413" y="20208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2" name="Equation" r:id="rId8" imgW="1371600" imgH="215900" progId="Equation.3">
                  <p:embed/>
                </p:oleObj>
              </mc:Choice>
              <mc:Fallback>
                <p:oleObj name="Equation" r:id="rId8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43745"/>
              </p:ext>
            </p:extLst>
          </p:nvPr>
        </p:nvGraphicFramePr>
        <p:xfrm>
          <a:off x="5289173" y="19775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3" name="Equation" r:id="rId10" imgW="1041400" imgH="241300" progId="Equation.3">
                  <p:embed/>
                </p:oleObj>
              </mc:Choice>
              <mc:Fallback>
                <p:oleObj name="Equation" r:id="rId10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19775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65910" y="14970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150955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D is the effect of </a:t>
            </a:r>
            <a:r>
              <a:rPr lang="en-US" sz="1600" i="1" dirty="0" err="1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512512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d(t)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 effects can differ or not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2059205" y="1573234"/>
            <a:ext cx="2211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Different effects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26769"/>
              </p:ext>
            </p:extLst>
          </p:nvPr>
        </p:nvGraphicFramePr>
        <p:xfrm>
          <a:off x="1319567" y="2112963"/>
          <a:ext cx="300513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90" name="Equation" r:id="rId4" imgW="1193800" imgH="838200" progId="Equation.3">
                  <p:embed/>
                </p:oleObj>
              </mc:Choice>
              <mc:Fallback>
                <p:oleObj name="Equation" r:id="rId4" imgW="1193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567" y="2112963"/>
                        <a:ext cx="3005138" cy="211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84769"/>
              </p:ext>
            </p:extLst>
          </p:nvPr>
        </p:nvGraphicFramePr>
        <p:xfrm>
          <a:off x="2965450" y="4645025"/>
          <a:ext cx="35464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91" name="Equation" r:id="rId6" imgW="1409700" imgH="571500" progId="Equation.3">
                  <p:embed/>
                </p:oleObj>
              </mc:Choice>
              <mc:Fallback>
                <p:oleObj name="Equation" r:id="rId6" imgW="140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645025"/>
                        <a:ext cx="35464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142503" y="1573234"/>
            <a:ext cx="166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Same effect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18860"/>
              </p:ext>
            </p:extLst>
          </p:nvPr>
        </p:nvGraphicFramePr>
        <p:xfrm>
          <a:off x="5341938" y="2112963"/>
          <a:ext cx="265271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92" name="Equation" r:id="rId8" imgW="1054100" imgH="812800" progId="Equation.3">
                  <p:embed/>
                </p:oleObj>
              </mc:Choice>
              <mc:Fallback>
                <p:oleObj name="Equation" r:id="rId8" imgW="1054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112963"/>
                        <a:ext cx="2652712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3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can be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15817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8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4540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19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95709"/>
              </p:ext>
            </p:extLst>
          </p:nvPr>
        </p:nvGraphicFramePr>
        <p:xfrm>
          <a:off x="5289173" y="38698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20" name="Equation" r:id="rId8" imgW="1041400" imgH="241300" progId="Equation.3">
                  <p:embed/>
                </p:oleObj>
              </mc:Choice>
              <mc:Fallback>
                <p:oleObj name="Equation" r:id="rId8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38698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94511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21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1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62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3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05714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4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67061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For example, effects of “season” on 3 states (3 rows)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 rot="18900000">
            <a:off x="4017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Winter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 rot="18900000">
            <a:off x="10749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Spring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 rot="18900000">
            <a:off x="18105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Summer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 rot="18900000">
            <a:off x="25716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Autumn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 rot="18900000">
            <a:off x="37164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Winter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 rot="18900000">
            <a:off x="43388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Spring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 rot="18900000">
            <a:off x="48839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Summer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 rot="18900000">
            <a:off x="54418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Autumn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 rot="18900000">
            <a:off x="6548531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Winter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 rot="18900000">
            <a:off x="7170931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Spring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 rot="18900000">
            <a:off x="7716007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Summer</a:t>
            </a: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 rot="18900000">
            <a:off x="8273989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46C0A"/>
                </a:solidFill>
                <a:latin typeface="Calibri" pitchFamily="34" charset="0"/>
              </a:rPr>
              <a:t>Autumn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2532" y="5371147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      2       3      4      .....</a:t>
            </a:r>
          </a:p>
        </p:txBody>
      </p:sp>
    </p:spTree>
    <p:extLst>
      <p:ext uri="{BB962C8B-B14F-4D97-AF65-F5344CB8AC3E}">
        <p14:creationId xmlns:p14="http://schemas.microsoft.com/office/powerpoint/2010/main" val="385419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07043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71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47661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72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824505" y="5637234"/>
            <a:ext cx="411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 err="1">
                <a:solidFill>
                  <a:srgbClr val="E46C0A"/>
                </a:solidFill>
                <a:latin typeface="Calibri" pitchFamily="34" charset="0"/>
              </a:rPr>
              <a:t>t</a:t>
            </a:r>
            <a:endParaRPr lang="en-US" sz="2400" i="1" baseline="-25000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46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46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846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846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324100" y="1587500"/>
            <a:ext cx="38100" cy="3378200"/>
          </a:xfrm>
          <a:prstGeom prst="curvedConnector3">
            <a:avLst>
              <a:gd name="adj1" fmla="val 123333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422525" y="2251075"/>
            <a:ext cx="812800" cy="2901950"/>
          </a:xfrm>
          <a:prstGeom prst="curvedConnector4">
            <a:avLst>
              <a:gd name="adj1" fmla="val -93750"/>
              <a:gd name="adj2" fmla="val 11137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555875" y="2854325"/>
            <a:ext cx="1282700" cy="2165350"/>
          </a:xfrm>
          <a:prstGeom prst="curvedConnector4">
            <a:avLst>
              <a:gd name="adj1" fmla="val -80198"/>
              <a:gd name="adj2" fmla="val 128152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663825" y="3508375"/>
            <a:ext cx="1828800" cy="1403350"/>
          </a:xfrm>
          <a:prstGeom prst="curvedConnector4">
            <a:avLst>
              <a:gd name="adj1" fmla="val -61112"/>
              <a:gd name="adj2" fmla="val 166064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3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55551</TotalTime>
  <Words>786</Words>
  <Application>Microsoft Macintosh PowerPoint</Application>
  <PresentationFormat>On-screen Show (4:3)</PresentationFormat>
  <Paragraphs>125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Equation</vt:lpstr>
      <vt:lpstr>Why include covariates in a MARSS model?</vt:lpstr>
      <vt:lpstr>Types of covariates</vt:lpstr>
      <vt:lpstr>Covariates occur in state, obs or both</vt:lpstr>
      <vt:lpstr>Covariates occur in state, obs or both</vt:lpstr>
      <vt:lpstr>Covariates occur in state, obs or both</vt:lpstr>
      <vt:lpstr>Covariate effects can differ or not</vt:lpstr>
      <vt:lpstr>Covariates can be seasons or periods</vt:lpstr>
      <vt:lpstr>Seasonal or periodical effects</vt:lpstr>
      <vt:lpstr>Seasonal or periodical effects</vt:lpstr>
      <vt:lpstr>Seasonal or periodical effects</vt:lpstr>
      <vt:lpstr>Non-factor seasons or periods</vt:lpstr>
      <vt:lpstr>Season as a polynomial</vt:lpstr>
      <vt:lpstr>Season as a Fourier series</vt:lpstr>
      <vt:lpstr>Season as a Fourier series</vt:lpstr>
      <vt:lpstr>Feb 7th Forecasting with Exponential Smoothing Models</vt:lpstr>
      <vt:lpstr>Dealing with missing covariates</vt:lpstr>
      <vt:lpstr>Dealing with missing covariates</vt:lpstr>
      <vt:lpstr>Dealing with missing covariates</vt:lpstr>
      <vt:lpstr>PowerPoint Presentation</vt:lpstr>
      <vt:lpstr>Dealing with missing covariates</vt:lpstr>
      <vt:lpstr>Topics for the computer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1811</cp:revision>
  <cp:lastPrinted>2019-02-21T19:07:09Z</cp:lastPrinted>
  <dcterms:created xsi:type="dcterms:W3CDTF">2011-05-03T16:22:23Z</dcterms:created>
  <dcterms:modified xsi:type="dcterms:W3CDTF">2019-02-21T20:37:48Z</dcterms:modified>
</cp:coreProperties>
</file>