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576" r:id="rId2"/>
    <p:sldId id="656" r:id="rId3"/>
    <p:sldId id="687" r:id="rId4"/>
    <p:sldId id="725" r:id="rId5"/>
    <p:sldId id="688" r:id="rId6"/>
    <p:sldId id="657" r:id="rId7"/>
    <p:sldId id="659" r:id="rId8"/>
    <p:sldId id="658" r:id="rId9"/>
    <p:sldId id="661" r:id="rId10"/>
    <p:sldId id="662" r:id="rId11"/>
    <p:sldId id="663" r:id="rId12"/>
    <p:sldId id="664" r:id="rId13"/>
    <p:sldId id="665" r:id="rId14"/>
    <p:sldId id="666" r:id="rId15"/>
    <p:sldId id="668" r:id="rId16"/>
    <p:sldId id="670" r:id="rId17"/>
    <p:sldId id="672" r:id="rId18"/>
    <p:sldId id="671" r:id="rId19"/>
    <p:sldId id="669" r:id="rId20"/>
    <p:sldId id="724" r:id="rId21"/>
    <p:sldId id="673" r:id="rId22"/>
    <p:sldId id="674" r:id="rId23"/>
    <p:sldId id="675" r:id="rId24"/>
    <p:sldId id="676" r:id="rId25"/>
    <p:sldId id="677" r:id="rId26"/>
    <p:sldId id="678" r:id="rId27"/>
    <p:sldId id="681" r:id="rId28"/>
    <p:sldId id="680" r:id="rId29"/>
    <p:sldId id="682" r:id="rId30"/>
    <p:sldId id="683" r:id="rId31"/>
    <p:sldId id="684" r:id="rId32"/>
    <p:sldId id="685" r:id="rId33"/>
    <p:sldId id="679" r:id="rId34"/>
    <p:sldId id="690" r:id="rId35"/>
    <p:sldId id="691" r:id="rId36"/>
    <p:sldId id="692" r:id="rId37"/>
    <p:sldId id="693" r:id="rId38"/>
    <p:sldId id="694" r:id="rId39"/>
    <p:sldId id="695" r:id="rId40"/>
    <p:sldId id="696" r:id="rId41"/>
    <p:sldId id="697" r:id="rId42"/>
    <p:sldId id="698" r:id="rId43"/>
    <p:sldId id="699" r:id="rId44"/>
    <p:sldId id="700" r:id="rId45"/>
    <p:sldId id="701" r:id="rId46"/>
    <p:sldId id="702" r:id="rId47"/>
    <p:sldId id="703" r:id="rId48"/>
    <p:sldId id="704" r:id="rId49"/>
    <p:sldId id="705" r:id="rId50"/>
    <p:sldId id="706" r:id="rId51"/>
    <p:sldId id="707" r:id="rId52"/>
    <p:sldId id="708" r:id="rId53"/>
    <p:sldId id="709" r:id="rId54"/>
    <p:sldId id="710" r:id="rId55"/>
    <p:sldId id="711" r:id="rId56"/>
    <p:sldId id="712" r:id="rId57"/>
    <p:sldId id="713" r:id="rId58"/>
    <p:sldId id="714" r:id="rId59"/>
    <p:sldId id="715" r:id="rId60"/>
    <p:sldId id="716" r:id="rId61"/>
    <p:sldId id="717" r:id="rId62"/>
    <p:sldId id="718" r:id="rId63"/>
    <p:sldId id="719" r:id="rId64"/>
    <p:sldId id="720" r:id="rId65"/>
    <p:sldId id="721" r:id="rId66"/>
    <p:sldId id="722" r:id="rId67"/>
    <p:sldId id="723" r:id="rId6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72BBDC"/>
    <a:srgbClr val="65B5D9"/>
    <a:srgbClr val="87C5E1"/>
    <a:srgbClr val="99CCFF"/>
    <a:srgbClr val="A7D2FF"/>
    <a:srgbClr val="3366FF"/>
    <a:srgbClr val="DBA6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4" autoAdjust="0"/>
    <p:restoredTop sz="94660"/>
  </p:normalViewPr>
  <p:slideViewPr>
    <p:cSldViewPr snapToGrid="0">
      <p:cViewPr varScale="1">
        <p:scale>
          <a:sx n="89" d="100"/>
          <a:sy n="89" d="100"/>
        </p:scale>
        <p:origin x="11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wmf"/><Relationship Id="rId1" Type="http://schemas.openxmlformats.org/officeDocument/2006/relationships/image" Target="../media/image53.emf"/><Relationship Id="rId4"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wmf"/><Relationship Id="rId4" Type="http://schemas.openxmlformats.org/officeDocument/2006/relationships/image" Target="../media/image6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e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9" Type="http://schemas.openxmlformats.org/officeDocument/2006/relationships/image" Target="../media/image7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99" cy="479403"/>
          </a:xfrm>
          <a:prstGeom prst="rect">
            <a:avLst/>
          </a:prstGeom>
        </p:spPr>
        <p:txBody>
          <a:bodyPr vert="horz" lIns="91428" tIns="45714" rIns="91428" bIns="45714"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2183" y="0"/>
            <a:ext cx="3171359" cy="479403"/>
          </a:xfrm>
          <a:prstGeom prst="rect">
            <a:avLst/>
          </a:prstGeom>
        </p:spPr>
        <p:txBody>
          <a:bodyPr vert="horz" lIns="91428" tIns="45714" rIns="91428" bIns="45714" rtlCol="0"/>
          <a:lstStyle>
            <a:lvl1pPr algn="r" fontAlgn="auto">
              <a:spcBef>
                <a:spcPts val="0"/>
              </a:spcBef>
              <a:spcAft>
                <a:spcPts val="0"/>
              </a:spcAft>
              <a:defRPr sz="1200">
                <a:latin typeface="+mn-lt"/>
                <a:ea typeface="+mn-ea"/>
                <a:cs typeface="+mn-cs"/>
              </a:defRPr>
            </a:lvl1pPr>
          </a:lstStyle>
          <a:p>
            <a:pPr>
              <a:defRPr/>
            </a:pPr>
            <a:endParaRPr lang="en-US"/>
          </a:p>
        </p:txBody>
      </p:sp>
      <p:sp>
        <p:nvSpPr>
          <p:cNvPr id="4" name="Footer Placeholder 3"/>
          <p:cNvSpPr>
            <a:spLocks noGrp="1"/>
          </p:cNvSpPr>
          <p:nvPr>
            <p:ph type="ftr" sz="quarter" idx="2"/>
          </p:nvPr>
        </p:nvSpPr>
        <p:spPr>
          <a:xfrm>
            <a:off x="0" y="9120156"/>
            <a:ext cx="3169699" cy="479403"/>
          </a:xfrm>
          <a:prstGeom prst="rect">
            <a:avLst/>
          </a:prstGeom>
        </p:spPr>
        <p:txBody>
          <a:bodyPr vert="horz" lIns="91428" tIns="45714" rIns="91428" bIns="45714"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2183" y="9120156"/>
            <a:ext cx="3171359" cy="479403"/>
          </a:xfrm>
          <a:prstGeom prst="rect">
            <a:avLst/>
          </a:prstGeom>
        </p:spPr>
        <p:txBody>
          <a:bodyPr vert="horz" wrap="square" lIns="91428" tIns="45714" rIns="91428" bIns="45714" numCol="1" anchor="b" anchorCtr="0" compatLnSpc="1">
            <a:prstTxWarp prst="textNoShape">
              <a:avLst/>
            </a:prstTxWarp>
          </a:bodyPr>
          <a:lstStyle>
            <a:lvl1pPr algn="r">
              <a:defRPr sz="1200">
                <a:latin typeface="Calibri" charset="0"/>
              </a:defRPr>
            </a:lvl1pPr>
          </a:lstStyle>
          <a:p>
            <a:fld id="{80EDB337-1A4B-2047-B21A-A3D64602AEC8}" type="slidenum">
              <a:rPr lang="en-US"/>
              <a:pPr/>
              <a:t>‹#›</a:t>
            </a:fld>
            <a:endParaRPr lang="en-US"/>
          </a:p>
        </p:txBody>
      </p:sp>
    </p:spTree>
    <p:extLst>
      <p:ext uri="{BB962C8B-B14F-4D97-AF65-F5344CB8AC3E}">
        <p14:creationId xmlns:p14="http://schemas.microsoft.com/office/powerpoint/2010/main" val="713427480"/>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99" cy="479403"/>
          </a:xfrm>
          <a:prstGeom prst="rect">
            <a:avLst/>
          </a:prstGeom>
        </p:spPr>
        <p:txBody>
          <a:bodyPr vert="horz" lIns="96649" tIns="48325" rIns="96649" bIns="48325" rtlCol="0"/>
          <a:lstStyle>
            <a:lvl1pPr algn="l" fontAlgn="auto">
              <a:spcBef>
                <a:spcPts val="0"/>
              </a:spcBef>
              <a:spcAft>
                <a:spcPts val="0"/>
              </a:spcAft>
              <a:defRPr sz="1400">
                <a:latin typeface="+mn-lt"/>
                <a:ea typeface="+mn-ea"/>
                <a:cs typeface="+mn-cs"/>
              </a:defRPr>
            </a:lvl1pPr>
          </a:lstStyle>
          <a:p>
            <a:pPr>
              <a:defRPr/>
            </a:pPr>
            <a:endParaRPr lang="en-US"/>
          </a:p>
        </p:txBody>
      </p:sp>
      <p:sp>
        <p:nvSpPr>
          <p:cNvPr id="3" name="Date Placeholder 2"/>
          <p:cNvSpPr>
            <a:spLocks noGrp="1"/>
          </p:cNvSpPr>
          <p:nvPr>
            <p:ph type="dt" idx="1"/>
          </p:nvPr>
        </p:nvSpPr>
        <p:spPr>
          <a:xfrm>
            <a:off x="4143843" y="0"/>
            <a:ext cx="3169699" cy="479403"/>
          </a:xfrm>
          <a:prstGeom prst="rect">
            <a:avLst/>
          </a:prstGeom>
        </p:spPr>
        <p:txBody>
          <a:bodyPr vert="horz" lIns="96649" tIns="48325" rIns="96649" bIns="48325" rtlCol="0"/>
          <a:lstStyle>
            <a:lvl1pPr algn="r" fontAlgn="auto">
              <a:spcBef>
                <a:spcPts val="0"/>
              </a:spcBef>
              <a:spcAft>
                <a:spcPts val="0"/>
              </a:spcAft>
              <a:defRPr sz="1400">
                <a:latin typeface="+mn-lt"/>
                <a:ea typeface="+mn-ea"/>
                <a:cs typeface="+mn-cs"/>
              </a:defRPr>
            </a:lvl1pPr>
          </a:lstStyle>
          <a:p>
            <a:pPr>
              <a:defRPr/>
            </a:pPr>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9" tIns="48325" rIns="96649" bIns="48325" rtlCol="0" anchor="ctr"/>
          <a:lstStyle/>
          <a:p>
            <a:pPr lvl="0"/>
            <a:endParaRPr lang="en-US" noProof="0"/>
          </a:p>
        </p:txBody>
      </p:sp>
      <p:sp>
        <p:nvSpPr>
          <p:cNvPr id="5" name="Notes Placeholder 4"/>
          <p:cNvSpPr>
            <a:spLocks noGrp="1"/>
          </p:cNvSpPr>
          <p:nvPr>
            <p:ph type="body" sz="quarter" idx="3"/>
          </p:nvPr>
        </p:nvSpPr>
        <p:spPr>
          <a:xfrm>
            <a:off x="731853" y="4560899"/>
            <a:ext cx="5851496" cy="4319555"/>
          </a:xfrm>
          <a:prstGeom prst="rect">
            <a:avLst/>
          </a:prstGeom>
        </p:spPr>
        <p:txBody>
          <a:bodyPr vert="horz" lIns="96649" tIns="48325" rIns="96649" bIns="48325"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56"/>
            <a:ext cx="3169699" cy="479403"/>
          </a:xfrm>
          <a:prstGeom prst="rect">
            <a:avLst/>
          </a:prstGeom>
        </p:spPr>
        <p:txBody>
          <a:bodyPr vert="horz" lIns="96649" tIns="48325" rIns="96649" bIns="48325" rtlCol="0" anchor="b"/>
          <a:lstStyle>
            <a:lvl1pPr algn="l" fontAlgn="auto">
              <a:spcBef>
                <a:spcPts val="0"/>
              </a:spcBef>
              <a:spcAft>
                <a:spcPts val="0"/>
              </a:spcAft>
              <a:defRPr sz="14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843" y="9120156"/>
            <a:ext cx="3169699" cy="479403"/>
          </a:xfrm>
          <a:prstGeom prst="rect">
            <a:avLst/>
          </a:prstGeom>
        </p:spPr>
        <p:txBody>
          <a:bodyPr vert="horz" wrap="square" lIns="96649" tIns="48325" rIns="96649" bIns="48325" numCol="1" anchor="b" anchorCtr="0" compatLnSpc="1">
            <a:prstTxWarp prst="textNoShape">
              <a:avLst/>
            </a:prstTxWarp>
          </a:bodyPr>
          <a:lstStyle>
            <a:lvl1pPr algn="r">
              <a:defRPr sz="1400">
                <a:latin typeface="Calibri" charset="0"/>
              </a:defRPr>
            </a:lvl1pPr>
          </a:lstStyle>
          <a:p>
            <a:fld id="{2509EE4C-65C6-D14D-9C85-9B27CCE2DC48}" type="slidenum">
              <a:rPr lang="en-US"/>
              <a:pPr/>
              <a:t>‹#›</a:t>
            </a:fld>
            <a:endParaRPr lang="en-US"/>
          </a:p>
        </p:txBody>
      </p:sp>
    </p:spTree>
    <p:extLst>
      <p:ext uri="{BB962C8B-B14F-4D97-AF65-F5344CB8AC3E}">
        <p14:creationId xmlns:p14="http://schemas.microsoft.com/office/powerpoint/2010/main" val="543256445"/>
      </p:ext>
    </p:extLst>
  </p:cSld>
  <p:clrMap bg1="lt1" tx1="dk1" bg2="lt2" tx2="dk2" accent1="accent1" accent2="accent2" accent3="accent3" accent4="accent4" accent5="accent5" accent6="accent6" hlink="hlink" folHlink="folHlink"/>
  <p:hf sldNum="0" ftr="0"/>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6" name="Header Placeholder 5"/>
          <p:cNvSpPr>
            <a:spLocks noGrp="1"/>
          </p:cNvSpPr>
          <p:nvPr>
            <p:ph type="hdr" sz="quarter"/>
          </p:nvPr>
        </p:nvSpPr>
        <p:spPr/>
        <p:txBody>
          <a:bodyPr/>
          <a:lstStyle/>
          <a:p>
            <a:pPr>
              <a:defRPr/>
            </a:pPr>
            <a:endParaRPr lang="en-US"/>
          </a:p>
        </p:txBody>
      </p:sp>
      <p:sp>
        <p:nvSpPr>
          <p:cNvPr id="7" name="Date Placeholder 6"/>
          <p:cNvSpPr>
            <a:spLocks noGrp="1"/>
          </p:cNvSpPr>
          <p:nvPr>
            <p:ph type="dt" sz="quarter" idx="1"/>
          </p:nvPr>
        </p:nvSpPr>
        <p:spPr/>
        <p:txBody>
          <a:bodyPr/>
          <a:lstStyle/>
          <a:p>
            <a:pPr>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3843"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63844"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57300" y="720725"/>
            <a:ext cx="4802188" cy="3600450"/>
          </a:xfrm>
          <a:ln/>
        </p:spPr>
      </p:sp>
      <p:sp>
        <p:nvSpPr>
          <p:cNvPr id="62467" name="Rectangle 3"/>
          <p:cNvSpPr>
            <a:spLocks noGrp="1" noChangeArrowheads="1"/>
          </p:cNvSpPr>
          <p:nvPr>
            <p:ph type="body" idx="1"/>
          </p:nvPr>
        </p:nvSpPr>
        <p:spPr>
          <a:xfrm>
            <a:off x="974726" y="4560889"/>
            <a:ext cx="5365750" cy="4319587"/>
          </a:xfrm>
          <a:noFill/>
        </p:spPr>
        <p:txBody>
          <a:bodyPr/>
          <a:lstStyle/>
          <a:p>
            <a:endParaRPr lang="en-US" dirty="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12995"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212996"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12995"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212996"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9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69987"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169988"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250011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12995"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212996"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nvSpPr>
        <p:spPr bwMode="auto">
          <a:xfrm>
            <a:off x="4143375" y="9120189"/>
            <a:ext cx="3170238" cy="4794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96653" tIns="48326" rIns="96653" bIns="48326" anchor="b"/>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pPr algn="r" fontAlgn="base">
              <a:spcBef>
                <a:spcPct val="0"/>
              </a:spcBef>
              <a:spcAft>
                <a:spcPct val="0"/>
              </a:spcAft>
              <a:defRPr/>
            </a:pPr>
            <a:fld id="{9918F4BE-C5D8-4537-8C6D-32F3A0D0851C}" type="slidenum">
              <a:rPr lang="en-US" sz="1300">
                <a:solidFill>
                  <a:prstClr val="black"/>
                </a:solidFill>
                <a:ea typeface="ＭＳ Ｐゴシック" charset="-128"/>
              </a:rPr>
              <a:pPr algn="r" fontAlgn="base">
                <a:spcBef>
                  <a:spcPct val="0"/>
                </a:spcBef>
                <a:spcAft>
                  <a:spcPct val="0"/>
                </a:spcAft>
                <a:defRPr/>
              </a:pPr>
              <a:t>25</a:t>
            </a:fld>
            <a:endParaRPr lang="en-US" sz="1300">
              <a:solidFill>
                <a:prstClr val="black"/>
              </a:solidFill>
              <a:ea typeface="ＭＳ Ｐゴシック"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lIns="96653" tIns="48326" rIns="96653" bIns="48326"/>
          <a:lstStyle/>
          <a:p>
            <a:pPr eaLnBrk="1" hangingPunct="1"/>
            <a:r>
              <a:rPr lang="en-US" smtClean="0">
                <a:latin typeface="Arial" pitchFamily="34" charset="0"/>
                <a:ea typeface="ＭＳ Ｐゴシック" pitchFamily="34" charset="-128"/>
              </a:rPr>
              <a:t>Notice diagonal is different.  If diagonal is &lt;1 then b(i,i) is negative and spp i has a negative effect on itself.   NOW the variation is added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76131"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76132"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76131"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76132"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nvSpPr>
        <p:spPr bwMode="auto">
          <a:xfrm>
            <a:off x="4143375" y="9120189"/>
            <a:ext cx="3170238" cy="4794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lIns="96653" tIns="48326" rIns="96653" bIns="48326" anchor="b"/>
          <a:lstStyle>
            <a:lvl1pPr defTabSz="966788">
              <a:defRPr>
                <a:solidFill>
                  <a:schemeClr val="tx1"/>
                </a:solidFill>
                <a:latin typeface="Arial" pitchFamily="34" charset="0"/>
              </a:defRPr>
            </a:lvl1pPr>
            <a:lvl2pPr marL="742950" indent="-285750" defTabSz="966788">
              <a:defRPr>
                <a:solidFill>
                  <a:schemeClr val="tx1"/>
                </a:solidFill>
                <a:latin typeface="Arial" pitchFamily="34" charset="0"/>
              </a:defRPr>
            </a:lvl2pPr>
            <a:lvl3pPr marL="1143000" indent="-228600" defTabSz="966788">
              <a:defRPr>
                <a:solidFill>
                  <a:schemeClr val="tx1"/>
                </a:solidFill>
                <a:latin typeface="Arial" pitchFamily="34" charset="0"/>
              </a:defRPr>
            </a:lvl3pPr>
            <a:lvl4pPr marL="1600200" indent="-228600" defTabSz="966788">
              <a:defRPr>
                <a:solidFill>
                  <a:schemeClr val="tx1"/>
                </a:solidFill>
                <a:latin typeface="Arial" pitchFamily="34" charset="0"/>
              </a:defRPr>
            </a:lvl4pPr>
            <a:lvl5pPr marL="2057400" indent="-228600" defTabSz="966788">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pPr algn="r" fontAlgn="base">
              <a:spcBef>
                <a:spcPct val="0"/>
              </a:spcBef>
              <a:spcAft>
                <a:spcPct val="0"/>
              </a:spcAft>
              <a:defRPr/>
            </a:pPr>
            <a:fld id="{9918F4BE-C5D8-4537-8C6D-32F3A0D0851C}" type="slidenum">
              <a:rPr lang="en-US" sz="1300">
                <a:solidFill>
                  <a:prstClr val="black"/>
                </a:solidFill>
                <a:ea typeface="ＭＳ Ｐゴシック" charset="-128"/>
              </a:rPr>
              <a:pPr algn="r" fontAlgn="base">
                <a:spcBef>
                  <a:spcPct val="0"/>
                </a:spcBef>
                <a:spcAft>
                  <a:spcPct val="0"/>
                </a:spcAft>
                <a:defRPr/>
              </a:pPr>
              <a:t>28</a:t>
            </a:fld>
            <a:endParaRPr lang="en-US" sz="1300">
              <a:solidFill>
                <a:prstClr val="black"/>
              </a:solidFill>
              <a:ea typeface="ＭＳ Ｐゴシック"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lIns="96653" tIns="48326" rIns="96653" bIns="48326"/>
          <a:lstStyle/>
          <a:p>
            <a:pPr eaLnBrk="1" hangingPunct="1"/>
            <a:r>
              <a:rPr lang="en-US" smtClean="0">
                <a:latin typeface="Arial" pitchFamily="34" charset="0"/>
                <a:ea typeface="ＭＳ Ｐゴシック" pitchFamily="34" charset="-128"/>
              </a:rPr>
              <a:t>Notice diagonal is different.  If diagonal is &lt;1 then b(i,i) is negative and spp i has a negative effect on itself.   NOW the variation is added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88419"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88420"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extLst>
      <p:ext uri="{BB962C8B-B14F-4D97-AF65-F5344CB8AC3E}">
        <p14:creationId xmlns:p14="http://schemas.microsoft.com/office/powerpoint/2010/main" val="1649061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FBA50-A13C-4BD8-9748-A57C6A011B35}" type="slidenum">
              <a:rPr lang="en-US" altLang="en-US"/>
              <a:pPr/>
              <a:t>29</a:t>
            </a:fld>
            <a:endParaRPr lang="en-US" alt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6A083-F82E-4FC3-93B3-4642A6BE01BD}" type="slidenum">
              <a:rPr lang="en-US" altLang="en-US"/>
              <a:pPr/>
              <a:t>30</a:t>
            </a:fld>
            <a:endParaRPr lang="en-US" alt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42939D-C187-4499-9BF6-1BF7B8D3E95F}" type="slidenum">
              <a:rPr lang="en-US" altLang="en-US"/>
              <a:pPr/>
              <a:t>31</a:t>
            </a:fld>
            <a:endParaRPr lang="en-US" alt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6" name="Header Placeholder 5"/>
          <p:cNvSpPr>
            <a:spLocks noGrp="1"/>
          </p:cNvSpPr>
          <p:nvPr>
            <p:ph type="hdr" sz="quarter"/>
          </p:nvPr>
        </p:nvSpPr>
        <p:spPr/>
        <p:txBody>
          <a:bodyPr/>
          <a:lstStyle/>
          <a:p>
            <a:pPr>
              <a:defRPr/>
            </a:pPr>
            <a:endParaRPr lang="en-US"/>
          </a:p>
        </p:txBody>
      </p:sp>
      <p:sp>
        <p:nvSpPr>
          <p:cNvPr id="7" name="Date Placeholder 6"/>
          <p:cNvSpPr>
            <a:spLocks noGrp="1"/>
          </p:cNvSpPr>
          <p:nvPr>
            <p:ph type="dt" sz="quarter" idx="1"/>
          </p:nvPr>
        </p:nvSpPr>
        <p:spPr/>
        <p:txBody>
          <a:bodyPr/>
          <a:lstStyle/>
          <a:p>
            <a:pPr>
              <a:defRPr/>
            </a:pPr>
            <a:endParaRPr lang="en-US"/>
          </a:p>
        </p:txBody>
      </p:sp>
    </p:spTree>
    <p:extLst>
      <p:ext uri="{BB962C8B-B14F-4D97-AF65-F5344CB8AC3E}">
        <p14:creationId xmlns:p14="http://schemas.microsoft.com/office/powerpoint/2010/main" val="2691070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25284" name="Header Placeholder 4"/>
          <p:cNvSpPr txBox="1">
            <a:spLocks noGrp="1"/>
          </p:cNvSpPr>
          <p:nvPr/>
        </p:nvSpPr>
        <p:spPr bwMode="auto">
          <a:xfrm>
            <a:off x="0" y="0"/>
            <a:ext cx="4160302" cy="36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2" tIns="48322" rIns="96642" bIns="4832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300"/>
              <a:t>MAR(1) Workshop - ESA 2007, San Jose, CA</a:t>
            </a:r>
          </a:p>
        </p:txBody>
      </p:sp>
      <p:sp>
        <p:nvSpPr>
          <p:cNvPr id="225285" name="Date Placeholder 6"/>
          <p:cNvSpPr txBox="1">
            <a:spLocks noGrp="1"/>
          </p:cNvSpPr>
          <p:nvPr/>
        </p:nvSpPr>
        <p:spPr bwMode="auto">
          <a:xfrm>
            <a:off x="5439259" y="0"/>
            <a:ext cx="4160302" cy="36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2" tIns="48322" rIns="96642" bIns="4832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r>
              <a:rPr lang="en-US" sz="1300"/>
              <a:t>5 Aug 2007</a:t>
            </a:r>
          </a:p>
        </p:txBody>
      </p:sp>
    </p:spTree>
    <p:extLst>
      <p:ext uri="{BB962C8B-B14F-4D97-AF65-F5344CB8AC3E}">
        <p14:creationId xmlns:p14="http://schemas.microsoft.com/office/powerpoint/2010/main" val="399221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25284" name="Header Placeholder 4"/>
          <p:cNvSpPr txBox="1">
            <a:spLocks noGrp="1"/>
          </p:cNvSpPr>
          <p:nvPr/>
        </p:nvSpPr>
        <p:spPr bwMode="auto">
          <a:xfrm>
            <a:off x="0" y="0"/>
            <a:ext cx="4160302" cy="36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2" tIns="48322" rIns="96642" bIns="4832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300"/>
              <a:t>MAR(1) Workshop - ESA 2007, San Jose, CA</a:t>
            </a:r>
          </a:p>
        </p:txBody>
      </p:sp>
      <p:sp>
        <p:nvSpPr>
          <p:cNvPr id="225285" name="Date Placeholder 6"/>
          <p:cNvSpPr txBox="1">
            <a:spLocks noGrp="1"/>
          </p:cNvSpPr>
          <p:nvPr/>
        </p:nvSpPr>
        <p:spPr bwMode="auto">
          <a:xfrm>
            <a:off x="5439259" y="0"/>
            <a:ext cx="4160302" cy="36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2" tIns="48322" rIns="96642" bIns="4832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r>
              <a:rPr lang="en-US" sz="1300"/>
              <a:t>5 Aug 2007</a:t>
            </a:r>
          </a:p>
        </p:txBody>
      </p:sp>
    </p:spTree>
    <p:extLst>
      <p:ext uri="{BB962C8B-B14F-4D97-AF65-F5344CB8AC3E}">
        <p14:creationId xmlns:p14="http://schemas.microsoft.com/office/powerpoint/2010/main" val="3227500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25284" name="Header Placeholder 4"/>
          <p:cNvSpPr txBox="1">
            <a:spLocks noGrp="1"/>
          </p:cNvSpPr>
          <p:nvPr/>
        </p:nvSpPr>
        <p:spPr bwMode="auto">
          <a:xfrm>
            <a:off x="0" y="0"/>
            <a:ext cx="4160302" cy="36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2" tIns="48322" rIns="96642" bIns="4832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300"/>
              <a:t>MAR(1) Workshop - ESA 2007, San Jose, CA</a:t>
            </a:r>
          </a:p>
        </p:txBody>
      </p:sp>
      <p:sp>
        <p:nvSpPr>
          <p:cNvPr id="225285" name="Date Placeholder 6"/>
          <p:cNvSpPr txBox="1">
            <a:spLocks noGrp="1"/>
          </p:cNvSpPr>
          <p:nvPr/>
        </p:nvSpPr>
        <p:spPr bwMode="auto">
          <a:xfrm>
            <a:off x="5439259" y="0"/>
            <a:ext cx="4160302" cy="36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2" tIns="48322" rIns="96642" bIns="4832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r>
              <a:rPr lang="en-US" sz="1300"/>
              <a:t>5 Aug 2007</a:t>
            </a:r>
          </a:p>
        </p:txBody>
      </p:sp>
    </p:spTree>
    <p:extLst>
      <p:ext uri="{BB962C8B-B14F-4D97-AF65-F5344CB8AC3E}">
        <p14:creationId xmlns:p14="http://schemas.microsoft.com/office/powerpoint/2010/main" val="185178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9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69987"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169988"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1940864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2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72035"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172036"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763204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74083"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174084"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28892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88419"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88420"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6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76131"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176132"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2762418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6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86371"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186372"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2115496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14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91491"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191492"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3596968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35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93539"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193540"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1374924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96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99683"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199684"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25729238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1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01731"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01732"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786013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3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03779"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03780"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3176096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58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05827"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05828"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1106002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5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95587"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195588"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2522813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7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97635"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197636"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397665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5411"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45412"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15043"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15044"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3190574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25284" name="Header Placeholder 4"/>
          <p:cNvSpPr txBox="1">
            <a:spLocks noGrp="1"/>
          </p:cNvSpPr>
          <p:nvPr/>
        </p:nvSpPr>
        <p:spPr bwMode="auto">
          <a:xfrm>
            <a:off x="0" y="0"/>
            <a:ext cx="4160302" cy="36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2" tIns="48322" rIns="96642" bIns="4832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300"/>
              <a:t>MAR(1) Workshop - ESA 2007, San Jose, CA</a:t>
            </a:r>
          </a:p>
        </p:txBody>
      </p:sp>
      <p:sp>
        <p:nvSpPr>
          <p:cNvPr id="225285" name="Date Placeholder 6"/>
          <p:cNvSpPr txBox="1">
            <a:spLocks noGrp="1"/>
          </p:cNvSpPr>
          <p:nvPr/>
        </p:nvSpPr>
        <p:spPr bwMode="auto">
          <a:xfrm>
            <a:off x="5439259" y="0"/>
            <a:ext cx="4160302" cy="36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2" tIns="48322" rIns="96642" bIns="4832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r>
              <a:rPr lang="en-US" sz="1300"/>
              <a:t>5 Aug 2007</a:t>
            </a:r>
          </a:p>
        </p:txBody>
      </p:sp>
    </p:spTree>
    <p:extLst>
      <p:ext uri="{BB962C8B-B14F-4D97-AF65-F5344CB8AC3E}">
        <p14:creationId xmlns:p14="http://schemas.microsoft.com/office/powerpoint/2010/main" val="9838754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25284" name="Header Placeholder 4"/>
          <p:cNvSpPr txBox="1">
            <a:spLocks noGrp="1"/>
          </p:cNvSpPr>
          <p:nvPr/>
        </p:nvSpPr>
        <p:spPr bwMode="auto">
          <a:xfrm>
            <a:off x="0" y="0"/>
            <a:ext cx="4160302" cy="36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2" tIns="48322" rIns="96642" bIns="4832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1300"/>
              <a:t>MAR(1) Workshop - ESA 2007, San Jose, CA</a:t>
            </a:r>
          </a:p>
        </p:txBody>
      </p:sp>
      <p:sp>
        <p:nvSpPr>
          <p:cNvPr id="225285" name="Date Placeholder 6"/>
          <p:cNvSpPr txBox="1">
            <a:spLocks noGrp="1"/>
          </p:cNvSpPr>
          <p:nvPr/>
        </p:nvSpPr>
        <p:spPr bwMode="auto">
          <a:xfrm>
            <a:off x="5439259" y="0"/>
            <a:ext cx="4160302" cy="36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2" tIns="48322" rIns="96642" bIns="4832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r>
              <a:rPr lang="en-US" sz="1300"/>
              <a:t>5 Aug 2007</a:t>
            </a:r>
          </a:p>
        </p:txBody>
      </p:sp>
    </p:spTree>
    <p:extLst>
      <p:ext uri="{BB962C8B-B14F-4D97-AF65-F5344CB8AC3E}">
        <p14:creationId xmlns:p14="http://schemas.microsoft.com/office/powerpoint/2010/main" val="2712845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99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09923"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09924"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17846126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29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12995"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12996"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12388283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99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09923"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09924"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297181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99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09923"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09924"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12119534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99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09923"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09924"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25928605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99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09923"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09924"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9359669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99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09923"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09924"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2089334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211971"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211972"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91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19139"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19140"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174449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1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21187"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21188"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21763596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1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21187"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21188"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38929818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1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21187"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21188"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29009908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78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207875"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MAR(1) Workshop - ESA 2007, San Jose, CA</a:t>
            </a:r>
          </a:p>
        </p:txBody>
      </p:sp>
      <p:sp>
        <p:nvSpPr>
          <p:cNvPr id="207876"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charset="0"/>
                <a:ea typeface="ＭＳ Ｐゴシック" charset="0"/>
              </a:defRPr>
            </a:lvl1pPr>
            <a:lvl2pPr marL="771824" indent="-296855">
              <a:defRPr>
                <a:solidFill>
                  <a:schemeClr val="tx1"/>
                </a:solidFill>
                <a:latin typeface="Calibri" charset="0"/>
                <a:ea typeface="ＭＳ Ｐゴシック" charset="0"/>
              </a:defRPr>
            </a:lvl2pPr>
            <a:lvl3pPr marL="1187421" indent="-237484">
              <a:defRPr>
                <a:solidFill>
                  <a:schemeClr val="tx1"/>
                </a:solidFill>
                <a:latin typeface="Calibri" charset="0"/>
                <a:ea typeface="ＭＳ Ｐゴシック" charset="0"/>
              </a:defRPr>
            </a:lvl3pPr>
            <a:lvl4pPr marL="1662390" indent="-237484">
              <a:defRPr>
                <a:solidFill>
                  <a:schemeClr val="tx1"/>
                </a:solidFill>
                <a:latin typeface="Calibri" charset="0"/>
                <a:ea typeface="ＭＳ Ｐゴシック" charset="0"/>
              </a:defRPr>
            </a:lvl4pPr>
            <a:lvl5pPr marL="2137359" indent="-237484">
              <a:defRPr>
                <a:solidFill>
                  <a:schemeClr val="tx1"/>
                </a:solidFill>
                <a:latin typeface="Calibri" charset="0"/>
                <a:ea typeface="ＭＳ Ｐゴシック" charset="0"/>
              </a:defRPr>
            </a:lvl5pPr>
            <a:lvl6pPr marL="2612327" indent="-237484" fontAlgn="base">
              <a:spcBef>
                <a:spcPct val="0"/>
              </a:spcBef>
              <a:spcAft>
                <a:spcPct val="0"/>
              </a:spcAft>
              <a:defRPr>
                <a:solidFill>
                  <a:schemeClr val="tx1"/>
                </a:solidFill>
                <a:latin typeface="Calibri" charset="0"/>
                <a:ea typeface="ＭＳ Ｐゴシック" charset="0"/>
              </a:defRPr>
            </a:lvl6pPr>
            <a:lvl7pPr marL="3087296" indent="-237484" fontAlgn="base">
              <a:spcBef>
                <a:spcPct val="0"/>
              </a:spcBef>
              <a:spcAft>
                <a:spcPct val="0"/>
              </a:spcAft>
              <a:defRPr>
                <a:solidFill>
                  <a:schemeClr val="tx1"/>
                </a:solidFill>
                <a:latin typeface="Calibri" charset="0"/>
                <a:ea typeface="ＭＳ Ｐゴシック" charset="0"/>
              </a:defRPr>
            </a:lvl7pPr>
            <a:lvl8pPr marL="3562265" indent="-237484" fontAlgn="base">
              <a:spcBef>
                <a:spcPct val="0"/>
              </a:spcBef>
              <a:spcAft>
                <a:spcPct val="0"/>
              </a:spcAft>
              <a:defRPr>
                <a:solidFill>
                  <a:schemeClr val="tx1"/>
                </a:solidFill>
                <a:latin typeface="Calibri" charset="0"/>
                <a:ea typeface="ＭＳ Ｐゴシック" charset="0"/>
              </a:defRPr>
            </a:lvl8pPr>
            <a:lvl9pPr marL="4037233" indent="-237484"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r>
              <a:rPr lang="en-US"/>
              <a:t>5 Aug 2007</a:t>
            </a:r>
          </a:p>
        </p:txBody>
      </p:sp>
    </p:spTree>
    <p:extLst>
      <p:ext uri="{BB962C8B-B14F-4D97-AF65-F5344CB8AC3E}">
        <p14:creationId xmlns:p14="http://schemas.microsoft.com/office/powerpoint/2010/main" val="22811638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 name="Header Placeholder 5"/>
          <p:cNvSpPr>
            <a:spLocks noGrp="1"/>
          </p:cNvSpPr>
          <p:nvPr>
            <p:ph type="hdr" sz="quarter" idx="10"/>
          </p:nvPr>
        </p:nvSpPr>
        <p:spPr/>
        <p:txBody>
          <a:bodyPr/>
          <a:lstStyle/>
          <a:p>
            <a:pPr>
              <a:defRPr/>
            </a:pPr>
            <a:endParaRPr lang="en-US"/>
          </a:p>
        </p:txBody>
      </p:sp>
      <p:sp>
        <p:nvSpPr>
          <p:cNvPr id="7" name="Date Placeholder 6"/>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2733457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49507"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49508"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7699"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57700"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59747"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59748"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61795"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MAR(1) Workshop - ESA 2007, San Jose, CA</a:t>
            </a:r>
          </a:p>
        </p:txBody>
      </p:sp>
      <p:sp>
        <p:nvSpPr>
          <p:cNvPr id="161796" name="Date Placeholder 6"/>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85372" indent="-302066">
              <a:defRPr>
                <a:solidFill>
                  <a:schemeClr val="tx1"/>
                </a:solidFill>
                <a:latin typeface="Calibri" pitchFamily="34" charset="0"/>
              </a:defRPr>
            </a:lvl2pPr>
            <a:lvl3pPr marL="1208265" indent="-241653">
              <a:defRPr>
                <a:solidFill>
                  <a:schemeClr val="tx1"/>
                </a:solidFill>
                <a:latin typeface="Calibri" pitchFamily="34" charset="0"/>
              </a:defRPr>
            </a:lvl3pPr>
            <a:lvl4pPr marL="1691571" indent="-241653">
              <a:defRPr>
                <a:solidFill>
                  <a:schemeClr val="tx1"/>
                </a:solidFill>
                <a:latin typeface="Calibri" pitchFamily="34" charset="0"/>
              </a:defRPr>
            </a:lvl4pPr>
            <a:lvl5pPr marL="2174878" indent="-241653">
              <a:defRPr>
                <a:solidFill>
                  <a:schemeClr val="tx1"/>
                </a:solidFill>
                <a:latin typeface="Calibri" pitchFamily="34" charset="0"/>
              </a:defRPr>
            </a:lvl5pPr>
            <a:lvl6pPr marL="2658184" indent="-241653" fontAlgn="base">
              <a:spcBef>
                <a:spcPct val="0"/>
              </a:spcBef>
              <a:spcAft>
                <a:spcPct val="0"/>
              </a:spcAft>
              <a:defRPr>
                <a:solidFill>
                  <a:schemeClr val="tx1"/>
                </a:solidFill>
                <a:latin typeface="Calibri" pitchFamily="34" charset="0"/>
              </a:defRPr>
            </a:lvl6pPr>
            <a:lvl7pPr marL="3141490" indent="-241653" fontAlgn="base">
              <a:spcBef>
                <a:spcPct val="0"/>
              </a:spcBef>
              <a:spcAft>
                <a:spcPct val="0"/>
              </a:spcAft>
              <a:defRPr>
                <a:solidFill>
                  <a:schemeClr val="tx1"/>
                </a:solidFill>
                <a:latin typeface="Calibri" pitchFamily="34" charset="0"/>
              </a:defRPr>
            </a:lvl7pPr>
            <a:lvl8pPr marL="3624796" indent="-241653" fontAlgn="base">
              <a:spcBef>
                <a:spcPct val="0"/>
              </a:spcBef>
              <a:spcAft>
                <a:spcPct val="0"/>
              </a:spcAft>
              <a:defRPr>
                <a:solidFill>
                  <a:schemeClr val="tx1"/>
                </a:solidFill>
                <a:latin typeface="Calibri" pitchFamily="34" charset="0"/>
              </a:defRPr>
            </a:lvl8pPr>
            <a:lvl9pPr marL="4108102" indent="-241653"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dirty="0"/>
              <a:t>5 Aug 2007</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39C7A46-807F-594A-BB52-0034AE28EA2B}" type="datetime1">
              <a:rPr lang="en-US"/>
              <a:pPr/>
              <a:t>2019-03-04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D3BF498-4EC7-7448-9980-65C486CEBF64}" type="slidenum">
              <a:rPr lang="en-US"/>
              <a:pPr/>
              <a:t>‹#›</a:t>
            </a:fld>
            <a:endParaRPr lang="en-US"/>
          </a:p>
        </p:txBody>
      </p:sp>
    </p:spTree>
    <p:extLst>
      <p:ext uri="{BB962C8B-B14F-4D97-AF65-F5344CB8AC3E}">
        <p14:creationId xmlns:p14="http://schemas.microsoft.com/office/powerpoint/2010/main" val="205889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C7263A3-DC0C-0040-A4EE-2E4A743E308E}" type="datetime1">
              <a:rPr lang="en-US"/>
              <a:pPr/>
              <a:t>2019-03-04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FDA692C-B4A3-DE4D-BB25-78EB9D714310}" type="slidenum">
              <a:rPr lang="en-US"/>
              <a:pPr/>
              <a:t>‹#›</a:t>
            </a:fld>
            <a:endParaRPr lang="en-US"/>
          </a:p>
        </p:txBody>
      </p:sp>
    </p:spTree>
    <p:extLst>
      <p:ext uri="{BB962C8B-B14F-4D97-AF65-F5344CB8AC3E}">
        <p14:creationId xmlns:p14="http://schemas.microsoft.com/office/powerpoint/2010/main" val="323773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0415DF5-7FE4-5C4A-B368-40F2A30E79A6}" type="datetime1">
              <a:rPr lang="en-US"/>
              <a:pPr/>
              <a:t>2019-03-04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439D6DA-46AB-7F45-8DD1-43A8BC738C3D}" type="slidenum">
              <a:rPr lang="en-US"/>
              <a:pPr/>
              <a:t>‹#›</a:t>
            </a:fld>
            <a:endParaRPr lang="en-US"/>
          </a:p>
        </p:txBody>
      </p:sp>
    </p:spTree>
    <p:extLst>
      <p:ext uri="{BB962C8B-B14F-4D97-AF65-F5344CB8AC3E}">
        <p14:creationId xmlns:p14="http://schemas.microsoft.com/office/powerpoint/2010/main" val="82388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36245FA-5CFE-A24D-ABED-51C4E147ED5E}" type="datetime1">
              <a:rPr lang="en-US"/>
              <a:pPr/>
              <a:t>2019-03-04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18332F2-3E96-CB4C-8B40-A586B42C1D82}" type="slidenum">
              <a:rPr lang="en-US"/>
              <a:pPr/>
              <a:t>‹#›</a:t>
            </a:fld>
            <a:endParaRPr lang="en-US"/>
          </a:p>
        </p:txBody>
      </p:sp>
      <p:sp>
        <p:nvSpPr>
          <p:cNvPr id="7" name="Rectangle 6"/>
          <p:cNvSpPr>
            <a:spLocks noChangeArrowheads="1"/>
          </p:cNvSpPr>
          <p:nvPr userDrawn="1"/>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236449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BEAE515-B063-8646-827D-39D237AFC359}" type="datetime1">
              <a:rPr lang="en-US"/>
              <a:pPr/>
              <a:t>2019-03-04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038DBC8-D81F-3A4E-BD25-9DA6F700802C}" type="slidenum">
              <a:rPr lang="en-US"/>
              <a:pPr/>
              <a:t>‹#›</a:t>
            </a:fld>
            <a:endParaRPr lang="en-US"/>
          </a:p>
        </p:txBody>
      </p:sp>
    </p:spTree>
    <p:extLst>
      <p:ext uri="{BB962C8B-B14F-4D97-AF65-F5344CB8AC3E}">
        <p14:creationId xmlns:p14="http://schemas.microsoft.com/office/powerpoint/2010/main" val="251982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E9ABE9C3-9408-A647-85A8-38FF505521A5}" type="datetime1">
              <a:rPr lang="en-US"/>
              <a:pPr/>
              <a:t>2019-03-04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F586168-52AB-5B4E-875B-556DA9E13BFF}" type="slidenum">
              <a:rPr lang="en-US"/>
              <a:pPr/>
              <a:t>‹#›</a:t>
            </a:fld>
            <a:endParaRPr lang="en-US"/>
          </a:p>
        </p:txBody>
      </p:sp>
    </p:spTree>
    <p:extLst>
      <p:ext uri="{BB962C8B-B14F-4D97-AF65-F5344CB8AC3E}">
        <p14:creationId xmlns:p14="http://schemas.microsoft.com/office/powerpoint/2010/main" val="223982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4620C63A-75FE-7644-ADD2-DA84DF147B67}" type="datetime1">
              <a:rPr lang="en-US"/>
              <a:pPr/>
              <a:t>2019-03-04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0665149-1ECC-3543-93FA-A0AA6E8BC842}" type="slidenum">
              <a:rPr lang="en-US"/>
              <a:pPr/>
              <a:t>‹#›</a:t>
            </a:fld>
            <a:endParaRPr lang="en-US"/>
          </a:p>
        </p:txBody>
      </p:sp>
    </p:spTree>
    <p:extLst>
      <p:ext uri="{BB962C8B-B14F-4D97-AF65-F5344CB8AC3E}">
        <p14:creationId xmlns:p14="http://schemas.microsoft.com/office/powerpoint/2010/main" val="83256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8705CFF-A034-CB43-8015-73F5D09A2C69}" type="datetime1">
              <a:rPr lang="en-US"/>
              <a:pPr/>
              <a:t>2019-03-04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1AF6BB-CFF9-B94A-8CBB-272A9C05BC25}" type="slidenum">
              <a:rPr lang="en-US"/>
              <a:pPr/>
              <a:t>‹#›</a:t>
            </a:fld>
            <a:endParaRPr lang="en-US"/>
          </a:p>
        </p:txBody>
      </p:sp>
    </p:spTree>
    <p:extLst>
      <p:ext uri="{BB962C8B-B14F-4D97-AF65-F5344CB8AC3E}">
        <p14:creationId xmlns:p14="http://schemas.microsoft.com/office/powerpoint/2010/main" val="372482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F0E4E-8967-4B42-B40A-B6B12FDAC717}" type="datetime1">
              <a:rPr lang="en-US"/>
              <a:pPr/>
              <a:t>2019-03-04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6F640386-D5D8-5342-B090-47A517AD1636}" type="slidenum">
              <a:rPr lang="en-US"/>
              <a:pPr/>
              <a:t>‹#›</a:t>
            </a:fld>
            <a:endParaRPr lang="en-US"/>
          </a:p>
        </p:txBody>
      </p:sp>
    </p:spTree>
    <p:extLst>
      <p:ext uri="{BB962C8B-B14F-4D97-AF65-F5344CB8AC3E}">
        <p14:creationId xmlns:p14="http://schemas.microsoft.com/office/powerpoint/2010/main" val="401249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72C29B5-F642-2F4D-AA50-08BDB6B70E07}" type="datetime1">
              <a:rPr lang="en-US"/>
              <a:pPr/>
              <a:t>2019-03-04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CF48043-52E7-D741-BA3E-A4B03363AD5B}" type="slidenum">
              <a:rPr lang="en-US"/>
              <a:pPr/>
              <a:t>‹#›</a:t>
            </a:fld>
            <a:endParaRPr lang="en-US"/>
          </a:p>
        </p:txBody>
      </p:sp>
    </p:spTree>
    <p:extLst>
      <p:ext uri="{BB962C8B-B14F-4D97-AF65-F5344CB8AC3E}">
        <p14:creationId xmlns:p14="http://schemas.microsoft.com/office/powerpoint/2010/main" val="211052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AE3A4AB6-8FAB-4748-88C8-9E6EADEECC32}" type="datetime1">
              <a:rPr lang="en-US"/>
              <a:pPr/>
              <a:t>2019-03-04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A9F6C73-124E-3346-B5DB-E86A8A9B9343}" type="slidenum">
              <a:rPr lang="en-US"/>
              <a:pPr/>
              <a:t>‹#›</a:t>
            </a:fld>
            <a:endParaRPr lang="en-US"/>
          </a:p>
        </p:txBody>
      </p:sp>
    </p:spTree>
    <p:extLst>
      <p:ext uri="{BB962C8B-B14F-4D97-AF65-F5344CB8AC3E}">
        <p14:creationId xmlns:p14="http://schemas.microsoft.com/office/powerpoint/2010/main" val="338652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0AA31E9F-EA06-3845-874E-648AA703E51E}" type="datetime1">
              <a:rPr lang="en-US"/>
              <a:pPr/>
              <a:t>2019-03-04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C3EB6951-4E4D-9E4A-A6DA-7A5E4525F96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2pPr>
      <a:lvl3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3pPr>
      <a:lvl4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4pPr>
      <a:lvl5pPr algn="ctr" rtl="0" eaLnBrk="0" fontAlgn="base" hangingPunct="0">
        <a:spcBef>
          <a:spcPct val="0"/>
        </a:spcBef>
        <a:spcAft>
          <a:spcPct val="0"/>
        </a:spcAft>
        <a:defRPr sz="4400">
          <a:solidFill>
            <a:schemeClr val="tx1"/>
          </a:solidFill>
          <a:latin typeface="Calibri" pitchFamily="34" charset="0"/>
          <a:ea typeface="ＭＳ Ｐゴシック" charset="-128"/>
          <a:cs typeface="ＭＳ Ｐゴシック"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0.wmf"/><Relationship Id="rId4"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2.wmf"/><Relationship Id="rId4"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3.wmf"/><Relationship Id="rId4"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3.wmf"/><Relationship Id="rId4" Type="http://schemas.openxmlformats.org/officeDocument/2006/relationships/oleObject" Target="../embeddings/oleObject2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34.wmf"/><Relationship Id="rId4" Type="http://schemas.openxmlformats.org/officeDocument/2006/relationships/oleObject" Target="../embeddings/oleObject24.bin"/></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hyperlink" Target="http://www.isleroyalewolf.org/" TargetMode="Externa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9.bin"/><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4.wmf"/><Relationship Id="rId4" Type="http://schemas.openxmlformats.org/officeDocument/2006/relationships/oleObject" Target="../embeddings/oleObject25.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7.bin"/><Relationship Id="rId5" Type="http://schemas.openxmlformats.org/officeDocument/2006/relationships/image" Target="../media/image45.emf"/><Relationship Id="rId4" Type="http://schemas.openxmlformats.org/officeDocument/2006/relationships/oleObject" Target="../embeddings/oleObject2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3.wmf"/><Relationship Id="rId4" Type="http://schemas.openxmlformats.org/officeDocument/2006/relationships/oleObject" Target="../embeddings/oleObject2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32.xml"/><Relationship Id="rId7" Type="http://schemas.openxmlformats.org/officeDocument/2006/relationships/image" Target="../media/image48.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0.bin"/><Relationship Id="rId5" Type="http://schemas.openxmlformats.org/officeDocument/2006/relationships/image" Target="../media/image47.emf"/><Relationship Id="rId4" Type="http://schemas.openxmlformats.org/officeDocument/2006/relationships/oleObject" Target="../embeddings/oleObject29.bin"/><Relationship Id="rId9" Type="http://schemas.openxmlformats.org/officeDocument/2006/relationships/image" Target="../media/image49.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notesSlide" Target="../notesSlides/notesSlide37.xml"/><Relationship Id="rId7" Type="http://schemas.openxmlformats.org/officeDocument/2006/relationships/oleObject" Target="../embeddings/oleObject33.bin"/><Relationship Id="rId12" Type="http://schemas.openxmlformats.org/officeDocument/2006/relationships/image" Target="../media/image56.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57.png"/><Relationship Id="rId11" Type="http://schemas.openxmlformats.org/officeDocument/2006/relationships/oleObject" Target="../embeddings/oleObject35.bin"/><Relationship Id="rId5" Type="http://schemas.openxmlformats.org/officeDocument/2006/relationships/image" Target="../media/image53.emf"/><Relationship Id="rId10" Type="http://schemas.openxmlformats.org/officeDocument/2006/relationships/image" Target="../media/image55.emf"/><Relationship Id="rId4" Type="http://schemas.openxmlformats.org/officeDocument/2006/relationships/oleObject" Target="../embeddings/oleObject32.bin"/><Relationship Id="rId9" Type="http://schemas.openxmlformats.org/officeDocument/2006/relationships/oleObject" Target="../embeddings/oleObject34.bin"/></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image" Target="../media/image7.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39.xml"/><Relationship Id="rId7" Type="http://schemas.openxmlformats.org/officeDocument/2006/relationships/image" Target="../media/image60.emf"/><Relationship Id="rId12" Type="http://schemas.openxmlformats.org/officeDocument/2006/relationships/image" Target="../media/image63.png"/><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37.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61.e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45.emf"/><Relationship Id="rId4" Type="http://schemas.openxmlformats.org/officeDocument/2006/relationships/oleObject" Target="../embeddings/oleObject40.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68.wmf"/><Relationship Id="rId18" Type="http://schemas.openxmlformats.org/officeDocument/2006/relationships/oleObject" Target="../embeddings/oleObject48.bin"/><Relationship Id="rId3" Type="http://schemas.openxmlformats.org/officeDocument/2006/relationships/notesSlide" Target="../notesSlides/notesSlide44.xml"/><Relationship Id="rId21" Type="http://schemas.openxmlformats.org/officeDocument/2006/relationships/image" Target="../media/image72.wmf"/><Relationship Id="rId7" Type="http://schemas.openxmlformats.org/officeDocument/2006/relationships/image" Target="../media/image65.wmf"/><Relationship Id="rId12" Type="http://schemas.openxmlformats.org/officeDocument/2006/relationships/oleObject" Target="../embeddings/oleObject45.bin"/><Relationship Id="rId17" Type="http://schemas.openxmlformats.org/officeDocument/2006/relationships/image" Target="../media/image70.wmf"/><Relationship Id="rId2" Type="http://schemas.openxmlformats.org/officeDocument/2006/relationships/slideLayout" Target="../slideLayouts/slideLayout6.xml"/><Relationship Id="rId16" Type="http://schemas.openxmlformats.org/officeDocument/2006/relationships/oleObject" Target="../embeddings/oleObject47.bin"/><Relationship Id="rId20" Type="http://schemas.openxmlformats.org/officeDocument/2006/relationships/oleObject" Target="../embeddings/oleObject49.bin"/><Relationship Id="rId1" Type="http://schemas.openxmlformats.org/officeDocument/2006/relationships/vmlDrawing" Target="../drawings/vmlDrawing22.vml"/><Relationship Id="rId6" Type="http://schemas.openxmlformats.org/officeDocument/2006/relationships/oleObject" Target="../embeddings/oleObject42.bin"/><Relationship Id="rId11" Type="http://schemas.openxmlformats.org/officeDocument/2006/relationships/image" Target="../media/image67.wmf"/><Relationship Id="rId5" Type="http://schemas.openxmlformats.org/officeDocument/2006/relationships/image" Target="../media/image64.wmf"/><Relationship Id="rId15" Type="http://schemas.openxmlformats.org/officeDocument/2006/relationships/image" Target="../media/image69.wmf"/><Relationship Id="rId10" Type="http://schemas.openxmlformats.org/officeDocument/2006/relationships/oleObject" Target="../embeddings/oleObject44.bin"/><Relationship Id="rId19" Type="http://schemas.openxmlformats.org/officeDocument/2006/relationships/image" Target="../media/image71.wmf"/><Relationship Id="rId4" Type="http://schemas.openxmlformats.org/officeDocument/2006/relationships/oleObject" Target="../embeddings/oleObject41.bin"/><Relationship Id="rId9" Type="http://schemas.openxmlformats.org/officeDocument/2006/relationships/image" Target="../media/image66.emf"/><Relationship Id="rId14" Type="http://schemas.openxmlformats.org/officeDocument/2006/relationships/oleObject" Target="../embeddings/oleObject46.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vmlDrawing" Target="../drawings/vmlDrawing23.vml"/><Relationship Id="rId5" Type="http://schemas.openxmlformats.org/officeDocument/2006/relationships/image" Target="../media/image73.emf"/><Relationship Id="rId4" Type="http://schemas.openxmlformats.org/officeDocument/2006/relationships/oleObject" Target="../embeddings/oleObject50.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vmlDrawing" Target="../drawings/vmlDrawing24.vml"/><Relationship Id="rId5" Type="http://schemas.openxmlformats.org/officeDocument/2006/relationships/image" Target="../media/image74.emf"/><Relationship Id="rId4" Type="http://schemas.openxmlformats.org/officeDocument/2006/relationships/oleObject" Target="../embeddings/oleObject51.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6.xml"/><Relationship Id="rId1" Type="http://schemas.openxmlformats.org/officeDocument/2006/relationships/vmlDrawing" Target="../drawings/vmlDrawing25.vml"/><Relationship Id="rId5" Type="http://schemas.openxmlformats.org/officeDocument/2006/relationships/image" Target="../media/image45.emf"/><Relationship Id="rId4" Type="http://schemas.openxmlformats.org/officeDocument/2006/relationships/oleObject" Target="../embeddings/oleObject52.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4.wmf"/><Relationship Id="rId3" Type="http://schemas.openxmlformats.org/officeDocument/2006/relationships/notesSlide" Target="../notesSlides/notesSlide5.xml"/><Relationship Id="rId7" Type="http://schemas.openxmlformats.org/officeDocument/2006/relationships/image" Target="../media/image11.wmf"/><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2.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6.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5.wmf"/><Relationship Id="rId4" Type="http://schemas.openxmlformats.org/officeDocument/2006/relationships/oleObject" Target="../embeddings/oleObject11.bin"/><Relationship Id="rId9"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346365" y="982760"/>
            <a:ext cx="8423562" cy="1470025"/>
          </a:xfrm>
        </p:spPr>
        <p:txBody>
          <a:bodyPr/>
          <a:lstStyle/>
          <a:p>
            <a:pPr eaLnBrk="1" hangingPunct="1"/>
            <a:r>
              <a:rPr lang="en-US" dirty="0" smtClean="0">
                <a:solidFill>
                  <a:schemeClr val="tx2"/>
                </a:solidFill>
                <a:latin typeface="Calibri" charset="0"/>
                <a:ea typeface="ＭＳ Ｐゴシック" charset="0"/>
                <a:cs typeface="ＭＳ Ｐゴシック" charset="0"/>
              </a:rPr>
              <a:t>Estimating Interaction Strengths in Ecological Communities</a:t>
            </a:r>
            <a:r>
              <a:rPr lang="en-US" dirty="0" smtClean="0">
                <a:solidFill>
                  <a:schemeClr val="tx2"/>
                </a:solidFill>
                <a:latin typeface="Calibri" charset="0"/>
                <a:ea typeface="ＭＳ Ｐゴシック" charset="0"/>
                <a:cs typeface="ＭＳ Ｐゴシック" charset="0"/>
              </a:rPr>
              <a:t/>
            </a:r>
            <a:br>
              <a:rPr lang="en-US" dirty="0" smtClean="0">
                <a:solidFill>
                  <a:schemeClr val="tx2"/>
                </a:solidFill>
                <a:latin typeface="Calibri" charset="0"/>
                <a:ea typeface="ＭＳ Ｐゴシック" charset="0"/>
                <a:cs typeface="ＭＳ Ｐゴシック" charset="0"/>
              </a:rPr>
            </a:br>
            <a:r>
              <a:rPr lang="en-US" sz="3600" i="1" dirty="0" smtClean="0">
                <a:solidFill>
                  <a:schemeClr val="tx2"/>
                </a:solidFill>
                <a:latin typeface="Calibri" charset="0"/>
                <a:ea typeface="ＭＳ Ｐゴシック" charset="0"/>
                <a:cs typeface="ＭＳ Ｐゴシック" charset="0"/>
              </a:rPr>
              <a:t>Intro to MAR modeling</a:t>
            </a:r>
            <a:endParaRPr lang="en-US" sz="3600" i="1" dirty="0">
              <a:solidFill>
                <a:schemeClr val="tx2"/>
              </a:solidFill>
              <a:latin typeface="Calibri" charset="0"/>
              <a:ea typeface="ＭＳ Ｐゴシック" charset="0"/>
              <a:cs typeface="ＭＳ Ｐゴシック" charset="0"/>
            </a:endParaRPr>
          </a:p>
        </p:txBody>
      </p:sp>
      <p:sp>
        <p:nvSpPr>
          <p:cNvPr id="4" name="TextBox 4"/>
          <p:cNvSpPr txBox="1">
            <a:spLocks noChangeArrowheads="1"/>
          </p:cNvSpPr>
          <p:nvPr/>
        </p:nvSpPr>
        <p:spPr bwMode="auto">
          <a:xfrm>
            <a:off x="996950" y="3455016"/>
            <a:ext cx="7150100" cy="225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ts val="4400"/>
              </a:lnSpc>
            </a:pPr>
            <a:r>
              <a:rPr lang="en-US" sz="2800" dirty="0" smtClean="0">
                <a:latin typeface="Calibri" charset="0"/>
              </a:rPr>
              <a:t>Eli Holmes</a:t>
            </a:r>
            <a:endParaRPr lang="en-US" sz="2800" dirty="0">
              <a:latin typeface="Calibri" charset="0"/>
            </a:endParaRPr>
          </a:p>
          <a:p>
            <a:pPr algn="ctr" eaLnBrk="1" hangingPunct="1"/>
            <a:endParaRPr lang="en-US" dirty="0">
              <a:latin typeface="Calibri" charset="0"/>
            </a:endParaRPr>
          </a:p>
          <a:p>
            <a:pPr algn="ctr" eaLnBrk="1" hangingPunct="1">
              <a:lnSpc>
                <a:spcPts val="3200"/>
              </a:lnSpc>
            </a:pPr>
            <a:r>
              <a:rPr lang="en-US" i="1" dirty="0" smtClean="0">
                <a:latin typeface="Calibri" charset="0"/>
              </a:rPr>
              <a:t>FISH 507 – Applied Time Series Analysis</a:t>
            </a:r>
          </a:p>
          <a:p>
            <a:pPr algn="ctr" eaLnBrk="1" hangingPunct="1">
              <a:lnSpc>
                <a:spcPts val="3200"/>
              </a:lnSpc>
            </a:pPr>
            <a:endParaRPr lang="en-US" i="1" dirty="0">
              <a:latin typeface="Calibri" charset="0"/>
            </a:endParaRPr>
          </a:p>
          <a:p>
            <a:pPr algn="ctr" eaLnBrk="1" hangingPunct="1">
              <a:lnSpc>
                <a:spcPts val="3200"/>
              </a:lnSpc>
            </a:pPr>
            <a:r>
              <a:rPr lang="en-US" dirty="0" smtClean="0">
                <a:latin typeface="Calibri" charset="0"/>
              </a:rPr>
              <a:t>5 March 2019</a:t>
            </a:r>
            <a:endParaRPr lang="en-US" dirty="0">
              <a:latin typeface="Calibri" charset="0"/>
            </a:endParaRPr>
          </a:p>
        </p:txBody>
      </p:sp>
    </p:spTree>
    <p:extLst>
      <p:ext uri="{BB962C8B-B14F-4D97-AF65-F5344CB8AC3E}">
        <p14:creationId xmlns:p14="http://schemas.microsoft.com/office/powerpoint/2010/main" val="3442548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itle 1"/>
          <p:cNvSpPr>
            <a:spLocks noGrp="1"/>
          </p:cNvSpPr>
          <p:nvPr>
            <p:ph type="title"/>
          </p:nvPr>
        </p:nvSpPr>
        <p:spPr/>
        <p:txBody>
          <a:bodyPr/>
          <a:lstStyle/>
          <a:p>
            <a:r>
              <a:rPr lang="en-US" dirty="0" smtClean="0">
                <a:latin typeface="+mn-lt"/>
              </a:rPr>
              <a:t>Add </a:t>
            </a:r>
            <a:r>
              <a:rPr lang="en-US" dirty="0" err="1" smtClean="0">
                <a:latin typeface="+mn-lt"/>
              </a:rPr>
              <a:t>stochasticity</a:t>
            </a:r>
            <a:r>
              <a:rPr lang="en-US" dirty="0" smtClean="0">
                <a:latin typeface="+mn-lt"/>
              </a:rPr>
              <a:t> (process error)</a:t>
            </a:r>
          </a:p>
        </p:txBody>
      </p:sp>
      <p:sp>
        <p:nvSpPr>
          <p:cNvPr id="10" name="TextBox 9"/>
          <p:cNvSpPr txBox="1"/>
          <p:nvPr/>
        </p:nvSpPr>
        <p:spPr>
          <a:xfrm>
            <a:off x="685800" y="1524000"/>
            <a:ext cx="7681912" cy="830997"/>
          </a:xfrm>
          <a:prstGeom prst="rect">
            <a:avLst/>
          </a:prstGeom>
          <a:noFill/>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dirty="0"/>
              <a:t>Adding </a:t>
            </a:r>
            <a:r>
              <a:rPr lang="en-US" sz="2400" dirty="0" err="1"/>
              <a:t>stochasticity</a:t>
            </a:r>
            <a:r>
              <a:rPr lang="en-US" sz="2400" dirty="0"/>
              <a:t> yields a </a:t>
            </a:r>
            <a:r>
              <a:rPr lang="en-US" sz="2400" dirty="0" err="1"/>
              <a:t>univariate</a:t>
            </a:r>
            <a:r>
              <a:rPr lang="en-US" sz="2400" dirty="0"/>
              <a:t>, lag-1 autoregressive  or “AR(1)” process:</a:t>
            </a:r>
          </a:p>
        </p:txBody>
      </p:sp>
      <p:grpSp>
        <p:nvGrpSpPr>
          <p:cNvPr id="38919" name="Group 10"/>
          <p:cNvGrpSpPr>
            <a:grpSpLocks/>
          </p:cNvGrpSpPr>
          <p:nvPr/>
        </p:nvGrpSpPr>
        <p:grpSpPr bwMode="auto">
          <a:xfrm>
            <a:off x="990601" y="2514599"/>
            <a:ext cx="5694361" cy="609601"/>
            <a:chOff x="1538383" y="2850173"/>
            <a:chExt cx="5693051" cy="609357"/>
          </a:xfrm>
        </p:grpSpPr>
        <p:graphicFrame>
          <p:nvGraphicFramePr>
            <p:cNvPr id="38914" name="Object 2"/>
            <p:cNvGraphicFramePr>
              <a:graphicFrameLocks noChangeAspect="1"/>
            </p:cNvGraphicFramePr>
            <p:nvPr>
              <p:extLst>
                <p:ext uri="{D42A27DB-BD31-4B8C-83A1-F6EECF244321}">
                  <p14:modId xmlns:p14="http://schemas.microsoft.com/office/powerpoint/2010/main" val="1574639505"/>
                </p:ext>
              </p:extLst>
            </p:nvPr>
          </p:nvGraphicFramePr>
          <p:xfrm>
            <a:off x="1538383" y="2883499"/>
            <a:ext cx="2687020" cy="576031"/>
          </p:xfrm>
          <a:graphic>
            <a:graphicData uri="http://schemas.openxmlformats.org/presentationml/2006/ole">
              <mc:AlternateContent xmlns:mc="http://schemas.openxmlformats.org/markup-compatibility/2006">
                <mc:Choice xmlns:v="urn:schemas-microsoft-com:vml" Requires="v">
                  <p:oleObj spid="_x0000_s147530" name="Equation" r:id="rId4" imgW="1066680" imgH="228600" progId="Equation.3">
                    <p:embed/>
                  </p:oleObj>
                </mc:Choice>
                <mc:Fallback>
                  <p:oleObj name="Equation" r:id="rId4" imgW="1066680" imgH="228600" progId="Equation.3">
                    <p:embed/>
                    <p:pic>
                      <p:nvPicPr>
                        <p:cNvPr id="0" name=""/>
                        <p:cNvPicPr>
                          <a:picLocks noChangeAspect="1" noChangeArrowheads="1"/>
                        </p:cNvPicPr>
                        <p:nvPr/>
                      </p:nvPicPr>
                      <p:blipFill>
                        <a:blip r:embed="rId5"/>
                        <a:srcRect/>
                        <a:stretch>
                          <a:fillRect/>
                        </a:stretch>
                      </p:blipFill>
                      <p:spPr bwMode="auto">
                        <a:xfrm>
                          <a:off x="1538383" y="2883499"/>
                          <a:ext cx="2687020" cy="576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 name="Object 8"/>
            <p:cNvGraphicFramePr>
              <a:graphicFrameLocks noChangeAspect="1"/>
            </p:cNvGraphicFramePr>
            <p:nvPr>
              <p:extLst>
                <p:ext uri="{D42A27DB-BD31-4B8C-83A1-F6EECF244321}">
                  <p14:modId xmlns:p14="http://schemas.microsoft.com/office/powerpoint/2010/main" val="695773764"/>
                </p:ext>
              </p:extLst>
            </p:nvPr>
          </p:nvGraphicFramePr>
          <p:xfrm>
            <a:off x="5094659" y="2850173"/>
            <a:ext cx="2136775" cy="606425"/>
          </p:xfrm>
          <a:graphic>
            <a:graphicData uri="http://schemas.openxmlformats.org/presentationml/2006/ole">
              <mc:AlternateContent xmlns:mc="http://schemas.openxmlformats.org/markup-compatibility/2006">
                <mc:Choice xmlns:v="urn:schemas-microsoft-com:vml" Requires="v">
                  <p:oleObj spid="_x0000_s147531" name="Equation" r:id="rId6" imgW="850680" imgH="241200" progId="Equation.3">
                    <p:embed/>
                  </p:oleObj>
                </mc:Choice>
                <mc:Fallback>
                  <p:oleObj name="Equation" r:id="rId6" imgW="850680" imgH="241200" progId="Equation.3">
                    <p:embed/>
                    <p:pic>
                      <p:nvPicPr>
                        <p:cNvPr id="0" name=""/>
                        <p:cNvPicPr>
                          <a:picLocks noChangeAspect="1" noChangeArrowheads="1"/>
                        </p:cNvPicPr>
                        <p:nvPr/>
                      </p:nvPicPr>
                      <p:blipFill>
                        <a:blip r:embed="rId7"/>
                        <a:srcRect/>
                        <a:stretch>
                          <a:fillRect/>
                        </a:stretch>
                      </p:blipFill>
                      <p:spPr bwMode="auto">
                        <a:xfrm>
                          <a:off x="5094659" y="2850173"/>
                          <a:ext cx="213677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TextBox 11"/>
          <p:cNvSpPr txBox="1"/>
          <p:nvPr/>
        </p:nvSpPr>
        <p:spPr>
          <a:xfrm>
            <a:off x="926377" y="3280869"/>
            <a:ext cx="7399338" cy="3139321"/>
          </a:xfrm>
          <a:prstGeom prst="rect">
            <a:avLst/>
          </a:prstGeom>
          <a:noFill/>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200"/>
              </a:spcAft>
            </a:pPr>
            <a:r>
              <a:rPr lang="en-US" sz="2400" dirty="0"/>
              <a:t>If |</a:t>
            </a:r>
            <a:r>
              <a:rPr lang="en-US" sz="2400" i="1" dirty="0">
                <a:latin typeface="Times New Roman" pitchFamily="18" charset="0"/>
                <a:cs typeface="Times New Roman" pitchFamily="18" charset="0"/>
              </a:rPr>
              <a:t>b</a:t>
            </a:r>
            <a:r>
              <a:rPr lang="en-US" sz="2400" dirty="0"/>
              <a:t>| &lt; 1, the process is “stationary”</a:t>
            </a:r>
          </a:p>
          <a:p>
            <a:pPr>
              <a:spcAft>
                <a:spcPts val="1200"/>
              </a:spcAft>
            </a:pPr>
            <a:r>
              <a:rPr lang="en-US" sz="2400" dirty="0"/>
              <a:t>If </a:t>
            </a:r>
            <a:r>
              <a:rPr lang="en-US" sz="2400" i="1" dirty="0">
                <a:latin typeface="Times New Roman" pitchFamily="18" charset="0"/>
                <a:cs typeface="Times New Roman" pitchFamily="18" charset="0"/>
              </a:rPr>
              <a:t>b</a:t>
            </a:r>
            <a:r>
              <a:rPr lang="en-US" sz="2400" dirty="0"/>
              <a:t> = 1, the process is a “random walk” &amp; “non-stationary</a:t>
            </a:r>
            <a:r>
              <a:rPr lang="en-US" sz="2400" dirty="0" smtClean="0"/>
              <a:t>”</a:t>
            </a:r>
          </a:p>
          <a:p>
            <a:pPr algn="ctr">
              <a:spcAft>
                <a:spcPts val="1200"/>
              </a:spcAft>
            </a:pPr>
            <a:endParaRPr lang="en-US" sz="2400" dirty="0" smtClean="0"/>
          </a:p>
          <a:p>
            <a:pPr algn="ctr">
              <a:spcAft>
                <a:spcPts val="1200"/>
              </a:spcAft>
            </a:pPr>
            <a:r>
              <a:rPr lang="en-US" sz="2400" dirty="0" smtClean="0"/>
              <a:t>Known as the discrete-time </a:t>
            </a:r>
            <a:r>
              <a:rPr lang="en-US" sz="2400" b="1" dirty="0" smtClean="0"/>
              <a:t>Ornstein-</a:t>
            </a:r>
            <a:r>
              <a:rPr lang="en-US" sz="2400" b="1" dirty="0" err="1" smtClean="0"/>
              <a:t>Uhlenbeck</a:t>
            </a:r>
            <a:r>
              <a:rPr lang="en-US" sz="2400" dirty="0" smtClean="0"/>
              <a:t> process in physics but as </a:t>
            </a:r>
            <a:r>
              <a:rPr lang="en-US" sz="2400" b="1" dirty="0" smtClean="0"/>
              <a:t>Gompertz</a:t>
            </a:r>
            <a:r>
              <a:rPr lang="en-US" sz="2400" dirty="0" smtClean="0"/>
              <a:t> or stochastic Gompertz model in population dynamics.</a:t>
            </a:r>
            <a:endParaRPr lang="en-US" sz="2400" dirty="0"/>
          </a:p>
        </p:txBody>
      </p:sp>
    </p:spTree>
    <p:extLst>
      <p:ext uri="{BB962C8B-B14F-4D97-AF65-F5344CB8AC3E}">
        <p14:creationId xmlns:p14="http://schemas.microsoft.com/office/powerpoint/2010/main" val="3106869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p:cNvSpPr>
            <a:spLocks noGrp="1"/>
          </p:cNvSpPr>
          <p:nvPr>
            <p:ph type="title"/>
          </p:nvPr>
        </p:nvSpPr>
        <p:spPr>
          <a:xfrm>
            <a:off x="228600" y="0"/>
            <a:ext cx="9144000" cy="1143000"/>
          </a:xfrm>
        </p:spPr>
        <p:txBody>
          <a:bodyPr/>
          <a:lstStyle/>
          <a:p>
            <a:r>
              <a:rPr lang="en-US" dirty="0" smtClean="0">
                <a:latin typeface="+mn-lt"/>
              </a:rPr>
              <a:t>Example realizations</a:t>
            </a:r>
          </a:p>
        </p:txBody>
      </p:sp>
      <p:grpSp>
        <p:nvGrpSpPr>
          <p:cNvPr id="6" name="Group 5"/>
          <p:cNvGrpSpPr/>
          <p:nvPr/>
        </p:nvGrpSpPr>
        <p:grpSpPr>
          <a:xfrm>
            <a:off x="953510" y="1820429"/>
            <a:ext cx="7361025" cy="4316413"/>
            <a:chOff x="1189038" y="1349375"/>
            <a:chExt cx="7361025" cy="4316413"/>
          </a:xfrm>
        </p:grpSpPr>
        <p:pic>
          <p:nvPicPr>
            <p:cNvPr id="158722"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189038" y="1349375"/>
              <a:ext cx="6327775"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908675" y="1725613"/>
              <a:ext cx="1311275" cy="338137"/>
            </a:xfrm>
            <a:prstGeom prst="rect">
              <a:avLst/>
            </a:prstGeom>
            <a:noFill/>
          </p:spPr>
          <p:txBody>
            <a:bodyPr wrap="none">
              <a:spAutoFit/>
            </a:bodyPr>
            <a:lstStyle/>
            <a:p>
              <a:pPr fontAlgn="auto">
                <a:spcBef>
                  <a:spcPts val="0"/>
                </a:spcBef>
                <a:spcAft>
                  <a:spcPts val="0"/>
                </a:spcAft>
                <a:defRPr/>
              </a:pPr>
              <a:r>
                <a:rPr lang="en-US" sz="1600" dirty="0">
                  <a:solidFill>
                    <a:schemeClr val="accent3">
                      <a:lumMod val="75000"/>
                    </a:schemeClr>
                  </a:solidFill>
                  <a:latin typeface="Calibri" panose="020F0502020204030204" pitchFamily="34" charset="0"/>
                </a:rPr>
                <a:t>random walk</a:t>
              </a:r>
            </a:p>
          </p:txBody>
        </p:sp>
        <p:sp>
          <p:nvSpPr>
            <p:cNvPr id="5" name="TextBox 4"/>
            <p:cNvSpPr txBox="1"/>
            <p:nvPr/>
          </p:nvSpPr>
          <p:spPr>
            <a:xfrm>
              <a:off x="2816225" y="2641600"/>
              <a:ext cx="1466850" cy="338138"/>
            </a:xfrm>
            <a:prstGeom prst="rect">
              <a:avLst/>
            </a:prstGeom>
            <a:noFill/>
          </p:spPr>
          <p:txBody>
            <a:bodyPr wrap="none">
              <a:spAutoFit/>
            </a:bodyPr>
            <a:lstStyle/>
            <a:p>
              <a:pPr fontAlgn="auto">
                <a:spcBef>
                  <a:spcPts val="0"/>
                </a:spcBef>
                <a:spcAft>
                  <a:spcPts val="0"/>
                </a:spcAft>
                <a:defRPr/>
              </a:pPr>
              <a:r>
                <a:rPr lang="en-US" sz="1600" dirty="0">
                  <a:solidFill>
                    <a:schemeClr val="accent1">
                      <a:lumMod val="75000"/>
                    </a:schemeClr>
                  </a:solidFill>
                  <a:latin typeface="Calibri" panose="020F0502020204030204" pitchFamily="34" charset="0"/>
                </a:rPr>
                <a:t>2-pt oscillation</a:t>
              </a:r>
            </a:p>
          </p:txBody>
        </p:sp>
        <p:sp>
          <p:nvSpPr>
            <p:cNvPr id="2" name="TextBox 1"/>
            <p:cNvSpPr txBox="1"/>
            <p:nvPr/>
          </p:nvSpPr>
          <p:spPr>
            <a:xfrm>
              <a:off x="7495792" y="1725613"/>
              <a:ext cx="551754" cy="369332"/>
            </a:xfrm>
            <a:prstGeom prst="rect">
              <a:avLst/>
            </a:prstGeom>
            <a:noFill/>
          </p:spPr>
          <p:txBody>
            <a:bodyPr wrap="none" rtlCol="0">
              <a:spAutoFit/>
            </a:bodyPr>
            <a:lstStyle/>
            <a:p>
              <a:r>
                <a:rPr lang="en-US" dirty="0" smtClean="0"/>
                <a:t>b=1</a:t>
              </a:r>
              <a:endParaRPr lang="en-US" dirty="0"/>
            </a:p>
          </p:txBody>
        </p:sp>
        <p:sp>
          <p:nvSpPr>
            <p:cNvPr id="3" name="TextBox 2"/>
            <p:cNvSpPr txBox="1"/>
            <p:nvPr/>
          </p:nvSpPr>
          <p:spPr>
            <a:xfrm>
              <a:off x="7620000" y="3147113"/>
              <a:ext cx="930063" cy="369332"/>
            </a:xfrm>
            <a:prstGeom prst="rect">
              <a:avLst/>
            </a:prstGeom>
            <a:noFill/>
          </p:spPr>
          <p:txBody>
            <a:bodyPr wrap="none" rtlCol="0">
              <a:spAutoFit/>
            </a:bodyPr>
            <a:lstStyle/>
            <a:p>
              <a:r>
                <a:rPr lang="en-US" dirty="0" smtClean="0"/>
                <a:t>u/(1-b)</a:t>
              </a:r>
              <a:endParaRPr lang="en-US" dirty="0"/>
            </a:p>
          </p:txBody>
        </p:sp>
      </p:grpSp>
    </p:spTree>
    <p:extLst>
      <p:ext uri="{BB962C8B-B14F-4D97-AF65-F5344CB8AC3E}">
        <p14:creationId xmlns:p14="http://schemas.microsoft.com/office/powerpoint/2010/main" val="1300354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p:cNvSpPr>
            <a:spLocks noGrp="1"/>
          </p:cNvSpPr>
          <p:nvPr>
            <p:ph type="title"/>
          </p:nvPr>
        </p:nvSpPr>
        <p:spPr/>
        <p:txBody>
          <a:bodyPr/>
          <a:lstStyle/>
          <a:p>
            <a:r>
              <a:rPr lang="en-US" sz="3600" dirty="0" smtClean="0">
                <a:latin typeface="+mn-lt"/>
              </a:rPr>
              <a:t>Equilibrium for the stochastic </a:t>
            </a:r>
            <a:r>
              <a:rPr lang="en-US" sz="3600" dirty="0" err="1" smtClean="0">
                <a:latin typeface="+mn-lt"/>
              </a:rPr>
              <a:t>Gompertz</a:t>
            </a:r>
            <a:r>
              <a:rPr lang="en-US" sz="3600" dirty="0" smtClean="0">
                <a:latin typeface="+mn-lt"/>
              </a:rPr>
              <a:t> process</a:t>
            </a:r>
          </a:p>
        </p:txBody>
      </p:sp>
      <p:sp>
        <p:nvSpPr>
          <p:cNvPr id="8" name="TextBox 7"/>
          <p:cNvSpPr txBox="1"/>
          <p:nvPr/>
        </p:nvSpPr>
        <p:spPr>
          <a:xfrm>
            <a:off x="3952875" y="1843088"/>
            <a:ext cx="4988866" cy="1354217"/>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600"/>
              </a:spcAft>
            </a:pPr>
            <a:r>
              <a:rPr lang="en-US" sz="2400" u="sng" dirty="0" smtClean="0"/>
              <a:t>It has a </a:t>
            </a:r>
            <a:r>
              <a:rPr lang="en-US" sz="2400" u="sng" dirty="0"/>
              <a:t>stationary distribution</a:t>
            </a:r>
            <a:endParaRPr lang="en-US" sz="2400" dirty="0"/>
          </a:p>
          <a:p>
            <a:pPr>
              <a:spcAft>
                <a:spcPts val="600"/>
              </a:spcAft>
            </a:pPr>
            <a:r>
              <a:rPr lang="en-US" sz="2400" dirty="0"/>
              <a:t>probability distribution of </a:t>
            </a:r>
            <a:r>
              <a:rPr lang="en-US" sz="2400" i="1" dirty="0" err="1">
                <a:latin typeface="Times New Roman" pitchFamily="18" charset="0"/>
                <a:cs typeface="Times New Roman" pitchFamily="18" charset="0"/>
              </a:rPr>
              <a:t>X</a:t>
            </a:r>
            <a:r>
              <a:rPr lang="en-US" sz="2400" i="1" baseline="-25000" dirty="0" err="1">
                <a:latin typeface="Times New Roman" pitchFamily="18" charset="0"/>
                <a:cs typeface="Times New Roman" pitchFamily="18" charset="0"/>
              </a:rPr>
              <a:t>t</a:t>
            </a:r>
            <a:r>
              <a:rPr lang="en-US" sz="2400" dirty="0"/>
              <a:t> as </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 → ∞</a:t>
            </a:r>
          </a:p>
          <a:p>
            <a:pPr>
              <a:spcAft>
                <a:spcPts val="600"/>
              </a:spcAft>
            </a:pPr>
            <a:r>
              <a:rPr lang="en-US" sz="2400" dirty="0"/>
              <a:t>given |</a:t>
            </a:r>
            <a:r>
              <a:rPr lang="en-US" sz="2400" i="1" dirty="0">
                <a:latin typeface="Times New Roman" pitchFamily="18" charset="0"/>
                <a:cs typeface="Times New Roman" pitchFamily="18" charset="0"/>
              </a:rPr>
              <a:t>b</a:t>
            </a:r>
            <a:r>
              <a:rPr lang="en-US" sz="2400" dirty="0"/>
              <a:t>| &lt; 1 </a:t>
            </a:r>
          </a:p>
        </p:txBody>
      </p:sp>
      <p:sp>
        <p:nvSpPr>
          <p:cNvPr id="13" name="Rectangle 12"/>
          <p:cNvSpPr/>
          <p:nvPr/>
        </p:nvSpPr>
        <p:spPr>
          <a:xfrm>
            <a:off x="3952875" y="3849688"/>
            <a:ext cx="3501280" cy="830997"/>
          </a:xfrm>
          <a:prstGeom prst="rect">
            <a:avLst/>
          </a:prstGeom>
        </p:spPr>
        <p:txBody>
          <a:bodyPr wrap="none">
            <a:spAutoFit/>
          </a:bodyPr>
          <a:lstStyle/>
          <a:p>
            <a:r>
              <a:rPr lang="en-US" sz="2400" dirty="0">
                <a:latin typeface="Calibri" panose="020F0502020204030204" pitchFamily="34" charset="0"/>
              </a:rPr>
              <a:t>Normally distributed with</a:t>
            </a:r>
          </a:p>
          <a:p>
            <a:r>
              <a:rPr lang="en-US" sz="2400" dirty="0">
                <a:latin typeface="Calibri" panose="020F0502020204030204" pitchFamily="34" charset="0"/>
              </a:rPr>
              <a:t>mean </a:t>
            </a:r>
            <a:r>
              <a:rPr lang="en-US" sz="2400" i="1" dirty="0">
                <a:latin typeface="Symbol" pitchFamily="18" charset="2"/>
              </a:rPr>
              <a:t>m</a:t>
            </a:r>
            <a:r>
              <a:rPr lang="en-US" sz="2400" baseline="-25000" dirty="0">
                <a:latin typeface="Times New Roman" pitchFamily="18" charset="0"/>
                <a:cs typeface="Times New Roman" pitchFamily="18" charset="0"/>
              </a:rPr>
              <a:t>∞</a:t>
            </a:r>
            <a:r>
              <a:rPr lang="en-US" sz="2400" dirty="0">
                <a:latin typeface="Calibri" panose="020F0502020204030204" pitchFamily="34" charset="0"/>
              </a:rPr>
              <a:t> and variance </a:t>
            </a:r>
            <a:r>
              <a:rPr lang="en-US" sz="2400" i="1" dirty="0">
                <a:latin typeface="Symbol" pitchFamily="18" charset="2"/>
              </a:rPr>
              <a:t>u</a:t>
            </a:r>
            <a:r>
              <a:rPr lang="en-US" sz="2400" baseline="-25000" dirty="0">
                <a:latin typeface="Times New Roman" pitchFamily="18" charset="0"/>
                <a:cs typeface="Times New Roman" pitchFamily="18" charset="0"/>
              </a:rPr>
              <a:t>∞</a:t>
            </a:r>
            <a:endParaRPr lang="en-US" sz="2400" baseline="-25000" dirty="0">
              <a:latin typeface="Symbol" pitchFamily="18" charset="2"/>
            </a:endParaRPr>
          </a:p>
        </p:txBody>
      </p:sp>
      <p:pic>
        <p:nvPicPr>
          <p:cNvPr id="160772" name="Picture 1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2750" y="1676400"/>
            <a:ext cx="33147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3" name="TextBox 14"/>
          <p:cNvSpPr txBox="1">
            <a:spLocks noChangeArrowheads="1"/>
          </p:cNvSpPr>
          <p:nvPr/>
        </p:nvSpPr>
        <p:spPr bwMode="auto">
          <a:xfrm>
            <a:off x="834673" y="5353050"/>
            <a:ext cx="21739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1600" dirty="0"/>
              <a:t>Fig. 1 - Ives et al. (2003)</a:t>
            </a:r>
          </a:p>
        </p:txBody>
      </p:sp>
    </p:spTree>
    <p:extLst>
      <p:ext uri="{BB962C8B-B14F-4D97-AF65-F5344CB8AC3E}">
        <p14:creationId xmlns:p14="http://schemas.microsoft.com/office/powerpoint/2010/main" val="2685143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Title 1"/>
          <p:cNvSpPr>
            <a:spLocks noGrp="1"/>
          </p:cNvSpPr>
          <p:nvPr>
            <p:ph type="title"/>
          </p:nvPr>
        </p:nvSpPr>
        <p:spPr/>
        <p:txBody>
          <a:bodyPr/>
          <a:lstStyle/>
          <a:p>
            <a:r>
              <a:rPr lang="en-US" sz="3600" dirty="0" smtClean="0">
                <a:latin typeface="+mn-lt"/>
              </a:rPr>
              <a:t>Properties of the stationary distribution</a:t>
            </a:r>
          </a:p>
        </p:txBody>
      </p:sp>
      <p:graphicFrame>
        <p:nvGraphicFramePr>
          <p:cNvPr id="55298" name="Object 3"/>
          <p:cNvGraphicFramePr>
            <a:graphicFrameLocks noChangeAspect="1"/>
          </p:cNvGraphicFramePr>
          <p:nvPr>
            <p:extLst>
              <p:ext uri="{D42A27DB-BD31-4B8C-83A1-F6EECF244321}">
                <p14:modId xmlns:p14="http://schemas.microsoft.com/office/powerpoint/2010/main" val="3720591148"/>
              </p:ext>
            </p:extLst>
          </p:nvPr>
        </p:nvGraphicFramePr>
        <p:xfrm>
          <a:off x="2751161" y="2339975"/>
          <a:ext cx="1668463" cy="993775"/>
        </p:xfrm>
        <a:graphic>
          <a:graphicData uri="http://schemas.openxmlformats.org/presentationml/2006/ole">
            <mc:AlternateContent xmlns:mc="http://schemas.openxmlformats.org/markup-compatibility/2006">
              <mc:Choice xmlns:v="urn:schemas-microsoft-com:vml" Requires="v">
                <p:oleObj spid="_x0000_s148554" name="Equation" r:id="rId4" imgW="660240" imgH="393480" progId="Equation.3">
                  <p:embed/>
                </p:oleObj>
              </mc:Choice>
              <mc:Fallback>
                <p:oleObj name="Equation" r:id="rId4" imgW="660240" imgH="393480" progId="Equation.3">
                  <p:embed/>
                  <p:pic>
                    <p:nvPicPr>
                      <p:cNvPr id="0" name=""/>
                      <p:cNvPicPr>
                        <a:picLocks noChangeAspect="1" noChangeArrowheads="1"/>
                      </p:cNvPicPr>
                      <p:nvPr/>
                    </p:nvPicPr>
                    <p:blipFill>
                      <a:blip r:embed="rId5"/>
                      <a:srcRect/>
                      <a:stretch>
                        <a:fillRect/>
                      </a:stretch>
                    </p:blipFill>
                    <p:spPr bwMode="auto">
                      <a:xfrm>
                        <a:off x="2751161" y="2339975"/>
                        <a:ext cx="1668463"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779986" y="2590800"/>
            <a:ext cx="2249334" cy="46166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dirty="0"/>
              <a:t>(provided </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 1</a:t>
            </a:r>
            <a:r>
              <a:rPr lang="en-US" sz="2400" dirty="0"/>
              <a:t>)</a:t>
            </a:r>
          </a:p>
        </p:txBody>
      </p:sp>
      <p:sp>
        <p:nvSpPr>
          <p:cNvPr id="10" name="TextBox 9"/>
          <p:cNvSpPr txBox="1"/>
          <p:nvPr/>
        </p:nvSpPr>
        <p:spPr>
          <a:xfrm>
            <a:off x="1112347" y="1616521"/>
            <a:ext cx="7335278" cy="58477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Aft>
                <a:spcPts val="1200"/>
              </a:spcAft>
            </a:pPr>
            <a:r>
              <a:rPr lang="en-US" sz="3200" dirty="0"/>
              <a:t>Assuming |</a:t>
            </a:r>
            <a:r>
              <a:rPr lang="en-US" sz="3200" i="1" dirty="0">
                <a:latin typeface="Times New Roman" pitchFamily="18" charset="0"/>
                <a:cs typeface="Times New Roman" pitchFamily="18" charset="0"/>
              </a:rPr>
              <a:t>b</a:t>
            </a:r>
            <a:r>
              <a:rPr lang="en-US" sz="3200" dirty="0"/>
              <a:t>| &lt; 1 (i.e. a stationary process)</a:t>
            </a:r>
          </a:p>
        </p:txBody>
      </p:sp>
      <p:graphicFrame>
        <p:nvGraphicFramePr>
          <p:cNvPr id="2" name="Object 1"/>
          <p:cNvGraphicFramePr>
            <a:graphicFrameLocks noChangeAspect="1"/>
          </p:cNvGraphicFramePr>
          <p:nvPr>
            <p:extLst>
              <p:ext uri="{D42A27DB-BD31-4B8C-83A1-F6EECF244321}">
                <p14:modId xmlns:p14="http://schemas.microsoft.com/office/powerpoint/2010/main" val="3696897117"/>
              </p:ext>
            </p:extLst>
          </p:nvPr>
        </p:nvGraphicFramePr>
        <p:xfrm>
          <a:off x="3597298" y="3581400"/>
          <a:ext cx="2365375" cy="573087"/>
        </p:xfrm>
        <a:graphic>
          <a:graphicData uri="http://schemas.openxmlformats.org/presentationml/2006/ole">
            <mc:AlternateContent xmlns:mc="http://schemas.openxmlformats.org/markup-compatibility/2006">
              <mc:Choice xmlns:v="urn:schemas-microsoft-com:vml" Requires="v">
                <p:oleObj spid="_x0000_s148555" name="Equation" r:id="rId6" imgW="927000" imgH="228600" progId="Equation.3">
                  <p:embed/>
                </p:oleObj>
              </mc:Choice>
              <mc:Fallback>
                <p:oleObj name="Equation" r:id="rId6" imgW="9270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97298" y="3581400"/>
                        <a:ext cx="23653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1477347" y="2683133"/>
            <a:ext cx="729687" cy="369332"/>
          </a:xfrm>
          <a:prstGeom prst="rect">
            <a:avLst/>
          </a:prstGeom>
          <a:noFill/>
        </p:spPr>
        <p:txBody>
          <a:bodyPr wrap="none" rtlCol="0">
            <a:spAutoFit/>
          </a:bodyPr>
          <a:lstStyle/>
          <a:p>
            <a:r>
              <a:rPr lang="en-US" dirty="0" smtClean="0">
                <a:latin typeface="Calibri" panose="020F0502020204030204" pitchFamily="34" charset="0"/>
              </a:rPr>
              <a:t>mean</a:t>
            </a:r>
            <a:endParaRPr lang="en-US" dirty="0">
              <a:latin typeface="Calibri" panose="020F0502020204030204" pitchFamily="34" charset="0"/>
            </a:endParaRPr>
          </a:p>
        </p:txBody>
      </p:sp>
      <p:sp>
        <p:nvSpPr>
          <p:cNvPr id="8" name="TextBox 7"/>
          <p:cNvSpPr txBox="1"/>
          <p:nvPr/>
        </p:nvSpPr>
        <p:spPr>
          <a:xfrm>
            <a:off x="1325266" y="3791919"/>
            <a:ext cx="974754" cy="369332"/>
          </a:xfrm>
          <a:prstGeom prst="rect">
            <a:avLst/>
          </a:prstGeom>
          <a:noFill/>
        </p:spPr>
        <p:txBody>
          <a:bodyPr wrap="none" rtlCol="0">
            <a:spAutoFit/>
          </a:bodyPr>
          <a:lstStyle/>
          <a:p>
            <a:r>
              <a:rPr lang="en-US" dirty="0" smtClean="0">
                <a:latin typeface="Calibri" panose="020F0502020204030204" pitchFamily="34" charset="0"/>
              </a:rPr>
              <a:t>variance</a:t>
            </a:r>
            <a:endParaRPr lang="en-US" dirty="0">
              <a:latin typeface="Calibri" panose="020F0502020204030204" pitchFamily="34" charset="0"/>
            </a:endParaRPr>
          </a:p>
        </p:txBody>
      </p:sp>
    </p:spTree>
    <p:extLst>
      <p:ext uri="{BB962C8B-B14F-4D97-AF65-F5344CB8AC3E}">
        <p14:creationId xmlns:p14="http://schemas.microsoft.com/office/powerpoint/2010/main" val="3071057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Text Box 7"/>
          <p:cNvSpPr txBox="1">
            <a:spLocks noChangeArrowheads="1"/>
          </p:cNvSpPr>
          <p:nvPr/>
        </p:nvSpPr>
        <p:spPr bwMode="auto">
          <a:xfrm>
            <a:off x="313617" y="228599"/>
            <a:ext cx="861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z="3200" dirty="0" smtClean="0">
                <a:solidFill>
                  <a:srgbClr val="FFFFFF"/>
                </a:solidFill>
                <a:latin typeface="+mn-lt"/>
              </a:rPr>
              <a:t>Basic features of the Gompertz process</a:t>
            </a:r>
            <a:endParaRPr lang="en-US" sz="3200" dirty="0">
              <a:solidFill>
                <a:srgbClr val="FFFFFF"/>
              </a:solidFill>
              <a:latin typeface="+mn-lt"/>
            </a:endParaRPr>
          </a:p>
        </p:txBody>
      </p:sp>
      <p:sp>
        <p:nvSpPr>
          <p:cNvPr id="40968" name="Text Box 8"/>
          <p:cNvSpPr txBox="1">
            <a:spLocks noChangeArrowheads="1"/>
          </p:cNvSpPr>
          <p:nvPr/>
        </p:nvSpPr>
        <p:spPr bwMode="auto">
          <a:xfrm>
            <a:off x="0" y="6602413"/>
            <a:ext cx="38369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fontAlgn="base">
              <a:spcBef>
                <a:spcPct val="0"/>
              </a:spcBef>
              <a:spcAft>
                <a:spcPct val="0"/>
              </a:spcAft>
            </a:pPr>
            <a:r>
              <a:rPr lang="en-US" sz="900">
                <a:solidFill>
                  <a:srgbClr val="FFFFFF"/>
                </a:solidFill>
              </a:rPr>
              <a:t>S. E. Hampton, NCEAS, UCSB, hampton@nceas.ucsb.edu, 7 July 2007</a:t>
            </a:r>
          </a:p>
        </p:txBody>
      </p:sp>
      <p:sp>
        <p:nvSpPr>
          <p:cNvPr id="40969" name="Text Box 9"/>
          <p:cNvSpPr txBox="1">
            <a:spLocks noChangeArrowheads="1"/>
          </p:cNvSpPr>
          <p:nvPr/>
        </p:nvSpPr>
        <p:spPr bwMode="auto">
          <a:xfrm>
            <a:off x="304800" y="1228725"/>
            <a:ext cx="8382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lvl="1" eaLnBrk="0" fontAlgn="base" hangingPunct="0">
              <a:spcBef>
                <a:spcPct val="0"/>
              </a:spcBef>
              <a:spcAft>
                <a:spcPct val="0"/>
              </a:spcAft>
              <a:buFontTx/>
              <a:buChar char="•"/>
            </a:pPr>
            <a:r>
              <a:rPr lang="en-US" sz="2400" dirty="0">
                <a:solidFill>
                  <a:srgbClr val="000000"/>
                </a:solidFill>
                <a:latin typeface="Calibri" panose="020F0502020204030204" pitchFamily="34" charset="0"/>
              </a:rPr>
              <a:t> </a:t>
            </a:r>
            <a:r>
              <a:rPr lang="en-US" sz="2400" dirty="0" smtClean="0">
                <a:solidFill>
                  <a:srgbClr val="000000"/>
                </a:solidFill>
                <a:latin typeface="Calibri" panose="020F0502020204030204" pitchFamily="34" charset="0"/>
              </a:rPr>
              <a:t>Mean reverting, aka density-dependent</a:t>
            </a:r>
          </a:p>
          <a:p>
            <a:pPr lvl="1" eaLnBrk="0" fontAlgn="base" hangingPunct="0">
              <a:spcBef>
                <a:spcPct val="0"/>
              </a:spcBef>
              <a:spcAft>
                <a:spcPct val="0"/>
              </a:spcAft>
              <a:buFontTx/>
              <a:buChar char="•"/>
            </a:pPr>
            <a:endParaRPr lang="en-US" sz="2400" dirty="0" smtClean="0">
              <a:solidFill>
                <a:srgbClr val="000000"/>
              </a:solidFill>
              <a:latin typeface="Calibri" panose="020F0502020204030204" pitchFamily="34" charset="0"/>
            </a:endParaRPr>
          </a:p>
          <a:p>
            <a:pPr lvl="1" eaLnBrk="0" fontAlgn="base" hangingPunct="0">
              <a:spcBef>
                <a:spcPct val="0"/>
              </a:spcBef>
              <a:spcAft>
                <a:spcPct val="0"/>
              </a:spcAft>
              <a:buFontTx/>
              <a:buChar char="•"/>
            </a:pPr>
            <a:r>
              <a:rPr lang="en-US" sz="2400" dirty="0">
                <a:solidFill>
                  <a:srgbClr val="000000"/>
                </a:solidFill>
                <a:latin typeface="Calibri" panose="020F0502020204030204" pitchFamily="34" charset="0"/>
              </a:rPr>
              <a:t> </a:t>
            </a:r>
            <a:r>
              <a:rPr lang="en-US" sz="2400" dirty="0" smtClean="0">
                <a:solidFill>
                  <a:srgbClr val="000000"/>
                </a:solidFill>
                <a:latin typeface="Calibri" panose="020F0502020204030204" pitchFamily="34" charset="0"/>
              </a:rPr>
              <a:t>Stationary, so it fluctuates around a mean</a:t>
            </a:r>
          </a:p>
          <a:p>
            <a:pPr lvl="1" eaLnBrk="0" fontAlgn="base" hangingPunct="0">
              <a:spcBef>
                <a:spcPct val="0"/>
              </a:spcBef>
              <a:spcAft>
                <a:spcPct val="0"/>
              </a:spcAft>
              <a:buFontTx/>
              <a:buChar char="•"/>
            </a:pPr>
            <a:endParaRPr lang="en-US" sz="2400" dirty="0" smtClean="0">
              <a:solidFill>
                <a:srgbClr val="000000"/>
              </a:solidFill>
              <a:latin typeface="Calibri" panose="020F0502020204030204" pitchFamily="34" charset="0"/>
            </a:endParaRPr>
          </a:p>
          <a:p>
            <a:pPr lvl="1" eaLnBrk="0" fontAlgn="base" hangingPunct="0">
              <a:spcBef>
                <a:spcPct val="0"/>
              </a:spcBef>
              <a:spcAft>
                <a:spcPct val="0"/>
              </a:spcAft>
              <a:buFontTx/>
              <a:buChar char="•"/>
            </a:pPr>
            <a:r>
              <a:rPr lang="en-US" sz="2400" dirty="0">
                <a:solidFill>
                  <a:srgbClr val="000000"/>
                </a:solidFill>
                <a:latin typeface="Calibri" panose="020F0502020204030204" pitchFamily="34" charset="0"/>
              </a:rPr>
              <a:t> </a:t>
            </a:r>
            <a:r>
              <a:rPr lang="en-US" sz="2400" dirty="0" smtClean="0">
                <a:solidFill>
                  <a:srgbClr val="000000"/>
                </a:solidFill>
                <a:latin typeface="Calibri" panose="020F0502020204030204" pitchFamily="34" charset="0"/>
              </a:rPr>
              <a:t>Point equilibrium as opposed to a cycle equilibrium like </a:t>
            </a:r>
            <a:r>
              <a:rPr lang="en-US" sz="2400" dirty="0" err="1" smtClean="0">
                <a:solidFill>
                  <a:srgbClr val="000000"/>
                </a:solidFill>
                <a:latin typeface="Calibri" panose="020F0502020204030204" pitchFamily="34" charset="0"/>
              </a:rPr>
              <a:t>Lotka-Volterra</a:t>
            </a:r>
            <a:r>
              <a:rPr lang="en-US" sz="2400" dirty="0" smtClean="0">
                <a:solidFill>
                  <a:srgbClr val="000000"/>
                </a:solidFill>
                <a:latin typeface="Calibri" panose="020F0502020204030204" pitchFamily="34" charset="0"/>
              </a:rPr>
              <a:t> (Lynx &amp; hare) models you studied (maybe) in Ecology 101</a:t>
            </a:r>
          </a:p>
          <a:p>
            <a:pPr lvl="1" eaLnBrk="0" fontAlgn="base" hangingPunct="0">
              <a:spcBef>
                <a:spcPct val="0"/>
              </a:spcBef>
              <a:spcAft>
                <a:spcPct val="0"/>
              </a:spcAft>
              <a:buFontTx/>
              <a:buChar char="•"/>
            </a:pPr>
            <a:endParaRPr lang="en-US" sz="2400" dirty="0" smtClean="0">
              <a:solidFill>
                <a:srgbClr val="000000"/>
              </a:solidFill>
              <a:latin typeface="Calibri" panose="020F0502020204030204" pitchFamily="34" charset="0"/>
            </a:endParaRPr>
          </a:p>
          <a:p>
            <a:pPr lvl="1" eaLnBrk="0" fontAlgn="base" hangingPunct="0">
              <a:spcBef>
                <a:spcPct val="0"/>
              </a:spcBef>
              <a:spcAft>
                <a:spcPct val="0"/>
              </a:spcAft>
              <a:buFontTx/>
              <a:buChar char="•"/>
            </a:pPr>
            <a:r>
              <a:rPr lang="en-US" sz="2400" dirty="0" smtClean="0">
                <a:solidFill>
                  <a:srgbClr val="000000"/>
                </a:solidFill>
                <a:latin typeface="Calibri" panose="020F0502020204030204" pitchFamily="34" charset="0"/>
              </a:rPr>
              <a:t> Can be seen as a </a:t>
            </a:r>
            <a:r>
              <a:rPr lang="en-US" sz="2400" b="1" dirty="0" smtClean="0">
                <a:solidFill>
                  <a:srgbClr val="000000"/>
                </a:solidFill>
                <a:latin typeface="Calibri" panose="020F0502020204030204" pitchFamily="34" charset="0"/>
              </a:rPr>
              <a:t>locally linear</a:t>
            </a:r>
            <a:r>
              <a:rPr lang="en-US" sz="2400" dirty="0" smtClean="0">
                <a:solidFill>
                  <a:srgbClr val="000000"/>
                </a:solidFill>
                <a:latin typeface="Calibri" panose="020F0502020204030204" pitchFamily="34" charset="0"/>
              </a:rPr>
              <a:t> approximation of other types of density-dependent interaction models</a:t>
            </a:r>
          </a:p>
          <a:p>
            <a:pPr lvl="1" eaLnBrk="0" fontAlgn="base" hangingPunct="0">
              <a:spcBef>
                <a:spcPct val="0"/>
              </a:spcBef>
              <a:spcAft>
                <a:spcPct val="0"/>
              </a:spcAft>
            </a:pPr>
            <a:endParaRPr lang="en-US" sz="2400" dirty="0">
              <a:solidFill>
                <a:srgbClr val="000000"/>
              </a:solidFill>
              <a:latin typeface="Calibri" panose="020F0502020204030204" pitchFamily="34" charset="0"/>
            </a:endParaRPr>
          </a:p>
        </p:txBody>
      </p:sp>
      <p:sp>
        <p:nvSpPr>
          <p:cNvPr id="2" name="TextBox 1"/>
          <p:cNvSpPr txBox="1"/>
          <p:nvPr/>
        </p:nvSpPr>
        <p:spPr>
          <a:xfrm>
            <a:off x="738541" y="4999554"/>
            <a:ext cx="7567259" cy="1107996"/>
          </a:xfrm>
          <a:prstGeom prst="rect">
            <a:avLst/>
          </a:prstGeom>
          <a:noFill/>
          <a:ln>
            <a:solidFill>
              <a:schemeClr val="tx1"/>
            </a:solidFill>
          </a:ln>
        </p:spPr>
        <p:txBody>
          <a:bodyPr wrap="square" rtlCol="0">
            <a:spAutoFit/>
          </a:bodyPr>
          <a:lstStyle/>
          <a:p>
            <a:pPr marL="0" lvl="1"/>
            <a:r>
              <a:rPr lang="en-US" sz="2400" dirty="0">
                <a:solidFill>
                  <a:srgbClr val="000000"/>
                </a:solidFill>
                <a:latin typeface="Calibri" panose="020F0502020204030204" pitchFamily="34" charset="0"/>
              </a:rPr>
              <a:t>“locally linear” is jargon </a:t>
            </a:r>
            <a:r>
              <a:rPr lang="en-US" sz="2400" dirty="0" smtClean="0">
                <a:solidFill>
                  <a:srgbClr val="000000"/>
                </a:solidFill>
                <a:latin typeface="Calibri" panose="020F0502020204030204" pitchFamily="34" charset="0"/>
              </a:rPr>
              <a:t>for “only holds for sure if x doesn’t change too much”.  In our case, x = log(n) = log abundance.</a:t>
            </a:r>
            <a:endParaRPr lang="en-US" dirty="0">
              <a:solidFill>
                <a:srgbClr val="000000"/>
              </a:solidFill>
            </a:endParaRPr>
          </a:p>
          <a:p>
            <a:endParaRPr lang="en-US" dirty="0"/>
          </a:p>
        </p:txBody>
      </p:sp>
      <p:sp>
        <p:nvSpPr>
          <p:cNvPr id="3" name="Title 2"/>
          <p:cNvSpPr>
            <a:spLocks noGrp="1"/>
          </p:cNvSpPr>
          <p:nvPr>
            <p:ph type="title"/>
          </p:nvPr>
        </p:nvSpPr>
        <p:spPr/>
        <p:txBody>
          <a:bodyPr/>
          <a:lstStyle/>
          <a:p>
            <a:r>
              <a:rPr lang="en-US" dirty="0" smtClean="0"/>
              <a:t>Main properties</a:t>
            </a:r>
            <a:endParaRPr lang="en-US" dirty="0"/>
          </a:p>
        </p:txBody>
      </p:sp>
    </p:spTree>
    <p:extLst>
      <p:ext uri="{BB962C8B-B14F-4D97-AF65-F5344CB8AC3E}">
        <p14:creationId xmlns:p14="http://schemas.microsoft.com/office/powerpoint/2010/main" val="3505443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200" dirty="0" smtClean="0"/>
              <a:t>observation error is known a problem</a:t>
            </a:r>
            <a:br>
              <a:rPr lang="en-US" sz="3200" dirty="0" smtClean="0"/>
            </a:br>
            <a:r>
              <a:rPr lang="en-US" sz="3200" dirty="0" err="1" smtClean="0"/>
              <a:t>obs</a:t>
            </a:r>
            <a:r>
              <a:rPr lang="en-US" sz="3200" dirty="0" smtClean="0"/>
              <a:t> error = spurious density-dependence</a:t>
            </a:r>
          </a:p>
        </p:txBody>
      </p:sp>
      <p:pic>
        <p:nvPicPr>
          <p:cNvPr id="38915"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38200" y="1524000"/>
            <a:ext cx="3471863" cy="468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6" name="Picture 5"/>
          <p:cNvPicPr>
            <a:picLocks noChangeAspect="1" noChangeArrowheads="1"/>
          </p:cNvPicPr>
          <p:nvPr/>
        </p:nvPicPr>
        <p:blipFill>
          <a:blip r:embed="rId3" cstate="print">
            <a:extLst>
              <a:ext uri="{28A0092B-C50C-407E-A947-70E740481C1C}">
                <a14:useLocalDpi xmlns:a14="http://schemas.microsoft.com/office/drawing/2010/main"/>
              </a:ext>
            </a:extLst>
          </a:blip>
          <a:srcRect t="3094" b="4126"/>
          <a:stretch>
            <a:fillRect/>
          </a:stretch>
        </p:blipFill>
        <p:spPr bwMode="auto">
          <a:xfrm>
            <a:off x="4572000" y="1447800"/>
            <a:ext cx="3965575"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7" name="Text Box 6"/>
          <p:cNvSpPr txBox="1">
            <a:spLocks noChangeArrowheads="1"/>
          </p:cNvSpPr>
          <p:nvPr/>
        </p:nvSpPr>
        <p:spPr bwMode="auto">
          <a:xfrm>
            <a:off x="2209800" y="62484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0"/>
              </a:spcBef>
              <a:spcAft>
                <a:spcPct val="0"/>
              </a:spcAft>
            </a:pPr>
            <a:r>
              <a:rPr lang="en-US">
                <a:solidFill>
                  <a:srgbClr val="000000"/>
                </a:solidFill>
              </a:rPr>
              <a:t>2010</a:t>
            </a:r>
          </a:p>
        </p:txBody>
      </p:sp>
      <p:sp>
        <p:nvSpPr>
          <p:cNvPr id="38918" name="Text Box 7"/>
          <p:cNvSpPr txBox="1">
            <a:spLocks noChangeArrowheads="1"/>
          </p:cNvSpPr>
          <p:nvPr/>
        </p:nvSpPr>
        <p:spPr bwMode="auto">
          <a:xfrm>
            <a:off x="6324600" y="62484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fontAlgn="base" hangingPunct="0">
              <a:spcBef>
                <a:spcPct val="0"/>
              </a:spcBef>
              <a:spcAft>
                <a:spcPct val="0"/>
              </a:spcAft>
            </a:pPr>
            <a:r>
              <a:rPr lang="en-US">
                <a:solidFill>
                  <a:srgbClr val="000000"/>
                </a:solidFill>
              </a:rPr>
              <a:t>2008</a:t>
            </a:r>
          </a:p>
        </p:txBody>
      </p:sp>
    </p:spTree>
    <p:extLst>
      <p:ext uri="{BB962C8B-B14F-4D97-AF65-F5344CB8AC3E}">
        <p14:creationId xmlns:p14="http://schemas.microsoft.com/office/powerpoint/2010/main" val="2192256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mn-lt"/>
              </a:rPr>
              <a:t>Estimating R matrix is not so easy, but replication helps A LOT</a:t>
            </a:r>
            <a:endParaRPr lang="en-US" sz="4000" dirty="0">
              <a:latin typeface="+mn-lt"/>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56309" y="2211000"/>
            <a:ext cx="7370885" cy="30581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47800" y="3809999"/>
            <a:ext cx="7391400" cy="2918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66975" y="1419104"/>
            <a:ext cx="8610049" cy="369332"/>
          </a:xfrm>
          <a:prstGeom prst="rect">
            <a:avLst/>
          </a:prstGeom>
          <a:noFill/>
        </p:spPr>
        <p:txBody>
          <a:bodyPr wrap="none" rtlCol="0">
            <a:spAutoFit/>
          </a:bodyPr>
          <a:lstStyle/>
          <a:p>
            <a:r>
              <a:rPr lang="en-US" dirty="0" smtClean="0"/>
              <a:t>MARSS models (however you fit them) allow you to easily incorporate replication. </a:t>
            </a:r>
            <a:endParaRPr lang="en-US" dirty="0"/>
          </a:p>
        </p:txBody>
      </p:sp>
    </p:spTree>
    <p:extLst>
      <p:ext uri="{BB962C8B-B14F-4D97-AF65-F5344CB8AC3E}">
        <p14:creationId xmlns:p14="http://schemas.microsoft.com/office/powerpoint/2010/main" val="1124937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Estimation much easier if you can assume that your data are a sample from the stochastic equilibrium</a:t>
            </a:r>
            <a:endParaRPr lang="en-US" sz="2800" dirty="0"/>
          </a:p>
        </p:txBody>
      </p:sp>
      <p:pic>
        <p:nvPicPr>
          <p:cNvPr id="3" name="Picture 1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362200" y="1524000"/>
            <a:ext cx="4464050" cy="495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bwMode="auto">
          <a:xfrm>
            <a:off x="4594224" y="1219200"/>
            <a:ext cx="1120775" cy="5256304"/>
          </a:xfrm>
          <a:prstGeom prst="rect">
            <a:avLst/>
          </a:prstGeom>
          <a:solidFill>
            <a:schemeClr val="accent1">
              <a:alpha val="37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7162801" y="1905000"/>
            <a:ext cx="1676400" cy="923330"/>
          </a:xfrm>
          <a:prstGeom prst="rect">
            <a:avLst/>
          </a:prstGeom>
          <a:noFill/>
        </p:spPr>
        <p:txBody>
          <a:bodyPr wrap="square" rtlCol="0">
            <a:spAutoFit/>
          </a:bodyPr>
          <a:lstStyle/>
          <a:p>
            <a:r>
              <a:rPr lang="en-US" dirty="0" smtClean="0"/>
              <a:t>Process has reached</a:t>
            </a:r>
          </a:p>
          <a:p>
            <a:r>
              <a:rPr lang="en-US" dirty="0" smtClean="0"/>
              <a:t>equilibrium</a:t>
            </a:r>
            <a:endParaRPr lang="en-US" dirty="0"/>
          </a:p>
        </p:txBody>
      </p:sp>
      <p:cxnSp>
        <p:nvCxnSpPr>
          <p:cNvPr id="7" name="Straight Arrow Connector 6"/>
          <p:cNvCxnSpPr/>
          <p:nvPr/>
        </p:nvCxnSpPr>
        <p:spPr bwMode="auto">
          <a:xfrm flipH="1" flipV="1">
            <a:off x="5154611" y="1524000"/>
            <a:ext cx="2008190" cy="6858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2721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9" name="Title 1"/>
          <p:cNvSpPr>
            <a:spLocks noGrp="1"/>
          </p:cNvSpPr>
          <p:nvPr>
            <p:ph type="title"/>
          </p:nvPr>
        </p:nvSpPr>
        <p:spPr/>
        <p:txBody>
          <a:bodyPr/>
          <a:lstStyle/>
          <a:p>
            <a:r>
              <a:rPr lang="en-US" sz="3600" dirty="0" smtClean="0"/>
              <a:t>We need to be careful if the data are NON-stationary</a:t>
            </a:r>
          </a:p>
        </p:txBody>
      </p:sp>
      <p:grpSp>
        <p:nvGrpSpPr>
          <p:cNvPr id="7" name="Group 6"/>
          <p:cNvGrpSpPr/>
          <p:nvPr/>
        </p:nvGrpSpPr>
        <p:grpSpPr>
          <a:xfrm>
            <a:off x="1334530" y="1769706"/>
            <a:ext cx="6235550" cy="5088294"/>
            <a:chOff x="1292966" y="1275184"/>
            <a:chExt cx="6235550" cy="5088294"/>
          </a:xfrm>
        </p:grpSpPr>
        <p:pic>
          <p:nvPicPr>
            <p:cNvPr id="30722"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292966" y="1275184"/>
              <a:ext cx="6235550" cy="5088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Group 2"/>
            <p:cNvGrpSpPr/>
            <p:nvPr/>
          </p:nvGrpSpPr>
          <p:grpSpPr>
            <a:xfrm>
              <a:off x="2098350" y="2099387"/>
              <a:ext cx="4981322" cy="3209731"/>
              <a:chOff x="2098350" y="2099387"/>
              <a:chExt cx="4981322" cy="3209731"/>
            </a:xfrm>
          </p:grpSpPr>
          <p:sp>
            <p:nvSpPr>
              <p:cNvPr id="4" name="Rectangle 3"/>
              <p:cNvSpPr/>
              <p:nvPr/>
            </p:nvSpPr>
            <p:spPr>
              <a:xfrm>
                <a:off x="4360819" y="2099387"/>
                <a:ext cx="2718853" cy="3209731"/>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98350" y="2099387"/>
                <a:ext cx="2262470" cy="3209731"/>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non-stationary</a:t>
                </a:r>
                <a:endParaRPr lang="en-US" dirty="0">
                  <a:solidFill>
                    <a:schemeClr val="tx1"/>
                  </a:solidFill>
                </a:endParaRPr>
              </a:p>
            </p:txBody>
          </p:sp>
          <p:sp>
            <p:nvSpPr>
              <p:cNvPr id="6" name="TextBox 5"/>
              <p:cNvSpPr txBox="1"/>
              <p:nvPr/>
            </p:nvSpPr>
            <p:spPr>
              <a:xfrm>
                <a:off x="5198344" y="3498980"/>
                <a:ext cx="1444013" cy="369332"/>
              </a:xfrm>
              <a:prstGeom prst="rect">
                <a:avLst/>
              </a:prstGeom>
              <a:noFill/>
            </p:spPr>
            <p:txBody>
              <a:bodyPr wrap="square" rtlCol="0">
                <a:spAutoFit/>
              </a:bodyPr>
              <a:lstStyle/>
              <a:p>
                <a:r>
                  <a:rPr lang="en-US" dirty="0" smtClean="0">
                    <a:latin typeface="+mn-lt"/>
                  </a:rPr>
                  <a:t>stationary</a:t>
                </a:r>
                <a:endParaRPr lang="en-US" dirty="0">
                  <a:latin typeface="+mn-lt"/>
                </a:endParaRPr>
              </a:p>
            </p:txBody>
          </p:sp>
        </p:grpSp>
      </p:grpSp>
      <p:sp>
        <p:nvSpPr>
          <p:cNvPr id="2" name="Rectangle 1"/>
          <p:cNvSpPr/>
          <p:nvPr/>
        </p:nvSpPr>
        <p:spPr>
          <a:xfrm>
            <a:off x="339437" y="1308041"/>
            <a:ext cx="8465126" cy="923330"/>
          </a:xfrm>
          <a:prstGeom prst="rect">
            <a:avLst/>
          </a:prstGeom>
        </p:spPr>
        <p:txBody>
          <a:bodyPr wrap="square">
            <a:spAutoFit/>
          </a:bodyPr>
          <a:lstStyle/>
          <a:p>
            <a:r>
              <a:rPr lang="en-US" dirty="0" smtClean="0"/>
              <a:t>MANY (most) fitting algorithms assume the data are drawn from the stationary distribution and thus are only applicable if your data are stationary distribution.  MARSS does not assume the stationary distribution, </a:t>
            </a:r>
            <a:r>
              <a:rPr lang="en-US" dirty="0" err="1" smtClean="0"/>
              <a:t>fyi</a:t>
            </a:r>
            <a:r>
              <a:rPr lang="en-US" dirty="0" smtClean="0"/>
              <a:t>.</a:t>
            </a:r>
            <a:endParaRPr lang="en-US" dirty="0"/>
          </a:p>
        </p:txBody>
      </p:sp>
    </p:spTree>
    <p:extLst>
      <p:ext uri="{BB962C8B-B14F-4D97-AF65-F5344CB8AC3E}">
        <p14:creationId xmlns:p14="http://schemas.microsoft.com/office/powerpoint/2010/main" val="3930777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9" name="Title 1"/>
          <p:cNvSpPr>
            <a:spLocks noGrp="1"/>
          </p:cNvSpPr>
          <p:nvPr>
            <p:ph type="title"/>
          </p:nvPr>
        </p:nvSpPr>
        <p:spPr/>
        <p:txBody>
          <a:bodyPr/>
          <a:lstStyle/>
          <a:p>
            <a:r>
              <a:rPr lang="en-US" sz="3600" dirty="0" smtClean="0"/>
              <a:t>Parameter estimation accounting for </a:t>
            </a:r>
            <a:r>
              <a:rPr lang="en-US" sz="3600" dirty="0" err="1" smtClean="0"/>
              <a:t>obs</a:t>
            </a:r>
            <a:r>
              <a:rPr lang="en-US" sz="3600" dirty="0" smtClean="0"/>
              <a:t> error</a:t>
            </a:r>
          </a:p>
        </p:txBody>
      </p:sp>
      <p:sp>
        <p:nvSpPr>
          <p:cNvPr id="2" name="TextBox 1"/>
          <p:cNvSpPr txBox="1"/>
          <p:nvPr/>
        </p:nvSpPr>
        <p:spPr>
          <a:xfrm>
            <a:off x="304800" y="1524000"/>
            <a:ext cx="8536511" cy="138499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solidFill>
                  <a:schemeClr val="accent2"/>
                </a:solidFill>
                <a:latin typeface="Calibri" panose="020F0502020204030204" pitchFamily="34" charset="0"/>
              </a:rPr>
              <a:t>Gompertz_example_1.R   estimation technically easy..</a:t>
            </a:r>
          </a:p>
          <a:p>
            <a:pPr marL="285750" indent="-285750">
              <a:buFont typeface="Wingdings" panose="05000000000000000000" pitchFamily="2" charset="2"/>
              <a:buChar char="Ø"/>
            </a:pPr>
            <a:r>
              <a:rPr lang="en-US" sz="2800" dirty="0" smtClean="0">
                <a:solidFill>
                  <a:schemeClr val="accent2"/>
                </a:solidFill>
                <a:latin typeface="Calibri" panose="020F0502020204030204" pitchFamily="34" charset="0"/>
              </a:rPr>
              <a:t>Gompertz_example_2.R  replication</a:t>
            </a:r>
          </a:p>
          <a:p>
            <a:pPr marL="285750" indent="-285750">
              <a:buFont typeface="Wingdings" panose="05000000000000000000" pitchFamily="2" charset="2"/>
              <a:buChar char="Ø"/>
            </a:pPr>
            <a:r>
              <a:rPr lang="en-US" sz="2800" dirty="0" smtClean="0">
                <a:solidFill>
                  <a:schemeClr val="accent2"/>
                </a:solidFill>
                <a:latin typeface="Calibri" panose="020F0502020204030204" pitchFamily="34" charset="0"/>
              </a:rPr>
              <a:t>Gompertz_example_3.R  ML on the edge</a:t>
            </a:r>
            <a:endParaRPr lang="en-US" sz="2800"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2671432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Topics</a:t>
            </a:r>
            <a:endParaRPr lang="en-US" sz="3200" dirty="0">
              <a:latin typeface="+mn-lt"/>
            </a:endParaRPr>
          </a:p>
        </p:txBody>
      </p:sp>
      <p:sp>
        <p:nvSpPr>
          <p:cNvPr id="3" name="Content Placeholder 2"/>
          <p:cNvSpPr>
            <a:spLocks noGrp="1"/>
          </p:cNvSpPr>
          <p:nvPr>
            <p:ph idx="1"/>
          </p:nvPr>
        </p:nvSpPr>
        <p:spPr>
          <a:xfrm>
            <a:off x="715907" y="1263503"/>
            <a:ext cx="8229600" cy="4525963"/>
          </a:xfrm>
        </p:spPr>
        <p:txBody>
          <a:bodyPr/>
          <a:lstStyle/>
          <a:p>
            <a:pPr>
              <a:buFont typeface="Wingdings" panose="05000000000000000000" pitchFamily="2" charset="2"/>
              <a:buChar char="Ø"/>
            </a:pPr>
            <a:r>
              <a:rPr lang="en-US" dirty="0"/>
              <a:t>Univariate and multivariate Gompertz models </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Example study: urchins and sea otters</a:t>
            </a:r>
            <a:endParaRPr lang="en-US" dirty="0" smtClean="0"/>
          </a:p>
          <a:p>
            <a:pPr marL="0" indent="0">
              <a:buNone/>
            </a:pPr>
            <a:endParaRPr lang="en-US" dirty="0" smtClean="0"/>
          </a:p>
          <a:p>
            <a:pPr marL="0" indent="0">
              <a:buNone/>
            </a:pPr>
            <a:r>
              <a:rPr lang="en-US" dirty="0" smtClean="0"/>
              <a:t>Simple 2-spp model</a:t>
            </a:r>
            <a:endParaRPr lang="en-US" dirty="0"/>
          </a:p>
          <a:p>
            <a:pPr>
              <a:buFont typeface="Wingdings" panose="05000000000000000000" pitchFamily="2" charset="2"/>
              <a:buChar char="Ø"/>
            </a:pPr>
            <a:r>
              <a:rPr lang="en-US" dirty="0" smtClean="0"/>
              <a:t>2x2 B matrix</a:t>
            </a:r>
            <a:endParaRPr lang="en-US" dirty="0"/>
          </a:p>
          <a:p>
            <a:pPr marL="457200" lvl="1" indent="0">
              <a:buNone/>
            </a:pPr>
            <a:endParaRPr lang="en-US" dirty="0"/>
          </a:p>
          <a:p>
            <a:pPr marL="0" indent="0">
              <a:buNone/>
            </a:pPr>
            <a:r>
              <a:rPr lang="en-US" dirty="0" smtClean="0"/>
              <a:t>Large multivariate models</a:t>
            </a:r>
            <a:endParaRPr lang="en-US" dirty="0"/>
          </a:p>
          <a:p>
            <a:pPr>
              <a:buFont typeface="Wingdings" panose="05000000000000000000" pitchFamily="2" charset="2"/>
              <a:buChar char="Ø"/>
            </a:pPr>
            <a:r>
              <a:rPr lang="en-US" dirty="0" smtClean="0"/>
              <a:t>Big B matrices</a:t>
            </a:r>
            <a:endParaRPr lang="en-US" dirty="0"/>
          </a:p>
          <a:p>
            <a:pPr marL="457200" lvl="1" indent="0">
              <a:buNone/>
            </a:pPr>
            <a:endParaRPr lang="en-US" dirty="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15791" y="4802097"/>
            <a:ext cx="2750540" cy="1890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0482" name="Picture 2" descr="http://www.wolf.org/wp-content/uploads/2013/08/wolves_moose_isro.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222153" y="3155652"/>
            <a:ext cx="1981786" cy="14863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1254128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Title 1"/>
          <p:cNvSpPr>
            <a:spLocks noGrp="1"/>
          </p:cNvSpPr>
          <p:nvPr>
            <p:ph type="title"/>
          </p:nvPr>
        </p:nvSpPr>
        <p:spPr>
          <a:xfrm>
            <a:off x="0" y="0"/>
            <a:ext cx="9144000" cy="1143000"/>
          </a:xfrm>
        </p:spPr>
        <p:txBody>
          <a:bodyPr/>
          <a:lstStyle/>
          <a:p>
            <a:r>
              <a:rPr lang="en-US" dirty="0">
                <a:solidFill>
                  <a:schemeClr val="tx2"/>
                </a:solidFill>
                <a:latin typeface="Calibri" charset="0"/>
              </a:rPr>
              <a:t>Multivariate AR(1) </a:t>
            </a:r>
            <a:r>
              <a:rPr lang="en-US" dirty="0" smtClean="0">
                <a:solidFill>
                  <a:schemeClr val="tx2"/>
                </a:solidFill>
                <a:latin typeface="Calibri" charset="0"/>
              </a:rPr>
              <a:t>process, “MAR1”</a:t>
            </a:r>
            <a:endParaRPr lang="en-US" dirty="0">
              <a:solidFill>
                <a:schemeClr val="tx2"/>
              </a:solidFill>
              <a:latin typeface="Calibri" charset="0"/>
            </a:endParaRPr>
          </a:p>
        </p:txBody>
      </p:sp>
      <p:sp>
        <p:nvSpPr>
          <p:cNvPr id="10" name="TextBox 9"/>
          <p:cNvSpPr txBox="1"/>
          <p:nvPr/>
        </p:nvSpPr>
        <p:spPr>
          <a:xfrm>
            <a:off x="865188" y="1436688"/>
            <a:ext cx="7413625" cy="457200"/>
          </a:xfrm>
          <a:prstGeom prst="rect">
            <a:avLst/>
          </a:prstGeom>
          <a:noFill/>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dirty="0"/>
              <a:t>Assume </a:t>
            </a:r>
            <a:r>
              <a:rPr lang="en-US" sz="2400" i="1" dirty="0">
                <a:latin typeface="Times New Roman" charset="0"/>
                <a:cs typeface="Times New Roman" charset="0"/>
              </a:rPr>
              <a:t>p</a:t>
            </a:r>
            <a:r>
              <a:rPr lang="en-US" sz="2400" dirty="0"/>
              <a:t> different interacting species, then for each sp. </a:t>
            </a:r>
            <a:r>
              <a:rPr lang="en-US" sz="2400" i="1" dirty="0">
                <a:latin typeface="Times New Roman" charset="0"/>
                <a:cs typeface="Times New Roman" charset="0"/>
              </a:rPr>
              <a:t>i</a:t>
            </a:r>
            <a:r>
              <a:rPr lang="en-US" sz="2400" dirty="0"/>
              <a:t>:</a:t>
            </a:r>
          </a:p>
        </p:txBody>
      </p:sp>
      <p:graphicFrame>
        <p:nvGraphicFramePr>
          <p:cNvPr id="30724" name="Object 4"/>
          <p:cNvGraphicFramePr>
            <a:graphicFrameLocks noChangeAspect="1"/>
          </p:cNvGraphicFramePr>
          <p:nvPr>
            <p:extLst/>
          </p:nvPr>
        </p:nvGraphicFramePr>
        <p:xfrm>
          <a:off x="1333359" y="1893888"/>
          <a:ext cx="6052193" cy="1889403"/>
        </p:xfrm>
        <a:graphic>
          <a:graphicData uri="http://schemas.openxmlformats.org/presentationml/2006/ole">
            <mc:AlternateContent xmlns:mc="http://schemas.openxmlformats.org/markup-compatibility/2006">
              <mc:Choice xmlns:v="urn:schemas-microsoft-com:vml" Requires="v">
                <p:oleObj spid="_x0000_s156676" name="Equation" r:id="rId4" imgW="3009600" imgH="939600" progId="Equation.3">
                  <p:embed/>
                </p:oleObj>
              </mc:Choice>
              <mc:Fallback>
                <p:oleObj name="Equation" r:id="rId4" imgW="3009600" imgH="939600" progId="Equation.3">
                  <p:embed/>
                  <p:pic>
                    <p:nvPicPr>
                      <p:cNvPr id="30724" name="Object 4"/>
                      <p:cNvPicPr>
                        <a:picLocks noChangeAspect="1" noChangeArrowheads="1"/>
                      </p:cNvPicPr>
                      <p:nvPr/>
                    </p:nvPicPr>
                    <p:blipFill>
                      <a:blip r:embed="rId5"/>
                      <a:srcRect/>
                      <a:stretch>
                        <a:fillRect/>
                      </a:stretch>
                    </p:blipFill>
                    <p:spPr bwMode="auto">
                      <a:xfrm>
                        <a:off x="1333359" y="1893888"/>
                        <a:ext cx="6052193" cy="1889403"/>
                      </a:xfrm>
                      <a:prstGeom prst="rect">
                        <a:avLst/>
                      </a:prstGeom>
                      <a:noFill/>
                      <a:extLst/>
                    </p:spPr>
                  </p:pic>
                </p:oleObj>
              </mc:Fallback>
            </mc:AlternateContent>
          </a:graphicData>
        </a:graphic>
      </p:graphicFrame>
      <p:graphicFrame>
        <p:nvGraphicFramePr>
          <p:cNvPr id="30725" name="Object 5"/>
          <p:cNvGraphicFramePr>
            <a:graphicFrameLocks noChangeAspect="1"/>
          </p:cNvGraphicFramePr>
          <p:nvPr>
            <p:extLst/>
          </p:nvPr>
        </p:nvGraphicFramePr>
        <p:xfrm>
          <a:off x="3348529" y="4284565"/>
          <a:ext cx="2614612" cy="574675"/>
        </p:xfrm>
        <a:graphic>
          <a:graphicData uri="http://schemas.openxmlformats.org/presentationml/2006/ole">
            <mc:AlternateContent xmlns:mc="http://schemas.openxmlformats.org/markup-compatibility/2006">
              <mc:Choice xmlns:v="urn:schemas-microsoft-com:vml" Requires="v">
                <p:oleObj spid="_x0000_s156677" name="Equation" r:id="rId6" imgW="1041120" imgH="228600" progId="Equation.3">
                  <p:embed/>
                </p:oleObj>
              </mc:Choice>
              <mc:Fallback>
                <p:oleObj name="Equation" r:id="rId6" imgW="1041120" imgH="228600" progId="Equation.3">
                  <p:embed/>
                  <p:pic>
                    <p:nvPicPr>
                      <p:cNvPr id="30725" name="Object 5"/>
                      <p:cNvPicPr>
                        <a:picLocks noChangeAspect="1" noChangeArrowheads="1"/>
                      </p:cNvPicPr>
                      <p:nvPr/>
                    </p:nvPicPr>
                    <p:blipFill>
                      <a:blip r:embed="rId7"/>
                      <a:srcRect/>
                      <a:stretch>
                        <a:fillRect/>
                      </a:stretch>
                    </p:blipFill>
                    <p:spPr bwMode="auto">
                      <a:xfrm>
                        <a:off x="3348529" y="4284565"/>
                        <a:ext cx="261461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1741128" y="4859239"/>
            <a:ext cx="6340475" cy="1492250"/>
          </a:xfrm>
          <a:prstGeom prst="rect">
            <a:avLst/>
          </a:prstGeom>
          <a:noFill/>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spcAft>
                <a:spcPts val="1200"/>
              </a:spcAft>
            </a:pPr>
            <a:r>
              <a:rPr lang="en-US" sz="2400" i="1" dirty="0">
                <a:latin typeface="Times New Roman" charset="0"/>
                <a:cs typeface="Times New Roman" charset="0"/>
              </a:rPr>
              <a:t>X</a:t>
            </a:r>
            <a:r>
              <a:rPr lang="en-US" sz="2400" i="1" baseline="-25000" dirty="0">
                <a:latin typeface="Times New Roman" charset="0"/>
                <a:cs typeface="Times New Roman" charset="0"/>
              </a:rPr>
              <a:t>j,t-1</a:t>
            </a:r>
            <a:r>
              <a:rPr lang="en-US" sz="2400" dirty="0"/>
              <a:t> is abundance of species </a:t>
            </a:r>
            <a:r>
              <a:rPr lang="en-US" sz="2400" i="1" dirty="0">
                <a:latin typeface="Times New Roman" charset="0"/>
                <a:cs typeface="Times New Roman" charset="0"/>
              </a:rPr>
              <a:t>j</a:t>
            </a:r>
            <a:r>
              <a:rPr lang="en-US" sz="2400" dirty="0"/>
              <a:t> at time </a:t>
            </a:r>
            <a:r>
              <a:rPr lang="en-US" sz="2400" i="1" dirty="0">
                <a:latin typeface="Times New Roman" charset="0"/>
                <a:cs typeface="Times New Roman" charset="0"/>
              </a:rPr>
              <a:t>t</a:t>
            </a:r>
            <a:r>
              <a:rPr lang="en-US" sz="2400" dirty="0">
                <a:latin typeface="Times New Roman" charset="0"/>
                <a:cs typeface="Times New Roman" charset="0"/>
              </a:rPr>
              <a:t>-1</a:t>
            </a:r>
          </a:p>
          <a:p>
            <a:pPr>
              <a:spcAft>
                <a:spcPts val="1200"/>
              </a:spcAft>
            </a:pPr>
            <a:r>
              <a:rPr lang="en-US" sz="2400" i="1" dirty="0" err="1">
                <a:latin typeface="Times New Roman" charset="0"/>
                <a:cs typeface="Times New Roman" charset="0"/>
              </a:rPr>
              <a:t>b</a:t>
            </a:r>
            <a:r>
              <a:rPr lang="en-US" sz="2400" i="1" baseline="-25000" dirty="0" err="1">
                <a:latin typeface="Times New Roman" charset="0"/>
                <a:cs typeface="Times New Roman" charset="0"/>
              </a:rPr>
              <a:t>ij</a:t>
            </a:r>
            <a:r>
              <a:rPr lang="en-US" sz="2400" dirty="0"/>
              <a:t> is effect of species </a:t>
            </a:r>
            <a:r>
              <a:rPr lang="en-US" sz="2400" i="1" dirty="0">
                <a:latin typeface="Times New Roman" charset="0"/>
                <a:cs typeface="Times New Roman" charset="0"/>
              </a:rPr>
              <a:t>j</a:t>
            </a:r>
            <a:r>
              <a:rPr lang="en-US" sz="2400" dirty="0"/>
              <a:t> on species </a:t>
            </a:r>
            <a:r>
              <a:rPr lang="en-US" sz="2400" i="1" dirty="0" err="1">
                <a:latin typeface="Times New Roman" charset="0"/>
                <a:cs typeface="Times New Roman" charset="0"/>
              </a:rPr>
              <a:t>i</a:t>
            </a:r>
            <a:endParaRPr lang="en-US" sz="2400" i="1" dirty="0">
              <a:latin typeface="Times New Roman" charset="0"/>
              <a:cs typeface="Times New Roman" charset="0"/>
            </a:endParaRPr>
          </a:p>
          <a:p>
            <a:pPr>
              <a:spcAft>
                <a:spcPts val="1200"/>
              </a:spcAft>
            </a:pPr>
            <a:r>
              <a:rPr lang="en-US" sz="2400" dirty="0">
                <a:solidFill>
                  <a:schemeClr val="accent2"/>
                </a:solidFill>
                <a:cs typeface="Times New Roman" charset="0"/>
              </a:rPr>
              <a:t>Note: </a:t>
            </a:r>
            <a:r>
              <a:rPr lang="en-US" sz="2400" dirty="0">
                <a:cs typeface="Times New Roman" charset="0"/>
              </a:rPr>
              <a:t>when </a:t>
            </a:r>
            <a:r>
              <a:rPr lang="en-US" sz="2400" i="1" dirty="0" err="1">
                <a:latin typeface="Times New Roman" charset="0"/>
                <a:cs typeface="Times New Roman" charset="0"/>
              </a:rPr>
              <a:t>i</a:t>
            </a:r>
            <a:r>
              <a:rPr lang="en-US" sz="2400" i="1" dirty="0">
                <a:latin typeface="Times New Roman" charset="0"/>
                <a:cs typeface="Times New Roman" charset="0"/>
              </a:rPr>
              <a:t> = j</a:t>
            </a:r>
            <a:r>
              <a:rPr lang="en-US" sz="2400" dirty="0">
                <a:cs typeface="Times New Roman" charset="0"/>
              </a:rPr>
              <a:t>, </a:t>
            </a:r>
            <a:r>
              <a:rPr lang="en-US" sz="2400" i="1" dirty="0" err="1">
                <a:latin typeface="Times New Roman" charset="0"/>
                <a:cs typeface="Times New Roman" charset="0"/>
              </a:rPr>
              <a:t>b</a:t>
            </a:r>
            <a:r>
              <a:rPr lang="en-US" sz="2400" i="1" baseline="-25000" dirty="0" err="1">
                <a:latin typeface="Times New Roman" charset="0"/>
                <a:cs typeface="Times New Roman" charset="0"/>
              </a:rPr>
              <a:t>ij</a:t>
            </a:r>
            <a:r>
              <a:rPr lang="en-US" sz="2400" i="1" baseline="-25000" dirty="0">
                <a:latin typeface="Times New Roman" charset="0"/>
                <a:cs typeface="Times New Roman" charset="0"/>
              </a:rPr>
              <a:t> </a:t>
            </a:r>
            <a:r>
              <a:rPr lang="en-US" sz="2400" dirty="0">
                <a:cs typeface="Times New Roman" charset="0"/>
              </a:rPr>
              <a:t>is effect of species </a:t>
            </a:r>
            <a:r>
              <a:rPr lang="en-US" sz="2400" i="1" dirty="0" err="1">
                <a:latin typeface="Times New Roman" charset="0"/>
                <a:cs typeface="Times New Roman" charset="0"/>
              </a:rPr>
              <a:t>i</a:t>
            </a:r>
            <a:r>
              <a:rPr lang="en-US" sz="2400" dirty="0">
                <a:cs typeface="Times New Roman" charset="0"/>
              </a:rPr>
              <a:t> on itself</a:t>
            </a:r>
            <a:endParaRPr lang="en-US" sz="2400" i="1" dirty="0">
              <a:latin typeface="Times New Roman" charset="0"/>
              <a:cs typeface="Times New Roman" charset="0"/>
            </a:endParaRPr>
          </a:p>
        </p:txBody>
      </p:sp>
      <p:sp>
        <p:nvSpPr>
          <p:cNvPr id="8" name="Rectangle 7"/>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2" name="Down Arrow 1"/>
          <p:cNvSpPr/>
          <p:nvPr/>
        </p:nvSpPr>
        <p:spPr>
          <a:xfrm rot="13560000">
            <a:off x="1704735" y="3457893"/>
            <a:ext cx="688446" cy="1455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91190" y="4443741"/>
            <a:ext cx="595035" cy="830997"/>
          </a:xfrm>
          <a:prstGeom prst="rect">
            <a:avLst/>
          </a:prstGeom>
          <a:noFill/>
        </p:spPr>
        <p:txBody>
          <a:bodyPr wrap="none" rtlCol="0">
            <a:spAutoFit/>
          </a:bodyPr>
          <a:lstStyle/>
          <a:p>
            <a:r>
              <a:rPr lang="en-US" sz="4800" dirty="0" smtClean="0">
                <a:solidFill>
                  <a:schemeClr val="tx2"/>
                </a:solidFill>
              </a:rPr>
              <a:t>B</a:t>
            </a:r>
            <a:endParaRPr lang="en-US" sz="4800" dirty="0">
              <a:solidFill>
                <a:schemeClr val="tx2"/>
              </a:solidFill>
            </a:endParaRPr>
          </a:p>
        </p:txBody>
      </p:sp>
      <p:sp>
        <p:nvSpPr>
          <p:cNvPr id="4" name="TextBox 3"/>
          <p:cNvSpPr txBox="1"/>
          <p:nvPr/>
        </p:nvSpPr>
        <p:spPr>
          <a:xfrm>
            <a:off x="6774873" y="794306"/>
            <a:ext cx="1826141" cy="369332"/>
          </a:xfrm>
          <a:prstGeom prst="rect">
            <a:avLst/>
          </a:prstGeom>
          <a:noFill/>
        </p:spPr>
        <p:txBody>
          <a:bodyPr wrap="none" rtlCol="0">
            <a:spAutoFit/>
          </a:bodyPr>
          <a:lstStyle/>
          <a:p>
            <a:r>
              <a:rPr lang="en-US" dirty="0" smtClean="0">
                <a:solidFill>
                  <a:srgbClr val="FF0000"/>
                </a:solidFill>
              </a:rPr>
              <a:t>Note no SS part</a:t>
            </a:r>
            <a:endParaRPr lang="en-US" dirty="0">
              <a:solidFill>
                <a:srgbClr val="FF0000"/>
              </a:solidFill>
            </a:endParaRPr>
          </a:p>
        </p:txBody>
      </p:sp>
    </p:spTree>
    <p:extLst>
      <p:ext uri="{BB962C8B-B14F-4D97-AF65-F5344CB8AC3E}">
        <p14:creationId xmlns:p14="http://schemas.microsoft.com/office/powerpoint/2010/main" val="1594691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n-lt"/>
              </a:rPr>
              <a:t>How to estimate b when you are willing to assume the data come from </a:t>
            </a:r>
            <a:r>
              <a:rPr lang="en-US" sz="3600" dirty="0" err="1" smtClean="0">
                <a:latin typeface="+mn-lt"/>
              </a:rPr>
              <a:t>stoc</a:t>
            </a:r>
            <a:r>
              <a:rPr lang="en-US" sz="3600" dirty="0" smtClean="0">
                <a:latin typeface="+mn-lt"/>
              </a:rPr>
              <a:t>. </a:t>
            </a:r>
            <a:r>
              <a:rPr lang="en-US" sz="3600" dirty="0" err="1" smtClean="0">
                <a:latin typeface="+mn-lt"/>
              </a:rPr>
              <a:t>equil</a:t>
            </a:r>
            <a:r>
              <a:rPr lang="en-US" sz="3600" dirty="0" smtClean="0">
                <a:latin typeface="+mn-lt"/>
              </a:rPr>
              <a:t>.?</a:t>
            </a:r>
            <a:endParaRPr lang="en-US" sz="3600" dirty="0">
              <a:latin typeface="+mn-lt"/>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90599" y="1371600"/>
            <a:ext cx="7370885" cy="30581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1257299" y="4537744"/>
            <a:ext cx="6837484" cy="2031325"/>
          </a:xfrm>
          <a:prstGeom prst="rect">
            <a:avLst/>
          </a:prstGeom>
          <a:noFill/>
        </p:spPr>
        <p:txBody>
          <a:bodyPr wrap="square" rtlCol="0">
            <a:spAutoFit/>
          </a:bodyPr>
          <a:lstStyle/>
          <a:p>
            <a:r>
              <a:rPr lang="en-US" dirty="0" smtClean="0"/>
              <a:t>Idea #1 Impose the constraint that </a:t>
            </a:r>
          </a:p>
          <a:p>
            <a:r>
              <a:rPr lang="en-US" dirty="0" smtClean="0"/>
              <a:t>W(t)=(y(t)-y(t-1)) and</a:t>
            </a:r>
          </a:p>
          <a:p>
            <a:r>
              <a:rPr lang="en-US" dirty="0" smtClean="0"/>
              <a:t>W(t)-W(t-1)</a:t>
            </a:r>
          </a:p>
          <a:p>
            <a:pPr marL="285750" indent="-285750">
              <a:buFont typeface="Arial" panose="020B0604020202020204" pitchFamily="34" charset="0"/>
              <a:buChar char="•"/>
            </a:pPr>
            <a:r>
              <a:rPr lang="en-US" dirty="0" smtClean="0"/>
              <a:t>Have the variance-covariance structure of a stochastic </a:t>
            </a:r>
            <a:r>
              <a:rPr lang="en-US" dirty="0" err="1" smtClean="0"/>
              <a:t>Gompertz</a:t>
            </a:r>
            <a:r>
              <a:rPr lang="en-US" dirty="0" smtClean="0"/>
              <a:t> observed with error.   </a:t>
            </a:r>
          </a:p>
          <a:p>
            <a:pPr marL="285750" indent="-285750">
              <a:buFont typeface="Arial" panose="020B0604020202020204" pitchFamily="34" charset="0"/>
              <a:buChar char="•"/>
            </a:pPr>
            <a:r>
              <a:rPr lang="en-US" dirty="0" smtClean="0"/>
              <a:t>Compute Q from the total </a:t>
            </a:r>
            <a:r>
              <a:rPr lang="en-US" b="1" dirty="0" smtClean="0"/>
              <a:t>sample</a:t>
            </a:r>
            <a:r>
              <a:rPr lang="en-US" dirty="0" smtClean="0"/>
              <a:t> variance and the </a:t>
            </a:r>
            <a:r>
              <a:rPr lang="en-US" b="1" dirty="0" smtClean="0"/>
              <a:t>estimate</a:t>
            </a:r>
            <a:r>
              <a:rPr lang="en-US" dirty="0" smtClean="0"/>
              <a:t> of b</a:t>
            </a:r>
            <a:endParaRPr lang="en-US" dirty="0"/>
          </a:p>
        </p:txBody>
      </p:sp>
    </p:spTree>
    <p:extLst>
      <p:ext uri="{BB962C8B-B14F-4D97-AF65-F5344CB8AC3E}">
        <p14:creationId xmlns:p14="http://schemas.microsoft.com/office/powerpoint/2010/main" val="2642741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How to estimate b when you are willing to assume the data come from </a:t>
            </a:r>
            <a:r>
              <a:rPr lang="en-US" sz="3200" dirty="0" err="1" smtClean="0">
                <a:latin typeface="+mn-lt"/>
              </a:rPr>
              <a:t>stoc</a:t>
            </a:r>
            <a:r>
              <a:rPr lang="en-US" sz="3200" dirty="0" smtClean="0">
                <a:latin typeface="+mn-lt"/>
              </a:rPr>
              <a:t>. </a:t>
            </a:r>
            <a:r>
              <a:rPr lang="en-US" sz="3200" dirty="0" err="1" smtClean="0">
                <a:latin typeface="+mn-lt"/>
              </a:rPr>
              <a:t>equil</a:t>
            </a:r>
            <a:r>
              <a:rPr lang="en-US" sz="3200" dirty="0" smtClean="0">
                <a:latin typeface="+mn-lt"/>
              </a:rPr>
              <a:t>.?</a:t>
            </a:r>
            <a:endParaRPr lang="en-US" sz="3200" dirty="0">
              <a:latin typeface="+mn-lt"/>
            </a:endParaRPr>
          </a:p>
        </p:txBody>
      </p:sp>
      <p:sp>
        <p:nvSpPr>
          <p:cNvPr id="3" name="TextBox 2"/>
          <p:cNvSpPr txBox="1"/>
          <p:nvPr/>
        </p:nvSpPr>
        <p:spPr>
          <a:xfrm>
            <a:off x="1114097" y="1371600"/>
            <a:ext cx="6837484" cy="2308324"/>
          </a:xfrm>
          <a:prstGeom prst="rect">
            <a:avLst/>
          </a:prstGeom>
          <a:noFill/>
        </p:spPr>
        <p:txBody>
          <a:bodyPr wrap="square" rtlCol="0">
            <a:spAutoFit/>
          </a:bodyPr>
          <a:lstStyle/>
          <a:p>
            <a:r>
              <a:rPr lang="en-US" sz="2400" dirty="0" smtClean="0"/>
              <a:t>Idea #2 If you subtract E(x(t)) then U=0</a:t>
            </a:r>
          </a:p>
          <a:p>
            <a:pPr marL="285750" indent="-285750">
              <a:buFont typeface="Arial" panose="020B0604020202020204" pitchFamily="34" charset="0"/>
              <a:buChar char="•"/>
            </a:pPr>
            <a:r>
              <a:rPr lang="en-US" sz="2400" dirty="0" smtClean="0"/>
              <a:t>Use mean(data) as E(x(t))</a:t>
            </a:r>
          </a:p>
          <a:p>
            <a:pPr marL="285750" indent="-285750">
              <a:buFont typeface="Arial" panose="020B0604020202020204" pitchFamily="34" charset="0"/>
              <a:buChar char="•"/>
            </a:pPr>
            <a:r>
              <a:rPr lang="en-US" sz="2400" dirty="0" smtClean="0"/>
              <a:t>Has the added value of removing “a” too!</a:t>
            </a:r>
          </a:p>
          <a:p>
            <a:pPr marL="285750" indent="-285750">
              <a:buFont typeface="Arial" panose="020B0604020202020204" pitchFamily="34" charset="0"/>
              <a:buChar char="•"/>
            </a:pPr>
            <a:r>
              <a:rPr lang="en-US" sz="2400" dirty="0" smtClean="0"/>
              <a:t>Used in Ives et al 2003</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Gompertz_example_4.R</a:t>
            </a:r>
          </a:p>
        </p:txBody>
      </p:sp>
    </p:spTree>
    <p:extLst>
      <p:ext uri="{BB962C8B-B14F-4D97-AF65-F5344CB8AC3E}">
        <p14:creationId xmlns:p14="http://schemas.microsoft.com/office/powerpoint/2010/main" val="3716387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9" name="Title 1"/>
          <p:cNvSpPr>
            <a:spLocks noGrp="1"/>
          </p:cNvSpPr>
          <p:nvPr>
            <p:ph type="title"/>
          </p:nvPr>
        </p:nvSpPr>
        <p:spPr/>
        <p:txBody>
          <a:bodyPr/>
          <a:lstStyle/>
          <a:p>
            <a:r>
              <a:rPr lang="en-US" dirty="0" smtClean="0"/>
              <a:t>Important messages</a:t>
            </a:r>
          </a:p>
        </p:txBody>
      </p:sp>
      <p:sp>
        <p:nvSpPr>
          <p:cNvPr id="2" name="TextBox 1"/>
          <p:cNvSpPr txBox="1"/>
          <p:nvPr/>
        </p:nvSpPr>
        <p:spPr>
          <a:xfrm>
            <a:off x="304800" y="1371600"/>
            <a:ext cx="8839200" cy="4339650"/>
          </a:xfrm>
          <a:prstGeom prst="rect">
            <a:avLst/>
          </a:prstGeom>
          <a:noFill/>
        </p:spPr>
        <p:txBody>
          <a:bodyPr wrap="square" rtlCol="0">
            <a:spAutoFit/>
          </a:bodyPr>
          <a:lstStyle/>
          <a:p>
            <a:r>
              <a:rPr lang="en-US" sz="2800" dirty="0" smtClean="0">
                <a:solidFill>
                  <a:schemeClr val="tx2"/>
                </a:solidFill>
                <a:latin typeface="Calibri" panose="020F0502020204030204" pitchFamily="34" charset="0"/>
              </a:rPr>
              <a:t>u and B are confounded.  Likelihood is banana-shaped, so we need to constrain </a:t>
            </a:r>
            <a:r>
              <a:rPr lang="en-US" sz="2800" dirty="0">
                <a:solidFill>
                  <a:schemeClr val="tx2"/>
                </a:solidFill>
                <a:latin typeface="Calibri" panose="020F0502020204030204" pitchFamily="34" charset="0"/>
              </a:rPr>
              <a:t>u</a:t>
            </a:r>
            <a:r>
              <a:rPr lang="en-US" sz="2800" dirty="0" smtClean="0">
                <a:solidFill>
                  <a:schemeClr val="tx2"/>
                </a:solidFill>
                <a:latin typeface="Calibri" panose="020F0502020204030204" pitchFamily="34" charset="0"/>
              </a:rPr>
              <a:t> </a:t>
            </a:r>
          </a:p>
          <a:p>
            <a:pPr marL="457200" indent="-457200">
              <a:buFont typeface="Arial" panose="020B0604020202020204" pitchFamily="34" charset="0"/>
              <a:buChar char="•"/>
            </a:pPr>
            <a:r>
              <a:rPr lang="en-US" sz="2800" dirty="0" smtClean="0">
                <a:solidFill>
                  <a:schemeClr val="tx2"/>
                </a:solidFill>
                <a:latin typeface="Calibri" panose="020F0502020204030204" pitchFamily="34" charset="0"/>
              </a:rPr>
              <a:t>de-mean the data; set u=0; set </a:t>
            </a:r>
            <a:r>
              <a:rPr lang="en-US" sz="2800" dirty="0" err="1" smtClean="0">
                <a:solidFill>
                  <a:schemeClr val="tx2"/>
                </a:solidFill>
                <a:latin typeface="Calibri" panose="020F0502020204030204" pitchFamily="34" charset="0"/>
              </a:rPr>
              <a:t>tinitx</a:t>
            </a:r>
            <a:r>
              <a:rPr lang="en-US" sz="2800" dirty="0" smtClean="0">
                <a:solidFill>
                  <a:schemeClr val="tx2"/>
                </a:solidFill>
                <a:latin typeface="Calibri" panose="020F0502020204030204" pitchFamily="34" charset="0"/>
              </a:rPr>
              <a:t>=1</a:t>
            </a:r>
          </a:p>
          <a:p>
            <a:pPr marL="457200" indent="-457200">
              <a:buFont typeface="Arial" panose="020B0604020202020204" pitchFamily="34" charset="0"/>
              <a:buChar char="•"/>
            </a:pPr>
            <a:r>
              <a:rPr lang="en-US" sz="2000" dirty="0" smtClean="0">
                <a:solidFill>
                  <a:schemeClr val="tx2"/>
                </a:solidFill>
                <a:latin typeface="Calibri" panose="020F0502020204030204" pitchFamily="34" charset="0"/>
              </a:rPr>
              <a:t>don’t demean data; set u=0; estimate a; set </a:t>
            </a:r>
            <a:r>
              <a:rPr lang="en-US" sz="2000" dirty="0" err="1" smtClean="0">
                <a:solidFill>
                  <a:schemeClr val="tx2"/>
                </a:solidFill>
                <a:latin typeface="Calibri" panose="020F0502020204030204" pitchFamily="34" charset="0"/>
              </a:rPr>
              <a:t>tinits</a:t>
            </a:r>
            <a:r>
              <a:rPr lang="en-US" sz="2000" dirty="0" smtClean="0">
                <a:solidFill>
                  <a:schemeClr val="tx2"/>
                </a:solidFill>
                <a:latin typeface="Calibri" panose="020F0502020204030204" pitchFamily="34" charset="0"/>
              </a:rPr>
              <a:t>=1</a:t>
            </a:r>
          </a:p>
          <a:p>
            <a:pPr marL="457200" indent="-457200">
              <a:buFont typeface="Arial" panose="020B0604020202020204" pitchFamily="34" charset="0"/>
              <a:buChar char="•"/>
            </a:pPr>
            <a:r>
              <a:rPr lang="en-US" sz="2000" dirty="0" smtClean="0">
                <a:solidFill>
                  <a:schemeClr val="tx2"/>
                </a:solidFill>
                <a:latin typeface="Calibri" panose="020F0502020204030204" pitchFamily="34" charset="0"/>
              </a:rPr>
              <a:t>don’t demean data; use covariates in </a:t>
            </a:r>
            <a:r>
              <a:rPr lang="en-US" sz="2000" dirty="0" err="1" smtClean="0">
                <a:solidFill>
                  <a:schemeClr val="tx2"/>
                </a:solidFill>
                <a:latin typeface="Calibri" panose="020F0502020204030204" pitchFamily="34" charset="0"/>
              </a:rPr>
              <a:t>obs</a:t>
            </a:r>
            <a:r>
              <a:rPr lang="en-US" sz="2000" dirty="0" smtClean="0">
                <a:solidFill>
                  <a:schemeClr val="tx2"/>
                </a:solidFill>
                <a:latin typeface="Calibri" panose="020F0502020204030204" pitchFamily="34" charset="0"/>
              </a:rPr>
              <a:t> to model level</a:t>
            </a:r>
          </a:p>
          <a:p>
            <a:pPr marL="457200" indent="-457200">
              <a:buFont typeface="Arial" panose="020B0604020202020204" pitchFamily="34" charset="0"/>
              <a:buChar char="•"/>
            </a:pPr>
            <a:r>
              <a:rPr lang="en-US" sz="2000" dirty="0" smtClean="0">
                <a:solidFill>
                  <a:schemeClr val="tx2"/>
                </a:solidFill>
                <a:latin typeface="Calibri" panose="020F0502020204030204" pitchFamily="34" charset="0"/>
              </a:rPr>
              <a:t>be careful in what covariates you include in the process model (you’re introducing u via Cc)</a:t>
            </a:r>
          </a:p>
          <a:p>
            <a:endParaRPr lang="en-US" sz="2800" dirty="0">
              <a:solidFill>
                <a:schemeClr val="tx2"/>
              </a:solidFill>
              <a:latin typeface="Calibri" panose="020F0502020204030204" pitchFamily="34" charset="0"/>
            </a:endParaRPr>
          </a:p>
          <a:p>
            <a:r>
              <a:rPr lang="en-US" sz="2800" dirty="0">
                <a:solidFill>
                  <a:schemeClr val="tx2"/>
                </a:solidFill>
                <a:latin typeface="Calibri" panose="020F0502020204030204" pitchFamily="34" charset="0"/>
              </a:rPr>
              <a:t>W</a:t>
            </a:r>
            <a:r>
              <a:rPr lang="en-US" sz="2800" dirty="0" smtClean="0">
                <a:solidFill>
                  <a:schemeClr val="tx2"/>
                </a:solidFill>
                <a:latin typeface="Calibri" panose="020F0502020204030204" pitchFamily="34" charset="0"/>
              </a:rPr>
              <a:t>hat happens when we add observation error?</a:t>
            </a:r>
          </a:p>
          <a:p>
            <a:pPr marL="457200" indent="-457200">
              <a:buFont typeface="Arial" panose="020B0604020202020204" pitchFamily="34" charset="0"/>
              <a:buChar char="•"/>
            </a:pPr>
            <a:r>
              <a:rPr lang="en-US" sz="2800" dirty="0" smtClean="0">
                <a:solidFill>
                  <a:schemeClr val="tx2"/>
                </a:solidFill>
                <a:latin typeface="Calibri" panose="020F0502020204030204" pitchFamily="34" charset="0"/>
              </a:rPr>
              <a:t>Estimation is more difficult.</a:t>
            </a:r>
          </a:p>
          <a:p>
            <a:pPr marL="457200" indent="-457200">
              <a:buFont typeface="Arial" panose="020B0604020202020204" pitchFamily="34" charset="0"/>
              <a:buChar char="•"/>
            </a:pPr>
            <a:r>
              <a:rPr lang="en-US" sz="2800" dirty="0" smtClean="0">
                <a:solidFill>
                  <a:schemeClr val="tx2"/>
                </a:solidFill>
                <a:latin typeface="Calibri" panose="020F0502020204030204" pitchFamily="34" charset="0"/>
              </a:rPr>
              <a:t>Replication will help us estimate R vs Q</a:t>
            </a:r>
            <a:endParaRPr lang="en-US" sz="2800" dirty="0">
              <a:solidFill>
                <a:schemeClr val="tx2"/>
              </a:solidFill>
              <a:latin typeface="Calibri" panose="020F0502020204030204" pitchFamily="34" charset="0"/>
            </a:endParaRPr>
          </a:p>
        </p:txBody>
      </p:sp>
    </p:spTree>
    <p:extLst>
      <p:ext uri="{BB962C8B-B14F-4D97-AF65-F5344CB8AC3E}">
        <p14:creationId xmlns:p14="http://schemas.microsoft.com/office/powerpoint/2010/main" val="2803958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2-species: Predator-Prey</a:t>
            </a:r>
            <a:endParaRPr lang="en-US" dirty="0">
              <a:latin typeface="+mn-lt"/>
            </a:endParaRPr>
          </a:p>
        </p:txBody>
      </p:sp>
      <p:pic>
        <p:nvPicPr>
          <p:cNvPr id="24578" name="Picture 2" descr="http://www.mtu.edu/news/images/2012/image64880-horiz.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62200" y="3124200"/>
            <a:ext cx="4429125" cy="28003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921670349"/>
              </p:ext>
            </p:extLst>
          </p:nvPr>
        </p:nvGraphicFramePr>
        <p:xfrm>
          <a:off x="1905000" y="1371600"/>
          <a:ext cx="5087938" cy="1216025"/>
        </p:xfrm>
        <a:graphic>
          <a:graphicData uri="http://schemas.openxmlformats.org/presentationml/2006/ole">
            <mc:AlternateContent xmlns:mc="http://schemas.openxmlformats.org/markup-compatibility/2006">
              <mc:Choice xmlns:v="urn:schemas-microsoft-com:vml" Requires="v">
                <p:oleObj spid="_x0000_s149542" name="Equation" r:id="rId4" imgW="2019240" imgH="482400" progId="Equation.3">
                  <p:embed/>
                </p:oleObj>
              </mc:Choice>
              <mc:Fallback>
                <p:oleObj name="Equation" r:id="rId4" imgW="2019240" imgH="482400" progId="Equation.3">
                  <p:embed/>
                  <p:pic>
                    <p:nvPicPr>
                      <p:cNvPr id="0" name=""/>
                      <p:cNvPicPr>
                        <a:picLocks noChangeAspect="1" noChangeArrowheads="1"/>
                      </p:cNvPicPr>
                      <p:nvPr/>
                    </p:nvPicPr>
                    <p:blipFill>
                      <a:blip r:embed="rId5"/>
                      <a:srcRect/>
                      <a:stretch>
                        <a:fillRect/>
                      </a:stretch>
                    </p:blipFill>
                    <p:spPr bwMode="auto">
                      <a:xfrm>
                        <a:off x="1905000" y="1371600"/>
                        <a:ext cx="508793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685800" y="1505589"/>
            <a:ext cx="870751" cy="369332"/>
          </a:xfrm>
          <a:prstGeom prst="rect">
            <a:avLst/>
          </a:prstGeom>
          <a:noFill/>
        </p:spPr>
        <p:txBody>
          <a:bodyPr wrap="none" rtlCol="0">
            <a:spAutoFit/>
          </a:bodyPr>
          <a:lstStyle/>
          <a:p>
            <a:r>
              <a:rPr lang="en-US" dirty="0" smtClean="0"/>
              <a:t>Moose</a:t>
            </a:r>
            <a:endParaRPr lang="en-US" dirty="0"/>
          </a:p>
        </p:txBody>
      </p:sp>
      <p:sp>
        <p:nvSpPr>
          <p:cNvPr id="5" name="TextBox 4"/>
          <p:cNvSpPr txBox="1"/>
          <p:nvPr/>
        </p:nvSpPr>
        <p:spPr>
          <a:xfrm>
            <a:off x="794804" y="2101334"/>
            <a:ext cx="726481" cy="369332"/>
          </a:xfrm>
          <a:prstGeom prst="rect">
            <a:avLst/>
          </a:prstGeom>
          <a:noFill/>
        </p:spPr>
        <p:txBody>
          <a:bodyPr wrap="none" rtlCol="0">
            <a:spAutoFit/>
          </a:bodyPr>
          <a:lstStyle/>
          <a:p>
            <a:r>
              <a:rPr lang="en-US" dirty="0" smtClean="0"/>
              <a:t>Wolf</a:t>
            </a:r>
            <a:endParaRPr lang="en-US" dirty="0"/>
          </a:p>
        </p:txBody>
      </p:sp>
    </p:spTree>
    <p:extLst>
      <p:ext uri="{BB962C8B-B14F-4D97-AF65-F5344CB8AC3E}">
        <p14:creationId xmlns:p14="http://schemas.microsoft.com/office/powerpoint/2010/main" val="495846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12" name="Text Box 56"/>
          <p:cNvSpPr txBox="1">
            <a:spLocks noChangeArrowheads="1"/>
          </p:cNvSpPr>
          <p:nvPr/>
        </p:nvSpPr>
        <p:spPr bwMode="auto">
          <a:xfrm>
            <a:off x="2475263" y="4519048"/>
            <a:ext cx="25202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base">
              <a:spcBef>
                <a:spcPct val="0"/>
              </a:spcBef>
              <a:spcAft>
                <a:spcPct val="0"/>
              </a:spcAft>
              <a:defRPr/>
            </a:pPr>
            <a:r>
              <a:rPr lang="en-US" sz="2000" dirty="0">
                <a:solidFill>
                  <a:srgbClr val="000000"/>
                </a:solidFill>
                <a:latin typeface="Calibri" panose="020F0502020204030204" pitchFamily="34" charset="0"/>
                <a:ea typeface="ＭＳ Ｐゴシック" charset="0"/>
              </a:rPr>
              <a:t>B = interaction matrix</a:t>
            </a:r>
            <a:endParaRPr lang="en-US" sz="2400" dirty="0">
              <a:solidFill>
                <a:srgbClr val="000000"/>
              </a:solidFill>
              <a:latin typeface="Calibri" panose="020F0502020204030204" pitchFamily="34" charset="0"/>
              <a:ea typeface="ＭＳ Ｐゴシック" charset="0"/>
            </a:endParaRPr>
          </a:p>
        </p:txBody>
      </p:sp>
      <p:sp>
        <p:nvSpPr>
          <p:cNvPr id="32771" name="Rectangle 1030"/>
          <p:cNvSpPr>
            <a:spLocks noGrp="1" noChangeArrowheads="1"/>
          </p:cNvSpPr>
          <p:nvPr>
            <p:ph type="title"/>
          </p:nvPr>
        </p:nvSpPr>
        <p:spPr/>
        <p:txBody>
          <a:bodyPr/>
          <a:lstStyle/>
          <a:p>
            <a:pPr eaLnBrk="1" hangingPunct="1"/>
            <a:r>
              <a:rPr lang="en-US" sz="3600" dirty="0" smtClean="0"/>
              <a:t>MAR(1): </a:t>
            </a:r>
            <a:r>
              <a:rPr lang="en-US" sz="3600" dirty="0" err="1" smtClean="0"/>
              <a:t>x</a:t>
            </a:r>
            <a:r>
              <a:rPr lang="en-US" sz="3600" baseline="-25000" dirty="0" err="1" smtClean="0"/>
              <a:t>t</a:t>
            </a:r>
            <a:r>
              <a:rPr lang="en-US" sz="3600" dirty="0" smtClean="0"/>
              <a:t>=Bx</a:t>
            </a:r>
            <a:r>
              <a:rPr lang="en-US" sz="3600" baseline="-25000" dirty="0" smtClean="0"/>
              <a:t>t-1</a:t>
            </a:r>
            <a:r>
              <a:rPr lang="en-US" sz="3600" dirty="0" smtClean="0"/>
              <a:t> + u + </a:t>
            </a:r>
            <a:r>
              <a:rPr lang="en-US" sz="3600" dirty="0" err="1" smtClean="0"/>
              <a:t>w</a:t>
            </a:r>
            <a:r>
              <a:rPr lang="en-US" sz="3600" baseline="-25000" dirty="0" err="1" smtClean="0"/>
              <a:t>t</a:t>
            </a:r>
            <a:endParaRPr lang="en-US" sz="3600" baseline="-25000" dirty="0" smtClean="0"/>
          </a:p>
        </p:txBody>
      </p:sp>
      <p:graphicFrame>
        <p:nvGraphicFramePr>
          <p:cNvPr id="32773" name="Object 1033"/>
          <p:cNvGraphicFramePr>
            <a:graphicFrameLocks noGrp="1" noChangeAspect="1"/>
          </p:cNvGraphicFramePr>
          <p:nvPr>
            <p:ph idx="1"/>
            <p:extLst>
              <p:ext uri="{D42A27DB-BD31-4B8C-83A1-F6EECF244321}">
                <p14:modId xmlns:p14="http://schemas.microsoft.com/office/powerpoint/2010/main" val="4064865745"/>
              </p:ext>
            </p:extLst>
          </p:nvPr>
        </p:nvGraphicFramePr>
        <p:xfrm>
          <a:off x="1956136" y="2914277"/>
          <a:ext cx="6240624" cy="1097888"/>
        </p:xfrm>
        <a:graphic>
          <a:graphicData uri="http://schemas.openxmlformats.org/presentationml/2006/ole">
            <mc:AlternateContent xmlns:mc="http://schemas.openxmlformats.org/markup-compatibility/2006">
              <mc:Choice xmlns:v="urn:schemas-microsoft-com:vml" Requires="v">
                <p:oleObj spid="_x0000_s150566" name="Equation" r:id="rId4" imgW="2743200" imgH="482400" progId="Equation.3">
                  <p:embed/>
                </p:oleObj>
              </mc:Choice>
              <mc:Fallback>
                <p:oleObj name="Equation" r:id="rId4" imgW="2743200" imgH="482400" progId="Equation.3">
                  <p:embed/>
                  <p:pic>
                    <p:nvPicPr>
                      <p:cNvPr id="0" name=""/>
                      <p:cNvPicPr>
                        <a:picLocks noChangeAspect="1" noChangeArrowheads="1"/>
                      </p:cNvPicPr>
                      <p:nvPr/>
                    </p:nvPicPr>
                    <p:blipFill>
                      <a:blip r:embed="rId5"/>
                      <a:srcRect/>
                      <a:stretch>
                        <a:fillRect/>
                      </a:stretch>
                    </p:blipFill>
                    <p:spPr bwMode="auto">
                      <a:xfrm>
                        <a:off x="1956136" y="2914277"/>
                        <a:ext cx="6240624" cy="1097888"/>
                      </a:xfrm>
                      <a:prstGeom prst="rect">
                        <a:avLst/>
                      </a:prstGeom>
                      <a:noFill/>
                      <a:ln>
                        <a:noFill/>
                      </a:ln>
                      <a:effectLst/>
                      <a:extLst/>
                    </p:spPr>
                  </p:pic>
                </p:oleObj>
              </mc:Fallback>
            </mc:AlternateContent>
          </a:graphicData>
        </a:graphic>
      </p:graphicFrame>
      <p:sp>
        <p:nvSpPr>
          <p:cNvPr id="32772" name="AutoShape 1032"/>
          <p:cNvSpPr>
            <a:spLocks/>
          </p:cNvSpPr>
          <p:nvPr/>
        </p:nvSpPr>
        <p:spPr bwMode="auto">
          <a:xfrm rot="5400000">
            <a:off x="4022103" y="3199340"/>
            <a:ext cx="304800" cy="1989311"/>
          </a:xfrm>
          <a:prstGeom prst="rightBrace">
            <a:avLst>
              <a:gd name="adj1" fmla="val 70833"/>
              <a:gd name="adj2" fmla="val 50000"/>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rot="10800000" vert="eaVert" wrap="none" anchor="ct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sp>
        <p:nvSpPr>
          <p:cNvPr id="224258" name="Text Box 2"/>
          <p:cNvSpPr txBox="1">
            <a:spLocks noChangeArrowheads="1"/>
          </p:cNvSpPr>
          <p:nvPr/>
        </p:nvSpPr>
        <p:spPr bwMode="auto">
          <a:xfrm>
            <a:off x="5777975" y="5551320"/>
            <a:ext cx="3124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0"/>
              </a:spcBef>
              <a:spcAft>
                <a:spcPct val="0"/>
              </a:spcAft>
              <a:defRPr/>
            </a:pPr>
            <a:r>
              <a:rPr lang="en-US" sz="2000" dirty="0" smtClean="0">
                <a:latin typeface="Calibri" panose="020F0502020204030204" pitchFamily="34" charset="0"/>
                <a:ea typeface="ＭＳ Ｐゴシック" charset="0"/>
              </a:rPr>
              <a:t>Process variation</a:t>
            </a:r>
          </a:p>
          <a:p>
            <a:pPr fontAlgn="base">
              <a:spcBef>
                <a:spcPct val="0"/>
              </a:spcBef>
              <a:spcAft>
                <a:spcPct val="0"/>
              </a:spcAft>
              <a:defRPr/>
            </a:pPr>
            <a:r>
              <a:rPr lang="en-US" sz="2000" dirty="0" smtClean="0">
                <a:latin typeface="Calibri" panose="020F0502020204030204" pitchFamily="34" charset="0"/>
                <a:ea typeface="ＭＳ Ｐゴシック" charset="0"/>
              </a:rPr>
              <a:t>MVN(0,Q)</a:t>
            </a:r>
            <a:endParaRPr lang="en-US" sz="2000" dirty="0">
              <a:latin typeface="Calibri" panose="020F0502020204030204" pitchFamily="34" charset="0"/>
              <a:ea typeface="ＭＳ Ｐゴシック" charset="0"/>
            </a:endParaRPr>
          </a:p>
        </p:txBody>
      </p:sp>
      <p:sp>
        <p:nvSpPr>
          <p:cNvPr id="32783" name="Line 4"/>
          <p:cNvSpPr>
            <a:spLocks noChangeShapeType="1"/>
          </p:cNvSpPr>
          <p:nvPr/>
        </p:nvSpPr>
        <p:spPr bwMode="auto">
          <a:xfrm flipV="1">
            <a:off x="7164058" y="4041595"/>
            <a:ext cx="487043" cy="1477608"/>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eaLnBrk="0" fontAlgn="base" hangingPunct="0">
              <a:spcBef>
                <a:spcPct val="0"/>
              </a:spcBef>
              <a:spcAft>
                <a:spcPct val="0"/>
              </a:spcAft>
            </a:pPr>
            <a:endParaRPr lang="en-US">
              <a:solidFill>
                <a:srgbClr val="000000"/>
              </a:solidFill>
              <a:latin typeface="Arial" pitchFamily="34" charset="0"/>
            </a:endParaRPr>
          </a:p>
        </p:txBody>
      </p:sp>
      <p:sp>
        <p:nvSpPr>
          <p:cNvPr id="18" name="Text Box 1036"/>
          <p:cNvSpPr txBox="1">
            <a:spLocks noChangeArrowheads="1"/>
          </p:cNvSpPr>
          <p:nvPr/>
        </p:nvSpPr>
        <p:spPr bwMode="auto">
          <a:xfrm>
            <a:off x="432203" y="1981200"/>
            <a:ext cx="20430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base">
              <a:spcBef>
                <a:spcPct val="0"/>
              </a:spcBef>
              <a:spcAft>
                <a:spcPct val="0"/>
              </a:spcAft>
              <a:defRPr/>
            </a:pPr>
            <a:r>
              <a:rPr lang="en-US" sz="2000" dirty="0" smtClean="0">
                <a:solidFill>
                  <a:srgbClr val="000000"/>
                </a:solidFill>
                <a:latin typeface="Calibri" panose="020F0502020204030204" pitchFamily="34" charset="0"/>
                <a:ea typeface="ＭＳ Ｐゴシック" charset="0"/>
              </a:rPr>
              <a:t>“</a:t>
            </a:r>
            <a:r>
              <a:rPr lang="en-US" sz="2000" dirty="0" err="1" smtClean="0">
                <a:solidFill>
                  <a:srgbClr val="000000"/>
                </a:solidFill>
                <a:latin typeface="Calibri" panose="020F0502020204030204" pitchFamily="34" charset="0"/>
                <a:ea typeface="ＭＳ Ｐゴシック" charset="0"/>
              </a:rPr>
              <a:t>spp</a:t>
            </a:r>
            <a:r>
              <a:rPr lang="en-US" sz="2000" dirty="0" smtClean="0">
                <a:solidFill>
                  <a:srgbClr val="000000"/>
                </a:solidFill>
                <a:latin typeface="Calibri" panose="020F0502020204030204" pitchFamily="34" charset="0"/>
                <a:ea typeface="ＭＳ Ｐゴシック" charset="0"/>
              </a:rPr>
              <a:t>” abundance</a:t>
            </a:r>
            <a:endParaRPr lang="en-US" sz="2400" dirty="0">
              <a:solidFill>
                <a:srgbClr val="000000"/>
              </a:solidFill>
              <a:latin typeface="Calibri" panose="020F0502020204030204" pitchFamily="34" charset="0"/>
              <a:ea typeface="ＭＳ Ｐゴシック" charset="0"/>
            </a:endParaRPr>
          </a:p>
        </p:txBody>
      </p:sp>
      <p:sp>
        <p:nvSpPr>
          <p:cNvPr id="19" name="AutoShape 1037"/>
          <p:cNvSpPr>
            <a:spLocks/>
          </p:cNvSpPr>
          <p:nvPr/>
        </p:nvSpPr>
        <p:spPr bwMode="auto">
          <a:xfrm rot="16200000" flipV="1">
            <a:off x="2112759" y="2341335"/>
            <a:ext cx="381000" cy="609600"/>
          </a:xfrm>
          <a:prstGeom prst="rightBrace">
            <a:avLst>
              <a:gd name="adj1" fmla="val 5399"/>
              <a:gd name="adj2" fmla="val 50000"/>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rot="10800000" vert="eaVert" wrap="none" anchor="ct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spTree>
    <p:extLst>
      <p:ext uri="{BB962C8B-B14F-4D97-AF65-F5344CB8AC3E}">
        <p14:creationId xmlns:p14="http://schemas.microsoft.com/office/powerpoint/2010/main" val="1007812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1"/>
          <p:cNvSpPr>
            <a:spLocks noGrp="1"/>
          </p:cNvSpPr>
          <p:nvPr>
            <p:ph type="title"/>
          </p:nvPr>
        </p:nvSpPr>
        <p:spPr/>
        <p:txBody>
          <a:bodyPr/>
          <a:lstStyle/>
          <a:p>
            <a:r>
              <a:rPr lang="en-US" dirty="0" smtClean="0"/>
              <a:t>Meaning of the B matrix</a:t>
            </a:r>
          </a:p>
        </p:txBody>
      </p:sp>
      <p:graphicFrame>
        <p:nvGraphicFramePr>
          <p:cNvPr id="75778" name="Object 2"/>
          <p:cNvGraphicFramePr>
            <a:graphicFrameLocks noChangeAspect="1"/>
          </p:cNvGraphicFramePr>
          <p:nvPr/>
        </p:nvGraphicFramePr>
        <p:xfrm>
          <a:off x="993775" y="2114550"/>
          <a:ext cx="4608513" cy="2944813"/>
        </p:xfrm>
        <a:graphic>
          <a:graphicData uri="http://schemas.openxmlformats.org/presentationml/2006/ole">
            <mc:AlternateContent xmlns:mc="http://schemas.openxmlformats.org/markup-compatibility/2006">
              <mc:Choice xmlns:v="urn:schemas-microsoft-com:vml" Requires="v">
                <p:oleObj spid="_x0000_s151590" name="Equation" r:id="rId4" imgW="1828800" imgH="1168200" progId="Equation.3">
                  <p:embed/>
                </p:oleObj>
              </mc:Choice>
              <mc:Fallback>
                <p:oleObj name="Equation" r:id="rId4" imgW="1828800" imgH="1168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775" y="2114550"/>
                        <a:ext cx="4608513" cy="294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788" name="Group 12"/>
          <p:cNvGrpSpPr>
            <a:grpSpLocks/>
          </p:cNvGrpSpPr>
          <p:nvPr/>
        </p:nvGrpSpPr>
        <p:grpSpPr bwMode="auto">
          <a:xfrm>
            <a:off x="1289050" y="3379787"/>
            <a:ext cx="7553328" cy="2800349"/>
            <a:chOff x="812" y="2129"/>
            <a:chExt cx="4758" cy="1764"/>
          </a:xfrm>
        </p:grpSpPr>
        <p:sp>
          <p:nvSpPr>
            <p:cNvPr id="14" name="Rounded Rectangle 13"/>
            <p:cNvSpPr/>
            <p:nvPr/>
          </p:nvSpPr>
          <p:spPr>
            <a:xfrm rot="2205251">
              <a:off x="812" y="2129"/>
              <a:ext cx="2940" cy="2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2"/>
                </a:solidFill>
                <a:latin typeface="Calibri" panose="020F0502020204030204" pitchFamily="34" charset="0"/>
              </a:endParaRPr>
            </a:p>
          </p:txBody>
        </p:sp>
        <p:sp>
          <p:nvSpPr>
            <p:cNvPr id="75782" name="TextBox 14"/>
            <p:cNvSpPr txBox="1">
              <a:spLocks noChangeArrowheads="1"/>
            </p:cNvSpPr>
            <p:nvPr/>
          </p:nvSpPr>
          <p:spPr bwMode="auto">
            <a:xfrm>
              <a:off x="3446" y="3137"/>
              <a:ext cx="212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b="1" dirty="0">
                  <a:solidFill>
                    <a:srgbClr val="FF0000"/>
                  </a:solidFill>
                </a:rPr>
                <a:t>Intra-specific </a:t>
              </a:r>
              <a:r>
                <a:rPr lang="en-US" sz="2400" b="1" dirty="0" smtClean="0">
                  <a:solidFill>
                    <a:srgbClr val="FF0000"/>
                  </a:solidFill>
                </a:rPr>
                <a:t>effects</a:t>
              </a:r>
            </a:p>
            <a:p>
              <a:r>
                <a:rPr lang="en-US" sz="2400" b="1" dirty="0" smtClean="0">
                  <a:solidFill>
                    <a:srgbClr val="FF0000"/>
                  </a:solidFill>
                </a:rPr>
                <a:t>effect of </a:t>
              </a:r>
              <a:r>
                <a:rPr lang="en-US" sz="2400" b="1" dirty="0" err="1" smtClean="0">
                  <a:solidFill>
                    <a:srgbClr val="FF0000"/>
                  </a:solidFill>
                </a:rPr>
                <a:t>spp</a:t>
              </a:r>
              <a:r>
                <a:rPr lang="en-US" sz="2400" b="1" dirty="0" smtClean="0">
                  <a:solidFill>
                    <a:srgbClr val="FF0000"/>
                  </a:solidFill>
                </a:rPr>
                <a:t> </a:t>
              </a:r>
              <a:r>
                <a:rPr lang="en-US" sz="2400" b="1" dirty="0" err="1" smtClean="0">
                  <a:solidFill>
                    <a:srgbClr val="FF0000"/>
                  </a:solidFill>
                </a:rPr>
                <a:t>i</a:t>
              </a:r>
              <a:r>
                <a:rPr lang="en-US" sz="2400" b="1" dirty="0" smtClean="0">
                  <a:solidFill>
                    <a:srgbClr val="FF0000"/>
                  </a:solidFill>
                </a:rPr>
                <a:t> on itself,</a:t>
              </a:r>
            </a:p>
            <a:p>
              <a:r>
                <a:rPr lang="en-US" sz="2400" b="1" dirty="0" smtClean="0">
                  <a:solidFill>
                    <a:srgbClr val="FF0000"/>
                  </a:solidFill>
                </a:rPr>
                <a:t>aka density-dependence</a:t>
              </a:r>
              <a:endParaRPr lang="en-US" sz="2400" b="1" dirty="0">
                <a:solidFill>
                  <a:srgbClr val="FF0000"/>
                </a:solidFill>
              </a:endParaRPr>
            </a:p>
          </p:txBody>
        </p:sp>
      </p:grpSp>
      <p:grpSp>
        <p:nvGrpSpPr>
          <p:cNvPr id="75789" name="Group 13"/>
          <p:cNvGrpSpPr>
            <a:grpSpLocks/>
          </p:cNvGrpSpPr>
          <p:nvPr/>
        </p:nvGrpSpPr>
        <p:grpSpPr bwMode="auto">
          <a:xfrm>
            <a:off x="1773238" y="2203450"/>
            <a:ext cx="6732587" cy="3624263"/>
            <a:chOff x="1117" y="1388"/>
            <a:chExt cx="4241" cy="2283"/>
          </a:xfrm>
        </p:grpSpPr>
        <p:sp>
          <p:nvSpPr>
            <p:cNvPr id="18" name="TextBox 17"/>
            <p:cNvSpPr txBox="1"/>
            <p:nvPr/>
          </p:nvSpPr>
          <p:spPr>
            <a:xfrm>
              <a:off x="3646" y="1966"/>
              <a:ext cx="1712" cy="523"/>
            </a:xfrm>
            <a:prstGeom prst="rect">
              <a:avLst/>
            </a:prstGeom>
            <a:noFill/>
          </p:spPr>
          <p:txBody>
            <a:bodyPr wrap="none">
              <a:spAutoFit/>
            </a:bodyPr>
            <a:lstStyle/>
            <a:p>
              <a:pPr algn="ctr" fontAlgn="auto">
                <a:spcBef>
                  <a:spcPts val="0"/>
                </a:spcBef>
                <a:spcAft>
                  <a:spcPts val="0"/>
                </a:spcAft>
                <a:defRPr/>
              </a:pPr>
              <a:r>
                <a:rPr lang="en-US" sz="2400" dirty="0">
                  <a:solidFill>
                    <a:schemeClr val="accent6"/>
                  </a:solidFill>
                  <a:latin typeface="Calibri" panose="020F0502020204030204" pitchFamily="34" charset="0"/>
                </a:rPr>
                <a:t>Inter-specific effects</a:t>
              </a:r>
            </a:p>
            <a:p>
              <a:pPr algn="ctr" fontAlgn="auto">
                <a:spcBef>
                  <a:spcPts val="0"/>
                </a:spcBef>
                <a:spcAft>
                  <a:spcPts val="0"/>
                </a:spcAft>
                <a:defRPr/>
              </a:pPr>
              <a:r>
                <a:rPr lang="en-US" sz="2400" dirty="0">
                  <a:solidFill>
                    <a:schemeClr val="accent6"/>
                  </a:solidFill>
                  <a:latin typeface="Calibri" panose="020F0502020204030204" pitchFamily="34" charset="0"/>
                </a:rPr>
                <a:t>(can be set to zero)</a:t>
              </a:r>
            </a:p>
          </p:txBody>
        </p:sp>
        <p:sp>
          <p:nvSpPr>
            <p:cNvPr id="20" name="Right Triangle 19"/>
            <p:cNvSpPr/>
            <p:nvPr/>
          </p:nvSpPr>
          <p:spPr>
            <a:xfrm>
              <a:off x="1117" y="1643"/>
              <a:ext cx="1978" cy="1492"/>
            </a:xfrm>
            <a:prstGeom prst="r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Calibri" panose="020F0502020204030204" pitchFamily="34" charset="0"/>
              </a:endParaRPr>
            </a:p>
          </p:txBody>
        </p:sp>
        <p:sp>
          <p:nvSpPr>
            <p:cNvPr id="21" name="Right Triangle 20"/>
            <p:cNvSpPr/>
            <p:nvPr/>
          </p:nvSpPr>
          <p:spPr>
            <a:xfrm rot="10800000">
              <a:off x="1403" y="1388"/>
              <a:ext cx="1979" cy="1493"/>
            </a:xfrm>
            <a:prstGeom prst="r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Calibri" panose="020F0502020204030204" pitchFamily="34" charset="0"/>
              </a:endParaRPr>
            </a:p>
          </p:txBody>
        </p:sp>
        <p:sp>
          <p:nvSpPr>
            <p:cNvPr id="22" name="TextBox 21"/>
            <p:cNvSpPr txBox="1"/>
            <p:nvPr/>
          </p:nvSpPr>
          <p:spPr>
            <a:xfrm>
              <a:off x="1190" y="3148"/>
              <a:ext cx="1712" cy="523"/>
            </a:xfrm>
            <a:prstGeom prst="rect">
              <a:avLst/>
            </a:prstGeom>
            <a:noFill/>
          </p:spPr>
          <p:txBody>
            <a:bodyPr wrap="none">
              <a:spAutoFit/>
            </a:bodyPr>
            <a:lstStyle/>
            <a:p>
              <a:pPr algn="ctr" fontAlgn="auto">
                <a:spcBef>
                  <a:spcPts val="0"/>
                </a:spcBef>
                <a:spcAft>
                  <a:spcPts val="0"/>
                </a:spcAft>
                <a:defRPr/>
              </a:pPr>
              <a:r>
                <a:rPr lang="en-US" sz="2400" dirty="0">
                  <a:solidFill>
                    <a:schemeClr val="accent6"/>
                  </a:solidFill>
                  <a:latin typeface="Calibri" panose="020F0502020204030204" pitchFamily="34" charset="0"/>
                </a:rPr>
                <a:t>Inter-specific effects</a:t>
              </a:r>
            </a:p>
            <a:p>
              <a:pPr algn="ctr" fontAlgn="auto">
                <a:spcBef>
                  <a:spcPts val="0"/>
                </a:spcBef>
                <a:spcAft>
                  <a:spcPts val="0"/>
                </a:spcAft>
                <a:defRPr/>
              </a:pPr>
              <a:r>
                <a:rPr lang="en-US" sz="2400" dirty="0">
                  <a:solidFill>
                    <a:schemeClr val="accent6"/>
                  </a:solidFill>
                  <a:latin typeface="Calibri" panose="020F0502020204030204" pitchFamily="34" charset="0"/>
                </a:rPr>
                <a:t>(can be set to zero)</a:t>
              </a:r>
            </a:p>
          </p:txBody>
        </p:sp>
      </p:grpSp>
    </p:spTree>
    <p:extLst>
      <p:ext uri="{BB962C8B-B14F-4D97-AF65-F5344CB8AC3E}">
        <p14:creationId xmlns:p14="http://schemas.microsoft.com/office/powerpoint/2010/main" val="773857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1"/>
          <p:cNvSpPr>
            <a:spLocks noGrp="1"/>
          </p:cNvSpPr>
          <p:nvPr>
            <p:ph type="title"/>
          </p:nvPr>
        </p:nvSpPr>
        <p:spPr/>
        <p:txBody>
          <a:bodyPr/>
          <a:lstStyle/>
          <a:p>
            <a:r>
              <a:rPr lang="en-US" dirty="0">
                <a:latin typeface="+mn-lt"/>
              </a:rPr>
              <a:t>O</a:t>
            </a:r>
            <a:r>
              <a:rPr lang="en-US" dirty="0" smtClean="0">
                <a:latin typeface="+mn-lt"/>
              </a:rPr>
              <a:t>bservation error causes</a:t>
            </a:r>
          </a:p>
        </p:txBody>
      </p:sp>
      <p:graphicFrame>
        <p:nvGraphicFramePr>
          <p:cNvPr id="75778" name="Object 2"/>
          <p:cNvGraphicFramePr>
            <a:graphicFrameLocks noChangeAspect="1"/>
          </p:cNvGraphicFramePr>
          <p:nvPr>
            <p:extLst>
              <p:ext uri="{D42A27DB-BD31-4B8C-83A1-F6EECF244321}">
                <p14:modId xmlns:p14="http://schemas.microsoft.com/office/powerpoint/2010/main" val="1472454281"/>
              </p:ext>
            </p:extLst>
          </p:nvPr>
        </p:nvGraphicFramePr>
        <p:xfrm>
          <a:off x="1086643" y="3078162"/>
          <a:ext cx="4608513" cy="2944813"/>
        </p:xfrm>
        <a:graphic>
          <a:graphicData uri="http://schemas.openxmlformats.org/presentationml/2006/ole">
            <mc:AlternateContent xmlns:mc="http://schemas.openxmlformats.org/markup-compatibility/2006">
              <mc:Choice xmlns:v="urn:schemas-microsoft-com:vml" Requires="v">
                <p:oleObj spid="_x0000_s153638" name="Equation" r:id="rId4" imgW="1828800" imgH="1168200" progId="Equation.3">
                  <p:embed/>
                </p:oleObj>
              </mc:Choice>
              <mc:Fallback>
                <p:oleObj name="Equation" r:id="rId4" imgW="1828800" imgH="1168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6643" y="3078162"/>
                        <a:ext cx="4608513" cy="294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788" name="Group 12"/>
          <p:cNvGrpSpPr>
            <a:grpSpLocks/>
          </p:cNvGrpSpPr>
          <p:nvPr/>
        </p:nvGrpSpPr>
        <p:grpSpPr bwMode="auto">
          <a:xfrm>
            <a:off x="1381918" y="4343400"/>
            <a:ext cx="6942140" cy="2430462"/>
            <a:chOff x="812" y="2129"/>
            <a:chExt cx="4373" cy="1531"/>
          </a:xfrm>
        </p:grpSpPr>
        <p:sp>
          <p:nvSpPr>
            <p:cNvPr id="14" name="Rounded Rectangle 13"/>
            <p:cNvSpPr/>
            <p:nvPr/>
          </p:nvSpPr>
          <p:spPr>
            <a:xfrm rot="2205251">
              <a:off x="812" y="2129"/>
              <a:ext cx="2940" cy="29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accent2"/>
                </a:solidFill>
                <a:latin typeface="Calibri" panose="020F0502020204030204" pitchFamily="34" charset="0"/>
              </a:endParaRPr>
            </a:p>
          </p:txBody>
        </p:sp>
        <p:sp>
          <p:nvSpPr>
            <p:cNvPr id="75782" name="TextBox 14"/>
            <p:cNvSpPr txBox="1">
              <a:spLocks noChangeArrowheads="1"/>
            </p:cNvSpPr>
            <p:nvPr/>
          </p:nvSpPr>
          <p:spPr bwMode="auto">
            <a:xfrm>
              <a:off x="3446" y="3137"/>
              <a:ext cx="173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b="1" dirty="0">
                  <a:solidFill>
                    <a:srgbClr val="FF0000"/>
                  </a:solidFill>
                </a:rPr>
                <a:t>Intra-specific </a:t>
              </a:r>
              <a:r>
                <a:rPr lang="en-US" sz="2400" b="1" dirty="0" smtClean="0">
                  <a:solidFill>
                    <a:srgbClr val="FF0000"/>
                  </a:solidFill>
                </a:rPr>
                <a:t>effects</a:t>
              </a:r>
            </a:p>
            <a:p>
              <a:r>
                <a:rPr lang="en-US" sz="2400" b="1" dirty="0" smtClean="0">
                  <a:solidFill>
                    <a:srgbClr val="FF0000"/>
                  </a:solidFill>
                </a:rPr>
                <a:t>go to 0</a:t>
              </a:r>
              <a:endParaRPr lang="en-US" sz="2400" b="1" dirty="0">
                <a:solidFill>
                  <a:srgbClr val="FF0000"/>
                </a:solidFill>
              </a:endParaRPr>
            </a:p>
          </p:txBody>
        </p:sp>
      </p:grpSp>
      <p:grpSp>
        <p:nvGrpSpPr>
          <p:cNvPr id="75789" name="Group 13"/>
          <p:cNvGrpSpPr>
            <a:grpSpLocks/>
          </p:cNvGrpSpPr>
          <p:nvPr/>
        </p:nvGrpSpPr>
        <p:grpSpPr bwMode="auto">
          <a:xfrm>
            <a:off x="1866106" y="3167062"/>
            <a:ext cx="6729412" cy="2773363"/>
            <a:chOff x="1117" y="1388"/>
            <a:chExt cx="4239" cy="1747"/>
          </a:xfrm>
        </p:grpSpPr>
        <p:sp>
          <p:nvSpPr>
            <p:cNvPr id="18" name="TextBox 17"/>
            <p:cNvSpPr txBox="1"/>
            <p:nvPr/>
          </p:nvSpPr>
          <p:spPr>
            <a:xfrm>
              <a:off x="3648" y="1966"/>
              <a:ext cx="1708" cy="523"/>
            </a:xfrm>
            <a:prstGeom prst="rect">
              <a:avLst/>
            </a:prstGeom>
            <a:noFill/>
          </p:spPr>
          <p:txBody>
            <a:bodyPr wrap="none">
              <a:spAutoFit/>
            </a:bodyPr>
            <a:lstStyle/>
            <a:p>
              <a:pPr algn="ctr" fontAlgn="auto">
                <a:spcBef>
                  <a:spcPts val="0"/>
                </a:spcBef>
                <a:spcAft>
                  <a:spcPts val="0"/>
                </a:spcAft>
                <a:defRPr/>
              </a:pPr>
              <a:r>
                <a:rPr lang="en-US" sz="2400" dirty="0">
                  <a:solidFill>
                    <a:schemeClr val="accent6"/>
                  </a:solidFill>
                  <a:latin typeface="Calibri" panose="020F0502020204030204" pitchFamily="34" charset="0"/>
                </a:rPr>
                <a:t>Inter-specific effects</a:t>
              </a:r>
            </a:p>
            <a:p>
              <a:pPr algn="ctr" fontAlgn="auto">
                <a:spcBef>
                  <a:spcPts val="0"/>
                </a:spcBef>
                <a:spcAft>
                  <a:spcPts val="0"/>
                </a:spcAft>
                <a:defRPr/>
              </a:pPr>
              <a:r>
                <a:rPr lang="en-US" sz="2400" dirty="0" smtClean="0">
                  <a:solidFill>
                    <a:schemeClr val="accent6"/>
                  </a:solidFill>
                  <a:latin typeface="Calibri" panose="020F0502020204030204" pitchFamily="34" charset="0"/>
                </a:rPr>
                <a:t>(go to 0)</a:t>
              </a:r>
              <a:endParaRPr lang="en-US" sz="2400" dirty="0">
                <a:solidFill>
                  <a:schemeClr val="accent6"/>
                </a:solidFill>
                <a:latin typeface="Calibri" panose="020F0502020204030204" pitchFamily="34" charset="0"/>
              </a:endParaRPr>
            </a:p>
          </p:txBody>
        </p:sp>
        <p:sp>
          <p:nvSpPr>
            <p:cNvPr id="20" name="Right Triangle 19"/>
            <p:cNvSpPr/>
            <p:nvPr/>
          </p:nvSpPr>
          <p:spPr>
            <a:xfrm>
              <a:off x="1117" y="1643"/>
              <a:ext cx="1978" cy="1492"/>
            </a:xfrm>
            <a:prstGeom prst="r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Calibri" panose="020F0502020204030204" pitchFamily="34" charset="0"/>
              </a:endParaRPr>
            </a:p>
          </p:txBody>
        </p:sp>
        <p:sp>
          <p:nvSpPr>
            <p:cNvPr id="21" name="Right Triangle 20"/>
            <p:cNvSpPr/>
            <p:nvPr/>
          </p:nvSpPr>
          <p:spPr>
            <a:xfrm rot="10800000">
              <a:off x="1403" y="1388"/>
              <a:ext cx="1979" cy="1493"/>
            </a:xfrm>
            <a:prstGeom prst="r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Calibri" panose="020F0502020204030204" pitchFamily="34" charset="0"/>
              </a:endParaRPr>
            </a:p>
          </p:txBody>
        </p:sp>
      </p:grpSp>
      <p:sp>
        <p:nvSpPr>
          <p:cNvPr id="12" name="TextBox 11"/>
          <p:cNvSpPr txBox="1"/>
          <p:nvPr/>
        </p:nvSpPr>
        <p:spPr>
          <a:xfrm>
            <a:off x="76200" y="1371600"/>
            <a:ext cx="7924800" cy="1400383"/>
          </a:xfrm>
          <a:prstGeom prst="rect">
            <a:avLst/>
          </a:prstGeom>
          <a:noFill/>
        </p:spPr>
        <p:txBody>
          <a:bodyPr wrap="square">
            <a:spAutoFit/>
          </a:bodyPr>
          <a:lstStyle>
            <a:lvl1pPr>
              <a:defRPr>
                <a:solidFill>
                  <a:schemeClr val="tx1"/>
                </a:solidFill>
                <a:latin typeface="Calibri" pitchFamily="34" charset="0"/>
              </a:defRPr>
            </a:lvl1pPr>
            <a:lvl2pPr marL="744538" indent="-287338">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800100" lvl="1" indent="-342900">
              <a:spcAft>
                <a:spcPts val="600"/>
              </a:spcAft>
              <a:buFont typeface="Wingdings" panose="05000000000000000000" pitchFamily="2" charset="2"/>
              <a:buChar char="Ø"/>
            </a:pPr>
            <a:r>
              <a:rPr lang="en-US" sz="2000" b="1" dirty="0" smtClean="0"/>
              <a:t>Spurious density-dependence, i.e. apparent stronger effect of self on self</a:t>
            </a:r>
          </a:p>
          <a:p>
            <a:pPr marL="800100" lvl="1" indent="-342900">
              <a:spcAft>
                <a:spcPts val="600"/>
              </a:spcAft>
              <a:buFont typeface="Wingdings" panose="05000000000000000000" pitchFamily="2" charset="2"/>
              <a:buChar char="Ø"/>
            </a:pPr>
            <a:r>
              <a:rPr lang="en-US" sz="2000" b="1" dirty="0" smtClean="0"/>
              <a:t>Spuriously low species interaction strengths, i.e. apparent lower effect of other on self</a:t>
            </a:r>
          </a:p>
        </p:txBody>
      </p:sp>
    </p:spTree>
    <p:extLst>
      <p:ext uri="{BB962C8B-B14F-4D97-AF65-F5344CB8AC3E}">
        <p14:creationId xmlns:p14="http://schemas.microsoft.com/office/powerpoint/2010/main" val="2471044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12" name="Text Box 56"/>
          <p:cNvSpPr txBox="1">
            <a:spLocks noChangeArrowheads="1"/>
          </p:cNvSpPr>
          <p:nvPr/>
        </p:nvSpPr>
        <p:spPr bwMode="auto">
          <a:xfrm>
            <a:off x="1252538" y="4079875"/>
            <a:ext cx="25202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base">
              <a:spcBef>
                <a:spcPct val="0"/>
              </a:spcBef>
              <a:spcAft>
                <a:spcPct val="0"/>
              </a:spcAft>
              <a:defRPr/>
            </a:pPr>
            <a:r>
              <a:rPr lang="en-US" sz="2000" dirty="0">
                <a:solidFill>
                  <a:srgbClr val="000000"/>
                </a:solidFill>
                <a:latin typeface="Calibri" panose="020F0502020204030204" pitchFamily="34" charset="0"/>
                <a:ea typeface="ＭＳ Ｐゴシック" charset="0"/>
              </a:rPr>
              <a:t>B = interaction matrix</a:t>
            </a:r>
            <a:endParaRPr lang="en-US" sz="2400" dirty="0">
              <a:solidFill>
                <a:srgbClr val="000000"/>
              </a:solidFill>
              <a:latin typeface="Calibri" panose="020F0502020204030204" pitchFamily="34" charset="0"/>
              <a:ea typeface="ＭＳ Ｐゴシック" charset="0"/>
            </a:endParaRPr>
          </a:p>
        </p:txBody>
      </p:sp>
      <p:sp>
        <p:nvSpPr>
          <p:cNvPr id="32771" name="Rectangle 1030"/>
          <p:cNvSpPr>
            <a:spLocks noGrp="1" noChangeArrowheads="1"/>
          </p:cNvSpPr>
          <p:nvPr>
            <p:ph type="title" idx="4294967295"/>
          </p:nvPr>
        </p:nvSpPr>
        <p:spPr/>
        <p:txBody>
          <a:bodyPr/>
          <a:lstStyle/>
          <a:p>
            <a:pPr eaLnBrk="1" hangingPunct="1"/>
            <a:r>
              <a:rPr lang="en-US" sz="3600" dirty="0" smtClean="0"/>
              <a:t>Adding covariates</a:t>
            </a:r>
          </a:p>
        </p:txBody>
      </p:sp>
      <p:sp>
        <p:nvSpPr>
          <p:cNvPr id="32772" name="AutoShape 1032"/>
          <p:cNvSpPr>
            <a:spLocks/>
          </p:cNvSpPr>
          <p:nvPr/>
        </p:nvSpPr>
        <p:spPr bwMode="auto">
          <a:xfrm rot="5400000">
            <a:off x="1731962" y="2992438"/>
            <a:ext cx="574675" cy="1447800"/>
          </a:xfrm>
          <a:prstGeom prst="rightBrace">
            <a:avLst>
              <a:gd name="adj1" fmla="val 70833"/>
              <a:gd name="adj2" fmla="val 50000"/>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rot="10800000" vert="eaVert" wrap="none" anchor="ct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sp>
        <p:nvSpPr>
          <p:cNvPr id="131082" name="Text Box 1034"/>
          <p:cNvSpPr txBox="1">
            <a:spLocks noChangeArrowheads="1"/>
          </p:cNvSpPr>
          <p:nvPr/>
        </p:nvSpPr>
        <p:spPr bwMode="auto">
          <a:xfrm>
            <a:off x="4932116" y="4001715"/>
            <a:ext cx="17979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base">
              <a:spcBef>
                <a:spcPct val="0"/>
              </a:spcBef>
              <a:spcAft>
                <a:spcPct val="0"/>
              </a:spcAft>
              <a:defRPr/>
            </a:pPr>
            <a:r>
              <a:rPr lang="en-US" sz="2000" dirty="0">
                <a:solidFill>
                  <a:srgbClr val="000000"/>
                </a:solidFill>
                <a:latin typeface="Calibri" panose="020F0502020204030204" pitchFamily="34" charset="0"/>
                <a:ea typeface="ＭＳ Ｐゴシック" charset="0"/>
              </a:rPr>
              <a:t>covariate effect</a:t>
            </a:r>
            <a:endParaRPr lang="en-US" sz="2400" dirty="0">
              <a:solidFill>
                <a:srgbClr val="000000"/>
              </a:solidFill>
              <a:latin typeface="Calibri" panose="020F0502020204030204" pitchFamily="34" charset="0"/>
              <a:ea typeface="ＭＳ Ｐゴシック" charset="0"/>
            </a:endParaRPr>
          </a:p>
        </p:txBody>
      </p:sp>
      <p:sp>
        <p:nvSpPr>
          <p:cNvPr id="32775" name="AutoShape 1035"/>
          <p:cNvSpPr>
            <a:spLocks/>
          </p:cNvSpPr>
          <p:nvPr/>
        </p:nvSpPr>
        <p:spPr bwMode="auto">
          <a:xfrm rot="5400000">
            <a:off x="5465762" y="2687638"/>
            <a:ext cx="498475" cy="1981200"/>
          </a:xfrm>
          <a:prstGeom prst="rightBrace">
            <a:avLst>
              <a:gd name="adj1" fmla="val 25000"/>
              <a:gd name="adj2" fmla="val 50000"/>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rot="10800000" vert="eaVert" wrap="none" anchor="ct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sp>
        <p:nvSpPr>
          <p:cNvPr id="131084" name="Text Box 1036"/>
          <p:cNvSpPr txBox="1">
            <a:spLocks noChangeArrowheads="1"/>
          </p:cNvSpPr>
          <p:nvPr/>
        </p:nvSpPr>
        <p:spPr bwMode="auto">
          <a:xfrm>
            <a:off x="6057025" y="1295400"/>
            <a:ext cx="12432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base">
              <a:spcBef>
                <a:spcPct val="0"/>
              </a:spcBef>
              <a:spcAft>
                <a:spcPct val="0"/>
              </a:spcAft>
              <a:defRPr/>
            </a:pPr>
            <a:r>
              <a:rPr lang="en-US" sz="2000" dirty="0">
                <a:solidFill>
                  <a:srgbClr val="000000"/>
                </a:solidFill>
                <a:latin typeface="Calibri" panose="020F0502020204030204" pitchFamily="34" charset="0"/>
                <a:ea typeface="ＭＳ Ｐゴシック" charset="0"/>
              </a:rPr>
              <a:t>covariates</a:t>
            </a:r>
            <a:endParaRPr lang="en-US" sz="2400" dirty="0">
              <a:solidFill>
                <a:srgbClr val="000000"/>
              </a:solidFill>
              <a:latin typeface="Calibri" panose="020F0502020204030204" pitchFamily="34" charset="0"/>
              <a:ea typeface="ＭＳ Ｐゴシック" charset="0"/>
            </a:endParaRPr>
          </a:p>
        </p:txBody>
      </p:sp>
      <p:sp>
        <p:nvSpPr>
          <p:cNvPr id="32777" name="AutoShape 1037"/>
          <p:cNvSpPr>
            <a:spLocks/>
          </p:cNvSpPr>
          <p:nvPr/>
        </p:nvSpPr>
        <p:spPr bwMode="auto">
          <a:xfrm rot="16200000" flipV="1">
            <a:off x="6901768" y="1581210"/>
            <a:ext cx="381000" cy="609600"/>
          </a:xfrm>
          <a:prstGeom prst="rightBrace">
            <a:avLst>
              <a:gd name="adj1" fmla="val 13333"/>
              <a:gd name="adj2" fmla="val 50000"/>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rot="10800000" vert="eaVert" wrap="none" anchor="ctr"/>
          <a:lstStyle/>
          <a:p>
            <a:pPr fontAlgn="base">
              <a:spcBef>
                <a:spcPct val="0"/>
              </a:spcBef>
              <a:spcAft>
                <a:spcPct val="0"/>
              </a:spcAft>
            </a:pPr>
            <a:endParaRPr lang="en-US">
              <a:solidFill>
                <a:srgbClr val="000000"/>
              </a:solidFill>
              <a:latin typeface="Arial" pitchFamily="34" charset="0"/>
              <a:ea typeface="ＭＳ Ｐゴシック" pitchFamily="34" charset="-128"/>
            </a:endParaRPr>
          </a:p>
        </p:txBody>
      </p:sp>
      <p:sp>
        <p:nvSpPr>
          <p:cNvPr id="224258" name="Text Box 2"/>
          <p:cNvSpPr txBox="1">
            <a:spLocks noChangeArrowheads="1"/>
          </p:cNvSpPr>
          <p:nvPr/>
        </p:nvSpPr>
        <p:spPr bwMode="auto">
          <a:xfrm>
            <a:off x="5638800" y="4954587"/>
            <a:ext cx="3124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fontAlgn="base">
              <a:spcBef>
                <a:spcPct val="0"/>
              </a:spcBef>
              <a:spcAft>
                <a:spcPct val="0"/>
              </a:spcAft>
              <a:defRPr/>
            </a:pPr>
            <a:r>
              <a:rPr lang="en-US" sz="2000" dirty="0" smtClean="0">
                <a:solidFill>
                  <a:srgbClr val="0000FF"/>
                </a:solidFill>
                <a:latin typeface="Calibri" panose="020F0502020204030204" pitchFamily="34" charset="0"/>
                <a:ea typeface="ＭＳ Ｐゴシック" charset="0"/>
              </a:rPr>
              <a:t>Process </a:t>
            </a:r>
            <a:r>
              <a:rPr lang="en-US" sz="2000" dirty="0">
                <a:solidFill>
                  <a:srgbClr val="0000FF"/>
                </a:solidFill>
                <a:latin typeface="Calibri" panose="020F0502020204030204" pitchFamily="34" charset="0"/>
                <a:ea typeface="ＭＳ Ｐゴシック" charset="0"/>
              </a:rPr>
              <a:t>variation </a:t>
            </a:r>
            <a:r>
              <a:rPr lang="en-US" sz="2000" dirty="0" smtClean="0">
                <a:solidFill>
                  <a:srgbClr val="0000FF"/>
                </a:solidFill>
                <a:latin typeface="Calibri" panose="020F0502020204030204" pitchFamily="34" charset="0"/>
                <a:ea typeface="ＭＳ Ｐゴシック" charset="0"/>
              </a:rPr>
              <a:t>not </a:t>
            </a:r>
            <a:r>
              <a:rPr lang="en-US" sz="2000" dirty="0">
                <a:solidFill>
                  <a:srgbClr val="0000FF"/>
                </a:solidFill>
                <a:latin typeface="Calibri" panose="020F0502020204030204" pitchFamily="34" charset="0"/>
                <a:ea typeface="ＭＳ Ｐゴシック" charset="0"/>
              </a:rPr>
              <a:t>from </a:t>
            </a:r>
            <a:r>
              <a:rPr lang="en-US" sz="2000" dirty="0" smtClean="0">
                <a:solidFill>
                  <a:srgbClr val="0000FF"/>
                </a:solidFill>
                <a:latin typeface="Calibri" panose="020F0502020204030204" pitchFamily="34" charset="0"/>
                <a:ea typeface="ＭＳ Ｐゴシック" charset="0"/>
              </a:rPr>
              <a:t>covariates (“unexplained”)</a:t>
            </a:r>
            <a:endParaRPr lang="en-US" sz="2000" dirty="0">
              <a:solidFill>
                <a:srgbClr val="0000FF"/>
              </a:solidFill>
              <a:latin typeface="Calibri" panose="020F0502020204030204" pitchFamily="34" charset="0"/>
              <a:ea typeface="ＭＳ Ｐゴシック" charset="0"/>
            </a:endParaRPr>
          </a:p>
        </p:txBody>
      </p:sp>
      <p:sp>
        <p:nvSpPr>
          <p:cNvPr id="32783" name="Line 4"/>
          <p:cNvSpPr>
            <a:spLocks noChangeShapeType="1"/>
          </p:cNvSpPr>
          <p:nvPr/>
        </p:nvSpPr>
        <p:spPr bwMode="auto">
          <a:xfrm flipV="1">
            <a:off x="7620000" y="3278187"/>
            <a:ext cx="228600" cy="16764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a:lstStyle/>
          <a:p>
            <a:pPr eaLnBrk="0" fontAlgn="base" hangingPunct="0">
              <a:spcBef>
                <a:spcPct val="0"/>
              </a:spcBef>
              <a:spcAft>
                <a:spcPct val="0"/>
              </a:spcAft>
            </a:pPr>
            <a:endParaRPr lang="en-US">
              <a:solidFill>
                <a:srgbClr val="000000"/>
              </a:solidFill>
              <a:latin typeface="Arial" pitchFamily="34" charset="0"/>
            </a:endParaRPr>
          </a:p>
        </p:txBody>
      </p:sp>
      <p:graphicFrame>
        <p:nvGraphicFramePr>
          <p:cNvPr id="2" name="Object 1"/>
          <p:cNvGraphicFramePr>
            <a:graphicFrameLocks noGrp="1" noChangeAspect="1"/>
          </p:cNvGraphicFramePr>
          <p:nvPr>
            <p:extLst>
              <p:ext uri="{D42A27DB-BD31-4B8C-83A1-F6EECF244321}">
                <p14:modId xmlns:p14="http://schemas.microsoft.com/office/powerpoint/2010/main" val="2998025349"/>
              </p:ext>
            </p:extLst>
          </p:nvPr>
        </p:nvGraphicFramePr>
        <p:xfrm>
          <a:off x="304800" y="2149698"/>
          <a:ext cx="7924800" cy="1312863"/>
        </p:xfrm>
        <a:graphic>
          <a:graphicData uri="http://schemas.openxmlformats.org/presentationml/2006/ole">
            <mc:AlternateContent xmlns:mc="http://schemas.openxmlformats.org/markup-compatibility/2006">
              <mc:Choice xmlns:v="urn:schemas-microsoft-com:vml" Requires="v">
                <p:oleObj spid="_x0000_s152614" name="Equation" r:id="rId4" imgW="4444920" imgH="736560" progId="Equation.3">
                  <p:embed/>
                </p:oleObj>
              </mc:Choice>
              <mc:Fallback>
                <p:oleObj name="Equation" r:id="rId4" imgW="4444920" imgH="736560" progId="Equation.3">
                  <p:embed/>
                  <p:pic>
                    <p:nvPicPr>
                      <p:cNvPr id="0" name=""/>
                      <p:cNvPicPr>
                        <a:picLocks noGrp="1" noChangeAspect="1" noChangeArrowheads="1"/>
                      </p:cNvPicPr>
                      <p:nvPr/>
                    </p:nvPicPr>
                    <p:blipFill>
                      <a:blip r:embed="rId5"/>
                      <a:srcRect/>
                      <a:stretch>
                        <a:fillRect/>
                      </a:stretch>
                    </p:blipFill>
                    <p:spPr bwMode="auto">
                      <a:xfrm>
                        <a:off x="304800" y="2149698"/>
                        <a:ext cx="7924800"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4493379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ladybird_aphid_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352925" y="2667000"/>
            <a:ext cx="4791075" cy="405606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LynxHare"/>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52400" y="1676400"/>
            <a:ext cx="4876800" cy="3251200"/>
          </a:xfrm>
          <a:prstGeom prst="rect">
            <a:avLst/>
          </a:prstGeom>
          <a:noFill/>
          <a:extLst>
            <a:ext uri="{909E8E84-426E-40DD-AFC4-6F175D3DCCD1}">
              <a14:hiddenFill xmlns:a14="http://schemas.microsoft.com/office/drawing/2010/main">
                <a:solidFill>
                  <a:srgbClr val="FFFFFF"/>
                </a:solidFill>
              </a14:hiddenFill>
            </a:ext>
          </a:extLst>
        </p:spPr>
      </p:pic>
      <p:sp>
        <p:nvSpPr>
          <p:cNvPr id="3079" name="Text Box 7"/>
          <p:cNvSpPr txBox="1">
            <a:spLocks noChangeArrowheads="1"/>
          </p:cNvSpPr>
          <p:nvPr/>
        </p:nvSpPr>
        <p:spPr bwMode="auto">
          <a:xfrm>
            <a:off x="0" y="6602413"/>
            <a:ext cx="38369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solidFill>
                  <a:schemeClr val="bg1"/>
                </a:solidFill>
              </a:rPr>
              <a:t>S. E. Hampton, NCEAS, UCSB, hampton@nceas.ucsb.edu, 7 July 2007</a:t>
            </a:r>
          </a:p>
        </p:txBody>
      </p:sp>
      <p:sp>
        <p:nvSpPr>
          <p:cNvPr id="2" name="Title 1"/>
          <p:cNvSpPr>
            <a:spLocks noGrp="1"/>
          </p:cNvSpPr>
          <p:nvPr>
            <p:ph type="title"/>
          </p:nvPr>
        </p:nvSpPr>
        <p:spPr>
          <a:xfrm>
            <a:off x="546813" y="0"/>
            <a:ext cx="8229600" cy="1143000"/>
          </a:xfrm>
        </p:spPr>
        <p:txBody>
          <a:bodyPr/>
          <a:lstStyle/>
          <a:p>
            <a:r>
              <a:rPr lang="en-US" sz="3600" kern="0" dirty="0" err="1"/>
              <a:t>Lotka-Volterra</a:t>
            </a:r>
            <a:r>
              <a:rPr lang="en-US" sz="3600" kern="0" dirty="0"/>
              <a:t> predator-prey </a:t>
            </a:r>
            <a:r>
              <a:rPr lang="en-US" sz="3600" kern="0" dirty="0" smtClean="0"/>
              <a:t>interactions</a:t>
            </a:r>
            <a:endParaRPr lang="en-US" dirty="0"/>
          </a:p>
        </p:txBody>
      </p:sp>
    </p:spTree>
    <p:extLst>
      <p:ext uri="{BB962C8B-B14F-4D97-AF65-F5344CB8AC3E}">
        <p14:creationId xmlns:p14="http://schemas.microsoft.com/office/powerpoint/2010/main" val="3479305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Mean-reverting processes</a:t>
            </a:r>
            <a:endParaRPr lang="en-US"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54359" y="1349335"/>
            <a:ext cx="4394718" cy="487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074228" y="1548881"/>
            <a:ext cx="2129583" cy="3416320"/>
          </a:xfrm>
          <a:prstGeom prst="rect">
            <a:avLst/>
          </a:prstGeom>
          <a:noFill/>
          <a:ln>
            <a:solidFill>
              <a:schemeClr val="accent1"/>
            </a:solidFill>
          </a:ln>
        </p:spPr>
        <p:txBody>
          <a:bodyPr wrap="square" rtlCol="0">
            <a:spAutoFit/>
          </a:bodyPr>
          <a:lstStyle/>
          <a:p>
            <a:r>
              <a:rPr lang="en-US" dirty="0" smtClean="0">
                <a:solidFill>
                  <a:schemeClr val="tx2"/>
                </a:solidFill>
              </a:rPr>
              <a:t>In lecture, I will talk about estimating mean-reversion in the context of density-dependence and species interactions, but mean-reverting stochastic processes are ubiquitous.</a:t>
            </a:r>
            <a:endParaRPr lang="en-US" dirty="0">
              <a:solidFill>
                <a:schemeClr val="tx2"/>
              </a:solidFill>
            </a:endParaRPr>
          </a:p>
        </p:txBody>
      </p:sp>
      <p:sp>
        <p:nvSpPr>
          <p:cNvPr id="3" name="TextBox 2"/>
          <p:cNvSpPr txBox="1"/>
          <p:nvPr/>
        </p:nvSpPr>
        <p:spPr>
          <a:xfrm>
            <a:off x="5053626" y="5461811"/>
            <a:ext cx="3797559" cy="1200329"/>
          </a:xfrm>
          <a:prstGeom prst="rect">
            <a:avLst/>
          </a:prstGeom>
          <a:noFill/>
        </p:spPr>
        <p:txBody>
          <a:bodyPr wrap="square" rtlCol="0">
            <a:spAutoFit/>
          </a:bodyPr>
          <a:lstStyle/>
          <a:p>
            <a:r>
              <a:rPr lang="en-US" sz="1200" dirty="0" smtClean="0"/>
              <a:t>The </a:t>
            </a:r>
            <a:r>
              <a:rPr lang="en-US" sz="1200" b="1" dirty="0" smtClean="0"/>
              <a:t>Ornstein-</a:t>
            </a:r>
            <a:r>
              <a:rPr lang="en-US" sz="1200" b="1" dirty="0" err="1" smtClean="0"/>
              <a:t>Uhlenbeck</a:t>
            </a:r>
            <a:r>
              <a:rPr lang="en-US" sz="1200" dirty="0" smtClean="0"/>
              <a:t> process is the classic </a:t>
            </a:r>
            <a:r>
              <a:rPr lang="en-US" sz="1200" i="1" dirty="0" smtClean="0"/>
              <a:t>continuous</a:t>
            </a:r>
            <a:r>
              <a:rPr lang="en-US" sz="1200" dirty="0" smtClean="0"/>
              <a:t> time mean-reverting stochastic process.  In the population dynamics literature, the </a:t>
            </a:r>
            <a:r>
              <a:rPr lang="en-US" sz="1200" b="1" dirty="0" smtClean="0"/>
              <a:t>Gompertz</a:t>
            </a:r>
            <a:r>
              <a:rPr lang="en-US" sz="1200" dirty="0" smtClean="0"/>
              <a:t> model is the classic discrete time mean-reverting process (although the Gompertz model also refers to a continuous time version).</a:t>
            </a:r>
            <a:endParaRPr lang="en-US" sz="1200" dirty="0"/>
          </a:p>
        </p:txBody>
      </p:sp>
    </p:spTree>
    <p:extLst>
      <p:ext uri="{BB962C8B-B14F-4D97-AF65-F5344CB8AC3E}">
        <p14:creationId xmlns:p14="http://schemas.microsoft.com/office/powerpoint/2010/main" val="3108660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381000" y="1586805"/>
            <a:ext cx="8534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dirty="0" smtClean="0">
                <a:latin typeface="Calibri" panose="020F0502020204030204" pitchFamily="34" charset="0"/>
              </a:rPr>
              <a:t>Data </a:t>
            </a:r>
            <a:r>
              <a:rPr lang="en-US" altLang="en-US" sz="2800" dirty="0">
                <a:latin typeface="Calibri" panose="020F0502020204030204" pitchFamily="34" charset="0"/>
              </a:rPr>
              <a:t>are simulated using a </a:t>
            </a:r>
            <a:r>
              <a:rPr lang="en-US" altLang="en-US" sz="2800" dirty="0" smtClean="0">
                <a:latin typeface="Calibri" panose="020F0502020204030204" pitchFamily="34" charset="0"/>
              </a:rPr>
              <a:t>discrete time version </a:t>
            </a:r>
            <a:r>
              <a:rPr lang="en-US" altLang="en-US" sz="2800" smtClean="0">
                <a:latin typeface="Calibri" panose="020F0502020204030204" pitchFamily="34" charset="0"/>
              </a:rPr>
              <a:t>of a Lotka-Volterra</a:t>
            </a:r>
            <a:r>
              <a:rPr lang="en-US" altLang="en-US" sz="2800" dirty="0" smtClean="0">
                <a:latin typeface="Calibri" panose="020F0502020204030204" pitchFamily="34" charset="0"/>
              </a:rPr>
              <a:t> </a:t>
            </a:r>
            <a:r>
              <a:rPr lang="en-US" altLang="en-US" sz="2800" dirty="0">
                <a:latin typeface="Calibri" panose="020F0502020204030204" pitchFamily="34" charset="0"/>
              </a:rPr>
              <a:t>model with density-dependence in the herbivore– easy to change interaction strength</a:t>
            </a:r>
          </a:p>
        </p:txBody>
      </p:sp>
      <p:sp>
        <p:nvSpPr>
          <p:cNvPr id="4101" name="Rectangle 5"/>
          <p:cNvSpPr>
            <a:spLocks noChangeArrowheads="1"/>
          </p:cNvSpPr>
          <p:nvPr/>
        </p:nvSpPr>
        <p:spPr bwMode="auto">
          <a:xfrm>
            <a:off x="381000" y="3276600"/>
            <a:ext cx="50292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dirty="0" err="1" smtClean="0">
                <a:latin typeface="Calibri" panose="020F0502020204030204" pitchFamily="34" charset="0"/>
              </a:rPr>
              <a:t>dH</a:t>
            </a:r>
            <a:r>
              <a:rPr lang="en-US" altLang="en-US" sz="2800" b="1" dirty="0" smtClean="0">
                <a:latin typeface="Calibri" panose="020F0502020204030204" pitchFamily="34" charset="0"/>
              </a:rPr>
              <a:t>/</a:t>
            </a:r>
            <a:r>
              <a:rPr lang="en-US" altLang="en-US" sz="2800" b="1" dirty="0" err="1" smtClean="0">
                <a:latin typeface="Calibri" panose="020F0502020204030204" pitchFamily="34" charset="0"/>
              </a:rPr>
              <a:t>dt</a:t>
            </a:r>
            <a:r>
              <a:rPr lang="en-US" altLang="en-US" sz="2800" b="1" dirty="0" smtClean="0">
                <a:latin typeface="Calibri" panose="020F0502020204030204" pitchFamily="34" charset="0"/>
              </a:rPr>
              <a:t>= </a:t>
            </a:r>
            <a:endParaRPr lang="en-US" altLang="en-US" sz="2800" b="1" dirty="0">
              <a:latin typeface="Calibri" panose="020F0502020204030204" pitchFamily="34" charset="0"/>
            </a:endParaRPr>
          </a:p>
          <a:p>
            <a:pPr>
              <a:spcBef>
                <a:spcPct val="50000"/>
              </a:spcBef>
            </a:pPr>
            <a:r>
              <a:rPr lang="en-US" altLang="en-US" sz="2800" b="1" dirty="0">
                <a:latin typeface="Calibri" panose="020F0502020204030204" pitchFamily="34" charset="0"/>
              </a:rPr>
              <a:t>     </a:t>
            </a:r>
            <a:r>
              <a:rPr lang="en-US" altLang="en-US" sz="2800" b="1" dirty="0" err="1">
                <a:latin typeface="Calibri" panose="020F0502020204030204" pitchFamily="34" charset="0"/>
              </a:rPr>
              <a:t>bH</a:t>
            </a:r>
            <a:r>
              <a:rPr lang="en-US" altLang="en-US" sz="2800" b="1" dirty="0">
                <a:latin typeface="Calibri" panose="020F0502020204030204" pitchFamily="34" charset="0"/>
              </a:rPr>
              <a:t>(1 - H/K)  - a H P +</a:t>
            </a:r>
            <a:r>
              <a:rPr lang="en-US" altLang="en-US" sz="2800" b="1" dirty="0"/>
              <a:t> </a:t>
            </a:r>
            <a:r>
              <a:rPr lang="en-US" altLang="en-US" sz="2800" b="1" dirty="0" err="1" smtClean="0">
                <a:latin typeface="Arial" panose="020B0604020202020204" pitchFamily="34" charset="0"/>
                <a:cs typeface="Arial" panose="020B0604020202020204" pitchFamily="34" charset="0"/>
              </a:rPr>
              <a:t>w</a:t>
            </a:r>
            <a:r>
              <a:rPr lang="en-US" altLang="en-US" sz="2800" b="1" baseline="-25000" dirty="0" err="1" smtClean="0">
                <a:latin typeface="Arial" panose="020B0604020202020204" pitchFamily="34" charset="0"/>
                <a:cs typeface="Arial" panose="020B0604020202020204" pitchFamily="34" charset="0"/>
              </a:rPr>
              <a:t>h</a:t>
            </a:r>
            <a:endParaRPr lang="en-US" altLang="en-US" sz="2800" b="1" baseline="-25000" dirty="0">
              <a:latin typeface="Arial" panose="020B0604020202020204" pitchFamily="34" charset="0"/>
              <a:cs typeface="Arial" panose="020B0604020202020204" pitchFamily="34" charset="0"/>
            </a:endParaRPr>
          </a:p>
          <a:p>
            <a:pPr>
              <a:spcBef>
                <a:spcPct val="50000"/>
              </a:spcBef>
            </a:pPr>
            <a:r>
              <a:rPr lang="en-US" altLang="en-US" sz="2800" b="1" dirty="0" err="1">
                <a:latin typeface="Calibri" panose="020F0502020204030204" pitchFamily="34" charset="0"/>
              </a:rPr>
              <a:t>dP</a:t>
            </a:r>
            <a:r>
              <a:rPr lang="en-US" altLang="en-US" sz="2800" b="1" dirty="0">
                <a:latin typeface="Calibri" panose="020F0502020204030204" pitchFamily="34" charset="0"/>
              </a:rPr>
              <a:t>/</a:t>
            </a:r>
            <a:r>
              <a:rPr lang="en-US" altLang="en-US" sz="2800" b="1" dirty="0" err="1">
                <a:latin typeface="Calibri" panose="020F0502020204030204" pitchFamily="34" charset="0"/>
              </a:rPr>
              <a:t>dt</a:t>
            </a:r>
            <a:r>
              <a:rPr lang="en-US" altLang="en-US" sz="2800" b="1" dirty="0">
                <a:latin typeface="Calibri" panose="020F0502020204030204" pitchFamily="34" charset="0"/>
              </a:rPr>
              <a:t> = </a:t>
            </a:r>
          </a:p>
          <a:p>
            <a:pPr>
              <a:spcBef>
                <a:spcPct val="50000"/>
              </a:spcBef>
            </a:pPr>
            <a:r>
              <a:rPr lang="en-US" altLang="en-US" sz="2800" b="1" dirty="0">
                <a:latin typeface="Calibri" panose="020F0502020204030204" pitchFamily="34" charset="0"/>
              </a:rPr>
              <a:t>     e(</a:t>
            </a:r>
            <a:r>
              <a:rPr lang="en-US" altLang="en-US" sz="2800" b="1" dirty="0" err="1">
                <a:latin typeface="Calibri" panose="020F0502020204030204" pitchFamily="34" charset="0"/>
              </a:rPr>
              <a:t>aPH</a:t>
            </a:r>
            <a:r>
              <a:rPr lang="en-US" altLang="en-US" sz="2800" b="1" dirty="0">
                <a:latin typeface="Calibri" panose="020F0502020204030204" pitchFamily="34" charset="0"/>
              </a:rPr>
              <a:t>) - </a:t>
            </a:r>
            <a:r>
              <a:rPr lang="en-US" altLang="en-US" sz="2800" b="1" dirty="0" err="1">
                <a:latin typeface="Calibri" panose="020F0502020204030204" pitchFamily="34" charset="0"/>
              </a:rPr>
              <a:t>sP</a:t>
            </a:r>
            <a:r>
              <a:rPr lang="en-US" altLang="en-US" sz="2800" b="1" dirty="0">
                <a:latin typeface="Calibri" panose="020F0502020204030204" pitchFamily="34" charset="0"/>
              </a:rPr>
              <a:t> + </a:t>
            </a:r>
            <a:r>
              <a:rPr lang="en-US" altLang="en-US" sz="2800" b="1" dirty="0" err="1" smtClean="0">
                <a:latin typeface="Arial" panose="020B0604020202020204" pitchFamily="34" charset="0"/>
                <a:cs typeface="Arial" panose="020B0604020202020204" pitchFamily="34" charset="0"/>
              </a:rPr>
              <a:t>w</a:t>
            </a:r>
            <a:r>
              <a:rPr lang="en-US" altLang="en-US" sz="2800" b="1" baseline="-25000" dirty="0" err="1" smtClean="0">
                <a:latin typeface="Arial" panose="020B0604020202020204" pitchFamily="34" charset="0"/>
                <a:cs typeface="Arial" panose="020B0604020202020204" pitchFamily="34" charset="0"/>
              </a:rPr>
              <a:t>p</a:t>
            </a:r>
            <a:endParaRPr lang="en-US" altLang="en-US" sz="2800" b="1" dirty="0">
              <a:latin typeface="Symbol" pitchFamily="18" charset="2"/>
            </a:endParaRPr>
          </a:p>
          <a:p>
            <a:pPr>
              <a:spcBef>
                <a:spcPct val="50000"/>
              </a:spcBef>
            </a:pPr>
            <a:endParaRPr lang="en-US" altLang="en-US" sz="2800" b="1" dirty="0">
              <a:latin typeface="Calibri" panose="020F0502020204030204" pitchFamily="34" charset="0"/>
            </a:endParaRPr>
          </a:p>
        </p:txBody>
      </p:sp>
      <p:sp>
        <p:nvSpPr>
          <p:cNvPr id="4102" name="Rectangle 6"/>
          <p:cNvSpPr>
            <a:spLocks noChangeArrowheads="1"/>
          </p:cNvSpPr>
          <p:nvPr/>
        </p:nvSpPr>
        <p:spPr bwMode="auto">
          <a:xfrm>
            <a:off x="5105400" y="2971800"/>
            <a:ext cx="3657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sz="1200" dirty="0">
              <a:latin typeface="Calibri" panose="020F0502020204030204" pitchFamily="34" charset="0"/>
            </a:endParaRPr>
          </a:p>
          <a:p>
            <a:r>
              <a:rPr lang="en-US" altLang="en-US" sz="2000" dirty="0">
                <a:latin typeface="Calibri" panose="020F0502020204030204" pitchFamily="34" charset="0"/>
              </a:rPr>
              <a:t>H = herbivore </a:t>
            </a:r>
            <a:r>
              <a:rPr lang="en-US" altLang="en-US" sz="2000" dirty="0" err="1">
                <a:latin typeface="Calibri" panose="020F0502020204030204" pitchFamily="34" charset="0"/>
              </a:rPr>
              <a:t>sp</a:t>
            </a:r>
            <a:endParaRPr lang="en-US" altLang="en-US" sz="2000" dirty="0">
              <a:latin typeface="Calibri" panose="020F0502020204030204" pitchFamily="34" charset="0"/>
            </a:endParaRPr>
          </a:p>
          <a:p>
            <a:r>
              <a:rPr lang="en-US" altLang="en-US" sz="2000" dirty="0">
                <a:latin typeface="Calibri" panose="020F0502020204030204" pitchFamily="34" charset="0"/>
              </a:rPr>
              <a:t>P = predator sp.</a:t>
            </a:r>
          </a:p>
          <a:p>
            <a:r>
              <a:rPr lang="en-US" altLang="en-US" sz="2000" dirty="0">
                <a:latin typeface="Calibri" panose="020F0502020204030204" pitchFamily="34" charset="0"/>
              </a:rPr>
              <a:t>b = herbivore birth rate</a:t>
            </a:r>
          </a:p>
          <a:p>
            <a:r>
              <a:rPr lang="en-US" altLang="en-US" sz="2000" dirty="0">
                <a:latin typeface="Calibri" panose="020F0502020204030204" pitchFamily="34" charset="0"/>
              </a:rPr>
              <a:t>K = herbivore carrying-capacity</a:t>
            </a:r>
          </a:p>
          <a:p>
            <a:r>
              <a:rPr lang="en-US" altLang="en-US" sz="2000" dirty="0">
                <a:latin typeface="Calibri" panose="020F0502020204030204" pitchFamily="34" charset="0"/>
              </a:rPr>
              <a:t>a = per capita attack rate</a:t>
            </a:r>
          </a:p>
          <a:p>
            <a:r>
              <a:rPr lang="en-US" altLang="en-US" sz="2000" dirty="0">
                <a:latin typeface="Calibri" panose="020F0502020204030204" pitchFamily="34" charset="0"/>
              </a:rPr>
              <a:t>e = conversion efficiency (consumed prey turning into new predators)</a:t>
            </a:r>
          </a:p>
          <a:p>
            <a:r>
              <a:rPr lang="en-US" altLang="en-US" sz="2000" dirty="0">
                <a:latin typeface="Calibri" panose="020F0502020204030204" pitchFamily="34" charset="0"/>
              </a:rPr>
              <a:t>s = death rate for predators</a:t>
            </a:r>
          </a:p>
        </p:txBody>
      </p:sp>
      <p:sp>
        <p:nvSpPr>
          <p:cNvPr id="4104" name="Text Box 8"/>
          <p:cNvSpPr txBox="1">
            <a:spLocks noChangeArrowheads="1"/>
          </p:cNvSpPr>
          <p:nvPr/>
        </p:nvSpPr>
        <p:spPr bwMode="auto">
          <a:xfrm>
            <a:off x="0" y="6602413"/>
            <a:ext cx="38369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solidFill>
                  <a:schemeClr val="bg1"/>
                </a:solidFill>
              </a:rPr>
              <a:t>S. E. Hampton, NCEAS, UCSB, hampton@nceas.ucsb.edu, 7 July 2007</a:t>
            </a:r>
          </a:p>
        </p:txBody>
      </p:sp>
      <p:sp>
        <p:nvSpPr>
          <p:cNvPr id="2" name="Title 1"/>
          <p:cNvSpPr>
            <a:spLocks noGrp="1"/>
          </p:cNvSpPr>
          <p:nvPr>
            <p:ph type="title"/>
          </p:nvPr>
        </p:nvSpPr>
        <p:spPr/>
        <p:txBody>
          <a:bodyPr/>
          <a:lstStyle/>
          <a:p>
            <a:r>
              <a:rPr lang="en-US" altLang="en-US" sz="3200" dirty="0">
                <a:latin typeface="Calibri" panose="020F0502020204030204" pitchFamily="34" charset="0"/>
              </a:rPr>
              <a:t>Simple 2-species system </a:t>
            </a:r>
            <a:br>
              <a:rPr lang="en-US" altLang="en-US" sz="3200" dirty="0">
                <a:latin typeface="Calibri" panose="020F0502020204030204" pitchFamily="34" charset="0"/>
              </a:rPr>
            </a:br>
            <a:r>
              <a:rPr lang="en-US" altLang="en-US" sz="3200" dirty="0">
                <a:latin typeface="Calibri" panose="020F0502020204030204" pitchFamily="34" charset="0"/>
              </a:rPr>
              <a:t>Predator &amp; </a:t>
            </a:r>
            <a:r>
              <a:rPr lang="en-US" altLang="en-US" sz="3200" dirty="0" smtClean="0">
                <a:latin typeface="Calibri" panose="020F0502020204030204" pitchFamily="34" charset="0"/>
              </a:rPr>
              <a:t>Prey</a:t>
            </a:r>
            <a:endParaRPr lang="en-US" dirty="0"/>
          </a:p>
        </p:txBody>
      </p:sp>
    </p:spTree>
    <p:extLst>
      <p:ext uri="{BB962C8B-B14F-4D97-AF65-F5344CB8AC3E}">
        <p14:creationId xmlns:p14="http://schemas.microsoft.com/office/powerpoint/2010/main" val="2224691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van egmond fish larva gut bosmina"/>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4191000"/>
            <a:ext cx="3657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pic>
        <p:nvPicPr>
          <p:cNvPr id="5125" name="Picture 5" descr="LynxHare"/>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0" y="1955800"/>
            <a:ext cx="29718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971800" y="1828800"/>
            <a:ext cx="6172200" cy="218598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895600" y="4114800"/>
            <a:ext cx="6248400" cy="2217738"/>
          </a:xfrm>
          <a:prstGeom prst="rect">
            <a:avLst/>
          </a:prstGeom>
          <a:noFill/>
          <a:extLst>
            <a:ext uri="{909E8E84-426E-40DD-AFC4-6F175D3DCCD1}">
              <a14:hiddenFill xmlns:a14="http://schemas.microsoft.com/office/drawing/2010/main">
                <a:solidFill>
                  <a:srgbClr val="FFFFFF"/>
                </a:solidFill>
              </a14:hiddenFill>
            </a:ext>
          </a:extLst>
        </p:spPr>
      </p:pic>
      <p:sp>
        <p:nvSpPr>
          <p:cNvPr id="5129" name="Text Box 9"/>
          <p:cNvSpPr txBox="1">
            <a:spLocks noChangeArrowheads="1"/>
          </p:cNvSpPr>
          <p:nvPr/>
        </p:nvSpPr>
        <p:spPr bwMode="auto">
          <a:xfrm>
            <a:off x="0" y="6602413"/>
            <a:ext cx="383698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solidFill>
                  <a:schemeClr val="bg1"/>
                </a:solidFill>
              </a:rPr>
              <a:t>S. E. Hampton, NCEAS, UCSB, hampton@nceas.ucsb.edu, 7 July 2007</a:t>
            </a:r>
          </a:p>
        </p:txBody>
      </p:sp>
      <p:sp>
        <p:nvSpPr>
          <p:cNvPr id="2" name="Title 1"/>
          <p:cNvSpPr>
            <a:spLocks noGrp="1"/>
          </p:cNvSpPr>
          <p:nvPr>
            <p:ph type="title"/>
          </p:nvPr>
        </p:nvSpPr>
        <p:spPr/>
        <p:txBody>
          <a:bodyPr/>
          <a:lstStyle/>
          <a:p>
            <a:r>
              <a:rPr lang="en-US" altLang="en-US" sz="3600" dirty="0">
                <a:latin typeface="Calibri" panose="020F0502020204030204" pitchFamily="34" charset="0"/>
              </a:rPr>
              <a:t>This model can display a variety of </a:t>
            </a:r>
            <a:r>
              <a:rPr lang="en-US" altLang="en-US" sz="3600" dirty="0" smtClean="0">
                <a:latin typeface="Calibri" panose="020F0502020204030204" pitchFamily="34" charset="0"/>
              </a:rPr>
              <a:t>dynamics</a:t>
            </a:r>
            <a:endParaRPr lang="en-US" sz="3600" dirty="0"/>
          </a:p>
        </p:txBody>
      </p:sp>
    </p:spTree>
    <p:extLst>
      <p:ext uri="{BB962C8B-B14F-4D97-AF65-F5344CB8AC3E}">
        <p14:creationId xmlns:p14="http://schemas.microsoft.com/office/powerpoint/2010/main" val="1834443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Estimate strength of density-dependence and interaction strength using MARSS</a:t>
            </a:r>
            <a:endParaRPr lang="en-US" sz="3200" dirty="0">
              <a:latin typeface="+mn-lt"/>
            </a:endParaRPr>
          </a:p>
        </p:txBody>
      </p:sp>
      <p:sp>
        <p:nvSpPr>
          <p:cNvPr id="3" name="TextBox 2"/>
          <p:cNvSpPr txBox="1"/>
          <p:nvPr/>
        </p:nvSpPr>
        <p:spPr>
          <a:xfrm>
            <a:off x="914400" y="1143000"/>
            <a:ext cx="7496503" cy="5878532"/>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3200" dirty="0" smtClean="0"/>
              <a:t>LV_example_1.R</a:t>
            </a:r>
          </a:p>
          <a:p>
            <a:pPr marL="742950" lvl="1" indent="-285750">
              <a:buFont typeface="Arial" panose="020B0604020202020204" pitchFamily="34" charset="0"/>
              <a:buChar char="•"/>
            </a:pPr>
            <a:r>
              <a:rPr lang="en-US" sz="3200" dirty="0"/>
              <a:t>c</a:t>
            </a:r>
            <a:r>
              <a:rPr lang="en-US" sz="3200" dirty="0" smtClean="0"/>
              <a:t>hange conversion efficiency of predator</a:t>
            </a:r>
          </a:p>
          <a:p>
            <a:pPr marL="285750" indent="-285750">
              <a:buFont typeface="Arial" panose="020B0604020202020204" pitchFamily="34" charset="0"/>
              <a:buChar char="•"/>
            </a:pPr>
            <a:r>
              <a:rPr lang="en-US" sz="3200" dirty="0" smtClean="0"/>
              <a:t>LV_example_2.R </a:t>
            </a:r>
          </a:p>
          <a:p>
            <a:pPr marL="742950" lvl="1" indent="-285750">
              <a:buFont typeface="Arial" panose="020B0604020202020204" pitchFamily="34" charset="0"/>
              <a:buChar char="•"/>
            </a:pPr>
            <a:r>
              <a:rPr lang="en-US" sz="3200" dirty="0" smtClean="0"/>
              <a:t>add observation error</a:t>
            </a:r>
          </a:p>
          <a:p>
            <a:pPr marL="285750" indent="-285750">
              <a:buFont typeface="Arial" panose="020B0604020202020204" pitchFamily="34" charset="0"/>
              <a:buChar char="•"/>
            </a:pPr>
            <a:r>
              <a:rPr lang="en-US" sz="3200" dirty="0" smtClean="0"/>
              <a:t>LV_example_3.R</a:t>
            </a:r>
          </a:p>
          <a:p>
            <a:pPr marL="742950" lvl="1" indent="-285750">
              <a:buFont typeface="Arial" panose="020B0604020202020204" pitchFamily="34" charset="0"/>
              <a:buChar char="•"/>
            </a:pPr>
            <a:r>
              <a:rPr lang="en-US" sz="3200" dirty="0"/>
              <a:t>c</a:t>
            </a:r>
            <a:r>
              <a:rPr lang="en-US" sz="3200" dirty="0" smtClean="0"/>
              <a:t>ovariate affects K of herbivore</a:t>
            </a:r>
          </a:p>
          <a:p>
            <a:pPr marL="285750" indent="-285750">
              <a:buFont typeface="Arial" panose="020B0604020202020204" pitchFamily="34" charset="0"/>
              <a:buChar char="•"/>
            </a:pPr>
            <a:r>
              <a:rPr lang="en-US" sz="3200" dirty="0" smtClean="0"/>
              <a:t>LV_example_4.R </a:t>
            </a:r>
          </a:p>
          <a:p>
            <a:pPr marL="742950" lvl="1" indent="-285750">
              <a:buFont typeface="Arial" panose="020B0604020202020204" pitchFamily="34" charset="0"/>
              <a:buChar char="•"/>
            </a:pPr>
            <a:r>
              <a:rPr lang="en-US" sz="3200" dirty="0"/>
              <a:t>c</a:t>
            </a:r>
            <a:r>
              <a:rPr lang="en-US" sz="3200" dirty="0" smtClean="0"/>
              <a:t>ovariate affects conversion efficiency of predator</a:t>
            </a:r>
            <a:endParaRPr lang="en-US" sz="3200" dirty="0"/>
          </a:p>
          <a:p>
            <a:pPr marL="285750" indent="-285750">
              <a:buFont typeface="Arial" panose="020B0604020202020204" pitchFamily="34" charset="0"/>
              <a:buChar char="•"/>
            </a:pPr>
            <a:endParaRPr lang="en-US" sz="3200" dirty="0" smtClean="0"/>
          </a:p>
        </p:txBody>
      </p:sp>
    </p:spTree>
    <p:extLst>
      <p:ext uri="{BB962C8B-B14F-4D97-AF65-F5344CB8AC3E}">
        <p14:creationId xmlns:p14="http://schemas.microsoft.com/office/powerpoint/2010/main" val="3667246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n-lt"/>
              </a:rPr>
              <a:t>Computer lab: the moose and wolf dynamics on Isle Royale</a:t>
            </a:r>
            <a:endParaRPr lang="en-US" sz="3600" dirty="0">
              <a:latin typeface="+mn-lt"/>
            </a:endParaRPr>
          </a:p>
        </p:txBody>
      </p:sp>
      <p:pic>
        <p:nvPicPr>
          <p:cNvPr id="24578" name="Picture 2" descr="http://www.mtu.edu/news/images/2012/image64880-horiz.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971192" y="3505200"/>
            <a:ext cx="4429125" cy="2800351"/>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http://www.ilike2learn.com/ilike2learn/lakemaps/Lake%20Superior.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 y="1447800"/>
            <a:ext cx="4185138"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56674" name="Picture 2" descr="http://www.isleroyalewolf.org/sites/default/files/images/Fig01_wolfmoosechronology.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16832" y="4065324"/>
            <a:ext cx="3343405" cy="18646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426987" y="6419591"/>
            <a:ext cx="4414863" cy="338554"/>
          </a:xfrm>
          <a:prstGeom prst="rect">
            <a:avLst/>
          </a:prstGeom>
        </p:spPr>
        <p:txBody>
          <a:bodyPr wrap="none">
            <a:spAutoFit/>
          </a:bodyPr>
          <a:lstStyle/>
          <a:p>
            <a:r>
              <a:rPr lang="en-US" sz="1600" dirty="0"/>
              <a:t>data and images </a:t>
            </a:r>
            <a:r>
              <a:rPr lang="en-US" sz="1600" dirty="0" smtClean="0"/>
              <a:t>from</a:t>
            </a:r>
            <a:r>
              <a:rPr lang="en-US" sz="1600" dirty="0"/>
              <a:t> </a:t>
            </a:r>
            <a:r>
              <a:rPr lang="en-US" sz="1600" dirty="0" smtClean="0"/>
              <a:t>  </a:t>
            </a:r>
            <a:r>
              <a:rPr lang="en-US" sz="1600" dirty="0" smtClean="0">
                <a:hlinkClick r:id="rId5"/>
              </a:rPr>
              <a:t>www.isleroyalewolf.org</a:t>
            </a:r>
            <a:endParaRPr lang="en-US" sz="1600" dirty="0"/>
          </a:p>
        </p:txBody>
      </p:sp>
    </p:spTree>
    <p:extLst>
      <p:ext uri="{BB962C8B-B14F-4D97-AF65-F5344CB8AC3E}">
        <p14:creationId xmlns:p14="http://schemas.microsoft.com/office/powerpoint/2010/main" val="29495608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0" y="0"/>
            <a:ext cx="9144000" cy="1143000"/>
          </a:xfrm>
        </p:spPr>
        <p:txBody>
          <a:bodyPr/>
          <a:lstStyle/>
          <a:p>
            <a:pPr eaLnBrk="1" hangingPunct="1"/>
            <a:r>
              <a:rPr lang="en-US" dirty="0" smtClean="0">
                <a:solidFill>
                  <a:schemeClr val="tx2"/>
                </a:solidFill>
                <a:latin typeface="Calibri" charset="0"/>
                <a:ea typeface="ＭＳ Ｐゴシック" charset="0"/>
                <a:cs typeface="ＭＳ Ｐゴシック" charset="0"/>
              </a:rPr>
              <a:t>Topics</a:t>
            </a:r>
            <a:endParaRPr lang="en-US" dirty="0">
              <a:solidFill>
                <a:schemeClr val="tx2"/>
              </a:solidFill>
              <a:latin typeface="Calibri" charset="0"/>
              <a:ea typeface="ＭＳ Ｐゴシック" charset="0"/>
              <a:cs typeface="ＭＳ Ｐゴシック" charset="0"/>
            </a:endParaRPr>
          </a:p>
        </p:txBody>
      </p:sp>
      <p:sp>
        <p:nvSpPr>
          <p:cNvPr id="31747" name="TextBox 5"/>
          <p:cNvSpPr txBox="1">
            <a:spLocks noChangeArrowheads="1"/>
          </p:cNvSpPr>
          <p:nvPr/>
        </p:nvSpPr>
        <p:spPr bwMode="auto">
          <a:xfrm>
            <a:off x="1236821" y="1674698"/>
            <a:ext cx="6670358"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Aft>
                <a:spcPts val="600"/>
              </a:spcAft>
              <a:buFont typeface="Arial" charset="0"/>
              <a:buChar char="•"/>
            </a:pPr>
            <a:r>
              <a:rPr lang="en-US" dirty="0" smtClean="0">
                <a:solidFill>
                  <a:srgbClr val="000000"/>
                </a:solidFill>
                <a:latin typeface="Calibri" charset="0"/>
              </a:rPr>
              <a:t>MAR(1) models as sum of community interactions</a:t>
            </a:r>
          </a:p>
          <a:p>
            <a:pPr eaLnBrk="1" hangingPunct="1">
              <a:spcAft>
                <a:spcPts val="600"/>
              </a:spcAft>
              <a:buFont typeface="Arial" charset="0"/>
              <a:buChar char="•"/>
            </a:pPr>
            <a:r>
              <a:rPr lang="en-US" dirty="0" smtClean="0">
                <a:solidFill>
                  <a:srgbClr val="000000"/>
                </a:solidFill>
                <a:latin typeface="Calibri" charset="0"/>
              </a:rPr>
              <a:t>MAR(1) models as a general approximation to nonlinear systems</a:t>
            </a:r>
          </a:p>
          <a:p>
            <a:pPr eaLnBrk="1" hangingPunct="1">
              <a:spcAft>
                <a:spcPts val="600"/>
              </a:spcAft>
              <a:buFont typeface="Arial" charset="0"/>
              <a:buChar char="•"/>
            </a:pPr>
            <a:r>
              <a:rPr lang="en-US" dirty="0" smtClean="0">
                <a:solidFill>
                  <a:srgbClr val="000000"/>
                </a:solidFill>
                <a:latin typeface="Calibri" charset="0"/>
              </a:rPr>
              <a:t>Stability properties of MAR(1) models</a:t>
            </a:r>
          </a:p>
          <a:p>
            <a:pPr eaLnBrk="1" hangingPunct="1">
              <a:spcAft>
                <a:spcPts val="600"/>
              </a:spcAft>
              <a:buFont typeface="Arial" charset="0"/>
              <a:buChar char="•"/>
            </a:pPr>
            <a:r>
              <a:rPr lang="en-US" dirty="0" smtClean="0">
                <a:solidFill>
                  <a:srgbClr val="000000"/>
                </a:solidFill>
                <a:latin typeface="Calibri" charset="0"/>
              </a:rPr>
              <a:t>Estimating MAR(1) models</a:t>
            </a:r>
          </a:p>
        </p:txBody>
      </p:sp>
      <p:sp>
        <p:nvSpPr>
          <p:cNvPr id="4" name="Rectangle 3"/>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5" name="TextBox 4"/>
          <p:cNvSpPr txBox="1"/>
          <p:nvPr/>
        </p:nvSpPr>
        <p:spPr>
          <a:xfrm>
            <a:off x="688927" y="3878529"/>
            <a:ext cx="7883084" cy="954107"/>
          </a:xfrm>
          <a:prstGeom prst="rect">
            <a:avLst/>
          </a:prstGeom>
          <a:noFill/>
        </p:spPr>
        <p:txBody>
          <a:bodyPr wrap="square">
            <a:spAutoFit/>
          </a:bodyPr>
          <a:lstStyle/>
          <a:p>
            <a:pPr algn="ctr" fontAlgn="auto">
              <a:spcBef>
                <a:spcPts val="0"/>
              </a:spcBef>
              <a:spcAft>
                <a:spcPts val="0"/>
              </a:spcAft>
              <a:defRPr/>
            </a:pPr>
            <a:r>
              <a:rPr lang="en-US" sz="2400" dirty="0" smtClean="0">
                <a:solidFill>
                  <a:schemeClr val="tx2"/>
                </a:solidFill>
                <a:latin typeface="+mn-lt"/>
                <a:ea typeface="+mn-ea"/>
              </a:rPr>
              <a:t>The theory in this </a:t>
            </a:r>
            <a:r>
              <a:rPr lang="en-US" sz="2400" dirty="0">
                <a:solidFill>
                  <a:schemeClr val="tx2"/>
                </a:solidFill>
                <a:latin typeface="+mn-lt"/>
                <a:ea typeface="+mn-ea"/>
              </a:rPr>
              <a:t>lecture </a:t>
            </a:r>
            <a:r>
              <a:rPr lang="en-US" sz="2400" dirty="0" smtClean="0">
                <a:solidFill>
                  <a:schemeClr val="tx2"/>
                </a:solidFill>
                <a:latin typeface="+mn-lt"/>
                <a:ea typeface="+mn-ea"/>
              </a:rPr>
              <a:t>draws </a:t>
            </a:r>
            <a:r>
              <a:rPr lang="en-US" sz="2400" dirty="0">
                <a:solidFill>
                  <a:schemeClr val="tx2"/>
                </a:solidFill>
                <a:latin typeface="+mn-lt"/>
                <a:ea typeface="+mn-ea"/>
              </a:rPr>
              <a:t>largely </a:t>
            </a:r>
            <a:r>
              <a:rPr lang="en-US" sz="2400" dirty="0" smtClean="0">
                <a:solidFill>
                  <a:schemeClr val="tx2"/>
                </a:solidFill>
                <a:latin typeface="+mn-lt"/>
                <a:ea typeface="+mn-ea"/>
              </a:rPr>
              <a:t>from</a:t>
            </a:r>
            <a:endParaRPr lang="en-US" sz="2400" dirty="0">
              <a:solidFill>
                <a:schemeClr val="tx2"/>
              </a:solidFill>
              <a:latin typeface="+mn-lt"/>
              <a:ea typeface="+mn-ea"/>
            </a:endParaRPr>
          </a:p>
          <a:p>
            <a:pPr marL="461963" indent="-461963" fontAlgn="auto">
              <a:spcBef>
                <a:spcPts val="0"/>
              </a:spcBef>
              <a:spcAft>
                <a:spcPts val="0"/>
              </a:spcAft>
              <a:defRPr/>
            </a:pPr>
            <a:r>
              <a:rPr lang="en-US" sz="1600" dirty="0">
                <a:latin typeface="+mn-lt"/>
                <a:ea typeface="+mn-ea"/>
              </a:rPr>
              <a:t>Ives AR, Dennis B, </a:t>
            </a:r>
            <a:r>
              <a:rPr lang="en-US" sz="1600" dirty="0" err="1">
                <a:latin typeface="+mn-lt"/>
                <a:ea typeface="+mn-ea"/>
              </a:rPr>
              <a:t>Cottingham</a:t>
            </a:r>
            <a:r>
              <a:rPr lang="en-US" sz="1600" dirty="0">
                <a:latin typeface="+mn-lt"/>
                <a:ea typeface="+mn-ea"/>
              </a:rPr>
              <a:t> KL, Carpenter SR. 2003. Estimating community stability and ecological interactions from time series data. </a:t>
            </a:r>
            <a:r>
              <a:rPr lang="en-US" sz="1600" i="1" dirty="0">
                <a:latin typeface="+mn-lt"/>
                <a:ea typeface="+mn-ea"/>
              </a:rPr>
              <a:t>Ecological Monographs </a:t>
            </a:r>
            <a:r>
              <a:rPr lang="en-US" sz="1600" dirty="0">
                <a:latin typeface="+mn-lt"/>
                <a:ea typeface="+mn-ea"/>
              </a:rPr>
              <a:t>73: 301-330</a:t>
            </a:r>
          </a:p>
        </p:txBody>
      </p:sp>
      <p:sp>
        <p:nvSpPr>
          <p:cNvPr id="6" name="TextBox 5"/>
          <p:cNvSpPr txBox="1"/>
          <p:nvPr/>
        </p:nvSpPr>
        <p:spPr>
          <a:xfrm>
            <a:off x="688927" y="4866642"/>
            <a:ext cx="7451725" cy="1200329"/>
          </a:xfrm>
          <a:prstGeom prst="rect">
            <a:avLst/>
          </a:prstGeom>
          <a:noFill/>
        </p:spPr>
        <p:txBody>
          <a:bodyPr>
            <a:spAutoFit/>
          </a:bodyPr>
          <a:lstStyle/>
          <a:p>
            <a:pPr algn="ctr" fontAlgn="auto">
              <a:spcBef>
                <a:spcPts val="0"/>
              </a:spcBef>
              <a:spcAft>
                <a:spcPts val="0"/>
              </a:spcAft>
              <a:defRPr/>
            </a:pPr>
            <a:r>
              <a:rPr lang="en-US" sz="2400" dirty="0" smtClean="0">
                <a:solidFill>
                  <a:schemeClr val="tx2"/>
                </a:solidFill>
                <a:latin typeface="+mn-lt"/>
                <a:ea typeface="+mn-ea"/>
              </a:rPr>
              <a:t>Many ecological applications are reviewed in</a:t>
            </a:r>
            <a:endParaRPr lang="en-US" sz="2400" dirty="0">
              <a:solidFill>
                <a:schemeClr val="tx2"/>
              </a:solidFill>
              <a:latin typeface="+mn-lt"/>
              <a:ea typeface="+mn-ea"/>
            </a:endParaRPr>
          </a:p>
          <a:p>
            <a:pPr marL="461963" indent="-461963" algn="ctr" fontAlgn="auto">
              <a:spcBef>
                <a:spcPts val="0"/>
              </a:spcBef>
              <a:spcAft>
                <a:spcPts val="0"/>
              </a:spcAft>
              <a:defRPr/>
            </a:pPr>
            <a:r>
              <a:rPr lang="en-US" sz="1600" dirty="0">
                <a:latin typeface="+mn-lt"/>
                <a:ea typeface="+mn-ea"/>
              </a:rPr>
              <a:t>Hampton, S.E., E.E. Holmes, D.E. Pendleton, L.P. </a:t>
            </a:r>
            <a:r>
              <a:rPr lang="en-US" sz="1600" dirty="0" err="1">
                <a:latin typeface="+mn-lt"/>
                <a:ea typeface="+mn-ea"/>
              </a:rPr>
              <a:t>Scheef</a:t>
            </a:r>
            <a:r>
              <a:rPr lang="en-US" sz="1600" dirty="0">
                <a:latin typeface="+mn-lt"/>
                <a:ea typeface="+mn-ea"/>
              </a:rPr>
              <a:t>, M.D. </a:t>
            </a:r>
            <a:r>
              <a:rPr lang="en-US" sz="1600" dirty="0" err="1">
                <a:latin typeface="+mn-lt"/>
                <a:ea typeface="+mn-ea"/>
              </a:rPr>
              <a:t>Scheuerell</a:t>
            </a:r>
            <a:r>
              <a:rPr lang="en-US" sz="1600" dirty="0">
                <a:latin typeface="+mn-lt"/>
                <a:ea typeface="+mn-ea"/>
              </a:rPr>
              <a:t>, and E.J. Ward. 2013. Quantifying effects of abiotic and biotic drivers on community dynamics with multivariate autoregressive (MAR) models. </a:t>
            </a:r>
            <a:r>
              <a:rPr lang="en-US" sz="1600" i="1" dirty="0">
                <a:latin typeface="+mn-lt"/>
                <a:ea typeface="+mn-ea"/>
              </a:rPr>
              <a:t>Ecology</a:t>
            </a:r>
            <a:r>
              <a:rPr lang="en-US" sz="1600" dirty="0">
                <a:latin typeface="+mn-lt"/>
                <a:ea typeface="+mn-ea"/>
              </a:rPr>
              <a:t> 94:2663-2669</a:t>
            </a:r>
          </a:p>
        </p:txBody>
      </p:sp>
      <p:sp>
        <p:nvSpPr>
          <p:cNvPr id="7" name="TextBox 6"/>
          <p:cNvSpPr txBox="1"/>
          <p:nvPr/>
        </p:nvSpPr>
        <p:spPr>
          <a:xfrm>
            <a:off x="1954641" y="6100977"/>
            <a:ext cx="5351655" cy="461665"/>
          </a:xfrm>
          <a:prstGeom prst="rect">
            <a:avLst/>
          </a:prstGeom>
          <a:noFill/>
        </p:spPr>
        <p:txBody>
          <a:bodyPr wrap="square">
            <a:spAutoFit/>
          </a:bodyPr>
          <a:lstStyle/>
          <a:p>
            <a:pPr fontAlgn="auto">
              <a:spcBef>
                <a:spcPts val="0"/>
              </a:spcBef>
              <a:spcAft>
                <a:spcPts val="0"/>
              </a:spcAft>
              <a:defRPr/>
            </a:pPr>
            <a:r>
              <a:rPr lang="en-US" sz="2400" dirty="0" smtClean="0">
                <a:solidFill>
                  <a:schemeClr val="tx2"/>
                </a:solidFill>
                <a:latin typeface="+mn-lt"/>
                <a:ea typeface="+mn-ea"/>
              </a:rPr>
              <a:t>Links to both are on the course syllabus</a:t>
            </a:r>
            <a:endParaRPr lang="en-US" sz="2400" dirty="0">
              <a:solidFill>
                <a:schemeClr val="tx2"/>
              </a:solidFill>
              <a:latin typeface="+mn-lt"/>
              <a:ea typeface="+mn-ea"/>
            </a:endParaRPr>
          </a:p>
        </p:txBody>
      </p:sp>
    </p:spTree>
    <p:extLst>
      <p:ext uri="{BB962C8B-B14F-4D97-AF65-F5344CB8AC3E}">
        <p14:creationId xmlns:p14="http://schemas.microsoft.com/office/powerpoint/2010/main" val="16624388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itle 1"/>
          <p:cNvSpPr>
            <a:spLocks noGrp="1"/>
          </p:cNvSpPr>
          <p:nvPr>
            <p:ph type="title" idx="4294967295"/>
          </p:nvPr>
        </p:nvSpPr>
        <p:spPr>
          <a:xfrm>
            <a:off x="0" y="0"/>
            <a:ext cx="9144000" cy="1143000"/>
          </a:xfrm>
          <a:solidFill>
            <a:schemeClr val="bg1"/>
          </a:solidFill>
        </p:spPr>
        <p:txBody>
          <a:bodyPr/>
          <a:lstStyle/>
          <a:p>
            <a:r>
              <a:rPr lang="en-US" sz="2800" dirty="0" smtClean="0">
                <a:solidFill>
                  <a:schemeClr val="tx2"/>
                </a:solidFill>
                <a:latin typeface="Calibri" charset="0"/>
              </a:rPr>
              <a:t>Lake Washington: a large change </a:t>
            </a:r>
            <a:r>
              <a:rPr lang="en-US" sz="2800" dirty="0" smtClean="0">
                <a:solidFill>
                  <a:schemeClr val="tx2"/>
                </a:solidFill>
                <a:latin typeface="Calibri" charset="0"/>
              </a:rPr>
              <a:t>in sewage </a:t>
            </a:r>
            <a:r>
              <a:rPr lang="en-US" sz="2800" dirty="0" smtClean="0">
                <a:solidFill>
                  <a:schemeClr val="tx2"/>
                </a:solidFill>
                <a:latin typeface="Calibri" charset="0"/>
              </a:rPr>
              <a:t>inputs in the late 1960s led to a dramatic change in the plankton community</a:t>
            </a:r>
            <a:endParaRPr lang="en-US" sz="2800" dirty="0">
              <a:solidFill>
                <a:schemeClr val="tx2"/>
              </a:solidFill>
              <a:latin typeface="Calibri" charset="0"/>
            </a:endParaRPr>
          </a:p>
        </p:txBody>
      </p:sp>
      <p:pic>
        <p:nvPicPr>
          <p:cNvPr id="4" name="Picture 3"/>
          <p:cNvPicPr>
            <a:picLocks noChangeAspect="1"/>
          </p:cNvPicPr>
          <p:nvPr/>
        </p:nvPicPr>
        <p:blipFill>
          <a:blip r:embed="rId3"/>
          <a:stretch>
            <a:fillRect/>
          </a:stretch>
        </p:blipFill>
        <p:spPr>
          <a:xfrm>
            <a:off x="468427" y="2761196"/>
            <a:ext cx="8428878" cy="3912138"/>
          </a:xfrm>
          <a:prstGeom prst="rect">
            <a:avLst/>
          </a:prstGeom>
        </p:spPr>
      </p:pic>
      <p:sp>
        <p:nvSpPr>
          <p:cNvPr id="2" name="TextBox 1"/>
          <p:cNvSpPr txBox="1"/>
          <p:nvPr/>
        </p:nvSpPr>
        <p:spPr>
          <a:xfrm>
            <a:off x="6899372" y="6488668"/>
            <a:ext cx="2243560" cy="369332"/>
          </a:xfrm>
          <a:prstGeom prst="rect">
            <a:avLst/>
          </a:prstGeom>
          <a:noFill/>
        </p:spPr>
        <p:txBody>
          <a:bodyPr wrap="none" rtlCol="0">
            <a:spAutoFit/>
          </a:bodyPr>
          <a:lstStyle/>
          <a:p>
            <a:pPr algn="r"/>
            <a:r>
              <a:rPr lang="en-US" dirty="0" smtClean="0">
                <a:latin typeface="+mn-lt"/>
              </a:rPr>
              <a:t>Hampton et al. (2006)</a:t>
            </a:r>
            <a:endParaRPr lang="en-US" dirty="0">
              <a:latin typeface="+mn-lt"/>
            </a:endParaRPr>
          </a:p>
        </p:txBody>
      </p:sp>
      <p:sp>
        <p:nvSpPr>
          <p:cNvPr id="6" name="Rectangle 5"/>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29002419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itle 1"/>
          <p:cNvSpPr>
            <a:spLocks noGrp="1"/>
          </p:cNvSpPr>
          <p:nvPr>
            <p:ph type="title" idx="4294967295"/>
          </p:nvPr>
        </p:nvSpPr>
        <p:spPr>
          <a:xfrm>
            <a:off x="457200" y="28058"/>
            <a:ext cx="8229600" cy="1143000"/>
          </a:xfrm>
        </p:spPr>
        <p:txBody>
          <a:bodyPr/>
          <a:lstStyle/>
          <a:p>
            <a:r>
              <a:rPr lang="en-US" dirty="0" smtClean="0">
                <a:solidFill>
                  <a:schemeClr val="tx2"/>
                </a:solidFill>
                <a:latin typeface="Calibri" charset="0"/>
              </a:rPr>
              <a:t>How can we make sense of this?</a:t>
            </a:r>
            <a:endParaRPr lang="en-US" dirty="0">
              <a:solidFill>
                <a:schemeClr val="tx2"/>
              </a:solidFill>
              <a:latin typeface="Calibri" charset="0"/>
            </a:endParaRPr>
          </a:p>
        </p:txBody>
      </p:sp>
      <p:sp>
        <p:nvSpPr>
          <p:cNvPr id="2" name="TextBox 1"/>
          <p:cNvSpPr txBox="1"/>
          <p:nvPr/>
        </p:nvSpPr>
        <p:spPr>
          <a:xfrm>
            <a:off x="6899372" y="6488668"/>
            <a:ext cx="2243560" cy="369332"/>
          </a:xfrm>
          <a:prstGeom prst="rect">
            <a:avLst/>
          </a:prstGeom>
          <a:noFill/>
        </p:spPr>
        <p:txBody>
          <a:bodyPr wrap="none" rtlCol="0">
            <a:spAutoFit/>
          </a:bodyPr>
          <a:lstStyle/>
          <a:p>
            <a:pPr algn="r"/>
            <a:r>
              <a:rPr lang="en-US" dirty="0" smtClean="0">
                <a:latin typeface="+mn-lt"/>
              </a:rPr>
              <a:t>Hampton et al. (2006)</a:t>
            </a:r>
            <a:endParaRPr lang="en-US" dirty="0">
              <a:latin typeface="+mn-lt"/>
            </a:endParaRPr>
          </a:p>
        </p:txBody>
      </p:sp>
      <p:pic>
        <p:nvPicPr>
          <p:cNvPr id="5" name="Picture 4"/>
          <p:cNvPicPr>
            <a:picLocks noChangeAspect="1" noChangeArrowheads="1"/>
          </p:cNvPicPr>
          <p:nvPr/>
        </p:nvPicPr>
        <p:blipFill>
          <a:blip r:embed="rId3"/>
          <a:srcRect/>
          <a:stretch>
            <a:fillRect/>
          </a:stretch>
        </p:blipFill>
        <p:spPr bwMode="auto">
          <a:xfrm>
            <a:off x="1066800" y="1457161"/>
            <a:ext cx="6977063" cy="479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6"/>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8" name="TextBox 7"/>
          <p:cNvSpPr txBox="1"/>
          <p:nvPr/>
        </p:nvSpPr>
        <p:spPr>
          <a:xfrm>
            <a:off x="0" y="6488668"/>
            <a:ext cx="4862517" cy="369332"/>
          </a:xfrm>
          <a:prstGeom prst="rect">
            <a:avLst/>
          </a:prstGeom>
          <a:noFill/>
        </p:spPr>
        <p:txBody>
          <a:bodyPr wrap="none" rtlCol="0">
            <a:spAutoFit/>
          </a:bodyPr>
          <a:lstStyle/>
          <a:p>
            <a:pPr algn="ctr"/>
            <a:r>
              <a:rPr lang="en-US" dirty="0" smtClean="0">
                <a:latin typeface="+mn-lt"/>
              </a:rPr>
              <a:t>Dashed lines are (+) interactions; solid lines are (-)</a:t>
            </a:r>
            <a:endParaRPr lang="en-US" dirty="0">
              <a:latin typeface="+mn-lt"/>
            </a:endParaRPr>
          </a:p>
        </p:txBody>
      </p:sp>
    </p:spTree>
    <p:extLst>
      <p:ext uri="{BB962C8B-B14F-4D97-AF65-F5344CB8AC3E}">
        <p14:creationId xmlns:p14="http://schemas.microsoft.com/office/powerpoint/2010/main" val="5752261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itle 1"/>
          <p:cNvSpPr>
            <a:spLocks noGrp="1"/>
          </p:cNvSpPr>
          <p:nvPr>
            <p:ph type="title" idx="4294967295"/>
          </p:nvPr>
        </p:nvSpPr>
        <p:spPr>
          <a:xfrm>
            <a:off x="122548" y="28058"/>
            <a:ext cx="8851770" cy="1143000"/>
          </a:xfrm>
        </p:spPr>
        <p:txBody>
          <a:bodyPr/>
          <a:lstStyle/>
          <a:p>
            <a:r>
              <a:rPr lang="en-US" dirty="0" smtClean="0">
                <a:solidFill>
                  <a:schemeClr val="tx2"/>
                </a:solidFill>
                <a:latin typeface="Calibri" charset="0"/>
              </a:rPr>
              <a:t>And reduce to the ‘important’ links?</a:t>
            </a:r>
            <a:endParaRPr lang="en-US" dirty="0">
              <a:solidFill>
                <a:schemeClr val="tx2"/>
              </a:solidFill>
              <a:latin typeface="Calibri" charset="0"/>
            </a:endParaRPr>
          </a:p>
        </p:txBody>
      </p:sp>
      <p:sp>
        <p:nvSpPr>
          <p:cNvPr id="2" name="TextBox 1"/>
          <p:cNvSpPr txBox="1"/>
          <p:nvPr/>
        </p:nvSpPr>
        <p:spPr>
          <a:xfrm>
            <a:off x="6899372" y="6488668"/>
            <a:ext cx="2243560" cy="369332"/>
          </a:xfrm>
          <a:prstGeom prst="rect">
            <a:avLst/>
          </a:prstGeom>
          <a:noFill/>
        </p:spPr>
        <p:txBody>
          <a:bodyPr wrap="none" rtlCol="0">
            <a:spAutoFit/>
          </a:bodyPr>
          <a:lstStyle/>
          <a:p>
            <a:pPr algn="r"/>
            <a:r>
              <a:rPr lang="en-US" dirty="0" smtClean="0">
                <a:latin typeface="+mn-lt"/>
              </a:rPr>
              <a:t>Hampton et al. (2006)</a:t>
            </a:r>
            <a:endParaRPr lang="en-US" dirty="0">
              <a:latin typeface="+mn-lt"/>
            </a:endParaRPr>
          </a:p>
        </p:txBody>
      </p:sp>
      <p:pic>
        <p:nvPicPr>
          <p:cNvPr id="3" name="Picture 2"/>
          <p:cNvPicPr>
            <a:picLocks noChangeAspect="1"/>
          </p:cNvPicPr>
          <p:nvPr/>
        </p:nvPicPr>
        <p:blipFill>
          <a:blip r:embed="rId3"/>
          <a:stretch>
            <a:fillRect/>
          </a:stretch>
        </p:blipFill>
        <p:spPr>
          <a:xfrm>
            <a:off x="875408" y="1180618"/>
            <a:ext cx="7226604" cy="5214532"/>
          </a:xfrm>
          <a:prstGeom prst="rect">
            <a:avLst/>
          </a:prstGeom>
        </p:spPr>
      </p:pic>
      <p:sp>
        <p:nvSpPr>
          <p:cNvPr id="6" name="TextBox 5"/>
          <p:cNvSpPr txBox="1"/>
          <p:nvPr/>
        </p:nvSpPr>
        <p:spPr>
          <a:xfrm>
            <a:off x="0" y="6488668"/>
            <a:ext cx="4862517" cy="369332"/>
          </a:xfrm>
          <a:prstGeom prst="rect">
            <a:avLst/>
          </a:prstGeom>
          <a:noFill/>
        </p:spPr>
        <p:txBody>
          <a:bodyPr wrap="none" rtlCol="0">
            <a:spAutoFit/>
          </a:bodyPr>
          <a:lstStyle/>
          <a:p>
            <a:pPr algn="ctr"/>
            <a:r>
              <a:rPr lang="en-US" dirty="0" smtClean="0">
                <a:latin typeface="+mn-lt"/>
              </a:rPr>
              <a:t>Dashed lines are (+) interactions; solid lines are (-)</a:t>
            </a:r>
            <a:endParaRPr lang="en-US" dirty="0">
              <a:latin typeface="+mn-lt"/>
            </a:endParaRPr>
          </a:p>
        </p:txBody>
      </p:sp>
      <p:sp>
        <p:nvSpPr>
          <p:cNvPr id="7" name="Rectangle 6"/>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2560847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Title 1"/>
          <p:cNvSpPr>
            <a:spLocks noGrp="1"/>
          </p:cNvSpPr>
          <p:nvPr>
            <p:ph type="title"/>
          </p:nvPr>
        </p:nvSpPr>
        <p:spPr>
          <a:xfrm>
            <a:off x="0" y="0"/>
            <a:ext cx="9144000" cy="1143000"/>
          </a:xfrm>
        </p:spPr>
        <p:txBody>
          <a:bodyPr/>
          <a:lstStyle/>
          <a:p>
            <a:r>
              <a:rPr lang="en-US" dirty="0">
                <a:solidFill>
                  <a:schemeClr val="tx2"/>
                </a:solidFill>
                <a:latin typeface="Calibri" charset="0"/>
              </a:rPr>
              <a:t>Multivariate AR(1) </a:t>
            </a:r>
            <a:r>
              <a:rPr lang="en-US" dirty="0" smtClean="0">
                <a:solidFill>
                  <a:schemeClr val="tx2"/>
                </a:solidFill>
                <a:latin typeface="Calibri" charset="0"/>
              </a:rPr>
              <a:t>process, “MAR1”</a:t>
            </a:r>
            <a:endParaRPr lang="en-US" dirty="0">
              <a:solidFill>
                <a:schemeClr val="tx2"/>
              </a:solidFill>
              <a:latin typeface="Calibri" charset="0"/>
            </a:endParaRPr>
          </a:p>
        </p:txBody>
      </p:sp>
      <p:sp>
        <p:nvSpPr>
          <p:cNvPr id="10" name="TextBox 9"/>
          <p:cNvSpPr txBox="1"/>
          <p:nvPr/>
        </p:nvSpPr>
        <p:spPr>
          <a:xfrm>
            <a:off x="865188" y="1436688"/>
            <a:ext cx="7413625" cy="457200"/>
          </a:xfrm>
          <a:prstGeom prst="rect">
            <a:avLst/>
          </a:prstGeom>
          <a:noFill/>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dirty="0"/>
              <a:t>Assume </a:t>
            </a:r>
            <a:r>
              <a:rPr lang="en-US" sz="2400" i="1" dirty="0">
                <a:latin typeface="Times New Roman" charset="0"/>
                <a:cs typeface="Times New Roman" charset="0"/>
              </a:rPr>
              <a:t>p</a:t>
            </a:r>
            <a:r>
              <a:rPr lang="en-US" sz="2400" dirty="0"/>
              <a:t> different interacting species, then for each sp. </a:t>
            </a:r>
            <a:r>
              <a:rPr lang="en-US" sz="2400" i="1" dirty="0">
                <a:latin typeface="Times New Roman" charset="0"/>
                <a:cs typeface="Times New Roman" charset="0"/>
              </a:rPr>
              <a:t>i</a:t>
            </a:r>
            <a:r>
              <a:rPr lang="en-US" sz="2400" dirty="0"/>
              <a:t>:</a:t>
            </a:r>
          </a:p>
        </p:txBody>
      </p:sp>
      <p:graphicFrame>
        <p:nvGraphicFramePr>
          <p:cNvPr id="30724" name="Object 4"/>
          <p:cNvGraphicFramePr>
            <a:graphicFrameLocks noChangeAspect="1"/>
          </p:cNvGraphicFramePr>
          <p:nvPr>
            <p:extLst/>
          </p:nvPr>
        </p:nvGraphicFramePr>
        <p:xfrm>
          <a:off x="1333359" y="1893888"/>
          <a:ext cx="6052193" cy="1889403"/>
        </p:xfrm>
        <a:graphic>
          <a:graphicData uri="http://schemas.openxmlformats.org/presentationml/2006/ole">
            <mc:AlternateContent xmlns:mc="http://schemas.openxmlformats.org/markup-compatibility/2006">
              <mc:Choice xmlns:v="urn:schemas-microsoft-com:vml" Requires="v">
                <p:oleObj spid="_x0000_s158724" name="Equation" r:id="rId4" imgW="3009600" imgH="939600" progId="Equation.3">
                  <p:embed/>
                </p:oleObj>
              </mc:Choice>
              <mc:Fallback>
                <p:oleObj name="Equation" r:id="rId4" imgW="3009600" imgH="939600" progId="Equation.3">
                  <p:embed/>
                  <p:pic>
                    <p:nvPicPr>
                      <p:cNvPr id="30724" name="Object 4"/>
                      <p:cNvPicPr>
                        <a:picLocks noChangeAspect="1" noChangeArrowheads="1"/>
                      </p:cNvPicPr>
                      <p:nvPr/>
                    </p:nvPicPr>
                    <p:blipFill>
                      <a:blip r:embed="rId5"/>
                      <a:srcRect/>
                      <a:stretch>
                        <a:fillRect/>
                      </a:stretch>
                    </p:blipFill>
                    <p:spPr bwMode="auto">
                      <a:xfrm>
                        <a:off x="1333359" y="1893888"/>
                        <a:ext cx="6052193" cy="1889403"/>
                      </a:xfrm>
                      <a:prstGeom prst="rect">
                        <a:avLst/>
                      </a:prstGeom>
                      <a:noFill/>
                      <a:extLst/>
                    </p:spPr>
                  </p:pic>
                </p:oleObj>
              </mc:Fallback>
            </mc:AlternateContent>
          </a:graphicData>
        </a:graphic>
      </p:graphicFrame>
      <p:graphicFrame>
        <p:nvGraphicFramePr>
          <p:cNvPr id="30725" name="Object 5"/>
          <p:cNvGraphicFramePr>
            <a:graphicFrameLocks noChangeAspect="1"/>
          </p:cNvGraphicFramePr>
          <p:nvPr>
            <p:extLst/>
          </p:nvPr>
        </p:nvGraphicFramePr>
        <p:xfrm>
          <a:off x="3348529" y="4284565"/>
          <a:ext cx="2614612" cy="574675"/>
        </p:xfrm>
        <a:graphic>
          <a:graphicData uri="http://schemas.openxmlformats.org/presentationml/2006/ole">
            <mc:AlternateContent xmlns:mc="http://schemas.openxmlformats.org/markup-compatibility/2006">
              <mc:Choice xmlns:v="urn:schemas-microsoft-com:vml" Requires="v">
                <p:oleObj spid="_x0000_s158725" name="Equation" r:id="rId6" imgW="1041120" imgH="228600" progId="Equation.3">
                  <p:embed/>
                </p:oleObj>
              </mc:Choice>
              <mc:Fallback>
                <p:oleObj name="Equation" r:id="rId6" imgW="1041120" imgH="228600" progId="Equation.3">
                  <p:embed/>
                  <p:pic>
                    <p:nvPicPr>
                      <p:cNvPr id="30725" name="Object 5"/>
                      <p:cNvPicPr>
                        <a:picLocks noChangeAspect="1" noChangeArrowheads="1"/>
                      </p:cNvPicPr>
                      <p:nvPr/>
                    </p:nvPicPr>
                    <p:blipFill>
                      <a:blip r:embed="rId7"/>
                      <a:srcRect/>
                      <a:stretch>
                        <a:fillRect/>
                      </a:stretch>
                    </p:blipFill>
                    <p:spPr bwMode="auto">
                      <a:xfrm>
                        <a:off x="3348529" y="4284565"/>
                        <a:ext cx="261461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1741128" y="4859239"/>
            <a:ext cx="6340475" cy="1492250"/>
          </a:xfrm>
          <a:prstGeom prst="rect">
            <a:avLst/>
          </a:prstGeom>
          <a:noFill/>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spcAft>
                <a:spcPts val="1200"/>
              </a:spcAft>
            </a:pPr>
            <a:r>
              <a:rPr lang="en-US" sz="2400" i="1" dirty="0">
                <a:latin typeface="Times New Roman" charset="0"/>
                <a:cs typeface="Times New Roman" charset="0"/>
              </a:rPr>
              <a:t>X</a:t>
            </a:r>
            <a:r>
              <a:rPr lang="en-US" sz="2400" i="1" baseline="-25000" dirty="0">
                <a:latin typeface="Times New Roman" charset="0"/>
                <a:cs typeface="Times New Roman" charset="0"/>
              </a:rPr>
              <a:t>j,t-1</a:t>
            </a:r>
            <a:r>
              <a:rPr lang="en-US" sz="2400" dirty="0"/>
              <a:t> is abundance of species </a:t>
            </a:r>
            <a:r>
              <a:rPr lang="en-US" sz="2400" i="1" dirty="0">
                <a:latin typeface="Times New Roman" charset="0"/>
                <a:cs typeface="Times New Roman" charset="0"/>
              </a:rPr>
              <a:t>j</a:t>
            </a:r>
            <a:r>
              <a:rPr lang="en-US" sz="2400" dirty="0"/>
              <a:t> at time </a:t>
            </a:r>
            <a:r>
              <a:rPr lang="en-US" sz="2400" i="1" dirty="0">
                <a:latin typeface="Times New Roman" charset="0"/>
                <a:cs typeface="Times New Roman" charset="0"/>
              </a:rPr>
              <a:t>t</a:t>
            </a:r>
            <a:r>
              <a:rPr lang="en-US" sz="2400" dirty="0">
                <a:latin typeface="Times New Roman" charset="0"/>
                <a:cs typeface="Times New Roman" charset="0"/>
              </a:rPr>
              <a:t>-1</a:t>
            </a:r>
          </a:p>
          <a:p>
            <a:pPr>
              <a:spcAft>
                <a:spcPts val="1200"/>
              </a:spcAft>
            </a:pPr>
            <a:r>
              <a:rPr lang="en-US" sz="2400" i="1" dirty="0" err="1">
                <a:latin typeface="Times New Roman" charset="0"/>
                <a:cs typeface="Times New Roman" charset="0"/>
              </a:rPr>
              <a:t>b</a:t>
            </a:r>
            <a:r>
              <a:rPr lang="en-US" sz="2400" i="1" baseline="-25000" dirty="0" err="1">
                <a:latin typeface="Times New Roman" charset="0"/>
                <a:cs typeface="Times New Roman" charset="0"/>
              </a:rPr>
              <a:t>ij</a:t>
            </a:r>
            <a:r>
              <a:rPr lang="en-US" sz="2400" dirty="0"/>
              <a:t> is effect of species </a:t>
            </a:r>
            <a:r>
              <a:rPr lang="en-US" sz="2400" i="1" dirty="0">
                <a:latin typeface="Times New Roman" charset="0"/>
                <a:cs typeface="Times New Roman" charset="0"/>
              </a:rPr>
              <a:t>j</a:t>
            </a:r>
            <a:r>
              <a:rPr lang="en-US" sz="2400" dirty="0"/>
              <a:t> on species </a:t>
            </a:r>
            <a:r>
              <a:rPr lang="en-US" sz="2400" i="1" dirty="0" err="1">
                <a:latin typeface="Times New Roman" charset="0"/>
                <a:cs typeface="Times New Roman" charset="0"/>
              </a:rPr>
              <a:t>i</a:t>
            </a:r>
            <a:endParaRPr lang="en-US" sz="2400" i="1" dirty="0">
              <a:latin typeface="Times New Roman" charset="0"/>
              <a:cs typeface="Times New Roman" charset="0"/>
            </a:endParaRPr>
          </a:p>
          <a:p>
            <a:pPr>
              <a:spcAft>
                <a:spcPts val="1200"/>
              </a:spcAft>
            </a:pPr>
            <a:r>
              <a:rPr lang="en-US" sz="2400" dirty="0">
                <a:solidFill>
                  <a:schemeClr val="accent2"/>
                </a:solidFill>
                <a:cs typeface="Times New Roman" charset="0"/>
              </a:rPr>
              <a:t>Note: </a:t>
            </a:r>
            <a:r>
              <a:rPr lang="en-US" sz="2400" dirty="0">
                <a:cs typeface="Times New Roman" charset="0"/>
              </a:rPr>
              <a:t>when </a:t>
            </a:r>
            <a:r>
              <a:rPr lang="en-US" sz="2400" i="1" dirty="0" err="1">
                <a:latin typeface="Times New Roman" charset="0"/>
                <a:cs typeface="Times New Roman" charset="0"/>
              </a:rPr>
              <a:t>i</a:t>
            </a:r>
            <a:r>
              <a:rPr lang="en-US" sz="2400" i="1" dirty="0">
                <a:latin typeface="Times New Roman" charset="0"/>
                <a:cs typeface="Times New Roman" charset="0"/>
              </a:rPr>
              <a:t> = j</a:t>
            </a:r>
            <a:r>
              <a:rPr lang="en-US" sz="2400" dirty="0">
                <a:cs typeface="Times New Roman" charset="0"/>
              </a:rPr>
              <a:t>, </a:t>
            </a:r>
            <a:r>
              <a:rPr lang="en-US" sz="2400" i="1" dirty="0" err="1">
                <a:latin typeface="Times New Roman" charset="0"/>
                <a:cs typeface="Times New Roman" charset="0"/>
              </a:rPr>
              <a:t>b</a:t>
            </a:r>
            <a:r>
              <a:rPr lang="en-US" sz="2400" i="1" baseline="-25000" dirty="0" err="1">
                <a:latin typeface="Times New Roman" charset="0"/>
                <a:cs typeface="Times New Roman" charset="0"/>
              </a:rPr>
              <a:t>ij</a:t>
            </a:r>
            <a:r>
              <a:rPr lang="en-US" sz="2400" i="1" baseline="-25000" dirty="0">
                <a:latin typeface="Times New Roman" charset="0"/>
                <a:cs typeface="Times New Roman" charset="0"/>
              </a:rPr>
              <a:t> </a:t>
            </a:r>
            <a:r>
              <a:rPr lang="en-US" sz="2400" dirty="0">
                <a:cs typeface="Times New Roman" charset="0"/>
              </a:rPr>
              <a:t>is effect of species </a:t>
            </a:r>
            <a:r>
              <a:rPr lang="en-US" sz="2400" i="1" dirty="0" err="1">
                <a:latin typeface="Times New Roman" charset="0"/>
                <a:cs typeface="Times New Roman" charset="0"/>
              </a:rPr>
              <a:t>i</a:t>
            </a:r>
            <a:r>
              <a:rPr lang="en-US" sz="2400" dirty="0">
                <a:cs typeface="Times New Roman" charset="0"/>
              </a:rPr>
              <a:t> on itself</a:t>
            </a:r>
            <a:endParaRPr lang="en-US" sz="2400" i="1" dirty="0">
              <a:latin typeface="Times New Roman" charset="0"/>
              <a:cs typeface="Times New Roman" charset="0"/>
            </a:endParaRPr>
          </a:p>
        </p:txBody>
      </p:sp>
      <p:sp>
        <p:nvSpPr>
          <p:cNvPr id="8" name="Rectangle 7"/>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2" name="Down Arrow 1"/>
          <p:cNvSpPr/>
          <p:nvPr/>
        </p:nvSpPr>
        <p:spPr>
          <a:xfrm rot="13560000">
            <a:off x="1704735" y="3457893"/>
            <a:ext cx="688446" cy="14558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91190" y="4443741"/>
            <a:ext cx="595035" cy="830997"/>
          </a:xfrm>
          <a:prstGeom prst="rect">
            <a:avLst/>
          </a:prstGeom>
          <a:noFill/>
        </p:spPr>
        <p:txBody>
          <a:bodyPr wrap="none" rtlCol="0">
            <a:spAutoFit/>
          </a:bodyPr>
          <a:lstStyle/>
          <a:p>
            <a:r>
              <a:rPr lang="en-US" sz="4800" dirty="0" smtClean="0">
                <a:solidFill>
                  <a:schemeClr val="tx2"/>
                </a:solidFill>
              </a:rPr>
              <a:t>B</a:t>
            </a:r>
            <a:endParaRPr lang="en-US" sz="4800" dirty="0">
              <a:solidFill>
                <a:schemeClr val="tx2"/>
              </a:solidFill>
            </a:endParaRPr>
          </a:p>
        </p:txBody>
      </p:sp>
      <p:sp>
        <p:nvSpPr>
          <p:cNvPr id="4" name="TextBox 3"/>
          <p:cNvSpPr txBox="1"/>
          <p:nvPr/>
        </p:nvSpPr>
        <p:spPr>
          <a:xfrm>
            <a:off x="6774873" y="794306"/>
            <a:ext cx="1826141" cy="369332"/>
          </a:xfrm>
          <a:prstGeom prst="rect">
            <a:avLst/>
          </a:prstGeom>
          <a:noFill/>
        </p:spPr>
        <p:txBody>
          <a:bodyPr wrap="none" rtlCol="0">
            <a:spAutoFit/>
          </a:bodyPr>
          <a:lstStyle/>
          <a:p>
            <a:r>
              <a:rPr lang="en-US" dirty="0" smtClean="0">
                <a:solidFill>
                  <a:srgbClr val="FF0000"/>
                </a:solidFill>
              </a:rPr>
              <a:t>Note no SS part</a:t>
            </a:r>
            <a:endParaRPr lang="en-US" dirty="0">
              <a:solidFill>
                <a:srgbClr val="FF0000"/>
              </a:solidFill>
            </a:endParaRPr>
          </a:p>
        </p:txBody>
      </p:sp>
    </p:spTree>
    <p:extLst>
      <p:ext uri="{BB962C8B-B14F-4D97-AF65-F5344CB8AC3E}">
        <p14:creationId xmlns:p14="http://schemas.microsoft.com/office/powerpoint/2010/main" val="22163628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itle 1"/>
          <p:cNvSpPr>
            <a:spLocks noGrp="1"/>
          </p:cNvSpPr>
          <p:nvPr>
            <p:ph type="title"/>
          </p:nvPr>
        </p:nvSpPr>
        <p:spPr>
          <a:xfrm>
            <a:off x="431800" y="0"/>
            <a:ext cx="8229600" cy="1143000"/>
          </a:xfrm>
        </p:spPr>
        <p:txBody>
          <a:bodyPr/>
          <a:lstStyle/>
          <a:p>
            <a:r>
              <a:rPr lang="en-US" dirty="0">
                <a:solidFill>
                  <a:schemeClr val="tx2"/>
                </a:solidFill>
                <a:latin typeface="Calibri" charset="0"/>
              </a:rPr>
              <a:t>Multivariate AR(1) process</a:t>
            </a:r>
          </a:p>
        </p:txBody>
      </p:sp>
      <p:sp>
        <p:nvSpPr>
          <p:cNvPr id="8" name="TextBox 7"/>
          <p:cNvSpPr txBox="1"/>
          <p:nvPr/>
        </p:nvSpPr>
        <p:spPr>
          <a:xfrm>
            <a:off x="749300" y="1292111"/>
            <a:ext cx="7645400" cy="457200"/>
          </a:xfrm>
          <a:prstGeom prst="rect">
            <a:avLst/>
          </a:prstGeom>
          <a:noFill/>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dirty="0"/>
              <a:t>Can add effects of </a:t>
            </a:r>
            <a:r>
              <a:rPr lang="en-US" sz="2400" i="1" dirty="0">
                <a:latin typeface="Times New Roman" charset="0"/>
                <a:cs typeface="Times New Roman" charset="0"/>
              </a:rPr>
              <a:t>q</a:t>
            </a:r>
            <a:r>
              <a:rPr lang="en-US" sz="2400" dirty="0"/>
              <a:t> different environmental covariates (</a:t>
            </a:r>
            <a:r>
              <a:rPr lang="en-US" sz="2400" i="1" dirty="0">
                <a:latin typeface="Times New Roman" charset="0"/>
                <a:cs typeface="Times New Roman" charset="0"/>
              </a:rPr>
              <a:t>U</a:t>
            </a:r>
            <a:r>
              <a:rPr lang="en-US" sz="2400" dirty="0"/>
              <a:t>):</a:t>
            </a:r>
          </a:p>
        </p:txBody>
      </p:sp>
      <p:sp>
        <p:nvSpPr>
          <p:cNvPr id="13" name="TextBox 12"/>
          <p:cNvSpPr txBox="1"/>
          <p:nvPr/>
        </p:nvSpPr>
        <p:spPr>
          <a:xfrm>
            <a:off x="1437306" y="4171083"/>
            <a:ext cx="6269388" cy="2246769"/>
          </a:xfrm>
          <a:prstGeom prst="rect">
            <a:avLst/>
          </a:prstGeom>
          <a:noFill/>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spcAft>
                <a:spcPts val="1200"/>
              </a:spcAft>
            </a:pPr>
            <a:r>
              <a:rPr lang="en-US" sz="2400" i="1" dirty="0" err="1" smtClean="0">
                <a:latin typeface="Times New Roman" charset="0"/>
                <a:cs typeface="Times New Roman" charset="0"/>
              </a:rPr>
              <a:t>c</a:t>
            </a:r>
            <a:r>
              <a:rPr lang="en-US" sz="2400" i="1" baseline="-25000" dirty="0" err="1" smtClean="0">
                <a:latin typeface="Times New Roman" charset="0"/>
                <a:cs typeface="Times New Roman" charset="0"/>
              </a:rPr>
              <a:t>k</a:t>
            </a:r>
            <a:r>
              <a:rPr lang="en-US" sz="2400" i="1" baseline="-25000" dirty="0" err="1">
                <a:latin typeface="Times New Roman" charset="0"/>
                <a:cs typeface="Times New Roman" charset="0"/>
              </a:rPr>
              <a:t>,t</a:t>
            </a:r>
            <a:r>
              <a:rPr lang="en-US" sz="2400" dirty="0"/>
              <a:t> is covariate </a:t>
            </a:r>
            <a:r>
              <a:rPr lang="en-US" sz="2400" i="1" dirty="0">
                <a:latin typeface="Times New Roman" charset="0"/>
                <a:cs typeface="Times New Roman" charset="0"/>
              </a:rPr>
              <a:t>k</a:t>
            </a:r>
            <a:r>
              <a:rPr lang="en-US" sz="2400" dirty="0"/>
              <a:t> (e.g., temperature) at time </a:t>
            </a:r>
            <a:r>
              <a:rPr lang="en-US" sz="2400" i="1" dirty="0">
                <a:latin typeface="Times New Roman" charset="0"/>
                <a:cs typeface="Times New Roman" charset="0"/>
              </a:rPr>
              <a:t>t</a:t>
            </a:r>
          </a:p>
          <a:p>
            <a:pPr>
              <a:spcAft>
                <a:spcPts val="1200"/>
              </a:spcAft>
            </a:pPr>
            <a:r>
              <a:rPr lang="en-US" sz="2400" i="1" dirty="0" err="1" smtClean="0">
                <a:latin typeface="Times New Roman" charset="0"/>
                <a:cs typeface="Times New Roman" charset="0"/>
              </a:rPr>
              <a:t>C</a:t>
            </a:r>
            <a:r>
              <a:rPr lang="en-US" sz="2400" i="1" baseline="-25000" dirty="0" err="1" smtClean="0">
                <a:latin typeface="Times New Roman" charset="0"/>
                <a:cs typeface="Times New Roman" charset="0"/>
              </a:rPr>
              <a:t>ik</a:t>
            </a:r>
            <a:r>
              <a:rPr lang="en-US" sz="2400" dirty="0" smtClean="0"/>
              <a:t> </a:t>
            </a:r>
            <a:r>
              <a:rPr lang="en-US" sz="2400" dirty="0"/>
              <a:t>is effect of covariate </a:t>
            </a:r>
            <a:r>
              <a:rPr lang="en-US" sz="2400" i="1" dirty="0">
                <a:latin typeface="Times New Roman" charset="0"/>
                <a:cs typeface="Times New Roman" charset="0"/>
              </a:rPr>
              <a:t>k</a:t>
            </a:r>
            <a:r>
              <a:rPr lang="en-US" sz="2400" dirty="0"/>
              <a:t> on species </a:t>
            </a:r>
            <a:r>
              <a:rPr lang="en-US" sz="2400" i="1" dirty="0" err="1">
                <a:latin typeface="Times New Roman" charset="0"/>
                <a:cs typeface="Times New Roman" charset="0"/>
              </a:rPr>
              <a:t>i</a:t>
            </a:r>
            <a:endParaRPr lang="en-US" sz="2400" i="1" dirty="0">
              <a:latin typeface="Times New Roman" charset="0"/>
              <a:cs typeface="Times New Roman" charset="0"/>
            </a:endParaRPr>
          </a:p>
          <a:p>
            <a:pPr>
              <a:spcAft>
                <a:spcPts val="1200"/>
              </a:spcAft>
            </a:pPr>
            <a:r>
              <a:rPr lang="en-US" sz="2400" dirty="0">
                <a:solidFill>
                  <a:schemeClr val="accent2"/>
                </a:solidFill>
                <a:cs typeface="Times New Roman" charset="0"/>
              </a:rPr>
              <a:t>NOTE: </a:t>
            </a:r>
            <a:r>
              <a:rPr lang="en-US" sz="2400" dirty="0">
                <a:cs typeface="Times New Roman" charset="0"/>
              </a:rPr>
              <a:t>covariate not time </a:t>
            </a:r>
            <a:r>
              <a:rPr lang="en-US" sz="2400" dirty="0" smtClean="0">
                <a:cs typeface="Times New Roman" charset="0"/>
              </a:rPr>
              <a:t>lagged; if you want a time-lagged covariate you need to use the time-lagged covariate as </a:t>
            </a:r>
            <a:r>
              <a:rPr lang="en-US" sz="2400" dirty="0" err="1" smtClean="0">
                <a:cs typeface="Times New Roman" charset="0"/>
              </a:rPr>
              <a:t>c</a:t>
            </a:r>
            <a:r>
              <a:rPr lang="en-US" sz="2400" baseline="-25000" dirty="0" err="1" smtClean="0">
                <a:cs typeface="Times New Roman" charset="0"/>
              </a:rPr>
              <a:t>t</a:t>
            </a:r>
            <a:endParaRPr lang="en-US" sz="2400" i="1" baseline="-25000" dirty="0">
              <a:latin typeface="Times New Roman" charset="0"/>
              <a:cs typeface="Times New Roman" charset="0"/>
            </a:endParaRPr>
          </a:p>
        </p:txBody>
      </p:sp>
      <p:sp>
        <p:nvSpPr>
          <p:cNvPr id="9" name="Rectangle 8"/>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graphicFrame>
        <p:nvGraphicFramePr>
          <p:cNvPr id="2" name="Object 1"/>
          <p:cNvGraphicFramePr>
            <a:graphicFrameLocks noChangeAspect="1"/>
          </p:cNvGraphicFramePr>
          <p:nvPr>
            <p:extLst/>
          </p:nvPr>
        </p:nvGraphicFramePr>
        <p:xfrm>
          <a:off x="1782468" y="1924861"/>
          <a:ext cx="5208587" cy="1889125"/>
        </p:xfrm>
        <a:graphic>
          <a:graphicData uri="http://schemas.openxmlformats.org/presentationml/2006/ole">
            <mc:AlternateContent xmlns:mc="http://schemas.openxmlformats.org/markup-compatibility/2006">
              <mc:Choice xmlns:v="urn:schemas-microsoft-com:vml" Requires="v">
                <p:oleObj spid="_x0000_s159747" name="Equation" r:id="rId4" imgW="2590560" imgH="939600" progId="Equation.3">
                  <p:embed/>
                </p:oleObj>
              </mc:Choice>
              <mc:Fallback>
                <p:oleObj name="Equation" r:id="rId4" imgW="2590560" imgH="939600" progId="Equation.3">
                  <p:embed/>
                  <p:pic>
                    <p:nvPicPr>
                      <p:cNvPr id="2" name="Object 1"/>
                      <p:cNvPicPr>
                        <a:picLocks noChangeAspect="1" noChangeArrowheads="1"/>
                      </p:cNvPicPr>
                      <p:nvPr/>
                    </p:nvPicPr>
                    <p:blipFill>
                      <a:blip r:embed="rId5"/>
                      <a:srcRect/>
                      <a:stretch>
                        <a:fillRect/>
                      </a:stretch>
                    </p:blipFill>
                    <p:spPr bwMode="auto">
                      <a:xfrm>
                        <a:off x="1782468" y="1924861"/>
                        <a:ext cx="5208587"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5476973" y="3629320"/>
            <a:ext cx="575799" cy="369332"/>
          </a:xfrm>
          <a:prstGeom prst="rect">
            <a:avLst/>
          </a:prstGeom>
          <a:noFill/>
        </p:spPr>
        <p:txBody>
          <a:bodyPr wrap="none" rtlCol="0">
            <a:spAutoFit/>
          </a:bodyPr>
          <a:lstStyle/>
          <a:p>
            <a:r>
              <a:rPr lang="en-US" dirty="0" smtClean="0">
                <a:solidFill>
                  <a:schemeClr val="tx2"/>
                </a:solidFill>
              </a:rPr>
              <a:t>q=2</a:t>
            </a:r>
            <a:endParaRPr lang="en-US" dirty="0">
              <a:solidFill>
                <a:schemeClr val="tx2"/>
              </a:solidFill>
            </a:endParaRPr>
          </a:p>
        </p:txBody>
      </p:sp>
    </p:spTree>
    <p:extLst>
      <p:ext uri="{BB962C8B-B14F-4D97-AF65-F5344CB8AC3E}">
        <p14:creationId xmlns:p14="http://schemas.microsoft.com/office/powerpoint/2010/main" val="2682241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Univariate </a:t>
            </a:r>
            <a:r>
              <a:rPr lang="en-US" sz="3200" dirty="0" smtClean="0">
                <a:latin typeface="+mn-lt"/>
              </a:rPr>
              <a:t>Gompertz </a:t>
            </a:r>
            <a:r>
              <a:rPr lang="en-US" sz="3200" dirty="0" smtClean="0">
                <a:latin typeface="+mn-lt"/>
              </a:rPr>
              <a:t>models</a:t>
            </a:r>
            <a:endParaRPr lang="en-US" sz="3200" dirty="0">
              <a:latin typeface="+mn-lt"/>
            </a:endParaRPr>
          </a:p>
        </p:txBody>
      </p:sp>
      <p:sp>
        <p:nvSpPr>
          <p:cNvPr id="6" name="Rectangle 5"/>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011722723"/>
              </p:ext>
            </p:extLst>
          </p:nvPr>
        </p:nvGraphicFramePr>
        <p:xfrm>
          <a:off x="3024780" y="3024052"/>
          <a:ext cx="3338698" cy="715249"/>
        </p:xfrm>
        <a:graphic>
          <a:graphicData uri="http://schemas.openxmlformats.org/presentationml/2006/ole">
            <mc:AlternateContent xmlns:mc="http://schemas.openxmlformats.org/markup-compatibility/2006">
              <mc:Choice xmlns:v="urn:schemas-microsoft-com:vml" Requires="v">
                <p:oleObj spid="_x0000_s157701" name="Equation" r:id="rId3" imgW="1066680" imgH="228600" progId="Equation.3">
                  <p:embed/>
                </p:oleObj>
              </mc:Choice>
              <mc:Fallback>
                <p:oleObj name="Equation" r:id="rId3" imgW="1066680" imgH="228600" progId="Equation.3">
                  <p:embed/>
                  <p:pic>
                    <p:nvPicPr>
                      <p:cNvPr id="9" name="Object 8"/>
                      <p:cNvPicPr>
                        <a:picLocks noChangeAspect="1" noChangeArrowheads="1"/>
                      </p:cNvPicPr>
                      <p:nvPr/>
                    </p:nvPicPr>
                    <p:blipFill>
                      <a:blip r:embed="rId4"/>
                      <a:srcRect/>
                      <a:stretch>
                        <a:fillRect/>
                      </a:stretch>
                    </p:blipFill>
                    <p:spPr bwMode="auto">
                      <a:xfrm>
                        <a:off x="3024780" y="3024052"/>
                        <a:ext cx="3338698" cy="71524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45895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Title 1"/>
          <p:cNvSpPr>
            <a:spLocks noGrp="1"/>
          </p:cNvSpPr>
          <p:nvPr>
            <p:ph type="title"/>
          </p:nvPr>
        </p:nvSpPr>
        <p:spPr>
          <a:xfrm>
            <a:off x="457200" y="0"/>
            <a:ext cx="8229600" cy="1143000"/>
          </a:xfrm>
        </p:spPr>
        <p:txBody>
          <a:bodyPr/>
          <a:lstStyle/>
          <a:p>
            <a:r>
              <a:rPr lang="en-US" dirty="0">
                <a:solidFill>
                  <a:schemeClr val="tx2"/>
                </a:solidFill>
                <a:latin typeface="Calibri" charset="0"/>
              </a:rPr>
              <a:t>Multivariate AR(1) process</a:t>
            </a:r>
          </a:p>
        </p:txBody>
      </p:sp>
      <p:sp>
        <p:nvSpPr>
          <p:cNvPr id="73733" name="TextBox 9"/>
          <p:cNvSpPr txBox="1">
            <a:spLocks noChangeArrowheads="1"/>
          </p:cNvSpPr>
          <p:nvPr/>
        </p:nvSpPr>
        <p:spPr bwMode="auto">
          <a:xfrm>
            <a:off x="1091675" y="1528763"/>
            <a:ext cx="30026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dirty="0"/>
              <a:t>Can write all of this </a:t>
            </a:r>
            <a:r>
              <a:rPr lang="en-US" sz="2400" dirty="0" smtClean="0"/>
              <a:t>as</a:t>
            </a:r>
            <a:r>
              <a:rPr lang="en-US" sz="2400" dirty="0"/>
              <a:t>:</a:t>
            </a:r>
          </a:p>
        </p:txBody>
      </p:sp>
      <p:graphicFrame>
        <p:nvGraphicFramePr>
          <p:cNvPr id="73730" name="Object 2"/>
          <p:cNvGraphicFramePr>
            <a:graphicFrameLocks noChangeAspect="1"/>
          </p:cNvGraphicFramePr>
          <p:nvPr>
            <p:extLst/>
          </p:nvPr>
        </p:nvGraphicFramePr>
        <p:xfrm>
          <a:off x="1236663" y="2138363"/>
          <a:ext cx="3679825" cy="544512"/>
        </p:xfrm>
        <a:graphic>
          <a:graphicData uri="http://schemas.openxmlformats.org/presentationml/2006/ole">
            <mc:AlternateContent xmlns:mc="http://schemas.openxmlformats.org/markup-compatibility/2006">
              <mc:Choice xmlns:v="urn:schemas-microsoft-com:vml" Requires="v">
                <p:oleObj spid="_x0000_s160772" name="Equation" r:id="rId4" imgW="1460500" imgH="215900" progId="Equation.3">
                  <p:embed/>
                </p:oleObj>
              </mc:Choice>
              <mc:Fallback>
                <p:oleObj name="Equation" r:id="rId4" imgW="1460500" imgH="215900" progId="Equation.3">
                  <p:embed/>
                  <p:pic>
                    <p:nvPicPr>
                      <p:cNvPr id="73730" name="Object 2"/>
                      <p:cNvPicPr>
                        <a:picLocks noChangeAspect="1" noChangeArrowheads="1"/>
                      </p:cNvPicPr>
                      <p:nvPr/>
                    </p:nvPicPr>
                    <p:blipFill>
                      <a:blip r:embed="rId5"/>
                      <a:srcRect/>
                      <a:stretch>
                        <a:fillRect/>
                      </a:stretch>
                    </p:blipFill>
                    <p:spPr bwMode="auto">
                      <a:xfrm>
                        <a:off x="1236663" y="2138363"/>
                        <a:ext cx="3679825"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1" name="Object 8"/>
          <p:cNvGraphicFramePr>
            <a:graphicFrameLocks noChangeAspect="1"/>
          </p:cNvGraphicFramePr>
          <p:nvPr>
            <p:extLst/>
          </p:nvPr>
        </p:nvGraphicFramePr>
        <p:xfrm>
          <a:off x="5499100" y="2109788"/>
          <a:ext cx="2678113" cy="604837"/>
        </p:xfrm>
        <a:graphic>
          <a:graphicData uri="http://schemas.openxmlformats.org/presentationml/2006/ole">
            <mc:AlternateContent xmlns:mc="http://schemas.openxmlformats.org/markup-compatibility/2006">
              <mc:Choice xmlns:v="urn:schemas-microsoft-com:vml" Requires="v">
                <p:oleObj spid="_x0000_s160773" name="Equation" r:id="rId6" imgW="1066800" imgH="241300" progId="Equation.3">
                  <p:embed/>
                </p:oleObj>
              </mc:Choice>
              <mc:Fallback>
                <p:oleObj name="Equation" r:id="rId6" imgW="1066800" imgH="241300" progId="Equation.3">
                  <p:embed/>
                  <p:pic>
                    <p:nvPicPr>
                      <p:cNvPr id="73731" name="Object 8"/>
                      <p:cNvPicPr>
                        <a:picLocks noChangeAspect="1" noChangeArrowheads="1"/>
                      </p:cNvPicPr>
                      <p:nvPr/>
                    </p:nvPicPr>
                    <p:blipFill>
                      <a:blip r:embed="rId7"/>
                      <a:srcRect/>
                      <a:stretch>
                        <a:fillRect/>
                      </a:stretch>
                    </p:blipFill>
                    <p:spPr bwMode="auto">
                      <a:xfrm>
                        <a:off x="5499100" y="2109788"/>
                        <a:ext cx="2678113"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158872" y="2909888"/>
            <a:ext cx="6643332" cy="3077766"/>
          </a:xfrm>
          <a:prstGeom prst="rect">
            <a:avLst/>
          </a:prstGeom>
          <a:noFill/>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spcAft>
                <a:spcPts val="1200"/>
              </a:spcAft>
            </a:pPr>
            <a:r>
              <a:rPr lang="en-US" sz="2400" b="1" dirty="0" err="1" smtClean="0">
                <a:latin typeface="Times New Roman" charset="0"/>
                <a:cs typeface="Times New Roman" charset="0"/>
              </a:rPr>
              <a:t>x</a:t>
            </a:r>
            <a:r>
              <a:rPr lang="en-US" sz="2400" i="1" baseline="-25000" dirty="0" err="1" smtClean="0">
                <a:latin typeface="Times New Roman" charset="0"/>
                <a:cs typeface="Times New Roman" charset="0"/>
              </a:rPr>
              <a:t>t</a:t>
            </a:r>
            <a:r>
              <a:rPr lang="en-US" sz="2400" dirty="0" smtClean="0"/>
              <a:t> </a:t>
            </a:r>
            <a:r>
              <a:rPr lang="en-US" sz="2400" dirty="0"/>
              <a:t>is </a:t>
            </a:r>
            <a:r>
              <a:rPr lang="en-US" sz="2400" i="1" dirty="0">
                <a:latin typeface="Times New Roman" charset="0"/>
                <a:cs typeface="Times New Roman" charset="0"/>
              </a:rPr>
              <a:t>p</a:t>
            </a:r>
            <a:r>
              <a:rPr lang="en-US" sz="2400" dirty="0">
                <a:latin typeface="Times New Roman" charset="0"/>
                <a:cs typeface="Times New Roman" charset="0"/>
              </a:rPr>
              <a:t> </a:t>
            </a:r>
            <a:r>
              <a:rPr lang="en-US" sz="2400" dirty="0">
                <a:cs typeface="Times New Roman" charset="0"/>
              </a:rPr>
              <a:t>x</a:t>
            </a:r>
            <a:r>
              <a:rPr lang="en-US" sz="2400" dirty="0">
                <a:latin typeface="Times New Roman" charset="0"/>
                <a:cs typeface="Times New Roman" charset="0"/>
              </a:rPr>
              <a:t> 1</a:t>
            </a:r>
            <a:r>
              <a:rPr lang="en-US" sz="2400" dirty="0"/>
              <a:t> vector of species abundance at time </a:t>
            </a:r>
            <a:r>
              <a:rPr lang="en-US" sz="2400" i="1" dirty="0">
                <a:latin typeface="Times New Roman" charset="0"/>
                <a:cs typeface="Times New Roman" charset="0"/>
              </a:rPr>
              <a:t>t</a:t>
            </a:r>
          </a:p>
          <a:p>
            <a:pPr>
              <a:spcAft>
                <a:spcPts val="1200"/>
              </a:spcAft>
            </a:pPr>
            <a:r>
              <a:rPr lang="en-US" sz="2400" b="1" dirty="0" smtClean="0">
                <a:latin typeface="Times New Roman" charset="0"/>
                <a:cs typeface="Times New Roman" charset="0"/>
              </a:rPr>
              <a:t>u</a:t>
            </a:r>
            <a:r>
              <a:rPr lang="en-US" sz="2400" dirty="0" smtClean="0"/>
              <a:t> </a:t>
            </a:r>
            <a:r>
              <a:rPr lang="en-US" sz="2400" dirty="0"/>
              <a:t>is </a:t>
            </a:r>
            <a:r>
              <a:rPr lang="en-US" sz="2400" i="1" dirty="0">
                <a:latin typeface="Times New Roman" charset="0"/>
                <a:cs typeface="Times New Roman" charset="0"/>
              </a:rPr>
              <a:t>p</a:t>
            </a:r>
            <a:r>
              <a:rPr lang="en-US" sz="2400" dirty="0">
                <a:latin typeface="Times New Roman" charset="0"/>
                <a:cs typeface="Times New Roman" charset="0"/>
              </a:rPr>
              <a:t> </a:t>
            </a:r>
            <a:r>
              <a:rPr lang="en-US" sz="2400" dirty="0">
                <a:cs typeface="Times New Roman" charset="0"/>
              </a:rPr>
              <a:t>x</a:t>
            </a:r>
            <a:r>
              <a:rPr lang="en-US" sz="2400" dirty="0">
                <a:latin typeface="Times New Roman" charset="0"/>
                <a:cs typeface="Times New Roman" charset="0"/>
              </a:rPr>
              <a:t> 1</a:t>
            </a:r>
            <a:r>
              <a:rPr lang="en-US" sz="2400" dirty="0"/>
              <a:t> vector of intrinsic growth rates</a:t>
            </a:r>
            <a:endParaRPr lang="en-US" sz="2400" i="1" dirty="0">
              <a:latin typeface="Times New Roman" charset="0"/>
              <a:cs typeface="Times New Roman" charset="0"/>
            </a:endParaRPr>
          </a:p>
          <a:p>
            <a:pPr>
              <a:spcAft>
                <a:spcPts val="1200"/>
              </a:spcAft>
            </a:pPr>
            <a:r>
              <a:rPr lang="en-US" sz="2400" b="1" dirty="0">
                <a:latin typeface="Times New Roman" charset="0"/>
                <a:cs typeface="Times New Roman" charset="0"/>
              </a:rPr>
              <a:t>B</a:t>
            </a:r>
            <a:r>
              <a:rPr lang="en-US" sz="2400" dirty="0"/>
              <a:t> is </a:t>
            </a:r>
            <a:r>
              <a:rPr lang="en-US" sz="2400" i="1" dirty="0">
                <a:latin typeface="Times New Roman" charset="0"/>
                <a:cs typeface="Times New Roman" charset="0"/>
              </a:rPr>
              <a:t>p</a:t>
            </a:r>
            <a:r>
              <a:rPr lang="en-US" sz="2400" dirty="0">
                <a:latin typeface="Times New Roman" charset="0"/>
                <a:cs typeface="Times New Roman" charset="0"/>
              </a:rPr>
              <a:t> </a:t>
            </a:r>
            <a:r>
              <a:rPr lang="en-US" sz="2400" dirty="0">
                <a:cs typeface="Times New Roman" charset="0"/>
              </a:rPr>
              <a:t>x</a:t>
            </a:r>
            <a:r>
              <a:rPr lang="en-US" sz="2400" dirty="0">
                <a:latin typeface="Times New Roman" charset="0"/>
                <a:cs typeface="Times New Roman" charset="0"/>
              </a:rPr>
              <a:t> </a:t>
            </a:r>
            <a:r>
              <a:rPr lang="en-US" sz="2400" i="1" dirty="0">
                <a:latin typeface="Times New Roman" charset="0"/>
                <a:cs typeface="Times New Roman" charset="0"/>
              </a:rPr>
              <a:t>p</a:t>
            </a:r>
            <a:r>
              <a:rPr lang="en-US" sz="2400" dirty="0"/>
              <a:t> matrix of density-dependent effects</a:t>
            </a:r>
            <a:endParaRPr lang="en-US" sz="2400" i="1" dirty="0">
              <a:latin typeface="Times New Roman" charset="0"/>
              <a:cs typeface="Times New Roman" charset="0"/>
            </a:endParaRPr>
          </a:p>
          <a:p>
            <a:pPr>
              <a:spcAft>
                <a:spcPts val="1200"/>
              </a:spcAft>
            </a:pPr>
            <a:r>
              <a:rPr lang="en-US" sz="2400" b="1" dirty="0" smtClean="0">
                <a:latin typeface="Times New Roman" charset="0"/>
                <a:cs typeface="Times New Roman" charset="0"/>
              </a:rPr>
              <a:t>x</a:t>
            </a:r>
            <a:r>
              <a:rPr lang="en-US" sz="2400" i="1" baseline="-25000" dirty="0" smtClean="0">
                <a:latin typeface="Times New Roman" charset="0"/>
                <a:cs typeface="Times New Roman" charset="0"/>
              </a:rPr>
              <a:t>t</a:t>
            </a:r>
            <a:r>
              <a:rPr lang="en-US" sz="2400" baseline="-25000" dirty="0">
                <a:latin typeface="Times New Roman" charset="0"/>
                <a:cs typeface="Times New Roman" charset="0"/>
              </a:rPr>
              <a:t>-1</a:t>
            </a:r>
            <a:r>
              <a:rPr lang="en-US" sz="2400" dirty="0"/>
              <a:t> is </a:t>
            </a:r>
            <a:r>
              <a:rPr lang="en-US" sz="2400" i="1" dirty="0">
                <a:latin typeface="Times New Roman" charset="0"/>
                <a:cs typeface="Times New Roman" charset="0"/>
              </a:rPr>
              <a:t>p</a:t>
            </a:r>
            <a:r>
              <a:rPr lang="en-US" sz="2400" dirty="0">
                <a:latin typeface="Times New Roman" charset="0"/>
                <a:cs typeface="Times New Roman" charset="0"/>
              </a:rPr>
              <a:t> </a:t>
            </a:r>
            <a:r>
              <a:rPr lang="en-US" sz="2400" dirty="0">
                <a:cs typeface="Times New Roman" charset="0"/>
              </a:rPr>
              <a:t>x</a:t>
            </a:r>
            <a:r>
              <a:rPr lang="en-US" sz="2400" dirty="0">
                <a:latin typeface="Times New Roman" charset="0"/>
                <a:cs typeface="Times New Roman" charset="0"/>
              </a:rPr>
              <a:t> 1</a:t>
            </a:r>
            <a:r>
              <a:rPr lang="en-US" sz="2400" dirty="0"/>
              <a:t> vector of species abundance at time </a:t>
            </a:r>
            <a:r>
              <a:rPr lang="en-US" sz="2400" i="1" dirty="0">
                <a:latin typeface="Times New Roman" charset="0"/>
                <a:cs typeface="Times New Roman" charset="0"/>
              </a:rPr>
              <a:t>t</a:t>
            </a:r>
            <a:r>
              <a:rPr lang="en-US" sz="2400" dirty="0">
                <a:latin typeface="Times New Roman" charset="0"/>
                <a:cs typeface="Times New Roman" charset="0"/>
              </a:rPr>
              <a:t>-1</a:t>
            </a:r>
            <a:endParaRPr lang="en-US" sz="2400" i="1" dirty="0">
              <a:latin typeface="Times New Roman" charset="0"/>
              <a:cs typeface="Times New Roman" charset="0"/>
            </a:endParaRPr>
          </a:p>
          <a:p>
            <a:pPr>
              <a:spcAft>
                <a:spcPts val="1200"/>
              </a:spcAft>
            </a:pPr>
            <a:r>
              <a:rPr lang="en-US" sz="2400" b="1" dirty="0">
                <a:latin typeface="Times New Roman" charset="0"/>
                <a:cs typeface="Times New Roman" charset="0"/>
              </a:rPr>
              <a:t>C</a:t>
            </a:r>
            <a:r>
              <a:rPr lang="en-US" sz="2400" dirty="0"/>
              <a:t> is </a:t>
            </a:r>
            <a:r>
              <a:rPr lang="en-US" sz="2400" i="1" dirty="0">
                <a:latin typeface="Times New Roman" charset="0"/>
                <a:cs typeface="Times New Roman" charset="0"/>
              </a:rPr>
              <a:t>p</a:t>
            </a:r>
            <a:r>
              <a:rPr lang="en-US" sz="2400" dirty="0">
                <a:latin typeface="Times New Roman" charset="0"/>
                <a:cs typeface="Times New Roman" charset="0"/>
              </a:rPr>
              <a:t> </a:t>
            </a:r>
            <a:r>
              <a:rPr lang="en-US" sz="2400" dirty="0">
                <a:cs typeface="Times New Roman" charset="0"/>
              </a:rPr>
              <a:t>x</a:t>
            </a:r>
            <a:r>
              <a:rPr lang="en-US" sz="2400" dirty="0">
                <a:latin typeface="Times New Roman" charset="0"/>
                <a:cs typeface="Times New Roman" charset="0"/>
              </a:rPr>
              <a:t> </a:t>
            </a:r>
            <a:r>
              <a:rPr lang="en-US" sz="2400" i="1" dirty="0">
                <a:latin typeface="Times New Roman" charset="0"/>
                <a:cs typeface="Times New Roman" charset="0"/>
              </a:rPr>
              <a:t>q</a:t>
            </a:r>
            <a:r>
              <a:rPr lang="en-US" sz="2400" dirty="0"/>
              <a:t> matrix of covariate effects</a:t>
            </a:r>
            <a:endParaRPr lang="en-US" sz="2400" i="1" dirty="0">
              <a:latin typeface="Times New Roman" charset="0"/>
              <a:cs typeface="Times New Roman" charset="0"/>
            </a:endParaRPr>
          </a:p>
          <a:p>
            <a:pPr>
              <a:spcAft>
                <a:spcPts val="1200"/>
              </a:spcAft>
            </a:pPr>
            <a:r>
              <a:rPr lang="en-US" sz="2400" b="1" dirty="0" err="1" smtClean="0">
                <a:latin typeface="Times New Roman" charset="0"/>
                <a:cs typeface="Times New Roman" charset="0"/>
              </a:rPr>
              <a:t>c</a:t>
            </a:r>
            <a:r>
              <a:rPr lang="en-US" sz="2400" i="1" baseline="-25000" dirty="0" err="1" smtClean="0">
                <a:latin typeface="Times New Roman" charset="0"/>
                <a:cs typeface="Times New Roman" charset="0"/>
              </a:rPr>
              <a:t>t</a:t>
            </a:r>
            <a:r>
              <a:rPr lang="en-US" sz="2400" dirty="0" smtClean="0"/>
              <a:t> </a:t>
            </a:r>
            <a:r>
              <a:rPr lang="en-US" sz="2400" dirty="0"/>
              <a:t>is </a:t>
            </a:r>
            <a:r>
              <a:rPr lang="en-US" sz="2400" i="1" dirty="0">
                <a:latin typeface="Times New Roman" charset="0"/>
                <a:cs typeface="Times New Roman" charset="0"/>
              </a:rPr>
              <a:t>q</a:t>
            </a:r>
            <a:r>
              <a:rPr lang="en-US" sz="2400" dirty="0">
                <a:latin typeface="Times New Roman" charset="0"/>
                <a:cs typeface="Times New Roman" charset="0"/>
              </a:rPr>
              <a:t> </a:t>
            </a:r>
            <a:r>
              <a:rPr lang="en-US" sz="2400" dirty="0">
                <a:cs typeface="Times New Roman" charset="0"/>
              </a:rPr>
              <a:t>x</a:t>
            </a:r>
            <a:r>
              <a:rPr lang="en-US" sz="2400" dirty="0">
                <a:latin typeface="Times New Roman" charset="0"/>
                <a:cs typeface="Times New Roman" charset="0"/>
              </a:rPr>
              <a:t> 1</a:t>
            </a:r>
            <a:r>
              <a:rPr lang="en-US" sz="2400" dirty="0"/>
              <a:t> vector of covariate values at time </a:t>
            </a:r>
            <a:r>
              <a:rPr lang="en-US" sz="2400" i="1" dirty="0">
                <a:latin typeface="Times New Roman" charset="0"/>
                <a:cs typeface="Times New Roman" charset="0"/>
              </a:rPr>
              <a:t>t</a:t>
            </a:r>
          </a:p>
        </p:txBody>
      </p:sp>
      <p:sp>
        <p:nvSpPr>
          <p:cNvPr id="7" name="Rectangle 6"/>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5003367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itle 1"/>
          <p:cNvSpPr>
            <a:spLocks noGrp="1"/>
          </p:cNvSpPr>
          <p:nvPr>
            <p:ph type="title"/>
          </p:nvPr>
        </p:nvSpPr>
        <p:spPr>
          <a:xfrm>
            <a:off x="444500" y="0"/>
            <a:ext cx="8229600" cy="1143000"/>
          </a:xfrm>
        </p:spPr>
        <p:txBody>
          <a:bodyPr/>
          <a:lstStyle/>
          <a:p>
            <a:r>
              <a:rPr lang="en-US" dirty="0">
                <a:solidFill>
                  <a:schemeClr val="tx2"/>
                </a:solidFill>
                <a:latin typeface="Calibri" charset="0"/>
              </a:rPr>
              <a:t>Multivariate AR(1) process</a:t>
            </a:r>
          </a:p>
        </p:txBody>
      </p:sp>
      <p:sp>
        <p:nvSpPr>
          <p:cNvPr id="75780" name="TextBox 9"/>
          <p:cNvSpPr txBox="1">
            <a:spLocks noChangeArrowheads="1"/>
          </p:cNvSpPr>
          <p:nvPr/>
        </p:nvSpPr>
        <p:spPr bwMode="auto">
          <a:xfrm>
            <a:off x="2516188" y="1463675"/>
            <a:ext cx="42874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dirty="0"/>
              <a:t>A note on </a:t>
            </a:r>
            <a:r>
              <a:rPr lang="en-US" sz="2400" dirty="0" smtClean="0"/>
              <a:t>the B matrix structure:</a:t>
            </a:r>
            <a:endParaRPr lang="en-US" sz="2400" dirty="0"/>
          </a:p>
        </p:txBody>
      </p:sp>
      <p:graphicFrame>
        <p:nvGraphicFramePr>
          <p:cNvPr id="75778" name="Object 2"/>
          <p:cNvGraphicFramePr>
            <a:graphicFrameLocks noChangeAspect="1"/>
          </p:cNvGraphicFramePr>
          <p:nvPr/>
        </p:nvGraphicFramePr>
        <p:xfrm>
          <a:off x="993775" y="2114550"/>
          <a:ext cx="4608513" cy="2944813"/>
        </p:xfrm>
        <a:graphic>
          <a:graphicData uri="http://schemas.openxmlformats.org/presentationml/2006/ole">
            <mc:AlternateContent xmlns:mc="http://schemas.openxmlformats.org/markup-compatibility/2006">
              <mc:Choice xmlns:v="urn:schemas-microsoft-com:vml" Requires="v">
                <p:oleObj spid="_x0000_s161795" name="Equation" r:id="rId4" imgW="1828800" imgH="1168200" progId="Equation.3">
                  <p:embed/>
                </p:oleObj>
              </mc:Choice>
              <mc:Fallback>
                <p:oleObj name="Equation" r:id="rId4" imgW="1828800" imgH="1168200" progId="Equation.3">
                  <p:embed/>
                  <p:pic>
                    <p:nvPicPr>
                      <p:cNvPr id="7577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775" y="2114550"/>
                        <a:ext cx="4608513" cy="294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788" name="Group 12"/>
          <p:cNvGrpSpPr>
            <a:grpSpLocks/>
          </p:cNvGrpSpPr>
          <p:nvPr/>
        </p:nvGrpSpPr>
        <p:grpSpPr bwMode="auto">
          <a:xfrm>
            <a:off x="1289050" y="3379788"/>
            <a:ext cx="6884988" cy="2062162"/>
            <a:chOff x="812" y="2129"/>
            <a:chExt cx="4337" cy="1299"/>
          </a:xfrm>
        </p:grpSpPr>
        <p:sp>
          <p:nvSpPr>
            <p:cNvPr id="14" name="Rounded Rectangle 13"/>
            <p:cNvSpPr/>
            <p:nvPr/>
          </p:nvSpPr>
          <p:spPr>
            <a:xfrm rot="2205251">
              <a:off x="812" y="2129"/>
              <a:ext cx="2940" cy="299"/>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accent2"/>
                </a:solidFill>
              </a:endParaRPr>
            </a:p>
          </p:txBody>
        </p:sp>
        <p:sp>
          <p:nvSpPr>
            <p:cNvPr id="75782" name="TextBox 14"/>
            <p:cNvSpPr txBox="1">
              <a:spLocks noChangeArrowheads="1"/>
            </p:cNvSpPr>
            <p:nvPr/>
          </p:nvSpPr>
          <p:spPr bwMode="auto">
            <a:xfrm>
              <a:off x="3446" y="3137"/>
              <a:ext cx="17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a:solidFill>
                    <a:schemeClr val="accent2"/>
                  </a:solidFill>
                </a:rPr>
                <a:t>Intra-specific effects</a:t>
              </a:r>
            </a:p>
          </p:txBody>
        </p:sp>
      </p:grpSp>
      <p:grpSp>
        <p:nvGrpSpPr>
          <p:cNvPr id="75789" name="Group 13"/>
          <p:cNvGrpSpPr>
            <a:grpSpLocks/>
          </p:cNvGrpSpPr>
          <p:nvPr/>
        </p:nvGrpSpPr>
        <p:grpSpPr bwMode="auto">
          <a:xfrm>
            <a:off x="1773238" y="2203450"/>
            <a:ext cx="6497637" cy="3624263"/>
            <a:chOff x="1117" y="1388"/>
            <a:chExt cx="4093" cy="2283"/>
          </a:xfrm>
        </p:grpSpPr>
        <p:sp>
          <p:nvSpPr>
            <p:cNvPr id="18" name="TextBox 17"/>
            <p:cNvSpPr txBox="1"/>
            <p:nvPr/>
          </p:nvSpPr>
          <p:spPr>
            <a:xfrm>
              <a:off x="3502" y="1966"/>
              <a:ext cx="1708" cy="523"/>
            </a:xfrm>
            <a:prstGeom prst="rect">
              <a:avLst/>
            </a:prstGeom>
            <a:noFill/>
          </p:spPr>
          <p:txBody>
            <a:bodyPr wrap="none">
              <a:spAutoFit/>
            </a:bodyPr>
            <a:lstStyle/>
            <a:p>
              <a:pPr algn="ctr" fontAlgn="auto">
                <a:spcBef>
                  <a:spcPts val="0"/>
                </a:spcBef>
                <a:spcAft>
                  <a:spcPts val="0"/>
                </a:spcAft>
                <a:defRPr/>
              </a:pPr>
              <a:r>
                <a:rPr lang="en-US" sz="2400" dirty="0">
                  <a:solidFill>
                    <a:schemeClr val="accent6"/>
                  </a:solidFill>
                  <a:latin typeface="+mn-lt"/>
                  <a:ea typeface="+mn-ea"/>
                </a:rPr>
                <a:t>Inter-specific effects</a:t>
              </a:r>
            </a:p>
            <a:p>
              <a:pPr algn="ctr" fontAlgn="auto">
                <a:spcBef>
                  <a:spcPts val="0"/>
                </a:spcBef>
                <a:spcAft>
                  <a:spcPts val="0"/>
                </a:spcAft>
                <a:defRPr/>
              </a:pPr>
              <a:r>
                <a:rPr lang="en-US" sz="2400" dirty="0">
                  <a:solidFill>
                    <a:schemeClr val="accent6"/>
                  </a:solidFill>
                  <a:latin typeface="+mn-lt"/>
                  <a:ea typeface="+mn-ea"/>
                </a:rPr>
                <a:t>(can be set to zero)</a:t>
              </a:r>
            </a:p>
          </p:txBody>
        </p:sp>
        <p:sp>
          <p:nvSpPr>
            <p:cNvPr id="20" name="Right Triangle 19"/>
            <p:cNvSpPr/>
            <p:nvPr/>
          </p:nvSpPr>
          <p:spPr>
            <a:xfrm>
              <a:off x="1117" y="1643"/>
              <a:ext cx="1978" cy="1492"/>
            </a:xfrm>
            <a:prstGeom prst="r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ight Triangle 20"/>
            <p:cNvSpPr/>
            <p:nvPr/>
          </p:nvSpPr>
          <p:spPr>
            <a:xfrm rot="10800000">
              <a:off x="1403" y="1388"/>
              <a:ext cx="1979" cy="1493"/>
            </a:xfrm>
            <a:prstGeom prst="rtTriangl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TextBox 21"/>
            <p:cNvSpPr txBox="1"/>
            <p:nvPr/>
          </p:nvSpPr>
          <p:spPr>
            <a:xfrm>
              <a:off x="1192" y="3148"/>
              <a:ext cx="1709" cy="523"/>
            </a:xfrm>
            <a:prstGeom prst="rect">
              <a:avLst/>
            </a:prstGeom>
            <a:noFill/>
          </p:spPr>
          <p:txBody>
            <a:bodyPr wrap="none">
              <a:spAutoFit/>
            </a:bodyPr>
            <a:lstStyle/>
            <a:p>
              <a:pPr algn="ctr" fontAlgn="auto">
                <a:spcBef>
                  <a:spcPts val="0"/>
                </a:spcBef>
                <a:spcAft>
                  <a:spcPts val="0"/>
                </a:spcAft>
                <a:defRPr/>
              </a:pPr>
              <a:r>
                <a:rPr lang="en-US" sz="2400" dirty="0">
                  <a:solidFill>
                    <a:schemeClr val="accent6"/>
                  </a:solidFill>
                  <a:latin typeface="+mn-lt"/>
                  <a:ea typeface="+mn-ea"/>
                </a:rPr>
                <a:t>Inter-specific effects</a:t>
              </a:r>
            </a:p>
            <a:p>
              <a:pPr algn="ctr" fontAlgn="auto">
                <a:spcBef>
                  <a:spcPts val="0"/>
                </a:spcBef>
                <a:spcAft>
                  <a:spcPts val="0"/>
                </a:spcAft>
                <a:defRPr/>
              </a:pPr>
              <a:r>
                <a:rPr lang="en-US" sz="2400" dirty="0">
                  <a:solidFill>
                    <a:schemeClr val="accent6"/>
                  </a:solidFill>
                  <a:latin typeface="+mn-lt"/>
                  <a:ea typeface="+mn-ea"/>
                </a:rPr>
                <a:t>(can be set to zero)</a:t>
              </a:r>
            </a:p>
          </p:txBody>
        </p:sp>
      </p:grpSp>
      <p:sp>
        <p:nvSpPr>
          <p:cNvPr id="13" name="Rectangle 12"/>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216186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le 1"/>
          <p:cNvSpPr>
            <a:spLocks noGrp="1"/>
          </p:cNvSpPr>
          <p:nvPr>
            <p:ph type="title"/>
          </p:nvPr>
        </p:nvSpPr>
        <p:spPr>
          <a:xfrm>
            <a:off x="0" y="0"/>
            <a:ext cx="9144000" cy="1143000"/>
          </a:xfrm>
        </p:spPr>
        <p:txBody>
          <a:bodyPr/>
          <a:lstStyle/>
          <a:p>
            <a:r>
              <a:rPr lang="en-US" sz="3200" dirty="0" smtClean="0">
                <a:solidFill>
                  <a:schemeClr val="tx2"/>
                </a:solidFill>
                <a:latin typeface="Calibri" charset="0"/>
              </a:rPr>
              <a:t>Real systems do not necessarily have log-linear density-dependence</a:t>
            </a:r>
            <a:endParaRPr lang="en-US" sz="3200" dirty="0">
              <a:solidFill>
                <a:schemeClr val="tx2"/>
              </a:solidFill>
              <a:latin typeface="Calibri" charset="0"/>
            </a:endParaRPr>
          </a:p>
        </p:txBody>
      </p:sp>
      <p:sp>
        <p:nvSpPr>
          <p:cNvPr id="185346" name="Rectangle 15"/>
          <p:cNvSpPr>
            <a:spLocks noChangeArrowheads="1"/>
          </p:cNvSpPr>
          <p:nvPr/>
        </p:nvSpPr>
        <p:spPr bwMode="auto">
          <a:xfrm>
            <a:off x="1785938" y="1565275"/>
            <a:ext cx="5572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54075" indent="-854075"/>
            <a:r>
              <a:rPr lang="en-US" sz="2400" dirty="0">
                <a:solidFill>
                  <a:schemeClr val="accent2"/>
                </a:solidFill>
                <a:latin typeface="Calibri" charset="0"/>
              </a:rPr>
              <a:t>Note:	</a:t>
            </a:r>
            <a:r>
              <a:rPr lang="en-US" sz="2400" dirty="0" smtClean="0">
                <a:latin typeface="Calibri" charset="0"/>
              </a:rPr>
              <a:t>If N is not spanning very large values</a:t>
            </a:r>
            <a:r>
              <a:rPr lang="en-US" sz="2400" dirty="0">
                <a:latin typeface="Calibri" charset="0"/>
              </a:rPr>
              <a:t> </a:t>
            </a:r>
            <a:r>
              <a:rPr lang="en-US" sz="2400" dirty="0" smtClean="0">
                <a:latin typeface="Calibri" charset="0"/>
              </a:rPr>
              <a:t>a </a:t>
            </a:r>
            <a:r>
              <a:rPr lang="en-US" sz="2400" dirty="0">
                <a:latin typeface="Calibri" charset="0"/>
              </a:rPr>
              <a:t>linear model may suffice</a:t>
            </a:r>
            <a:endParaRPr lang="en-US" dirty="0">
              <a:latin typeface="Calibri" charset="0"/>
            </a:endParaRPr>
          </a:p>
        </p:txBody>
      </p:sp>
      <p:grpSp>
        <p:nvGrpSpPr>
          <p:cNvPr id="185347" name="Group 59"/>
          <p:cNvGrpSpPr>
            <a:grpSpLocks/>
          </p:cNvGrpSpPr>
          <p:nvPr/>
        </p:nvGrpSpPr>
        <p:grpSpPr bwMode="auto">
          <a:xfrm>
            <a:off x="1997563" y="3061753"/>
            <a:ext cx="3449149" cy="3479800"/>
            <a:chOff x="1734710" y="2732730"/>
            <a:chExt cx="3449539" cy="3479865"/>
          </a:xfrm>
        </p:grpSpPr>
        <p:sp>
          <p:nvSpPr>
            <p:cNvPr id="9" name="Arc 8"/>
            <p:cNvSpPr/>
            <p:nvPr/>
          </p:nvSpPr>
          <p:spPr>
            <a:xfrm rot="16200000">
              <a:off x="1773281" y="2801626"/>
              <a:ext cx="3411602" cy="3410335"/>
            </a:xfrm>
            <a:prstGeom prst="arc">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nvGrpSpPr>
            <p:cNvPr id="185365" name="Group 21"/>
            <p:cNvGrpSpPr>
              <a:grpSpLocks/>
            </p:cNvGrpSpPr>
            <p:nvPr/>
          </p:nvGrpSpPr>
          <p:grpSpPr bwMode="auto">
            <a:xfrm>
              <a:off x="1734710" y="2732730"/>
              <a:ext cx="1812897" cy="1812898"/>
              <a:chOff x="1734710" y="2736043"/>
              <a:chExt cx="1812897" cy="1812898"/>
            </a:xfrm>
          </p:grpSpPr>
          <p:cxnSp>
            <p:nvCxnSpPr>
              <p:cNvPr id="11" name="Straight Connector 10"/>
              <p:cNvCxnSpPr/>
              <p:nvPr/>
            </p:nvCxnSpPr>
            <p:spPr>
              <a:xfrm rot="5400000">
                <a:off x="828536" y="3641729"/>
                <a:ext cx="1812959"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734222" y="4547414"/>
                <a:ext cx="181313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367" name="TextBox 20"/>
            <p:cNvSpPr txBox="1">
              <a:spLocks noChangeArrowheads="1"/>
            </p:cNvSpPr>
            <p:nvPr/>
          </p:nvSpPr>
          <p:spPr bwMode="auto">
            <a:xfrm>
              <a:off x="2316390" y="4607781"/>
              <a:ext cx="721754" cy="369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dirty="0" smtClean="0"/>
                <a:t>log </a:t>
              </a:r>
              <a:r>
                <a:rPr lang="en-US" i="1" dirty="0" err="1"/>
                <a:t>N</a:t>
              </a:r>
              <a:r>
                <a:rPr lang="en-US" i="1" baseline="-25000" dirty="0" err="1"/>
                <a:t>t</a:t>
              </a:r>
              <a:endParaRPr lang="en-US" i="1" baseline="-25000" dirty="0"/>
            </a:p>
          </p:txBody>
        </p:sp>
      </p:grpSp>
      <p:grpSp>
        <p:nvGrpSpPr>
          <p:cNvPr id="185348" name="Group 22"/>
          <p:cNvGrpSpPr>
            <a:grpSpLocks/>
          </p:cNvGrpSpPr>
          <p:nvPr/>
        </p:nvGrpSpPr>
        <p:grpSpPr bwMode="auto">
          <a:xfrm>
            <a:off x="5162550" y="3061753"/>
            <a:ext cx="1812925" cy="1812925"/>
            <a:chOff x="4900654" y="2729417"/>
            <a:chExt cx="1812897" cy="1812898"/>
          </a:xfrm>
        </p:grpSpPr>
        <p:cxnSp>
          <p:nvCxnSpPr>
            <p:cNvPr id="13" name="Straight Connector 12"/>
            <p:cNvCxnSpPr/>
            <p:nvPr/>
          </p:nvCxnSpPr>
          <p:spPr>
            <a:xfrm rot="5400000">
              <a:off x="3994998" y="3635073"/>
              <a:ext cx="181289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900654" y="4540727"/>
              <a:ext cx="1812897"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rot="5400000" flipH="1" flipV="1">
            <a:off x="4883150" y="4223803"/>
            <a:ext cx="941388" cy="284162"/>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5458619" y="3580071"/>
            <a:ext cx="355600" cy="280988"/>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5768975" y="3358615"/>
            <a:ext cx="288925" cy="19526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054725" y="3218915"/>
            <a:ext cx="282575" cy="1397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337300" y="3155415"/>
            <a:ext cx="282575" cy="635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619875" y="3130015"/>
            <a:ext cx="287338" cy="2540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4857750" y="3906303"/>
            <a:ext cx="1282700" cy="56515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6338888" y="3131603"/>
            <a:ext cx="566737" cy="87312"/>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776913" y="3228440"/>
            <a:ext cx="561975" cy="314325"/>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5360" name="TextBox 69"/>
          <p:cNvSpPr txBox="1">
            <a:spLocks noChangeArrowheads="1"/>
          </p:cNvSpPr>
          <p:nvPr/>
        </p:nvSpPr>
        <p:spPr bwMode="auto">
          <a:xfrm>
            <a:off x="2341563" y="2712503"/>
            <a:ext cx="1111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t>Nonlinear</a:t>
            </a:r>
          </a:p>
        </p:txBody>
      </p:sp>
      <p:sp>
        <p:nvSpPr>
          <p:cNvPr id="185361" name="TextBox 70"/>
          <p:cNvSpPr txBox="1">
            <a:spLocks noChangeArrowheads="1"/>
          </p:cNvSpPr>
          <p:nvPr/>
        </p:nvSpPr>
        <p:spPr bwMode="auto">
          <a:xfrm>
            <a:off x="5322888" y="2712503"/>
            <a:ext cx="1520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t>Linear approx.</a:t>
            </a:r>
          </a:p>
        </p:txBody>
      </p:sp>
      <p:sp>
        <p:nvSpPr>
          <p:cNvPr id="27" name="Rectangle 26"/>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28" name="TextBox 20"/>
          <p:cNvSpPr txBox="1">
            <a:spLocks noChangeArrowheads="1"/>
          </p:cNvSpPr>
          <p:nvPr/>
        </p:nvSpPr>
        <p:spPr bwMode="auto">
          <a:xfrm>
            <a:off x="950754" y="3710524"/>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dirty="0" smtClean="0"/>
              <a:t>log </a:t>
            </a:r>
            <a:r>
              <a:rPr lang="en-US" i="1" dirty="0" smtClean="0"/>
              <a:t>N</a:t>
            </a:r>
            <a:r>
              <a:rPr lang="en-US" i="1" baseline="-25000" dirty="0" smtClean="0"/>
              <a:t>t+1</a:t>
            </a:r>
            <a:endParaRPr lang="en-US" i="1" baseline="-25000" dirty="0"/>
          </a:p>
        </p:txBody>
      </p:sp>
      <p:sp>
        <p:nvSpPr>
          <p:cNvPr id="29" name="TextBox 20"/>
          <p:cNvSpPr txBox="1">
            <a:spLocks noChangeArrowheads="1"/>
          </p:cNvSpPr>
          <p:nvPr/>
        </p:nvSpPr>
        <p:spPr bwMode="auto">
          <a:xfrm>
            <a:off x="5781675" y="4936769"/>
            <a:ext cx="7216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dirty="0" smtClean="0"/>
              <a:t>log </a:t>
            </a:r>
            <a:r>
              <a:rPr lang="en-US" i="1" dirty="0" err="1"/>
              <a:t>N</a:t>
            </a:r>
            <a:r>
              <a:rPr lang="en-US" i="1" baseline="-25000" dirty="0" err="1"/>
              <a:t>t</a:t>
            </a:r>
            <a:endParaRPr lang="en-US" i="1" baseline="-25000" dirty="0"/>
          </a:p>
        </p:txBody>
      </p:sp>
      <p:sp>
        <p:nvSpPr>
          <p:cNvPr id="30" name="TextBox 20"/>
          <p:cNvSpPr txBox="1">
            <a:spLocks noChangeArrowheads="1"/>
          </p:cNvSpPr>
          <p:nvPr/>
        </p:nvSpPr>
        <p:spPr bwMode="auto">
          <a:xfrm>
            <a:off x="4204572" y="372056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dirty="0" smtClean="0"/>
              <a:t>log </a:t>
            </a:r>
            <a:r>
              <a:rPr lang="en-US" i="1" dirty="0" smtClean="0"/>
              <a:t>N</a:t>
            </a:r>
            <a:r>
              <a:rPr lang="en-US" i="1" baseline="-25000" dirty="0" smtClean="0"/>
              <a:t>t+1</a:t>
            </a:r>
            <a:endParaRPr lang="en-US" i="1" baseline="-25000" dirty="0"/>
          </a:p>
        </p:txBody>
      </p:sp>
      <p:sp>
        <p:nvSpPr>
          <p:cNvPr id="2" name="TextBox 1"/>
          <p:cNvSpPr txBox="1"/>
          <p:nvPr/>
        </p:nvSpPr>
        <p:spPr>
          <a:xfrm>
            <a:off x="529389" y="5855359"/>
            <a:ext cx="7979344" cy="646331"/>
          </a:xfrm>
          <a:prstGeom prst="rect">
            <a:avLst/>
          </a:prstGeom>
          <a:noFill/>
        </p:spPr>
        <p:txBody>
          <a:bodyPr wrap="square" rtlCol="0">
            <a:spAutoFit/>
          </a:bodyPr>
          <a:lstStyle/>
          <a:p>
            <a:r>
              <a:rPr lang="en-US" dirty="0" smtClean="0"/>
              <a:t>Modern literature on MAR(1) models allow B to be time-varying which allows that linear approximation to vary in time.</a:t>
            </a:r>
            <a:endParaRPr lang="en-US" dirty="0"/>
          </a:p>
        </p:txBody>
      </p:sp>
    </p:spTree>
    <p:extLst>
      <p:ext uri="{BB962C8B-B14F-4D97-AF65-F5344CB8AC3E}">
        <p14:creationId xmlns:p14="http://schemas.microsoft.com/office/powerpoint/2010/main" val="19599501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Title 1"/>
          <p:cNvSpPr>
            <a:spLocks noGrp="1"/>
          </p:cNvSpPr>
          <p:nvPr>
            <p:ph type="title"/>
          </p:nvPr>
        </p:nvSpPr>
        <p:spPr>
          <a:xfrm>
            <a:off x="444500" y="0"/>
            <a:ext cx="8229600" cy="1143000"/>
          </a:xfrm>
        </p:spPr>
        <p:txBody>
          <a:bodyPr/>
          <a:lstStyle/>
          <a:p>
            <a:r>
              <a:rPr lang="en-US" dirty="0">
                <a:solidFill>
                  <a:schemeClr val="tx2"/>
                </a:solidFill>
                <a:latin typeface="Calibri" charset="0"/>
              </a:rPr>
              <a:t>Stationary distribution for MAR(1)</a:t>
            </a:r>
          </a:p>
        </p:txBody>
      </p:sp>
      <p:graphicFrame>
        <p:nvGraphicFramePr>
          <p:cNvPr id="110594" name="Object 4"/>
          <p:cNvGraphicFramePr>
            <a:graphicFrameLocks noChangeAspect="1"/>
          </p:cNvGraphicFramePr>
          <p:nvPr>
            <p:extLst/>
          </p:nvPr>
        </p:nvGraphicFramePr>
        <p:xfrm>
          <a:off x="4435475" y="1535113"/>
          <a:ext cx="2530475" cy="701675"/>
        </p:xfrm>
        <a:graphic>
          <a:graphicData uri="http://schemas.openxmlformats.org/presentationml/2006/ole">
            <mc:AlternateContent xmlns:mc="http://schemas.openxmlformats.org/markup-compatibility/2006">
              <mc:Choice xmlns:v="urn:schemas-microsoft-com:vml" Requires="v">
                <p:oleObj spid="_x0000_s162821" name="Equation" r:id="rId4" imgW="990600" imgH="279400" progId="Equation.3">
                  <p:embed/>
                </p:oleObj>
              </mc:Choice>
              <mc:Fallback>
                <p:oleObj name="Equation" r:id="rId4" imgW="990600" imgH="279400" progId="Equation.3">
                  <p:embed/>
                  <p:pic>
                    <p:nvPicPr>
                      <p:cNvPr id="110594" name="Object 4"/>
                      <p:cNvPicPr>
                        <a:picLocks noChangeAspect="1" noChangeArrowheads="1"/>
                      </p:cNvPicPr>
                      <p:nvPr/>
                    </p:nvPicPr>
                    <p:blipFill>
                      <a:blip r:embed="rId5"/>
                      <a:srcRect/>
                      <a:stretch>
                        <a:fillRect/>
                      </a:stretch>
                    </p:blipFill>
                    <p:spPr bwMode="auto">
                      <a:xfrm>
                        <a:off x="4435475" y="1535113"/>
                        <a:ext cx="2530475"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5" name="Object 3"/>
          <p:cNvGraphicFramePr>
            <a:graphicFrameLocks noChangeAspect="1"/>
          </p:cNvGraphicFramePr>
          <p:nvPr>
            <p:extLst/>
          </p:nvPr>
        </p:nvGraphicFramePr>
        <p:xfrm>
          <a:off x="4475163" y="2543175"/>
          <a:ext cx="2562225" cy="509588"/>
        </p:xfrm>
        <a:graphic>
          <a:graphicData uri="http://schemas.openxmlformats.org/presentationml/2006/ole">
            <mc:AlternateContent xmlns:mc="http://schemas.openxmlformats.org/markup-compatibility/2006">
              <mc:Choice xmlns:v="urn:schemas-microsoft-com:vml" Requires="v">
                <p:oleObj spid="_x0000_s162822" name="Equation" r:id="rId6" imgW="1003300" imgH="203200" progId="Equation.3">
                  <p:embed/>
                </p:oleObj>
              </mc:Choice>
              <mc:Fallback>
                <p:oleObj name="Equation" r:id="rId6" imgW="1003300" imgH="203200" progId="Equation.3">
                  <p:embed/>
                  <p:pic>
                    <p:nvPicPr>
                      <p:cNvPr id="110595" name="Object 3"/>
                      <p:cNvPicPr>
                        <a:picLocks noChangeAspect="1" noChangeArrowheads="1"/>
                      </p:cNvPicPr>
                      <p:nvPr/>
                    </p:nvPicPr>
                    <p:blipFill>
                      <a:blip r:embed="rId7"/>
                      <a:srcRect/>
                      <a:stretch>
                        <a:fillRect/>
                      </a:stretch>
                    </p:blipFill>
                    <p:spPr bwMode="auto">
                      <a:xfrm>
                        <a:off x="4475163" y="2543175"/>
                        <a:ext cx="2562225"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6" name="Object 4"/>
          <p:cNvGraphicFramePr>
            <a:graphicFrameLocks noChangeAspect="1"/>
          </p:cNvGraphicFramePr>
          <p:nvPr>
            <p:extLst/>
          </p:nvPr>
        </p:nvGraphicFramePr>
        <p:xfrm>
          <a:off x="2028825" y="4610100"/>
          <a:ext cx="5087938" cy="700088"/>
        </p:xfrm>
        <a:graphic>
          <a:graphicData uri="http://schemas.openxmlformats.org/presentationml/2006/ole">
            <mc:AlternateContent xmlns:mc="http://schemas.openxmlformats.org/markup-compatibility/2006">
              <mc:Choice xmlns:v="urn:schemas-microsoft-com:vml" Requires="v">
                <p:oleObj spid="_x0000_s162823" name="Equation" r:id="rId8" imgW="1993900" imgH="279400" progId="Equation.3">
                  <p:embed/>
                </p:oleObj>
              </mc:Choice>
              <mc:Fallback>
                <p:oleObj name="Equation" r:id="rId8" imgW="1993900" imgH="279400" progId="Equation.3">
                  <p:embed/>
                  <p:pic>
                    <p:nvPicPr>
                      <p:cNvPr id="110596" name="Object 4"/>
                      <p:cNvPicPr>
                        <a:picLocks noChangeAspect="1" noChangeArrowheads="1"/>
                      </p:cNvPicPr>
                      <p:nvPr/>
                    </p:nvPicPr>
                    <p:blipFill>
                      <a:blip r:embed="rId9"/>
                      <a:srcRect/>
                      <a:stretch>
                        <a:fillRect/>
                      </a:stretch>
                    </p:blipFill>
                    <p:spPr bwMode="auto">
                      <a:xfrm>
                        <a:off x="2028825" y="4610100"/>
                        <a:ext cx="5087938"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598" name="TextBox 8"/>
          <p:cNvSpPr txBox="1">
            <a:spLocks noChangeArrowheads="1"/>
          </p:cNvSpPr>
          <p:nvPr/>
        </p:nvSpPr>
        <p:spPr bwMode="auto">
          <a:xfrm>
            <a:off x="2435225" y="1698625"/>
            <a:ext cx="1839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a:t>Mean vector:</a:t>
            </a:r>
          </a:p>
        </p:txBody>
      </p:sp>
      <p:sp>
        <p:nvSpPr>
          <p:cNvPr id="110599" name="TextBox 9"/>
          <p:cNvSpPr txBox="1">
            <a:spLocks noChangeArrowheads="1"/>
          </p:cNvSpPr>
          <p:nvPr/>
        </p:nvSpPr>
        <p:spPr bwMode="auto">
          <a:xfrm>
            <a:off x="1760538" y="2586038"/>
            <a:ext cx="250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a:t>Covariance matrix:</a:t>
            </a:r>
          </a:p>
        </p:txBody>
      </p:sp>
      <p:sp>
        <p:nvSpPr>
          <p:cNvPr id="110600" name="TextBox 10"/>
          <p:cNvSpPr txBox="1">
            <a:spLocks noChangeArrowheads="1"/>
          </p:cNvSpPr>
          <p:nvPr/>
        </p:nvSpPr>
        <p:spPr bwMode="auto">
          <a:xfrm>
            <a:off x="2061297" y="3304529"/>
            <a:ext cx="53779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dirty="0">
                <a:solidFill>
                  <a:schemeClr val="accent2"/>
                </a:solidFill>
              </a:rPr>
              <a:t>Note: </a:t>
            </a:r>
            <a:r>
              <a:rPr lang="en-US" sz="2400" dirty="0"/>
              <a:t>cannot solve </a:t>
            </a:r>
            <a:r>
              <a:rPr lang="en-US" sz="2400" dirty="0" smtClean="0"/>
              <a:t>analytically this </a:t>
            </a:r>
            <a:r>
              <a:rPr lang="en-US" sz="2400" dirty="0"/>
              <a:t>for </a:t>
            </a:r>
            <a:r>
              <a:rPr lang="en-US" sz="2400" b="1" dirty="0">
                <a:latin typeface="Times New Roman" charset="0"/>
                <a:cs typeface="Times New Roman" charset="0"/>
              </a:rPr>
              <a:t>V</a:t>
            </a:r>
            <a:r>
              <a:rPr lang="en-US" sz="2400" baseline="-25000" dirty="0">
                <a:latin typeface="Times New Roman" charset="0"/>
                <a:cs typeface="Times New Roman" charset="0"/>
              </a:rPr>
              <a:t>∞</a:t>
            </a:r>
          </a:p>
        </p:txBody>
      </p:sp>
      <p:sp>
        <p:nvSpPr>
          <p:cNvPr id="110601" name="TextBox 11"/>
          <p:cNvSpPr txBox="1">
            <a:spLocks noChangeArrowheads="1"/>
          </p:cNvSpPr>
          <p:nvPr/>
        </p:nvSpPr>
        <p:spPr bwMode="auto">
          <a:xfrm>
            <a:off x="2419350" y="3986049"/>
            <a:ext cx="4291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a:solidFill>
                  <a:schemeClr val="accent2"/>
                </a:solidFill>
              </a:rPr>
              <a:t>Solution:</a:t>
            </a:r>
            <a:r>
              <a:rPr lang="en-US" sz="2400"/>
              <a:t> use the Vec(•) operator</a:t>
            </a:r>
            <a:endParaRPr lang="en-US" sz="2400" baseline="-25000">
              <a:latin typeface="Times New Roman" charset="0"/>
              <a:cs typeface="Times New Roman" charset="0"/>
            </a:endParaRPr>
          </a:p>
        </p:txBody>
      </p:sp>
      <p:sp>
        <p:nvSpPr>
          <p:cNvPr id="110602" name="TextBox 13"/>
          <p:cNvSpPr txBox="1">
            <a:spLocks noChangeArrowheads="1"/>
          </p:cNvSpPr>
          <p:nvPr/>
        </p:nvSpPr>
        <p:spPr bwMode="auto">
          <a:xfrm>
            <a:off x="2381250" y="5516977"/>
            <a:ext cx="4379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2400" dirty="0"/>
              <a:t>(analogous to the </a:t>
            </a:r>
            <a:r>
              <a:rPr lang="en-US" sz="2400" dirty="0" err="1"/>
              <a:t>univariate</a:t>
            </a:r>
            <a:r>
              <a:rPr lang="en-US" sz="2400" dirty="0"/>
              <a:t> case)</a:t>
            </a:r>
            <a:endParaRPr lang="en-US" sz="2400" baseline="-25000" dirty="0">
              <a:latin typeface="Times New Roman" charset="0"/>
              <a:cs typeface="Times New Roman" charset="0"/>
            </a:endParaRPr>
          </a:p>
        </p:txBody>
      </p:sp>
      <p:sp>
        <p:nvSpPr>
          <p:cNvPr id="11" name="Rectangle 10"/>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141734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60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60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0" grpId="0"/>
      <p:bldP spid="110601" grpId="0"/>
      <p:bldP spid="11060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1"/>
          <p:cNvSpPr>
            <a:spLocks noGrp="1"/>
          </p:cNvSpPr>
          <p:nvPr>
            <p:ph type="title"/>
          </p:nvPr>
        </p:nvSpPr>
        <p:spPr>
          <a:xfrm>
            <a:off x="0" y="15358"/>
            <a:ext cx="9144000" cy="1143000"/>
          </a:xfrm>
        </p:spPr>
        <p:txBody>
          <a:bodyPr/>
          <a:lstStyle/>
          <a:p>
            <a:r>
              <a:rPr lang="en-US" dirty="0">
                <a:solidFill>
                  <a:schemeClr val="tx2"/>
                </a:solidFill>
                <a:latin typeface="Calibri" charset="0"/>
              </a:rPr>
              <a:t>Stability properties of MAR(1</a:t>
            </a:r>
            <a:r>
              <a:rPr lang="en-US" dirty="0" smtClean="0">
                <a:solidFill>
                  <a:schemeClr val="tx2"/>
                </a:solidFill>
                <a:latin typeface="Calibri" charset="0"/>
              </a:rPr>
              <a:t>) models</a:t>
            </a:r>
            <a:endParaRPr lang="en-US" dirty="0">
              <a:solidFill>
                <a:schemeClr val="tx2"/>
              </a:solidFill>
              <a:latin typeface="Calibri" charset="0"/>
            </a:endParaRPr>
          </a:p>
        </p:txBody>
      </p:sp>
      <p:sp>
        <p:nvSpPr>
          <p:cNvPr id="192514" name="TextBox 4"/>
          <p:cNvSpPr txBox="1">
            <a:spLocks noChangeArrowheads="1"/>
          </p:cNvSpPr>
          <p:nvPr/>
        </p:nvSpPr>
        <p:spPr bwMode="auto">
          <a:xfrm>
            <a:off x="1517650" y="1301750"/>
            <a:ext cx="61087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buFont typeface="Arial" charset="0"/>
              <a:buChar char="•"/>
            </a:pPr>
            <a:r>
              <a:rPr lang="en-US" sz="2400" dirty="0"/>
              <a:t>Our interest is in stable systems</a:t>
            </a:r>
          </a:p>
          <a:p>
            <a:pPr>
              <a:spcAft>
                <a:spcPts val="1200"/>
              </a:spcAft>
            </a:pPr>
            <a:r>
              <a:rPr lang="en-US" sz="2400" dirty="0"/>
              <a:t>	(i.e. all eigenvalues of </a:t>
            </a:r>
            <a:r>
              <a:rPr lang="en-US" sz="2400" b="1" dirty="0">
                <a:latin typeface="Times New Roman" charset="0"/>
                <a:cs typeface="Times New Roman" charset="0"/>
              </a:rPr>
              <a:t>B</a:t>
            </a:r>
            <a:r>
              <a:rPr lang="en-US" sz="2400" dirty="0"/>
              <a:t> lie within unit circle)</a:t>
            </a:r>
          </a:p>
          <a:p>
            <a:pPr>
              <a:buFont typeface="Arial" charset="0"/>
              <a:buChar char="•"/>
            </a:pPr>
            <a:r>
              <a:rPr lang="en-US" sz="2400" dirty="0"/>
              <a:t>Stability can be measured in several ways, but here are three that </a:t>
            </a:r>
            <a:r>
              <a:rPr lang="en-US" sz="2400" dirty="0" smtClean="0"/>
              <a:t>we</a:t>
            </a:r>
            <a:r>
              <a:rPr lang="ja-JP" altLang="en-US" sz="2400" dirty="0"/>
              <a:t> </a:t>
            </a:r>
            <a:r>
              <a:rPr lang="en-US" altLang="ja-JP" sz="2400" dirty="0" smtClean="0"/>
              <a:t>will</a:t>
            </a:r>
            <a:r>
              <a:rPr lang="en-US" sz="2400" dirty="0" smtClean="0"/>
              <a:t> </a:t>
            </a:r>
            <a:r>
              <a:rPr lang="en-US" sz="2400" dirty="0"/>
              <a:t>use:</a:t>
            </a:r>
          </a:p>
        </p:txBody>
      </p:sp>
      <p:graphicFrame>
        <p:nvGraphicFramePr>
          <p:cNvPr id="6" name="Table 5"/>
          <p:cNvGraphicFramePr>
            <a:graphicFrameLocks noGrp="1"/>
          </p:cNvGraphicFramePr>
          <p:nvPr>
            <p:extLst/>
          </p:nvPr>
        </p:nvGraphicFramePr>
        <p:xfrm>
          <a:off x="1316038" y="3346450"/>
          <a:ext cx="6511925" cy="2291715"/>
        </p:xfrm>
        <a:graphic>
          <a:graphicData uri="http://schemas.openxmlformats.org/drawingml/2006/table">
            <a:tbl>
              <a:tblPr/>
              <a:tblGrid>
                <a:gridCol w="1854200">
                  <a:extLst>
                    <a:ext uri="{9D8B030D-6E8A-4147-A177-3AD203B41FA5}">
                      <a16:colId xmlns:a16="http://schemas.microsoft.com/office/drawing/2014/main" val="20000"/>
                    </a:ext>
                  </a:extLst>
                </a:gridCol>
                <a:gridCol w="4657725">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FFFFFF"/>
                          </a:solidFill>
                          <a:effectLst/>
                          <a:latin typeface="Calibri" charset="0"/>
                          <a:ea typeface="ＭＳ Ｐゴシック" charset="0"/>
                        </a:rPr>
                        <a:t>Stability measure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rPr>
                        <a:t>More stable when…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0"/>
                        </a:rPr>
                        <a:t>Variance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0"/>
                        </a:rPr>
                        <a:t>variance of the stationary distribution is low relative to that for the process error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0"/>
                        </a:rPr>
                        <a:t>Return rate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0"/>
                        </a:rPr>
                        <a:t>rapid approach to the stationary distribution (i.e. high return rate)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0"/>
                        </a:rPr>
                        <a:t>Reactivity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Calibri" charset="0"/>
                          <a:ea typeface="ＭＳ Ｐゴシック" charset="0"/>
                        </a:rPr>
                        <a:t>fewer departures from the mean of the stationary distribution (i.e. low reactivity)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
        <p:nvSpPr>
          <p:cNvPr id="5" name="Rectangle 4"/>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238435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25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p:cNvSpPr>
            <a:spLocks noGrp="1"/>
          </p:cNvSpPr>
          <p:nvPr>
            <p:ph type="title"/>
          </p:nvPr>
        </p:nvSpPr>
        <p:spPr>
          <a:xfrm>
            <a:off x="0" y="15729"/>
            <a:ext cx="9144000" cy="1143000"/>
          </a:xfrm>
        </p:spPr>
        <p:txBody>
          <a:bodyPr/>
          <a:lstStyle/>
          <a:p>
            <a:r>
              <a:rPr lang="en-US" dirty="0">
                <a:solidFill>
                  <a:schemeClr val="tx2"/>
                </a:solidFill>
                <a:latin typeface="Calibri" charset="0"/>
              </a:rPr>
              <a:t>Stability properties of MAR(1</a:t>
            </a:r>
            <a:r>
              <a:rPr lang="en-US" dirty="0" smtClean="0">
                <a:solidFill>
                  <a:schemeClr val="tx2"/>
                </a:solidFill>
                <a:latin typeface="Calibri" charset="0"/>
              </a:rPr>
              <a:t>) </a:t>
            </a:r>
            <a:r>
              <a:rPr lang="en-US" dirty="0">
                <a:solidFill>
                  <a:schemeClr val="tx2"/>
                </a:solidFill>
                <a:latin typeface="Calibri" charset="0"/>
              </a:rPr>
              <a:t>models</a:t>
            </a:r>
          </a:p>
        </p:txBody>
      </p:sp>
      <p:sp>
        <p:nvSpPr>
          <p:cNvPr id="198658" name="Rectangle 8"/>
          <p:cNvSpPr>
            <a:spLocks noChangeArrowheads="1"/>
          </p:cNvSpPr>
          <p:nvPr/>
        </p:nvSpPr>
        <p:spPr bwMode="auto">
          <a:xfrm>
            <a:off x="960438" y="1827644"/>
            <a:ext cx="7221537"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34950" indent="-234950">
              <a:spcAft>
                <a:spcPts val="600"/>
              </a:spcAft>
              <a:buFont typeface="Arial" charset="0"/>
              <a:buChar char="•"/>
            </a:pPr>
            <a:r>
              <a:rPr lang="en-US" sz="2000" dirty="0" smtClean="0">
                <a:latin typeface="Calibri" charset="0"/>
              </a:rPr>
              <a:t>In deterministic </a:t>
            </a:r>
            <a:r>
              <a:rPr lang="en-US" sz="2000" dirty="0">
                <a:latin typeface="Calibri" charset="0"/>
              </a:rPr>
              <a:t>models, </a:t>
            </a:r>
            <a:r>
              <a:rPr lang="en-US" sz="2000" dirty="0" smtClean="0">
                <a:latin typeface="Calibri" charset="0"/>
              </a:rPr>
              <a:t>equilibrium </a:t>
            </a:r>
            <a:r>
              <a:rPr lang="en-US" sz="2000" dirty="0">
                <a:latin typeface="Calibri" charset="0"/>
              </a:rPr>
              <a:t>is a point or stable limit cycle</a:t>
            </a:r>
          </a:p>
          <a:p>
            <a:pPr marL="234950" indent="-234950">
              <a:spcAft>
                <a:spcPts val="600"/>
              </a:spcAft>
              <a:buFont typeface="Arial" charset="0"/>
              <a:buChar char="•"/>
            </a:pPr>
            <a:r>
              <a:rPr lang="en-US" sz="2000" dirty="0">
                <a:latin typeface="Calibri" charset="0"/>
              </a:rPr>
              <a:t>In stochastic models, </a:t>
            </a:r>
            <a:r>
              <a:rPr lang="en-US" sz="2000" dirty="0" smtClean="0">
                <a:latin typeface="Calibri" charset="0"/>
              </a:rPr>
              <a:t>equilibrium </a:t>
            </a:r>
            <a:r>
              <a:rPr lang="en-US" sz="2000" dirty="0">
                <a:latin typeface="Calibri" charset="0"/>
              </a:rPr>
              <a:t>is the stationary distribution</a:t>
            </a:r>
          </a:p>
          <a:p>
            <a:pPr marL="234950" indent="-234950">
              <a:spcAft>
                <a:spcPts val="600"/>
              </a:spcAft>
              <a:buFont typeface="Arial" charset="0"/>
              <a:buChar char="•"/>
            </a:pPr>
            <a:r>
              <a:rPr lang="en-US" sz="2000" dirty="0">
                <a:latin typeface="Calibri" charset="0"/>
              </a:rPr>
              <a:t>Rate of return to the stochastic equilibrium is the rate at which the transition distribution converges to the stationary distribution from an initial, known value</a:t>
            </a:r>
          </a:p>
          <a:p>
            <a:pPr marL="234950" indent="-234950">
              <a:spcAft>
                <a:spcPts val="600"/>
              </a:spcAft>
              <a:buFont typeface="Arial" charset="0"/>
              <a:buChar char="•"/>
            </a:pPr>
            <a:r>
              <a:rPr lang="en-US" sz="2000" dirty="0">
                <a:latin typeface="Calibri" charset="0"/>
              </a:rPr>
              <a:t>The more rapid the convergence, the more stable the </a:t>
            </a:r>
            <a:r>
              <a:rPr lang="en-US" sz="2000" dirty="0" smtClean="0">
                <a:latin typeface="Calibri" charset="0"/>
              </a:rPr>
              <a:t>system</a:t>
            </a:r>
            <a:endParaRPr lang="en-US" sz="2000" dirty="0">
              <a:latin typeface="Calibri" charset="0"/>
            </a:endParaRPr>
          </a:p>
        </p:txBody>
      </p:sp>
      <p:sp>
        <p:nvSpPr>
          <p:cNvPr id="198659" name="TextBox 9"/>
          <p:cNvSpPr txBox="1">
            <a:spLocks noChangeArrowheads="1"/>
          </p:cNvSpPr>
          <p:nvPr/>
        </p:nvSpPr>
        <p:spPr bwMode="auto">
          <a:xfrm>
            <a:off x="2445131" y="1255566"/>
            <a:ext cx="42537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2400" u="sng" dirty="0"/>
              <a:t>Return </a:t>
            </a:r>
            <a:r>
              <a:rPr lang="en-US" sz="2400" u="sng" dirty="0" smtClean="0"/>
              <a:t>rates (</a:t>
            </a:r>
            <a:r>
              <a:rPr lang="en-US" sz="2400" u="sng" dirty="0" err="1" smtClean="0"/>
              <a:t>ie</a:t>
            </a:r>
            <a:r>
              <a:rPr lang="en-US" sz="2400" u="sng" dirty="0" smtClean="0"/>
              <a:t>, resilience)</a:t>
            </a:r>
            <a:endParaRPr lang="en-US" sz="2400" u="sng" dirty="0"/>
          </a:p>
        </p:txBody>
      </p:sp>
      <p:sp>
        <p:nvSpPr>
          <p:cNvPr id="198660" name="TextBox 10"/>
          <p:cNvSpPr txBox="1">
            <a:spLocks noChangeArrowheads="1"/>
          </p:cNvSpPr>
          <p:nvPr/>
        </p:nvSpPr>
        <p:spPr bwMode="auto">
          <a:xfrm>
            <a:off x="3368675" y="5753678"/>
            <a:ext cx="2246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a:t>Fig. 2B - Ives et al. (2003)</a:t>
            </a:r>
          </a:p>
        </p:txBody>
      </p:sp>
      <p:pic>
        <p:nvPicPr>
          <p:cNvPr id="1986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838" y="4685291"/>
            <a:ext cx="35147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62" name="TextBox 12"/>
          <p:cNvSpPr txBox="1">
            <a:spLocks noChangeArrowheads="1"/>
          </p:cNvSpPr>
          <p:nvPr/>
        </p:nvSpPr>
        <p:spPr bwMode="auto">
          <a:xfrm>
            <a:off x="2827338" y="4334453"/>
            <a:ext cx="1308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u="sng"/>
              <a:t>More stable</a:t>
            </a:r>
          </a:p>
        </p:txBody>
      </p:sp>
      <p:sp>
        <p:nvSpPr>
          <p:cNvPr id="198663" name="TextBox 13"/>
          <p:cNvSpPr txBox="1">
            <a:spLocks noChangeArrowheads="1"/>
          </p:cNvSpPr>
          <p:nvPr/>
        </p:nvSpPr>
        <p:spPr bwMode="auto">
          <a:xfrm>
            <a:off x="4732338" y="4334453"/>
            <a:ext cx="1187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u="sng"/>
              <a:t>Less stable</a:t>
            </a:r>
          </a:p>
        </p:txBody>
      </p:sp>
      <p:sp>
        <p:nvSpPr>
          <p:cNvPr id="9" name="Rectangle 8"/>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9352240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extBox 3"/>
          <p:cNvSpPr txBox="1">
            <a:spLocks noChangeArrowheads="1"/>
          </p:cNvSpPr>
          <p:nvPr/>
        </p:nvSpPr>
        <p:spPr bwMode="auto">
          <a:xfrm>
            <a:off x="5799138" y="5761038"/>
            <a:ext cx="2151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a:t>Fig. 3 - Ives et al. (2003)</a:t>
            </a:r>
          </a:p>
        </p:txBody>
      </p:sp>
      <p:sp>
        <p:nvSpPr>
          <p:cNvPr id="200706" name="Title 1"/>
          <p:cNvSpPr>
            <a:spLocks noGrp="1"/>
          </p:cNvSpPr>
          <p:nvPr>
            <p:ph type="title"/>
          </p:nvPr>
        </p:nvSpPr>
        <p:spPr>
          <a:xfrm>
            <a:off x="0" y="28058"/>
            <a:ext cx="9144000" cy="1143000"/>
          </a:xfrm>
        </p:spPr>
        <p:txBody>
          <a:bodyPr/>
          <a:lstStyle/>
          <a:p>
            <a:r>
              <a:rPr lang="en-US" dirty="0">
                <a:solidFill>
                  <a:schemeClr val="tx2"/>
                </a:solidFill>
                <a:latin typeface="Calibri" charset="0"/>
              </a:rPr>
              <a:t>Stability properties of MAR(1) </a:t>
            </a:r>
            <a:r>
              <a:rPr lang="en-US" dirty="0" smtClean="0">
                <a:solidFill>
                  <a:schemeClr val="tx2"/>
                </a:solidFill>
                <a:latin typeface="Calibri" charset="0"/>
              </a:rPr>
              <a:t>models</a:t>
            </a:r>
            <a:endParaRPr lang="en-US" dirty="0">
              <a:solidFill>
                <a:schemeClr val="tx2"/>
              </a:solidFill>
              <a:latin typeface="Calibri" charset="0"/>
            </a:endParaRPr>
          </a:p>
        </p:txBody>
      </p:sp>
      <p:pic>
        <p:nvPicPr>
          <p:cNvPr id="2007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963" y="1435100"/>
            <a:ext cx="2667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708" name="TextBox 9"/>
          <p:cNvSpPr txBox="1">
            <a:spLocks noChangeArrowheads="1"/>
          </p:cNvSpPr>
          <p:nvPr/>
        </p:nvSpPr>
        <p:spPr bwMode="auto">
          <a:xfrm>
            <a:off x="1721281" y="1492250"/>
            <a:ext cx="181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u="sng" dirty="0"/>
              <a:t>Return rates</a:t>
            </a:r>
          </a:p>
        </p:txBody>
      </p:sp>
      <p:sp>
        <p:nvSpPr>
          <p:cNvPr id="200709" name="Rectangle 7"/>
          <p:cNvSpPr>
            <a:spLocks noChangeArrowheads="1"/>
          </p:cNvSpPr>
          <p:nvPr/>
        </p:nvSpPr>
        <p:spPr bwMode="auto">
          <a:xfrm>
            <a:off x="369890" y="2054225"/>
            <a:ext cx="489488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34950" indent="-234950">
              <a:spcAft>
                <a:spcPts val="1200"/>
              </a:spcAft>
              <a:buFont typeface="Arial" charset="0"/>
              <a:buChar char="•"/>
            </a:pPr>
            <a:r>
              <a:rPr lang="en-US" sz="2000" dirty="0">
                <a:latin typeface="Calibri" charset="0"/>
              </a:rPr>
              <a:t>Rate of return increases as |</a:t>
            </a:r>
            <a:r>
              <a:rPr lang="en-US" sz="2000" i="1" dirty="0">
                <a:latin typeface="Times New Roman" charset="0"/>
                <a:cs typeface="Times New Roman" charset="0"/>
              </a:rPr>
              <a:t>b</a:t>
            </a:r>
            <a:r>
              <a:rPr lang="en-US" sz="2000" dirty="0">
                <a:latin typeface="Calibri" charset="0"/>
              </a:rPr>
              <a:t>| gets smaller</a:t>
            </a:r>
          </a:p>
          <a:p>
            <a:pPr marL="234950" indent="-234950">
              <a:spcAft>
                <a:spcPts val="1200"/>
              </a:spcAft>
              <a:buFont typeface="Arial" charset="0"/>
              <a:buChar char="•"/>
            </a:pPr>
            <a:r>
              <a:rPr lang="en-US" sz="2000" dirty="0">
                <a:latin typeface="Calibri" charset="0"/>
              </a:rPr>
              <a:t>Rate of return to mean governed by dominant eigenvalue of </a:t>
            </a:r>
            <a:r>
              <a:rPr lang="en-US" sz="2000" b="1" dirty="0">
                <a:latin typeface="Times New Roman" charset="0"/>
                <a:cs typeface="Times New Roman" charset="0"/>
              </a:rPr>
              <a:t>B</a:t>
            </a:r>
            <a:r>
              <a:rPr lang="en-US" sz="2000" dirty="0">
                <a:latin typeface="Calibri" charset="0"/>
                <a:cs typeface="Times New Roman" charset="0"/>
              </a:rPr>
              <a:t> </a:t>
            </a:r>
            <a:r>
              <a:rPr lang="en-US" sz="2000" dirty="0">
                <a:latin typeface="Symbol" charset="0"/>
              </a:rPr>
              <a:t>º</a:t>
            </a:r>
            <a:r>
              <a:rPr lang="en-US" sz="2000" dirty="0">
                <a:latin typeface="Calibri" charset="0"/>
                <a:cs typeface="Times New Roman" charset="0"/>
              </a:rPr>
              <a:t> max(</a:t>
            </a:r>
            <a:r>
              <a:rPr lang="en-US" sz="2000" dirty="0" err="1">
                <a:latin typeface="Symbol" charset="0"/>
                <a:cs typeface="Times New Roman" charset="0"/>
              </a:rPr>
              <a:t>l</a:t>
            </a:r>
            <a:r>
              <a:rPr lang="en-US" sz="2000" b="1" baseline="-25000" dirty="0" err="1">
                <a:latin typeface="Times New Roman" charset="0"/>
                <a:cs typeface="Times New Roman" charset="0"/>
              </a:rPr>
              <a:t>B</a:t>
            </a:r>
            <a:r>
              <a:rPr lang="en-US" sz="2000" dirty="0">
                <a:latin typeface="Times New Roman" charset="0"/>
                <a:cs typeface="Times New Roman" charset="0"/>
              </a:rPr>
              <a:t>)</a:t>
            </a:r>
            <a:endParaRPr lang="en-US" sz="2000" dirty="0">
              <a:latin typeface="Calibri" charset="0"/>
              <a:cs typeface="Times New Roman" charset="0"/>
            </a:endParaRPr>
          </a:p>
          <a:p>
            <a:pPr marL="234950" indent="-234950">
              <a:spcAft>
                <a:spcPts val="1200"/>
              </a:spcAft>
              <a:buFont typeface="Arial" charset="0"/>
              <a:buChar char="•"/>
            </a:pPr>
            <a:r>
              <a:rPr lang="en-US" sz="2000" dirty="0">
                <a:latin typeface="Calibri" charset="0"/>
              </a:rPr>
              <a:t>Rate of return of covariance defined </a:t>
            </a:r>
            <a:r>
              <a:rPr lang="en-US" sz="2000" dirty="0" smtClean="0">
                <a:latin typeface="Calibri" charset="0"/>
              </a:rPr>
              <a:t>by </a:t>
            </a:r>
            <a:r>
              <a:rPr lang="en-US" sz="2000" dirty="0">
                <a:latin typeface="Calibri" charset="0"/>
              </a:rPr>
              <a:t>dominant eigenvalue </a:t>
            </a:r>
            <a:r>
              <a:rPr lang="en-US" sz="2000" dirty="0" smtClean="0">
                <a:latin typeface="Calibri" charset="0"/>
              </a:rPr>
              <a:t>of </a:t>
            </a:r>
            <a:r>
              <a:rPr lang="en-US" sz="2000" b="1" dirty="0" smtClean="0">
                <a:latin typeface="Times New Roman" charset="0"/>
                <a:cs typeface="Times New Roman" charset="0"/>
              </a:rPr>
              <a:t>B</a:t>
            </a:r>
            <a:r>
              <a:rPr lang="en-US" sz="2000" dirty="0" smtClean="0">
                <a:latin typeface="Symbol" charset="0"/>
              </a:rPr>
              <a:t>Ä</a:t>
            </a:r>
            <a:r>
              <a:rPr lang="en-US" sz="2000" b="1" dirty="0" smtClean="0">
                <a:latin typeface="Times New Roman" charset="0"/>
                <a:cs typeface="Times New Roman" charset="0"/>
              </a:rPr>
              <a:t>B</a:t>
            </a:r>
            <a:r>
              <a:rPr lang="en-US" sz="2000" dirty="0" smtClean="0">
                <a:latin typeface="Calibri" charset="0"/>
              </a:rPr>
              <a:t> </a:t>
            </a:r>
            <a:r>
              <a:rPr lang="en-US" sz="2000" dirty="0">
                <a:latin typeface="Symbol" charset="0"/>
              </a:rPr>
              <a:t>º</a:t>
            </a:r>
            <a:r>
              <a:rPr lang="en-US" sz="2000" dirty="0">
                <a:latin typeface="Calibri" charset="0"/>
                <a:cs typeface="Times New Roman" charset="0"/>
              </a:rPr>
              <a:t> max(</a:t>
            </a:r>
            <a:r>
              <a:rPr lang="en-US" sz="2000" dirty="0" err="1">
                <a:latin typeface="Symbol" charset="0"/>
                <a:cs typeface="Times New Roman" charset="0"/>
              </a:rPr>
              <a:t>l</a:t>
            </a:r>
            <a:r>
              <a:rPr lang="en-US" sz="2000" b="1" baseline="-25000" dirty="0" err="1">
                <a:latin typeface="Times New Roman" charset="0"/>
                <a:cs typeface="Times New Roman" charset="0"/>
              </a:rPr>
              <a:t>B</a:t>
            </a:r>
            <a:r>
              <a:rPr lang="en-US" sz="2000" baseline="-25000" dirty="0" err="1">
                <a:latin typeface="Symbol" charset="0"/>
              </a:rPr>
              <a:t>Ä</a:t>
            </a:r>
            <a:r>
              <a:rPr lang="en-US" sz="2000" b="1" baseline="-25000" dirty="0" err="1">
                <a:latin typeface="Times New Roman" charset="0"/>
                <a:cs typeface="Times New Roman" charset="0"/>
              </a:rPr>
              <a:t>B</a:t>
            </a:r>
            <a:r>
              <a:rPr lang="en-US" sz="2000" dirty="0">
                <a:latin typeface="Times New Roman" charset="0"/>
                <a:cs typeface="Times New Roman" charset="0"/>
              </a:rPr>
              <a:t>)</a:t>
            </a:r>
            <a:endParaRPr lang="en-US" sz="2000" dirty="0">
              <a:latin typeface="Calibri" charset="0"/>
              <a:cs typeface="Times New Roman" charset="0"/>
            </a:endParaRPr>
          </a:p>
        </p:txBody>
      </p:sp>
      <p:sp>
        <p:nvSpPr>
          <p:cNvPr id="7" name="Rectangle 6"/>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8" name="Rectangle 7"/>
          <p:cNvSpPr/>
          <p:nvPr/>
        </p:nvSpPr>
        <p:spPr>
          <a:xfrm>
            <a:off x="3569740" y="2818614"/>
            <a:ext cx="1114699" cy="507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90261" y="4452778"/>
            <a:ext cx="4454141" cy="1200329"/>
          </a:xfrm>
          <a:prstGeom prst="rect">
            <a:avLst/>
          </a:prstGeom>
          <a:noFill/>
        </p:spPr>
        <p:txBody>
          <a:bodyPr wrap="square" rtlCol="0">
            <a:spAutoFit/>
          </a:bodyPr>
          <a:lstStyle/>
          <a:p>
            <a:r>
              <a:rPr lang="en-US" dirty="0" smtClean="0">
                <a:solidFill>
                  <a:srgbClr val="376092"/>
                </a:solidFill>
                <a:latin typeface="+mn-lt"/>
              </a:rPr>
              <a:t>Take home </a:t>
            </a:r>
            <a:r>
              <a:rPr lang="en-US" dirty="0" err="1" smtClean="0">
                <a:solidFill>
                  <a:srgbClr val="376092"/>
                </a:solidFill>
                <a:latin typeface="+mn-lt"/>
              </a:rPr>
              <a:t>msg</a:t>
            </a:r>
            <a:r>
              <a:rPr lang="en-US" dirty="0" smtClean="0">
                <a:solidFill>
                  <a:srgbClr val="376092"/>
                </a:solidFill>
                <a:latin typeface="+mn-lt"/>
              </a:rPr>
              <a:t>: you can write the return rate as a function of B.  So if we can estimate B, we can say something about the stability of the system as measure by return rate.</a:t>
            </a:r>
            <a:endParaRPr lang="en-US" dirty="0">
              <a:solidFill>
                <a:srgbClr val="376092"/>
              </a:solidFill>
              <a:latin typeface="+mn-lt"/>
            </a:endParaRPr>
          </a:p>
        </p:txBody>
      </p:sp>
    </p:spTree>
    <p:extLst>
      <p:ext uri="{BB962C8B-B14F-4D97-AF65-F5344CB8AC3E}">
        <p14:creationId xmlns:p14="http://schemas.microsoft.com/office/powerpoint/2010/main" val="7707929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p:cNvSpPr>
            <a:spLocks noGrp="1"/>
          </p:cNvSpPr>
          <p:nvPr>
            <p:ph type="title"/>
          </p:nvPr>
        </p:nvSpPr>
        <p:spPr>
          <a:xfrm>
            <a:off x="0" y="28058"/>
            <a:ext cx="9144000" cy="1143000"/>
          </a:xfrm>
        </p:spPr>
        <p:txBody>
          <a:bodyPr/>
          <a:lstStyle/>
          <a:p>
            <a:r>
              <a:rPr lang="en-US" dirty="0">
                <a:solidFill>
                  <a:schemeClr val="tx2"/>
                </a:solidFill>
                <a:latin typeface="Calibri" charset="0"/>
              </a:rPr>
              <a:t>Stability properties of MAR(1) </a:t>
            </a:r>
            <a:r>
              <a:rPr lang="en-US" dirty="0" smtClean="0">
                <a:solidFill>
                  <a:schemeClr val="tx2"/>
                </a:solidFill>
                <a:latin typeface="Calibri" charset="0"/>
              </a:rPr>
              <a:t>models</a:t>
            </a:r>
            <a:endParaRPr lang="en-US" dirty="0">
              <a:solidFill>
                <a:schemeClr val="tx2"/>
              </a:solidFill>
              <a:latin typeface="Calibri" charset="0"/>
            </a:endParaRPr>
          </a:p>
        </p:txBody>
      </p:sp>
      <p:sp>
        <p:nvSpPr>
          <p:cNvPr id="10" name="TextBox 4"/>
          <p:cNvSpPr txBox="1">
            <a:spLocks noChangeArrowheads="1"/>
          </p:cNvSpPr>
          <p:nvPr/>
        </p:nvSpPr>
        <p:spPr bwMode="auto">
          <a:xfrm>
            <a:off x="3563938" y="4451350"/>
            <a:ext cx="2243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latin typeface="Calibri" charset="0"/>
              </a:rPr>
              <a:t>Fig. 2C - Ives et al. (2003)</a:t>
            </a:r>
          </a:p>
        </p:txBody>
      </p:sp>
      <p:sp>
        <p:nvSpPr>
          <p:cNvPr id="11" name="TextBox 5"/>
          <p:cNvSpPr txBox="1">
            <a:spLocks noChangeArrowheads="1"/>
          </p:cNvSpPr>
          <p:nvPr/>
        </p:nvSpPr>
        <p:spPr bwMode="auto">
          <a:xfrm>
            <a:off x="2912160" y="3030538"/>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u="sng" dirty="0" smtClean="0">
                <a:latin typeface="Calibri" charset="0"/>
              </a:rPr>
              <a:t>Low reactivity</a:t>
            </a:r>
            <a:endParaRPr lang="en-US" sz="1800" u="sng" dirty="0">
              <a:latin typeface="Calibri" charset="0"/>
            </a:endParaRPr>
          </a:p>
        </p:txBody>
      </p:sp>
      <p:sp>
        <p:nvSpPr>
          <p:cNvPr id="12" name="TextBox 6"/>
          <p:cNvSpPr txBox="1">
            <a:spLocks noChangeArrowheads="1"/>
          </p:cNvSpPr>
          <p:nvPr/>
        </p:nvSpPr>
        <p:spPr bwMode="auto">
          <a:xfrm>
            <a:off x="4787340" y="3030538"/>
            <a:ext cx="15347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u="sng" dirty="0" smtClean="0">
                <a:latin typeface="Calibri" charset="0"/>
              </a:rPr>
              <a:t>High reactivity</a:t>
            </a:r>
            <a:endParaRPr lang="en-US" sz="1800" u="sng" dirty="0">
              <a:latin typeface="Calibri" charset="0"/>
            </a:endParaRP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813" y="3403600"/>
            <a:ext cx="352425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9"/>
          <p:cNvSpPr>
            <a:spLocks noChangeArrowheads="1"/>
          </p:cNvSpPr>
          <p:nvPr/>
        </p:nvSpPr>
        <p:spPr bwMode="auto">
          <a:xfrm>
            <a:off x="1758950" y="1925638"/>
            <a:ext cx="56197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latin typeface="Calibri" charset="0"/>
              </a:rPr>
              <a:t>A </a:t>
            </a:r>
            <a:r>
              <a:rPr lang="en-US" dirty="0" smtClean="0">
                <a:latin typeface="Calibri" charset="0"/>
              </a:rPr>
              <a:t>“reactive” </a:t>
            </a:r>
            <a:r>
              <a:rPr lang="en-US" dirty="0">
                <a:latin typeface="Calibri" charset="0"/>
              </a:rPr>
              <a:t>system </a:t>
            </a:r>
            <a:r>
              <a:rPr lang="en-US" dirty="0" smtClean="0">
                <a:latin typeface="Calibri" charset="0"/>
              </a:rPr>
              <a:t>moves away </a:t>
            </a:r>
            <a:r>
              <a:rPr lang="en-US" dirty="0">
                <a:latin typeface="Calibri" charset="0"/>
              </a:rPr>
              <a:t>from a stable </a:t>
            </a:r>
            <a:r>
              <a:rPr lang="en-US" dirty="0" smtClean="0">
                <a:latin typeface="Calibri" charset="0"/>
              </a:rPr>
              <a:t>equilibrium following a </a:t>
            </a:r>
            <a:r>
              <a:rPr lang="en-US" dirty="0">
                <a:latin typeface="Calibri" charset="0"/>
              </a:rPr>
              <a:t>perturbation, even though the system will eventually return to </a:t>
            </a:r>
            <a:r>
              <a:rPr lang="en-US" dirty="0" smtClean="0">
                <a:latin typeface="Calibri" charset="0"/>
              </a:rPr>
              <a:t>equilibrium.</a:t>
            </a:r>
            <a:endParaRPr lang="en-US" dirty="0">
              <a:latin typeface="Calibri" charset="0"/>
            </a:endParaRPr>
          </a:p>
        </p:txBody>
      </p:sp>
      <p:sp>
        <p:nvSpPr>
          <p:cNvPr id="15" name="TextBox 10"/>
          <p:cNvSpPr txBox="1">
            <a:spLocks noChangeArrowheads="1"/>
          </p:cNvSpPr>
          <p:nvPr/>
        </p:nvSpPr>
        <p:spPr bwMode="auto">
          <a:xfrm>
            <a:off x="3662363" y="1382713"/>
            <a:ext cx="1819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u="sng" dirty="0">
                <a:latin typeface="Calibri" charset="0"/>
              </a:rPr>
              <a:t>Reactivity</a:t>
            </a:r>
          </a:p>
        </p:txBody>
      </p:sp>
      <p:sp>
        <p:nvSpPr>
          <p:cNvPr id="16" name="Rectangle 12"/>
          <p:cNvSpPr>
            <a:spLocks noChangeArrowheads="1"/>
          </p:cNvSpPr>
          <p:nvPr/>
        </p:nvSpPr>
        <p:spPr bwMode="auto">
          <a:xfrm>
            <a:off x="1358900" y="4953000"/>
            <a:ext cx="6426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latin typeface="Calibri" charset="0"/>
              </a:rPr>
              <a:t>High reactivity occurs when species interactions greatly amplify the environmental </a:t>
            </a:r>
            <a:r>
              <a:rPr lang="en-US" dirty="0" smtClean="0">
                <a:latin typeface="Calibri" charset="0"/>
              </a:rPr>
              <a:t>forcing</a:t>
            </a:r>
            <a:endParaRPr lang="en-US" dirty="0">
              <a:latin typeface="Calibri" charset="0"/>
            </a:endParaRPr>
          </a:p>
        </p:txBody>
      </p:sp>
      <p:sp>
        <p:nvSpPr>
          <p:cNvPr id="17" name="Rectangle 16"/>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18" name="Rectangle 12"/>
          <p:cNvSpPr>
            <a:spLocks noChangeArrowheads="1"/>
          </p:cNvSpPr>
          <p:nvPr/>
        </p:nvSpPr>
        <p:spPr bwMode="auto">
          <a:xfrm>
            <a:off x="2196811" y="5866728"/>
            <a:ext cx="49773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smtClean="0">
                <a:solidFill>
                  <a:schemeClr val="tx2"/>
                </a:solidFill>
                <a:latin typeface="Calibri" charset="0"/>
              </a:rPr>
              <a:t>Not how fast does it return but how far does it go?</a:t>
            </a:r>
            <a:endParaRPr lang="en-US" dirty="0">
              <a:solidFill>
                <a:schemeClr val="tx2"/>
              </a:solidFill>
              <a:latin typeface="Calibri" charset="0"/>
            </a:endParaRPr>
          </a:p>
        </p:txBody>
      </p:sp>
    </p:spTree>
    <p:extLst>
      <p:ext uri="{BB962C8B-B14F-4D97-AF65-F5344CB8AC3E}">
        <p14:creationId xmlns:p14="http://schemas.microsoft.com/office/powerpoint/2010/main" val="132868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74" name="Object 10"/>
          <p:cNvGraphicFramePr>
            <a:graphicFrameLocks noChangeAspect="1"/>
          </p:cNvGraphicFramePr>
          <p:nvPr>
            <p:extLst/>
          </p:nvPr>
        </p:nvGraphicFramePr>
        <p:xfrm>
          <a:off x="863600" y="5184775"/>
          <a:ext cx="3217863" cy="936625"/>
        </p:xfrm>
        <a:graphic>
          <a:graphicData uri="http://schemas.openxmlformats.org/presentationml/2006/ole">
            <mc:AlternateContent xmlns:mc="http://schemas.openxmlformats.org/markup-compatibility/2006">
              <mc:Choice xmlns:v="urn:schemas-microsoft-com:vml" Requires="v">
                <p:oleObj spid="_x0000_s163846" name="Equation" r:id="rId4" imgW="1612900" imgH="469900" progId="Equation.3">
                  <p:embed/>
                </p:oleObj>
              </mc:Choice>
              <mc:Fallback>
                <p:oleObj name="Equation" r:id="rId4" imgW="1612900" imgH="469900" progId="Equation.3">
                  <p:embed/>
                  <p:pic>
                    <p:nvPicPr>
                      <p:cNvPr id="139274" name="Object 10"/>
                      <p:cNvPicPr>
                        <a:picLocks noChangeAspect="1" noChangeArrowheads="1"/>
                      </p:cNvPicPr>
                      <p:nvPr/>
                    </p:nvPicPr>
                    <p:blipFill>
                      <a:blip r:embed="rId5"/>
                      <a:srcRect/>
                      <a:stretch>
                        <a:fillRect/>
                      </a:stretch>
                    </p:blipFill>
                    <p:spPr bwMode="auto">
                      <a:xfrm>
                        <a:off x="863600" y="5184775"/>
                        <a:ext cx="3217863"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5" name="TextBox 3"/>
          <p:cNvSpPr txBox="1">
            <a:spLocks noChangeArrowheads="1"/>
          </p:cNvSpPr>
          <p:nvPr/>
        </p:nvSpPr>
        <p:spPr bwMode="auto">
          <a:xfrm>
            <a:off x="6238875" y="6054725"/>
            <a:ext cx="2152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a:t>Fig. 3 - Ives et al. (2003)</a:t>
            </a:r>
          </a:p>
        </p:txBody>
      </p:sp>
      <p:sp>
        <p:nvSpPr>
          <p:cNvPr id="139276" name="Title 1"/>
          <p:cNvSpPr>
            <a:spLocks noGrp="1"/>
          </p:cNvSpPr>
          <p:nvPr>
            <p:ph type="title"/>
          </p:nvPr>
        </p:nvSpPr>
        <p:spPr>
          <a:xfrm>
            <a:off x="0" y="3400"/>
            <a:ext cx="9144000" cy="1143000"/>
          </a:xfrm>
        </p:spPr>
        <p:txBody>
          <a:bodyPr/>
          <a:lstStyle/>
          <a:p>
            <a:r>
              <a:rPr lang="en-US" dirty="0">
                <a:solidFill>
                  <a:schemeClr val="tx2"/>
                </a:solidFill>
                <a:latin typeface="Calibri" charset="0"/>
              </a:rPr>
              <a:t>Stability properties of MAR(1) </a:t>
            </a:r>
            <a:r>
              <a:rPr lang="en-US" dirty="0" smtClean="0">
                <a:solidFill>
                  <a:schemeClr val="tx2"/>
                </a:solidFill>
                <a:latin typeface="Calibri" charset="0"/>
              </a:rPr>
              <a:t>models</a:t>
            </a:r>
            <a:endParaRPr lang="en-US" dirty="0">
              <a:solidFill>
                <a:schemeClr val="tx2"/>
              </a:solidFill>
              <a:latin typeface="Calibri" charset="0"/>
            </a:endParaRPr>
          </a:p>
        </p:txBody>
      </p:sp>
      <p:pic>
        <p:nvPicPr>
          <p:cNvPr id="13927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413" y="1400175"/>
            <a:ext cx="2390775" cy="462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8" name="TextBox 7"/>
          <p:cNvSpPr txBox="1">
            <a:spLocks noChangeArrowheads="1"/>
          </p:cNvSpPr>
          <p:nvPr/>
        </p:nvSpPr>
        <p:spPr bwMode="auto">
          <a:xfrm>
            <a:off x="768350" y="1257568"/>
            <a:ext cx="181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u="sng" dirty="0"/>
              <a:t>Reactivity</a:t>
            </a:r>
          </a:p>
        </p:txBody>
      </p:sp>
      <p:graphicFrame>
        <p:nvGraphicFramePr>
          <p:cNvPr id="139267" name="Object 3"/>
          <p:cNvGraphicFramePr>
            <a:graphicFrameLocks noChangeAspect="1"/>
          </p:cNvGraphicFramePr>
          <p:nvPr>
            <p:extLst/>
          </p:nvPr>
        </p:nvGraphicFramePr>
        <p:xfrm>
          <a:off x="890588" y="2078038"/>
          <a:ext cx="1722437" cy="557212"/>
        </p:xfrm>
        <a:graphic>
          <a:graphicData uri="http://schemas.openxmlformats.org/presentationml/2006/ole">
            <mc:AlternateContent xmlns:mc="http://schemas.openxmlformats.org/markup-compatibility/2006">
              <mc:Choice xmlns:v="urn:schemas-microsoft-com:vml" Requires="v">
                <p:oleObj spid="_x0000_s163847" name="Equation" r:id="rId7" imgW="863280" imgH="279360" progId="Equation.3">
                  <p:embed/>
                </p:oleObj>
              </mc:Choice>
              <mc:Fallback>
                <p:oleObj name="Equation" r:id="rId7" imgW="863280" imgH="279360" progId="Equation.3">
                  <p:embed/>
                  <p:pic>
                    <p:nvPicPr>
                      <p:cNvPr id="139267"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588" y="2078038"/>
                        <a:ext cx="1722437"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79" name="Rectangle 13"/>
          <p:cNvSpPr>
            <a:spLocks noChangeArrowheads="1"/>
          </p:cNvSpPr>
          <p:nvPr/>
        </p:nvSpPr>
        <p:spPr bwMode="auto">
          <a:xfrm>
            <a:off x="776288" y="1778000"/>
            <a:ext cx="4256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atin typeface="Calibri" charset="0"/>
              </a:rPr>
              <a:t>Squared Euclidian distance for </a:t>
            </a:r>
            <a:r>
              <a:rPr lang="en-US" b="1">
                <a:latin typeface="Times New Roman" charset="0"/>
                <a:cs typeface="Times New Roman" charset="0"/>
              </a:rPr>
              <a:t>X</a:t>
            </a:r>
            <a:r>
              <a:rPr lang="en-US" i="1" baseline="-25000">
                <a:latin typeface="Times New Roman" charset="0"/>
                <a:cs typeface="Times New Roman" charset="0"/>
              </a:rPr>
              <a:t>t</a:t>
            </a:r>
            <a:r>
              <a:rPr lang="en-US" baseline="-25000">
                <a:latin typeface="Times New Roman" charset="0"/>
                <a:cs typeface="Times New Roman" charset="0"/>
              </a:rPr>
              <a:t>-1</a:t>
            </a:r>
            <a:r>
              <a:rPr lang="en-US">
                <a:latin typeface="Calibri" charset="0"/>
              </a:rPr>
              <a:t> from </a:t>
            </a:r>
            <a:r>
              <a:rPr lang="en-US" i="1">
                <a:latin typeface="Symbol" charset="0"/>
              </a:rPr>
              <a:t>m</a:t>
            </a:r>
            <a:r>
              <a:rPr lang="en-US" baseline="-25000">
                <a:latin typeface="Calibri" charset="0"/>
              </a:rPr>
              <a:t>∞</a:t>
            </a:r>
            <a:r>
              <a:rPr lang="en-US">
                <a:latin typeface="Calibri" charset="0"/>
              </a:rPr>
              <a:t> </a:t>
            </a:r>
            <a:endParaRPr lang="en-US" baseline="-25000">
              <a:latin typeface="Times New Roman" charset="0"/>
              <a:cs typeface="Times New Roman" charset="0"/>
            </a:endParaRPr>
          </a:p>
        </p:txBody>
      </p:sp>
      <p:graphicFrame>
        <p:nvGraphicFramePr>
          <p:cNvPr id="139271" name="Object 7"/>
          <p:cNvGraphicFramePr>
            <a:graphicFrameLocks noChangeAspect="1"/>
          </p:cNvGraphicFramePr>
          <p:nvPr>
            <p:extLst/>
          </p:nvPr>
        </p:nvGraphicFramePr>
        <p:xfrm>
          <a:off x="954088" y="3082925"/>
          <a:ext cx="4386262" cy="608013"/>
        </p:xfrm>
        <a:graphic>
          <a:graphicData uri="http://schemas.openxmlformats.org/presentationml/2006/ole">
            <mc:AlternateContent xmlns:mc="http://schemas.openxmlformats.org/markup-compatibility/2006">
              <mc:Choice xmlns:v="urn:schemas-microsoft-com:vml" Requires="v">
                <p:oleObj spid="_x0000_s163848" name="Equation" r:id="rId9" imgW="2197100" imgH="304800" progId="Equation.3">
                  <p:embed/>
                </p:oleObj>
              </mc:Choice>
              <mc:Fallback>
                <p:oleObj name="Equation" r:id="rId9" imgW="2197100" imgH="304800" progId="Equation.3">
                  <p:embed/>
                  <p:pic>
                    <p:nvPicPr>
                      <p:cNvPr id="139271" name="Object 7"/>
                      <p:cNvPicPr>
                        <a:picLocks noChangeAspect="1" noChangeArrowheads="1"/>
                      </p:cNvPicPr>
                      <p:nvPr/>
                    </p:nvPicPr>
                    <p:blipFill>
                      <a:blip r:embed="rId10"/>
                      <a:srcRect/>
                      <a:stretch>
                        <a:fillRect/>
                      </a:stretch>
                    </p:blipFill>
                    <p:spPr bwMode="auto">
                      <a:xfrm>
                        <a:off x="954088" y="3082925"/>
                        <a:ext cx="4386262"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80" name="Rectangle 15"/>
          <p:cNvSpPr>
            <a:spLocks noChangeArrowheads="1"/>
          </p:cNvSpPr>
          <p:nvPr/>
        </p:nvSpPr>
        <p:spPr bwMode="auto">
          <a:xfrm>
            <a:off x="776288" y="2789238"/>
            <a:ext cx="412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Calibri" charset="0"/>
              </a:rPr>
              <a:t>Squared Euclidian distance for </a:t>
            </a:r>
            <a:r>
              <a:rPr lang="en-US" b="1" dirty="0" err="1">
                <a:latin typeface="Times New Roman" charset="0"/>
                <a:cs typeface="Times New Roman" charset="0"/>
              </a:rPr>
              <a:t>X</a:t>
            </a:r>
            <a:r>
              <a:rPr lang="en-US" i="1" baseline="-25000" dirty="0" err="1">
                <a:latin typeface="Times New Roman" charset="0"/>
                <a:cs typeface="Times New Roman" charset="0"/>
              </a:rPr>
              <a:t>t</a:t>
            </a:r>
            <a:r>
              <a:rPr lang="en-US" dirty="0">
                <a:latin typeface="Calibri" charset="0"/>
              </a:rPr>
              <a:t> from </a:t>
            </a:r>
            <a:r>
              <a:rPr lang="en-US" i="1" dirty="0">
                <a:latin typeface="Symbol" charset="0"/>
              </a:rPr>
              <a:t>m</a:t>
            </a:r>
            <a:r>
              <a:rPr lang="en-US" baseline="-25000" dirty="0">
                <a:latin typeface="Calibri" charset="0"/>
              </a:rPr>
              <a:t>∞</a:t>
            </a:r>
            <a:r>
              <a:rPr lang="en-US" dirty="0">
                <a:latin typeface="Calibri" charset="0"/>
              </a:rPr>
              <a:t> </a:t>
            </a:r>
            <a:endParaRPr lang="en-US" baseline="-25000" dirty="0">
              <a:latin typeface="Times New Roman" charset="0"/>
              <a:cs typeface="Times New Roman" charset="0"/>
            </a:endParaRPr>
          </a:p>
        </p:txBody>
      </p:sp>
      <p:graphicFrame>
        <p:nvGraphicFramePr>
          <p:cNvPr id="139272" name="Object 8"/>
          <p:cNvGraphicFramePr>
            <a:graphicFrameLocks noChangeAspect="1"/>
          </p:cNvGraphicFramePr>
          <p:nvPr>
            <p:extLst/>
          </p:nvPr>
        </p:nvGraphicFramePr>
        <p:xfrm>
          <a:off x="890588" y="4138613"/>
          <a:ext cx="3776662" cy="557212"/>
        </p:xfrm>
        <a:graphic>
          <a:graphicData uri="http://schemas.openxmlformats.org/presentationml/2006/ole">
            <mc:AlternateContent xmlns:mc="http://schemas.openxmlformats.org/markup-compatibility/2006">
              <mc:Choice xmlns:v="urn:schemas-microsoft-com:vml" Requires="v">
                <p:oleObj spid="_x0000_s163849" name="Equation" r:id="rId11" imgW="1892160" imgH="279360" progId="Equation.3">
                  <p:embed/>
                </p:oleObj>
              </mc:Choice>
              <mc:Fallback>
                <p:oleObj name="Equation" r:id="rId11" imgW="1892160" imgH="279360" progId="Equation.3">
                  <p:embed/>
                  <p:pic>
                    <p:nvPicPr>
                      <p:cNvPr id="13927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0588" y="4138613"/>
                        <a:ext cx="3776662"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81" name="Rectangle 17"/>
          <p:cNvSpPr>
            <a:spLocks noChangeArrowheads="1"/>
          </p:cNvSpPr>
          <p:nvPr/>
        </p:nvSpPr>
        <p:spPr bwMode="auto">
          <a:xfrm>
            <a:off x="776288" y="3817938"/>
            <a:ext cx="363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Calibri" charset="0"/>
              </a:rPr>
              <a:t>Change in squared Euclidian distance</a:t>
            </a:r>
            <a:endParaRPr lang="en-US" baseline="-25000" dirty="0">
              <a:latin typeface="Times New Roman" charset="0"/>
              <a:cs typeface="Times New Roman" charset="0"/>
            </a:endParaRPr>
          </a:p>
        </p:txBody>
      </p:sp>
      <p:sp>
        <p:nvSpPr>
          <p:cNvPr id="139282" name="Rectangle 19"/>
          <p:cNvSpPr>
            <a:spLocks noChangeArrowheads="1"/>
          </p:cNvSpPr>
          <p:nvPr/>
        </p:nvSpPr>
        <p:spPr bwMode="auto">
          <a:xfrm>
            <a:off x="776288" y="4848225"/>
            <a:ext cx="29194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latin typeface="Calibri" charset="0"/>
              </a:rPr>
              <a:t>Expectation of this difference</a:t>
            </a:r>
            <a:endParaRPr lang="en-US" baseline="-25000" dirty="0">
              <a:latin typeface="Times New Roman" charset="0"/>
              <a:cs typeface="Times New Roman" charset="0"/>
            </a:endParaRPr>
          </a:p>
        </p:txBody>
      </p:sp>
      <p:sp>
        <p:nvSpPr>
          <p:cNvPr id="139283" name="Rectangle 25"/>
          <p:cNvSpPr>
            <a:spLocks noChangeArrowheads="1"/>
          </p:cNvSpPr>
          <p:nvPr/>
        </p:nvSpPr>
        <p:spPr bwMode="auto">
          <a:xfrm>
            <a:off x="768350" y="6207839"/>
            <a:ext cx="1546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ja-JP" altLang="en-US" dirty="0">
                <a:latin typeface="Calibri" charset="0"/>
              </a:rPr>
              <a:t>“</a:t>
            </a:r>
            <a:r>
              <a:rPr lang="en-US" dirty="0">
                <a:latin typeface="Calibri" charset="0"/>
              </a:rPr>
              <a:t>worst-case</a:t>
            </a:r>
            <a:r>
              <a:rPr lang="ja-JP" altLang="en-US" dirty="0">
                <a:latin typeface="Calibri" charset="0"/>
              </a:rPr>
              <a:t>”</a:t>
            </a:r>
            <a:r>
              <a:rPr lang="en-US" dirty="0">
                <a:latin typeface="Calibri" charset="0"/>
              </a:rPr>
              <a:t> scenario</a:t>
            </a:r>
            <a:endParaRPr lang="en-US" baseline="-25000" dirty="0">
              <a:latin typeface="Times New Roman" charset="0"/>
              <a:cs typeface="Times New Roman" charset="0"/>
            </a:endParaRPr>
          </a:p>
        </p:txBody>
      </p:sp>
      <p:cxnSp>
        <p:nvCxnSpPr>
          <p:cNvPr id="28" name="Straight Arrow Connector 27"/>
          <p:cNvCxnSpPr>
            <a:cxnSpLocks noChangeShapeType="1"/>
            <a:stCxn id="139283" idx="0"/>
          </p:cNvCxnSpPr>
          <p:nvPr/>
        </p:nvCxnSpPr>
        <p:spPr bwMode="auto">
          <a:xfrm flipV="1">
            <a:off x="1541463" y="5778631"/>
            <a:ext cx="1558007" cy="429208"/>
          </a:xfrm>
          <a:prstGeom prst="straightConnector1">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cxnSp>
      <p:sp>
        <p:nvSpPr>
          <p:cNvPr id="16" name="Rectangle 15"/>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17" name="TextBox 7"/>
          <p:cNvSpPr txBox="1">
            <a:spLocks noChangeArrowheads="1"/>
          </p:cNvSpPr>
          <p:nvPr/>
        </p:nvSpPr>
        <p:spPr bwMode="auto">
          <a:xfrm>
            <a:off x="2840831" y="6404698"/>
            <a:ext cx="62264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dirty="0" smtClean="0">
                <a:solidFill>
                  <a:schemeClr val="tx2"/>
                </a:solidFill>
              </a:rPr>
              <a:t>Another form of reactivity is given in </a:t>
            </a:r>
            <a:r>
              <a:rPr lang="en-US" sz="2000" dirty="0" err="1" smtClean="0">
                <a:solidFill>
                  <a:schemeClr val="tx2"/>
                </a:solidFill>
              </a:rPr>
              <a:t>Neubert</a:t>
            </a:r>
            <a:r>
              <a:rPr lang="en-US" sz="2000" dirty="0" smtClean="0">
                <a:solidFill>
                  <a:schemeClr val="tx2"/>
                </a:solidFill>
              </a:rPr>
              <a:t> et al. </a:t>
            </a:r>
            <a:r>
              <a:rPr lang="en-US" sz="2000" dirty="0">
                <a:solidFill>
                  <a:schemeClr val="tx2"/>
                </a:solidFill>
              </a:rPr>
              <a:t>(</a:t>
            </a:r>
            <a:r>
              <a:rPr lang="en-US" sz="2000" dirty="0" smtClean="0">
                <a:solidFill>
                  <a:schemeClr val="tx2"/>
                </a:solidFill>
              </a:rPr>
              <a:t>2009)</a:t>
            </a:r>
            <a:endParaRPr lang="en-US" sz="2000" dirty="0">
              <a:solidFill>
                <a:schemeClr val="tx2"/>
              </a:solidFill>
            </a:endParaRPr>
          </a:p>
        </p:txBody>
      </p:sp>
      <p:sp>
        <p:nvSpPr>
          <p:cNvPr id="23" name="Rectangle 22"/>
          <p:cNvSpPr/>
          <p:nvPr/>
        </p:nvSpPr>
        <p:spPr>
          <a:xfrm>
            <a:off x="2450969" y="5214938"/>
            <a:ext cx="1319753" cy="778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0253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1"/>
          <p:cNvSpPr>
            <a:spLocks noGrp="1"/>
          </p:cNvSpPr>
          <p:nvPr>
            <p:ph type="title"/>
          </p:nvPr>
        </p:nvSpPr>
        <p:spPr>
          <a:xfrm>
            <a:off x="0" y="28058"/>
            <a:ext cx="9144000" cy="1143000"/>
          </a:xfrm>
        </p:spPr>
        <p:txBody>
          <a:bodyPr/>
          <a:lstStyle/>
          <a:p>
            <a:r>
              <a:rPr lang="en-US" dirty="0">
                <a:solidFill>
                  <a:schemeClr val="tx2"/>
                </a:solidFill>
                <a:latin typeface="Calibri" charset="0"/>
              </a:rPr>
              <a:t>Stability properties of MAR(1</a:t>
            </a:r>
            <a:r>
              <a:rPr lang="en-US" dirty="0" smtClean="0">
                <a:solidFill>
                  <a:schemeClr val="tx2"/>
                </a:solidFill>
                <a:latin typeface="Calibri" charset="0"/>
              </a:rPr>
              <a:t>) </a:t>
            </a:r>
            <a:r>
              <a:rPr lang="en-US" dirty="0">
                <a:solidFill>
                  <a:schemeClr val="tx2"/>
                </a:solidFill>
                <a:latin typeface="Calibri" charset="0"/>
              </a:rPr>
              <a:t>models</a:t>
            </a:r>
          </a:p>
        </p:txBody>
      </p:sp>
      <p:sp>
        <p:nvSpPr>
          <p:cNvPr id="194562" name="TextBox 3"/>
          <p:cNvSpPr txBox="1">
            <a:spLocks noChangeArrowheads="1"/>
          </p:cNvSpPr>
          <p:nvPr/>
        </p:nvSpPr>
        <p:spPr bwMode="auto">
          <a:xfrm>
            <a:off x="3292475" y="4957685"/>
            <a:ext cx="2270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a:t>Fig. 2A - Ives et al. (2003)</a:t>
            </a:r>
          </a:p>
        </p:txBody>
      </p:sp>
      <p:pic>
        <p:nvPicPr>
          <p:cNvPr id="1945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3871835"/>
            <a:ext cx="34766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64" name="TextBox 8"/>
          <p:cNvSpPr txBox="1">
            <a:spLocks noChangeArrowheads="1"/>
          </p:cNvSpPr>
          <p:nvPr/>
        </p:nvSpPr>
        <p:spPr bwMode="auto">
          <a:xfrm>
            <a:off x="2819400" y="3509885"/>
            <a:ext cx="1308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u="sng"/>
              <a:t>More stable</a:t>
            </a:r>
          </a:p>
        </p:txBody>
      </p:sp>
      <p:sp>
        <p:nvSpPr>
          <p:cNvPr id="194565" name="TextBox 9"/>
          <p:cNvSpPr txBox="1">
            <a:spLocks noChangeArrowheads="1"/>
          </p:cNvSpPr>
          <p:nvPr/>
        </p:nvSpPr>
        <p:spPr bwMode="auto">
          <a:xfrm>
            <a:off x="4724400" y="3509885"/>
            <a:ext cx="118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u="sng"/>
              <a:t>Less stable</a:t>
            </a:r>
          </a:p>
        </p:txBody>
      </p:sp>
      <p:sp>
        <p:nvSpPr>
          <p:cNvPr id="194566" name="TextBox 10"/>
          <p:cNvSpPr txBox="1">
            <a:spLocks noChangeArrowheads="1"/>
          </p:cNvSpPr>
          <p:nvPr/>
        </p:nvSpPr>
        <p:spPr bwMode="auto">
          <a:xfrm>
            <a:off x="3165475" y="1329747"/>
            <a:ext cx="278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u="sng"/>
              <a:t>Variance comparison</a:t>
            </a:r>
          </a:p>
        </p:txBody>
      </p:sp>
      <p:sp>
        <p:nvSpPr>
          <p:cNvPr id="194567" name="TextBox 11"/>
          <p:cNvSpPr txBox="1">
            <a:spLocks noChangeArrowheads="1"/>
          </p:cNvSpPr>
          <p:nvPr/>
        </p:nvSpPr>
        <p:spPr bwMode="auto">
          <a:xfrm>
            <a:off x="1979160" y="1894897"/>
            <a:ext cx="5185681"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19063" indent="-119063">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284163" indent="-284163">
              <a:buFont typeface="Arial" charset="0"/>
              <a:buChar char="•"/>
            </a:pPr>
            <a:r>
              <a:rPr lang="en-US" sz="2400" dirty="0"/>
              <a:t>Generally interested in the time spent away from equilibrium</a:t>
            </a:r>
          </a:p>
          <a:p>
            <a:pPr marL="284163" indent="-284163">
              <a:buFont typeface="Arial" charset="0"/>
              <a:buChar char="•"/>
            </a:pPr>
            <a:r>
              <a:rPr lang="en-US" sz="2400" dirty="0"/>
              <a:t>More time </a:t>
            </a:r>
            <a:r>
              <a:rPr lang="en-US" sz="2400" dirty="0">
                <a:sym typeface="Wingdings" charset="0"/>
              </a:rPr>
              <a:t> greater variance</a:t>
            </a:r>
            <a:endParaRPr lang="en-US" sz="2400" dirty="0"/>
          </a:p>
        </p:txBody>
      </p:sp>
      <p:sp>
        <p:nvSpPr>
          <p:cNvPr id="9" name="Rectangle 8"/>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10" name="Rectangle 12"/>
          <p:cNvSpPr>
            <a:spLocks noChangeArrowheads="1"/>
          </p:cNvSpPr>
          <p:nvPr/>
        </p:nvSpPr>
        <p:spPr bwMode="auto">
          <a:xfrm>
            <a:off x="1951439" y="5898264"/>
            <a:ext cx="52411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smtClean="0">
                <a:solidFill>
                  <a:schemeClr val="tx2"/>
                </a:solidFill>
                <a:latin typeface="Calibri" charset="0"/>
              </a:rPr>
              <a:t>Combines properties of both return rate and reactivity</a:t>
            </a:r>
            <a:endParaRPr lang="en-US" dirty="0">
              <a:solidFill>
                <a:schemeClr val="tx2"/>
              </a:solidFill>
              <a:latin typeface="Calibri" charset="0"/>
            </a:endParaRPr>
          </a:p>
        </p:txBody>
      </p:sp>
    </p:spTree>
    <p:extLst>
      <p:ext uri="{BB962C8B-B14F-4D97-AF65-F5344CB8AC3E}">
        <p14:creationId xmlns:p14="http://schemas.microsoft.com/office/powerpoint/2010/main" val="1904012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lstStyle/>
          <a:p>
            <a:r>
              <a:rPr lang="en-US" dirty="0" smtClean="0">
                <a:latin typeface="+mn-lt"/>
              </a:rPr>
              <a:t>Density dependence</a:t>
            </a:r>
          </a:p>
        </p:txBody>
      </p:sp>
      <p:sp>
        <p:nvSpPr>
          <p:cNvPr id="2" name="TextBox 1"/>
          <p:cNvSpPr txBox="1"/>
          <p:nvPr/>
        </p:nvSpPr>
        <p:spPr>
          <a:xfrm>
            <a:off x="1164010" y="1353314"/>
            <a:ext cx="7049494" cy="461665"/>
          </a:xfrm>
          <a:prstGeom prst="rect">
            <a:avLst/>
          </a:prstGeom>
          <a:noFill/>
        </p:spPr>
        <p:txBody>
          <a:bodyPr wrap="none" rtlCol="0">
            <a:spAutoFit/>
          </a:bodyPr>
          <a:lstStyle/>
          <a:p>
            <a:r>
              <a:rPr lang="en-US" sz="2400" dirty="0" smtClean="0">
                <a:latin typeface="Calibri" panose="020F0502020204030204" pitchFamily="34" charset="0"/>
              </a:rPr>
              <a:t>univariate discrete exponential growth</a:t>
            </a:r>
            <a:r>
              <a:rPr lang="en-US" sz="2400" dirty="0">
                <a:latin typeface="Calibri" panose="020F0502020204030204" pitchFamily="34" charset="0"/>
              </a:rPr>
              <a:t> </a:t>
            </a:r>
            <a:r>
              <a:rPr lang="en-US" sz="2400" dirty="0" smtClean="0">
                <a:latin typeface="Calibri" panose="020F0502020204030204" pitchFamily="34" charset="0"/>
              </a:rPr>
              <a:t>not in log-space</a:t>
            </a:r>
          </a:p>
        </p:txBody>
      </p:sp>
      <p:graphicFrame>
        <p:nvGraphicFramePr>
          <p:cNvPr id="6" name="Object 2"/>
          <p:cNvGraphicFramePr>
            <a:graphicFrameLocks noChangeAspect="1"/>
          </p:cNvGraphicFramePr>
          <p:nvPr>
            <p:extLst>
              <p:ext uri="{D42A27DB-BD31-4B8C-83A1-F6EECF244321}">
                <p14:modId xmlns:p14="http://schemas.microsoft.com/office/powerpoint/2010/main" val="3005037574"/>
              </p:ext>
            </p:extLst>
          </p:nvPr>
        </p:nvGraphicFramePr>
        <p:xfrm>
          <a:off x="727073" y="3758772"/>
          <a:ext cx="2524125" cy="574675"/>
        </p:xfrm>
        <a:graphic>
          <a:graphicData uri="http://schemas.openxmlformats.org/presentationml/2006/ole">
            <mc:AlternateContent xmlns:mc="http://schemas.openxmlformats.org/markup-compatibility/2006">
              <mc:Choice xmlns:v="urn:schemas-microsoft-com:vml" Requires="v">
                <p:oleObj spid="_x0000_s155691" name="Equation" r:id="rId4" imgW="1002960" imgH="228600" progId="Equation.3">
                  <p:embed/>
                </p:oleObj>
              </mc:Choice>
              <mc:Fallback>
                <p:oleObj name="Equation" r:id="rId4" imgW="1002960" imgH="228600" progId="Equation.3">
                  <p:embed/>
                  <p:pic>
                    <p:nvPicPr>
                      <p:cNvPr id="28674" name="Object 2"/>
                      <p:cNvPicPr>
                        <a:picLocks noChangeAspect="1" noChangeArrowheads="1"/>
                      </p:cNvPicPr>
                      <p:nvPr/>
                    </p:nvPicPr>
                    <p:blipFill>
                      <a:blip r:embed="rId5"/>
                      <a:srcRect/>
                      <a:stretch>
                        <a:fillRect/>
                      </a:stretch>
                    </p:blipFill>
                    <p:spPr bwMode="auto">
                      <a:xfrm>
                        <a:off x="727073" y="3758772"/>
                        <a:ext cx="25241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595270" y="2863876"/>
            <a:ext cx="7953459" cy="461665"/>
          </a:xfrm>
          <a:prstGeom prst="rect">
            <a:avLst/>
          </a:prstGeom>
          <a:noFill/>
        </p:spPr>
        <p:txBody>
          <a:bodyPr wrap="none" rtlCol="0">
            <a:spAutoFit/>
          </a:bodyPr>
          <a:lstStyle/>
          <a:p>
            <a:r>
              <a:rPr lang="en-US" sz="2400" dirty="0" smtClean="0">
                <a:latin typeface="Calibri" panose="020F0502020204030204" pitchFamily="34" charset="0"/>
              </a:rPr>
              <a:t>univariate discrete density-dependent growth</a:t>
            </a:r>
            <a:r>
              <a:rPr lang="en-US" sz="2400" dirty="0">
                <a:latin typeface="Calibri" panose="020F0502020204030204" pitchFamily="34" charset="0"/>
              </a:rPr>
              <a:t> </a:t>
            </a:r>
            <a:r>
              <a:rPr lang="en-US" sz="2400" dirty="0" smtClean="0">
                <a:latin typeface="Calibri" panose="020F0502020204030204" pitchFamily="34" charset="0"/>
              </a:rPr>
              <a:t>not in log-space</a:t>
            </a:r>
          </a:p>
        </p:txBody>
      </p:sp>
      <p:sp>
        <p:nvSpPr>
          <p:cNvPr id="10" name="TextBox 9"/>
          <p:cNvSpPr txBox="1"/>
          <p:nvPr/>
        </p:nvSpPr>
        <p:spPr>
          <a:xfrm>
            <a:off x="595270" y="4495623"/>
            <a:ext cx="7866834" cy="1938992"/>
          </a:xfrm>
          <a:prstGeom prst="rect">
            <a:avLst/>
          </a:prstGeom>
          <a:noFill/>
        </p:spPr>
        <p:txBody>
          <a:bodyPr wrap="none" rtlCol="0">
            <a:spAutoFit/>
          </a:bodyPr>
          <a:lstStyle/>
          <a:p>
            <a:r>
              <a:rPr lang="en-US" sz="2400" dirty="0" smtClean="0">
                <a:latin typeface="Calibri" panose="020F0502020204030204" pitchFamily="34" charset="0"/>
              </a:rPr>
              <a:t>The shape of f(n_t-1) determines the dynamics of the system:</a:t>
            </a:r>
          </a:p>
          <a:p>
            <a:pPr marL="342900" indent="-342900">
              <a:buFont typeface="Arial" panose="020B0604020202020204" pitchFamily="34" charset="0"/>
              <a:buChar char="•"/>
            </a:pPr>
            <a:r>
              <a:rPr lang="en-US" sz="2400" dirty="0" smtClean="0">
                <a:latin typeface="Calibri" panose="020F0502020204030204" pitchFamily="34" charset="0"/>
              </a:rPr>
              <a:t>stable or unstable equilibrium</a:t>
            </a:r>
          </a:p>
          <a:p>
            <a:pPr marL="342900" indent="-342900">
              <a:buFont typeface="Arial" panose="020B0604020202020204" pitchFamily="34" charset="0"/>
              <a:buChar char="•"/>
            </a:pPr>
            <a:r>
              <a:rPr lang="en-US" sz="2400" dirty="0" smtClean="0">
                <a:latin typeface="Calibri" panose="020F0502020204030204" pitchFamily="34" charset="0"/>
              </a:rPr>
              <a:t>Speed at which equilibrium is approached</a:t>
            </a:r>
          </a:p>
          <a:p>
            <a:pPr marL="342900" indent="-342900">
              <a:buFont typeface="Arial" panose="020B0604020202020204" pitchFamily="34" charset="0"/>
              <a:buChar char="•"/>
            </a:pPr>
            <a:r>
              <a:rPr lang="en-US" sz="2400" dirty="0" smtClean="0">
                <a:latin typeface="Calibri" panose="020F0502020204030204" pitchFamily="34" charset="0"/>
              </a:rPr>
              <a:t>Equilibrium level</a:t>
            </a:r>
          </a:p>
          <a:p>
            <a:pPr marL="342900" indent="-342900">
              <a:buFont typeface="Arial" panose="020B0604020202020204" pitchFamily="34" charset="0"/>
              <a:buChar char="•"/>
            </a:pPr>
            <a:r>
              <a:rPr lang="en-US" sz="2400" dirty="0" smtClean="0">
                <a:latin typeface="Calibri" panose="020F0502020204030204" pitchFamily="34" charset="0"/>
              </a:rPr>
              <a:t>Sensitivity to perturbations</a:t>
            </a:r>
          </a:p>
        </p:txBody>
      </p:sp>
      <p:graphicFrame>
        <p:nvGraphicFramePr>
          <p:cNvPr id="11" name="Object 2"/>
          <p:cNvGraphicFramePr>
            <a:graphicFrameLocks noChangeAspect="1"/>
          </p:cNvGraphicFramePr>
          <p:nvPr>
            <p:extLst>
              <p:ext uri="{D42A27DB-BD31-4B8C-83A1-F6EECF244321}">
                <p14:modId xmlns:p14="http://schemas.microsoft.com/office/powerpoint/2010/main" val="422638489"/>
              </p:ext>
            </p:extLst>
          </p:nvPr>
        </p:nvGraphicFramePr>
        <p:xfrm>
          <a:off x="3426694" y="2052090"/>
          <a:ext cx="2524125" cy="574675"/>
        </p:xfrm>
        <a:graphic>
          <a:graphicData uri="http://schemas.openxmlformats.org/presentationml/2006/ole">
            <mc:AlternateContent xmlns:mc="http://schemas.openxmlformats.org/markup-compatibility/2006">
              <mc:Choice xmlns:v="urn:schemas-microsoft-com:vml" Requires="v">
                <p:oleObj spid="_x0000_s155692" name="Equation" r:id="rId6" imgW="1002960" imgH="228600" progId="Equation.3">
                  <p:embed/>
                </p:oleObj>
              </mc:Choice>
              <mc:Fallback>
                <p:oleObj name="Equation" r:id="rId6" imgW="1002960" imgH="228600" progId="Equation.3">
                  <p:embed/>
                  <p:pic>
                    <p:nvPicPr>
                      <p:cNvPr id="28674" name="Object 2"/>
                      <p:cNvPicPr>
                        <a:picLocks noChangeAspect="1" noChangeArrowheads="1"/>
                      </p:cNvPicPr>
                      <p:nvPr/>
                    </p:nvPicPr>
                    <p:blipFill>
                      <a:blip r:embed="rId7"/>
                      <a:srcRect/>
                      <a:stretch>
                        <a:fillRect/>
                      </a:stretch>
                    </p:blipFill>
                    <p:spPr bwMode="auto">
                      <a:xfrm>
                        <a:off x="3426694" y="2052090"/>
                        <a:ext cx="25241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2522090943"/>
              </p:ext>
            </p:extLst>
          </p:nvPr>
        </p:nvGraphicFramePr>
        <p:xfrm>
          <a:off x="4517617" y="3745206"/>
          <a:ext cx="3929062" cy="574675"/>
        </p:xfrm>
        <a:graphic>
          <a:graphicData uri="http://schemas.openxmlformats.org/presentationml/2006/ole">
            <mc:AlternateContent xmlns:mc="http://schemas.openxmlformats.org/markup-compatibility/2006">
              <mc:Choice xmlns:v="urn:schemas-microsoft-com:vml" Requires="v">
                <p:oleObj spid="_x0000_s155693" name="Equation" r:id="rId8" imgW="1562040" imgH="228600" progId="Equation.3">
                  <p:embed/>
                </p:oleObj>
              </mc:Choice>
              <mc:Fallback>
                <p:oleObj name="Equation" r:id="rId8" imgW="1562040" imgH="228600" progId="Equation.3">
                  <p:embed/>
                  <p:pic>
                    <p:nvPicPr>
                      <p:cNvPr id="6" name="Object 2"/>
                      <p:cNvPicPr>
                        <a:picLocks noChangeAspect="1" noChangeArrowheads="1"/>
                      </p:cNvPicPr>
                      <p:nvPr/>
                    </p:nvPicPr>
                    <p:blipFill>
                      <a:blip r:embed="rId9"/>
                      <a:srcRect/>
                      <a:stretch>
                        <a:fillRect/>
                      </a:stretch>
                    </p:blipFill>
                    <p:spPr bwMode="auto">
                      <a:xfrm>
                        <a:off x="4517617" y="3745206"/>
                        <a:ext cx="392906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1466829" y="3394554"/>
            <a:ext cx="954107" cy="369332"/>
          </a:xfrm>
          <a:prstGeom prst="rect">
            <a:avLst/>
          </a:prstGeom>
          <a:noFill/>
        </p:spPr>
        <p:txBody>
          <a:bodyPr wrap="none" rtlCol="0">
            <a:spAutoFit/>
          </a:bodyPr>
          <a:lstStyle/>
          <a:p>
            <a:r>
              <a:rPr lang="en-US" dirty="0" smtClean="0">
                <a:solidFill>
                  <a:srgbClr val="FF0000"/>
                </a:solidFill>
              </a:rPr>
              <a:t>general</a:t>
            </a:r>
            <a:endParaRPr lang="en-US" dirty="0">
              <a:solidFill>
                <a:srgbClr val="FF0000"/>
              </a:solidFill>
            </a:endParaRPr>
          </a:p>
        </p:txBody>
      </p:sp>
      <p:sp>
        <p:nvSpPr>
          <p:cNvPr id="14" name="TextBox 13"/>
          <p:cNvSpPr txBox="1"/>
          <p:nvPr/>
        </p:nvSpPr>
        <p:spPr>
          <a:xfrm>
            <a:off x="6260475" y="3434972"/>
            <a:ext cx="1492716" cy="369332"/>
          </a:xfrm>
          <a:prstGeom prst="rect">
            <a:avLst/>
          </a:prstGeom>
          <a:noFill/>
        </p:spPr>
        <p:txBody>
          <a:bodyPr wrap="none" rtlCol="0">
            <a:spAutoFit/>
          </a:bodyPr>
          <a:lstStyle/>
          <a:p>
            <a:r>
              <a:rPr lang="en-US" dirty="0" smtClean="0">
                <a:solidFill>
                  <a:srgbClr val="FF0000"/>
                </a:solidFill>
              </a:rPr>
              <a:t>Specific type</a:t>
            </a:r>
            <a:endParaRPr lang="en-US" dirty="0">
              <a:solidFill>
                <a:srgbClr val="FF0000"/>
              </a:solidFill>
            </a:endParaRPr>
          </a:p>
        </p:txBody>
      </p:sp>
    </p:spTree>
    <p:extLst>
      <p:ext uri="{BB962C8B-B14F-4D97-AF65-F5344CB8AC3E}">
        <p14:creationId xmlns:p14="http://schemas.microsoft.com/office/powerpoint/2010/main" val="11515050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3" name="Title 1"/>
          <p:cNvSpPr>
            <a:spLocks noGrp="1"/>
          </p:cNvSpPr>
          <p:nvPr>
            <p:ph type="title"/>
          </p:nvPr>
        </p:nvSpPr>
        <p:spPr>
          <a:xfrm>
            <a:off x="0" y="15729"/>
            <a:ext cx="9144000" cy="1143000"/>
          </a:xfrm>
        </p:spPr>
        <p:txBody>
          <a:bodyPr/>
          <a:lstStyle/>
          <a:p>
            <a:r>
              <a:rPr lang="en-US" dirty="0">
                <a:solidFill>
                  <a:schemeClr val="tx2"/>
                </a:solidFill>
                <a:latin typeface="Calibri" charset="0"/>
              </a:rPr>
              <a:t>Stability properties of MAR(1</a:t>
            </a:r>
            <a:r>
              <a:rPr lang="en-US" dirty="0" smtClean="0">
                <a:solidFill>
                  <a:schemeClr val="tx2"/>
                </a:solidFill>
                <a:latin typeface="Calibri" charset="0"/>
              </a:rPr>
              <a:t>) </a:t>
            </a:r>
            <a:r>
              <a:rPr lang="en-US" dirty="0">
                <a:solidFill>
                  <a:schemeClr val="tx2"/>
                </a:solidFill>
                <a:latin typeface="Calibri" charset="0"/>
              </a:rPr>
              <a:t>models</a:t>
            </a:r>
          </a:p>
        </p:txBody>
      </p:sp>
      <p:sp>
        <p:nvSpPr>
          <p:cNvPr id="132104" name="TextBox 8"/>
          <p:cNvSpPr txBox="1">
            <a:spLocks noChangeArrowheads="1"/>
          </p:cNvSpPr>
          <p:nvPr/>
        </p:nvSpPr>
        <p:spPr bwMode="auto">
          <a:xfrm>
            <a:off x="514350" y="1403514"/>
            <a:ext cx="278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u="sng"/>
              <a:t>Variance comparison</a:t>
            </a:r>
          </a:p>
        </p:txBody>
      </p:sp>
      <p:sp>
        <p:nvSpPr>
          <p:cNvPr id="132105" name="TextBox 9"/>
          <p:cNvSpPr txBox="1">
            <a:spLocks noChangeArrowheads="1"/>
          </p:cNvSpPr>
          <p:nvPr/>
        </p:nvSpPr>
        <p:spPr bwMode="auto">
          <a:xfrm>
            <a:off x="519113" y="2038514"/>
            <a:ext cx="433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a:t>1)</a:t>
            </a:r>
          </a:p>
        </p:txBody>
      </p:sp>
      <p:graphicFrame>
        <p:nvGraphicFramePr>
          <p:cNvPr id="132099" name="Object 3"/>
          <p:cNvGraphicFramePr>
            <a:graphicFrameLocks noChangeAspect="1"/>
          </p:cNvGraphicFramePr>
          <p:nvPr>
            <p:extLst/>
          </p:nvPr>
        </p:nvGraphicFramePr>
        <p:xfrm>
          <a:off x="982663" y="1825789"/>
          <a:ext cx="1571625" cy="887413"/>
        </p:xfrm>
        <a:graphic>
          <a:graphicData uri="http://schemas.openxmlformats.org/presentationml/2006/ole">
            <mc:AlternateContent xmlns:mc="http://schemas.openxmlformats.org/markup-compatibility/2006">
              <mc:Choice xmlns:v="urn:schemas-microsoft-com:vml" Requires="v">
                <p:oleObj spid="_x0000_s164870" name="Equation" r:id="rId4" imgW="787320" imgH="444240" progId="Equation.3">
                  <p:embed/>
                </p:oleObj>
              </mc:Choice>
              <mc:Fallback>
                <p:oleObj name="Equation" r:id="rId4" imgW="787320" imgH="444240" progId="Equation.3">
                  <p:embed/>
                  <p:pic>
                    <p:nvPicPr>
                      <p:cNvPr id="13209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663" y="1825789"/>
                        <a:ext cx="1571625"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6" name="TextBox 12"/>
          <p:cNvSpPr txBox="1">
            <a:spLocks noChangeArrowheads="1"/>
          </p:cNvSpPr>
          <p:nvPr/>
        </p:nvSpPr>
        <p:spPr bwMode="auto">
          <a:xfrm>
            <a:off x="2557463" y="2079789"/>
            <a:ext cx="368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t>Smaller </a:t>
            </a:r>
            <a:r>
              <a:rPr lang="en-US" i="1">
                <a:latin typeface="Symbol" charset="0"/>
              </a:rPr>
              <a:t>l</a:t>
            </a:r>
            <a:r>
              <a:rPr lang="en-US"/>
              <a:t> </a:t>
            </a:r>
            <a:r>
              <a:rPr lang="en-US">
                <a:sym typeface="Wingdings" charset="0"/>
              </a:rPr>
              <a:t> smaller </a:t>
            </a:r>
            <a:r>
              <a:rPr lang="en-US" i="1">
                <a:latin typeface="Symbol" charset="0"/>
                <a:sym typeface="Wingdings" charset="0"/>
              </a:rPr>
              <a:t>u</a:t>
            </a:r>
            <a:r>
              <a:rPr lang="en-US" i="1">
                <a:sym typeface="Wingdings" charset="0"/>
              </a:rPr>
              <a:t> </a:t>
            </a:r>
            <a:r>
              <a:rPr lang="en-US">
                <a:sym typeface="Wingdings" charset="0"/>
              </a:rPr>
              <a:t> more stable</a:t>
            </a:r>
            <a:endParaRPr lang="en-US" i="1">
              <a:latin typeface="Symbol" charset="0"/>
            </a:endParaRPr>
          </a:p>
        </p:txBody>
      </p:sp>
      <p:sp>
        <p:nvSpPr>
          <p:cNvPr id="132107" name="TextBox 14"/>
          <p:cNvSpPr txBox="1">
            <a:spLocks noChangeArrowheads="1"/>
          </p:cNvSpPr>
          <p:nvPr/>
        </p:nvSpPr>
        <p:spPr bwMode="auto">
          <a:xfrm>
            <a:off x="519113" y="3054514"/>
            <a:ext cx="433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a:t>2)</a:t>
            </a:r>
          </a:p>
        </p:txBody>
      </p:sp>
      <p:graphicFrame>
        <p:nvGraphicFramePr>
          <p:cNvPr id="132100" name="Object 4"/>
          <p:cNvGraphicFramePr>
            <a:graphicFrameLocks noChangeAspect="1"/>
          </p:cNvGraphicFramePr>
          <p:nvPr>
            <p:extLst/>
          </p:nvPr>
        </p:nvGraphicFramePr>
        <p:xfrm>
          <a:off x="931863" y="3006725"/>
          <a:ext cx="3752850" cy="557213"/>
        </p:xfrm>
        <a:graphic>
          <a:graphicData uri="http://schemas.openxmlformats.org/presentationml/2006/ole">
            <mc:AlternateContent xmlns:mc="http://schemas.openxmlformats.org/markup-compatibility/2006">
              <mc:Choice xmlns:v="urn:schemas-microsoft-com:vml" Requires="v">
                <p:oleObj spid="_x0000_s164871" name="Equation" r:id="rId6" imgW="1879600" imgH="279400" progId="Equation.3">
                  <p:embed/>
                </p:oleObj>
              </mc:Choice>
              <mc:Fallback>
                <p:oleObj name="Equation" r:id="rId6" imgW="1879600" imgH="279400" progId="Equation.3">
                  <p:embed/>
                  <p:pic>
                    <p:nvPicPr>
                      <p:cNvPr id="132100" name="Object 4"/>
                      <p:cNvPicPr>
                        <a:picLocks noChangeAspect="1" noChangeArrowheads="1"/>
                      </p:cNvPicPr>
                      <p:nvPr/>
                    </p:nvPicPr>
                    <p:blipFill>
                      <a:blip r:embed="rId7"/>
                      <a:srcRect/>
                      <a:stretch>
                        <a:fillRect/>
                      </a:stretch>
                    </p:blipFill>
                    <p:spPr bwMode="auto">
                      <a:xfrm>
                        <a:off x="931863" y="3006725"/>
                        <a:ext cx="3752850"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01" name="Object 5"/>
          <p:cNvGraphicFramePr>
            <a:graphicFrameLocks noChangeAspect="1"/>
          </p:cNvGraphicFramePr>
          <p:nvPr>
            <p:extLst/>
          </p:nvPr>
        </p:nvGraphicFramePr>
        <p:xfrm>
          <a:off x="931863" y="3617913"/>
          <a:ext cx="4843462" cy="936625"/>
        </p:xfrm>
        <a:graphic>
          <a:graphicData uri="http://schemas.openxmlformats.org/presentationml/2006/ole">
            <mc:AlternateContent xmlns:mc="http://schemas.openxmlformats.org/markup-compatibility/2006">
              <mc:Choice xmlns:v="urn:schemas-microsoft-com:vml" Requires="v">
                <p:oleObj spid="_x0000_s164872" name="Equation" r:id="rId8" imgW="2425700" imgH="469900" progId="Equation.3">
                  <p:embed/>
                </p:oleObj>
              </mc:Choice>
              <mc:Fallback>
                <p:oleObj name="Equation" r:id="rId8" imgW="2425700" imgH="469900" progId="Equation.3">
                  <p:embed/>
                  <p:pic>
                    <p:nvPicPr>
                      <p:cNvPr id="132101" name="Object 5"/>
                      <p:cNvPicPr>
                        <a:picLocks noChangeAspect="1" noChangeArrowheads="1"/>
                      </p:cNvPicPr>
                      <p:nvPr/>
                    </p:nvPicPr>
                    <p:blipFill>
                      <a:blip r:embed="rId9"/>
                      <a:srcRect/>
                      <a:stretch>
                        <a:fillRect/>
                      </a:stretch>
                    </p:blipFill>
                    <p:spPr bwMode="auto">
                      <a:xfrm>
                        <a:off x="931863" y="3617913"/>
                        <a:ext cx="4843462"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02" name="Object 6"/>
          <p:cNvGraphicFramePr>
            <a:graphicFrameLocks noChangeAspect="1"/>
          </p:cNvGraphicFramePr>
          <p:nvPr>
            <p:extLst/>
          </p:nvPr>
        </p:nvGraphicFramePr>
        <p:xfrm>
          <a:off x="982663" y="5070639"/>
          <a:ext cx="3397250" cy="530225"/>
        </p:xfrm>
        <a:graphic>
          <a:graphicData uri="http://schemas.openxmlformats.org/presentationml/2006/ole">
            <mc:AlternateContent xmlns:mc="http://schemas.openxmlformats.org/markup-compatibility/2006">
              <mc:Choice xmlns:v="urn:schemas-microsoft-com:vml" Requires="v">
                <p:oleObj spid="_x0000_s164873" name="Equation" r:id="rId10" imgW="1701720" imgH="266400" progId="Equation.3">
                  <p:embed/>
                </p:oleObj>
              </mc:Choice>
              <mc:Fallback>
                <p:oleObj name="Equation" r:id="rId10" imgW="1701720" imgH="266400" progId="Equation.3">
                  <p:embed/>
                  <p:pic>
                    <p:nvPicPr>
                      <p:cNvPr id="132102"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2663" y="5070639"/>
                        <a:ext cx="339725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8" name="TextBox 19"/>
          <p:cNvSpPr txBox="1">
            <a:spLocks noChangeArrowheads="1"/>
          </p:cNvSpPr>
          <p:nvPr/>
        </p:nvSpPr>
        <p:spPr bwMode="auto">
          <a:xfrm>
            <a:off x="947738" y="4613439"/>
            <a:ext cx="3709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t>To standardize across various systems</a:t>
            </a:r>
          </a:p>
        </p:txBody>
      </p:sp>
      <p:sp>
        <p:nvSpPr>
          <p:cNvPr id="132109" name="TextBox 20"/>
          <p:cNvSpPr txBox="1">
            <a:spLocks noChangeArrowheads="1"/>
          </p:cNvSpPr>
          <p:nvPr/>
        </p:nvSpPr>
        <p:spPr bwMode="auto">
          <a:xfrm>
            <a:off x="327025" y="5700937"/>
            <a:ext cx="57838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dirty="0"/>
              <a:t>Smaller </a:t>
            </a:r>
            <a:r>
              <a:rPr lang="en-US" sz="2400" i="1" dirty="0">
                <a:latin typeface="Symbol" charset="0"/>
              </a:rPr>
              <a:t>l</a:t>
            </a:r>
            <a:r>
              <a:rPr lang="en-US" sz="2400" dirty="0"/>
              <a:t> </a:t>
            </a:r>
            <a:r>
              <a:rPr lang="en-US" sz="2400" dirty="0">
                <a:sym typeface="Wingdings" charset="0"/>
              </a:rPr>
              <a:t> smaller </a:t>
            </a:r>
            <a:r>
              <a:rPr lang="en-US" sz="2400" dirty="0" err="1">
                <a:sym typeface="Wingdings" charset="0"/>
              </a:rPr>
              <a:t>det</a:t>
            </a:r>
            <a:r>
              <a:rPr lang="en-US" sz="2400" dirty="0">
                <a:sym typeface="Wingdings" charset="0"/>
              </a:rPr>
              <a:t>(</a:t>
            </a:r>
            <a:r>
              <a:rPr lang="en-US" sz="2400" b="1" dirty="0">
                <a:latin typeface="Times New Roman" charset="0"/>
                <a:cs typeface="Times New Roman" charset="0"/>
                <a:sym typeface="Wingdings" charset="0"/>
              </a:rPr>
              <a:t>B</a:t>
            </a:r>
            <a:r>
              <a:rPr lang="en-US" sz="2400" dirty="0">
                <a:latin typeface="Times New Roman" charset="0"/>
                <a:cs typeface="Times New Roman" charset="0"/>
                <a:sym typeface="Wingdings" charset="0"/>
              </a:rPr>
              <a:t>)</a:t>
            </a:r>
            <a:r>
              <a:rPr lang="en-US" sz="2400" baseline="30000" dirty="0">
                <a:latin typeface="Times New Roman" charset="0"/>
                <a:cs typeface="Times New Roman" charset="0"/>
                <a:sym typeface="Wingdings" charset="0"/>
              </a:rPr>
              <a:t>2/</a:t>
            </a:r>
            <a:r>
              <a:rPr lang="en-US" sz="2400" i="1" baseline="30000" dirty="0">
                <a:latin typeface="Times New Roman" charset="0"/>
                <a:cs typeface="Times New Roman" charset="0"/>
                <a:sym typeface="Wingdings" charset="0"/>
              </a:rPr>
              <a:t>p</a:t>
            </a:r>
            <a:r>
              <a:rPr lang="en-US" sz="2400" i="1" dirty="0">
                <a:sym typeface="Wingdings" charset="0"/>
              </a:rPr>
              <a:t> </a:t>
            </a:r>
            <a:r>
              <a:rPr lang="en-US" sz="2400" dirty="0">
                <a:sym typeface="Wingdings" charset="0"/>
              </a:rPr>
              <a:t> more stable</a:t>
            </a:r>
            <a:endParaRPr lang="en-US" sz="2400" i="1" dirty="0">
              <a:latin typeface="Symbol" charset="0"/>
            </a:endParaRPr>
          </a:p>
        </p:txBody>
      </p:sp>
      <p:pic>
        <p:nvPicPr>
          <p:cNvPr id="132110" name="Picture 1"/>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6410325" y="1411288"/>
            <a:ext cx="2261533" cy="446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11" name="TextBox 23"/>
          <p:cNvSpPr txBox="1">
            <a:spLocks noChangeArrowheads="1"/>
          </p:cNvSpPr>
          <p:nvPr/>
        </p:nvSpPr>
        <p:spPr bwMode="auto">
          <a:xfrm>
            <a:off x="6665913" y="6135688"/>
            <a:ext cx="2151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1600" dirty="0"/>
              <a:t>Fig. 3 - Ives et al. (2003)</a:t>
            </a:r>
          </a:p>
        </p:txBody>
      </p:sp>
      <p:sp>
        <p:nvSpPr>
          <p:cNvPr id="15" name="Rectangle 14"/>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2" name="Rectangle 1"/>
          <p:cNvSpPr/>
          <p:nvPr/>
        </p:nvSpPr>
        <p:spPr>
          <a:xfrm>
            <a:off x="1908969" y="5700936"/>
            <a:ext cx="2229398" cy="6038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6501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Title 1"/>
          <p:cNvSpPr>
            <a:spLocks noGrp="1"/>
          </p:cNvSpPr>
          <p:nvPr>
            <p:ph type="title"/>
          </p:nvPr>
        </p:nvSpPr>
        <p:spPr>
          <a:xfrm>
            <a:off x="457200" y="28058"/>
            <a:ext cx="8229600" cy="1143000"/>
          </a:xfrm>
        </p:spPr>
        <p:txBody>
          <a:bodyPr/>
          <a:lstStyle/>
          <a:p>
            <a:r>
              <a:rPr lang="en-US" dirty="0">
                <a:solidFill>
                  <a:schemeClr val="tx2"/>
                </a:solidFill>
                <a:latin typeface="Calibri" charset="0"/>
              </a:rPr>
              <a:t>MAR(1) parameter </a:t>
            </a:r>
            <a:r>
              <a:rPr lang="en-US" dirty="0" smtClean="0">
                <a:solidFill>
                  <a:schemeClr val="tx2"/>
                </a:solidFill>
                <a:latin typeface="Calibri" charset="0"/>
              </a:rPr>
              <a:t>estimation</a:t>
            </a:r>
            <a:endParaRPr lang="en-US" sz="2000" dirty="0">
              <a:solidFill>
                <a:schemeClr val="tx2"/>
              </a:solidFill>
              <a:latin typeface="Calibri" charset="0"/>
            </a:endParaRPr>
          </a:p>
        </p:txBody>
      </p:sp>
      <p:sp>
        <p:nvSpPr>
          <p:cNvPr id="148487" name="Rectangle 6"/>
          <p:cNvSpPr>
            <a:spLocks noChangeArrowheads="1"/>
          </p:cNvSpPr>
          <p:nvPr/>
        </p:nvSpPr>
        <p:spPr bwMode="auto">
          <a:xfrm>
            <a:off x="1287463" y="3053023"/>
            <a:ext cx="67897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solidFill>
                  <a:schemeClr val="accent2"/>
                </a:solidFill>
                <a:latin typeface="Calibri" charset="0"/>
              </a:rPr>
              <a:t>Goal:</a:t>
            </a:r>
            <a:r>
              <a:rPr lang="en-US" sz="2400" dirty="0">
                <a:latin typeface="Calibri" charset="0"/>
              </a:rPr>
              <a:t> </a:t>
            </a:r>
            <a:r>
              <a:rPr lang="en-US" sz="2400" dirty="0" smtClean="0">
                <a:latin typeface="Calibri" charset="0"/>
              </a:rPr>
              <a:t>find the B and C, that maximize the likelihood conditioned on the observed data.</a:t>
            </a:r>
            <a:endParaRPr lang="en-US" sz="2400" dirty="0">
              <a:latin typeface="Calibri" charset="0"/>
            </a:endParaRPr>
          </a:p>
        </p:txBody>
      </p:sp>
      <p:sp>
        <p:nvSpPr>
          <p:cNvPr id="10" name="Rectangle 9"/>
          <p:cNvSpPr>
            <a:spLocks noChangeArrowheads="1"/>
          </p:cNvSpPr>
          <p:nvPr/>
        </p:nvSpPr>
        <p:spPr bwMode="auto">
          <a:xfrm>
            <a:off x="327025" y="1628235"/>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graphicFrame>
        <p:nvGraphicFramePr>
          <p:cNvPr id="2" name="Object 1"/>
          <p:cNvGraphicFramePr>
            <a:graphicFrameLocks noChangeAspect="1"/>
          </p:cNvGraphicFramePr>
          <p:nvPr>
            <p:extLst/>
          </p:nvPr>
        </p:nvGraphicFramePr>
        <p:xfrm>
          <a:off x="2732087" y="997277"/>
          <a:ext cx="3679825" cy="544513"/>
        </p:xfrm>
        <a:graphic>
          <a:graphicData uri="http://schemas.openxmlformats.org/presentationml/2006/ole">
            <mc:AlternateContent xmlns:mc="http://schemas.openxmlformats.org/markup-compatibility/2006">
              <mc:Choice xmlns:v="urn:schemas-microsoft-com:vml" Requires="v">
                <p:oleObj spid="_x0000_s165891" name="Equation" r:id="rId4" imgW="1444320" imgH="200880" progId="Equation.3">
                  <p:embed/>
                </p:oleObj>
              </mc:Choice>
              <mc:Fallback>
                <p:oleObj name="Equation" r:id="rId4" imgW="1444320" imgH="200880" progId="Equation.3">
                  <p:embed/>
                  <p:pic>
                    <p:nvPicPr>
                      <p:cNvPr id="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2087" y="997277"/>
                        <a:ext cx="367982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2"/>
          <p:cNvSpPr txBox="1">
            <a:spLocks noChangeArrowheads="1"/>
          </p:cNvSpPr>
          <p:nvPr/>
        </p:nvSpPr>
        <p:spPr bwMode="auto">
          <a:xfrm>
            <a:off x="327025" y="1932543"/>
            <a:ext cx="8489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3200" dirty="0">
                <a:solidFill>
                  <a:schemeClr val="tx2"/>
                </a:solidFill>
              </a:rPr>
              <a:t>Maximum likelihood estimation (MLE</a:t>
            </a:r>
            <a:r>
              <a:rPr lang="en-US" sz="3200" dirty="0" smtClean="0">
                <a:solidFill>
                  <a:schemeClr val="tx2"/>
                </a:solidFill>
              </a:rPr>
              <a:t>)</a:t>
            </a:r>
          </a:p>
        </p:txBody>
      </p:sp>
      <p:sp>
        <p:nvSpPr>
          <p:cNvPr id="13" name="TextBox 2"/>
          <p:cNvSpPr txBox="1">
            <a:spLocks noChangeArrowheads="1"/>
          </p:cNvSpPr>
          <p:nvPr/>
        </p:nvSpPr>
        <p:spPr bwMode="auto">
          <a:xfrm>
            <a:off x="457200" y="4277333"/>
            <a:ext cx="84899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2000" i="1" dirty="0" smtClean="0">
                <a:solidFill>
                  <a:schemeClr val="tx2"/>
                </a:solidFill>
              </a:rPr>
              <a:t>Pro: </a:t>
            </a:r>
            <a:r>
              <a:rPr lang="en-US" sz="2000" i="1" dirty="0">
                <a:solidFill>
                  <a:schemeClr val="tx2"/>
                </a:solidFill>
              </a:rPr>
              <a:t>d</a:t>
            </a:r>
            <a:r>
              <a:rPr lang="en-US" sz="2000" i="1" dirty="0" smtClean="0">
                <a:solidFill>
                  <a:schemeClr val="tx2"/>
                </a:solidFill>
              </a:rPr>
              <a:t>oes not require the assumption of no observation error (we can add an observation process) and allows missing values.</a:t>
            </a:r>
          </a:p>
          <a:p>
            <a:pPr algn="ctr"/>
            <a:endParaRPr lang="en-US" sz="2000" i="1" dirty="0">
              <a:solidFill>
                <a:schemeClr val="tx2"/>
              </a:solidFill>
            </a:endParaRPr>
          </a:p>
          <a:p>
            <a:pPr algn="ctr"/>
            <a:r>
              <a:rPr lang="en-US" sz="2000" i="1" dirty="0" smtClean="0">
                <a:solidFill>
                  <a:schemeClr val="tx2"/>
                </a:solidFill>
              </a:rPr>
              <a:t>Con: Slow.</a:t>
            </a:r>
            <a:endParaRPr lang="en-US" sz="2000" i="1" dirty="0">
              <a:solidFill>
                <a:schemeClr val="tx2"/>
              </a:solidFill>
            </a:endParaRPr>
          </a:p>
        </p:txBody>
      </p:sp>
    </p:spTree>
    <p:extLst>
      <p:ext uri="{BB962C8B-B14F-4D97-AF65-F5344CB8AC3E}">
        <p14:creationId xmlns:p14="http://schemas.microsoft.com/office/powerpoint/2010/main" val="6656703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10" name="Title 1"/>
          <p:cNvSpPr txBox="1">
            <a:spLocks/>
          </p:cNvSpPr>
          <p:nvPr/>
        </p:nvSpPr>
        <p:spPr>
          <a:xfrm>
            <a:off x="457200" y="169682"/>
            <a:ext cx="8229600" cy="973317"/>
          </a:xfrm>
          <a:prstGeom prst="rect">
            <a:avLst/>
          </a:prstGeom>
        </p:spPr>
        <p:txBody>
          <a:bodyPr/>
          <a:lstStyle>
            <a:lvl1pPr algn="ctr" rtl="0" fontAlgn="base">
              <a:spcBef>
                <a:spcPct val="0"/>
              </a:spcBef>
              <a:spcAft>
                <a:spcPct val="0"/>
              </a:spcAft>
              <a:defRPr sz="4400" kern="1200">
                <a:solidFill>
                  <a:schemeClr val="tx1"/>
                </a:solidFill>
                <a:latin typeface="+mj-lt"/>
                <a:ea typeface="ＭＳ Ｐゴシック" charset="0"/>
                <a:cs typeface="+mj-cs"/>
              </a:defRPr>
            </a:lvl1pPr>
            <a:lvl2pPr algn="ctr" rtl="0" fontAlgn="base">
              <a:spcBef>
                <a:spcPct val="0"/>
              </a:spcBef>
              <a:spcAft>
                <a:spcPct val="0"/>
              </a:spcAft>
              <a:defRPr sz="4400">
                <a:solidFill>
                  <a:schemeClr val="tx1"/>
                </a:solidFill>
                <a:latin typeface="Calibri" charset="0"/>
                <a:ea typeface="ＭＳ Ｐゴシック" charset="0"/>
              </a:defRPr>
            </a:lvl2pPr>
            <a:lvl3pPr algn="ctr" rtl="0" fontAlgn="base">
              <a:spcBef>
                <a:spcPct val="0"/>
              </a:spcBef>
              <a:spcAft>
                <a:spcPct val="0"/>
              </a:spcAft>
              <a:defRPr sz="4400">
                <a:solidFill>
                  <a:schemeClr val="tx1"/>
                </a:solidFill>
                <a:latin typeface="Calibri" charset="0"/>
                <a:ea typeface="ＭＳ Ｐゴシック" charset="0"/>
              </a:defRPr>
            </a:lvl3pPr>
            <a:lvl4pPr algn="ctr" rtl="0" fontAlgn="base">
              <a:spcBef>
                <a:spcPct val="0"/>
              </a:spcBef>
              <a:spcAft>
                <a:spcPct val="0"/>
              </a:spcAft>
              <a:defRPr sz="4400">
                <a:solidFill>
                  <a:schemeClr val="tx1"/>
                </a:solidFill>
                <a:latin typeface="Calibri" charset="0"/>
                <a:ea typeface="ＭＳ Ｐゴシック" charset="0"/>
              </a:defRPr>
            </a:lvl4pPr>
            <a:lvl5pPr algn="ctr" rtl="0" fontAlgn="base">
              <a:spcBef>
                <a:spcPct val="0"/>
              </a:spcBef>
              <a:spcAft>
                <a:spcPct val="0"/>
              </a:spcAft>
              <a:defRPr sz="4400">
                <a:solidFill>
                  <a:schemeClr val="tx1"/>
                </a:solidFill>
                <a:latin typeface="Calibri" charset="0"/>
                <a:ea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a:lstStyle>
          <a:p>
            <a:r>
              <a:rPr lang="en-US" dirty="0" smtClean="0">
                <a:solidFill>
                  <a:schemeClr val="tx2"/>
                </a:solidFill>
                <a:latin typeface="Calibri" charset="0"/>
              </a:rPr>
              <a:t>MAR(1) parameter estimation</a:t>
            </a:r>
            <a:endParaRPr lang="en-US" dirty="0">
              <a:solidFill>
                <a:schemeClr val="tx2"/>
              </a:solidFill>
              <a:latin typeface="Calibri" charset="0"/>
            </a:endParaRPr>
          </a:p>
        </p:txBody>
      </p:sp>
      <p:sp>
        <p:nvSpPr>
          <p:cNvPr id="4" name="TextBox 3"/>
          <p:cNvSpPr txBox="1"/>
          <p:nvPr/>
        </p:nvSpPr>
        <p:spPr>
          <a:xfrm>
            <a:off x="1324466" y="1632252"/>
            <a:ext cx="6495068" cy="3970318"/>
          </a:xfrm>
          <a:prstGeom prst="rect">
            <a:avLst/>
          </a:prstGeom>
          <a:noFill/>
        </p:spPr>
        <p:txBody>
          <a:bodyPr wrap="square" rtlCol="0">
            <a:spAutoFit/>
          </a:bodyPr>
          <a:lstStyle/>
          <a:p>
            <a:r>
              <a:rPr lang="en-US" dirty="0" err="1" smtClean="0">
                <a:latin typeface="Arial" panose="020B0604020202020204" pitchFamily="34" charset="0"/>
                <a:cs typeface="Arial" panose="020B0604020202020204" pitchFamily="34" charset="0"/>
              </a:rPr>
              <a:t>dat</a:t>
            </a:r>
            <a:r>
              <a:rPr lang="en-US" dirty="0" smtClean="0">
                <a:latin typeface="Arial" panose="020B0604020202020204" pitchFamily="34" charset="0"/>
                <a:cs typeface="Arial" panose="020B0604020202020204" pitchFamily="34" charset="0"/>
              </a:rPr>
              <a:t>=“some m x T matrix of log species abundances”</a:t>
            </a:r>
          </a:p>
          <a:p>
            <a:endParaRPr lang="en-US" dirty="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mod.list</a:t>
            </a:r>
            <a:r>
              <a:rPr lang="en-US" dirty="0" smtClean="0">
                <a:latin typeface="Arial" panose="020B0604020202020204" pitchFamily="34" charset="0"/>
                <a:cs typeface="Arial" panose="020B0604020202020204" pitchFamily="34" charset="0"/>
              </a:rPr>
              <a:t> = list(</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B=“unconstrained”,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U=“zero”,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Q=“diagonal and unequal”,</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Z=“identity”,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A=“zero”, </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R=“zero”,</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C=“unconstrained”, c=“some q x T matrix of covariates”,</a:t>
            </a: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x0=</a:t>
            </a:r>
            <a:r>
              <a:rPr lang="en-US" dirty="0" err="1" smtClean="0">
                <a:latin typeface="Arial" panose="020B0604020202020204" pitchFamily="34" charset="0"/>
                <a:cs typeface="Arial" panose="020B0604020202020204" pitchFamily="34" charset="0"/>
              </a:rPr>
              <a:t>dat</a:t>
            </a:r>
            <a:r>
              <a:rPr lang="en-US" dirty="0" smtClean="0">
                <a:latin typeface="Arial" panose="020B0604020202020204" pitchFamily="34" charset="0"/>
                <a:cs typeface="Arial" panose="020B0604020202020204" pitchFamily="34" charset="0"/>
              </a:rPr>
              <a:t>[,1,drop=FALSE], </a:t>
            </a:r>
            <a:r>
              <a:rPr lang="en-US" dirty="0" err="1" smtClean="0">
                <a:latin typeface="Arial" panose="020B0604020202020204" pitchFamily="34" charset="0"/>
                <a:cs typeface="Arial" panose="020B0604020202020204" pitchFamily="34" charset="0"/>
              </a:rPr>
              <a:t>tinitx</a:t>
            </a:r>
            <a:r>
              <a:rPr lang="en-US" dirty="0" smtClean="0">
                <a:latin typeface="Arial" panose="020B0604020202020204" pitchFamily="34" charset="0"/>
                <a:cs typeface="Arial" panose="020B0604020202020204" pitchFamily="34" charset="0"/>
              </a:rPr>
              <a:t>=1</a:t>
            </a:r>
          </a:p>
          <a:p>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MARSS(</a:t>
            </a:r>
            <a:r>
              <a:rPr lang="en-US" dirty="0" err="1" smtClean="0">
                <a:latin typeface="Arial" panose="020B0604020202020204" pitchFamily="34" charset="0"/>
                <a:cs typeface="Arial" panose="020B0604020202020204" pitchFamily="34" charset="0"/>
              </a:rPr>
              <a:t>dat</a:t>
            </a:r>
            <a:r>
              <a:rPr lang="en-US" dirty="0" smtClean="0">
                <a:latin typeface="Arial" panose="020B0604020202020204" pitchFamily="34" charset="0"/>
                <a:cs typeface="Arial" panose="020B0604020202020204" pitchFamily="34" charset="0"/>
              </a:rPr>
              <a:t>, model=</a:t>
            </a:r>
            <a:r>
              <a:rPr lang="en-US" dirty="0" err="1" smtClean="0">
                <a:latin typeface="Arial" panose="020B0604020202020204" pitchFamily="34" charset="0"/>
                <a:cs typeface="Arial" panose="020B0604020202020204" pitchFamily="34" charset="0"/>
              </a:rPr>
              <a:t>mod.list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1437588" y="5609519"/>
            <a:ext cx="6268824" cy="923330"/>
          </a:xfrm>
          <a:prstGeom prst="rect">
            <a:avLst/>
          </a:prstGeom>
          <a:noFill/>
        </p:spPr>
        <p:txBody>
          <a:bodyPr wrap="square" rtlCol="0">
            <a:spAutoFit/>
          </a:bodyPr>
          <a:lstStyle/>
          <a:p>
            <a:r>
              <a:rPr lang="en-US" dirty="0" smtClean="0">
                <a:solidFill>
                  <a:schemeClr val="tx2"/>
                </a:solidFill>
              </a:rPr>
              <a:t>maximum-likelihood estimation via Expectation-Maximization algorithm or method=“BFGS” to use </a:t>
            </a:r>
            <a:r>
              <a:rPr lang="en-US" dirty="0" err="1" smtClean="0">
                <a:solidFill>
                  <a:schemeClr val="tx2"/>
                </a:solidFill>
              </a:rPr>
              <a:t>optim</a:t>
            </a:r>
            <a:r>
              <a:rPr lang="en-US" dirty="0" smtClean="0">
                <a:solidFill>
                  <a:schemeClr val="tx2"/>
                </a:solidFill>
              </a:rPr>
              <a:t>() and a quasi-Newton method.</a:t>
            </a:r>
            <a:endParaRPr lang="en-US" dirty="0">
              <a:solidFill>
                <a:schemeClr val="tx2"/>
              </a:solidFill>
            </a:endParaRPr>
          </a:p>
        </p:txBody>
      </p:sp>
    </p:spTree>
    <p:extLst>
      <p:ext uri="{BB962C8B-B14F-4D97-AF65-F5344CB8AC3E}">
        <p14:creationId xmlns:p14="http://schemas.microsoft.com/office/powerpoint/2010/main" val="18468725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a:srcRect/>
          <a:stretch>
            <a:fillRect/>
          </a:stretch>
        </p:blipFill>
        <p:spPr bwMode="auto">
          <a:xfrm>
            <a:off x="686992" y="1848666"/>
            <a:ext cx="3005194" cy="2065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6"/>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pic>
        <p:nvPicPr>
          <p:cNvPr id="9" name="Picture 8"/>
          <p:cNvPicPr>
            <a:picLocks noChangeAspect="1"/>
          </p:cNvPicPr>
          <p:nvPr/>
        </p:nvPicPr>
        <p:blipFill>
          <a:blip r:embed="rId4"/>
          <a:stretch>
            <a:fillRect/>
          </a:stretch>
        </p:blipFill>
        <p:spPr>
          <a:xfrm>
            <a:off x="5224401" y="1540582"/>
            <a:ext cx="3289710" cy="2373770"/>
          </a:xfrm>
          <a:prstGeom prst="rect">
            <a:avLst/>
          </a:prstGeom>
        </p:spPr>
      </p:pic>
      <p:sp>
        <p:nvSpPr>
          <p:cNvPr id="10" name="Title 1"/>
          <p:cNvSpPr txBox="1">
            <a:spLocks/>
          </p:cNvSpPr>
          <p:nvPr/>
        </p:nvSpPr>
        <p:spPr>
          <a:xfrm>
            <a:off x="457200" y="169682"/>
            <a:ext cx="8229600" cy="973317"/>
          </a:xfrm>
          <a:prstGeom prst="rect">
            <a:avLst/>
          </a:prstGeom>
        </p:spPr>
        <p:txBody>
          <a:bodyPr/>
          <a:lstStyle>
            <a:lvl1pPr algn="ctr" rtl="0" fontAlgn="base">
              <a:spcBef>
                <a:spcPct val="0"/>
              </a:spcBef>
              <a:spcAft>
                <a:spcPct val="0"/>
              </a:spcAft>
              <a:defRPr sz="4400" kern="1200">
                <a:solidFill>
                  <a:schemeClr val="tx1"/>
                </a:solidFill>
                <a:latin typeface="+mj-lt"/>
                <a:ea typeface="ＭＳ Ｐゴシック" charset="0"/>
                <a:cs typeface="+mj-cs"/>
              </a:defRPr>
            </a:lvl1pPr>
            <a:lvl2pPr algn="ctr" rtl="0" fontAlgn="base">
              <a:spcBef>
                <a:spcPct val="0"/>
              </a:spcBef>
              <a:spcAft>
                <a:spcPct val="0"/>
              </a:spcAft>
              <a:defRPr sz="4400">
                <a:solidFill>
                  <a:schemeClr val="tx1"/>
                </a:solidFill>
                <a:latin typeface="Calibri" charset="0"/>
                <a:ea typeface="ＭＳ Ｐゴシック" charset="0"/>
              </a:defRPr>
            </a:lvl2pPr>
            <a:lvl3pPr algn="ctr" rtl="0" fontAlgn="base">
              <a:spcBef>
                <a:spcPct val="0"/>
              </a:spcBef>
              <a:spcAft>
                <a:spcPct val="0"/>
              </a:spcAft>
              <a:defRPr sz="4400">
                <a:solidFill>
                  <a:schemeClr val="tx1"/>
                </a:solidFill>
                <a:latin typeface="Calibri" charset="0"/>
                <a:ea typeface="ＭＳ Ｐゴシック" charset="0"/>
              </a:defRPr>
            </a:lvl3pPr>
            <a:lvl4pPr algn="ctr" rtl="0" fontAlgn="base">
              <a:spcBef>
                <a:spcPct val="0"/>
              </a:spcBef>
              <a:spcAft>
                <a:spcPct val="0"/>
              </a:spcAft>
              <a:defRPr sz="4400">
                <a:solidFill>
                  <a:schemeClr val="tx1"/>
                </a:solidFill>
                <a:latin typeface="Calibri" charset="0"/>
                <a:ea typeface="ＭＳ Ｐゴシック" charset="0"/>
              </a:defRPr>
            </a:lvl4pPr>
            <a:lvl5pPr algn="ctr" rtl="0" fontAlgn="base">
              <a:spcBef>
                <a:spcPct val="0"/>
              </a:spcBef>
              <a:spcAft>
                <a:spcPct val="0"/>
              </a:spcAft>
              <a:defRPr sz="4400">
                <a:solidFill>
                  <a:schemeClr val="tx1"/>
                </a:solidFill>
                <a:latin typeface="Calibri" charset="0"/>
                <a:ea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a:lstStyle>
          <a:p>
            <a:r>
              <a:rPr lang="en-US" sz="2800" dirty="0" smtClean="0">
                <a:solidFill>
                  <a:schemeClr val="tx2"/>
                </a:solidFill>
                <a:latin typeface="Calibri" charset="0"/>
              </a:rPr>
              <a:t>Goal is to find a simpler system to explain the observed species changes</a:t>
            </a:r>
            <a:endParaRPr lang="en-US" sz="2800" dirty="0">
              <a:solidFill>
                <a:schemeClr val="tx2"/>
              </a:solidFill>
              <a:latin typeface="Calibri" charset="0"/>
            </a:endParaRPr>
          </a:p>
        </p:txBody>
      </p:sp>
      <p:sp>
        <p:nvSpPr>
          <p:cNvPr id="3" name="TextBox 2"/>
          <p:cNvSpPr txBox="1"/>
          <p:nvPr/>
        </p:nvSpPr>
        <p:spPr>
          <a:xfrm>
            <a:off x="1263694" y="1321537"/>
            <a:ext cx="1851789" cy="369332"/>
          </a:xfrm>
          <a:prstGeom prst="rect">
            <a:avLst/>
          </a:prstGeom>
          <a:noFill/>
        </p:spPr>
        <p:txBody>
          <a:bodyPr wrap="none" rtlCol="0">
            <a:spAutoFit/>
          </a:bodyPr>
          <a:lstStyle/>
          <a:p>
            <a:r>
              <a:rPr lang="en-US" dirty="0" smtClean="0"/>
              <a:t>13 x 13 B matrix</a:t>
            </a:r>
            <a:endParaRPr lang="en-US" dirty="0"/>
          </a:p>
        </p:txBody>
      </p:sp>
      <p:cxnSp>
        <p:nvCxnSpPr>
          <p:cNvPr id="6" name="Straight Arrow Connector 5"/>
          <p:cNvCxnSpPr/>
          <p:nvPr/>
        </p:nvCxnSpPr>
        <p:spPr>
          <a:xfrm>
            <a:off x="3855066" y="2886870"/>
            <a:ext cx="1433867" cy="1"/>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56607" y="1318991"/>
            <a:ext cx="1695039" cy="1477328"/>
          </a:xfrm>
          <a:prstGeom prst="rect">
            <a:avLst/>
          </a:prstGeom>
          <a:noFill/>
        </p:spPr>
        <p:txBody>
          <a:bodyPr wrap="square" rtlCol="0">
            <a:spAutoFit/>
          </a:bodyPr>
          <a:lstStyle/>
          <a:p>
            <a:pPr algn="ctr"/>
            <a:r>
              <a:rPr lang="en-US" dirty="0" smtClean="0"/>
              <a:t>Compare model support of models with different B’s set to zero</a:t>
            </a:r>
            <a:endParaRPr lang="en-US" dirty="0"/>
          </a:p>
        </p:txBody>
      </p:sp>
      <p:sp>
        <p:nvSpPr>
          <p:cNvPr id="12" name="TextBox 11"/>
          <p:cNvSpPr txBox="1"/>
          <p:nvPr/>
        </p:nvSpPr>
        <p:spPr>
          <a:xfrm>
            <a:off x="982124" y="4270375"/>
            <a:ext cx="7428239" cy="2031325"/>
          </a:xfrm>
          <a:prstGeom prst="rect">
            <a:avLst/>
          </a:prstGeom>
          <a:noFill/>
          <a:ln>
            <a:solidFill>
              <a:schemeClr val="accent1">
                <a:shade val="95000"/>
                <a:satMod val="105000"/>
              </a:schemeClr>
            </a:solidFill>
          </a:ln>
        </p:spPr>
        <p:txBody>
          <a:bodyPr wrap="square" rtlCol="0">
            <a:spAutoFit/>
          </a:bodyPr>
          <a:lstStyle/>
          <a:p>
            <a:pPr algn="ctr"/>
            <a:r>
              <a:rPr lang="en-US" dirty="0" smtClean="0"/>
              <a:t>156 non-diagonal B terms.  There are approximately 1e+47 (that’s 1 followed by 47 zeros) unique B matrices with different 0s.</a:t>
            </a:r>
          </a:p>
          <a:p>
            <a:pPr algn="ctr"/>
            <a:r>
              <a:rPr lang="en-US" dirty="0" smtClean="0"/>
              <a:t>  </a:t>
            </a:r>
          </a:p>
          <a:p>
            <a:pPr marL="342900" indent="-342900" algn="ctr">
              <a:buAutoNum type="arabicParenR"/>
            </a:pPr>
            <a:r>
              <a:rPr lang="en-US" dirty="0" smtClean="0">
                <a:solidFill>
                  <a:schemeClr val="tx2"/>
                </a:solidFill>
              </a:rPr>
              <a:t>We cannot do a brute force fitting of all models.</a:t>
            </a:r>
          </a:p>
          <a:p>
            <a:pPr marL="342900" indent="-342900" algn="ctr">
              <a:buAutoNum type="arabicParenR"/>
            </a:pPr>
            <a:r>
              <a:rPr lang="en-US" dirty="0" smtClean="0">
                <a:solidFill>
                  <a:schemeClr val="tx2"/>
                </a:solidFill>
              </a:rPr>
              <a:t>We should try to set some of those </a:t>
            </a:r>
            <a:r>
              <a:rPr lang="en-US" dirty="0" err="1" smtClean="0">
                <a:solidFill>
                  <a:schemeClr val="tx2"/>
                </a:solidFill>
              </a:rPr>
              <a:t>Bs</a:t>
            </a:r>
            <a:r>
              <a:rPr lang="en-US" dirty="0" smtClean="0">
                <a:solidFill>
                  <a:schemeClr val="tx2"/>
                </a:solidFill>
              </a:rPr>
              <a:t> to 0 via prior knowledge about the system</a:t>
            </a:r>
          </a:p>
          <a:p>
            <a:pPr marL="342900" indent="-342900" algn="ctr">
              <a:buFontTx/>
              <a:buAutoNum type="arabicParenR"/>
            </a:pPr>
            <a:r>
              <a:rPr lang="en-US" dirty="0">
                <a:solidFill>
                  <a:schemeClr val="tx2"/>
                </a:solidFill>
              </a:rPr>
              <a:t>We need a fast estimation </a:t>
            </a:r>
            <a:r>
              <a:rPr lang="en-US" dirty="0" smtClean="0">
                <a:solidFill>
                  <a:schemeClr val="tx2"/>
                </a:solidFill>
              </a:rPr>
              <a:t>algorithm</a:t>
            </a:r>
            <a:endParaRPr lang="en-US" dirty="0">
              <a:solidFill>
                <a:schemeClr val="tx2"/>
              </a:solidFill>
            </a:endParaRPr>
          </a:p>
        </p:txBody>
      </p:sp>
    </p:spTree>
    <p:extLst>
      <p:ext uri="{BB962C8B-B14F-4D97-AF65-F5344CB8AC3E}">
        <p14:creationId xmlns:p14="http://schemas.microsoft.com/office/powerpoint/2010/main" val="9359582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1"/>
          <p:cNvSpPr>
            <a:spLocks noGrp="1"/>
          </p:cNvSpPr>
          <p:nvPr>
            <p:ph type="title"/>
          </p:nvPr>
        </p:nvSpPr>
        <p:spPr>
          <a:xfrm>
            <a:off x="457200" y="0"/>
            <a:ext cx="8229600" cy="1143000"/>
          </a:xfrm>
        </p:spPr>
        <p:txBody>
          <a:bodyPr/>
          <a:lstStyle/>
          <a:p>
            <a:r>
              <a:rPr lang="en-US" sz="3200" dirty="0" smtClean="0">
                <a:solidFill>
                  <a:schemeClr val="tx2"/>
                </a:solidFill>
                <a:latin typeface="Calibri" charset="0"/>
              </a:rPr>
              <a:t>Much faster MAR(1</a:t>
            </a:r>
            <a:r>
              <a:rPr lang="en-US" sz="3200" dirty="0">
                <a:solidFill>
                  <a:schemeClr val="tx2"/>
                </a:solidFill>
                <a:latin typeface="Calibri" charset="0"/>
              </a:rPr>
              <a:t>) parameter estimation</a:t>
            </a:r>
          </a:p>
        </p:txBody>
      </p:sp>
      <p:sp>
        <p:nvSpPr>
          <p:cNvPr id="208898" name="TextBox 2"/>
          <p:cNvSpPr txBox="1">
            <a:spLocks noChangeArrowheads="1"/>
          </p:cNvSpPr>
          <p:nvPr/>
        </p:nvSpPr>
        <p:spPr bwMode="auto">
          <a:xfrm>
            <a:off x="327025" y="1456853"/>
            <a:ext cx="8489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3200" dirty="0" smtClean="0">
                <a:solidFill>
                  <a:schemeClr val="tx2"/>
                </a:solidFill>
              </a:rPr>
              <a:t>Conditional </a:t>
            </a:r>
            <a:r>
              <a:rPr lang="en-US" sz="3200" dirty="0">
                <a:solidFill>
                  <a:schemeClr val="tx2"/>
                </a:solidFill>
              </a:rPr>
              <a:t>least squares (CLS</a:t>
            </a:r>
            <a:r>
              <a:rPr lang="en-US" sz="3200" dirty="0" smtClean="0">
                <a:solidFill>
                  <a:schemeClr val="tx2"/>
                </a:solidFill>
              </a:rPr>
              <a:t>)</a:t>
            </a:r>
          </a:p>
        </p:txBody>
      </p:sp>
      <p:sp>
        <p:nvSpPr>
          <p:cNvPr id="4" name="Rectangle 3"/>
          <p:cNvSpPr/>
          <p:nvPr/>
        </p:nvSpPr>
        <p:spPr>
          <a:xfrm>
            <a:off x="754062" y="2463653"/>
            <a:ext cx="7791450" cy="822325"/>
          </a:xfrm>
          <a:prstGeom prst="rect">
            <a:avLst/>
          </a:prstGeom>
        </p:spPr>
        <p:txBody>
          <a:bodyPr>
            <a:spAutoFit/>
          </a:bodyPr>
          <a:lstStyle/>
          <a:p>
            <a:r>
              <a:rPr lang="en-US" sz="2400" dirty="0">
                <a:latin typeface="Calibri" charset="0"/>
              </a:rPr>
              <a:t>The CLS parameter estimates are those values that minimize the squared difference between</a:t>
            </a:r>
          </a:p>
        </p:txBody>
      </p:sp>
      <p:sp>
        <p:nvSpPr>
          <p:cNvPr id="2" name="Rectangle 3"/>
          <p:cNvSpPr/>
          <p:nvPr/>
        </p:nvSpPr>
        <p:spPr>
          <a:xfrm>
            <a:off x="754062" y="3290740"/>
            <a:ext cx="7880891" cy="1311128"/>
          </a:xfrm>
          <a:prstGeom prst="rect">
            <a:avLst/>
          </a:prstGeom>
        </p:spPr>
        <p:txBody>
          <a:bodyPr wrap="square">
            <a:spAutoFit/>
          </a:bodyPr>
          <a:lstStyle/>
          <a:p>
            <a:pPr marL="342900" indent="-342900">
              <a:spcAft>
                <a:spcPct val="30000"/>
              </a:spcAft>
              <a:buFontTx/>
              <a:buAutoNum type="arabicParenR"/>
            </a:pPr>
            <a:r>
              <a:rPr lang="en-US" sz="2400" dirty="0">
                <a:latin typeface="Calibri" charset="0"/>
              </a:rPr>
              <a:t>the observed </a:t>
            </a:r>
            <a:r>
              <a:rPr lang="en-US" sz="2400" dirty="0" smtClean="0">
                <a:latin typeface="Calibri" charset="0"/>
              </a:rPr>
              <a:t>log population </a:t>
            </a:r>
            <a:r>
              <a:rPr lang="en-US" sz="2400" dirty="0">
                <a:latin typeface="Calibri" charset="0"/>
              </a:rPr>
              <a:t>abundances at time </a:t>
            </a:r>
            <a:r>
              <a:rPr lang="en-US" sz="2400" i="1" dirty="0">
                <a:latin typeface="Times New Roman" charset="0"/>
                <a:cs typeface="Times New Roman" charset="0"/>
              </a:rPr>
              <a:t>t</a:t>
            </a:r>
            <a:r>
              <a:rPr lang="en-US" sz="2400" dirty="0">
                <a:latin typeface="Calibri" charset="0"/>
              </a:rPr>
              <a:t>, and</a:t>
            </a:r>
          </a:p>
          <a:p>
            <a:pPr marL="342900" indent="-342900">
              <a:spcAft>
                <a:spcPct val="30000"/>
              </a:spcAft>
              <a:buFontTx/>
              <a:buAutoNum type="arabicParenR"/>
            </a:pPr>
            <a:r>
              <a:rPr lang="en-US" sz="2400" dirty="0">
                <a:latin typeface="Calibri" charset="0"/>
              </a:rPr>
              <a:t>those predicted by the MAR(1) model, conditional on the </a:t>
            </a:r>
            <a:r>
              <a:rPr lang="en-US" sz="2400" dirty="0" smtClean="0">
                <a:latin typeface="Calibri" charset="0"/>
              </a:rPr>
              <a:t>log population </a:t>
            </a:r>
            <a:r>
              <a:rPr lang="en-US" sz="2400" dirty="0">
                <a:latin typeface="Calibri" charset="0"/>
              </a:rPr>
              <a:t>abundances at time </a:t>
            </a:r>
            <a:r>
              <a:rPr lang="en-US" sz="2400" i="1" dirty="0">
                <a:latin typeface="Times New Roman" charset="0"/>
                <a:cs typeface="Times New Roman" charset="0"/>
              </a:rPr>
              <a:t>t</a:t>
            </a:r>
            <a:r>
              <a:rPr lang="en-US" sz="2400" dirty="0">
                <a:latin typeface="Times New Roman" charset="0"/>
                <a:cs typeface="Times New Roman" charset="0"/>
              </a:rPr>
              <a:t>-1</a:t>
            </a:r>
            <a:r>
              <a:rPr lang="en-US" sz="2400" dirty="0">
                <a:latin typeface="Calibri" charset="0"/>
                <a:cs typeface="Times New Roman" charset="0"/>
              </a:rPr>
              <a:t>.</a:t>
            </a:r>
          </a:p>
        </p:txBody>
      </p:sp>
      <p:sp>
        <p:nvSpPr>
          <p:cNvPr id="6" name="Rectangle 5"/>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7" name="TextBox 2"/>
          <p:cNvSpPr txBox="1">
            <a:spLocks noChangeArrowheads="1"/>
          </p:cNvSpPr>
          <p:nvPr/>
        </p:nvSpPr>
        <p:spPr bwMode="auto">
          <a:xfrm>
            <a:off x="607358" y="5535152"/>
            <a:ext cx="79292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2400" i="1" dirty="0" smtClean="0">
                <a:solidFill>
                  <a:schemeClr val="tx2"/>
                </a:solidFill>
              </a:rPr>
              <a:t>Requires the assumption of no observation error and no missing values allowed.</a:t>
            </a:r>
            <a:endParaRPr lang="en-US" sz="2400" i="1" dirty="0">
              <a:solidFill>
                <a:schemeClr val="tx2"/>
              </a:solidFill>
            </a:endParaRPr>
          </a:p>
        </p:txBody>
      </p:sp>
    </p:spTree>
    <p:extLst>
      <p:ext uri="{BB962C8B-B14F-4D97-AF65-F5344CB8AC3E}">
        <p14:creationId xmlns:p14="http://schemas.microsoft.com/office/powerpoint/2010/main" val="42009618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9" name="Title 1"/>
          <p:cNvSpPr>
            <a:spLocks noGrp="1"/>
          </p:cNvSpPr>
          <p:nvPr>
            <p:ph type="title"/>
          </p:nvPr>
        </p:nvSpPr>
        <p:spPr>
          <a:xfrm>
            <a:off x="457200" y="0"/>
            <a:ext cx="8229600" cy="1143000"/>
          </a:xfrm>
        </p:spPr>
        <p:txBody>
          <a:bodyPr/>
          <a:lstStyle/>
          <a:p>
            <a:r>
              <a:rPr lang="en-US" dirty="0">
                <a:solidFill>
                  <a:schemeClr val="tx2"/>
                </a:solidFill>
              </a:rPr>
              <a:t>Conditional least squares (CLS)</a:t>
            </a:r>
          </a:p>
        </p:txBody>
      </p:sp>
      <p:graphicFrame>
        <p:nvGraphicFramePr>
          <p:cNvPr id="147458" name="Object 2"/>
          <p:cNvGraphicFramePr>
            <a:graphicFrameLocks noChangeAspect="1"/>
          </p:cNvGraphicFramePr>
          <p:nvPr>
            <p:extLst/>
          </p:nvPr>
        </p:nvGraphicFramePr>
        <p:xfrm>
          <a:off x="5232352" y="1972242"/>
          <a:ext cx="3246437" cy="457200"/>
        </p:xfrm>
        <a:graphic>
          <a:graphicData uri="http://schemas.openxmlformats.org/presentationml/2006/ole">
            <mc:AlternateContent xmlns:mc="http://schemas.openxmlformats.org/markup-compatibility/2006">
              <mc:Choice xmlns:v="urn:schemas-microsoft-com:vml" Requires="v">
                <p:oleObj spid="_x0000_s166923" name="Equation" r:id="rId4" imgW="1625400" imgH="228600" progId="Equation.3">
                  <p:embed/>
                </p:oleObj>
              </mc:Choice>
              <mc:Fallback>
                <p:oleObj name="Equation" r:id="rId4" imgW="1625400" imgH="228600" progId="Equation.3">
                  <p:embed/>
                  <p:pic>
                    <p:nvPicPr>
                      <p:cNvPr id="147458" name="Object 2"/>
                      <p:cNvPicPr>
                        <a:picLocks noChangeAspect="1" noChangeArrowheads="1"/>
                      </p:cNvPicPr>
                      <p:nvPr/>
                    </p:nvPicPr>
                    <p:blipFill>
                      <a:blip r:embed="rId5"/>
                      <a:srcRect/>
                      <a:stretch>
                        <a:fillRect/>
                      </a:stretch>
                    </p:blipFill>
                    <p:spPr bwMode="auto">
                      <a:xfrm>
                        <a:off x="5232352" y="1972242"/>
                        <a:ext cx="3246437"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7471" name="Group 24"/>
          <p:cNvGrpSpPr>
            <a:grpSpLocks/>
          </p:cNvGrpSpPr>
          <p:nvPr/>
        </p:nvGrpSpPr>
        <p:grpSpPr bwMode="auto">
          <a:xfrm>
            <a:off x="428608" y="5487844"/>
            <a:ext cx="8093518" cy="577994"/>
            <a:chOff x="359389" y="5674637"/>
            <a:chExt cx="8091768" cy="577994"/>
          </a:xfrm>
        </p:grpSpPr>
        <p:graphicFrame>
          <p:nvGraphicFramePr>
            <p:cNvPr id="147459" name="Object 3"/>
            <p:cNvGraphicFramePr>
              <a:graphicFrameLocks noChangeAspect="1"/>
            </p:cNvGraphicFramePr>
            <p:nvPr>
              <p:extLst/>
            </p:nvPr>
          </p:nvGraphicFramePr>
          <p:xfrm>
            <a:off x="6168826" y="5674637"/>
            <a:ext cx="2282331" cy="558800"/>
          </p:xfrm>
          <a:graphic>
            <a:graphicData uri="http://schemas.openxmlformats.org/presentationml/2006/ole">
              <mc:AlternateContent xmlns:mc="http://schemas.openxmlformats.org/markup-compatibility/2006">
                <mc:Choice xmlns:v="urn:schemas-microsoft-com:vml" Requires="v">
                  <p:oleObj spid="_x0000_s166924" name="Equation" r:id="rId6" imgW="1143000" imgH="279360" progId="Equation.3">
                    <p:embed/>
                  </p:oleObj>
                </mc:Choice>
                <mc:Fallback>
                  <p:oleObj name="Equation" r:id="rId6" imgW="1143000" imgH="279360" progId="Equation.3">
                    <p:embed/>
                    <p:pic>
                      <p:nvPicPr>
                        <p:cNvPr id="147459" name="Object 3"/>
                        <p:cNvPicPr>
                          <a:picLocks noChangeAspect="1" noChangeArrowheads="1"/>
                        </p:cNvPicPr>
                        <p:nvPr/>
                      </p:nvPicPr>
                      <p:blipFill>
                        <a:blip r:embed="rId7"/>
                        <a:srcRect/>
                        <a:stretch>
                          <a:fillRect/>
                        </a:stretch>
                      </p:blipFill>
                      <p:spPr bwMode="auto">
                        <a:xfrm>
                          <a:off x="6168826" y="5674637"/>
                          <a:ext cx="2282331"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60" name="Object 4"/>
            <p:cNvGraphicFramePr>
              <a:graphicFrameLocks noChangeAspect="1"/>
            </p:cNvGraphicFramePr>
            <p:nvPr>
              <p:extLst/>
            </p:nvPr>
          </p:nvGraphicFramePr>
          <p:xfrm>
            <a:off x="3490866" y="5722406"/>
            <a:ext cx="1876019" cy="508000"/>
          </p:xfrm>
          <a:graphic>
            <a:graphicData uri="http://schemas.openxmlformats.org/presentationml/2006/ole">
              <mc:AlternateContent xmlns:mc="http://schemas.openxmlformats.org/markup-compatibility/2006">
                <mc:Choice xmlns:v="urn:schemas-microsoft-com:vml" Requires="v">
                  <p:oleObj spid="_x0000_s166925" name="Equation" r:id="rId8" imgW="939800" imgH="254000" progId="Equation.3">
                    <p:embed/>
                  </p:oleObj>
                </mc:Choice>
                <mc:Fallback>
                  <p:oleObj name="Equation" r:id="rId8" imgW="939800" imgH="254000" progId="Equation.3">
                    <p:embed/>
                    <p:pic>
                      <p:nvPicPr>
                        <p:cNvPr id="147460" name="Object 4"/>
                        <p:cNvPicPr>
                          <a:picLocks noChangeAspect="1" noChangeArrowheads="1"/>
                        </p:cNvPicPr>
                        <p:nvPr/>
                      </p:nvPicPr>
                      <p:blipFill>
                        <a:blip r:embed="rId9"/>
                        <a:srcRect/>
                        <a:stretch>
                          <a:fillRect/>
                        </a:stretch>
                      </p:blipFill>
                      <p:spPr bwMode="auto">
                        <a:xfrm>
                          <a:off x="3490866" y="5722406"/>
                          <a:ext cx="1876019"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61" name="Object 5"/>
            <p:cNvGraphicFramePr>
              <a:graphicFrameLocks noChangeAspect="1"/>
            </p:cNvGraphicFramePr>
            <p:nvPr>
              <p:extLst/>
            </p:nvPr>
          </p:nvGraphicFramePr>
          <p:xfrm>
            <a:off x="972841" y="5744631"/>
            <a:ext cx="1928396" cy="508000"/>
          </p:xfrm>
          <a:graphic>
            <a:graphicData uri="http://schemas.openxmlformats.org/presentationml/2006/ole">
              <mc:AlternateContent xmlns:mc="http://schemas.openxmlformats.org/markup-compatibility/2006">
                <mc:Choice xmlns:v="urn:schemas-microsoft-com:vml" Requires="v">
                  <p:oleObj spid="_x0000_s166926" name="Equation" r:id="rId10" imgW="965160" imgH="253800" progId="Equation.3">
                    <p:embed/>
                  </p:oleObj>
                </mc:Choice>
                <mc:Fallback>
                  <p:oleObj name="Equation" r:id="rId10" imgW="965160" imgH="253800" progId="Equation.3">
                    <p:embed/>
                    <p:pic>
                      <p:nvPicPr>
                        <p:cNvPr id="147461" name="Object 5"/>
                        <p:cNvPicPr>
                          <a:picLocks noChangeAspect="1" noChangeArrowheads="1"/>
                        </p:cNvPicPr>
                        <p:nvPr/>
                      </p:nvPicPr>
                      <p:blipFill>
                        <a:blip r:embed="rId11"/>
                        <a:srcRect/>
                        <a:stretch>
                          <a:fillRect/>
                        </a:stretch>
                      </p:blipFill>
                      <p:spPr bwMode="auto">
                        <a:xfrm>
                          <a:off x="972841" y="5744631"/>
                          <a:ext cx="1928396"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77" name="TextBox 8"/>
            <p:cNvSpPr txBox="1">
              <a:spLocks noChangeArrowheads="1"/>
            </p:cNvSpPr>
            <p:nvPr/>
          </p:nvSpPr>
          <p:spPr bwMode="auto">
            <a:xfrm>
              <a:off x="359389" y="5725437"/>
              <a:ext cx="56661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dirty="0"/>
                <a:t>Let</a:t>
              </a:r>
            </a:p>
          </p:txBody>
        </p:sp>
        <p:sp>
          <p:nvSpPr>
            <p:cNvPr id="147478" name="TextBox 9"/>
            <p:cNvSpPr txBox="1">
              <a:spLocks noChangeArrowheads="1"/>
            </p:cNvSpPr>
            <p:nvPr/>
          </p:nvSpPr>
          <p:spPr bwMode="auto">
            <a:xfrm>
              <a:off x="2843306" y="5744631"/>
              <a:ext cx="65073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a:t>and</a:t>
              </a:r>
            </a:p>
          </p:txBody>
        </p:sp>
        <p:sp>
          <p:nvSpPr>
            <p:cNvPr id="147479" name="TextBox 10"/>
            <p:cNvSpPr txBox="1">
              <a:spLocks noChangeArrowheads="1"/>
            </p:cNvSpPr>
            <p:nvPr/>
          </p:nvSpPr>
          <p:spPr bwMode="auto">
            <a:xfrm>
              <a:off x="5358950" y="5744631"/>
              <a:ext cx="7586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dirty="0"/>
                <a:t>then</a:t>
              </a:r>
            </a:p>
          </p:txBody>
        </p:sp>
      </p:grpSp>
      <p:graphicFrame>
        <p:nvGraphicFramePr>
          <p:cNvPr id="147465" name="Object 9"/>
          <p:cNvGraphicFramePr>
            <a:graphicFrameLocks noChangeAspect="1"/>
          </p:cNvGraphicFramePr>
          <p:nvPr>
            <p:extLst/>
          </p:nvPr>
        </p:nvGraphicFramePr>
        <p:xfrm>
          <a:off x="952500" y="1500188"/>
          <a:ext cx="2435225" cy="482600"/>
        </p:xfrm>
        <a:graphic>
          <a:graphicData uri="http://schemas.openxmlformats.org/presentationml/2006/ole">
            <mc:AlternateContent xmlns:mc="http://schemas.openxmlformats.org/markup-compatibility/2006">
              <mc:Choice xmlns:v="urn:schemas-microsoft-com:vml" Requires="v">
                <p:oleObj spid="_x0000_s166927" name="Equation" r:id="rId12" imgW="1218960" imgH="241200" progId="Equation.3">
                  <p:embed/>
                </p:oleObj>
              </mc:Choice>
              <mc:Fallback>
                <p:oleObj name="Equation" r:id="rId12" imgW="1218960" imgH="241200" progId="Equation.3">
                  <p:embed/>
                  <p:pic>
                    <p:nvPicPr>
                      <p:cNvPr id="147465" name="Object 9"/>
                      <p:cNvPicPr>
                        <a:picLocks noChangeAspect="1" noChangeArrowheads="1"/>
                      </p:cNvPicPr>
                      <p:nvPr/>
                    </p:nvPicPr>
                    <p:blipFill>
                      <a:blip r:embed="rId13"/>
                      <a:srcRect/>
                      <a:stretch>
                        <a:fillRect/>
                      </a:stretch>
                    </p:blipFill>
                    <p:spPr bwMode="auto">
                      <a:xfrm>
                        <a:off x="952500" y="1500188"/>
                        <a:ext cx="2435225"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66" name="Object 10"/>
          <p:cNvGraphicFramePr>
            <a:graphicFrameLocks noChangeAspect="1"/>
          </p:cNvGraphicFramePr>
          <p:nvPr>
            <p:extLst/>
          </p:nvPr>
        </p:nvGraphicFramePr>
        <p:xfrm>
          <a:off x="1199357" y="2547380"/>
          <a:ext cx="2078038" cy="457200"/>
        </p:xfrm>
        <a:graphic>
          <a:graphicData uri="http://schemas.openxmlformats.org/presentationml/2006/ole">
            <mc:AlternateContent xmlns:mc="http://schemas.openxmlformats.org/markup-compatibility/2006">
              <mc:Choice xmlns:v="urn:schemas-microsoft-com:vml" Requires="v">
                <p:oleObj spid="_x0000_s166928" name="Equation" r:id="rId14" imgW="1041120" imgH="228600" progId="Equation.3">
                  <p:embed/>
                </p:oleObj>
              </mc:Choice>
              <mc:Fallback>
                <p:oleObj name="Equation" r:id="rId14" imgW="1041120" imgH="228600" progId="Equation.3">
                  <p:embed/>
                  <p:pic>
                    <p:nvPicPr>
                      <p:cNvPr id="147466" name="Object 10"/>
                      <p:cNvPicPr>
                        <a:picLocks noChangeAspect="1" noChangeArrowheads="1"/>
                      </p:cNvPicPr>
                      <p:nvPr/>
                    </p:nvPicPr>
                    <p:blipFill>
                      <a:blip r:embed="rId15"/>
                      <a:srcRect/>
                      <a:stretch>
                        <a:fillRect/>
                      </a:stretch>
                    </p:blipFill>
                    <p:spPr bwMode="auto">
                      <a:xfrm>
                        <a:off x="1199357" y="2547380"/>
                        <a:ext cx="20780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68" name="Object 12"/>
          <p:cNvGraphicFramePr>
            <a:graphicFrameLocks noChangeAspect="1"/>
          </p:cNvGraphicFramePr>
          <p:nvPr>
            <p:extLst/>
          </p:nvPr>
        </p:nvGraphicFramePr>
        <p:xfrm>
          <a:off x="763588" y="1997609"/>
          <a:ext cx="2486025" cy="431800"/>
        </p:xfrm>
        <a:graphic>
          <a:graphicData uri="http://schemas.openxmlformats.org/presentationml/2006/ole">
            <mc:AlternateContent xmlns:mc="http://schemas.openxmlformats.org/markup-compatibility/2006">
              <mc:Choice xmlns:v="urn:schemas-microsoft-com:vml" Requires="v">
                <p:oleObj spid="_x0000_s166929" name="Equation" r:id="rId16" imgW="1244520" imgH="215640" progId="Equation.3">
                  <p:embed/>
                </p:oleObj>
              </mc:Choice>
              <mc:Fallback>
                <p:oleObj name="Equation" r:id="rId16" imgW="1244520" imgH="215640" progId="Equation.3">
                  <p:embed/>
                  <p:pic>
                    <p:nvPicPr>
                      <p:cNvPr id="147468" name="Object 12"/>
                      <p:cNvPicPr>
                        <a:picLocks noChangeAspect="1" noChangeArrowheads="1"/>
                      </p:cNvPicPr>
                      <p:nvPr/>
                    </p:nvPicPr>
                    <p:blipFill>
                      <a:blip r:embed="rId17"/>
                      <a:srcRect/>
                      <a:stretch>
                        <a:fillRect/>
                      </a:stretch>
                    </p:blipFill>
                    <p:spPr bwMode="auto">
                      <a:xfrm>
                        <a:off x="763588" y="1997609"/>
                        <a:ext cx="24860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7474" name="Group 25"/>
          <p:cNvGrpSpPr>
            <a:grpSpLocks/>
          </p:cNvGrpSpPr>
          <p:nvPr/>
        </p:nvGrpSpPr>
        <p:grpSpPr bwMode="auto">
          <a:xfrm>
            <a:off x="611946" y="4438650"/>
            <a:ext cx="7826301" cy="762000"/>
            <a:chOff x="711980" y="4421189"/>
            <a:chExt cx="7825209" cy="762000"/>
          </a:xfrm>
        </p:grpSpPr>
        <p:graphicFrame>
          <p:nvGraphicFramePr>
            <p:cNvPr id="147462" name="Object 6"/>
            <p:cNvGraphicFramePr>
              <a:graphicFrameLocks noChangeAspect="1"/>
            </p:cNvGraphicFramePr>
            <p:nvPr>
              <p:extLst/>
            </p:nvPr>
          </p:nvGraphicFramePr>
          <p:xfrm>
            <a:off x="2177867" y="4421189"/>
            <a:ext cx="2966623" cy="762000"/>
          </p:xfrm>
          <a:graphic>
            <a:graphicData uri="http://schemas.openxmlformats.org/presentationml/2006/ole">
              <mc:AlternateContent xmlns:mc="http://schemas.openxmlformats.org/markup-compatibility/2006">
                <mc:Choice xmlns:v="urn:schemas-microsoft-com:vml" Requires="v">
                  <p:oleObj spid="_x0000_s166930" name="Equation" r:id="rId18" imgW="1485720" imgH="380880" progId="Equation.3">
                    <p:embed/>
                  </p:oleObj>
                </mc:Choice>
                <mc:Fallback>
                  <p:oleObj name="Equation" r:id="rId18" imgW="1485720" imgH="380880" progId="Equation.3">
                    <p:embed/>
                    <p:pic>
                      <p:nvPicPr>
                        <p:cNvPr id="147462" name="Object 6"/>
                        <p:cNvPicPr>
                          <a:picLocks noChangeAspect="1" noChangeArrowheads="1"/>
                        </p:cNvPicPr>
                        <p:nvPr/>
                      </p:nvPicPr>
                      <p:blipFill>
                        <a:blip r:embed="rId19"/>
                        <a:srcRect/>
                        <a:stretch>
                          <a:fillRect/>
                        </a:stretch>
                      </p:blipFill>
                      <p:spPr bwMode="auto">
                        <a:xfrm>
                          <a:off x="2177867" y="4421189"/>
                          <a:ext cx="296662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63" name="Object 7"/>
            <p:cNvGraphicFramePr>
              <a:graphicFrameLocks noChangeAspect="1"/>
            </p:cNvGraphicFramePr>
            <p:nvPr>
              <p:extLst/>
            </p:nvPr>
          </p:nvGraphicFramePr>
          <p:xfrm>
            <a:off x="6153097" y="4577070"/>
            <a:ext cx="2384092" cy="508000"/>
          </p:xfrm>
          <a:graphic>
            <a:graphicData uri="http://schemas.openxmlformats.org/presentationml/2006/ole">
              <mc:AlternateContent xmlns:mc="http://schemas.openxmlformats.org/markup-compatibility/2006">
                <mc:Choice xmlns:v="urn:schemas-microsoft-com:vml" Requires="v">
                  <p:oleObj spid="_x0000_s166931" name="Equation" r:id="rId20" imgW="1193760" imgH="253800" progId="Equation.3">
                    <p:embed/>
                  </p:oleObj>
                </mc:Choice>
                <mc:Fallback>
                  <p:oleObj name="Equation" r:id="rId20" imgW="1193760" imgH="253800" progId="Equation.3">
                    <p:embed/>
                    <p:pic>
                      <p:nvPicPr>
                        <p:cNvPr id="147463" name="Object 7"/>
                        <p:cNvPicPr>
                          <a:picLocks noChangeAspect="1" noChangeArrowheads="1"/>
                        </p:cNvPicPr>
                        <p:nvPr/>
                      </p:nvPicPr>
                      <p:blipFill>
                        <a:blip r:embed="rId21"/>
                        <a:srcRect/>
                        <a:stretch>
                          <a:fillRect/>
                        </a:stretch>
                      </p:blipFill>
                      <p:spPr bwMode="auto">
                        <a:xfrm>
                          <a:off x="6153097" y="4577070"/>
                          <a:ext cx="2384092"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7475" name="TextBox 22"/>
            <p:cNvSpPr txBox="1">
              <a:spLocks noChangeArrowheads="1"/>
            </p:cNvSpPr>
            <p:nvPr/>
          </p:nvSpPr>
          <p:spPr bwMode="auto">
            <a:xfrm>
              <a:off x="711980" y="4546602"/>
              <a:ext cx="15042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dirty="0" smtClean="0">
                  <a:solidFill>
                    <a:schemeClr val="accent2"/>
                  </a:solidFill>
                </a:rPr>
                <a:t>Row i:</a:t>
              </a:r>
              <a:r>
                <a:rPr lang="en-US" sz="2400" dirty="0" smtClean="0"/>
                <a:t> </a:t>
              </a:r>
              <a:r>
                <a:rPr lang="en-US" sz="2400" dirty="0"/>
                <a:t>find</a:t>
              </a:r>
            </a:p>
          </p:txBody>
        </p:sp>
        <p:sp>
          <p:nvSpPr>
            <p:cNvPr id="147476" name="TextBox 23"/>
            <p:cNvSpPr txBox="1">
              <a:spLocks noChangeArrowheads="1"/>
            </p:cNvSpPr>
            <p:nvPr/>
          </p:nvSpPr>
          <p:spPr bwMode="auto">
            <a:xfrm>
              <a:off x="5061952" y="4546602"/>
              <a:ext cx="97300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a:t>where</a:t>
              </a:r>
            </a:p>
          </p:txBody>
        </p:sp>
      </p:grpSp>
      <p:sp>
        <p:nvSpPr>
          <p:cNvPr id="23" name="Rectangle 22"/>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2" name="TextBox 1"/>
          <p:cNvSpPr txBox="1"/>
          <p:nvPr/>
        </p:nvSpPr>
        <p:spPr>
          <a:xfrm>
            <a:off x="6522401" y="4487752"/>
            <a:ext cx="286857" cy="338554"/>
          </a:xfrm>
          <a:prstGeom prst="rect">
            <a:avLst/>
          </a:prstGeom>
          <a:noFill/>
        </p:spPr>
        <p:txBody>
          <a:bodyPr wrap="none" rtlCol="0">
            <a:spAutoFit/>
          </a:bodyPr>
          <a:lstStyle/>
          <a:p>
            <a:r>
              <a:rPr lang="en-US" sz="1600" dirty="0" smtClean="0">
                <a:latin typeface="+mn-lt"/>
                <a:cs typeface="Times New Roman"/>
              </a:rPr>
              <a:t>^</a:t>
            </a:r>
            <a:endParaRPr lang="en-US" sz="1600" dirty="0">
              <a:latin typeface="+mn-lt"/>
              <a:cs typeface="Times New Roman"/>
            </a:endParaRPr>
          </a:p>
        </p:txBody>
      </p:sp>
      <p:sp>
        <p:nvSpPr>
          <p:cNvPr id="25" name="TextBox 24"/>
          <p:cNvSpPr txBox="1"/>
          <p:nvPr/>
        </p:nvSpPr>
        <p:spPr>
          <a:xfrm>
            <a:off x="4221194" y="5466194"/>
            <a:ext cx="286857" cy="338554"/>
          </a:xfrm>
          <a:prstGeom prst="rect">
            <a:avLst/>
          </a:prstGeom>
          <a:noFill/>
        </p:spPr>
        <p:txBody>
          <a:bodyPr wrap="none" rtlCol="0">
            <a:spAutoFit/>
          </a:bodyPr>
          <a:lstStyle/>
          <a:p>
            <a:r>
              <a:rPr lang="en-US" sz="1600" dirty="0" smtClean="0">
                <a:latin typeface="+mn-lt"/>
                <a:cs typeface="Times New Roman"/>
              </a:rPr>
              <a:t>^</a:t>
            </a:r>
            <a:endParaRPr lang="en-US" sz="1600" dirty="0">
              <a:latin typeface="+mn-lt"/>
              <a:cs typeface="Times New Roman"/>
            </a:endParaRPr>
          </a:p>
        </p:txBody>
      </p:sp>
      <p:sp>
        <p:nvSpPr>
          <p:cNvPr id="3" name="Rectangle 2"/>
          <p:cNvSpPr/>
          <p:nvPr/>
        </p:nvSpPr>
        <p:spPr>
          <a:xfrm>
            <a:off x="6188076" y="5385255"/>
            <a:ext cx="2498724" cy="8389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583550" y="1576275"/>
            <a:ext cx="1108060" cy="369332"/>
          </a:xfrm>
          <a:prstGeom prst="rect">
            <a:avLst/>
          </a:prstGeom>
          <a:noFill/>
        </p:spPr>
        <p:txBody>
          <a:bodyPr wrap="none" rtlCol="0">
            <a:spAutoFit/>
          </a:bodyPr>
          <a:lstStyle/>
          <a:p>
            <a:r>
              <a:rPr lang="en-US" dirty="0" smtClean="0"/>
              <a:t>m x (T-1)</a:t>
            </a:r>
            <a:endParaRPr lang="en-US" dirty="0"/>
          </a:p>
        </p:txBody>
      </p:sp>
      <p:sp>
        <p:nvSpPr>
          <p:cNvPr id="29" name="TextBox 28"/>
          <p:cNvSpPr txBox="1"/>
          <p:nvPr/>
        </p:nvSpPr>
        <p:spPr>
          <a:xfrm>
            <a:off x="3626174" y="2016176"/>
            <a:ext cx="1108060" cy="369332"/>
          </a:xfrm>
          <a:prstGeom prst="rect">
            <a:avLst/>
          </a:prstGeom>
          <a:noFill/>
        </p:spPr>
        <p:txBody>
          <a:bodyPr wrap="none" rtlCol="0">
            <a:spAutoFit/>
          </a:bodyPr>
          <a:lstStyle/>
          <a:p>
            <a:r>
              <a:rPr lang="en-US" dirty="0" smtClean="0"/>
              <a:t>m x (T-1)</a:t>
            </a:r>
            <a:endParaRPr lang="en-US" dirty="0"/>
          </a:p>
        </p:txBody>
      </p:sp>
      <p:sp>
        <p:nvSpPr>
          <p:cNvPr id="30" name="TextBox 29"/>
          <p:cNvSpPr txBox="1"/>
          <p:nvPr/>
        </p:nvSpPr>
        <p:spPr>
          <a:xfrm>
            <a:off x="3626174" y="2564127"/>
            <a:ext cx="1043940" cy="369332"/>
          </a:xfrm>
          <a:prstGeom prst="rect">
            <a:avLst/>
          </a:prstGeom>
          <a:noFill/>
        </p:spPr>
        <p:txBody>
          <a:bodyPr wrap="none" rtlCol="0">
            <a:spAutoFit/>
          </a:bodyPr>
          <a:lstStyle/>
          <a:p>
            <a:r>
              <a:rPr lang="en-US" dirty="0" smtClean="0"/>
              <a:t>q x (T-1)</a:t>
            </a:r>
            <a:endParaRPr lang="en-US" dirty="0"/>
          </a:p>
        </p:txBody>
      </p:sp>
      <p:sp>
        <p:nvSpPr>
          <p:cNvPr id="31" name="TextBox 30"/>
          <p:cNvSpPr txBox="1"/>
          <p:nvPr/>
        </p:nvSpPr>
        <p:spPr>
          <a:xfrm>
            <a:off x="6259307" y="2476784"/>
            <a:ext cx="813043" cy="369332"/>
          </a:xfrm>
          <a:prstGeom prst="rect">
            <a:avLst/>
          </a:prstGeom>
          <a:noFill/>
        </p:spPr>
        <p:txBody>
          <a:bodyPr wrap="none" rtlCol="0">
            <a:spAutoFit/>
          </a:bodyPr>
          <a:lstStyle/>
          <a:p>
            <a:r>
              <a:rPr lang="en-US" dirty="0" smtClean="0"/>
              <a:t>m x m</a:t>
            </a:r>
            <a:endParaRPr lang="en-US" dirty="0"/>
          </a:p>
        </p:txBody>
      </p:sp>
      <p:sp>
        <p:nvSpPr>
          <p:cNvPr id="32" name="TextBox 31"/>
          <p:cNvSpPr txBox="1"/>
          <p:nvPr/>
        </p:nvSpPr>
        <p:spPr>
          <a:xfrm>
            <a:off x="5268979" y="1457892"/>
            <a:ext cx="1757917" cy="369332"/>
          </a:xfrm>
          <a:prstGeom prst="rect">
            <a:avLst/>
          </a:prstGeom>
          <a:noFill/>
        </p:spPr>
        <p:txBody>
          <a:bodyPr wrap="none" rtlCol="0">
            <a:spAutoFit/>
          </a:bodyPr>
          <a:lstStyle/>
          <a:p>
            <a:r>
              <a:rPr lang="en-US" dirty="0" smtClean="0"/>
              <a:t>(m x 1)(1 x T-1)</a:t>
            </a:r>
            <a:endParaRPr lang="en-US" dirty="0"/>
          </a:p>
        </p:txBody>
      </p:sp>
      <p:sp>
        <p:nvSpPr>
          <p:cNvPr id="33" name="TextBox 32"/>
          <p:cNvSpPr txBox="1"/>
          <p:nvPr/>
        </p:nvSpPr>
        <p:spPr>
          <a:xfrm>
            <a:off x="7246035" y="1619074"/>
            <a:ext cx="748923" cy="369332"/>
          </a:xfrm>
          <a:prstGeom prst="rect">
            <a:avLst/>
          </a:prstGeom>
          <a:noFill/>
        </p:spPr>
        <p:txBody>
          <a:bodyPr wrap="none" rtlCol="0">
            <a:spAutoFit/>
          </a:bodyPr>
          <a:lstStyle/>
          <a:p>
            <a:r>
              <a:rPr lang="en-US" dirty="0" smtClean="0"/>
              <a:t>m x q</a:t>
            </a:r>
            <a:endParaRPr lang="en-US" dirty="0"/>
          </a:p>
        </p:txBody>
      </p:sp>
      <p:sp>
        <p:nvSpPr>
          <p:cNvPr id="34" name="TextBox 22"/>
          <p:cNvSpPr txBox="1">
            <a:spLocks noChangeArrowheads="1"/>
          </p:cNvSpPr>
          <p:nvPr/>
        </p:nvSpPr>
        <p:spPr bwMode="auto">
          <a:xfrm>
            <a:off x="715757" y="3403915"/>
            <a:ext cx="77925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dirty="0" smtClean="0">
                <a:solidFill>
                  <a:srgbClr val="376092"/>
                </a:solidFill>
              </a:rPr>
              <a:t>We work row by row through the equation and solve for each row of u, B and C.</a:t>
            </a:r>
            <a:endParaRPr lang="en-US" sz="2400" dirty="0">
              <a:solidFill>
                <a:srgbClr val="376092"/>
              </a:solidFill>
            </a:endParaRPr>
          </a:p>
        </p:txBody>
      </p:sp>
      <p:sp>
        <p:nvSpPr>
          <p:cNvPr id="35" name="TextBox 34"/>
          <p:cNvSpPr txBox="1"/>
          <p:nvPr/>
        </p:nvSpPr>
        <p:spPr>
          <a:xfrm>
            <a:off x="5725125" y="4127821"/>
            <a:ext cx="1043940" cy="369332"/>
          </a:xfrm>
          <a:prstGeom prst="rect">
            <a:avLst/>
          </a:prstGeom>
          <a:noFill/>
        </p:spPr>
        <p:txBody>
          <a:bodyPr wrap="none" rtlCol="0">
            <a:spAutoFit/>
          </a:bodyPr>
          <a:lstStyle/>
          <a:p>
            <a:r>
              <a:rPr lang="en-US" dirty="0" smtClean="0"/>
              <a:t>1 x (T-1)</a:t>
            </a:r>
            <a:endParaRPr lang="en-US" dirty="0"/>
          </a:p>
        </p:txBody>
      </p:sp>
      <p:sp>
        <p:nvSpPr>
          <p:cNvPr id="36" name="TextBox 35"/>
          <p:cNvSpPr txBox="1"/>
          <p:nvPr/>
        </p:nvSpPr>
        <p:spPr>
          <a:xfrm>
            <a:off x="2716530" y="4145643"/>
            <a:ext cx="1043940" cy="369332"/>
          </a:xfrm>
          <a:prstGeom prst="rect">
            <a:avLst/>
          </a:prstGeom>
          <a:noFill/>
        </p:spPr>
        <p:txBody>
          <a:bodyPr wrap="none" rtlCol="0">
            <a:spAutoFit/>
          </a:bodyPr>
          <a:lstStyle/>
          <a:p>
            <a:r>
              <a:rPr lang="en-US" dirty="0" smtClean="0"/>
              <a:t>1 x (T-1)</a:t>
            </a:r>
            <a:endParaRPr lang="en-US" dirty="0"/>
          </a:p>
        </p:txBody>
      </p:sp>
      <p:sp>
        <p:nvSpPr>
          <p:cNvPr id="37" name="TextBox 36"/>
          <p:cNvSpPr txBox="1"/>
          <p:nvPr/>
        </p:nvSpPr>
        <p:spPr>
          <a:xfrm>
            <a:off x="3760470" y="4142705"/>
            <a:ext cx="1043940" cy="369332"/>
          </a:xfrm>
          <a:prstGeom prst="rect">
            <a:avLst/>
          </a:prstGeom>
          <a:noFill/>
        </p:spPr>
        <p:txBody>
          <a:bodyPr wrap="none" rtlCol="0">
            <a:spAutoFit/>
          </a:bodyPr>
          <a:lstStyle/>
          <a:p>
            <a:r>
              <a:rPr lang="en-US" dirty="0" smtClean="0"/>
              <a:t>(T-1) x 1</a:t>
            </a:r>
            <a:endParaRPr lang="en-US" dirty="0"/>
          </a:p>
        </p:txBody>
      </p:sp>
      <p:sp>
        <p:nvSpPr>
          <p:cNvPr id="5" name="TextBox 4"/>
          <p:cNvSpPr txBox="1"/>
          <p:nvPr/>
        </p:nvSpPr>
        <p:spPr>
          <a:xfrm>
            <a:off x="2563992" y="6399134"/>
            <a:ext cx="4660250" cy="369332"/>
          </a:xfrm>
          <a:prstGeom prst="rect">
            <a:avLst/>
          </a:prstGeom>
          <a:noFill/>
        </p:spPr>
        <p:txBody>
          <a:bodyPr wrap="none" rtlCol="0">
            <a:spAutoFit/>
          </a:bodyPr>
          <a:lstStyle/>
          <a:p>
            <a:r>
              <a:rPr lang="en-US" i="1" dirty="0" smtClean="0"/>
              <a:t>Note Ives et al. 2003 writes this transposed.</a:t>
            </a:r>
            <a:endParaRPr lang="en-US" i="1" dirty="0"/>
          </a:p>
        </p:txBody>
      </p:sp>
    </p:spTree>
    <p:extLst>
      <p:ext uri="{BB962C8B-B14F-4D97-AF65-F5344CB8AC3E}">
        <p14:creationId xmlns:p14="http://schemas.microsoft.com/office/powerpoint/2010/main" val="40164356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1"/>
          <p:cNvSpPr>
            <a:spLocks noGrp="1"/>
          </p:cNvSpPr>
          <p:nvPr>
            <p:ph type="title"/>
          </p:nvPr>
        </p:nvSpPr>
        <p:spPr>
          <a:xfrm>
            <a:off x="457200" y="0"/>
            <a:ext cx="8229600" cy="1143000"/>
          </a:xfrm>
        </p:spPr>
        <p:txBody>
          <a:bodyPr/>
          <a:lstStyle/>
          <a:p>
            <a:r>
              <a:rPr lang="en-US" dirty="0">
                <a:solidFill>
                  <a:schemeClr val="tx2"/>
                </a:solidFill>
                <a:latin typeface="Calibri" charset="0"/>
              </a:rPr>
              <a:t>MAR(1) parameter estimation</a:t>
            </a:r>
          </a:p>
        </p:txBody>
      </p:sp>
      <p:sp>
        <p:nvSpPr>
          <p:cNvPr id="208898" name="TextBox 2"/>
          <p:cNvSpPr txBox="1">
            <a:spLocks noChangeArrowheads="1"/>
          </p:cNvSpPr>
          <p:nvPr/>
        </p:nvSpPr>
        <p:spPr bwMode="auto">
          <a:xfrm>
            <a:off x="1924050" y="1376363"/>
            <a:ext cx="5295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3200">
                <a:solidFill>
                  <a:schemeClr val="tx2"/>
                </a:solidFill>
              </a:rPr>
              <a:t>Conditional least squares (CLS)</a:t>
            </a:r>
          </a:p>
        </p:txBody>
      </p:sp>
      <p:sp>
        <p:nvSpPr>
          <p:cNvPr id="2" name="Rectangle 3"/>
          <p:cNvSpPr/>
          <p:nvPr/>
        </p:nvSpPr>
        <p:spPr>
          <a:xfrm>
            <a:off x="1002507" y="2058341"/>
            <a:ext cx="7138987" cy="1791260"/>
          </a:xfrm>
          <a:prstGeom prst="rect">
            <a:avLst/>
          </a:prstGeom>
        </p:spPr>
        <p:txBody>
          <a:bodyPr>
            <a:spAutoFit/>
          </a:bodyPr>
          <a:lstStyle/>
          <a:p>
            <a:pPr>
              <a:spcAft>
                <a:spcPct val="30000"/>
              </a:spcAft>
            </a:pPr>
            <a:r>
              <a:rPr lang="en-US" sz="2400" dirty="0" smtClean="0">
                <a:latin typeface="Calibri" charset="0"/>
              </a:rPr>
              <a:t>There are a couple of advantages to solving this via CLS:</a:t>
            </a:r>
          </a:p>
          <a:p>
            <a:pPr marL="342900" indent="-342900">
              <a:spcAft>
                <a:spcPct val="30000"/>
              </a:spcAft>
              <a:buFontTx/>
              <a:buAutoNum type="arabicParenR"/>
            </a:pPr>
            <a:r>
              <a:rPr lang="en-US" sz="2400" dirty="0" smtClean="0">
                <a:latin typeface="Calibri" charset="0"/>
              </a:rPr>
              <a:t>It’s VERY fast, </a:t>
            </a:r>
            <a:r>
              <a:rPr lang="en-US" sz="2400" dirty="0">
                <a:latin typeface="Calibri" charset="0"/>
              </a:rPr>
              <a:t>and</a:t>
            </a:r>
          </a:p>
          <a:p>
            <a:pPr marL="342900" indent="-342900">
              <a:spcAft>
                <a:spcPct val="30000"/>
              </a:spcAft>
              <a:buFontTx/>
              <a:buAutoNum type="arabicParenR"/>
            </a:pPr>
            <a:r>
              <a:rPr lang="en-US" sz="2400" dirty="0" smtClean="0">
                <a:latin typeface="Calibri" charset="0"/>
              </a:rPr>
              <a:t>It’s easy to zero out elements of B to “test” for their significance</a:t>
            </a:r>
            <a:endParaRPr lang="en-US" sz="2400" dirty="0">
              <a:latin typeface="Calibri" charset="0"/>
              <a:cs typeface="Times New Roman" charset="0"/>
            </a:endParaRPr>
          </a:p>
        </p:txBody>
      </p:sp>
      <p:sp>
        <p:nvSpPr>
          <p:cNvPr id="6" name="Rectangle 5"/>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graphicFrame>
        <p:nvGraphicFramePr>
          <p:cNvPr id="8" name="Object 2"/>
          <p:cNvGraphicFramePr>
            <a:graphicFrameLocks noChangeAspect="1"/>
          </p:cNvGraphicFramePr>
          <p:nvPr>
            <p:extLst/>
          </p:nvPr>
        </p:nvGraphicFramePr>
        <p:xfrm>
          <a:off x="2168250" y="3915146"/>
          <a:ext cx="4191000" cy="2624138"/>
        </p:xfrm>
        <a:graphic>
          <a:graphicData uri="http://schemas.openxmlformats.org/presentationml/2006/ole">
            <mc:AlternateContent xmlns:mc="http://schemas.openxmlformats.org/markup-compatibility/2006">
              <mc:Choice xmlns:v="urn:schemas-microsoft-com:vml" Requires="v">
                <p:oleObj spid="_x0000_s167939" name="Equation" r:id="rId4" imgW="1663700" imgH="1041400" progId="Equation.3">
                  <p:embed/>
                </p:oleObj>
              </mc:Choice>
              <mc:Fallback>
                <p:oleObj name="Equation" r:id="rId4" imgW="1663700" imgH="1041400" progId="Equation.3">
                  <p:embed/>
                  <p:pic>
                    <p:nvPicPr>
                      <p:cNvPr id="8" name="Object 2"/>
                      <p:cNvPicPr>
                        <a:picLocks noChangeAspect="1" noChangeArrowheads="1"/>
                      </p:cNvPicPr>
                      <p:nvPr/>
                    </p:nvPicPr>
                    <p:blipFill>
                      <a:blip r:embed="rId5"/>
                      <a:srcRect/>
                      <a:stretch>
                        <a:fillRect/>
                      </a:stretch>
                    </p:blipFill>
                    <p:spPr bwMode="auto">
                      <a:xfrm>
                        <a:off x="2168250" y="3915146"/>
                        <a:ext cx="4191000" cy="262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329044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1"/>
          <p:cNvSpPr>
            <a:spLocks noGrp="1"/>
          </p:cNvSpPr>
          <p:nvPr>
            <p:ph type="title"/>
          </p:nvPr>
        </p:nvSpPr>
        <p:spPr>
          <a:xfrm>
            <a:off x="457200" y="0"/>
            <a:ext cx="8229600" cy="1143000"/>
          </a:xfrm>
        </p:spPr>
        <p:txBody>
          <a:bodyPr/>
          <a:lstStyle/>
          <a:p>
            <a:r>
              <a:rPr lang="en-US" dirty="0">
                <a:solidFill>
                  <a:schemeClr val="tx2"/>
                </a:solidFill>
                <a:latin typeface="Calibri" charset="0"/>
              </a:rPr>
              <a:t>MAR(1) parameter estimation</a:t>
            </a:r>
          </a:p>
        </p:txBody>
      </p:sp>
      <p:sp>
        <p:nvSpPr>
          <p:cNvPr id="208898" name="TextBox 2"/>
          <p:cNvSpPr txBox="1">
            <a:spLocks noChangeArrowheads="1"/>
          </p:cNvSpPr>
          <p:nvPr/>
        </p:nvSpPr>
        <p:spPr bwMode="auto">
          <a:xfrm>
            <a:off x="1924050" y="1376363"/>
            <a:ext cx="5295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3200">
                <a:solidFill>
                  <a:schemeClr val="tx2"/>
                </a:solidFill>
              </a:rPr>
              <a:t>Conditional least squares (CLS)</a:t>
            </a:r>
          </a:p>
        </p:txBody>
      </p:sp>
      <p:sp>
        <p:nvSpPr>
          <p:cNvPr id="2" name="Rectangle 3"/>
          <p:cNvSpPr/>
          <p:nvPr/>
        </p:nvSpPr>
        <p:spPr>
          <a:xfrm>
            <a:off x="1002507" y="2058341"/>
            <a:ext cx="7138987" cy="1791260"/>
          </a:xfrm>
          <a:prstGeom prst="rect">
            <a:avLst/>
          </a:prstGeom>
        </p:spPr>
        <p:txBody>
          <a:bodyPr>
            <a:spAutoFit/>
          </a:bodyPr>
          <a:lstStyle/>
          <a:p>
            <a:pPr>
              <a:spcAft>
                <a:spcPct val="30000"/>
              </a:spcAft>
            </a:pPr>
            <a:r>
              <a:rPr lang="en-US" sz="2400" dirty="0" smtClean="0">
                <a:latin typeface="Calibri" charset="0"/>
              </a:rPr>
              <a:t>There are a couple of advantages to solving this via CLS:</a:t>
            </a:r>
          </a:p>
          <a:p>
            <a:pPr marL="342900" indent="-342900">
              <a:spcAft>
                <a:spcPct val="30000"/>
              </a:spcAft>
              <a:buFontTx/>
              <a:buAutoNum type="arabicParenR"/>
            </a:pPr>
            <a:r>
              <a:rPr lang="en-US" sz="2400" dirty="0" smtClean="0">
                <a:latin typeface="Calibri" charset="0"/>
              </a:rPr>
              <a:t>It’s VERY fast, </a:t>
            </a:r>
            <a:r>
              <a:rPr lang="en-US" sz="2400" dirty="0">
                <a:latin typeface="Calibri" charset="0"/>
              </a:rPr>
              <a:t>and</a:t>
            </a:r>
          </a:p>
          <a:p>
            <a:pPr marL="342900" indent="-342900">
              <a:spcAft>
                <a:spcPct val="30000"/>
              </a:spcAft>
              <a:buFontTx/>
              <a:buAutoNum type="arabicParenR"/>
            </a:pPr>
            <a:r>
              <a:rPr lang="en-US" sz="2400" dirty="0" smtClean="0">
                <a:latin typeface="Calibri" charset="0"/>
              </a:rPr>
              <a:t>It’s easy to zero out elements of B to “test” for their significance</a:t>
            </a:r>
            <a:endParaRPr lang="en-US" sz="2400" dirty="0">
              <a:latin typeface="Calibri" charset="0"/>
              <a:cs typeface="Times New Roman" charset="0"/>
            </a:endParaRPr>
          </a:p>
        </p:txBody>
      </p:sp>
      <p:sp>
        <p:nvSpPr>
          <p:cNvPr id="6" name="Rectangle 5"/>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graphicFrame>
        <p:nvGraphicFramePr>
          <p:cNvPr id="8" name="Object 2"/>
          <p:cNvGraphicFramePr>
            <a:graphicFrameLocks noChangeAspect="1"/>
          </p:cNvGraphicFramePr>
          <p:nvPr>
            <p:extLst/>
          </p:nvPr>
        </p:nvGraphicFramePr>
        <p:xfrm>
          <a:off x="2168250" y="3915146"/>
          <a:ext cx="4191000" cy="2624138"/>
        </p:xfrm>
        <a:graphic>
          <a:graphicData uri="http://schemas.openxmlformats.org/presentationml/2006/ole">
            <mc:AlternateContent xmlns:mc="http://schemas.openxmlformats.org/markup-compatibility/2006">
              <mc:Choice xmlns:v="urn:schemas-microsoft-com:vml" Requires="v">
                <p:oleObj spid="_x0000_s168963" name="Equation" r:id="rId4" imgW="1663700" imgH="1041400" progId="Equation.3">
                  <p:embed/>
                </p:oleObj>
              </mc:Choice>
              <mc:Fallback>
                <p:oleObj name="Equation" r:id="rId4" imgW="1663700" imgH="1041400" progId="Equation.3">
                  <p:embed/>
                  <p:pic>
                    <p:nvPicPr>
                      <p:cNvPr id="8" name="Object 2"/>
                      <p:cNvPicPr>
                        <a:picLocks noChangeAspect="1" noChangeArrowheads="1"/>
                      </p:cNvPicPr>
                      <p:nvPr/>
                    </p:nvPicPr>
                    <p:blipFill>
                      <a:blip r:embed="rId5"/>
                      <a:srcRect/>
                      <a:stretch>
                        <a:fillRect/>
                      </a:stretch>
                    </p:blipFill>
                    <p:spPr bwMode="auto">
                      <a:xfrm>
                        <a:off x="2168250" y="3915146"/>
                        <a:ext cx="4191000" cy="262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972716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1"/>
          <p:cNvSpPr>
            <a:spLocks noGrp="1"/>
          </p:cNvSpPr>
          <p:nvPr>
            <p:ph type="title"/>
          </p:nvPr>
        </p:nvSpPr>
        <p:spPr>
          <a:xfrm>
            <a:off x="457200" y="0"/>
            <a:ext cx="8229600" cy="1143000"/>
          </a:xfrm>
        </p:spPr>
        <p:txBody>
          <a:bodyPr/>
          <a:lstStyle/>
          <a:p>
            <a:r>
              <a:rPr lang="en-US" dirty="0">
                <a:solidFill>
                  <a:schemeClr val="tx2"/>
                </a:solidFill>
                <a:latin typeface="Calibri" charset="0"/>
              </a:rPr>
              <a:t>MAR(1) parameter estimation</a:t>
            </a:r>
          </a:p>
        </p:txBody>
      </p:sp>
      <p:sp>
        <p:nvSpPr>
          <p:cNvPr id="2" name="Rectangle 3"/>
          <p:cNvSpPr/>
          <p:nvPr/>
        </p:nvSpPr>
        <p:spPr>
          <a:xfrm>
            <a:off x="1002507" y="1521013"/>
            <a:ext cx="7138987" cy="4579715"/>
          </a:xfrm>
          <a:prstGeom prst="rect">
            <a:avLst/>
          </a:prstGeom>
        </p:spPr>
        <p:txBody>
          <a:bodyPr>
            <a:spAutoFit/>
          </a:bodyPr>
          <a:lstStyle/>
          <a:p>
            <a:pPr>
              <a:spcAft>
                <a:spcPct val="30000"/>
              </a:spcAft>
            </a:pPr>
            <a:r>
              <a:rPr lang="en-US" sz="3600" dirty="0" smtClean="0">
                <a:latin typeface="Calibri" charset="0"/>
              </a:rPr>
              <a:t>General steps to a MAR(1) analysis</a:t>
            </a:r>
          </a:p>
          <a:p>
            <a:pPr marL="342900" indent="-342900">
              <a:spcAft>
                <a:spcPct val="30000"/>
              </a:spcAft>
              <a:buFontTx/>
              <a:buAutoNum type="arabicParenR"/>
            </a:pPr>
            <a:r>
              <a:rPr lang="en-US" sz="2400" dirty="0" smtClean="0">
                <a:latin typeface="Calibri" charset="0"/>
              </a:rPr>
              <a:t>Look at the data.  Hopefully it looks like a mean-reverting process.</a:t>
            </a:r>
          </a:p>
          <a:p>
            <a:pPr marL="342900" indent="-342900">
              <a:spcAft>
                <a:spcPct val="30000"/>
              </a:spcAft>
              <a:buFontTx/>
              <a:buAutoNum type="arabicParenR"/>
            </a:pPr>
            <a:r>
              <a:rPr lang="en-US" sz="2400" dirty="0" smtClean="0">
                <a:latin typeface="Calibri" charset="0"/>
              </a:rPr>
              <a:t>Deal with issues like seasonality and trends (look at papers to study how other have done this....)</a:t>
            </a:r>
          </a:p>
          <a:p>
            <a:pPr marL="342900" indent="-342900">
              <a:spcAft>
                <a:spcPct val="30000"/>
              </a:spcAft>
              <a:buFontTx/>
              <a:buAutoNum type="arabicParenR"/>
            </a:pPr>
            <a:r>
              <a:rPr lang="en-US" sz="2400" dirty="0" smtClean="0">
                <a:latin typeface="Calibri" charset="0"/>
              </a:rPr>
              <a:t>Demean and standardize the variance of log population size and covariates</a:t>
            </a:r>
            <a:endParaRPr lang="en-US" sz="2400" dirty="0">
              <a:latin typeface="Calibri" charset="0"/>
            </a:endParaRPr>
          </a:p>
          <a:p>
            <a:pPr marL="342900" indent="-342900">
              <a:spcAft>
                <a:spcPct val="30000"/>
              </a:spcAft>
              <a:buFontTx/>
              <a:buAutoNum type="arabicParenR"/>
            </a:pPr>
            <a:r>
              <a:rPr lang="en-US" sz="2400" dirty="0" smtClean="0">
                <a:latin typeface="Calibri" charset="0"/>
              </a:rPr>
              <a:t>Impose biological constraints.  “zooplankton are not affected by nitrogen”, “fish do not eat green algae”</a:t>
            </a:r>
          </a:p>
          <a:p>
            <a:pPr marL="342900" indent="-342900">
              <a:spcAft>
                <a:spcPct val="30000"/>
              </a:spcAft>
              <a:buFontTx/>
              <a:buAutoNum type="arabicParenR"/>
            </a:pPr>
            <a:r>
              <a:rPr lang="en-US" sz="2400" dirty="0" smtClean="0">
                <a:latin typeface="Calibri" charset="0"/>
                <a:cs typeface="Times New Roman" charset="0"/>
              </a:rPr>
              <a:t>Model selection for the B matrix</a:t>
            </a:r>
            <a:endParaRPr lang="en-US" sz="2400" dirty="0">
              <a:latin typeface="Calibri" charset="0"/>
              <a:cs typeface="Times New Roman" charset="0"/>
            </a:endParaRPr>
          </a:p>
        </p:txBody>
      </p:sp>
      <p:sp>
        <p:nvSpPr>
          <p:cNvPr id="6" name="Rectangle 5"/>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24467612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1"/>
          <p:cNvSpPr>
            <a:spLocks noGrp="1"/>
          </p:cNvSpPr>
          <p:nvPr>
            <p:ph type="title"/>
          </p:nvPr>
        </p:nvSpPr>
        <p:spPr>
          <a:xfrm>
            <a:off x="457200" y="0"/>
            <a:ext cx="8229600" cy="1143000"/>
          </a:xfrm>
        </p:spPr>
        <p:txBody>
          <a:bodyPr/>
          <a:lstStyle/>
          <a:p>
            <a:r>
              <a:rPr lang="en-US" sz="4000" dirty="0" smtClean="0">
                <a:solidFill>
                  <a:schemeClr val="tx2"/>
                </a:solidFill>
                <a:latin typeface="Calibri" charset="0"/>
              </a:rPr>
              <a:t>Search strategy for large model spaces</a:t>
            </a:r>
            <a:endParaRPr lang="en-US" sz="4000" dirty="0">
              <a:solidFill>
                <a:schemeClr val="tx2"/>
              </a:solidFill>
              <a:latin typeface="Calibri" charset="0"/>
            </a:endParaRPr>
          </a:p>
        </p:txBody>
      </p:sp>
      <p:sp>
        <p:nvSpPr>
          <p:cNvPr id="2" name="Rectangle 3"/>
          <p:cNvSpPr/>
          <p:nvPr/>
        </p:nvSpPr>
        <p:spPr>
          <a:xfrm>
            <a:off x="490194" y="1389088"/>
            <a:ext cx="8326781" cy="5940088"/>
          </a:xfrm>
          <a:prstGeom prst="rect">
            <a:avLst/>
          </a:prstGeom>
        </p:spPr>
        <p:txBody>
          <a:bodyPr wrap="square">
            <a:spAutoFit/>
          </a:bodyPr>
          <a:lstStyle/>
          <a:p>
            <a:pPr>
              <a:spcAft>
                <a:spcPct val="30000"/>
              </a:spcAft>
            </a:pPr>
            <a:r>
              <a:rPr lang="en-US" sz="3200" dirty="0">
                <a:latin typeface="Calibri" charset="0"/>
                <a:cs typeface="Times New Roman" charset="0"/>
              </a:rPr>
              <a:t>Best of 100 random search</a:t>
            </a:r>
          </a:p>
          <a:p>
            <a:pPr marL="457200" indent="-457200">
              <a:spcAft>
                <a:spcPct val="30000"/>
              </a:spcAft>
              <a:buFont typeface="+mj-lt"/>
              <a:buAutoNum type="arabicParenR"/>
            </a:pPr>
            <a:r>
              <a:rPr lang="en-US" sz="2400" dirty="0" smtClean="0">
                <a:latin typeface="Calibri" charset="0"/>
                <a:cs typeface="Times New Roman" charset="0"/>
              </a:rPr>
              <a:t>100 models are generated by randomly including (50/50) each b element.  </a:t>
            </a:r>
          </a:p>
          <a:p>
            <a:pPr marL="457200" indent="-457200">
              <a:spcAft>
                <a:spcPct val="30000"/>
              </a:spcAft>
              <a:buFont typeface="+mj-lt"/>
              <a:buAutoNum type="arabicParenR"/>
            </a:pPr>
            <a:r>
              <a:rPr lang="en-US" sz="2400" dirty="0" smtClean="0">
                <a:latin typeface="Calibri" charset="0"/>
                <a:cs typeface="Times New Roman" charset="0"/>
              </a:rPr>
              <a:t>Best model (lowest AIC or BIC) is saved</a:t>
            </a:r>
          </a:p>
          <a:p>
            <a:pPr marL="457200" indent="-457200">
              <a:spcAft>
                <a:spcPct val="30000"/>
              </a:spcAft>
              <a:buFont typeface="+mj-lt"/>
              <a:buAutoNum type="arabicParenR"/>
            </a:pPr>
            <a:r>
              <a:rPr lang="en-US" sz="2400" dirty="0" smtClean="0">
                <a:latin typeface="Calibri" charset="0"/>
                <a:cs typeface="Times New Roman" charset="0"/>
              </a:rPr>
              <a:t>Repeat 100 times to get a set of 100 “best” model.</a:t>
            </a:r>
            <a:endParaRPr lang="en-US" sz="2400" dirty="0">
              <a:latin typeface="Calibri" charset="0"/>
              <a:cs typeface="Times New Roman" charset="0"/>
            </a:endParaRPr>
          </a:p>
          <a:p>
            <a:pPr marL="457200" indent="-457200">
              <a:spcAft>
                <a:spcPct val="30000"/>
              </a:spcAft>
              <a:buFont typeface="+mj-lt"/>
              <a:buAutoNum type="arabicParenR"/>
            </a:pPr>
            <a:r>
              <a:rPr lang="en-US" sz="2400" dirty="0" smtClean="0">
                <a:latin typeface="Calibri" charset="0"/>
                <a:cs typeface="Times New Roman" charset="0"/>
              </a:rPr>
              <a:t>Remove any variables that appears in less than 15 of the 100 best models.</a:t>
            </a:r>
          </a:p>
          <a:p>
            <a:pPr marL="457200" indent="-457200">
              <a:spcAft>
                <a:spcPct val="30000"/>
              </a:spcAft>
              <a:buFont typeface="+mj-lt"/>
              <a:buAutoNum type="arabicParenR"/>
            </a:pPr>
            <a:r>
              <a:rPr lang="en-US" sz="2400" dirty="0" smtClean="0">
                <a:latin typeface="Calibri" charset="0"/>
                <a:cs typeface="Times New Roman" charset="0"/>
              </a:rPr>
              <a:t>Repeat the ‘Best of 100’ search (steps 1-3) with the new smaller set of variables.</a:t>
            </a:r>
          </a:p>
          <a:p>
            <a:pPr marL="457200" indent="-457200">
              <a:spcAft>
                <a:spcPct val="30000"/>
              </a:spcAft>
              <a:buFont typeface="+mj-lt"/>
              <a:buAutoNum type="arabicParenR"/>
            </a:pPr>
            <a:r>
              <a:rPr lang="en-US" sz="2400" dirty="0" smtClean="0">
                <a:latin typeface="Calibri" charset="0"/>
                <a:cs typeface="Times New Roman" charset="0"/>
              </a:rPr>
              <a:t>Repeat steps 1-5 until number of variables in the 100 best is stable and chose best model.</a:t>
            </a:r>
          </a:p>
          <a:p>
            <a:pPr marL="457200" indent="-457200">
              <a:spcAft>
                <a:spcPct val="30000"/>
              </a:spcAft>
              <a:buFont typeface="+mj-lt"/>
              <a:buAutoNum type="arabicParenR"/>
            </a:pPr>
            <a:endParaRPr lang="en-US" sz="2400" dirty="0" smtClean="0">
              <a:latin typeface="Calibri" charset="0"/>
              <a:cs typeface="Times New Roman" charset="0"/>
            </a:endParaRPr>
          </a:p>
          <a:p>
            <a:pPr marL="457200" indent="-457200">
              <a:spcAft>
                <a:spcPct val="30000"/>
              </a:spcAft>
              <a:buFont typeface="Arial" panose="020B0604020202020204" pitchFamily="34" charset="0"/>
              <a:buChar char="•"/>
            </a:pPr>
            <a:endParaRPr lang="en-US" sz="2400" b="1" dirty="0">
              <a:latin typeface="Calibri" charset="0"/>
              <a:cs typeface="Times New Roman" charset="0"/>
            </a:endParaRPr>
          </a:p>
        </p:txBody>
      </p:sp>
      <p:sp>
        <p:nvSpPr>
          <p:cNvPr id="6" name="Rectangle 5"/>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16991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p:txBody>
          <a:bodyPr/>
          <a:lstStyle/>
          <a:p>
            <a:r>
              <a:rPr lang="en-US" dirty="0" smtClean="0">
                <a:latin typeface="+mn-lt"/>
              </a:rPr>
              <a:t>Properties of this </a:t>
            </a:r>
            <a:r>
              <a:rPr lang="en-US" dirty="0" smtClean="0">
                <a:latin typeface="+mn-lt"/>
              </a:rPr>
              <a:t>model</a:t>
            </a:r>
          </a:p>
        </p:txBody>
      </p:sp>
      <p:graphicFrame>
        <p:nvGraphicFramePr>
          <p:cNvPr id="28674" name="Object 2"/>
          <p:cNvGraphicFramePr>
            <a:graphicFrameLocks noChangeAspect="1"/>
          </p:cNvGraphicFramePr>
          <p:nvPr>
            <p:extLst>
              <p:ext uri="{D42A27DB-BD31-4B8C-83A1-F6EECF244321}">
                <p14:modId xmlns:p14="http://schemas.microsoft.com/office/powerpoint/2010/main" val="3258184984"/>
              </p:ext>
            </p:extLst>
          </p:nvPr>
        </p:nvGraphicFramePr>
        <p:xfrm>
          <a:off x="2230810" y="2209800"/>
          <a:ext cx="4570412" cy="574675"/>
        </p:xfrm>
        <a:graphic>
          <a:graphicData uri="http://schemas.openxmlformats.org/presentationml/2006/ole">
            <mc:AlternateContent xmlns:mc="http://schemas.openxmlformats.org/markup-compatibility/2006">
              <mc:Choice xmlns:v="urn:schemas-microsoft-com:vml" Requires="v">
                <p:oleObj spid="_x0000_s143399" name="Equation" r:id="rId4" imgW="1815840" imgH="228600" progId="Equation.3">
                  <p:embed/>
                </p:oleObj>
              </mc:Choice>
              <mc:Fallback>
                <p:oleObj name="Equation" r:id="rId4" imgW="1815840" imgH="228600" progId="Equation.3">
                  <p:embed/>
                  <p:pic>
                    <p:nvPicPr>
                      <p:cNvPr id="0" name=""/>
                      <p:cNvPicPr>
                        <a:picLocks noChangeAspect="1" noChangeArrowheads="1"/>
                      </p:cNvPicPr>
                      <p:nvPr/>
                    </p:nvPicPr>
                    <p:blipFill>
                      <a:blip r:embed="rId5"/>
                      <a:srcRect/>
                      <a:stretch>
                        <a:fillRect/>
                      </a:stretch>
                    </p:blipFill>
                    <p:spPr bwMode="auto">
                      <a:xfrm>
                        <a:off x="2230810" y="2209800"/>
                        <a:ext cx="457041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p:nvSpPr>
        <p:spPr>
          <a:xfrm>
            <a:off x="1423988" y="2924435"/>
            <a:ext cx="7034212" cy="3139321"/>
          </a:xfrm>
          <a:prstGeom prst="rect">
            <a:avLst/>
          </a:prstGeom>
          <a:noFill/>
        </p:spPr>
        <p:txBody>
          <a:bodyPr wrap="square">
            <a:spAutoFit/>
          </a:bodyPr>
          <a:lstStyle>
            <a:lvl1pPr marL="342900" indent="-342900">
              <a:defRPr>
                <a:solidFill>
                  <a:schemeClr val="tx1"/>
                </a:solidFill>
                <a:latin typeface="Calibri" pitchFamily="34" charset="0"/>
              </a:defRPr>
            </a:lvl1pPr>
            <a:lvl2pPr marL="227013" indent="-227013">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lvl="1">
              <a:spcAft>
                <a:spcPts val="1200"/>
              </a:spcAft>
              <a:buFont typeface="Arial" pitchFamily="34" charset="0"/>
              <a:buChar char="•"/>
            </a:pPr>
            <a:r>
              <a:rPr lang="en-US" sz="2400" dirty="0" smtClean="0"/>
              <a:t>|</a:t>
            </a:r>
            <a:r>
              <a:rPr lang="en-US" sz="2400" i="1" dirty="0">
                <a:latin typeface="Times New Roman" pitchFamily="18" charset="0"/>
                <a:cs typeface="Times New Roman" pitchFamily="18" charset="0"/>
              </a:rPr>
              <a:t>b</a:t>
            </a:r>
            <a:r>
              <a:rPr lang="en-US" sz="2400" dirty="0">
                <a:cs typeface="Times New Roman" pitchFamily="18" charset="0"/>
              </a:rPr>
              <a:t>|</a:t>
            </a:r>
            <a:r>
              <a:rPr lang="en-US" sz="2400" dirty="0"/>
              <a:t> &lt; 1 </a:t>
            </a:r>
            <a:r>
              <a:rPr lang="en-US" sz="2400" dirty="0" smtClean="0"/>
              <a:t>“negative” density-dependence</a:t>
            </a:r>
            <a:endParaRPr lang="en-US" sz="2400" dirty="0"/>
          </a:p>
          <a:p>
            <a:pPr lvl="1">
              <a:spcAft>
                <a:spcPts val="1200"/>
              </a:spcAft>
            </a:pPr>
            <a:r>
              <a:rPr lang="en-US" sz="2400" dirty="0"/>
              <a:t>	</a:t>
            </a:r>
            <a:r>
              <a:rPr lang="en-US" sz="2400" dirty="0" smtClean="0"/>
              <a:t> </a:t>
            </a:r>
            <a:r>
              <a:rPr lang="en-US" sz="2400" i="1" dirty="0">
                <a:latin typeface="Times New Roman" pitchFamily="18" charset="0"/>
                <a:cs typeface="Times New Roman" pitchFamily="18" charset="0"/>
              </a:rPr>
              <a:t>b</a:t>
            </a:r>
            <a:r>
              <a:rPr lang="en-US" sz="2400" dirty="0"/>
              <a:t> = 1, no density-dependence</a:t>
            </a:r>
          </a:p>
          <a:p>
            <a:pPr lvl="1">
              <a:spcAft>
                <a:spcPts val="1200"/>
              </a:spcAft>
            </a:pPr>
            <a:r>
              <a:rPr lang="en-US" sz="2400" dirty="0"/>
              <a:t>	</a:t>
            </a:r>
            <a:r>
              <a:rPr lang="en-US" sz="2400" dirty="0" smtClean="0"/>
              <a:t>|</a:t>
            </a:r>
            <a:r>
              <a:rPr lang="en-US" sz="2400" i="1" dirty="0">
                <a:latin typeface="Times New Roman" pitchFamily="18" charset="0"/>
                <a:cs typeface="Times New Roman" pitchFamily="18" charset="0"/>
              </a:rPr>
              <a:t>b</a:t>
            </a:r>
            <a:r>
              <a:rPr lang="en-US" sz="2400" dirty="0">
                <a:cs typeface="Times New Roman" pitchFamily="18" charset="0"/>
              </a:rPr>
              <a:t>|</a:t>
            </a:r>
            <a:r>
              <a:rPr lang="en-US" sz="2400" dirty="0"/>
              <a:t> &gt; 1, “positive” </a:t>
            </a:r>
            <a:r>
              <a:rPr lang="en-US" sz="2400" dirty="0" smtClean="0"/>
              <a:t>density-dependence (blows up)</a:t>
            </a:r>
            <a:endParaRPr lang="en-US" sz="2400" dirty="0"/>
          </a:p>
          <a:p>
            <a:pPr lvl="1">
              <a:spcAft>
                <a:spcPts val="1200"/>
              </a:spcAft>
              <a:buFont typeface="Arial" pitchFamily="34" charset="0"/>
              <a:buChar char="•"/>
            </a:pPr>
            <a:r>
              <a:rPr lang="en-US" sz="2400" dirty="0" smtClean="0"/>
              <a:t>The closer </a:t>
            </a:r>
            <a:r>
              <a:rPr lang="en-US" sz="2400" i="1" dirty="0">
                <a:latin typeface="Times New Roman" pitchFamily="18" charset="0"/>
                <a:cs typeface="Times New Roman" pitchFamily="18" charset="0"/>
              </a:rPr>
              <a:t>b</a:t>
            </a:r>
            <a:r>
              <a:rPr lang="en-US" sz="2400" dirty="0"/>
              <a:t> </a:t>
            </a:r>
            <a:r>
              <a:rPr lang="en-US" sz="2400" dirty="0" smtClean="0"/>
              <a:t>is to 0, the stronger the density-dependence (stronger the pull back to the mean).  If b=1, there is no “pull” back to the “mean” (the mean is not in fact defined for this case).</a:t>
            </a:r>
            <a:endParaRPr lang="en-US" sz="2400" dirty="0"/>
          </a:p>
        </p:txBody>
      </p:sp>
      <p:sp>
        <p:nvSpPr>
          <p:cNvPr id="2" name="TextBox 1"/>
          <p:cNvSpPr txBox="1"/>
          <p:nvPr/>
        </p:nvSpPr>
        <p:spPr>
          <a:xfrm>
            <a:off x="1295400" y="1312701"/>
            <a:ext cx="7030130" cy="830997"/>
          </a:xfrm>
          <a:prstGeom prst="rect">
            <a:avLst/>
          </a:prstGeom>
          <a:noFill/>
        </p:spPr>
        <p:txBody>
          <a:bodyPr wrap="none" rtlCol="0">
            <a:spAutoFit/>
          </a:bodyPr>
          <a:lstStyle/>
          <a:p>
            <a:r>
              <a:rPr lang="en-US" sz="2400" dirty="0" smtClean="0">
                <a:latin typeface="Calibri" panose="020F0502020204030204" pitchFamily="34" charset="0"/>
              </a:rPr>
              <a:t>univariate discrete time deterministic Gompertz model</a:t>
            </a:r>
          </a:p>
          <a:p>
            <a:pPr algn="ctr"/>
            <a:r>
              <a:rPr lang="en-US" sz="2400" dirty="0" smtClean="0">
                <a:latin typeface="Calibri" panose="020F0502020204030204" pitchFamily="34" charset="0"/>
              </a:rPr>
              <a:t>not in log-space</a:t>
            </a:r>
          </a:p>
        </p:txBody>
      </p:sp>
    </p:spTree>
    <p:extLst>
      <p:ext uri="{BB962C8B-B14F-4D97-AF65-F5344CB8AC3E}">
        <p14:creationId xmlns:p14="http://schemas.microsoft.com/office/powerpoint/2010/main" val="22484322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1"/>
          <p:cNvSpPr>
            <a:spLocks noGrp="1"/>
          </p:cNvSpPr>
          <p:nvPr>
            <p:ph type="title"/>
          </p:nvPr>
        </p:nvSpPr>
        <p:spPr>
          <a:xfrm>
            <a:off x="457200" y="0"/>
            <a:ext cx="8229600" cy="1143000"/>
          </a:xfrm>
        </p:spPr>
        <p:txBody>
          <a:bodyPr/>
          <a:lstStyle/>
          <a:p>
            <a:r>
              <a:rPr lang="en-US" sz="4000" dirty="0" smtClean="0">
                <a:solidFill>
                  <a:schemeClr val="tx2"/>
                </a:solidFill>
                <a:latin typeface="Calibri" charset="0"/>
              </a:rPr>
              <a:t>Search strategy for large model spaces</a:t>
            </a:r>
            <a:endParaRPr lang="en-US" sz="4000" dirty="0">
              <a:solidFill>
                <a:schemeClr val="tx2"/>
              </a:solidFill>
              <a:latin typeface="Calibri" charset="0"/>
            </a:endParaRPr>
          </a:p>
        </p:txBody>
      </p:sp>
      <p:sp>
        <p:nvSpPr>
          <p:cNvPr id="2" name="Rectangle 3"/>
          <p:cNvSpPr/>
          <p:nvPr/>
        </p:nvSpPr>
        <p:spPr>
          <a:xfrm>
            <a:off x="490194" y="1389088"/>
            <a:ext cx="8326781" cy="5632311"/>
          </a:xfrm>
          <a:prstGeom prst="rect">
            <a:avLst/>
          </a:prstGeom>
        </p:spPr>
        <p:txBody>
          <a:bodyPr wrap="square">
            <a:spAutoFit/>
          </a:bodyPr>
          <a:lstStyle/>
          <a:p>
            <a:pPr>
              <a:spcAft>
                <a:spcPct val="30000"/>
              </a:spcAft>
            </a:pPr>
            <a:r>
              <a:rPr lang="en-US" sz="3200" dirty="0" smtClean="0">
                <a:latin typeface="Calibri" charset="0"/>
                <a:cs typeface="Times New Roman" charset="0"/>
              </a:rPr>
              <a:t>Exhaustive via “leap and bound” algorithm</a:t>
            </a:r>
            <a:endParaRPr lang="en-US" sz="3200" dirty="0">
              <a:latin typeface="Calibri" charset="0"/>
              <a:cs typeface="Times New Roman" charset="0"/>
            </a:endParaRPr>
          </a:p>
          <a:p>
            <a:pPr marL="457200" indent="-457200">
              <a:spcAft>
                <a:spcPct val="30000"/>
              </a:spcAft>
              <a:buFont typeface="+mj-lt"/>
              <a:buAutoNum type="arabicParenR"/>
            </a:pPr>
            <a:r>
              <a:rPr lang="en-US" sz="2400" dirty="0" smtClean="0">
                <a:latin typeface="Calibri" charset="0"/>
                <a:cs typeface="Times New Roman" charset="0"/>
              </a:rPr>
              <a:t>Algorithms to find best model over all possible variable combinations without actually doing exhaustive search.</a:t>
            </a:r>
          </a:p>
          <a:p>
            <a:pPr>
              <a:spcAft>
                <a:spcPct val="30000"/>
              </a:spcAft>
            </a:pPr>
            <a:r>
              <a:rPr lang="en-US" sz="3200" dirty="0" smtClean="0">
                <a:latin typeface="Calibri" charset="0"/>
                <a:cs typeface="Times New Roman" charset="0"/>
              </a:rPr>
              <a:t>Forward step-wise</a:t>
            </a:r>
            <a:endParaRPr lang="en-US" sz="3200" dirty="0">
              <a:latin typeface="Calibri" charset="0"/>
              <a:cs typeface="Times New Roman" charset="0"/>
            </a:endParaRPr>
          </a:p>
          <a:p>
            <a:pPr marL="457200" indent="-457200">
              <a:spcAft>
                <a:spcPct val="30000"/>
              </a:spcAft>
              <a:buFont typeface="+mj-lt"/>
              <a:buAutoNum type="arabicParenR"/>
            </a:pPr>
            <a:r>
              <a:rPr lang="en-US" sz="2400" dirty="0" smtClean="0">
                <a:latin typeface="Calibri" charset="0"/>
                <a:cs typeface="Times New Roman" charset="0"/>
              </a:rPr>
              <a:t>Start with no off-diagonal b.</a:t>
            </a:r>
          </a:p>
          <a:p>
            <a:pPr marL="457200" indent="-457200">
              <a:spcAft>
                <a:spcPct val="30000"/>
              </a:spcAft>
              <a:buFont typeface="+mj-lt"/>
              <a:buAutoNum type="arabicParenR"/>
            </a:pPr>
            <a:r>
              <a:rPr lang="en-US" sz="2400" dirty="0" smtClean="0">
                <a:latin typeface="Calibri" charset="0"/>
                <a:cs typeface="Times New Roman" charset="0"/>
              </a:rPr>
              <a:t>Add the b that most improves (reduces) model AIC</a:t>
            </a:r>
          </a:p>
          <a:p>
            <a:pPr marL="457200" indent="-457200">
              <a:spcAft>
                <a:spcPct val="30000"/>
              </a:spcAft>
              <a:buFont typeface="+mj-lt"/>
              <a:buAutoNum type="arabicParenR"/>
            </a:pPr>
            <a:r>
              <a:rPr lang="en-US" sz="2400" dirty="0" smtClean="0">
                <a:latin typeface="Calibri" charset="0"/>
                <a:cs typeface="Times New Roman" charset="0"/>
              </a:rPr>
              <a:t>Stop at some step-AIC threshold</a:t>
            </a:r>
          </a:p>
          <a:p>
            <a:pPr>
              <a:spcAft>
                <a:spcPct val="30000"/>
              </a:spcAft>
            </a:pPr>
            <a:r>
              <a:rPr lang="en-US" sz="3200" dirty="0" smtClean="0">
                <a:latin typeface="Calibri" charset="0"/>
                <a:cs typeface="Times New Roman" charset="0"/>
              </a:rPr>
              <a:t>Backward </a:t>
            </a:r>
            <a:r>
              <a:rPr lang="en-US" sz="3200" dirty="0">
                <a:latin typeface="Calibri" charset="0"/>
                <a:cs typeface="Times New Roman" charset="0"/>
              </a:rPr>
              <a:t>step-wise</a:t>
            </a:r>
          </a:p>
          <a:p>
            <a:pPr marL="457200" indent="-457200">
              <a:spcAft>
                <a:spcPct val="30000"/>
              </a:spcAft>
              <a:buFont typeface="+mj-lt"/>
              <a:buAutoNum type="arabicParenR"/>
            </a:pPr>
            <a:r>
              <a:rPr lang="en-US" sz="2400" dirty="0" smtClean="0">
                <a:latin typeface="Calibri" charset="0"/>
                <a:cs typeface="Times New Roman" charset="0"/>
              </a:rPr>
              <a:t>Same as forward but start with full model (all b’s)</a:t>
            </a:r>
            <a:endParaRPr lang="en-US" sz="2400" dirty="0">
              <a:latin typeface="Calibri" charset="0"/>
              <a:cs typeface="Times New Roman" charset="0"/>
            </a:endParaRPr>
          </a:p>
          <a:p>
            <a:pPr marL="457200" indent="-457200">
              <a:spcAft>
                <a:spcPct val="30000"/>
              </a:spcAft>
              <a:buFont typeface="+mj-lt"/>
              <a:buAutoNum type="arabicParenR"/>
            </a:pPr>
            <a:endParaRPr lang="en-US" sz="2400" dirty="0">
              <a:latin typeface="Calibri" charset="0"/>
              <a:cs typeface="Times New Roman" charset="0"/>
            </a:endParaRPr>
          </a:p>
          <a:p>
            <a:pPr marL="457200" indent="-457200">
              <a:spcAft>
                <a:spcPct val="30000"/>
              </a:spcAft>
              <a:buFont typeface="+mj-lt"/>
              <a:buAutoNum type="arabicParenR"/>
            </a:pPr>
            <a:endParaRPr lang="en-US" sz="2400" dirty="0">
              <a:latin typeface="Calibri" charset="0"/>
              <a:cs typeface="Times New Roman" charset="0"/>
            </a:endParaRPr>
          </a:p>
        </p:txBody>
      </p:sp>
      <p:sp>
        <p:nvSpPr>
          <p:cNvPr id="6" name="Rectangle 5"/>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1109370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Title 1"/>
          <p:cNvSpPr>
            <a:spLocks noGrp="1"/>
          </p:cNvSpPr>
          <p:nvPr>
            <p:ph type="title"/>
          </p:nvPr>
        </p:nvSpPr>
        <p:spPr>
          <a:xfrm>
            <a:off x="457200" y="28058"/>
            <a:ext cx="8229600" cy="1143000"/>
          </a:xfrm>
        </p:spPr>
        <p:txBody>
          <a:bodyPr/>
          <a:lstStyle/>
          <a:p>
            <a:r>
              <a:rPr lang="en-US" dirty="0">
                <a:solidFill>
                  <a:schemeClr val="tx2"/>
                </a:solidFill>
                <a:latin typeface="Calibri" charset="0"/>
              </a:rPr>
              <a:t>Model diagnostics</a:t>
            </a:r>
          </a:p>
        </p:txBody>
      </p:sp>
      <p:sp>
        <p:nvSpPr>
          <p:cNvPr id="3" name="TextBox 2"/>
          <p:cNvSpPr txBox="1"/>
          <p:nvPr/>
        </p:nvSpPr>
        <p:spPr>
          <a:xfrm>
            <a:off x="928688" y="1413039"/>
            <a:ext cx="7286625" cy="4324261"/>
          </a:xfrm>
          <a:prstGeom prst="rect">
            <a:avLst/>
          </a:prstGeom>
          <a:noFill/>
        </p:spPr>
        <p:txBody>
          <a:bodyPr>
            <a:spAutoFit/>
          </a:bodyPr>
          <a:lstStyle>
            <a:lvl1pPr>
              <a:defRPr>
                <a:solidFill>
                  <a:schemeClr val="tx1"/>
                </a:solidFill>
                <a:latin typeface="Calibri" charset="0"/>
                <a:ea typeface="ＭＳ Ｐゴシック" charset="0"/>
              </a:defRPr>
            </a:lvl1pPr>
            <a:lvl2pPr marL="744538" indent="-287338">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spcAft>
                <a:spcPts val="1200"/>
              </a:spcAft>
            </a:pPr>
            <a:r>
              <a:rPr lang="en-US" sz="3200" dirty="0"/>
              <a:t>Once selected, a MAR(1) model should be scrutinized</a:t>
            </a:r>
          </a:p>
          <a:p>
            <a:pPr>
              <a:spcAft>
                <a:spcPts val="600"/>
              </a:spcAft>
            </a:pPr>
            <a:r>
              <a:rPr lang="en-US" sz="2400" dirty="0"/>
              <a:t>Useful diagnostics include:</a:t>
            </a:r>
          </a:p>
          <a:p>
            <a:pPr lvl="1">
              <a:spcAft>
                <a:spcPts val="600"/>
              </a:spcAft>
              <a:buFont typeface="Calibri" charset="0"/>
              <a:buAutoNum type="arabicParenR"/>
            </a:pPr>
            <a:r>
              <a:rPr lang="en-US" dirty="0"/>
              <a:t>Are residuals temporally </a:t>
            </a:r>
            <a:r>
              <a:rPr lang="en-US" dirty="0" err="1"/>
              <a:t>autocorrelated</a:t>
            </a:r>
            <a:r>
              <a:rPr lang="en-US" dirty="0"/>
              <a:t> (via </a:t>
            </a:r>
            <a:r>
              <a:rPr lang="en-US" dirty="0" smtClean="0"/>
              <a:t>ACF)</a:t>
            </a:r>
            <a:r>
              <a:rPr lang="en-US" dirty="0"/>
              <a:t>?</a:t>
            </a:r>
          </a:p>
          <a:p>
            <a:pPr lvl="1">
              <a:spcAft>
                <a:spcPts val="600"/>
              </a:spcAft>
              <a:buFont typeface="Calibri" charset="0"/>
              <a:buAutoNum type="arabicParenR"/>
            </a:pPr>
            <a:r>
              <a:rPr lang="en-US" dirty="0"/>
              <a:t>Are mean or variance of the residuals correlated with any variates or covariates (via X-Y plots)?</a:t>
            </a:r>
          </a:p>
          <a:p>
            <a:pPr lvl="1">
              <a:spcAft>
                <a:spcPts val="600"/>
              </a:spcAft>
              <a:buFont typeface="Calibri" charset="0"/>
              <a:buAutoNum type="arabicParenR"/>
            </a:pPr>
            <a:r>
              <a:rPr lang="en-US" dirty="0"/>
              <a:t>Are residuals normally distributed (via normal probability plots)?</a:t>
            </a:r>
          </a:p>
          <a:p>
            <a:pPr lvl="1">
              <a:spcAft>
                <a:spcPts val="600"/>
              </a:spcAft>
              <a:buFont typeface="Calibri" charset="0"/>
              <a:buAutoNum type="arabicParenR"/>
            </a:pPr>
            <a:r>
              <a:rPr lang="en-US" dirty="0" smtClean="0"/>
              <a:t>What </a:t>
            </a:r>
            <a:r>
              <a:rPr lang="en-US" dirty="0"/>
              <a:t>proportion of the variance is explained by the model (via conditional </a:t>
            </a:r>
            <a:r>
              <a:rPr lang="en-US" i="1" dirty="0">
                <a:latin typeface="Times New Roman" charset="0"/>
                <a:cs typeface="Times New Roman" charset="0"/>
              </a:rPr>
              <a:t>R</a:t>
            </a:r>
            <a:r>
              <a:rPr lang="en-US" baseline="30000" dirty="0"/>
              <a:t>2</a:t>
            </a:r>
            <a:r>
              <a:rPr lang="en-US" dirty="0"/>
              <a:t>)?</a:t>
            </a:r>
          </a:p>
          <a:p>
            <a:pPr lvl="1">
              <a:spcAft>
                <a:spcPts val="600"/>
              </a:spcAft>
            </a:pPr>
            <a:r>
              <a:rPr lang="en-US" dirty="0">
                <a:solidFill>
                  <a:schemeClr val="accent2"/>
                </a:solidFill>
              </a:rPr>
              <a:t>Note:</a:t>
            </a:r>
            <a:r>
              <a:rPr lang="en-US" dirty="0">
                <a:solidFill>
                  <a:schemeClr val="tx2"/>
                </a:solidFill>
              </a:rPr>
              <a:t> </a:t>
            </a:r>
            <a:r>
              <a:rPr lang="en-US" dirty="0"/>
              <a:t>conditional </a:t>
            </a:r>
            <a:r>
              <a:rPr lang="en-US" i="1" dirty="0">
                <a:latin typeface="Times New Roman" charset="0"/>
                <a:cs typeface="Times New Roman" charset="0"/>
              </a:rPr>
              <a:t>R</a:t>
            </a:r>
            <a:r>
              <a:rPr lang="en-US" baseline="30000" dirty="0"/>
              <a:t>2</a:t>
            </a:r>
            <a:r>
              <a:rPr lang="en-US" dirty="0"/>
              <a:t> measures the proportion of change in log density from time </a:t>
            </a:r>
            <a:r>
              <a:rPr lang="en-US" i="1" dirty="0">
                <a:latin typeface="Times New Roman" charset="0"/>
                <a:cs typeface="Times New Roman" charset="0"/>
              </a:rPr>
              <a:t>t</a:t>
            </a:r>
            <a:r>
              <a:rPr lang="en-US" dirty="0">
                <a:latin typeface="Times New Roman" charset="0"/>
                <a:cs typeface="Times New Roman" charset="0"/>
              </a:rPr>
              <a:t>-1</a:t>
            </a:r>
            <a:r>
              <a:rPr lang="en-US" dirty="0"/>
              <a:t> to </a:t>
            </a:r>
            <a:r>
              <a:rPr lang="en-US" i="1" dirty="0">
                <a:latin typeface="Times New Roman" charset="0"/>
                <a:cs typeface="Times New Roman" charset="0"/>
              </a:rPr>
              <a:t>t</a:t>
            </a:r>
            <a:r>
              <a:rPr lang="en-US" dirty="0"/>
              <a:t> </a:t>
            </a:r>
          </a:p>
        </p:txBody>
      </p:sp>
      <p:sp>
        <p:nvSpPr>
          <p:cNvPr id="4" name="Rectangle 3"/>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33804956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
        <p:nvSpPr>
          <p:cNvPr id="11" name="Title 1"/>
          <p:cNvSpPr txBox="1">
            <a:spLocks/>
          </p:cNvSpPr>
          <p:nvPr/>
        </p:nvSpPr>
        <p:spPr bwMode="auto">
          <a:xfrm>
            <a:off x="457200" y="2805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ＭＳ Ｐゴシック" charset="0"/>
                <a:cs typeface="+mj-cs"/>
              </a:defRPr>
            </a:lvl1pPr>
            <a:lvl2pPr algn="ctr" rtl="0" fontAlgn="base">
              <a:spcBef>
                <a:spcPct val="0"/>
              </a:spcBef>
              <a:spcAft>
                <a:spcPct val="0"/>
              </a:spcAft>
              <a:defRPr sz="4400">
                <a:solidFill>
                  <a:schemeClr val="tx1"/>
                </a:solidFill>
                <a:latin typeface="Calibri" charset="0"/>
                <a:ea typeface="ＭＳ Ｐゴシック" charset="0"/>
              </a:defRPr>
            </a:lvl2pPr>
            <a:lvl3pPr algn="ctr" rtl="0" fontAlgn="base">
              <a:spcBef>
                <a:spcPct val="0"/>
              </a:spcBef>
              <a:spcAft>
                <a:spcPct val="0"/>
              </a:spcAft>
              <a:defRPr sz="4400">
                <a:solidFill>
                  <a:schemeClr val="tx1"/>
                </a:solidFill>
                <a:latin typeface="Calibri" charset="0"/>
                <a:ea typeface="ＭＳ Ｐゴシック" charset="0"/>
              </a:defRPr>
            </a:lvl3pPr>
            <a:lvl4pPr algn="ctr" rtl="0" fontAlgn="base">
              <a:spcBef>
                <a:spcPct val="0"/>
              </a:spcBef>
              <a:spcAft>
                <a:spcPct val="0"/>
              </a:spcAft>
              <a:defRPr sz="4400">
                <a:solidFill>
                  <a:schemeClr val="tx1"/>
                </a:solidFill>
                <a:latin typeface="Calibri" charset="0"/>
                <a:ea typeface="ＭＳ Ｐゴシック" charset="0"/>
              </a:defRPr>
            </a:lvl4pPr>
            <a:lvl5pPr algn="ctr" rtl="0" fontAlgn="base">
              <a:spcBef>
                <a:spcPct val="0"/>
              </a:spcBef>
              <a:spcAft>
                <a:spcPct val="0"/>
              </a:spcAft>
              <a:defRPr sz="4400">
                <a:solidFill>
                  <a:schemeClr val="tx1"/>
                </a:solidFill>
                <a:latin typeface="Calibri" charset="0"/>
                <a:ea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a:lstStyle>
          <a:p>
            <a:r>
              <a:rPr lang="en-US" dirty="0" smtClean="0">
                <a:solidFill>
                  <a:schemeClr val="tx2"/>
                </a:solidFill>
                <a:latin typeface="Calibri" charset="0"/>
              </a:rPr>
              <a:t>Model diagnostics</a:t>
            </a:r>
            <a:endParaRPr lang="en-US" dirty="0">
              <a:solidFill>
                <a:schemeClr val="tx2"/>
              </a:solidFill>
              <a:latin typeface="Calibri" charset="0"/>
            </a:endParaRPr>
          </a:p>
        </p:txBody>
      </p:sp>
      <p:pic>
        <p:nvPicPr>
          <p:cNvPr id="258050"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20762" y="2239692"/>
            <a:ext cx="5903240" cy="4618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637415" y="1778027"/>
            <a:ext cx="6353021" cy="923330"/>
          </a:xfrm>
          <a:prstGeom prst="rect">
            <a:avLst/>
          </a:prstGeom>
          <a:noFill/>
        </p:spPr>
        <p:txBody>
          <a:bodyPr wrap="none" rtlCol="0">
            <a:spAutoFit/>
          </a:bodyPr>
          <a:lstStyle/>
          <a:p>
            <a:r>
              <a:rPr lang="en-US" dirty="0" smtClean="0"/>
              <a:t>Example of demeaned plankton data, 4 </a:t>
            </a:r>
            <a:r>
              <a:rPr lang="en-US" dirty="0" err="1" smtClean="0"/>
              <a:t>spp</a:t>
            </a:r>
            <a:r>
              <a:rPr lang="en-US" dirty="0" smtClean="0"/>
              <a:t> (Ives et al 2003)</a:t>
            </a:r>
          </a:p>
          <a:p>
            <a:pPr marL="285750" indent="-285750">
              <a:buFontTx/>
              <a:buChar char="-"/>
            </a:pPr>
            <a:r>
              <a:rPr lang="en-US" dirty="0" smtClean="0"/>
              <a:t>we are fitting one B matrix (and u)</a:t>
            </a:r>
          </a:p>
          <a:p>
            <a:pPr marL="285750" indent="-285750">
              <a:buFontTx/>
              <a:buChar char="-"/>
            </a:pPr>
            <a:r>
              <a:rPr lang="en-US" dirty="0" smtClean="0"/>
              <a:t>so level changes need to be explained by the covariates</a:t>
            </a:r>
            <a:endParaRPr lang="en-US" dirty="0"/>
          </a:p>
        </p:txBody>
      </p:sp>
      <p:graphicFrame>
        <p:nvGraphicFramePr>
          <p:cNvPr id="13" name="Object 12"/>
          <p:cNvGraphicFramePr>
            <a:graphicFrameLocks noChangeAspect="1"/>
          </p:cNvGraphicFramePr>
          <p:nvPr>
            <p:extLst/>
          </p:nvPr>
        </p:nvGraphicFramePr>
        <p:xfrm>
          <a:off x="3191629" y="1319740"/>
          <a:ext cx="3097115" cy="458287"/>
        </p:xfrm>
        <a:graphic>
          <a:graphicData uri="http://schemas.openxmlformats.org/presentationml/2006/ole">
            <mc:AlternateContent xmlns:mc="http://schemas.openxmlformats.org/markup-compatibility/2006">
              <mc:Choice xmlns:v="urn:schemas-microsoft-com:vml" Requires="v">
                <p:oleObj spid="_x0000_s169987" name="Equation" r:id="rId4" imgW="1444320" imgH="200880" progId="Equation.3">
                  <p:embed/>
                </p:oleObj>
              </mc:Choice>
              <mc:Fallback>
                <p:oleObj name="Equation" r:id="rId4" imgW="1444320" imgH="200880" progId="Equation.3">
                  <p:embed/>
                  <p:pic>
                    <p:nvPicPr>
                      <p:cNvPr id="13"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1629" y="1319740"/>
                        <a:ext cx="3097115" cy="4582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460231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a:xfrm>
            <a:off x="0" y="28058"/>
            <a:ext cx="9144000" cy="1143000"/>
          </a:xfrm>
        </p:spPr>
        <p:txBody>
          <a:bodyPr/>
          <a:lstStyle/>
          <a:p>
            <a:r>
              <a:rPr lang="en-US" dirty="0">
                <a:solidFill>
                  <a:schemeClr val="tx2"/>
                </a:solidFill>
                <a:latin typeface="Calibri" charset="0"/>
              </a:rPr>
              <a:t>Parameter confidence intervals (CI)</a:t>
            </a:r>
          </a:p>
        </p:txBody>
      </p:sp>
      <p:sp>
        <p:nvSpPr>
          <p:cNvPr id="3" name="TextBox 2"/>
          <p:cNvSpPr txBox="1"/>
          <p:nvPr/>
        </p:nvSpPr>
        <p:spPr>
          <a:xfrm>
            <a:off x="808522" y="1404937"/>
            <a:ext cx="7835857" cy="3585597"/>
          </a:xfrm>
          <a:prstGeom prst="rect">
            <a:avLst/>
          </a:prstGeom>
          <a:noFill/>
        </p:spPr>
        <p:txBody>
          <a:bodyPr wrap="square">
            <a:spAutoFit/>
          </a:bodyPr>
          <a:lstStyle>
            <a:lvl1pPr marL="284163" indent="-284163">
              <a:defRPr>
                <a:solidFill>
                  <a:schemeClr val="tx1"/>
                </a:solidFill>
                <a:latin typeface="Calibri" charset="0"/>
                <a:ea typeface="ＭＳ Ｐゴシック" charset="0"/>
              </a:defRPr>
            </a:lvl1pPr>
            <a:lvl2pPr marL="627063" indent="-169863">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spcAft>
                <a:spcPts val="1200"/>
              </a:spcAft>
            </a:pPr>
            <a:r>
              <a:rPr lang="en-US" sz="2400" dirty="0"/>
              <a:t>Can obtain CI</a:t>
            </a:r>
            <a:r>
              <a:rPr lang="ja-JP" altLang="en-US" sz="2400" dirty="0"/>
              <a:t>’</a:t>
            </a:r>
            <a:r>
              <a:rPr lang="en-US" sz="2400" dirty="0"/>
              <a:t>s from model in </a:t>
            </a:r>
            <a:r>
              <a:rPr lang="en-US" sz="2400" dirty="0" smtClean="0"/>
              <a:t>3 ways</a:t>
            </a:r>
            <a:r>
              <a:rPr lang="en-US" sz="2400" dirty="0"/>
              <a:t>:</a:t>
            </a:r>
          </a:p>
          <a:p>
            <a:pPr marL="406400" indent="-406400">
              <a:spcAft>
                <a:spcPts val="600"/>
              </a:spcAft>
              <a:buFont typeface="Calibri" charset="0"/>
              <a:buAutoNum type="arabicParenR"/>
            </a:pPr>
            <a:r>
              <a:rPr lang="en-US" sz="2400" dirty="0" smtClean="0"/>
              <a:t>“Innovations” bootstrapping (how Ives et al (2003) does it)</a:t>
            </a:r>
            <a:endParaRPr lang="en-US" sz="2400" dirty="0"/>
          </a:p>
          <a:p>
            <a:pPr lvl="1">
              <a:spcAft>
                <a:spcPts val="600"/>
              </a:spcAft>
              <a:buFont typeface="Arial" charset="0"/>
              <a:buChar char="•"/>
            </a:pPr>
            <a:r>
              <a:rPr lang="en-US" sz="2400" dirty="0"/>
              <a:t>Parameter estimation produces </a:t>
            </a:r>
            <a:r>
              <a:rPr lang="en-US" sz="2400" dirty="0" smtClean="0"/>
              <a:t>state residuals (</a:t>
            </a:r>
            <a:r>
              <a:rPr lang="en-US" sz="2400" dirty="0" err="1" smtClean="0"/>
              <a:t>w</a:t>
            </a:r>
            <a:r>
              <a:rPr lang="en-US" sz="2400" baseline="-25000" dirty="0" err="1" smtClean="0"/>
              <a:t>t</a:t>
            </a:r>
            <a:r>
              <a:rPr lang="en-US" sz="2400" dirty="0" smtClean="0"/>
              <a:t>)</a:t>
            </a:r>
            <a:endParaRPr lang="en-US" sz="2400" dirty="0"/>
          </a:p>
          <a:p>
            <a:pPr lvl="1">
              <a:spcAft>
                <a:spcPts val="600"/>
              </a:spcAft>
              <a:buFont typeface="Arial" charset="0"/>
              <a:buChar char="•"/>
            </a:pPr>
            <a:r>
              <a:rPr lang="en-US" sz="2400" dirty="0"/>
              <a:t>Randomly resample the residuals </a:t>
            </a:r>
            <a:r>
              <a:rPr lang="en-US" sz="2400" dirty="0" smtClean="0"/>
              <a:t>(by column) to </a:t>
            </a:r>
            <a:r>
              <a:rPr lang="en-US" sz="2400" dirty="0"/>
              <a:t>produce a new </a:t>
            </a:r>
            <a:r>
              <a:rPr lang="en-US" sz="2400" b="1" dirty="0" smtClean="0">
                <a:latin typeface="Times New Roman" charset="0"/>
                <a:cs typeface="Times New Roman" charset="0"/>
              </a:rPr>
              <a:t>X </a:t>
            </a:r>
            <a:r>
              <a:rPr lang="en-US" sz="2400" dirty="0" smtClean="0">
                <a:latin typeface="+mn-lt"/>
                <a:cs typeface="Times New Roman" charset="0"/>
              </a:rPr>
              <a:t>(meaning use as your </a:t>
            </a:r>
            <a:r>
              <a:rPr lang="en-US" sz="2400" dirty="0" err="1" smtClean="0">
                <a:latin typeface="+mn-lt"/>
                <a:cs typeface="Times New Roman" charset="0"/>
              </a:rPr>
              <a:t>w</a:t>
            </a:r>
            <a:r>
              <a:rPr lang="en-US" sz="2400" baseline="-25000" dirty="0" err="1" smtClean="0">
                <a:latin typeface="+mn-lt"/>
                <a:cs typeface="Times New Roman" charset="0"/>
              </a:rPr>
              <a:t>t</a:t>
            </a:r>
            <a:r>
              <a:rPr lang="en-US" sz="2400" dirty="0" smtClean="0">
                <a:latin typeface="+mn-lt"/>
                <a:cs typeface="Times New Roman" charset="0"/>
              </a:rPr>
              <a:t>)</a:t>
            </a:r>
            <a:endParaRPr lang="en-US" sz="2400" b="1" dirty="0">
              <a:latin typeface="+mn-lt"/>
              <a:cs typeface="Times New Roman" charset="0"/>
            </a:endParaRPr>
          </a:p>
          <a:p>
            <a:pPr lvl="1">
              <a:spcAft>
                <a:spcPts val="600"/>
              </a:spcAft>
              <a:buFont typeface="Arial" charset="0"/>
              <a:buChar char="•"/>
            </a:pPr>
            <a:r>
              <a:rPr lang="en-US" sz="2400" dirty="0"/>
              <a:t>Use new </a:t>
            </a:r>
            <a:r>
              <a:rPr lang="en-US" sz="2400" b="1" dirty="0">
                <a:latin typeface="Times New Roman" charset="0"/>
                <a:cs typeface="Times New Roman" charset="0"/>
              </a:rPr>
              <a:t>X</a:t>
            </a:r>
            <a:r>
              <a:rPr lang="en-US" sz="2400" dirty="0"/>
              <a:t> to again estimate parameters</a:t>
            </a:r>
          </a:p>
          <a:p>
            <a:pPr lvl="1">
              <a:spcAft>
                <a:spcPts val="600"/>
              </a:spcAft>
              <a:buFont typeface="Arial" charset="0"/>
              <a:buChar char="•"/>
            </a:pPr>
            <a:r>
              <a:rPr lang="en-US" sz="2400" dirty="0"/>
              <a:t>Repeat </a:t>
            </a:r>
            <a:r>
              <a:rPr lang="ja-JP" altLang="en-US" sz="2400" dirty="0"/>
              <a:t>“</a:t>
            </a:r>
            <a:r>
              <a:rPr lang="en-US" sz="2400" dirty="0"/>
              <a:t>many</a:t>
            </a:r>
            <a:r>
              <a:rPr lang="ja-JP" altLang="en-US" sz="2400" dirty="0"/>
              <a:t>”</a:t>
            </a:r>
            <a:r>
              <a:rPr lang="en-US" sz="2400" dirty="0"/>
              <a:t> times</a:t>
            </a:r>
          </a:p>
          <a:p>
            <a:pPr lvl="1">
              <a:spcAft>
                <a:spcPts val="600"/>
              </a:spcAft>
              <a:buFont typeface="Arial" charset="0"/>
              <a:buChar char="•"/>
            </a:pPr>
            <a:r>
              <a:rPr lang="en-US" sz="2400" dirty="0"/>
              <a:t>Estimate CI</a:t>
            </a:r>
            <a:r>
              <a:rPr lang="ja-JP" altLang="en-US" sz="2400" dirty="0"/>
              <a:t>’</a:t>
            </a:r>
            <a:r>
              <a:rPr lang="en-US" sz="2400" dirty="0"/>
              <a:t>s from distribution of parameter estimates</a:t>
            </a:r>
          </a:p>
        </p:txBody>
      </p:sp>
      <p:sp>
        <p:nvSpPr>
          <p:cNvPr id="5" name="Rectangle 4"/>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22349880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a:xfrm>
            <a:off x="0" y="28058"/>
            <a:ext cx="9144000" cy="1143000"/>
          </a:xfrm>
        </p:spPr>
        <p:txBody>
          <a:bodyPr/>
          <a:lstStyle/>
          <a:p>
            <a:r>
              <a:rPr lang="en-US" dirty="0">
                <a:solidFill>
                  <a:schemeClr val="tx2"/>
                </a:solidFill>
                <a:latin typeface="Calibri" charset="0"/>
              </a:rPr>
              <a:t>Parameter confidence intervals (CI)</a:t>
            </a:r>
          </a:p>
        </p:txBody>
      </p:sp>
      <p:sp>
        <p:nvSpPr>
          <p:cNvPr id="4" name="TextBox 3"/>
          <p:cNvSpPr txBox="1"/>
          <p:nvPr/>
        </p:nvSpPr>
        <p:spPr>
          <a:xfrm>
            <a:off x="1343224" y="1378281"/>
            <a:ext cx="6457553" cy="2908489"/>
          </a:xfrm>
          <a:prstGeom prst="rect">
            <a:avLst/>
          </a:prstGeom>
          <a:noFill/>
        </p:spPr>
        <p:txBody>
          <a:bodyPr wrap="square">
            <a:spAutoFit/>
          </a:bodyPr>
          <a:lstStyle>
            <a:lvl1pPr marL="284163" indent="-284163">
              <a:defRPr>
                <a:solidFill>
                  <a:schemeClr val="tx1"/>
                </a:solidFill>
                <a:latin typeface="Calibri" pitchFamily="34" charset="0"/>
              </a:defRPr>
            </a:lvl1pPr>
            <a:lvl2pPr marL="627063" indent="-169863">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457200" indent="-457200">
              <a:spcAft>
                <a:spcPts val="600"/>
              </a:spcAft>
              <a:buFont typeface="+mj-lt"/>
              <a:buAutoNum type="arabicParenR" startAt="2"/>
            </a:pPr>
            <a:r>
              <a:rPr lang="en-US" sz="2400" dirty="0" smtClean="0">
                <a:latin typeface="+mn-lt"/>
              </a:rPr>
              <a:t>Parametric bootstrapping if you use a MLE method</a:t>
            </a:r>
          </a:p>
          <a:p>
            <a:pPr marL="858837" lvl="2" indent="-342900">
              <a:spcAft>
                <a:spcPts val="600"/>
              </a:spcAft>
              <a:buFont typeface="Arial" pitchFamily="34" charset="0"/>
              <a:buChar char="•"/>
            </a:pPr>
            <a:r>
              <a:rPr lang="en-US" sz="2400" dirty="0" smtClean="0">
                <a:latin typeface="+mn-lt"/>
              </a:rPr>
              <a:t>Generate parametric bootstrap data from the MLE model</a:t>
            </a:r>
            <a:endParaRPr lang="en-US" sz="2400" dirty="0">
              <a:latin typeface="+mn-lt"/>
            </a:endParaRPr>
          </a:p>
          <a:p>
            <a:pPr marL="858837" lvl="2" indent="-342900">
              <a:spcAft>
                <a:spcPts val="600"/>
              </a:spcAft>
              <a:buFont typeface="Arial" pitchFamily="34" charset="0"/>
              <a:buChar char="•"/>
            </a:pPr>
            <a:r>
              <a:rPr lang="en-US" sz="2400" dirty="0">
                <a:latin typeface="+mn-lt"/>
              </a:rPr>
              <a:t>Use new data to again estimate </a:t>
            </a:r>
            <a:r>
              <a:rPr lang="en-US" sz="2400" dirty="0" smtClean="0">
                <a:latin typeface="+mn-lt"/>
              </a:rPr>
              <a:t>parameters (bootstrap parameter estimates)</a:t>
            </a:r>
            <a:endParaRPr lang="en-US" sz="2400" dirty="0">
              <a:latin typeface="+mn-lt"/>
            </a:endParaRPr>
          </a:p>
          <a:p>
            <a:pPr marL="858837" lvl="2" indent="-342900">
              <a:spcAft>
                <a:spcPts val="600"/>
              </a:spcAft>
              <a:buFont typeface="Arial" pitchFamily="34" charset="0"/>
              <a:buChar char="•"/>
            </a:pPr>
            <a:r>
              <a:rPr lang="en-US" sz="2400" dirty="0" smtClean="0">
                <a:latin typeface="+mn-lt"/>
              </a:rPr>
              <a:t>Repeat </a:t>
            </a:r>
            <a:r>
              <a:rPr lang="en-US" sz="2400" dirty="0">
                <a:latin typeface="+mn-lt"/>
              </a:rPr>
              <a:t>“many” </a:t>
            </a:r>
            <a:r>
              <a:rPr lang="en-US" sz="2400" dirty="0" smtClean="0">
                <a:latin typeface="+mn-lt"/>
              </a:rPr>
              <a:t>times</a:t>
            </a:r>
          </a:p>
        </p:txBody>
      </p:sp>
      <p:sp>
        <p:nvSpPr>
          <p:cNvPr id="5" name="Rectangle 4"/>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9415002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a:xfrm>
            <a:off x="0" y="28058"/>
            <a:ext cx="9144000" cy="1143000"/>
          </a:xfrm>
        </p:spPr>
        <p:txBody>
          <a:bodyPr/>
          <a:lstStyle/>
          <a:p>
            <a:r>
              <a:rPr lang="en-US" dirty="0">
                <a:solidFill>
                  <a:schemeClr val="tx2"/>
                </a:solidFill>
                <a:latin typeface="Calibri" charset="0"/>
              </a:rPr>
              <a:t>Parameter confidence intervals (CI)</a:t>
            </a:r>
          </a:p>
        </p:txBody>
      </p:sp>
      <p:sp>
        <p:nvSpPr>
          <p:cNvPr id="4" name="TextBox 3"/>
          <p:cNvSpPr txBox="1"/>
          <p:nvPr/>
        </p:nvSpPr>
        <p:spPr>
          <a:xfrm>
            <a:off x="755311" y="1401084"/>
            <a:ext cx="7621347" cy="2539157"/>
          </a:xfrm>
          <a:prstGeom prst="rect">
            <a:avLst/>
          </a:prstGeom>
          <a:noFill/>
        </p:spPr>
        <p:txBody>
          <a:bodyPr wrap="square">
            <a:spAutoFit/>
          </a:bodyPr>
          <a:lstStyle>
            <a:lvl1pPr marL="284163" indent="-284163">
              <a:defRPr>
                <a:solidFill>
                  <a:schemeClr val="tx1"/>
                </a:solidFill>
                <a:latin typeface="Calibri" pitchFamily="34" charset="0"/>
              </a:defRPr>
            </a:lvl1pPr>
            <a:lvl2pPr marL="627063" indent="-169863">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395288" indent="-395288">
              <a:spcAft>
                <a:spcPts val="600"/>
              </a:spcAft>
            </a:pPr>
            <a:r>
              <a:rPr lang="en-US" sz="2400" dirty="0" smtClean="0">
                <a:latin typeface="+mn-lt"/>
              </a:rPr>
              <a:t>3) 	Estimate </a:t>
            </a:r>
            <a:r>
              <a:rPr lang="en-US" sz="2400" dirty="0">
                <a:latin typeface="+mn-lt"/>
              </a:rPr>
              <a:t>CI’s from </a:t>
            </a:r>
            <a:r>
              <a:rPr lang="en-US" sz="2400" dirty="0" smtClean="0">
                <a:latin typeface="+mn-lt"/>
              </a:rPr>
              <a:t>the (estimated) distribution </a:t>
            </a:r>
            <a:r>
              <a:rPr lang="en-US" sz="2400" dirty="0">
                <a:latin typeface="+mn-lt"/>
              </a:rPr>
              <a:t>of parameter </a:t>
            </a:r>
            <a:r>
              <a:rPr lang="en-US" sz="2400" dirty="0" smtClean="0">
                <a:latin typeface="+mn-lt"/>
              </a:rPr>
              <a:t>estimates</a:t>
            </a:r>
          </a:p>
          <a:p>
            <a:pPr marL="800100" lvl="1" indent="-233363">
              <a:spcAft>
                <a:spcPts val="600"/>
              </a:spcAft>
              <a:buFont typeface="Arial" pitchFamily="34" charset="0"/>
              <a:buChar char="•"/>
            </a:pPr>
            <a:r>
              <a:rPr lang="en-US" sz="2400" dirty="0" smtClean="0">
                <a:latin typeface="+mn-lt"/>
              </a:rPr>
              <a:t>Estimate the Hessian matrix (there are various R functions to do this)</a:t>
            </a:r>
          </a:p>
          <a:p>
            <a:pPr marL="800100" lvl="1" indent="-233363">
              <a:spcAft>
                <a:spcPts val="600"/>
              </a:spcAft>
              <a:buFont typeface="Arial" pitchFamily="34" charset="0"/>
              <a:buChar char="•"/>
            </a:pPr>
            <a:r>
              <a:rPr lang="en-US" sz="2400" dirty="0" smtClean="0">
                <a:latin typeface="+mn-lt"/>
              </a:rPr>
              <a:t>Use that to compute the (estimated) CIs</a:t>
            </a:r>
          </a:p>
          <a:p>
            <a:pPr marL="800100" lvl="1" indent="-233363">
              <a:spcAft>
                <a:spcPts val="600"/>
              </a:spcAft>
              <a:buFont typeface="Arial" pitchFamily="34" charset="0"/>
              <a:buChar char="•"/>
            </a:pPr>
            <a:r>
              <a:rPr lang="en-US" sz="2400" dirty="0" smtClean="0">
                <a:latin typeface="+mn-lt"/>
              </a:rPr>
              <a:t>Large-</a:t>
            </a:r>
            <a:r>
              <a:rPr lang="en-US" sz="2400" i="1" dirty="0" smtClean="0">
                <a:latin typeface="+mn-lt"/>
              </a:rPr>
              <a:t>n</a:t>
            </a:r>
            <a:r>
              <a:rPr lang="en-US" sz="2400" dirty="0" smtClean="0">
                <a:latin typeface="+mn-lt"/>
              </a:rPr>
              <a:t> approximation</a:t>
            </a:r>
          </a:p>
        </p:txBody>
      </p:sp>
      <p:sp>
        <p:nvSpPr>
          <p:cNvPr id="5" name="Rectangle 4"/>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spTree>
    <p:extLst>
      <p:ext uri="{BB962C8B-B14F-4D97-AF65-F5344CB8AC3E}">
        <p14:creationId xmlns:p14="http://schemas.microsoft.com/office/powerpoint/2010/main" val="38760303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Title 1"/>
          <p:cNvSpPr>
            <a:spLocks noGrp="1"/>
          </p:cNvSpPr>
          <p:nvPr>
            <p:ph type="title"/>
          </p:nvPr>
        </p:nvSpPr>
        <p:spPr>
          <a:xfrm>
            <a:off x="457200" y="0"/>
            <a:ext cx="8229600" cy="1143000"/>
          </a:xfrm>
        </p:spPr>
        <p:txBody>
          <a:bodyPr/>
          <a:lstStyle/>
          <a:p>
            <a:r>
              <a:rPr lang="en-US" dirty="0">
                <a:solidFill>
                  <a:schemeClr val="tx2"/>
                </a:solidFill>
                <a:latin typeface="Calibri" charset="0"/>
              </a:rPr>
              <a:t>MAR(1) </a:t>
            </a:r>
            <a:r>
              <a:rPr lang="en-US" dirty="0" smtClean="0">
                <a:solidFill>
                  <a:schemeClr val="tx2"/>
                </a:solidFill>
                <a:latin typeface="Calibri" charset="0"/>
              </a:rPr>
              <a:t>with observation </a:t>
            </a:r>
            <a:r>
              <a:rPr lang="en-US" dirty="0">
                <a:solidFill>
                  <a:schemeClr val="tx2"/>
                </a:solidFill>
                <a:latin typeface="Calibri" charset="0"/>
              </a:rPr>
              <a:t>error</a:t>
            </a:r>
          </a:p>
        </p:txBody>
      </p:sp>
      <p:sp>
        <p:nvSpPr>
          <p:cNvPr id="4" name="Rectangle 3"/>
          <p:cNvSpPr>
            <a:spLocks noChangeArrowheads="1"/>
          </p:cNvSpPr>
          <p:nvPr/>
        </p:nvSpPr>
        <p:spPr bwMode="auto">
          <a:xfrm>
            <a:off x="327025" y="1119188"/>
            <a:ext cx="8489950" cy="44450"/>
          </a:xfrm>
          <a:prstGeom prst="rect">
            <a:avLst/>
          </a:prstGeom>
          <a:gradFill rotWithShape="1">
            <a:gsLst>
              <a:gs pos="0">
                <a:srgbClr val="9AB5E4"/>
              </a:gs>
              <a:gs pos="50000">
                <a:srgbClr val="C2D1ED"/>
              </a:gs>
              <a:gs pos="100000">
                <a:srgbClr val="E1E8F5"/>
              </a:gs>
            </a:gsLst>
            <a:lin ang="0" scaled="1"/>
          </a:gradFill>
          <a:ln w="25400">
            <a:noFill/>
            <a:miter lim="800000"/>
            <a:headEnd/>
            <a:tailEnd/>
          </a:ln>
          <a:effectLst>
            <a:outerShdw blurRad="63500" dist="38100" dir="2700000" algn="tl" rotWithShape="0">
              <a:srgbClr val="000000">
                <a:alpha val="39999"/>
              </a:srgbClr>
            </a:outerShdw>
          </a:effectLst>
        </p:spPr>
        <p:txBody>
          <a:bodyPr anchor="ctr"/>
          <a:lstStyle/>
          <a:p>
            <a:pPr algn="ctr">
              <a:defRPr/>
            </a:pPr>
            <a:endParaRPr lang="en-US">
              <a:solidFill>
                <a:prstClr val="white"/>
              </a:solidFill>
              <a:latin typeface="+mn-lt"/>
              <a:ea typeface="+mn-ea"/>
              <a:cs typeface="+mn-cs"/>
            </a:endParaRPr>
          </a:p>
        </p:txBody>
      </p:sp>
      <p:pic>
        <p:nvPicPr>
          <p:cNvPr id="2" name="Picture 1"/>
          <p:cNvPicPr>
            <a:picLocks noChangeAspect="1"/>
          </p:cNvPicPr>
          <p:nvPr/>
        </p:nvPicPr>
        <p:blipFill>
          <a:blip r:embed="rId3"/>
          <a:stretch>
            <a:fillRect/>
          </a:stretch>
        </p:blipFill>
        <p:spPr>
          <a:xfrm>
            <a:off x="457200" y="2730500"/>
            <a:ext cx="8229600" cy="1384300"/>
          </a:xfrm>
          <a:prstGeom prst="rect">
            <a:avLst/>
          </a:prstGeom>
        </p:spPr>
      </p:pic>
      <p:sp>
        <p:nvSpPr>
          <p:cNvPr id="3" name="TextBox 2"/>
          <p:cNvSpPr txBox="1"/>
          <p:nvPr/>
        </p:nvSpPr>
        <p:spPr>
          <a:xfrm>
            <a:off x="1543542" y="1892300"/>
            <a:ext cx="6056917" cy="461665"/>
          </a:xfrm>
          <a:prstGeom prst="rect">
            <a:avLst/>
          </a:prstGeom>
          <a:noFill/>
        </p:spPr>
        <p:txBody>
          <a:bodyPr wrap="none" rtlCol="0">
            <a:spAutoFit/>
          </a:bodyPr>
          <a:lstStyle/>
          <a:p>
            <a:r>
              <a:rPr lang="en-US" sz="2400" dirty="0" smtClean="0">
                <a:latin typeface="+mn-lt"/>
              </a:rPr>
              <a:t>This is simply our (now) familiar MARSS model:</a:t>
            </a:r>
            <a:endParaRPr lang="en-US" sz="2400" dirty="0">
              <a:latin typeface="+mn-lt"/>
            </a:endParaRPr>
          </a:p>
        </p:txBody>
      </p:sp>
    </p:spTree>
    <p:extLst>
      <p:ext uri="{BB962C8B-B14F-4D97-AF65-F5344CB8AC3E}">
        <p14:creationId xmlns:p14="http://schemas.microsoft.com/office/powerpoint/2010/main" val="41740851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itle 1"/>
          <p:cNvSpPr>
            <a:spLocks noGrp="1"/>
          </p:cNvSpPr>
          <p:nvPr>
            <p:ph type="title"/>
          </p:nvPr>
        </p:nvSpPr>
        <p:spPr>
          <a:xfrm>
            <a:off x="0" y="0"/>
            <a:ext cx="9144000" cy="1143000"/>
          </a:xfrm>
        </p:spPr>
        <p:txBody>
          <a:bodyPr/>
          <a:lstStyle/>
          <a:p>
            <a:pPr eaLnBrk="1" hangingPunct="1"/>
            <a:r>
              <a:rPr lang="en-US" sz="3200" dirty="0" smtClean="0">
                <a:solidFill>
                  <a:schemeClr val="tx2"/>
                </a:solidFill>
              </a:rPr>
              <a:t>See the MARSS User Guide for a computer lab that walks through</a:t>
            </a:r>
          </a:p>
        </p:txBody>
      </p:sp>
      <p:sp>
        <p:nvSpPr>
          <p:cNvPr id="11" name="Rectangle 10"/>
          <p:cNvSpPr/>
          <p:nvPr/>
        </p:nvSpPr>
        <p:spPr>
          <a:xfrm>
            <a:off x="327025" y="1119188"/>
            <a:ext cx="8489950" cy="444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Content Placeholder 2"/>
          <p:cNvSpPr>
            <a:spLocks noGrp="1"/>
          </p:cNvSpPr>
          <p:nvPr>
            <p:ph idx="1"/>
          </p:nvPr>
        </p:nvSpPr>
        <p:spPr>
          <a:xfrm>
            <a:off x="1473200" y="1737173"/>
            <a:ext cx="6311900" cy="3970318"/>
          </a:xfrm>
        </p:spPr>
        <p:txBody>
          <a:bodyPr wrap="square">
            <a:spAutoFit/>
          </a:bodyPr>
          <a:lstStyle/>
          <a:p>
            <a:pPr marL="285750" indent="-285750"/>
            <a:r>
              <a:rPr lang="en-US" sz="2400" dirty="0" smtClean="0"/>
              <a:t>Fit community interaction model to freshwater plankton data from Ives et al. (2003)</a:t>
            </a:r>
            <a:endParaRPr lang="en-US" sz="2000" dirty="0" smtClean="0"/>
          </a:p>
          <a:p>
            <a:pPr marL="285750" indent="-285750">
              <a:spcBef>
                <a:spcPts val="1800"/>
              </a:spcBef>
            </a:pPr>
            <a:r>
              <a:rPr lang="en-US" sz="2400" dirty="0" smtClean="0"/>
              <a:t>Add covariates to the above model</a:t>
            </a:r>
          </a:p>
          <a:p>
            <a:pPr marL="285750" indent="-285750">
              <a:spcBef>
                <a:spcPts val="1800"/>
              </a:spcBef>
            </a:pPr>
            <a:r>
              <a:rPr lang="en-US" sz="2400" dirty="0" smtClean="0"/>
              <a:t>Add an additional covariate (fish) observed with error</a:t>
            </a:r>
          </a:p>
          <a:p>
            <a:pPr marL="285750" indent="-285750">
              <a:spcBef>
                <a:spcPts val="1800"/>
              </a:spcBef>
            </a:pPr>
            <a:r>
              <a:rPr lang="en-US" sz="2400" dirty="0" smtClean="0"/>
              <a:t>Compute stability metrics</a:t>
            </a:r>
          </a:p>
          <a:p>
            <a:pPr marL="285750" indent="-285750">
              <a:spcBef>
                <a:spcPts val="1800"/>
              </a:spcBef>
            </a:pPr>
            <a:r>
              <a:rPr lang="en-US" sz="2400" dirty="0" smtClean="0"/>
              <a:t>MAR1 package on CRAN will apply the Ives et al 2003 algorithms </a:t>
            </a:r>
            <a:r>
              <a:rPr lang="en-US" sz="2400" smtClean="0"/>
              <a:t>to data sets.</a:t>
            </a:r>
            <a:endParaRPr lang="en-US" sz="2400"/>
          </a:p>
        </p:txBody>
      </p:sp>
    </p:spTree>
    <p:extLst>
      <p:ext uri="{BB962C8B-B14F-4D97-AF65-F5344CB8AC3E}">
        <p14:creationId xmlns:p14="http://schemas.microsoft.com/office/powerpoint/2010/main" val="2961330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p:nvPr>
        </p:nvSpPr>
        <p:spPr>
          <a:xfrm>
            <a:off x="304800" y="0"/>
            <a:ext cx="8534400" cy="1143000"/>
          </a:xfrm>
        </p:spPr>
        <p:txBody>
          <a:bodyPr/>
          <a:lstStyle/>
          <a:p>
            <a:r>
              <a:rPr lang="en-US" dirty="0" smtClean="0">
                <a:latin typeface="+mn-lt"/>
              </a:rPr>
              <a:t> </a:t>
            </a:r>
            <a:r>
              <a:rPr lang="en-US" sz="3600" dirty="0" smtClean="0">
                <a:latin typeface="+mn-lt"/>
              </a:rPr>
              <a:t>Examples of the Gompertz for  different b</a:t>
            </a:r>
          </a:p>
        </p:txBody>
      </p:sp>
      <p:pic>
        <p:nvPicPr>
          <p:cNvPr id="144386" name="Picture 1"/>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304925" y="1376363"/>
            <a:ext cx="6327775"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375275" y="1820863"/>
            <a:ext cx="1419225" cy="546100"/>
          </a:xfrm>
          <a:prstGeom prst="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Calibri" panose="020F0502020204030204" pitchFamily="34" charset="0"/>
            </a:endParaRPr>
          </a:p>
        </p:txBody>
      </p:sp>
      <p:sp>
        <p:nvSpPr>
          <p:cNvPr id="144388" name="TextBox 6"/>
          <p:cNvSpPr txBox="1">
            <a:spLocks noChangeArrowheads="1"/>
          </p:cNvSpPr>
          <p:nvPr/>
        </p:nvSpPr>
        <p:spPr bwMode="auto">
          <a:xfrm>
            <a:off x="6802438" y="1914525"/>
            <a:ext cx="1356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dirty="0"/>
              <a:t>Our interest</a:t>
            </a:r>
          </a:p>
        </p:txBody>
      </p:sp>
      <p:sp>
        <p:nvSpPr>
          <p:cNvPr id="2" name="TextBox 1"/>
          <p:cNvSpPr txBox="1"/>
          <p:nvPr/>
        </p:nvSpPr>
        <p:spPr>
          <a:xfrm>
            <a:off x="7649703" y="3091934"/>
            <a:ext cx="930063" cy="369332"/>
          </a:xfrm>
          <a:prstGeom prst="rect">
            <a:avLst/>
          </a:prstGeom>
          <a:noFill/>
        </p:spPr>
        <p:txBody>
          <a:bodyPr wrap="none" rtlCol="0">
            <a:spAutoFit/>
          </a:bodyPr>
          <a:lstStyle/>
          <a:p>
            <a:r>
              <a:rPr lang="en-US" dirty="0" smtClean="0"/>
              <a:t>u/(1-b)</a:t>
            </a:r>
            <a:endParaRPr lang="en-US" dirty="0"/>
          </a:p>
        </p:txBody>
      </p:sp>
    </p:spTree>
    <p:extLst>
      <p:ext uri="{BB962C8B-B14F-4D97-AF65-F5344CB8AC3E}">
        <p14:creationId xmlns:p14="http://schemas.microsoft.com/office/powerpoint/2010/main" val="1094384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Title 1"/>
          <p:cNvSpPr>
            <a:spLocks noGrp="1"/>
          </p:cNvSpPr>
          <p:nvPr>
            <p:ph type="title"/>
          </p:nvPr>
        </p:nvSpPr>
        <p:spPr>
          <a:xfrm>
            <a:off x="456406" y="0"/>
            <a:ext cx="8229600" cy="1143000"/>
          </a:xfrm>
        </p:spPr>
        <p:txBody>
          <a:bodyPr/>
          <a:lstStyle/>
          <a:p>
            <a:r>
              <a:rPr lang="en-US" sz="3600" dirty="0" smtClean="0">
                <a:solidFill>
                  <a:schemeClr val="tx2"/>
                </a:solidFill>
                <a:latin typeface="+mn-lt"/>
              </a:rPr>
              <a:t>  </a:t>
            </a:r>
            <a:r>
              <a:rPr lang="en-US" sz="3600" dirty="0" smtClean="0">
                <a:latin typeface="+mn-lt"/>
              </a:rPr>
              <a:t>Gompertz model written in log </a:t>
            </a:r>
            <a:r>
              <a:rPr lang="en-US" sz="3600" dirty="0" smtClean="0">
                <a:latin typeface="+mn-lt"/>
              </a:rPr>
              <a:t>space is</a:t>
            </a:r>
            <a:r>
              <a:rPr lang="en-US" sz="3600" dirty="0" smtClean="0">
                <a:latin typeface="+mn-lt"/>
              </a:rPr>
              <a:t/>
            </a:r>
            <a:br>
              <a:rPr lang="en-US" sz="3600" dirty="0" smtClean="0">
                <a:latin typeface="+mn-lt"/>
              </a:rPr>
            </a:br>
            <a:r>
              <a:rPr lang="en-US" sz="3600" dirty="0" smtClean="0">
                <a:latin typeface="+mn-lt"/>
              </a:rPr>
              <a:t>AR(1)</a:t>
            </a:r>
          </a:p>
        </p:txBody>
      </p:sp>
      <p:graphicFrame>
        <p:nvGraphicFramePr>
          <p:cNvPr id="33794" name="Object 2"/>
          <p:cNvGraphicFramePr>
            <a:graphicFrameLocks noChangeAspect="1"/>
          </p:cNvGraphicFramePr>
          <p:nvPr>
            <p:extLst>
              <p:ext uri="{D42A27DB-BD31-4B8C-83A1-F6EECF244321}">
                <p14:modId xmlns:p14="http://schemas.microsoft.com/office/powerpoint/2010/main" val="1577723184"/>
              </p:ext>
            </p:extLst>
          </p:nvPr>
        </p:nvGraphicFramePr>
        <p:xfrm>
          <a:off x="2322513" y="1476375"/>
          <a:ext cx="4570412" cy="574675"/>
        </p:xfrm>
        <a:graphic>
          <a:graphicData uri="http://schemas.openxmlformats.org/presentationml/2006/ole">
            <mc:AlternateContent xmlns:mc="http://schemas.openxmlformats.org/markup-compatibility/2006">
              <mc:Choice xmlns:v="urn:schemas-microsoft-com:vml" Requires="v">
                <p:oleObj spid="_x0000_s144572" name="Equation" r:id="rId4" imgW="1815840" imgH="228600" progId="Equation.3">
                  <p:embed/>
                </p:oleObj>
              </mc:Choice>
              <mc:Fallback>
                <p:oleObj name="Equation" r:id="rId4" imgW="1815840" imgH="228600" progId="Equation.3">
                  <p:embed/>
                  <p:pic>
                    <p:nvPicPr>
                      <p:cNvPr id="0" name=""/>
                      <p:cNvPicPr>
                        <a:picLocks noChangeAspect="1" noChangeArrowheads="1"/>
                      </p:cNvPicPr>
                      <p:nvPr/>
                    </p:nvPicPr>
                    <p:blipFill>
                      <a:blip r:embed="rId5"/>
                      <a:srcRect/>
                      <a:stretch>
                        <a:fillRect/>
                      </a:stretch>
                    </p:blipFill>
                    <p:spPr bwMode="auto">
                      <a:xfrm>
                        <a:off x="2322513" y="1476375"/>
                        <a:ext cx="457041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2298565" y="2160588"/>
            <a:ext cx="4545282" cy="46166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2400" dirty="0"/>
              <a:t>Taking the natural log of both sides</a:t>
            </a:r>
          </a:p>
        </p:txBody>
      </p:sp>
      <p:graphicFrame>
        <p:nvGraphicFramePr>
          <p:cNvPr id="33795" name="Object 3"/>
          <p:cNvGraphicFramePr>
            <a:graphicFrameLocks noChangeAspect="1"/>
          </p:cNvGraphicFramePr>
          <p:nvPr>
            <p:extLst>
              <p:ext uri="{D42A27DB-BD31-4B8C-83A1-F6EECF244321}">
                <p14:modId xmlns:p14="http://schemas.microsoft.com/office/powerpoint/2010/main" val="2910588917"/>
              </p:ext>
            </p:extLst>
          </p:nvPr>
        </p:nvGraphicFramePr>
        <p:xfrm>
          <a:off x="1987550" y="2730500"/>
          <a:ext cx="4670425" cy="576263"/>
        </p:xfrm>
        <a:graphic>
          <a:graphicData uri="http://schemas.openxmlformats.org/presentationml/2006/ole">
            <mc:AlternateContent xmlns:mc="http://schemas.openxmlformats.org/markup-compatibility/2006">
              <mc:Choice xmlns:v="urn:schemas-microsoft-com:vml" Requires="v">
                <p:oleObj spid="_x0000_s144573" name="Equation" r:id="rId6" imgW="1854000" imgH="228600" progId="Equation.3">
                  <p:embed/>
                </p:oleObj>
              </mc:Choice>
              <mc:Fallback>
                <p:oleObj name="Equation" r:id="rId6" imgW="1854000" imgH="228600" progId="Equation.3">
                  <p:embed/>
                  <p:pic>
                    <p:nvPicPr>
                      <p:cNvPr id="0" name=""/>
                      <p:cNvPicPr>
                        <a:picLocks noChangeAspect="1" noChangeArrowheads="1"/>
                      </p:cNvPicPr>
                      <p:nvPr/>
                    </p:nvPicPr>
                    <p:blipFill>
                      <a:blip r:embed="rId7"/>
                      <a:srcRect/>
                      <a:stretch>
                        <a:fillRect/>
                      </a:stretch>
                    </p:blipFill>
                    <p:spPr bwMode="auto">
                      <a:xfrm>
                        <a:off x="1987550" y="2730500"/>
                        <a:ext cx="467042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5"/>
          <p:cNvGraphicFramePr>
            <a:graphicFrameLocks noChangeAspect="1"/>
          </p:cNvGraphicFramePr>
          <p:nvPr>
            <p:extLst>
              <p:ext uri="{D42A27DB-BD31-4B8C-83A1-F6EECF244321}">
                <p14:modId xmlns:p14="http://schemas.microsoft.com/office/powerpoint/2010/main" val="4111549249"/>
              </p:ext>
            </p:extLst>
          </p:nvPr>
        </p:nvGraphicFramePr>
        <p:xfrm>
          <a:off x="2728913" y="3414713"/>
          <a:ext cx="4443412" cy="576262"/>
        </p:xfrm>
        <a:graphic>
          <a:graphicData uri="http://schemas.openxmlformats.org/presentationml/2006/ole">
            <mc:AlternateContent xmlns:mc="http://schemas.openxmlformats.org/markup-compatibility/2006">
              <mc:Choice xmlns:v="urn:schemas-microsoft-com:vml" Requires="v">
                <p:oleObj spid="_x0000_s144574" name="Equation" r:id="rId8" imgW="1765080" imgH="228600" progId="Equation.3">
                  <p:embed/>
                </p:oleObj>
              </mc:Choice>
              <mc:Fallback>
                <p:oleObj name="Equation" r:id="rId8" imgW="1765080" imgH="228600" progId="Equation.3">
                  <p:embed/>
                  <p:pic>
                    <p:nvPicPr>
                      <p:cNvPr id="0" name=""/>
                      <p:cNvPicPr>
                        <a:picLocks noChangeAspect="1" noChangeArrowheads="1"/>
                      </p:cNvPicPr>
                      <p:nvPr/>
                    </p:nvPicPr>
                    <p:blipFill>
                      <a:blip r:embed="rId9"/>
                      <a:srcRect/>
                      <a:stretch>
                        <a:fillRect/>
                      </a:stretch>
                    </p:blipFill>
                    <p:spPr bwMode="auto">
                      <a:xfrm>
                        <a:off x="2728913" y="3414713"/>
                        <a:ext cx="4443412"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6"/>
          <p:cNvGraphicFramePr>
            <a:graphicFrameLocks noChangeAspect="1"/>
          </p:cNvGraphicFramePr>
          <p:nvPr>
            <p:extLst>
              <p:ext uri="{D42A27DB-BD31-4B8C-83A1-F6EECF244321}">
                <p14:modId xmlns:p14="http://schemas.microsoft.com/office/powerpoint/2010/main" val="3280976761"/>
              </p:ext>
            </p:extLst>
          </p:nvPr>
        </p:nvGraphicFramePr>
        <p:xfrm>
          <a:off x="2744788" y="4100513"/>
          <a:ext cx="2011362" cy="574675"/>
        </p:xfrm>
        <a:graphic>
          <a:graphicData uri="http://schemas.openxmlformats.org/presentationml/2006/ole">
            <mc:AlternateContent xmlns:mc="http://schemas.openxmlformats.org/markup-compatibility/2006">
              <mc:Choice xmlns:v="urn:schemas-microsoft-com:vml" Requires="v">
                <p:oleObj spid="_x0000_s144575" name="Equation" r:id="rId10" imgW="799920" imgH="228600" progId="Equation.3">
                  <p:embed/>
                </p:oleObj>
              </mc:Choice>
              <mc:Fallback>
                <p:oleObj name="Equation" r:id="rId10" imgW="799920" imgH="228600" progId="Equation.3">
                  <p:embed/>
                  <p:pic>
                    <p:nvPicPr>
                      <p:cNvPr id="0" name=""/>
                      <p:cNvPicPr>
                        <a:picLocks noChangeAspect="1" noChangeArrowheads="1"/>
                      </p:cNvPicPr>
                      <p:nvPr/>
                    </p:nvPicPr>
                    <p:blipFill>
                      <a:blip r:embed="rId11"/>
                      <a:srcRect/>
                      <a:stretch>
                        <a:fillRect/>
                      </a:stretch>
                    </p:blipFill>
                    <p:spPr bwMode="auto">
                      <a:xfrm>
                        <a:off x="2744788" y="4100513"/>
                        <a:ext cx="2011362"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7"/>
          <p:cNvGraphicFramePr>
            <a:graphicFrameLocks noChangeAspect="1"/>
          </p:cNvGraphicFramePr>
          <p:nvPr>
            <p:extLst>
              <p:ext uri="{D42A27DB-BD31-4B8C-83A1-F6EECF244321}">
                <p14:modId xmlns:p14="http://schemas.microsoft.com/office/powerpoint/2010/main" val="1276533519"/>
              </p:ext>
            </p:extLst>
          </p:nvPr>
        </p:nvGraphicFramePr>
        <p:xfrm>
          <a:off x="2338388" y="5353050"/>
          <a:ext cx="1984375" cy="576263"/>
        </p:xfrm>
        <a:graphic>
          <a:graphicData uri="http://schemas.openxmlformats.org/presentationml/2006/ole">
            <mc:AlternateContent xmlns:mc="http://schemas.openxmlformats.org/markup-compatibility/2006">
              <mc:Choice xmlns:v="urn:schemas-microsoft-com:vml" Requires="v">
                <p:oleObj spid="_x0000_s144576" name="Equation" r:id="rId12" imgW="787320" imgH="228600" progId="Equation.3">
                  <p:embed/>
                </p:oleObj>
              </mc:Choice>
              <mc:Fallback>
                <p:oleObj name="Equation" r:id="rId12" imgW="787320" imgH="228600" progId="Equation.3">
                  <p:embed/>
                  <p:pic>
                    <p:nvPicPr>
                      <p:cNvPr id="0" name=""/>
                      <p:cNvPicPr>
                        <a:picLocks noChangeAspect="1" noChangeArrowheads="1"/>
                      </p:cNvPicPr>
                      <p:nvPr/>
                    </p:nvPicPr>
                    <p:blipFill>
                      <a:blip r:embed="rId13"/>
                      <a:srcRect/>
                      <a:stretch>
                        <a:fillRect/>
                      </a:stretch>
                    </p:blipFill>
                    <p:spPr bwMode="auto">
                      <a:xfrm>
                        <a:off x="2338388" y="5353050"/>
                        <a:ext cx="198437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3078411" y="4783138"/>
            <a:ext cx="3041154" cy="46166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2400" dirty="0"/>
              <a:t>Substituting </a:t>
            </a:r>
            <a:r>
              <a:rPr lang="en-US" sz="2400" i="1" dirty="0" err="1">
                <a:latin typeface="Times New Roman" pitchFamily="18" charset="0"/>
                <a:cs typeface="Times New Roman" pitchFamily="18" charset="0"/>
              </a:rPr>
              <a:t>x</a:t>
            </a:r>
            <a:r>
              <a:rPr lang="en-US" sz="2400" i="1" baseline="-25000" dirty="0" err="1">
                <a:latin typeface="Times New Roman" pitchFamily="18" charset="0"/>
                <a:cs typeface="Times New Roman" pitchFamily="18" charset="0"/>
              </a:rPr>
              <a:t>t</a:t>
            </a:r>
            <a:r>
              <a:rPr lang="en-US" sz="2400" dirty="0"/>
              <a:t> for </a:t>
            </a:r>
            <a:r>
              <a:rPr lang="en-US" sz="2400" dirty="0" err="1"/>
              <a:t>ln</a:t>
            </a:r>
            <a:r>
              <a:rPr lang="en-US" sz="2400" dirty="0"/>
              <a:t> </a:t>
            </a:r>
            <a:r>
              <a:rPr lang="en-US" sz="2400" i="1" dirty="0" err="1">
                <a:latin typeface="Times New Roman" pitchFamily="18" charset="0"/>
                <a:cs typeface="Times New Roman" pitchFamily="18" charset="0"/>
              </a:rPr>
              <a:t>n</a:t>
            </a:r>
            <a:r>
              <a:rPr lang="en-US" sz="2400" i="1" baseline="-25000" dirty="0" err="1">
                <a:latin typeface="Times New Roman" pitchFamily="18" charset="0"/>
                <a:cs typeface="Times New Roman" pitchFamily="18" charset="0"/>
              </a:rPr>
              <a:t>t</a:t>
            </a:r>
            <a:endParaRPr lang="en-US" sz="2400" i="1" baseline="-25000" dirty="0">
              <a:latin typeface="Times New Roman" pitchFamily="18" charset="0"/>
              <a:cs typeface="Times New Roman" pitchFamily="18" charset="0"/>
            </a:endParaRPr>
          </a:p>
        </p:txBody>
      </p:sp>
      <p:sp>
        <p:nvSpPr>
          <p:cNvPr id="2" name="Rectangle 1"/>
          <p:cNvSpPr/>
          <p:nvPr/>
        </p:nvSpPr>
        <p:spPr bwMode="auto">
          <a:xfrm>
            <a:off x="1905000" y="5334000"/>
            <a:ext cx="2819400" cy="685800"/>
          </a:xfrm>
          <a:prstGeom prst="rect">
            <a:avLst/>
          </a:prstGeom>
          <a:no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 name="TextBox 2"/>
          <p:cNvSpPr txBox="1"/>
          <p:nvPr/>
        </p:nvSpPr>
        <p:spPr>
          <a:xfrm>
            <a:off x="5181600" y="5492234"/>
            <a:ext cx="2810385" cy="369332"/>
          </a:xfrm>
          <a:prstGeom prst="rect">
            <a:avLst/>
          </a:prstGeom>
          <a:noFill/>
        </p:spPr>
        <p:txBody>
          <a:bodyPr wrap="none" rtlCol="0">
            <a:spAutoFit/>
          </a:bodyPr>
          <a:lstStyle/>
          <a:p>
            <a:r>
              <a:rPr lang="en-US" dirty="0" smtClean="0">
                <a:latin typeface="Calibri" panose="020F0502020204030204" pitchFamily="34" charset="0"/>
              </a:rPr>
              <a:t>AR(1) minus the noise term</a:t>
            </a:r>
            <a:endParaRPr lang="en-US" dirty="0">
              <a:latin typeface="Calibri" panose="020F0502020204030204" pitchFamily="34" charset="0"/>
            </a:endParaRPr>
          </a:p>
        </p:txBody>
      </p:sp>
    </p:spTree>
    <p:extLst>
      <p:ext uri="{BB962C8B-B14F-4D97-AF65-F5344CB8AC3E}">
        <p14:creationId xmlns:p14="http://schemas.microsoft.com/office/powerpoint/2010/main" val="2296634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Title 1"/>
          <p:cNvSpPr>
            <a:spLocks noGrp="1"/>
          </p:cNvSpPr>
          <p:nvPr>
            <p:ph type="title"/>
          </p:nvPr>
        </p:nvSpPr>
        <p:spPr/>
        <p:txBody>
          <a:bodyPr/>
          <a:lstStyle/>
          <a:p>
            <a:r>
              <a:rPr lang="en-US" sz="3600" dirty="0" smtClean="0">
                <a:latin typeface="+mn-lt"/>
              </a:rPr>
              <a:t>Equilibrium for the deterministic </a:t>
            </a:r>
            <a:r>
              <a:rPr lang="en-US" sz="3600" dirty="0" err="1" smtClean="0">
                <a:latin typeface="+mn-lt"/>
              </a:rPr>
              <a:t>Gompertz</a:t>
            </a:r>
            <a:r>
              <a:rPr lang="en-US" sz="3600" dirty="0" smtClean="0">
                <a:latin typeface="+mn-lt"/>
              </a:rPr>
              <a:t> model</a:t>
            </a:r>
          </a:p>
        </p:txBody>
      </p:sp>
      <p:graphicFrame>
        <p:nvGraphicFramePr>
          <p:cNvPr id="32770" name="Object 7"/>
          <p:cNvGraphicFramePr>
            <a:graphicFrameLocks noChangeAspect="1"/>
          </p:cNvGraphicFramePr>
          <p:nvPr>
            <p:extLst>
              <p:ext uri="{D42A27DB-BD31-4B8C-83A1-F6EECF244321}">
                <p14:modId xmlns:p14="http://schemas.microsoft.com/office/powerpoint/2010/main" val="2515332761"/>
              </p:ext>
            </p:extLst>
          </p:nvPr>
        </p:nvGraphicFramePr>
        <p:xfrm>
          <a:off x="3563938" y="1674813"/>
          <a:ext cx="2017712" cy="576262"/>
        </p:xfrm>
        <a:graphic>
          <a:graphicData uri="http://schemas.openxmlformats.org/presentationml/2006/ole">
            <mc:AlternateContent xmlns:mc="http://schemas.openxmlformats.org/markup-compatibility/2006">
              <mc:Choice xmlns:v="urn:schemas-microsoft-com:vml" Requires="v">
                <p:oleObj spid="_x0000_s146542" name="Equation" r:id="rId4" imgW="799920" imgH="228600" progId="Equation.3">
                  <p:embed/>
                </p:oleObj>
              </mc:Choice>
              <mc:Fallback>
                <p:oleObj name="Equation" r:id="rId4" imgW="799920" imgH="228600" progId="Equation.3">
                  <p:embed/>
                  <p:pic>
                    <p:nvPicPr>
                      <p:cNvPr id="0" name=""/>
                      <p:cNvPicPr>
                        <a:picLocks noChangeAspect="1" noChangeArrowheads="1"/>
                      </p:cNvPicPr>
                      <p:nvPr/>
                    </p:nvPicPr>
                    <p:blipFill>
                      <a:blip r:embed="rId5"/>
                      <a:srcRect/>
                      <a:stretch>
                        <a:fillRect/>
                      </a:stretch>
                    </p:blipFill>
                    <p:spPr bwMode="auto">
                      <a:xfrm>
                        <a:off x="3563938" y="1674813"/>
                        <a:ext cx="2017712"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012825" y="2446338"/>
            <a:ext cx="7327647" cy="46166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dirty="0"/>
              <a:t>the model reaches equilibrium at </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 = ∞</a:t>
            </a:r>
            <a:r>
              <a:rPr lang="en-US" sz="2400" dirty="0">
                <a:cs typeface="Times New Roman" pitchFamily="18" charset="0"/>
              </a:rPr>
              <a:t>, so we can write</a:t>
            </a:r>
            <a:endParaRPr lang="en-US" sz="2400" dirty="0">
              <a:latin typeface="Times New Roman" pitchFamily="18" charset="0"/>
              <a:cs typeface="Times New Roman" pitchFamily="18" charset="0"/>
            </a:endParaRPr>
          </a:p>
        </p:txBody>
      </p:sp>
      <p:graphicFrame>
        <p:nvGraphicFramePr>
          <p:cNvPr id="32771" name="Object 3"/>
          <p:cNvGraphicFramePr>
            <a:graphicFrameLocks noChangeAspect="1"/>
          </p:cNvGraphicFramePr>
          <p:nvPr>
            <p:extLst>
              <p:ext uri="{D42A27DB-BD31-4B8C-83A1-F6EECF244321}">
                <p14:modId xmlns:p14="http://schemas.microsoft.com/office/powerpoint/2010/main" val="582216229"/>
              </p:ext>
            </p:extLst>
          </p:nvPr>
        </p:nvGraphicFramePr>
        <p:xfrm>
          <a:off x="3495675" y="4378325"/>
          <a:ext cx="1600200" cy="993775"/>
        </p:xfrm>
        <a:graphic>
          <a:graphicData uri="http://schemas.openxmlformats.org/presentationml/2006/ole">
            <mc:AlternateContent xmlns:mc="http://schemas.openxmlformats.org/markup-compatibility/2006">
              <mc:Choice xmlns:v="urn:schemas-microsoft-com:vml" Requires="v">
                <p:oleObj spid="_x0000_s146543" name="Equation" r:id="rId6" imgW="634680" imgH="393480" progId="Equation.3">
                  <p:embed/>
                </p:oleObj>
              </mc:Choice>
              <mc:Fallback>
                <p:oleObj name="Equation" r:id="rId6" imgW="634680" imgH="393480" progId="Equation.3">
                  <p:embed/>
                  <p:pic>
                    <p:nvPicPr>
                      <p:cNvPr id="0" name=""/>
                      <p:cNvPicPr>
                        <a:picLocks noChangeAspect="1" noChangeArrowheads="1"/>
                      </p:cNvPicPr>
                      <p:nvPr/>
                    </p:nvPicPr>
                    <p:blipFill>
                      <a:blip r:embed="rId7"/>
                      <a:srcRect/>
                      <a:stretch>
                        <a:fillRect/>
                      </a:stretch>
                    </p:blipFill>
                    <p:spPr bwMode="auto">
                      <a:xfrm>
                        <a:off x="3495675" y="4378325"/>
                        <a:ext cx="1600200"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3" name="Object 5"/>
          <p:cNvGraphicFramePr>
            <a:graphicFrameLocks noChangeAspect="1"/>
          </p:cNvGraphicFramePr>
          <p:nvPr>
            <p:extLst>
              <p:ext uri="{D42A27DB-BD31-4B8C-83A1-F6EECF244321}">
                <p14:modId xmlns:p14="http://schemas.microsoft.com/office/powerpoint/2010/main" val="898579440"/>
              </p:ext>
            </p:extLst>
          </p:nvPr>
        </p:nvGraphicFramePr>
        <p:xfrm>
          <a:off x="3486150" y="3103563"/>
          <a:ext cx="1987550" cy="544512"/>
        </p:xfrm>
        <a:graphic>
          <a:graphicData uri="http://schemas.openxmlformats.org/presentationml/2006/ole">
            <mc:AlternateContent xmlns:mc="http://schemas.openxmlformats.org/markup-compatibility/2006">
              <mc:Choice xmlns:v="urn:schemas-microsoft-com:vml" Requires="v">
                <p:oleObj spid="_x0000_s146544" name="Equation" r:id="rId8" imgW="787320" imgH="215640" progId="Equation.3">
                  <p:embed/>
                </p:oleObj>
              </mc:Choice>
              <mc:Fallback>
                <p:oleObj name="Equation" r:id="rId8" imgW="787320" imgH="215640" progId="Equation.3">
                  <p:embed/>
                  <p:pic>
                    <p:nvPicPr>
                      <p:cNvPr id="0" name=""/>
                      <p:cNvPicPr>
                        <a:picLocks noChangeAspect="1" noChangeArrowheads="1"/>
                      </p:cNvPicPr>
                      <p:nvPr/>
                    </p:nvPicPr>
                    <p:blipFill>
                      <a:blip r:embed="rId9"/>
                      <a:srcRect/>
                      <a:stretch>
                        <a:fillRect/>
                      </a:stretch>
                    </p:blipFill>
                    <p:spPr bwMode="auto">
                      <a:xfrm>
                        <a:off x="3486150" y="3103563"/>
                        <a:ext cx="198755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397500" y="4630738"/>
            <a:ext cx="2249334" cy="46166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dirty="0"/>
              <a:t>(provided </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 1</a:t>
            </a:r>
            <a:r>
              <a:rPr lang="en-US" sz="2400" dirty="0"/>
              <a:t>)</a:t>
            </a:r>
          </a:p>
        </p:txBody>
      </p:sp>
      <p:sp>
        <p:nvSpPr>
          <p:cNvPr id="8" name="TextBox 7"/>
          <p:cNvSpPr txBox="1"/>
          <p:nvPr/>
        </p:nvSpPr>
        <p:spPr>
          <a:xfrm>
            <a:off x="2212220" y="3854450"/>
            <a:ext cx="4719562" cy="461665"/>
          </a:xfrm>
          <a:prstGeom prst="rect">
            <a:avLst/>
          </a:prstGeom>
          <a:noFill/>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sz="2400" dirty="0"/>
              <a:t>And via some algebra, we arrive at:</a:t>
            </a:r>
            <a:endParaRPr lang="en-US" sz="2400" dirty="0">
              <a:latin typeface="Times New Roman" pitchFamily="18" charset="0"/>
              <a:cs typeface="Times New Roman" pitchFamily="18" charset="0"/>
            </a:endParaRPr>
          </a:p>
        </p:txBody>
      </p:sp>
      <p:sp>
        <p:nvSpPr>
          <p:cNvPr id="2" name="TextBox 1"/>
          <p:cNvSpPr txBox="1"/>
          <p:nvPr/>
        </p:nvSpPr>
        <p:spPr>
          <a:xfrm>
            <a:off x="2841351" y="5911334"/>
            <a:ext cx="5170005" cy="646331"/>
          </a:xfrm>
          <a:prstGeom prst="rect">
            <a:avLst/>
          </a:prstGeom>
          <a:noFill/>
        </p:spPr>
        <p:txBody>
          <a:bodyPr wrap="none" rtlCol="0">
            <a:spAutoFit/>
          </a:bodyPr>
          <a:lstStyle/>
          <a:p>
            <a:r>
              <a:rPr lang="en-US" dirty="0" smtClean="0">
                <a:solidFill>
                  <a:srgbClr val="FF0000"/>
                </a:solidFill>
              </a:rPr>
              <a:t>The equilibrium is a function of BOTH u and b.</a:t>
            </a:r>
          </a:p>
          <a:p>
            <a:r>
              <a:rPr lang="en-US" dirty="0" smtClean="0">
                <a:solidFill>
                  <a:srgbClr val="FF0000"/>
                </a:solidFill>
              </a:rPr>
              <a:t>This is rather unfortunate.</a:t>
            </a:r>
            <a:endParaRPr lang="en-US" dirty="0">
              <a:solidFill>
                <a:srgbClr val="FF0000"/>
              </a:solidFill>
            </a:endParaRPr>
          </a:p>
        </p:txBody>
      </p:sp>
    </p:spTree>
    <p:extLst>
      <p:ext uri="{BB962C8B-B14F-4D97-AF65-F5344CB8AC3E}">
        <p14:creationId xmlns:p14="http://schemas.microsoft.com/office/powerpoint/2010/main" val="3788011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39059</TotalTime>
  <Words>3974</Words>
  <Application>Microsoft Office PowerPoint</Application>
  <PresentationFormat>On-screen Show (4:3)</PresentationFormat>
  <Paragraphs>537</Paragraphs>
  <Slides>67</Slides>
  <Notes>55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5" baseType="lpstr">
      <vt:lpstr>ＭＳ Ｐゴシック</vt:lpstr>
      <vt:lpstr>Arial</vt:lpstr>
      <vt:lpstr>Calibri</vt:lpstr>
      <vt:lpstr>Symbol</vt:lpstr>
      <vt:lpstr>Times New Roman</vt:lpstr>
      <vt:lpstr>Wingdings</vt:lpstr>
      <vt:lpstr>Office Theme</vt:lpstr>
      <vt:lpstr>Equation</vt:lpstr>
      <vt:lpstr>Estimating Interaction Strengths in Ecological Communities Intro to MAR modeling</vt:lpstr>
      <vt:lpstr>Topics</vt:lpstr>
      <vt:lpstr>Mean-reverting processes</vt:lpstr>
      <vt:lpstr>Univariate Gompertz models</vt:lpstr>
      <vt:lpstr>Density dependence</vt:lpstr>
      <vt:lpstr>Properties of this model</vt:lpstr>
      <vt:lpstr> Examples of the Gompertz for  different b</vt:lpstr>
      <vt:lpstr>  Gompertz model written in log space is AR(1)</vt:lpstr>
      <vt:lpstr>Equilibrium for the deterministic Gompertz model</vt:lpstr>
      <vt:lpstr>Add stochasticity (process error)</vt:lpstr>
      <vt:lpstr>Example realizations</vt:lpstr>
      <vt:lpstr>Equilibrium for the stochastic Gompertz process</vt:lpstr>
      <vt:lpstr>Properties of the stationary distribution</vt:lpstr>
      <vt:lpstr>Main properties</vt:lpstr>
      <vt:lpstr>observation error is known a problem obs error = spurious density-dependence</vt:lpstr>
      <vt:lpstr>Estimating R matrix is not so easy, but replication helps A LOT</vt:lpstr>
      <vt:lpstr>Estimation much easier if you can assume that your data are a sample from the stochastic equilibrium</vt:lpstr>
      <vt:lpstr>We need to be careful if the data are NON-stationary</vt:lpstr>
      <vt:lpstr>Parameter estimation accounting for obs error</vt:lpstr>
      <vt:lpstr>Multivariate AR(1) process, “MAR1”</vt:lpstr>
      <vt:lpstr>How to estimate b when you are willing to assume the data come from stoc. equil.?</vt:lpstr>
      <vt:lpstr>How to estimate b when you are willing to assume the data come from stoc. equil.?</vt:lpstr>
      <vt:lpstr>Important messages</vt:lpstr>
      <vt:lpstr>2-species: Predator-Prey</vt:lpstr>
      <vt:lpstr>MAR(1): xt=Bxt-1 + u + wt</vt:lpstr>
      <vt:lpstr>Meaning of the B matrix</vt:lpstr>
      <vt:lpstr>Observation error causes</vt:lpstr>
      <vt:lpstr>Adding covariates</vt:lpstr>
      <vt:lpstr>Lotka-Volterra predator-prey interactions</vt:lpstr>
      <vt:lpstr>Simple 2-species system  Predator &amp; Prey</vt:lpstr>
      <vt:lpstr>This model can display a variety of dynamics</vt:lpstr>
      <vt:lpstr>Estimate strength of density-dependence and interaction strength using MARSS</vt:lpstr>
      <vt:lpstr>Computer lab: the moose and wolf dynamics on Isle Royale</vt:lpstr>
      <vt:lpstr>Topics</vt:lpstr>
      <vt:lpstr>Lake Washington: a large change in sewage inputs in the late 1960s led to a dramatic change in the plankton community</vt:lpstr>
      <vt:lpstr>How can we make sense of this?</vt:lpstr>
      <vt:lpstr>And reduce to the ‘important’ links?</vt:lpstr>
      <vt:lpstr>Multivariate AR(1) process, “MAR1”</vt:lpstr>
      <vt:lpstr>Multivariate AR(1) process</vt:lpstr>
      <vt:lpstr>Multivariate AR(1) process</vt:lpstr>
      <vt:lpstr>Multivariate AR(1) process</vt:lpstr>
      <vt:lpstr>Real systems do not necessarily have log-linear density-dependence</vt:lpstr>
      <vt:lpstr>Stationary distribution for MAR(1)</vt:lpstr>
      <vt:lpstr>Stability properties of MAR(1) models</vt:lpstr>
      <vt:lpstr>Stability properties of MAR(1) models</vt:lpstr>
      <vt:lpstr>Stability properties of MAR(1) models</vt:lpstr>
      <vt:lpstr>Stability properties of MAR(1) models</vt:lpstr>
      <vt:lpstr>Stability properties of MAR(1) models</vt:lpstr>
      <vt:lpstr>Stability properties of MAR(1) models</vt:lpstr>
      <vt:lpstr>Stability properties of MAR(1) models</vt:lpstr>
      <vt:lpstr>MAR(1) parameter estimation</vt:lpstr>
      <vt:lpstr>PowerPoint Presentation</vt:lpstr>
      <vt:lpstr>PowerPoint Presentation</vt:lpstr>
      <vt:lpstr>Much faster MAR(1) parameter estimation</vt:lpstr>
      <vt:lpstr>Conditional least squares (CLS)</vt:lpstr>
      <vt:lpstr>MAR(1) parameter estimation</vt:lpstr>
      <vt:lpstr>MAR(1) parameter estimation</vt:lpstr>
      <vt:lpstr>MAR(1) parameter estimation</vt:lpstr>
      <vt:lpstr>Search strategy for large model spaces</vt:lpstr>
      <vt:lpstr>Search strategy for large model spaces</vt:lpstr>
      <vt:lpstr>Model diagnostics</vt:lpstr>
      <vt:lpstr>PowerPoint Presentation</vt:lpstr>
      <vt:lpstr>Parameter confidence intervals (CI)</vt:lpstr>
      <vt:lpstr>Parameter confidence intervals (CI)</vt:lpstr>
      <vt:lpstr>Parameter confidence intervals (CI)</vt:lpstr>
      <vt:lpstr>MAR(1) with observation error</vt:lpstr>
      <vt:lpstr>See the MARSS User Guide for a computer lab that walks 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large-scale effects of hatchery supplementation on Chinook salmon from the Snake River</dc:title>
  <dc:creator>Eli.Holmes</dc:creator>
  <cp:lastModifiedBy>Eli Holmes</cp:lastModifiedBy>
  <cp:revision>1644</cp:revision>
  <cp:lastPrinted>2015-02-03T19:23:33Z</cp:lastPrinted>
  <dcterms:created xsi:type="dcterms:W3CDTF">2011-05-03T16:22:23Z</dcterms:created>
  <dcterms:modified xsi:type="dcterms:W3CDTF">2019-03-05T01:24:39Z</dcterms:modified>
</cp:coreProperties>
</file>