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48"/>
  </p:notesMasterIdLst>
  <p:handoutMasterIdLst>
    <p:handoutMasterId r:id="rId49"/>
  </p:handoutMasterIdLst>
  <p:sldIdLst>
    <p:sldId id="510" r:id="rId3"/>
    <p:sldId id="591" r:id="rId4"/>
    <p:sldId id="479" r:id="rId5"/>
    <p:sldId id="557" r:id="rId6"/>
    <p:sldId id="555" r:id="rId7"/>
    <p:sldId id="558" r:id="rId8"/>
    <p:sldId id="559" r:id="rId9"/>
    <p:sldId id="592" r:id="rId10"/>
    <p:sldId id="602" r:id="rId11"/>
    <p:sldId id="610" r:id="rId12"/>
    <p:sldId id="603" r:id="rId13"/>
    <p:sldId id="607" r:id="rId14"/>
    <p:sldId id="604" r:id="rId15"/>
    <p:sldId id="605" r:id="rId16"/>
    <p:sldId id="606" r:id="rId17"/>
    <p:sldId id="562" r:id="rId18"/>
    <p:sldId id="608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597" r:id="rId32"/>
    <p:sldId id="564" r:id="rId33"/>
    <p:sldId id="576" r:id="rId34"/>
    <p:sldId id="579" r:id="rId35"/>
    <p:sldId id="581" r:id="rId36"/>
    <p:sldId id="580" r:id="rId37"/>
    <p:sldId id="582" r:id="rId38"/>
    <p:sldId id="584" r:id="rId39"/>
    <p:sldId id="585" r:id="rId40"/>
    <p:sldId id="583" r:id="rId41"/>
    <p:sldId id="586" r:id="rId42"/>
    <p:sldId id="587" r:id="rId43"/>
    <p:sldId id="589" r:id="rId44"/>
    <p:sldId id="588" r:id="rId45"/>
    <p:sldId id="623" r:id="rId46"/>
    <p:sldId id="624" r:id="rId4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B25"/>
    <a:srgbClr val="72BBDC"/>
    <a:srgbClr val="65B5D9"/>
    <a:srgbClr val="87C5E1"/>
    <a:srgbClr val="99CCFF"/>
    <a:srgbClr val="A7D2FF"/>
    <a:srgbClr val="3366FF"/>
    <a:srgbClr val="DBA62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www = "http://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www.massey.ac.nz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/~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pscowper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global.dat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 = scan(www)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(Global,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=c(1856,1), end= c(2005,12),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=12),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="Time",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 "Global temperature")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time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(1856,2005.917,by=1/12)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lin.mod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lm(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Global~time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lines(time,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lin.mod$fit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=1,lwd=4,col="red")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gam.mod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gam(Global ~ s(time))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lines(time,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gam.mod$fit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=1,lwd=4,col="blue")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3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6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131077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set.seed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(100,0,0.1)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# AR process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0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for(i in 2:100) {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x.ar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[i] = 0.5*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x.ar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[i-1] +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(1,0,0.1)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# MA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process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x.ma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0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for(i in 2:100) {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x.ma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[i] = 0.5*e[i-1] + e[i]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x.ar,type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="l",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lwd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=3,lty=1,xlab="Time",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Abundance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cex.axis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=1.5,cex.lab=1.5,main="Can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you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spot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which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of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these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AR vs MA?")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lines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x.ma,type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="l",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lwd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=3,col="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red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",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9268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139269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(10000,3,10)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(10000,5,1)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r3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(10000,4.5,1)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d1 = density(r1)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d1$y = d1$y/sum(d1$y)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d2 = density(r2)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d2$y = d2$y/sum(d2$y)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d3 = density(r3)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d3$y = d3$y/sum(d3$y)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plot(d1$x,d1$y, type="l",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=1,lwd=3, col="red",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=c(0,8),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=c(0,0.008),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="Theta",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="Density")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lines(d2$x,d2$y,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=1,lwd=3, col="blue")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lines(d3$x,d3$y,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=1,lwd=3, col="purple")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legend('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topleft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', c("Prior",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Likelihood","Posterior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"), col = c("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red","blue","purple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"),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lwd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=3,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bty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='n')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x1 &lt;-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(20000, mean = 3,sd=2)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y1 &lt;-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(20000, mean = 10,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(20000, mean = 10,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(20000, mean = 2,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3)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 = c(x1,x2)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 = c(y1,y2)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hist2d(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x,y,nbins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100, col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tim.colors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(40))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par(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mfrow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c(3,1))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 =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(10000) +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(1,10000)*0.0005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c(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(5000),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(5000,0.3,0.7))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z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rnorm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(10000)</a:t>
            </a:r>
          </a:p>
          <a:p>
            <a:endParaRPr lang="de-DE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par(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mfrow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=c(3,1))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x,type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="l",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="")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abline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(0,0,col="red",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lwd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=2)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y,type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="l",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="")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abline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(0,0,col="red",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lwd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=2)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z,type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="l",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="")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abline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(0,0,col="red",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lwd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=2)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www = "http://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www.massey.ac.nz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/~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pscowper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global.dat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 = scan(www)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(Global,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=c(1856,1), end= c(2005,12),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=12),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="Time",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 "Global temperature”)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www = "http://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www.massey.ac.nz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/~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pscowper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global.dat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 = scan(www)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(Global,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=c(1856,1), end= c(2005,12),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=12),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xlab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="Time",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ylab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 "Global temperature")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time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(1856,2005.917,by=1/12)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lin.mod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= lm(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Global~time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lines(time,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lin.mod$fit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=1,lwd=4,col="red")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255EFC-A15E-F143-862A-B268FDE54D5D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0E1EC-6123-0D40-A050-CC9731AAD1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95DC26-DF81-8B43-BAF7-4FDF4FF23ACD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B0979-2D92-744E-A0E6-AA3548BFF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7CF18-7F53-9D4C-8212-3D773EC99D28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F5F48-3DDD-A043-A9A8-FE9AF9739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F57ACA-E62E-4341-9AF9-C487F080D6C6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BD097-7F54-094C-98BC-254409A3FB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BAEF1-5489-E540-82DD-53E04E8A1833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31C5F-9CA8-F64C-9051-B162F051EC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FE5611-D1DB-524B-88F2-1211D0F6D599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A70EC-B95B-5444-A75E-78A2005D5A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8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859E7-3F57-E548-AD35-30FBFBA10A90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F303D-82A0-AE49-80AD-EEF2BA5CA9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2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3A67EB-F4E5-5E4B-BAB4-DFDDC778EDA7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620EA-2775-174F-86BB-B5B085784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0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933A8-D8A1-E04A-B2B7-5162328CA306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0A179-5E9A-8546-BF51-08CD71D5C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1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2EF6CE-5104-7846-8E0E-BDDDBE8470C5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E3BE0-131C-A142-B1B9-A9112493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F5C2D-0868-AD45-9D7E-E289F3B9DB95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3DC25-F375-2C44-A098-C02BD9BF9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869D193-C9C6-FA44-BB10-F6DA3BB1492F}" type="datetime1">
              <a:rPr lang="en-US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FA6B622-B67E-0944-A870-38ECDB3986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Estimation and forecasting for time series models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 smtClean="0">
                <a:latin typeface="Calibri" charset="0"/>
              </a:rPr>
              <a:t>Eric Ward</a:t>
            </a:r>
            <a:endParaRPr lang="en-US" sz="2800" dirty="0">
              <a:latin typeface="Calibri" charset="0"/>
            </a:endParaRP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 smtClean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 smtClean="0">
                <a:latin typeface="Calibri" charset="0"/>
              </a:rPr>
              <a:t>12 </a:t>
            </a:r>
            <a:r>
              <a:rPr lang="en-US" dirty="0" smtClean="0">
                <a:latin typeface="Calibri" charset="0"/>
              </a:rPr>
              <a:t>January </a:t>
            </a:r>
            <a:r>
              <a:rPr lang="en-US" dirty="0" smtClean="0">
                <a:latin typeface="Calibri" charset="0"/>
              </a:rPr>
              <a:t>2017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3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1" y="274638"/>
            <a:ext cx="8756315" cy="1143000"/>
          </a:xfrm>
        </p:spPr>
        <p:txBody>
          <a:bodyPr/>
          <a:lstStyle/>
          <a:p>
            <a:r>
              <a:rPr lang="en-US" dirty="0" smtClean="0"/>
              <a:t>Interpretation of 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write the likelihood, the parameters are conditioned on the data. </a:t>
            </a:r>
          </a:p>
          <a:p>
            <a:r>
              <a:rPr lang="en-US" dirty="0" smtClean="0"/>
              <a:t>“What’s the likelihood of the parameters given the data?”</a:t>
            </a:r>
            <a:endParaRPr lang="en-US" dirty="0"/>
          </a:p>
          <a:p>
            <a:r>
              <a:rPr lang="en-US" b="1" dirty="0"/>
              <a:t>P</a:t>
            </a:r>
            <a:r>
              <a:rPr lang="en-US" b="1" dirty="0" smtClean="0"/>
              <a:t>arameters are fixed quantities, data are random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71427"/>
              </p:ext>
            </p:extLst>
          </p:nvPr>
        </p:nvGraphicFramePr>
        <p:xfrm>
          <a:off x="1295066" y="5124784"/>
          <a:ext cx="6826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1" name="Equation" r:id="rId3" imgW="2730500" imgH="431800" progId="Equation.3">
                  <p:embed/>
                </p:oleObj>
              </mc:Choice>
              <mc:Fallback>
                <p:oleObj name="Equation" r:id="rId3" imgW="2730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066" y="5124784"/>
                        <a:ext cx="682625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02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find parameters that maximize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that maximize the likelihood will also maximize the log-likelihood</a:t>
            </a:r>
          </a:p>
          <a:p>
            <a:r>
              <a:rPr lang="en-US" dirty="0" smtClean="0"/>
              <a:t>Equivalently, we can minimize the negative log-likelihood</a:t>
            </a:r>
          </a:p>
          <a:p>
            <a:r>
              <a:rPr lang="en-US" dirty="0" smtClean="0"/>
              <a:t>Example: generate random walk with drift</a:t>
            </a:r>
          </a:p>
          <a:p>
            <a:pPr lvl="1"/>
            <a:r>
              <a:rPr lang="en-US" dirty="0" smtClean="0"/>
              <a:t>Stochastic model aka “process error model”</a:t>
            </a:r>
          </a:p>
          <a:p>
            <a:pPr marL="0" indent="0">
              <a:buNone/>
            </a:pPr>
            <a:endParaRPr lang="en-US" sz="2000" dirty="0" smtClean="0">
              <a:solidFill>
                <a:srgbClr val="10253F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10253F"/>
                </a:solidFill>
                <a:latin typeface="Monaco"/>
                <a:cs typeface="Monaco"/>
              </a:rPr>
              <a:t>set.seed</a:t>
            </a:r>
            <a:r>
              <a:rPr lang="en-US" sz="2000" dirty="0">
                <a:solidFill>
                  <a:srgbClr val="10253F"/>
                </a:solidFill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2000" dirty="0">
                <a:solidFill>
                  <a:srgbClr val="10253F"/>
                </a:solidFill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e =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Monaco"/>
                <a:cs typeface="Monaco"/>
              </a:rPr>
              <a:t>rnorm</a:t>
            </a:r>
            <a:r>
              <a:rPr lang="en-US" sz="2000" dirty="0">
                <a:solidFill>
                  <a:srgbClr val="10253F"/>
                </a:solidFill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100</a:t>
            </a:r>
            <a:r>
              <a:rPr lang="en-US" sz="2000" dirty="0">
                <a:latin typeface="Monaco"/>
                <a:cs typeface="Monaco"/>
              </a:rPr>
              <a:t>,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sz="2000" dirty="0">
                <a:latin typeface="Monaco"/>
                <a:cs typeface="Monaco"/>
              </a:rPr>
              <a:t>,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2000" dirty="0" smtClean="0">
                <a:solidFill>
                  <a:srgbClr val="10253F"/>
                </a:solidFill>
                <a:latin typeface="Monaco"/>
                <a:cs typeface="Monaco"/>
              </a:rPr>
              <a:t>) </a:t>
            </a:r>
            <a:r>
              <a:rPr lang="en-US" sz="2000" dirty="0" smtClean="0">
                <a:solidFill>
                  <a:srgbClr val="7F7F7F"/>
                </a:solidFill>
                <a:latin typeface="Monaco"/>
                <a:cs typeface="Monaco"/>
              </a:rPr>
              <a:t># white noise ~ Normal(0,1)</a:t>
            </a:r>
            <a:endParaRPr lang="en-US" sz="2000" dirty="0">
              <a:solidFill>
                <a:srgbClr val="7F7F7F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fr-FR" sz="2000" dirty="0">
                <a:latin typeface="Monaco"/>
                <a:cs typeface="Monaco"/>
              </a:rPr>
              <a:t>x = </a:t>
            </a:r>
            <a:r>
              <a:rPr lang="fr-FR" sz="2000" dirty="0" smtClean="0">
                <a:solidFill>
                  <a:srgbClr val="008000"/>
                </a:solidFill>
                <a:latin typeface="Monaco"/>
                <a:cs typeface="Monaco"/>
              </a:rPr>
              <a:t>0 </a:t>
            </a:r>
            <a:r>
              <a:rPr lang="fr-FR" sz="2000" dirty="0" smtClean="0">
                <a:solidFill>
                  <a:srgbClr val="7F7F7F"/>
                </a:solidFill>
                <a:latin typeface="Monaco"/>
                <a:cs typeface="Monaco"/>
              </a:rPr>
              <a:t># initial value</a:t>
            </a:r>
            <a:endParaRPr lang="fr-FR" sz="20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C49B25"/>
                </a:solidFill>
                <a:latin typeface="Monaco"/>
                <a:cs typeface="Monaco"/>
              </a:rPr>
              <a:t>for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Monaco"/>
                <a:cs typeface="Monaco"/>
              </a:rPr>
              <a:t>(</a:t>
            </a:r>
            <a:r>
              <a:rPr lang="it-IT" sz="2000" dirty="0">
                <a:latin typeface="Monaco"/>
                <a:cs typeface="Monaco"/>
              </a:rPr>
              <a:t>i </a:t>
            </a:r>
            <a:r>
              <a:rPr lang="it-IT" sz="2000" dirty="0">
                <a:solidFill>
                  <a:srgbClr val="C49B25"/>
                </a:solidFill>
                <a:latin typeface="Monaco"/>
                <a:cs typeface="Monaco"/>
              </a:rPr>
              <a:t>in</a:t>
            </a:r>
            <a:r>
              <a:rPr lang="it-IT" sz="2000" dirty="0">
                <a:latin typeface="Monaco"/>
                <a:cs typeface="Monaco"/>
              </a:rPr>
              <a:t>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Monaco"/>
                <a:cs typeface="Monaco"/>
              </a:rPr>
              <a:t>2</a:t>
            </a:r>
            <a:r>
              <a:rPr lang="it-IT" sz="2000" dirty="0">
                <a:latin typeface="Monaco"/>
                <a:cs typeface="Monaco"/>
              </a:rPr>
              <a:t>: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100)</a:t>
            </a:r>
            <a:r>
              <a:rPr lang="it-IT" sz="2000" dirty="0">
                <a:latin typeface="Monaco"/>
                <a:cs typeface="Monaco"/>
              </a:rPr>
              <a:t> 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{</a:t>
            </a:r>
            <a:r>
              <a:rPr lang="it-IT" sz="2000" dirty="0">
                <a:latin typeface="Monaco"/>
                <a:cs typeface="Monaco"/>
              </a:rPr>
              <a:t>x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[</a:t>
            </a:r>
            <a:r>
              <a:rPr lang="it-IT" sz="2000" dirty="0">
                <a:latin typeface="Monaco"/>
                <a:cs typeface="Monaco"/>
              </a:rPr>
              <a:t>i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]</a:t>
            </a:r>
            <a:r>
              <a:rPr lang="it-IT" sz="2000" dirty="0">
                <a:latin typeface="Monaco"/>
                <a:cs typeface="Monaco"/>
              </a:rPr>
              <a:t> = x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[</a:t>
            </a:r>
            <a:r>
              <a:rPr lang="it-IT" sz="2000" dirty="0">
                <a:latin typeface="Monaco"/>
                <a:cs typeface="Monaco"/>
              </a:rPr>
              <a:t>i-</a:t>
            </a:r>
            <a:r>
              <a:rPr lang="it-IT" sz="20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]</a:t>
            </a:r>
            <a:r>
              <a:rPr lang="it-IT" sz="2000" dirty="0">
                <a:latin typeface="Monaco"/>
                <a:cs typeface="Monaco"/>
              </a:rPr>
              <a:t> + </a:t>
            </a:r>
            <a:r>
              <a:rPr lang="it-IT" sz="2000" dirty="0">
                <a:solidFill>
                  <a:srgbClr val="008000"/>
                </a:solidFill>
                <a:latin typeface="Monaco"/>
                <a:cs typeface="Monaco"/>
              </a:rPr>
              <a:t>0.1</a:t>
            </a:r>
            <a:r>
              <a:rPr lang="it-IT" sz="2000" dirty="0">
                <a:latin typeface="Monaco"/>
                <a:cs typeface="Monaco"/>
              </a:rPr>
              <a:t> + e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[</a:t>
            </a:r>
            <a:r>
              <a:rPr lang="it-IT" sz="2000" dirty="0">
                <a:latin typeface="Monaco"/>
                <a:cs typeface="Monaco"/>
              </a:rPr>
              <a:t>i]</a:t>
            </a:r>
            <a:r>
              <a:rPr lang="it-IT" sz="2000" dirty="0">
                <a:solidFill>
                  <a:srgbClr val="10253F"/>
                </a:solidFill>
                <a:latin typeface="Monaco"/>
                <a:cs typeface="Monaco"/>
              </a:rPr>
              <a:t>}</a:t>
            </a:r>
            <a:endParaRPr lang="en-US" sz="2000" dirty="0">
              <a:solidFill>
                <a:srgbClr val="10253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131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42" y="457200"/>
            <a:ext cx="6400800" cy="6400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89" y="119416"/>
            <a:ext cx="8229600" cy="11430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7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find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in parameters, and </a:t>
            </a:r>
            <a:r>
              <a:rPr lang="en-US" dirty="0" smtClean="0">
                <a:latin typeface="Calibri"/>
                <a:cs typeface="Calibri"/>
              </a:rPr>
              <a:t>returns NLL (= Negative log likelihood)</a:t>
            </a:r>
          </a:p>
          <a:p>
            <a:pPr marL="0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1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rwdrift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= function(pars)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# pars[1] = drift, pars[2] = error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drift = pars[1]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sigma = </a:t>
            </a:r>
            <a:r>
              <a:rPr lang="en-US" sz="1600" dirty="0" err="1">
                <a:latin typeface="Monaco"/>
                <a:cs typeface="Monaco"/>
              </a:rPr>
              <a:t>exp</a:t>
            </a:r>
            <a:r>
              <a:rPr lang="en-US" sz="1600" dirty="0">
                <a:latin typeface="Monaco"/>
                <a:cs typeface="Monaco"/>
              </a:rPr>
              <a:t>(pars[2]) # trick to keep positive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err="1">
                <a:latin typeface="Monaco"/>
                <a:cs typeface="Monaco"/>
              </a:rPr>
              <a:t>predx</a:t>
            </a:r>
            <a:r>
              <a:rPr lang="en-US" sz="1600" dirty="0">
                <a:latin typeface="Monaco"/>
                <a:cs typeface="Monaco"/>
              </a:rPr>
              <a:t>= 0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for(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in 2:100)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err="1">
                <a:latin typeface="Monaco"/>
                <a:cs typeface="Monaco"/>
              </a:rPr>
              <a:t>predx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 = x[i-1] + drift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err="1">
                <a:latin typeface="Monaco"/>
                <a:cs typeface="Monaco"/>
              </a:rPr>
              <a:t>logLike</a:t>
            </a:r>
            <a:r>
              <a:rPr lang="en-US" sz="1600" dirty="0">
                <a:latin typeface="Monaco"/>
                <a:cs typeface="Monaco"/>
              </a:rPr>
              <a:t> = sum(</a:t>
            </a:r>
            <a:r>
              <a:rPr lang="en-US" sz="1600" dirty="0" err="1">
                <a:latin typeface="Monaco"/>
                <a:cs typeface="Monaco"/>
              </a:rPr>
              <a:t>dnorm</a:t>
            </a:r>
            <a:r>
              <a:rPr lang="en-US" sz="1600" dirty="0">
                <a:latin typeface="Monaco"/>
                <a:cs typeface="Monaco"/>
              </a:rPr>
              <a:t>(x[2:100], </a:t>
            </a:r>
            <a:r>
              <a:rPr lang="en-US" sz="1600" dirty="0" err="1">
                <a:latin typeface="Monaco"/>
                <a:cs typeface="Monaco"/>
              </a:rPr>
              <a:t>predx</a:t>
            </a:r>
            <a:r>
              <a:rPr lang="en-US" sz="1600" dirty="0">
                <a:latin typeface="Monaco"/>
                <a:cs typeface="Monaco"/>
              </a:rPr>
              <a:t>[2:100], </a:t>
            </a:r>
            <a:r>
              <a:rPr lang="en-US" sz="1600" dirty="0" err="1">
                <a:latin typeface="Monaco"/>
                <a:cs typeface="Monaco"/>
              </a:rPr>
              <a:t>sd</a:t>
            </a:r>
            <a:r>
              <a:rPr lang="en-US" sz="1600" dirty="0">
                <a:latin typeface="Monaco"/>
                <a:cs typeface="Monaco"/>
              </a:rPr>
              <a:t> = sigma, log=TRUE))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return(-</a:t>
            </a:r>
            <a:r>
              <a:rPr lang="en-US" sz="1600" dirty="0" err="1">
                <a:latin typeface="Monaco"/>
                <a:cs typeface="Monaco"/>
              </a:rPr>
              <a:t>logLike</a:t>
            </a:r>
            <a:r>
              <a:rPr lang="en-US" sz="1600" dirty="0" smtClean="0">
                <a:latin typeface="Monaco"/>
                <a:cs typeface="Monaco"/>
              </a:rPr>
              <a:t>) # return NLL because </a:t>
            </a:r>
            <a:r>
              <a:rPr lang="en-US" sz="1600" dirty="0" err="1" smtClean="0">
                <a:latin typeface="Monaco"/>
                <a:cs typeface="Monaco"/>
              </a:rPr>
              <a:t>optim</a:t>
            </a:r>
            <a:r>
              <a:rPr lang="en-US" sz="1600" dirty="0" smtClean="0">
                <a:latin typeface="Monaco"/>
                <a:cs typeface="Monaco"/>
              </a:rPr>
              <a:t> minimizes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83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your favorite minimizer/</a:t>
            </a:r>
            <a:r>
              <a:rPr lang="en-US" dirty="0" err="1" smtClean="0"/>
              <a:t>maximizer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0917" y="189881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Even for 100 data points,</a:t>
            </a:r>
          </a:p>
          <a:p>
            <a:pPr marL="0" indent="0">
              <a:buNone/>
            </a:pPr>
            <a:r>
              <a:rPr lang="en-US" dirty="0" smtClean="0"/>
              <a:t>estimates of drift and error </a:t>
            </a:r>
          </a:p>
          <a:p>
            <a:pPr marL="0" indent="0">
              <a:buNone/>
            </a:pPr>
            <a:r>
              <a:rPr lang="en-US" dirty="0" smtClean="0"/>
              <a:t>variance aren’t perfect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1" y="1939073"/>
            <a:ext cx="3403600" cy="431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6111" y="2554110"/>
            <a:ext cx="1171222" cy="338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22171" y="5197953"/>
            <a:ext cx="35842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optim</a:t>
            </a:r>
            <a:r>
              <a:rPr lang="en-US" dirty="0" smtClean="0"/>
              <a:t>() tells us that the algorithm</a:t>
            </a:r>
          </a:p>
          <a:p>
            <a:r>
              <a:rPr lang="en-US" dirty="0" smtClean="0"/>
              <a:t>has converged at the 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44" y="0"/>
            <a:ext cx="8229600" cy="1143000"/>
          </a:xfrm>
        </p:spPr>
        <p:txBody>
          <a:bodyPr/>
          <a:lstStyle/>
          <a:p>
            <a:r>
              <a:rPr lang="en-US" dirty="0" smtClean="0"/>
              <a:t>Other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922866"/>
            <a:ext cx="8229600" cy="4525963"/>
          </a:xfrm>
        </p:spPr>
        <p:txBody>
          <a:bodyPr/>
          <a:lstStyle/>
          <a:p>
            <a:r>
              <a:rPr lang="en-US" dirty="0" smtClean="0"/>
              <a:t>Many existing functions we’re using – lm(), </a:t>
            </a:r>
            <a:r>
              <a:rPr lang="en-US" dirty="0" err="1" smtClean="0"/>
              <a:t>arima</a:t>
            </a:r>
            <a:r>
              <a:rPr lang="en-US" dirty="0" smtClean="0"/>
              <a:t>(), </a:t>
            </a:r>
            <a:r>
              <a:rPr lang="en-US" dirty="0" err="1" smtClean="0"/>
              <a:t>Arima</a:t>
            </a:r>
            <a:r>
              <a:rPr lang="en-US" dirty="0" smtClean="0"/>
              <a:t>(), MARSS(), are also using maximum likelihood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rwf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() </a:t>
            </a:r>
            <a:r>
              <a:rPr lang="en-US" dirty="0" smtClean="0"/>
              <a:t>in ‘forecast’ does the exact same thing as our function ‘</a:t>
            </a:r>
            <a:r>
              <a:rPr lang="en-US" dirty="0" err="1" smtClean="0"/>
              <a:t>rwdrift</a:t>
            </a:r>
            <a:r>
              <a:rPr lang="en-US" dirty="0" smtClean="0"/>
              <a:t>’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78" y="3074670"/>
            <a:ext cx="4206240" cy="3783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5211" y="4356511"/>
            <a:ext cx="1477031" cy="338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55" y="283088"/>
            <a:ext cx="8229600" cy="4525963"/>
          </a:xfrm>
        </p:spPr>
        <p:txBody>
          <a:bodyPr/>
          <a:lstStyle/>
          <a:p>
            <a:r>
              <a:rPr lang="en-US" dirty="0" smtClean="0"/>
              <a:t>A second type of model we could fit would be fitting a regression line through the data?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6426" y="2744565"/>
            <a:ext cx="3960067" cy="318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92838"/>
              </p:ext>
            </p:extLst>
          </p:nvPr>
        </p:nvGraphicFramePr>
        <p:xfrm>
          <a:off x="1531956" y="1500101"/>
          <a:ext cx="558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9" name="Equation" r:id="rId3" imgW="2235200" imgH="215900" progId="Equation.3">
                  <p:embed/>
                </p:oleObj>
              </mc:Choice>
              <mc:Fallback>
                <p:oleObj name="Equation" r:id="rId3" imgW="223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56" y="1500101"/>
                        <a:ext cx="55880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947" y="2266160"/>
            <a:ext cx="4998720" cy="2753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52389" y="4656575"/>
            <a:ext cx="901257" cy="259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3109" y="5150555"/>
            <a:ext cx="4480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Tiny bit different from the trend estimate</a:t>
            </a:r>
          </a:p>
          <a:p>
            <a:r>
              <a:rPr lang="en-US" dirty="0"/>
              <a:t>w</a:t>
            </a:r>
            <a:r>
              <a:rPr lang="en-US" dirty="0" smtClean="0"/>
              <a:t>e got from </a:t>
            </a:r>
            <a:r>
              <a:rPr lang="en-US" dirty="0" err="1" smtClean="0"/>
              <a:t>rwf</a:t>
            </a:r>
            <a:r>
              <a:rPr lang="en-US" dirty="0" smtClean="0"/>
              <a:t>()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Is this difference meaningful?</a:t>
            </a:r>
          </a:p>
          <a:p>
            <a:pPr marL="342900" indent="-342900">
              <a:buAutoNum type="arabicPeriod"/>
            </a:pPr>
            <a:r>
              <a:rPr lang="en-US" dirty="0" smtClean="0"/>
              <a:t>Any insight as to why they’re different?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does this imply for predictions?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1879600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is fitting a deterministic process through the data (all residual error = </a:t>
            </a:r>
            <a:br>
              <a:rPr lang="en-US" dirty="0" smtClean="0"/>
            </a:br>
            <a:r>
              <a:rPr lang="en-US" dirty="0" smtClean="0"/>
              <a:t>“observation error”)</a:t>
            </a:r>
          </a:p>
          <a:p>
            <a:r>
              <a:rPr lang="en-US" dirty="0" smtClean="0"/>
              <a:t>Random walks are fitting a stochastic process (no observation error, all process variability)</a:t>
            </a:r>
          </a:p>
          <a:p>
            <a:r>
              <a:rPr lang="en-US" dirty="0" smtClean="0"/>
              <a:t>In the lab, we’ll also introduce </a:t>
            </a:r>
            <a:r>
              <a:rPr lang="en-US" dirty="0" err="1" smtClean="0"/>
              <a:t>univariate</a:t>
            </a:r>
            <a:r>
              <a:rPr lang="en-US" dirty="0" smtClean="0"/>
              <a:t> ‘state-space’ models, which estimate both process and observation 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8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Subtle but important differences between maximum likelihood / Bayesian approaches</a:t>
            </a:r>
          </a:p>
          <a:p>
            <a:endParaRPr lang="en-US" dirty="0"/>
          </a:p>
          <a:p>
            <a:r>
              <a:rPr lang="en-US" dirty="0" smtClean="0"/>
              <a:t>Bayesians also use likelihood, but view the data as fixed and the parameters as random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57859"/>
              </p:ext>
            </p:extLst>
          </p:nvPr>
        </p:nvGraphicFramePr>
        <p:xfrm>
          <a:off x="2736003" y="4676073"/>
          <a:ext cx="317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4" name="Equation" r:id="rId3" imgW="1270000" imgH="203200" progId="Equation.3">
                  <p:embed/>
                </p:oleObj>
              </mc:Choice>
              <mc:Fallback>
                <p:oleObj name="Equation" r:id="rId3" imgW="1270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6003" y="4676073"/>
                        <a:ext cx="3175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5279" y="596583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Bayesian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4485" y="5950874"/>
            <a:ext cx="2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Maximum likelihood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41682" y="5148730"/>
            <a:ext cx="452892" cy="777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00046" y="5143617"/>
            <a:ext cx="861686" cy="802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1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laws of conditional probability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our previous notation &amp; likelihood,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P(x) is a constant, and usually not written, so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49716"/>
              </p:ext>
            </p:extLst>
          </p:nvPr>
        </p:nvGraphicFramePr>
        <p:xfrm>
          <a:off x="2503405" y="2461415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5" name="Equation" r:id="rId3" imgW="1498600" imgH="419100" progId="Equation.3">
                  <p:embed/>
                </p:oleObj>
              </mc:Choice>
              <mc:Fallback>
                <p:oleObj name="Equation" r:id="rId3" imgW="1498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3405" y="2461415"/>
                        <a:ext cx="2997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11503"/>
              </p:ext>
            </p:extLst>
          </p:nvPr>
        </p:nvGraphicFramePr>
        <p:xfrm>
          <a:off x="2599989" y="4100045"/>
          <a:ext cx="279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6" name="Equation" r:id="rId5" imgW="1397000" imgH="419100" progId="Equation.3">
                  <p:embed/>
                </p:oleObj>
              </mc:Choice>
              <mc:Fallback>
                <p:oleObj name="Equation" r:id="rId5" imgW="1397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9989" y="4100045"/>
                        <a:ext cx="2794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52049"/>
              </p:ext>
            </p:extLst>
          </p:nvPr>
        </p:nvGraphicFramePr>
        <p:xfrm>
          <a:off x="2649538" y="6013450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7" name="Equation" r:id="rId7" imgW="1371600" imgH="203200" progId="Equation.3">
                  <p:embed/>
                </p:oleObj>
              </mc:Choice>
              <mc:Fallback>
                <p:oleObj name="Equation" r:id="rId7" imgW="1371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9538" y="6013450"/>
                        <a:ext cx="2743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5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 ARIMA models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Maximum Likelihood and Bayesian Estimation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Prediction &amp; forecasting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Evaluating forecasts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0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components of this equation?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is the likelihood</a:t>
            </a:r>
          </a:p>
          <a:p>
            <a:pPr marL="0" indent="0">
              <a:buNone/>
            </a:pPr>
            <a:r>
              <a:rPr lang="en-US" dirty="0" smtClean="0"/>
              <a:t>	is the prior probability distribution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is the posterior probability distribution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91323"/>
              </p:ext>
            </p:extLst>
          </p:nvPr>
        </p:nvGraphicFramePr>
        <p:xfrm>
          <a:off x="2797220" y="2351257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3" name="Equation" r:id="rId3" imgW="1371600" imgH="203200" progId="Equation.3">
                  <p:embed/>
                </p:oleObj>
              </mc:Choice>
              <mc:Fallback>
                <p:oleObj name="Equation" r:id="rId3" imgW="1371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7220" y="2351257"/>
                        <a:ext cx="2743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133431"/>
              </p:ext>
            </p:extLst>
          </p:nvPr>
        </p:nvGraphicFramePr>
        <p:xfrm>
          <a:off x="376307" y="4656421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4" name="Equation" r:id="rId5" imgW="495300" imgH="203200" progId="Equation.3">
                  <p:embed/>
                </p:oleObj>
              </mc:Choice>
              <mc:Fallback>
                <p:oleObj name="Equation" r:id="rId5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307" y="4656421"/>
                        <a:ext cx="990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70898"/>
              </p:ext>
            </p:extLst>
          </p:nvPr>
        </p:nvGraphicFramePr>
        <p:xfrm>
          <a:off x="586850" y="4075590"/>
          <a:ext cx="66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5" name="Equation" r:id="rId7" imgW="330200" imgH="203200" progId="Equation.3">
                  <p:embed/>
                </p:oleObj>
              </mc:Choice>
              <mc:Fallback>
                <p:oleObj name="Equation" r:id="rId7" imgW="330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850" y="4075590"/>
                        <a:ext cx="660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59848"/>
              </p:ext>
            </p:extLst>
          </p:nvPr>
        </p:nvGraphicFramePr>
        <p:xfrm>
          <a:off x="376308" y="3504603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6" name="Equation" r:id="rId9" imgW="495300" imgH="203200" progId="Equation.3">
                  <p:embed/>
                </p:oleObj>
              </mc:Choice>
              <mc:Fallback>
                <p:oleObj name="Equation" r:id="rId9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6308" y="3504603"/>
                        <a:ext cx="990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86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necessary to express the posterior as a probability distribution</a:t>
            </a:r>
          </a:p>
          <a:p>
            <a:r>
              <a:rPr lang="en-US" dirty="0" smtClean="0"/>
              <a:t>It’s also expression of a priori belief</a:t>
            </a:r>
          </a:p>
          <a:p>
            <a:endParaRPr lang="en-US" dirty="0"/>
          </a:p>
          <a:p>
            <a:r>
              <a:rPr lang="en-US" dirty="0" smtClean="0"/>
              <a:t>Posterior is thus a probability distribution</a:t>
            </a:r>
          </a:p>
          <a:p>
            <a:pPr lvl="1"/>
            <a:r>
              <a:rPr lang="en-US" dirty="0" smtClean="0"/>
              <a:t>Difference between posterior and prior is a measure of how much you ‘learn’ by seeing data</a:t>
            </a:r>
          </a:p>
          <a:p>
            <a:pPr lvl="1"/>
            <a:r>
              <a:rPr lang="en-US" dirty="0" smtClean="0"/>
              <a:t>Can also be thought of as weighted average of data + beliefs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9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72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5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methods require evaluating the likelihood by integrating over the parameter space (instead of maximizing)</a:t>
            </a:r>
          </a:p>
          <a:p>
            <a:endParaRPr lang="en-US" dirty="0"/>
          </a:p>
          <a:p>
            <a:r>
              <a:rPr lang="en-US" dirty="0" smtClean="0"/>
              <a:t>Fish 507: there are a handful of ways to do numerical integration. For this class, we’ll only use Markov Chain Monte Carlo (MCMC)</a:t>
            </a:r>
          </a:p>
          <a:p>
            <a:pPr lvl="1"/>
            <a:r>
              <a:rPr lang="en-US" dirty="0" smtClean="0"/>
              <a:t>Sample sequentially 1000s of samples of parameter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3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 dirty="0" smtClean="0"/>
              <a:t>2D </a:t>
            </a:r>
            <a:r>
              <a:rPr lang="en-US" sz="3600" dirty="0" smtClean="0"/>
              <a:t>posterior </a:t>
            </a:r>
            <a:r>
              <a:rPr lang="en-US" sz="3600" dirty="0" smtClean="0"/>
              <a:t>surface:</a:t>
            </a:r>
            <a:br>
              <a:rPr lang="en-US" sz="3600" dirty="0" smtClean="0"/>
            </a:br>
            <a:r>
              <a:rPr lang="en-US" sz="3600" dirty="0" smtClean="0"/>
              <a:t>think about animal foraging on landscape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7229" y="651919"/>
            <a:ext cx="6400800" cy="6400800"/>
            <a:chOff x="1342063" y="612541"/>
            <a:chExt cx="6400800" cy="6400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063" y="612541"/>
              <a:ext cx="6400800" cy="6400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52282" y="1909854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23141" y="2165814"/>
              <a:ext cx="1309450" cy="53160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070906" y="2795869"/>
              <a:ext cx="1068440" cy="42804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3446" y="2574174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Posterior mode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6755" y="1909854"/>
            <a:ext cx="2532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MLE is finding the </a:t>
            </a:r>
          </a:p>
          <a:p>
            <a:r>
              <a:rPr lang="en-US" dirty="0"/>
              <a:t>a</a:t>
            </a:r>
            <a:r>
              <a:rPr lang="en-US" dirty="0" smtClean="0"/>
              <a:t>bsolute best point.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Bayesian methods </a:t>
            </a:r>
          </a:p>
          <a:p>
            <a:r>
              <a:rPr lang="en-US" dirty="0"/>
              <a:t>a</a:t>
            </a:r>
            <a:r>
              <a:rPr lang="en-US" dirty="0" smtClean="0"/>
              <a:t>ttempt to find the best</a:t>
            </a:r>
          </a:p>
          <a:p>
            <a:r>
              <a:rPr lang="en-US" dirty="0"/>
              <a:t>p</a:t>
            </a:r>
            <a:r>
              <a:rPr lang="en-US" dirty="0" smtClean="0"/>
              <a:t>oint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random walks over the parameter space, with a tendency to spend more time in areas of high likelihood</a:t>
            </a:r>
          </a:p>
          <a:p>
            <a:r>
              <a:rPr lang="en-US" dirty="0" smtClean="0"/>
              <a:t>Each random walk = MCMC chain. </a:t>
            </a:r>
            <a:endParaRPr lang="en-US" dirty="0"/>
          </a:p>
          <a:p>
            <a:pPr lvl="1"/>
            <a:r>
              <a:rPr lang="en-US" dirty="0" smtClean="0"/>
              <a:t>Each initialized from unique starting point</a:t>
            </a:r>
          </a:p>
          <a:p>
            <a:pPr lvl="1"/>
            <a:r>
              <a:rPr lang="en-US" dirty="0" smtClean="0"/>
              <a:t>Each samples independently for 1000s of iterations</a:t>
            </a:r>
          </a:p>
          <a:p>
            <a:pPr lvl="2"/>
            <a:r>
              <a:rPr lang="en-US" dirty="0" smtClean="0"/>
              <a:t>We’ll discard the first XX samples, as a “burn-in period”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3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Assessing convergence is more difficult than maximum likelihood</a:t>
            </a:r>
          </a:p>
          <a:p>
            <a:endParaRPr lang="en-US" dirty="0"/>
          </a:p>
          <a:p>
            <a:r>
              <a:rPr lang="en-US" dirty="0" smtClean="0"/>
              <a:t>We’ll run through a couple diagnostics, but this is not </a:t>
            </a:r>
            <a:r>
              <a:rPr lang="en-US" dirty="0" err="1" smtClean="0"/>
              <a:t>comprehensize</a:t>
            </a:r>
            <a:r>
              <a:rPr lang="en-US" dirty="0" smtClean="0"/>
              <a:t> (Andre’s 507 dives into this 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 need chains to be stationary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98" y="72083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4801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lag(1) </a:t>
            </a:r>
            <a:r>
              <a:rPr lang="en-US" dirty="0" err="1" smtClean="0"/>
              <a:t>acf</a:t>
            </a:r>
            <a:r>
              <a:rPr lang="en-US" dirty="0" smtClean="0"/>
              <a:t> is too high, increase the ‘thinning rate’ of the MCMC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84" y="1075237"/>
            <a:ext cx="4480560" cy="448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91" y="343548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We want each sample to be approximately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1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tests of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Gelman</a:t>
            </a:r>
            <a:r>
              <a:rPr lang="en-US" dirty="0" smtClean="0"/>
              <a:t>-Rubin diagnostic</a:t>
            </a:r>
          </a:p>
          <a:p>
            <a:pPr lvl="1"/>
            <a:r>
              <a:rPr lang="en-US" dirty="0" smtClean="0"/>
              <a:t>Used to check convergence of multiple chains in parallel. Goal: </a:t>
            </a:r>
            <a:r>
              <a:rPr lang="en-US" dirty="0" err="1" smtClean="0"/>
              <a:t>R_hat</a:t>
            </a:r>
            <a:r>
              <a:rPr lang="en-US" dirty="0" smtClean="0"/>
              <a:t> in (1.0, 1.05)</a:t>
            </a:r>
            <a:endParaRPr lang="en-US" dirty="0"/>
          </a:p>
          <a:p>
            <a:r>
              <a:rPr lang="en-US" dirty="0" err="1" smtClean="0"/>
              <a:t>Geweke</a:t>
            </a:r>
            <a:r>
              <a:rPr lang="en-US" dirty="0" smtClean="0"/>
              <a:t> diagnostic</a:t>
            </a:r>
          </a:p>
          <a:p>
            <a:pPr lvl="1"/>
            <a:r>
              <a:rPr lang="en-US" dirty="0" smtClean="0"/>
              <a:t>Is mean of first 10% of MCMC chain the same as the last 50%? </a:t>
            </a:r>
            <a:endParaRPr lang="en-US" dirty="0"/>
          </a:p>
          <a:p>
            <a:r>
              <a:rPr lang="en-US" dirty="0" smtClean="0"/>
              <a:t>Heidelberger-Welch diagnostic</a:t>
            </a:r>
          </a:p>
          <a:p>
            <a:pPr lvl="1"/>
            <a:r>
              <a:rPr lang="en-US" dirty="0" smtClean="0"/>
              <a:t>Is the entire chain stationary? If not, is the last 90%? 80%? 70%?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Review: ARMA models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0055" name="TextBox 5"/>
          <p:cNvSpPr txBox="1">
            <a:spLocks noChangeArrowheads="1"/>
          </p:cNvSpPr>
          <p:nvPr/>
        </p:nvSpPr>
        <p:spPr bwMode="auto">
          <a:xfrm>
            <a:off x="1316904" y="1487488"/>
            <a:ext cx="6360176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A time series is </a:t>
            </a:r>
            <a:r>
              <a:rPr lang="en-US" i="1" dirty="0">
                <a:latin typeface="Calibri" charset="0"/>
              </a:rPr>
              <a:t>autoregressive moving average</a:t>
            </a:r>
            <a:r>
              <a:rPr lang="en-US" dirty="0">
                <a:latin typeface="Calibri" charset="0"/>
              </a:rPr>
              <a:t>, or ARMA(</a:t>
            </a:r>
            <a:r>
              <a:rPr lang="en-US" i="1" dirty="0" err="1">
                <a:latin typeface="Calibri" charset="0"/>
              </a:rPr>
              <a:t>p</a:t>
            </a:r>
            <a:r>
              <a:rPr lang="en-US" dirty="0" err="1">
                <a:latin typeface="Calibri" charset="0"/>
              </a:rPr>
              <a:t>,</a:t>
            </a:r>
            <a:r>
              <a:rPr lang="en-US" i="1" dirty="0" err="1">
                <a:latin typeface="Calibri" charset="0"/>
              </a:rPr>
              <a:t>q</a:t>
            </a:r>
            <a:r>
              <a:rPr lang="en-US" dirty="0">
                <a:latin typeface="Calibri" charset="0"/>
              </a:rPr>
              <a:t>), if it is stationary and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130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533038"/>
              </p:ext>
            </p:extLst>
          </p:nvPr>
        </p:nvGraphicFramePr>
        <p:xfrm>
          <a:off x="1875275" y="2369029"/>
          <a:ext cx="60118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2" name="Equation" r:id="rId4" imgW="2844800" imgH="228600" progId="Equation.3">
                  <p:embed/>
                </p:oleObj>
              </mc:Choice>
              <mc:Fallback>
                <p:oleObj name="Equation" r:id="rId4" imgW="2844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275" y="2369029"/>
                        <a:ext cx="60118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316904" y="3107587"/>
            <a:ext cx="6470192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u="sng" dirty="0" smtClean="0">
                <a:latin typeface="Calibri" charset="0"/>
              </a:rPr>
              <a:t>AR processes</a:t>
            </a:r>
            <a:r>
              <a:rPr lang="en-US" dirty="0" smtClean="0">
                <a:latin typeface="Calibri" charset="0"/>
              </a:rPr>
              <a:t> in biology generally arise from lagged impacts, e.g. the effect of population size on population growth rates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u="sng" dirty="0" smtClean="0">
                <a:latin typeface="Calibri" charset="0"/>
              </a:rPr>
              <a:t>MA processes</a:t>
            </a:r>
            <a:r>
              <a:rPr lang="en-US" dirty="0" smtClean="0">
                <a:latin typeface="Calibri" charset="0"/>
              </a:rPr>
              <a:t> describe how random ‘shocks’ or differences between predictions and observations propagate through time – including unknown external drivers, species interactions, </a:t>
            </a:r>
            <a:r>
              <a:rPr lang="en-US" dirty="0" err="1" smtClean="0">
                <a:latin typeface="Calibri" charset="0"/>
              </a:rPr>
              <a:t>etc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Week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Summarizing ARIMA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Maximum Likelihood and Bayesian Estimation</a:t>
            </a:r>
          </a:p>
          <a:p>
            <a:r>
              <a:rPr lang="en-US" dirty="0" smtClean="0"/>
              <a:t>Prediction &amp; forecasting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Evaluating forecasts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31" y="971884"/>
            <a:ext cx="8229600" cy="5012287"/>
          </a:xfrm>
        </p:spPr>
        <p:txBody>
          <a:bodyPr/>
          <a:lstStyle/>
          <a:p>
            <a:r>
              <a:rPr lang="en-US" sz="2800" dirty="0" smtClean="0"/>
              <a:t>We’ll use the word forecasting to refer to out of sample prediction</a:t>
            </a:r>
            <a:endParaRPr lang="en-US" sz="2800" dirty="0"/>
          </a:p>
          <a:p>
            <a:r>
              <a:rPr lang="en-US" sz="2800" dirty="0" smtClean="0"/>
              <a:t>Consider the following 2 basic models</a:t>
            </a:r>
          </a:p>
          <a:p>
            <a:pPr lvl="1"/>
            <a:r>
              <a:rPr lang="en-US" dirty="0" smtClean="0"/>
              <a:t>Linear regression</a:t>
            </a:r>
            <a:endParaRPr lang="en-US" dirty="0"/>
          </a:p>
          <a:p>
            <a:pPr lvl="1"/>
            <a:r>
              <a:rPr lang="en-US" dirty="0" smtClean="0"/>
              <a:t>Random walk</a:t>
            </a:r>
            <a:endParaRPr lang="en-US" dirty="0"/>
          </a:p>
          <a:p>
            <a:r>
              <a:rPr lang="en-US" sz="2800" dirty="0" smtClean="0"/>
              <a:t>What can you say about their predictions – or where their errors are coming from?</a:t>
            </a:r>
          </a:p>
          <a:p>
            <a:r>
              <a:rPr lang="en-US" sz="2800" dirty="0" smtClean="0"/>
              <a:t>Linear regression errors = observation, random walk errors  = process</a:t>
            </a:r>
          </a:p>
        </p:txBody>
      </p:sp>
    </p:spTree>
    <p:extLst>
      <p:ext uri="{BB962C8B-B14F-4D97-AF65-F5344CB8AC3E}">
        <p14:creationId xmlns:p14="http://schemas.microsoft.com/office/powerpoint/2010/main" val="89265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63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</a:t>
            </a:r>
            <a:r>
              <a:rPr lang="en-US" dirty="0" smtClean="0">
                <a:solidFill>
                  <a:srgbClr val="000090"/>
                </a:solidFill>
              </a:rPr>
              <a:t>redict()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358"/>
            <a:ext cx="8229600" cy="4525963"/>
          </a:xfrm>
        </p:spPr>
        <p:txBody>
          <a:bodyPr/>
          <a:lstStyle/>
          <a:p>
            <a:r>
              <a:rPr lang="en-US" dirty="0" smtClean="0"/>
              <a:t>After fitting a regression model, we can use </a:t>
            </a:r>
            <a:r>
              <a:rPr lang="en-US" dirty="0" smtClean="0">
                <a:solidFill>
                  <a:srgbClr val="000090"/>
                </a:solidFill>
              </a:rPr>
              <a:t>predict()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000090"/>
                </a:solidFill>
              </a:rPr>
              <a:t>predict.lm</a:t>
            </a:r>
            <a:r>
              <a:rPr lang="en-US" dirty="0" smtClean="0">
                <a:solidFill>
                  <a:srgbClr val="000090"/>
                </a:solidFill>
              </a:rPr>
              <a:t>()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53" y="2377440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69"/>
            <a:ext cx="7302500" cy="6438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7157" y="4291264"/>
            <a:ext cx="2299369" cy="85557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4316" y="5708316"/>
            <a:ext cx="815473" cy="3074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9874" y="5967663"/>
            <a:ext cx="815473" cy="3074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9538" y="4769852"/>
            <a:ext cx="1620251" cy="33688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apply predict() with default arguments, our prediction se is smaller than the residual error!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6" y="3302000"/>
            <a:ext cx="5321300" cy="3302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9580" y="4879473"/>
            <a:ext cx="1951788" cy="6684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84927" y="5547895"/>
            <a:ext cx="1919705" cy="8074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v Prediction Intervals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Confidence intervals on the mean (in-sample)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predict(mod,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newdata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=list(x=11),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se.fit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=T, interval="confidence"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)</a:t>
            </a:r>
          </a:p>
          <a:p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r>
              <a:rPr lang="en-US" dirty="0"/>
              <a:t>Confidence intervals on the mean (in-sample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Interval = (-5.99, -4.10)</a:t>
            </a:r>
            <a:endParaRPr lang="en-US" dirty="0"/>
          </a:p>
          <a:p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Prediction intervals should be used for new observations (in or out of sample)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predict(mod,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newdata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=list(x=11),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se.fit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=T, interval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=”prediction”)</a:t>
            </a:r>
          </a:p>
          <a:p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endParaRPr lang="en-US" sz="1600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r>
              <a:rPr lang="en-US" dirty="0" smtClean="0"/>
              <a:t>Interval = (-6.71, -3.38)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78421" y="1537368"/>
            <a:ext cx="13369" cy="532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2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0090"/>
                </a:solidFill>
              </a:rPr>
              <a:t>gam()</a:t>
            </a:r>
            <a:r>
              <a:rPr lang="en-US" dirty="0" smtClean="0"/>
              <a:t> as forecasting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g</a:t>
            </a:r>
            <a:r>
              <a:rPr lang="en-US" dirty="0" smtClean="0">
                <a:solidFill>
                  <a:srgbClr val="000090"/>
                </a:solidFill>
              </a:rPr>
              <a:t>am()</a:t>
            </a:r>
            <a:r>
              <a:rPr lang="en-US" dirty="0" smtClean="0"/>
              <a:t> is in “</a:t>
            </a:r>
            <a:r>
              <a:rPr lang="en-US" dirty="0" err="1" smtClean="0"/>
              <a:t>mgcv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More flexible than OLS regression</a:t>
            </a:r>
          </a:p>
          <a:p>
            <a:pPr lvl="1"/>
            <a:r>
              <a:rPr lang="en-US" dirty="0" smtClean="0"/>
              <a:t>Non-linear</a:t>
            </a:r>
          </a:p>
          <a:p>
            <a:pPr lvl="1"/>
            <a:r>
              <a:rPr lang="en-US" dirty="0" smtClean="0"/>
              <a:t>Non normal errors</a:t>
            </a:r>
          </a:p>
          <a:p>
            <a:endParaRPr lang="en-US" dirty="0"/>
          </a:p>
          <a:p>
            <a:r>
              <a:rPr lang="en-US" dirty="0" smtClean="0"/>
              <a:t>Complexity can be captured via fitting a series of polynomial splines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8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6211" y="4892842"/>
            <a:ext cx="18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Adj</a:t>
            </a:r>
            <a:r>
              <a:rPr lang="en-US" dirty="0" smtClean="0">
                <a:solidFill>
                  <a:srgbClr val="FF0000"/>
                </a:solidFill>
              </a:rPr>
              <a:t> R-</a:t>
            </a:r>
            <a:r>
              <a:rPr lang="en-US" dirty="0" err="1" smtClean="0">
                <a:solidFill>
                  <a:srgbClr val="FF0000"/>
                </a:solidFill>
              </a:rPr>
              <a:t>Sq</a:t>
            </a:r>
            <a:r>
              <a:rPr lang="en-US" dirty="0" smtClean="0">
                <a:solidFill>
                  <a:srgbClr val="FF0000"/>
                </a:solidFill>
              </a:rPr>
              <a:t> = 0.54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Adj</a:t>
            </a:r>
            <a:r>
              <a:rPr lang="en-US" dirty="0" smtClean="0">
                <a:solidFill>
                  <a:srgbClr val="0000FF"/>
                </a:solidFill>
              </a:rPr>
              <a:t> R-</a:t>
            </a:r>
            <a:r>
              <a:rPr lang="en-US" dirty="0" err="1" smtClean="0">
                <a:solidFill>
                  <a:srgbClr val="0000FF"/>
                </a:solidFill>
              </a:rPr>
              <a:t>Sq</a:t>
            </a:r>
            <a:r>
              <a:rPr lang="en-US" dirty="0" smtClean="0">
                <a:solidFill>
                  <a:srgbClr val="0000FF"/>
                </a:solidFill>
              </a:rPr>
              <a:t> = 0.69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dirty="0" smtClean="0"/>
              <a:t>Biological time series are relatively short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only be using lower-order ARMA models with &lt; 40 data points (Ives et al. 2010)</a:t>
            </a:r>
            <a:endParaRPr lang="en-US" dirty="0"/>
          </a:p>
          <a:p>
            <a:endParaRPr lang="en-US" u="sng" dirty="0"/>
          </a:p>
          <a:p>
            <a:r>
              <a:rPr lang="en-US" u="sng" dirty="0" smtClean="0"/>
              <a:t>Examples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ARMA(1,1): tree rings, </a:t>
            </a:r>
            <a:r>
              <a:rPr lang="en-US" sz="2800" dirty="0" err="1" smtClean="0"/>
              <a:t>Woollon</a:t>
            </a:r>
            <a:r>
              <a:rPr lang="en-US" sz="2800" dirty="0" smtClean="0"/>
              <a:t> &amp; Norton 2003</a:t>
            </a:r>
          </a:p>
          <a:p>
            <a:r>
              <a:rPr lang="en-US" sz="2800" dirty="0" smtClean="0"/>
              <a:t>ARMA (1,1): </a:t>
            </a:r>
            <a:r>
              <a:rPr lang="en-US" sz="2800" dirty="0" err="1" smtClean="0"/>
              <a:t>Vucetich</a:t>
            </a:r>
            <a:r>
              <a:rPr lang="en-US" sz="2800" dirty="0" smtClean="0"/>
              <a:t> </a:t>
            </a:r>
            <a:r>
              <a:rPr lang="en-US" sz="2800" dirty="0"/>
              <a:t>et al. 1997 Cons Bio (moose in ISRO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ARMA(2,2): fire dynamics, </a:t>
            </a:r>
            <a:r>
              <a:rPr lang="en-US" sz="2800" dirty="0" err="1" smtClean="0"/>
              <a:t>Beckage</a:t>
            </a:r>
            <a:r>
              <a:rPr lang="en-US" sz="2800" dirty="0" smtClean="0"/>
              <a:t> &amp; Platt 2003</a:t>
            </a:r>
          </a:p>
          <a:p>
            <a:r>
              <a:rPr lang="en-US" sz="2800" dirty="0" smtClean="0"/>
              <a:t>ARMA(2,1): Norwegian cod, </a:t>
            </a:r>
            <a:r>
              <a:rPr lang="en-US" sz="2800" dirty="0" err="1" smtClean="0"/>
              <a:t>Stinseth</a:t>
            </a:r>
            <a:r>
              <a:rPr lang="en-US" sz="2800" dirty="0" smtClean="0"/>
              <a:t> et al. </a:t>
            </a:r>
            <a:r>
              <a:rPr lang="en-US" dirty="0" smtClean="0"/>
              <a:t>1999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0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from GAMs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predict</a:t>
            </a:r>
            <a:r>
              <a:rPr lang="en-US" dirty="0"/>
              <a:t>(</a:t>
            </a:r>
            <a:r>
              <a:rPr lang="en-US" dirty="0" err="1"/>
              <a:t>gam.mod,newdata</a:t>
            </a:r>
            <a:r>
              <a:rPr lang="en-US" dirty="0"/>
              <a:t>=</a:t>
            </a:r>
            <a:r>
              <a:rPr lang="en-US" dirty="0">
                <a:solidFill>
                  <a:srgbClr val="000090"/>
                </a:solidFill>
              </a:rPr>
              <a:t>list</a:t>
            </a:r>
            <a:r>
              <a:rPr lang="en-US" dirty="0"/>
              <a:t>(time=</a:t>
            </a:r>
            <a:r>
              <a:rPr lang="en-US" dirty="0">
                <a:solidFill>
                  <a:srgbClr val="008000"/>
                </a:solidFill>
              </a:rPr>
              <a:t>2006</a:t>
            </a:r>
            <a:r>
              <a:rPr lang="en-US" dirty="0"/>
              <a:t>),type=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terms"</a:t>
            </a:r>
            <a:r>
              <a:rPr lang="en-US" dirty="0" err="1"/>
              <a:t>,se</a:t>
            </a:r>
            <a:r>
              <a:rPr lang="en-US" dirty="0"/>
              <a:t>=</a:t>
            </a:r>
            <a:r>
              <a:rPr lang="en-US" dirty="0">
                <a:solidFill>
                  <a:srgbClr val="C49B25"/>
                </a:solidFill>
              </a:rPr>
              <a:t>TRUE</a:t>
            </a:r>
            <a:r>
              <a:rPr lang="en-US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ype = “</a:t>
            </a:r>
            <a:r>
              <a:rPr lang="en-US" dirty="0" smtClean="0">
                <a:solidFill>
                  <a:srgbClr val="800000"/>
                </a:solidFill>
              </a:rPr>
              <a:t>terms</a:t>
            </a:r>
            <a:r>
              <a:rPr lang="en-US" dirty="0" smtClean="0"/>
              <a:t>” only includes uncertainty in spline terms</a:t>
            </a:r>
          </a:p>
          <a:p>
            <a:r>
              <a:rPr lang="en-US" dirty="0" smtClean="0"/>
              <a:t>type = “</a:t>
            </a:r>
            <a:r>
              <a:rPr lang="en-US" dirty="0" err="1" smtClean="0">
                <a:solidFill>
                  <a:srgbClr val="800000"/>
                </a:solidFill>
              </a:rPr>
              <a:t>iterms</a:t>
            </a:r>
            <a:r>
              <a:rPr lang="en-US" dirty="0" smtClean="0"/>
              <a:t>” or “</a:t>
            </a:r>
            <a:r>
              <a:rPr lang="en-US" dirty="0" smtClean="0">
                <a:solidFill>
                  <a:srgbClr val="800000"/>
                </a:solidFill>
              </a:rPr>
              <a:t>response</a:t>
            </a:r>
            <a:r>
              <a:rPr lang="en-US" dirty="0" smtClean="0"/>
              <a:t>” will make </a:t>
            </a:r>
            <a:r>
              <a:rPr lang="en-US" dirty="0" err="1" smtClean="0"/>
              <a:t>se.fit</a:t>
            </a:r>
            <a:r>
              <a:rPr lang="en-US" dirty="0" smtClean="0"/>
              <a:t> larger because it includes uncertainty in intercept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with </a:t>
            </a:r>
            <a:r>
              <a:rPr lang="en-US" dirty="0" err="1" smtClean="0"/>
              <a:t>arima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fit an ARMA(1,1) model to the global temperature data, after 1st differencing to remove trend</a:t>
            </a:r>
            <a:endParaRPr lang="en-US" dirty="0"/>
          </a:p>
          <a:p>
            <a:r>
              <a:rPr lang="en-US" dirty="0" smtClean="0"/>
              <a:t>You can use the </a:t>
            </a:r>
            <a:r>
              <a:rPr lang="en-US" dirty="0" err="1" smtClean="0">
                <a:solidFill>
                  <a:srgbClr val="000090"/>
                </a:solidFill>
              </a:rPr>
              <a:t>arima</a:t>
            </a:r>
            <a:r>
              <a:rPr lang="en-US" dirty="0" smtClean="0">
                <a:solidFill>
                  <a:srgbClr val="000090"/>
                </a:solidFill>
              </a:rPr>
              <a:t>()</a:t>
            </a:r>
            <a:r>
              <a:rPr lang="en-US" dirty="0" smtClean="0"/>
              <a:t> function or </a:t>
            </a:r>
            <a:r>
              <a:rPr lang="en-US" dirty="0" err="1" smtClean="0">
                <a:solidFill>
                  <a:srgbClr val="000090"/>
                </a:solidFill>
              </a:rPr>
              <a:t>Arima</a:t>
            </a:r>
            <a:r>
              <a:rPr lang="en-US" dirty="0" smtClean="0">
                <a:solidFill>
                  <a:srgbClr val="000090"/>
                </a:solidFill>
              </a:rPr>
              <a:t>()</a:t>
            </a:r>
            <a:r>
              <a:rPr lang="en-US" dirty="0" smtClean="0"/>
              <a:t> function – </a:t>
            </a:r>
            <a:r>
              <a:rPr lang="en-US" dirty="0" err="1" smtClean="0">
                <a:solidFill>
                  <a:srgbClr val="000090"/>
                </a:solidFill>
              </a:rPr>
              <a:t>Arima</a:t>
            </a:r>
            <a:r>
              <a:rPr lang="en-US" dirty="0" smtClean="0">
                <a:solidFill>
                  <a:srgbClr val="000090"/>
                </a:solidFill>
              </a:rPr>
              <a:t>()</a:t>
            </a:r>
            <a:r>
              <a:rPr lang="en-US" dirty="0" smtClean="0"/>
              <a:t> is a wrapper for </a:t>
            </a:r>
            <a:r>
              <a:rPr lang="en-US" dirty="0" err="1" smtClean="0">
                <a:solidFill>
                  <a:srgbClr val="000090"/>
                </a:solidFill>
              </a:rPr>
              <a:t>arima</a:t>
            </a:r>
            <a:r>
              <a:rPr lang="en-US" dirty="0" smtClean="0">
                <a:solidFill>
                  <a:srgbClr val="000090"/>
                </a:solidFill>
              </a:rPr>
              <a:t>()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# for simplicity, we won’t include a separate ARMA model for seasonality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ar.global.1 = </a:t>
            </a:r>
            <a:r>
              <a:rPr lang="en-US" sz="2000" dirty="0" err="1">
                <a:solidFill>
                  <a:srgbClr val="000090"/>
                </a:solidFill>
                <a:latin typeface="Monaco"/>
                <a:cs typeface="Monaco"/>
              </a:rPr>
              <a:t>Arima</a:t>
            </a:r>
            <a:r>
              <a:rPr lang="en-US" sz="2000" dirty="0">
                <a:latin typeface="Monaco"/>
                <a:cs typeface="Monaco"/>
              </a:rPr>
              <a:t>(Global, order = c(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2000" dirty="0">
                <a:latin typeface="Monaco"/>
                <a:cs typeface="Monaco"/>
              </a:rPr>
              <a:t>,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2000" dirty="0">
                <a:latin typeface="Monaco"/>
                <a:cs typeface="Monaco"/>
              </a:rPr>
              <a:t>,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</a:t>
            </a:r>
            <a:r>
              <a:rPr lang="en-US" sz="2000" dirty="0">
                <a:latin typeface="Monaco"/>
                <a:cs typeface="Monaco"/>
              </a:rPr>
              <a:t>),seasonal=</a:t>
            </a:r>
            <a:r>
              <a:rPr lang="en-US" sz="2000" dirty="0">
                <a:solidFill>
                  <a:srgbClr val="000090"/>
                </a:solidFill>
                <a:latin typeface="Monaco"/>
                <a:cs typeface="Monaco"/>
              </a:rPr>
              <a:t>list</a:t>
            </a:r>
            <a:r>
              <a:rPr lang="en-US" sz="2000" dirty="0">
                <a:latin typeface="Monaco"/>
                <a:cs typeface="Monaco"/>
              </a:rPr>
              <a:t>(order=c(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sz="2000" dirty="0">
                <a:latin typeface="Monaco"/>
                <a:cs typeface="Monaco"/>
              </a:rPr>
              <a:t>,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sz="2000" dirty="0">
                <a:latin typeface="Monaco"/>
                <a:cs typeface="Monaco"/>
              </a:rPr>
              <a:t>,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0</a:t>
            </a:r>
            <a:r>
              <a:rPr lang="en-US" sz="2000" dirty="0">
                <a:latin typeface="Monaco"/>
                <a:cs typeface="Monaco"/>
              </a:rPr>
              <a:t>),period=</a:t>
            </a:r>
            <a:r>
              <a:rPr lang="en-US" sz="2000" dirty="0">
                <a:solidFill>
                  <a:srgbClr val="008000"/>
                </a:solidFill>
                <a:latin typeface="Monaco"/>
                <a:cs typeface="Monaco"/>
              </a:rPr>
              <a:t>12</a:t>
            </a:r>
            <a:r>
              <a:rPr lang="en-US" sz="2000" dirty="0">
                <a:latin typeface="Monaco"/>
                <a:cs typeface="Monaco"/>
              </a:rPr>
              <a:t>))</a:t>
            </a:r>
          </a:p>
          <a:p>
            <a:pPr marL="0" indent="0">
              <a:buNone/>
            </a:pPr>
            <a:endParaRPr lang="da-DK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a-DK" sz="2000" dirty="0" smtClean="0">
                <a:latin typeface="Monaco"/>
                <a:cs typeface="Monaco"/>
              </a:rPr>
              <a:t>f1 </a:t>
            </a:r>
            <a:r>
              <a:rPr lang="da-DK" sz="2000" dirty="0">
                <a:latin typeface="Monaco"/>
                <a:cs typeface="Monaco"/>
              </a:rPr>
              <a:t>= </a:t>
            </a:r>
            <a:r>
              <a:rPr lang="da-DK" sz="2000" dirty="0" err="1">
                <a:solidFill>
                  <a:srgbClr val="000090"/>
                </a:solidFill>
                <a:latin typeface="Monaco"/>
                <a:cs typeface="Monaco"/>
              </a:rPr>
              <a:t>forecast</a:t>
            </a:r>
            <a:r>
              <a:rPr lang="da-DK" sz="2000" dirty="0">
                <a:latin typeface="Monaco"/>
                <a:cs typeface="Monaco"/>
              </a:rPr>
              <a:t>(ar.global.1, h = </a:t>
            </a:r>
            <a:r>
              <a:rPr lang="da-DK" sz="2000" dirty="0" smtClean="0">
                <a:solidFill>
                  <a:srgbClr val="008000"/>
                </a:solidFill>
                <a:latin typeface="Monaco"/>
                <a:cs typeface="Monaco"/>
              </a:rPr>
              <a:t>10</a:t>
            </a:r>
            <a:r>
              <a:rPr lang="da-DK" sz="2000" dirty="0" smtClean="0">
                <a:latin typeface="Monaco"/>
                <a:cs typeface="Monaco"/>
              </a:rPr>
              <a:t>)</a:t>
            </a:r>
            <a:endParaRPr lang="en-US" sz="2000" dirty="0">
              <a:solidFill>
                <a:srgbClr val="00009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46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" y="120315"/>
            <a:ext cx="722671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89" y="-200527"/>
            <a:ext cx="8229600" cy="1143000"/>
          </a:xfrm>
        </p:spPr>
        <p:txBody>
          <a:bodyPr/>
          <a:lstStyle/>
          <a:p>
            <a:r>
              <a:rPr lang="en-US" dirty="0" smtClean="0"/>
              <a:t>What does f1 contain?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plot fitted </a:t>
            </a:r>
            <a:r>
              <a:rPr lang="en-US" dirty="0" err="1" smtClean="0">
                <a:solidFill>
                  <a:srgbClr val="000090"/>
                </a:solidFill>
              </a:rPr>
              <a:t>arima</a:t>
            </a:r>
            <a:r>
              <a:rPr lang="en-US" dirty="0" smtClean="0">
                <a:solidFill>
                  <a:srgbClr val="000090"/>
                </a:solidFill>
              </a:rPr>
              <a:t>()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68" y="77670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expected, uncertainty increases as a function of forecast length</a:t>
            </a:r>
          </a:p>
          <a:p>
            <a:r>
              <a:rPr lang="en-US" dirty="0" smtClean="0"/>
              <a:t>We could also perform forecasts by bootstrapping new values of </a:t>
            </a:r>
            <a:r>
              <a:rPr lang="en-US" dirty="0" err="1" smtClean="0"/>
              <a:t>arima</a:t>
            </a:r>
            <a:r>
              <a:rPr lang="en-US" dirty="0" smtClean="0"/>
              <a:t>() parameters</a:t>
            </a:r>
          </a:p>
          <a:p>
            <a:endParaRPr lang="en-US" dirty="0"/>
          </a:p>
          <a:p>
            <a:r>
              <a:rPr lang="en-US" dirty="0" smtClean="0"/>
              <a:t>Bayesian forecasts are very similar</a:t>
            </a:r>
          </a:p>
          <a:p>
            <a:pPr lvl="1"/>
            <a:r>
              <a:rPr lang="en-US" dirty="0" smtClean="0"/>
              <a:t>Forecasts can be made based on the mode, HPD region, or for all MCMC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22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using </a:t>
            </a:r>
            <a:r>
              <a:rPr lang="en-US" dirty="0" err="1" smtClean="0"/>
              <a:t>arima.sim</a:t>
            </a:r>
            <a:r>
              <a:rPr lang="en-US" dirty="0" smtClean="0"/>
              <a:t> () to simulate time series of different AR and </a:t>
            </a:r>
            <a:r>
              <a:rPr lang="en-US" smtClean="0"/>
              <a:t>MA orders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23" y="573558"/>
            <a:ext cx="5760720" cy="5760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22" y="-195759"/>
            <a:ext cx="8229600" cy="1143000"/>
          </a:xfrm>
        </p:spPr>
        <p:txBody>
          <a:bodyPr/>
          <a:lstStyle/>
          <a:p>
            <a:r>
              <a:rPr lang="en-US" dirty="0" smtClean="0"/>
              <a:t>Visualizing AR &amp; MA processes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254" y="6319003"/>
            <a:ext cx="52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order of the AR() and MA() processes?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2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Remember Mark’s lecture: use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ACF &amp; PACF for model ID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762" y="1239504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600200"/>
          <a:ext cx="7315200" cy="3382963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ACF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PACF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AR(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Tails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Cuts off after lag-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Cuts off after lag-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Tails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ARMA(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Tails off (after lag [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q-p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Tails off (after lag [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p-q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5643961" y="2351986"/>
            <a:ext cx="2430038" cy="76831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5736" y="3272701"/>
            <a:ext cx="2430038" cy="76831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520"/>
            <a:ext cx="8229600" cy="1143000"/>
          </a:xfrm>
        </p:spPr>
        <p:txBody>
          <a:bodyPr/>
          <a:lstStyle/>
          <a:p>
            <a:r>
              <a:rPr lang="en-US" dirty="0" smtClean="0"/>
              <a:t>This is an AR(1) and MA(1)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51280"/>
            <a:ext cx="6400800" cy="64008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6200000">
            <a:off x="1371769" y="4924777"/>
            <a:ext cx="2430038" cy="100342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00000">
            <a:off x="1289004" y="1643277"/>
            <a:ext cx="2430038" cy="100342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Week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Summarizing ARIMA models</a:t>
            </a:r>
          </a:p>
          <a:p>
            <a:r>
              <a:rPr lang="en-US" dirty="0" smtClean="0"/>
              <a:t>Maximum Likelihood and Bayesian Estimation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Prediction &amp; forecasting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Evaluating forecasts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8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priori, we specify that the data (or some process) has been generated from a distribution (e.g. Normal)</a:t>
            </a:r>
          </a:p>
          <a:p>
            <a:r>
              <a:rPr lang="en-US" dirty="0" smtClean="0"/>
              <a:t>The likelihood of data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can then be calculated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 provides built in functions for doing this: </a:t>
            </a:r>
            <a:r>
              <a:rPr lang="en-US" sz="2400" dirty="0" err="1" smtClean="0">
                <a:solidFill>
                  <a:srgbClr val="10253F"/>
                </a:solidFill>
                <a:latin typeface="Monaco"/>
                <a:cs typeface="Monaco"/>
              </a:rPr>
              <a:t>dnorm</a:t>
            </a:r>
            <a:r>
              <a:rPr lang="en-US" sz="2400" dirty="0" smtClean="0">
                <a:latin typeface="Monaco"/>
                <a:cs typeface="Monaco"/>
              </a:rPr>
              <a:t>(), </a:t>
            </a:r>
            <a:r>
              <a:rPr lang="en-US" sz="2400" dirty="0" err="1" smtClean="0">
                <a:solidFill>
                  <a:srgbClr val="10253F"/>
                </a:solidFill>
                <a:latin typeface="Monaco"/>
                <a:cs typeface="Monaco"/>
              </a:rPr>
              <a:t>dpois</a:t>
            </a:r>
            <a:r>
              <a:rPr lang="en-US" sz="2400" dirty="0" smtClean="0">
                <a:latin typeface="Monaco"/>
                <a:cs typeface="Monaco"/>
              </a:rPr>
              <a:t>(), </a:t>
            </a:r>
            <a:r>
              <a:rPr lang="en-US" sz="2400" dirty="0" err="1" smtClean="0">
                <a:solidFill>
                  <a:srgbClr val="10253F"/>
                </a:solidFill>
                <a:latin typeface="Monaco"/>
                <a:cs typeface="Monaco"/>
              </a:rPr>
              <a:t>dbinom</a:t>
            </a:r>
            <a:r>
              <a:rPr lang="en-US" sz="2400" dirty="0" smtClean="0">
                <a:latin typeface="Monaco"/>
                <a:cs typeface="Monaco"/>
              </a:rPr>
              <a:t>(),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Monaco"/>
                <a:cs typeface="Monaco"/>
              </a:rPr>
              <a:t>dgamma</a:t>
            </a:r>
            <a:r>
              <a:rPr lang="en-US" sz="2400" dirty="0" smtClean="0">
                <a:latin typeface="Monaco"/>
                <a:cs typeface="Monaco"/>
              </a:rPr>
              <a:t>(), etc.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363587"/>
              </p:ext>
            </p:extLst>
          </p:nvPr>
        </p:nvGraphicFramePr>
        <p:xfrm>
          <a:off x="1375277" y="4309311"/>
          <a:ext cx="6826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2730500" imgH="431800" progId="Equation.3">
                  <p:embed/>
                </p:oleObj>
              </mc:Choice>
              <mc:Fallback>
                <p:oleObj name="Equation" r:id="rId3" imgW="2730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277" y="4309311"/>
                        <a:ext cx="682625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28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49179</TotalTime>
  <Words>2417</Words>
  <Application>Microsoft Macintosh PowerPoint</Application>
  <PresentationFormat>On-screen Show (4:3)</PresentationFormat>
  <Paragraphs>304</Paragraphs>
  <Slides>45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1_Office Theme</vt:lpstr>
      <vt:lpstr>Equation</vt:lpstr>
      <vt:lpstr>Estimation and forecasting for time series models</vt:lpstr>
      <vt:lpstr>Topics Week 2</vt:lpstr>
      <vt:lpstr>Review: ARMA models</vt:lpstr>
      <vt:lpstr>Biological time series are relatively short</vt:lpstr>
      <vt:lpstr>Visualizing AR &amp; MA processes</vt:lpstr>
      <vt:lpstr>Remember Mark’s lecture: use ACF &amp; PACF for model ID</vt:lpstr>
      <vt:lpstr>This is an AR(1) and MA(1) model</vt:lpstr>
      <vt:lpstr>Topics Week 2</vt:lpstr>
      <vt:lpstr>Maximum Likelihood</vt:lpstr>
      <vt:lpstr>Interpretation of maximum likelihood</vt:lpstr>
      <vt:lpstr>Goal: find parameters that maximize likelihood</vt:lpstr>
      <vt:lpstr>The Data</vt:lpstr>
      <vt:lpstr>Steps to find MLE</vt:lpstr>
      <vt:lpstr>Use your favorite minimizer/maximizer</vt:lpstr>
      <vt:lpstr>Other functions in R</vt:lpstr>
      <vt:lpstr>PowerPoint Presentation</vt:lpstr>
      <vt:lpstr>PowerPoint Presentation</vt:lpstr>
      <vt:lpstr>Bayesian Estimation</vt:lpstr>
      <vt:lpstr>Bayes Theorem</vt:lpstr>
      <vt:lpstr>Bayes Theorem</vt:lpstr>
      <vt:lpstr>Why use a prior</vt:lpstr>
      <vt:lpstr>Example</vt:lpstr>
      <vt:lpstr>Differences in estimation</vt:lpstr>
      <vt:lpstr>2D posterior surface: think about animal foraging on landscape</vt:lpstr>
      <vt:lpstr>Overview of MCMC</vt:lpstr>
      <vt:lpstr>MCMC convergence</vt:lpstr>
      <vt:lpstr>We need chains to be stationary</vt:lpstr>
      <vt:lpstr>We want each sample to be approximately independent</vt:lpstr>
      <vt:lpstr>Quantitative tests of convergence</vt:lpstr>
      <vt:lpstr>Topics Week 2</vt:lpstr>
      <vt:lpstr>Forecasting</vt:lpstr>
      <vt:lpstr>predict() function</vt:lpstr>
      <vt:lpstr>PowerPoint Presentation</vt:lpstr>
      <vt:lpstr>PowerPoint Presentation</vt:lpstr>
      <vt:lpstr>Confidence v Prediction Intervals</vt:lpstr>
      <vt:lpstr>Using gam() as forecasting model</vt:lpstr>
      <vt:lpstr>PowerPoint Presentation</vt:lpstr>
      <vt:lpstr>PowerPoint Presentation</vt:lpstr>
      <vt:lpstr>PowerPoint Presentation</vt:lpstr>
      <vt:lpstr>Predictions from GAMs</vt:lpstr>
      <vt:lpstr>Forecasting with arima()</vt:lpstr>
      <vt:lpstr>What does f1 contain?</vt:lpstr>
      <vt:lpstr>plot fitted arima() object</vt:lpstr>
      <vt:lpstr>Summary</vt:lpstr>
      <vt:lpstr>With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/>
  <cp:lastModifiedBy>Eric Ward</cp:lastModifiedBy>
  <cp:revision>1698</cp:revision>
  <dcterms:created xsi:type="dcterms:W3CDTF">2011-05-03T16:22:23Z</dcterms:created>
  <dcterms:modified xsi:type="dcterms:W3CDTF">2017-01-12T20:24:35Z</dcterms:modified>
</cp:coreProperties>
</file>