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576" r:id="rId2"/>
    <p:sldId id="610" r:id="rId3"/>
    <p:sldId id="625" r:id="rId4"/>
    <p:sldId id="612" r:id="rId5"/>
    <p:sldId id="613" r:id="rId6"/>
    <p:sldId id="607" r:id="rId7"/>
    <p:sldId id="632" r:id="rId8"/>
    <p:sldId id="611" r:id="rId9"/>
    <p:sldId id="598" r:id="rId10"/>
    <p:sldId id="588" r:id="rId11"/>
    <p:sldId id="589" r:id="rId12"/>
    <p:sldId id="590" r:id="rId13"/>
    <p:sldId id="591" r:id="rId14"/>
    <p:sldId id="592" r:id="rId15"/>
    <p:sldId id="593" r:id="rId16"/>
    <p:sldId id="594" r:id="rId17"/>
    <p:sldId id="595" r:id="rId18"/>
    <p:sldId id="596" r:id="rId19"/>
    <p:sldId id="597" r:id="rId20"/>
    <p:sldId id="627" r:id="rId21"/>
    <p:sldId id="603" r:id="rId22"/>
    <p:sldId id="604" r:id="rId23"/>
    <p:sldId id="609" r:id="rId24"/>
    <p:sldId id="599" r:id="rId25"/>
    <p:sldId id="601" r:id="rId26"/>
    <p:sldId id="628" r:id="rId27"/>
    <p:sldId id="602" r:id="rId28"/>
    <p:sldId id="616" r:id="rId29"/>
    <p:sldId id="626" r:id="rId30"/>
    <p:sldId id="615" r:id="rId31"/>
    <p:sldId id="617" r:id="rId32"/>
    <p:sldId id="605" r:id="rId33"/>
    <p:sldId id="606" r:id="rId34"/>
    <p:sldId id="629" r:id="rId35"/>
    <p:sldId id="622" r:id="rId36"/>
    <p:sldId id="618" r:id="rId37"/>
    <p:sldId id="619" r:id="rId38"/>
    <p:sldId id="620" r:id="rId39"/>
    <p:sldId id="621" r:id="rId40"/>
    <p:sldId id="623" r:id="rId41"/>
    <p:sldId id="624" r:id="rId42"/>
    <p:sldId id="631" r:id="rId43"/>
    <p:sldId id="614" r:id="rId44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72BBDC"/>
    <a:srgbClr val="65B5D9"/>
    <a:srgbClr val="87C5E1"/>
    <a:srgbClr val="99CCFF"/>
    <a:srgbClr val="A7D2FF"/>
    <a:srgbClr val="3366FF"/>
    <a:srgbClr val="DBA6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0" autoAdjust="0"/>
    <p:restoredTop sz="94660"/>
  </p:normalViewPr>
  <p:slideViewPr>
    <p:cSldViewPr snapToGrid="0">
      <p:cViewPr varScale="1">
        <p:scale>
          <a:sx n="60" d="100"/>
          <a:sy n="60" d="100"/>
        </p:scale>
        <p:origin x="-76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652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87996" tIns="43998" rIns="87996" bIns="4399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2400" y="0"/>
            <a:ext cx="3033713" cy="463550"/>
          </a:xfrm>
          <a:prstGeom prst="rect">
            <a:avLst/>
          </a:prstGeom>
        </p:spPr>
        <p:txBody>
          <a:bodyPr vert="horz" lIns="87996" tIns="43998" rIns="87996" bIns="4399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87996" tIns="43998" rIns="87996" bIns="4399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2400" y="8818563"/>
            <a:ext cx="3033713" cy="463550"/>
          </a:xfrm>
          <a:prstGeom prst="rect">
            <a:avLst/>
          </a:prstGeom>
        </p:spPr>
        <p:txBody>
          <a:bodyPr vert="horz" wrap="square" lIns="87996" tIns="43998" rIns="87996" bIns="4399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0EDB337-1A4B-2047-B21A-A3D64602AE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27480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3021" tIns="46511" rIns="93021" bIns="4651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3021" tIns="46511" rIns="93021" bIns="4651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21" tIns="46511" rIns="93021" bIns="4651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</p:spPr>
        <p:txBody>
          <a:bodyPr vert="horz" lIns="93021" tIns="46511" rIns="93021" bIns="4651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3021" tIns="46511" rIns="93021" bIns="4651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wrap="square" lIns="93021" tIns="46511" rIns="93021" bIns="4651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2509EE4C-65C6-D14D-9C85-9B27CCE2DC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56445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964">
              <a:defRPr>
                <a:solidFill>
                  <a:schemeClr val="tx1"/>
                </a:solidFill>
                <a:latin typeface="Arial" charset="0"/>
              </a:defRPr>
            </a:lvl1pPr>
            <a:lvl2pPr marL="715015" indent="-275006" defTabSz="931964">
              <a:defRPr>
                <a:solidFill>
                  <a:schemeClr val="tx1"/>
                </a:solidFill>
                <a:latin typeface="Arial" charset="0"/>
              </a:defRPr>
            </a:lvl2pPr>
            <a:lvl3pPr marL="1100023" indent="-220005" defTabSz="931964">
              <a:defRPr>
                <a:solidFill>
                  <a:schemeClr val="tx1"/>
                </a:solidFill>
                <a:latin typeface="Arial" charset="0"/>
              </a:defRPr>
            </a:lvl3pPr>
            <a:lvl4pPr marL="1540032" indent="-220005" defTabSz="931964">
              <a:defRPr>
                <a:solidFill>
                  <a:schemeClr val="tx1"/>
                </a:solidFill>
                <a:latin typeface="Arial" charset="0"/>
              </a:defRPr>
            </a:lvl4pPr>
            <a:lvl5pPr marL="1980042" indent="-220005" defTabSz="931964">
              <a:defRPr>
                <a:solidFill>
                  <a:schemeClr val="tx1"/>
                </a:solidFill>
                <a:latin typeface="Arial" charset="0"/>
              </a:defRPr>
            </a:lvl5pPr>
            <a:lvl6pPr marL="2420051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006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007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0079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EC829E8-F224-4AC1-9DE3-9427E02CAE1A}" type="slidenum">
              <a:rPr lang="en-US" altLang="en-US" smtClean="0">
                <a:latin typeface="Calibri" panose="020F0502020204030204" pitchFamily="34" charset="0"/>
              </a:rPr>
              <a:pPr/>
              <a:t>15</a:t>
            </a:fld>
            <a:endParaRPr lang="en-US" altLang="en-US" dirty="0" smtClean="0">
              <a:latin typeface="Calibri" panose="020F050202020403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964">
              <a:defRPr>
                <a:solidFill>
                  <a:schemeClr val="tx1"/>
                </a:solidFill>
                <a:latin typeface="Arial" charset="0"/>
              </a:defRPr>
            </a:lvl1pPr>
            <a:lvl2pPr marL="715015" indent="-275006" defTabSz="931964">
              <a:defRPr>
                <a:solidFill>
                  <a:schemeClr val="tx1"/>
                </a:solidFill>
                <a:latin typeface="Arial" charset="0"/>
              </a:defRPr>
            </a:lvl2pPr>
            <a:lvl3pPr marL="1100023" indent="-220005" defTabSz="931964">
              <a:defRPr>
                <a:solidFill>
                  <a:schemeClr val="tx1"/>
                </a:solidFill>
                <a:latin typeface="Arial" charset="0"/>
              </a:defRPr>
            </a:lvl3pPr>
            <a:lvl4pPr marL="1540032" indent="-220005" defTabSz="931964">
              <a:defRPr>
                <a:solidFill>
                  <a:schemeClr val="tx1"/>
                </a:solidFill>
                <a:latin typeface="Arial" charset="0"/>
              </a:defRPr>
            </a:lvl4pPr>
            <a:lvl5pPr marL="1980042" indent="-220005" defTabSz="931964">
              <a:defRPr>
                <a:solidFill>
                  <a:schemeClr val="tx1"/>
                </a:solidFill>
                <a:latin typeface="Arial" charset="0"/>
              </a:defRPr>
            </a:lvl5pPr>
            <a:lvl6pPr marL="2420051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006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007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0079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F5B256-2F8F-4BB6-8146-77D54845C192}" type="slidenum">
              <a:rPr lang="en-US" altLang="en-US" smtClean="0">
                <a:latin typeface="Calibri" panose="020F0502020204030204" pitchFamily="34" charset="0"/>
              </a:rPr>
              <a:pPr/>
              <a:t>16</a:t>
            </a:fld>
            <a:endParaRPr lang="en-US" altLang="en-US" dirty="0" smtClean="0">
              <a:latin typeface="Calibri" panose="020F050202020403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964">
              <a:defRPr>
                <a:solidFill>
                  <a:schemeClr val="tx1"/>
                </a:solidFill>
                <a:latin typeface="Arial" charset="0"/>
              </a:defRPr>
            </a:lvl1pPr>
            <a:lvl2pPr marL="715015" indent="-275006" defTabSz="931964">
              <a:defRPr>
                <a:solidFill>
                  <a:schemeClr val="tx1"/>
                </a:solidFill>
                <a:latin typeface="Arial" charset="0"/>
              </a:defRPr>
            </a:lvl2pPr>
            <a:lvl3pPr marL="1100023" indent="-220005" defTabSz="931964">
              <a:defRPr>
                <a:solidFill>
                  <a:schemeClr val="tx1"/>
                </a:solidFill>
                <a:latin typeface="Arial" charset="0"/>
              </a:defRPr>
            </a:lvl3pPr>
            <a:lvl4pPr marL="1540032" indent="-220005" defTabSz="931964">
              <a:defRPr>
                <a:solidFill>
                  <a:schemeClr val="tx1"/>
                </a:solidFill>
                <a:latin typeface="Arial" charset="0"/>
              </a:defRPr>
            </a:lvl4pPr>
            <a:lvl5pPr marL="1980042" indent="-220005" defTabSz="931964">
              <a:defRPr>
                <a:solidFill>
                  <a:schemeClr val="tx1"/>
                </a:solidFill>
                <a:latin typeface="Arial" charset="0"/>
              </a:defRPr>
            </a:lvl5pPr>
            <a:lvl6pPr marL="2420051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006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007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0079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9BC4E4D-0023-4D13-BD54-E6C44A4F8187}" type="slidenum">
              <a:rPr lang="en-US" altLang="en-US" smtClean="0">
                <a:latin typeface="Calibri" panose="020F0502020204030204" pitchFamily="34" charset="0"/>
              </a:rPr>
              <a:pPr/>
              <a:t>18</a:t>
            </a:fld>
            <a:endParaRPr lang="en-US" altLang="en-US" dirty="0" smtClean="0">
              <a:latin typeface="Calibri" panose="020F050202020403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964">
              <a:defRPr>
                <a:solidFill>
                  <a:schemeClr val="tx1"/>
                </a:solidFill>
                <a:latin typeface="Arial" charset="0"/>
              </a:defRPr>
            </a:lvl1pPr>
            <a:lvl2pPr marL="715015" indent="-275006" defTabSz="931964">
              <a:defRPr>
                <a:solidFill>
                  <a:schemeClr val="tx1"/>
                </a:solidFill>
                <a:latin typeface="Arial" charset="0"/>
              </a:defRPr>
            </a:lvl2pPr>
            <a:lvl3pPr marL="1100023" indent="-220005" defTabSz="931964">
              <a:defRPr>
                <a:solidFill>
                  <a:schemeClr val="tx1"/>
                </a:solidFill>
                <a:latin typeface="Arial" charset="0"/>
              </a:defRPr>
            </a:lvl3pPr>
            <a:lvl4pPr marL="1540032" indent="-220005" defTabSz="931964">
              <a:defRPr>
                <a:solidFill>
                  <a:schemeClr val="tx1"/>
                </a:solidFill>
                <a:latin typeface="Arial" charset="0"/>
              </a:defRPr>
            </a:lvl4pPr>
            <a:lvl5pPr marL="1980042" indent="-220005" defTabSz="931964">
              <a:defRPr>
                <a:solidFill>
                  <a:schemeClr val="tx1"/>
                </a:solidFill>
                <a:latin typeface="Arial" charset="0"/>
              </a:defRPr>
            </a:lvl5pPr>
            <a:lvl6pPr marL="2420051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006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007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0079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B2F4EBE-0111-43A1-9921-D0BA95867A4C}" type="slidenum">
              <a:rPr lang="en-US" altLang="en-US" smtClean="0">
                <a:latin typeface="Calibri" panose="020F0502020204030204" pitchFamily="34" charset="0"/>
              </a:rPr>
              <a:pPr/>
              <a:t>19</a:t>
            </a:fld>
            <a:endParaRPr lang="en-US" altLang="en-US" dirty="0" smtClean="0">
              <a:latin typeface="Calibri" panose="020F050202020403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Label axes; add points to blue line; previous slide; t to t+4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964">
              <a:defRPr>
                <a:solidFill>
                  <a:schemeClr val="tx1"/>
                </a:solidFill>
                <a:latin typeface="Arial" charset="0"/>
              </a:defRPr>
            </a:lvl1pPr>
            <a:lvl2pPr marL="715015" indent="-275006" defTabSz="931964">
              <a:defRPr>
                <a:solidFill>
                  <a:schemeClr val="tx1"/>
                </a:solidFill>
                <a:latin typeface="Arial" charset="0"/>
              </a:defRPr>
            </a:lvl2pPr>
            <a:lvl3pPr marL="1100023" indent="-220005" defTabSz="931964">
              <a:defRPr>
                <a:solidFill>
                  <a:schemeClr val="tx1"/>
                </a:solidFill>
                <a:latin typeface="Arial" charset="0"/>
              </a:defRPr>
            </a:lvl3pPr>
            <a:lvl4pPr marL="1540032" indent="-220005" defTabSz="931964">
              <a:defRPr>
                <a:solidFill>
                  <a:schemeClr val="tx1"/>
                </a:solidFill>
                <a:latin typeface="Arial" charset="0"/>
              </a:defRPr>
            </a:lvl4pPr>
            <a:lvl5pPr marL="1980042" indent="-220005" defTabSz="931964">
              <a:defRPr>
                <a:solidFill>
                  <a:schemeClr val="tx1"/>
                </a:solidFill>
                <a:latin typeface="Arial" charset="0"/>
              </a:defRPr>
            </a:lvl5pPr>
            <a:lvl6pPr marL="2420051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006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007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0079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352241E-C060-4B64-AAB8-E63C1765EEB4}" type="slidenum">
              <a:rPr lang="en-US" altLang="en-US" smtClean="0">
                <a:latin typeface="Calibri" panose="020F0502020204030204" pitchFamily="34" charset="0"/>
              </a:rPr>
              <a:pPr/>
              <a:t>23</a:t>
            </a:fld>
            <a:endParaRPr lang="en-US" altLang="en-US" dirty="0" smtClean="0">
              <a:latin typeface="Calibri" panose="020F050202020403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Put this title with plot of meas + process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964">
              <a:defRPr>
                <a:solidFill>
                  <a:schemeClr val="tx1"/>
                </a:solidFill>
                <a:latin typeface="Arial" charset="0"/>
              </a:defRPr>
            </a:lvl1pPr>
            <a:lvl2pPr marL="715015" indent="-275006" defTabSz="931964">
              <a:defRPr>
                <a:solidFill>
                  <a:schemeClr val="tx1"/>
                </a:solidFill>
                <a:latin typeface="Arial" charset="0"/>
              </a:defRPr>
            </a:lvl2pPr>
            <a:lvl3pPr marL="1100023" indent="-220005" defTabSz="931964">
              <a:defRPr>
                <a:solidFill>
                  <a:schemeClr val="tx1"/>
                </a:solidFill>
                <a:latin typeface="Arial" charset="0"/>
              </a:defRPr>
            </a:lvl3pPr>
            <a:lvl4pPr marL="1540032" indent="-220005" defTabSz="931964">
              <a:defRPr>
                <a:solidFill>
                  <a:schemeClr val="tx1"/>
                </a:solidFill>
                <a:latin typeface="Arial" charset="0"/>
              </a:defRPr>
            </a:lvl4pPr>
            <a:lvl5pPr marL="1980042" indent="-220005" defTabSz="931964">
              <a:defRPr>
                <a:solidFill>
                  <a:schemeClr val="tx1"/>
                </a:solidFill>
                <a:latin typeface="Arial" charset="0"/>
              </a:defRPr>
            </a:lvl5pPr>
            <a:lvl6pPr marL="2420051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006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007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0079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F5B256-2F8F-4BB6-8146-77D54845C192}" type="slidenum">
              <a:rPr lang="en-US" altLang="en-US" smtClean="0">
                <a:latin typeface="Calibri" panose="020F0502020204030204" pitchFamily="34" charset="0"/>
              </a:rPr>
              <a:pPr/>
              <a:t>37</a:t>
            </a:fld>
            <a:endParaRPr lang="en-US" altLang="en-US" dirty="0" smtClean="0">
              <a:latin typeface="Calibri" panose="020F050202020403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964">
              <a:defRPr>
                <a:solidFill>
                  <a:schemeClr val="tx1"/>
                </a:solidFill>
                <a:latin typeface="Arial" charset="0"/>
              </a:defRPr>
            </a:lvl1pPr>
            <a:lvl2pPr marL="715015" indent="-275006" defTabSz="931964">
              <a:defRPr>
                <a:solidFill>
                  <a:schemeClr val="tx1"/>
                </a:solidFill>
                <a:latin typeface="Arial" charset="0"/>
              </a:defRPr>
            </a:lvl2pPr>
            <a:lvl3pPr marL="1100023" indent="-220005" defTabSz="931964">
              <a:defRPr>
                <a:solidFill>
                  <a:schemeClr val="tx1"/>
                </a:solidFill>
                <a:latin typeface="Arial" charset="0"/>
              </a:defRPr>
            </a:lvl3pPr>
            <a:lvl4pPr marL="1540032" indent="-220005" defTabSz="931964">
              <a:defRPr>
                <a:solidFill>
                  <a:schemeClr val="tx1"/>
                </a:solidFill>
                <a:latin typeface="Arial" charset="0"/>
              </a:defRPr>
            </a:lvl4pPr>
            <a:lvl5pPr marL="1980042" indent="-220005" defTabSz="931964">
              <a:defRPr>
                <a:solidFill>
                  <a:schemeClr val="tx1"/>
                </a:solidFill>
                <a:latin typeface="Arial" charset="0"/>
              </a:defRPr>
            </a:lvl5pPr>
            <a:lvl6pPr marL="2420051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006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007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0079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F5B256-2F8F-4BB6-8146-77D54845C192}" type="slidenum">
              <a:rPr lang="en-US" altLang="en-US" smtClean="0">
                <a:latin typeface="Calibri" panose="020F0502020204030204" pitchFamily="34" charset="0"/>
              </a:rPr>
              <a:pPr/>
              <a:t>38</a:t>
            </a:fld>
            <a:endParaRPr lang="en-US" altLang="en-US" dirty="0" smtClean="0">
              <a:latin typeface="Calibri" panose="020F050202020403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9C7A46-807F-594A-BB52-0034AE28EA2B}" type="datetime1">
              <a:rPr lang="en-US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BF498-4EC7-7448-9980-65C486CEBF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9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263A3-DC0C-0040-A4EE-2E4A743E308E}" type="datetime1">
              <a:rPr lang="en-US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A692C-B4A3-DE4D-BB25-78EB9D7143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3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415DF5-7FE4-5C4A-B368-40F2A30E79A6}" type="datetime1">
              <a:rPr lang="en-US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9D6DA-46AB-7F45-8DD1-43A8BC738C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8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6245FA-5CFE-A24D-ABED-51C4E147ED5E}" type="datetime1">
              <a:rPr lang="en-US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332F2-3E96-CB4C-8B40-A586B42C1D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9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EAE515-B063-8646-827D-39D237AFC359}" type="datetime1">
              <a:rPr lang="en-US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38DBC8-D81F-3A4E-BD25-9DA6F7008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2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ABE9C3-9408-A647-85A8-38FF505521A5}" type="datetime1">
              <a:rPr lang="en-US"/>
              <a:pPr/>
              <a:t>1/16/2017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86168-52AB-5B4E-875B-556DA9E13B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2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20C63A-75FE-7644-ADD2-DA84DF147B67}" type="datetime1">
              <a:rPr lang="en-US"/>
              <a:pPr/>
              <a:t>1/16/2017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65149-1ECC-3543-93FA-A0AA6E8BC8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6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705CFF-A034-CB43-8015-73F5D09A2C69}" type="datetime1">
              <a:rPr lang="en-US"/>
              <a:pPr/>
              <a:t>1/16/2017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AF6BB-CFF9-B94A-8CBB-272A9C05BC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F0E4E-8967-4B42-B40A-B6B12FDAC717}" type="datetime1">
              <a:rPr lang="en-US"/>
              <a:pPr/>
              <a:t>1/16/2017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40386-D5D8-5342-B090-47A517AD16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9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2C29B5-F642-2F4D-AA50-08BDB6B70E07}" type="datetime1">
              <a:rPr lang="en-US"/>
              <a:pPr/>
              <a:t>1/16/2017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48043-52E7-D741-BA3E-A4B03363AD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2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3A4AB6-8FAB-4748-88C8-9E6EADEECC32}" type="datetime1">
              <a:rPr lang="en-US"/>
              <a:pPr/>
              <a:t>1/16/2017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9F6C73-124E-3346-B5DB-E86A8A9B93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2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AA31E9F-EA06-3845-874E-648AA703E51E}" type="datetime1">
              <a:rPr lang="en-US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C3EB6951-4E4D-9E4A-A6DA-7A5E4525F96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4.jpeg"/><Relationship Id="rId4" Type="http://schemas.openxmlformats.org/officeDocument/2006/relationships/image" Target="../media/image2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5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847725" y="539750"/>
            <a:ext cx="7448550" cy="206533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Introduction to univariate AR lag-1 state-space models</a:t>
            </a:r>
            <a:endParaRPr lang="en-US" dirty="0">
              <a:solidFill>
                <a:schemeClr val="tx2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96950" y="2951163"/>
            <a:ext cx="7150100" cy="225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ts val="4400"/>
              </a:lnSpc>
            </a:pPr>
            <a:r>
              <a:rPr lang="en-US" sz="2800" dirty="0" smtClean="0">
                <a:latin typeface="Calibri" charset="0"/>
              </a:rPr>
              <a:t>Eli Holmes</a:t>
            </a:r>
            <a:endParaRPr lang="en-US" sz="2800" dirty="0">
              <a:latin typeface="Calibri" charset="0"/>
            </a:endParaRPr>
          </a:p>
          <a:p>
            <a:pPr algn="ctr" eaLnBrk="1" hangingPunct="1"/>
            <a:endParaRPr lang="en-US" dirty="0">
              <a:latin typeface="Calibri" charset="0"/>
            </a:endParaRPr>
          </a:p>
          <a:p>
            <a:pPr algn="ctr" eaLnBrk="1" hangingPunct="1">
              <a:lnSpc>
                <a:spcPts val="3200"/>
              </a:lnSpc>
            </a:pPr>
            <a:r>
              <a:rPr lang="en-US" i="1" dirty="0" smtClean="0">
                <a:latin typeface="Calibri" charset="0"/>
              </a:rPr>
              <a:t>FISH 507 – Applied Time Series Analysis</a:t>
            </a:r>
          </a:p>
          <a:p>
            <a:pPr algn="ctr" eaLnBrk="1" hangingPunct="1">
              <a:lnSpc>
                <a:spcPts val="3200"/>
              </a:lnSpc>
            </a:pPr>
            <a:endParaRPr lang="en-US" i="1" dirty="0">
              <a:latin typeface="Calibri" charset="0"/>
            </a:endParaRPr>
          </a:p>
          <a:p>
            <a:pPr algn="ctr" eaLnBrk="1" hangingPunct="1">
              <a:lnSpc>
                <a:spcPts val="3200"/>
              </a:lnSpc>
            </a:pPr>
            <a:r>
              <a:rPr lang="en-US" dirty="0" smtClean="0">
                <a:latin typeface="Calibri" charset="0"/>
              </a:rPr>
              <a:t>17 </a:t>
            </a:r>
            <a:r>
              <a:rPr lang="en-US" dirty="0" smtClean="0">
                <a:latin typeface="Calibri" charset="0"/>
              </a:rPr>
              <a:t>January </a:t>
            </a:r>
            <a:r>
              <a:rPr lang="en-US" dirty="0" smtClean="0">
                <a:latin typeface="Calibri" charset="0"/>
              </a:rPr>
              <a:t>2017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54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4000" dirty="0" smtClean="0">
                <a:solidFill>
                  <a:schemeClr val="tx2"/>
                </a:solidFill>
                <a:latin typeface="+mn-lt"/>
              </a:rPr>
              <a:t>Definition: state-space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eaLnBrk="1" hangingPunct="1">
              <a:spcBef>
                <a:spcPct val="55000"/>
              </a:spcBef>
              <a:buFont typeface="Wingdings" pitchFamily="2" charset="2"/>
              <a:buNone/>
            </a:pPr>
            <a:r>
              <a:rPr lang="en-US" altLang="en-US" sz="2400" dirty="0" smtClean="0"/>
              <a:t>The “state”, the x, is a hidden (dynamical) variable.  In this class, it is a </a:t>
            </a:r>
            <a:r>
              <a:rPr lang="en-US" altLang="en-US" sz="2400" b="1" dirty="0" smtClean="0"/>
              <a:t>hidden random walk.</a:t>
            </a:r>
          </a:p>
          <a:p>
            <a:pPr eaLnBrk="1" hangingPunct="1">
              <a:spcBef>
                <a:spcPct val="55000"/>
              </a:spcBef>
              <a:buFont typeface="Wingdings" pitchFamily="2" charset="2"/>
              <a:buNone/>
            </a:pPr>
            <a:r>
              <a:rPr lang="en-US" altLang="en-US" sz="2400" dirty="0" smtClean="0"/>
              <a:t>Our data, y, are observations of this.</a:t>
            </a:r>
          </a:p>
          <a:p>
            <a:pPr marL="0" indent="0" eaLnBrk="1" hangingPunct="1">
              <a:spcBef>
                <a:spcPct val="55000"/>
              </a:spcBef>
              <a:buNone/>
            </a:pPr>
            <a:r>
              <a:rPr lang="en-US" altLang="en-US" sz="2400" i="1" dirty="0" smtClean="0">
                <a:solidFill>
                  <a:schemeClr val="accent2"/>
                </a:solidFill>
              </a:rPr>
              <a:t>Often state-space models include inputs (explanatory variables).  and typically at least the x is multivariate, and often also y.</a:t>
            </a:r>
          </a:p>
          <a:p>
            <a:pPr marL="0" indent="0" eaLnBrk="1" hangingPunct="1">
              <a:spcBef>
                <a:spcPct val="55000"/>
              </a:spcBef>
              <a:buNone/>
            </a:pPr>
            <a:endParaRPr lang="en-US" altLang="en-US" sz="1400" i="1" dirty="0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sz="2400" dirty="0" smtClean="0"/>
              <a:t>The model you are seeing today is a simple univariate state-space model with no inputs.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31884611"/>
              </p:ext>
            </p:extLst>
          </p:nvPr>
        </p:nvGraphicFramePr>
        <p:xfrm>
          <a:off x="2004705" y="4943669"/>
          <a:ext cx="56483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0" name="Equation" r:id="rId3" imgW="2260440" imgH="457200" progId="Equation.3">
                  <p:embed/>
                </p:oleObj>
              </mc:Choice>
              <mc:Fallback>
                <p:oleObj name="Equation" r:id="rId3" imgW="2260440" imgH="457200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705" y="4943669"/>
                        <a:ext cx="56483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7869" y="5061083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process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7869" y="569867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obs</a:t>
            </a:r>
            <a:r>
              <a:rPr lang="en-US" dirty="0" smtClean="0"/>
              <a:t>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5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4000" dirty="0" smtClean="0">
                <a:solidFill>
                  <a:schemeClr val="tx2"/>
                </a:solidFill>
                <a:latin typeface="+mn-lt"/>
              </a:rPr>
              <a:t>univariate example: population count data</a:t>
            </a: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7010400" y="1219200"/>
            <a:ext cx="17684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Yearly (usually) population (or subpopulation) counts</a:t>
            </a:r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2200"/>
            <a:ext cx="8701088" cy="392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3" name="Line 4"/>
          <p:cNvSpPr>
            <a:spLocks noChangeShapeType="1"/>
          </p:cNvSpPr>
          <p:nvPr/>
        </p:nvSpPr>
        <p:spPr bwMode="auto">
          <a:xfrm flipH="1">
            <a:off x="5791200" y="1828800"/>
            <a:ext cx="1219200" cy="2514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174" name="Line 7"/>
          <p:cNvSpPr>
            <a:spLocks noChangeShapeType="1"/>
          </p:cNvSpPr>
          <p:nvPr/>
        </p:nvSpPr>
        <p:spPr bwMode="auto">
          <a:xfrm flipH="1">
            <a:off x="6858000" y="3581400"/>
            <a:ext cx="685800" cy="1676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7696200" y="3048000"/>
            <a:ext cx="1158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Missing values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03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4000" dirty="0" smtClean="0">
                <a:solidFill>
                  <a:schemeClr val="tx2"/>
                </a:solidFill>
                <a:latin typeface="+mn-lt"/>
              </a:rPr>
              <a:t>Observation error</a:t>
            </a:r>
          </a:p>
        </p:txBody>
      </p:sp>
      <p:pic>
        <p:nvPicPr>
          <p:cNvPr id="8194" name="Picture 2" descr="small sea l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3638"/>
            <a:ext cx="9144000" cy="569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8093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alibri" panose="020F0502020204030204" pitchFamily="34" charset="0"/>
              </a:rPr>
              <a:t>There IS some number of sea lions in our population in year x, but we don’t know that number precisely.  It is “hidden”.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79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20102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3600" dirty="0" smtClean="0">
                <a:solidFill>
                  <a:schemeClr val="tx2"/>
                </a:solidFill>
                <a:latin typeface="+mn-lt"/>
              </a:rPr>
              <a:t>Suppose we have the following data</a:t>
            </a:r>
          </a:p>
          <a:p>
            <a:pPr eaLnBrk="1" hangingPunct="1"/>
            <a:r>
              <a:rPr lang="en-US" altLang="en-US" sz="3600" dirty="0" smtClean="0">
                <a:solidFill>
                  <a:schemeClr val="tx2"/>
                </a:solidFill>
                <a:latin typeface="+mn-lt"/>
              </a:rPr>
              <a:t>(population counts logged)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21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4" y="1295399"/>
            <a:ext cx="820102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34975" y="0"/>
            <a:ext cx="8121650" cy="10890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What about fitting a regression line through the data?</a:t>
            </a:r>
          </a:p>
          <a:p>
            <a:pPr marL="0" indent="0">
              <a:buFontTx/>
              <a:buNone/>
            </a:pPr>
            <a:endParaRPr lang="en-US" alt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90600" y="3976688"/>
            <a:ext cx="7010400" cy="13811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245" name="Content Placeholder 3"/>
          <p:cNvGraphicFramePr>
            <a:graphicFrameLocks noChangeAspect="1"/>
          </p:cNvGraphicFramePr>
          <p:nvPr/>
        </p:nvGraphicFramePr>
        <p:xfrm>
          <a:off x="1643063" y="1484313"/>
          <a:ext cx="5365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2" name="Equation" r:id="rId4" imgW="2146300" imgH="228600" progId="Equation.3">
                  <p:embed/>
                </p:oleObj>
              </mc:Choice>
              <mc:Fallback>
                <p:oleObj name="Equation" r:id="rId4" imgW="2146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1484313"/>
                        <a:ext cx="5365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Box 14"/>
          <p:cNvSpPr txBox="1">
            <a:spLocks noChangeArrowheads="1"/>
          </p:cNvSpPr>
          <p:nvPr/>
        </p:nvSpPr>
        <p:spPr bwMode="auto">
          <a:xfrm>
            <a:off x="548271" y="5049319"/>
            <a:ext cx="5469974" cy="1200329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Regression is fitting a deterministic process through the </a:t>
            </a:r>
            <a:r>
              <a:rPr lang="en-US" altLang="en-US" sz="1800" dirty="0" smtClean="0">
                <a:latin typeface="+mn-lt"/>
              </a:rPr>
              <a:t>data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+mn-lt"/>
              </a:rPr>
              <a:t>no “process” variability</a:t>
            </a:r>
            <a:endParaRPr lang="en-US" alt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all variability = </a:t>
            </a:r>
            <a:r>
              <a:rPr lang="en-US" altLang="en-US" sz="1800" dirty="0" smtClean="0">
                <a:latin typeface="+mn-lt"/>
              </a:rPr>
              <a:t>“non-process or observation </a:t>
            </a:r>
            <a:r>
              <a:rPr lang="en-US" altLang="en-US" sz="1800" dirty="0">
                <a:latin typeface="+mn-lt"/>
              </a:rPr>
              <a:t>error”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3600" dirty="0" smtClean="0">
                <a:solidFill>
                  <a:schemeClr val="tx2"/>
                </a:solidFill>
                <a:latin typeface="+mn-lt"/>
              </a:rPr>
              <a:t>A linear regression model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56530" y="390214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state</a:t>
            </a:r>
            <a:endParaRPr 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6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3600" dirty="0" smtClean="0">
                <a:solidFill>
                  <a:schemeClr val="tx2"/>
                </a:solidFill>
                <a:latin typeface="+mn-lt"/>
              </a:rPr>
              <a:t>Versus </a:t>
            </a:r>
            <a:r>
              <a:rPr lang="en-US" altLang="en-US" sz="3600" dirty="0" smtClean="0">
                <a:solidFill>
                  <a:schemeClr val="tx2"/>
                </a:solidFill>
                <a:latin typeface="+mn-lt"/>
              </a:rPr>
              <a:t>a state-space </a:t>
            </a:r>
            <a:r>
              <a:rPr lang="en-US" altLang="en-US" sz="3600" dirty="0" smtClean="0">
                <a:solidFill>
                  <a:schemeClr val="tx2"/>
                </a:solidFill>
                <a:latin typeface="+mn-lt"/>
              </a:rPr>
              <a:t>model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" y="1143000"/>
            <a:ext cx="8231188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7" name="TextBox 5"/>
          <p:cNvSpPr txBox="1">
            <a:spLocks noChangeArrowheads="1"/>
          </p:cNvSpPr>
          <p:nvPr/>
        </p:nvSpPr>
        <p:spPr bwMode="auto">
          <a:xfrm>
            <a:off x="1447800" y="1371600"/>
            <a:ext cx="5138738" cy="9239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Autoregressive state-space models fit a RANDOM WALK through the data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variability = “observation error” + “process error”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32172" y="39954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state</a:t>
            </a:r>
            <a:endParaRPr 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9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" y="1143000"/>
            <a:ext cx="8231188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2743200" y="4572000"/>
            <a:ext cx="2971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3300"/>
                </a:solidFill>
                <a:latin typeface="Calibri" panose="020F0502020204030204" pitchFamily="34" charset="0"/>
              </a:rPr>
              <a:t>Difference </a:t>
            </a:r>
            <a:r>
              <a:rPr lang="en-US" altLang="en-US" sz="1800" dirty="0" smtClean="0">
                <a:solidFill>
                  <a:srgbClr val="FF3300"/>
                </a:solidFill>
                <a:latin typeface="Calibri" panose="020F0502020204030204" pitchFamily="34" charset="0"/>
              </a:rPr>
              <a:t>between observation and process is the non-process error</a:t>
            </a:r>
            <a:endParaRPr lang="en-US" altLang="en-US" sz="1800" dirty="0">
              <a:solidFill>
                <a:srgbClr val="FF3300"/>
              </a:solidFill>
              <a:latin typeface="Calibri" panose="020F0502020204030204" pitchFamily="34" charset="0"/>
            </a:endParaRPr>
          </a:p>
        </p:txBody>
      </p:sp>
      <p:sp>
        <p:nvSpPr>
          <p:cNvPr id="12292" name="Line 5"/>
          <p:cNvSpPr>
            <a:spLocks noChangeShapeType="1"/>
          </p:cNvSpPr>
          <p:nvPr/>
        </p:nvSpPr>
        <p:spPr bwMode="auto">
          <a:xfrm>
            <a:off x="3810000" y="365760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29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9144000" cy="1089025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Two types of variability</a:t>
            </a:r>
          </a:p>
          <a:p>
            <a:pPr marL="0" indent="0" algn="ctr">
              <a:buFontTx/>
              <a:buNone/>
            </a:pPr>
            <a:r>
              <a:rPr lang="en-US" alt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#1 observation or “non-process” variability</a:t>
            </a:r>
          </a:p>
          <a:p>
            <a:pPr marL="0" indent="0">
              <a:buFontTx/>
              <a:buNone/>
            </a:pPr>
            <a:endParaRPr lang="en-US" altLang="en-US" dirty="0" smtClean="0"/>
          </a:p>
        </p:txBody>
      </p:sp>
      <p:sp>
        <p:nvSpPr>
          <p:cNvPr id="12294" name="TextBox 1"/>
          <p:cNvSpPr txBox="1">
            <a:spLocks noChangeArrowheads="1"/>
          </p:cNvSpPr>
          <p:nvPr/>
        </p:nvSpPr>
        <p:spPr bwMode="auto">
          <a:xfrm>
            <a:off x="8061326" y="3816350"/>
            <a:ext cx="10826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Process or state</a:t>
            </a:r>
            <a:endParaRPr lang="en-US" altLang="en-US" sz="1800" b="1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12295" name="TextBox 7"/>
          <p:cNvSpPr txBox="1">
            <a:spLocks noChangeArrowheads="1"/>
          </p:cNvSpPr>
          <p:nvPr/>
        </p:nvSpPr>
        <p:spPr bwMode="auto">
          <a:xfrm>
            <a:off x="4876800" y="2362200"/>
            <a:ext cx="13534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alibri" panose="020F0502020204030204" pitchFamily="34" charset="0"/>
              </a:rPr>
              <a:t>Observation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94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80931"/>
            <a:ext cx="8686800" cy="4124131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dirty="0" smtClean="0"/>
              <a:t>The non-process (observation) variance is often unknowable in fisheries and ecological data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i="1" dirty="0" err="1" smtClean="0"/>
              <a:t>Sightability</a:t>
            </a:r>
            <a:r>
              <a:rPr lang="en-US" altLang="en-US" sz="2800" i="1" dirty="0" smtClean="0"/>
              <a:t> varies </a:t>
            </a:r>
            <a:r>
              <a:rPr lang="en-US" altLang="en-US" sz="2800" i="1" dirty="0" smtClean="0"/>
              <a:t>due </a:t>
            </a:r>
            <a:r>
              <a:rPr lang="en-US" altLang="en-US" sz="2800" i="1" dirty="0" smtClean="0"/>
              <a:t>to </a:t>
            </a:r>
            <a:r>
              <a:rPr lang="en-US" altLang="en-US" sz="2800" i="1" dirty="0" smtClean="0"/>
              <a:t>factors </a:t>
            </a:r>
            <a:r>
              <a:rPr lang="en-US" altLang="en-US" sz="2800" i="1" dirty="0" smtClean="0"/>
              <a:t>that may not be fully understood or measureable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Environmental factors (tides, temperature, etc.)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Population factors (age structure, sex ratio, etc.)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Species interactions (prey distribution, prey density, predator distribution or density, etc.)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i="1" dirty="0" smtClean="0"/>
              <a:t>Sampling variability</a:t>
            </a:r>
            <a:r>
              <a:rPr lang="en-US" altLang="en-US" sz="2800" dirty="0" smtClean="0"/>
              <a:t>--due to how you actually count animals--is just one component of observation variance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endParaRPr lang="en-US" altLang="en-US" sz="36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" y="0"/>
            <a:ext cx="91440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Two types of variability</a:t>
            </a:r>
          </a:p>
          <a:p>
            <a:pPr marL="0" indent="0" algn="ctr">
              <a:buFontTx/>
              <a:buNone/>
            </a:pPr>
            <a:r>
              <a:rPr lang="en-US" alt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#1 observation or “non-process” variability</a:t>
            </a:r>
          </a:p>
          <a:p>
            <a:pPr marL="0" indent="0">
              <a:buFontTx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9312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31188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9" name="Line 5"/>
          <p:cNvSpPr>
            <a:spLocks noChangeShapeType="1"/>
          </p:cNvSpPr>
          <p:nvPr/>
        </p:nvSpPr>
        <p:spPr bwMode="auto">
          <a:xfrm flipH="1" flipV="1">
            <a:off x="3429000" y="2743200"/>
            <a:ext cx="1524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3600" dirty="0" smtClean="0">
                <a:solidFill>
                  <a:schemeClr val="tx2"/>
                </a:solidFill>
                <a:latin typeface="+mn-lt"/>
              </a:rPr>
              <a:t>#2 Process variability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18254" y="1436914"/>
            <a:ext cx="6848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This the process line.  It ‘wiggles’ due to process variability. The next few lectures we will focus on processes that are simple random walks with drift:</a:t>
            </a: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94477634"/>
              </p:ext>
            </p:extLst>
          </p:nvPr>
        </p:nvGraphicFramePr>
        <p:xfrm>
          <a:off x="2573597" y="1950475"/>
          <a:ext cx="414210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2" name="Equation" r:id="rId5" imgW="2260440" imgH="228600" progId="Equation.3">
                  <p:embed/>
                </p:oleObj>
              </mc:Choice>
              <mc:Fallback>
                <p:oleObj name="Equation" r:id="rId5" imgW="2260440" imgH="228600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597" y="1950475"/>
                        <a:ext cx="414210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924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231188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solidFill>
                  <a:schemeClr val="tx2"/>
                </a:solidFill>
                <a:latin typeface="Calibri" panose="020F0502020204030204" pitchFamily="34" charset="0"/>
              </a:rPr>
              <a:t>Process error is the difference between the expected x(t) and the actual value</a:t>
            </a:r>
            <a:endParaRPr lang="en-US" altLang="en-US" sz="2800" i="1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36525" y="6442075"/>
            <a:ext cx="75952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alibri" panose="020F0502020204030204" pitchFamily="34" charset="0"/>
              </a:rPr>
              <a:t>*</a:t>
            </a:r>
            <a:r>
              <a:rPr lang="en-US" altLang="en-US" sz="1600" dirty="0">
                <a:latin typeface="Calibri" panose="020F0502020204030204" pitchFamily="34" charset="0"/>
              </a:rPr>
              <a:t>If this were a population model, that means a the mean rate of decline is ca 2% per year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828800" y="3810000"/>
            <a:ext cx="32162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“x” shows the expected </a:t>
            </a:r>
            <a:r>
              <a:rPr lang="en-US" altLang="en-US" sz="18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x(t) at </a:t>
            </a:r>
            <a:r>
              <a:rPr lang="en-US" alt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time t;  it is like the prediction from a deterministic process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V="1">
            <a:off x="2819400" y="1981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V="1">
            <a:off x="3581400" y="2438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V="1">
            <a:off x="4267200" y="2286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 flipV="1">
            <a:off x="4572000" y="198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V="1">
            <a:off x="4953000" y="1981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 flipV="1">
            <a:off x="571500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V="1">
            <a:off x="6019800" y="2667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1219200" y="1295400"/>
            <a:ext cx="36670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Let’s say that </a:t>
            </a:r>
            <a:r>
              <a:rPr lang="en-US" altLang="en-US" sz="1800" dirty="0" smtClean="0">
                <a:latin typeface="Calibri" panose="020F0502020204030204" pitchFamily="34" charset="0"/>
              </a:rPr>
              <a:t>in x(t)=x(t-1)-0.02+e(t)*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442076" y="1480066"/>
            <a:ext cx="2235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The difference between “x”, the expected value, and the blue square, actual value, is the process error</a:t>
            </a:r>
            <a:endParaRPr lang="en-US" altLang="en-US" sz="18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89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</a:rPr>
              <a:t>Weeks 1-3: building blocks for analysis of multivariate time-series data with observation error, structure, and missing values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Matrix math (multivariate)</a:t>
            </a:r>
          </a:p>
          <a:p>
            <a:r>
              <a:rPr lang="en-US" sz="2800" dirty="0" smtClean="0"/>
              <a:t>Properties of time series data (AR </a:t>
            </a:r>
            <a:r>
              <a:rPr lang="en-US" sz="2800" dirty="0" smtClean="0"/>
              <a:t>and MA models</a:t>
            </a:r>
            <a:r>
              <a:rPr lang="en-US" sz="2800" dirty="0" smtClean="0"/>
              <a:t>)   x(t) = b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x(t-1) + b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x(t-2) + e(t)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Fitting models and model selection (analysis)</a:t>
            </a:r>
          </a:p>
          <a:p>
            <a:pPr lvl="1"/>
            <a:r>
              <a:rPr lang="en-US" sz="2400" dirty="0" smtClean="0"/>
              <a:t>Bayesian models (non-</a:t>
            </a:r>
            <a:r>
              <a:rPr lang="en-US" sz="2400" dirty="0" err="1" smtClean="0"/>
              <a:t>gaussian</a:t>
            </a:r>
            <a:r>
              <a:rPr lang="en-US" sz="2400" dirty="0" smtClean="0"/>
              <a:t> errors, non-linearity, zeros)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State-space models (observation error and missing values)</a:t>
            </a:r>
            <a:endParaRPr lang="en-US" dirty="0" smtClean="0"/>
          </a:p>
          <a:p>
            <a:pPr marL="0" indent="0" algn="ctr">
              <a:buNone/>
            </a:pPr>
            <a:endParaRPr lang="en-US" sz="1400" dirty="0" smtClean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/>
                </a:solidFill>
              </a:rPr>
              <a:t>Starting next week: </a:t>
            </a:r>
            <a:r>
              <a:rPr lang="en-US" dirty="0" smtClean="0">
                <a:solidFill>
                  <a:schemeClr val="accent2"/>
                </a:solidFill>
              </a:rPr>
              <a:t>putting this all together to start analyzing ecological data sets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1670" y="1564759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1670" y="4964213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20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26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457200" y="0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smtClean="0">
                <a:solidFill>
                  <a:schemeClr val="tx2"/>
                </a:solidFill>
                <a:latin typeface="Calibri" panose="020F0502020204030204" pitchFamily="34" charset="0"/>
              </a:rPr>
              <a:t>One use </a:t>
            </a:r>
            <a:r>
              <a:rPr lang="en-US" altLang="en-US" sz="2800" dirty="0" smtClean="0">
                <a:solidFill>
                  <a:schemeClr val="tx2"/>
                </a:solidFill>
                <a:latin typeface="Calibri" panose="020F0502020204030204" pitchFamily="34" charset="0"/>
              </a:rPr>
              <a:t>of univariate state-space models is “count-based” population viability analysis (chap 6 HWS2014)</a:t>
            </a:r>
            <a:endParaRPr lang="en-US" altLang="en-US" sz="28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90" y="1255713"/>
            <a:ext cx="6969219" cy="560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958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75861" y="0"/>
            <a:ext cx="8145626" cy="11430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solidFill>
                  <a:schemeClr val="tx2"/>
                </a:solidFill>
                <a:latin typeface="Calibri" panose="020F0502020204030204" pitchFamily="34" charset="0"/>
              </a:rPr>
              <a:t>How you model your data has a large impact on your forecasts</a:t>
            </a:r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1000"/>
            <a:ext cx="9144000" cy="520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4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305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How can we separate process and non-process variance?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373155" y="5116286"/>
            <a:ext cx="7183016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Wouldn’t these two variances be confounded and impossible to estimate simultaneously?</a:t>
            </a:r>
            <a:endParaRPr lang="en-US" altLang="en-US" sz="24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28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902450" cy="511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solidFill>
                  <a:schemeClr val="tx2"/>
                </a:solidFill>
                <a:latin typeface="Calibri" panose="020F0502020204030204" pitchFamily="34" charset="0"/>
              </a:rPr>
              <a:t>How can we separate process and observation variance? </a:t>
            </a:r>
            <a:br>
              <a:rPr lang="en-US" altLang="en-US" sz="2800" dirty="0" smtClean="0">
                <a:solidFill>
                  <a:schemeClr val="tx2"/>
                </a:solidFill>
                <a:latin typeface="Calibri" panose="020F0502020204030204" pitchFamily="34" charset="0"/>
              </a:rPr>
            </a:br>
            <a:r>
              <a:rPr lang="en-US" altLang="en-US" sz="2800" dirty="0" smtClean="0">
                <a:solidFill>
                  <a:schemeClr val="tx2"/>
                </a:solidFill>
                <a:latin typeface="Calibri" panose="020F0502020204030204" pitchFamily="34" charset="0"/>
              </a:rPr>
              <a:t>They have different temporal patterns.</a:t>
            </a: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2971800" y="1531938"/>
            <a:ext cx="28684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alibri" panose="020F0502020204030204" pitchFamily="34" charset="0"/>
              </a:rPr>
              <a:t>Process error</a:t>
            </a:r>
            <a:r>
              <a:rPr lang="en-US" alt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: </a:t>
            </a:r>
            <a:r>
              <a:rPr lang="en-US" altLang="en-US" sz="1800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1800" baseline="-25000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t</a:t>
            </a:r>
            <a:r>
              <a:rPr lang="en-US" altLang="en-US" sz="1800" dirty="0" smtClean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= </a:t>
            </a:r>
            <a:r>
              <a:rPr lang="en-US" altLang="en-US" sz="1800" dirty="0" smtClean="0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1800" baseline="-25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t-1</a:t>
            </a:r>
            <a:r>
              <a:rPr lang="en-US" altLang="en-US" sz="1800" dirty="0" smtClean="0">
                <a:solidFill>
                  <a:schemeClr val="tx2"/>
                </a:solidFill>
                <a:latin typeface="Calibri" panose="020F0502020204030204" pitchFamily="34" charset="0"/>
              </a:rPr>
              <a:t> + u +</a:t>
            </a:r>
            <a:r>
              <a:rPr lang="en-US" altLang="en-US" sz="1800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e</a:t>
            </a:r>
            <a:r>
              <a:rPr lang="en-US" altLang="en-US" sz="1800" baseline="-25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t</a:t>
            </a:r>
            <a:endParaRPr lang="en-US" altLang="en-US" sz="18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2916912" y="4130676"/>
            <a:ext cx="31371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alibri" panose="020F0502020204030204" pitchFamily="34" charset="0"/>
              </a:rPr>
              <a:t>Observation error</a:t>
            </a:r>
            <a:r>
              <a:rPr lang="en-US" alt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:  </a:t>
            </a:r>
            <a:r>
              <a:rPr lang="en-US" altLang="en-US" sz="1800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y</a:t>
            </a:r>
            <a:r>
              <a:rPr lang="en-US" altLang="en-US" sz="1800" baseline="-25000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t</a:t>
            </a:r>
            <a:r>
              <a:rPr lang="en-US" altLang="en-US" sz="1800" dirty="0" smtClean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= </a:t>
            </a:r>
            <a:r>
              <a:rPr lang="en-US" altLang="en-US" sz="1800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1800" baseline="-25000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t</a:t>
            </a:r>
            <a:r>
              <a:rPr lang="en-US" altLang="en-US" sz="1800" dirty="0" smtClean="0">
                <a:solidFill>
                  <a:schemeClr val="tx2"/>
                </a:solidFill>
                <a:latin typeface="Calibri" panose="020F0502020204030204" pitchFamily="34" charset="0"/>
              </a:rPr>
              <a:t> + </a:t>
            </a:r>
            <a:r>
              <a:rPr lang="en-US" altLang="en-US" sz="1800" dirty="0" err="1" smtClean="0">
                <a:solidFill>
                  <a:schemeClr val="tx2"/>
                </a:solidFill>
                <a:latin typeface="Symbol" pitchFamily="18" charset="2"/>
              </a:rPr>
              <a:t>h</a:t>
            </a:r>
            <a:r>
              <a:rPr lang="en-US" altLang="en-US" sz="1800" baseline="-25000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t</a:t>
            </a:r>
            <a:r>
              <a:rPr lang="en-US" altLang="en-US" sz="1800" dirty="0" smtClean="0">
                <a:latin typeface="Calibri" panose="020F0502020204030204" pitchFamily="34" charset="0"/>
              </a:rPr>
              <a:t> </a:t>
            </a:r>
            <a:endParaRPr lang="en-US" altLang="en-US" sz="1800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7024" y="2211355"/>
            <a:ext cx="979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multiple </a:t>
            </a:r>
            <a:r>
              <a:rPr lang="en-US" dirty="0" err="1" smtClean="0">
                <a:latin typeface="Calibri" panose="020F0502020204030204" pitchFamily="34" charset="0"/>
              </a:rPr>
              <a:t>sims</a:t>
            </a:r>
            <a:r>
              <a:rPr lang="en-US" dirty="0" smtClean="0">
                <a:latin typeface="Calibri" panose="020F0502020204030204" pitchFamily="34" charset="0"/>
              </a:rPr>
              <a:t> of x(t) with same u and q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567" y="4498558"/>
            <a:ext cx="979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multiple </a:t>
            </a:r>
            <a:r>
              <a:rPr lang="en-US" dirty="0" err="1" smtClean="0">
                <a:latin typeface="Calibri" panose="020F0502020204030204" pitchFamily="34" charset="0"/>
              </a:rPr>
              <a:t>sims</a:t>
            </a:r>
            <a:r>
              <a:rPr lang="en-US" dirty="0" smtClean="0">
                <a:latin typeface="Calibri" panose="020F0502020204030204" pitchFamily="34" charset="0"/>
              </a:rPr>
              <a:t> of y(t) with same x(t)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76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9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344313"/>
              </p:ext>
            </p:extLst>
          </p:nvPr>
        </p:nvGraphicFramePr>
        <p:xfrm>
          <a:off x="2833688" y="2516965"/>
          <a:ext cx="2860675" cy="343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5" name="Equation" r:id="rId3" imgW="1143000" imgH="1371600" progId="Equation.3">
                  <p:embed/>
                </p:oleObj>
              </mc:Choice>
              <mc:Fallback>
                <p:oleObj name="Equation" r:id="rId3" imgW="114300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2516965"/>
                        <a:ext cx="2860675" cy="343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6172200" y="2612896"/>
            <a:ext cx="25844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solidFill>
                  <a:srgbClr val="FF3300"/>
                </a:solidFill>
                <a:latin typeface="+mj-lt"/>
              </a:rPr>
              <a:t>AR lag-1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FF3300"/>
                </a:solidFill>
                <a:latin typeface="+mj-lt"/>
              </a:rPr>
              <a:t>random walk with drift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FF3300"/>
                </a:solidFill>
                <a:latin typeface="+mj-lt"/>
              </a:rPr>
              <a:t>normally distributed process errors</a:t>
            </a:r>
          </a:p>
        </p:txBody>
      </p:sp>
      <p:pic>
        <p:nvPicPr>
          <p:cNvPr id="19461" name="Picture 8" descr="Logo NOAA C 105W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6400800"/>
            <a:ext cx="271463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 Box 9"/>
          <p:cNvSpPr txBox="1">
            <a:spLocks noChangeArrowheads="1"/>
          </p:cNvSpPr>
          <p:nvPr/>
        </p:nvSpPr>
        <p:spPr bwMode="auto">
          <a:xfrm rot="-5400000">
            <a:off x="1240408" y="2741136"/>
            <a:ext cx="1543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alibri" panose="020F0502020204030204" pitchFamily="34" charset="0"/>
              </a:rPr>
              <a:t>Process model</a:t>
            </a:r>
            <a:endParaRPr lang="en-US" altLang="en-US" sz="1800" dirty="0">
              <a:latin typeface="Calibri" panose="020F0502020204030204" pitchFamily="34" charset="0"/>
            </a:endParaRPr>
          </a:p>
        </p:txBody>
      </p:sp>
      <p:sp>
        <p:nvSpPr>
          <p:cNvPr id="19463" name="Text Box 10"/>
          <p:cNvSpPr txBox="1">
            <a:spLocks noChangeArrowheads="1"/>
          </p:cNvSpPr>
          <p:nvPr/>
        </p:nvSpPr>
        <p:spPr bwMode="auto">
          <a:xfrm rot="-5400000">
            <a:off x="1023619" y="5155587"/>
            <a:ext cx="19770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alibri" panose="020F0502020204030204" pitchFamily="34" charset="0"/>
              </a:rPr>
              <a:t>Observation model</a:t>
            </a:r>
            <a:endParaRPr lang="en-US" altLang="en-US" sz="1800" dirty="0">
              <a:latin typeface="Calibri" panose="020F0502020204030204" pitchFamily="34" charset="0"/>
            </a:endParaRPr>
          </a:p>
        </p:txBody>
      </p:sp>
      <p:sp>
        <p:nvSpPr>
          <p:cNvPr id="20488" name="Text Box 11"/>
          <p:cNvSpPr txBox="1">
            <a:spLocks noChangeArrowheads="1"/>
          </p:cNvSpPr>
          <p:nvPr/>
        </p:nvSpPr>
        <p:spPr bwMode="auto">
          <a:xfrm>
            <a:off x="6172200" y="5155587"/>
            <a:ext cx="2209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solidFill>
                  <a:srgbClr val="FF3300"/>
                </a:solidFill>
                <a:latin typeface="+mj-lt"/>
              </a:rPr>
              <a:t>observation errors</a:t>
            </a:r>
          </a:p>
          <a:p>
            <a:pPr>
              <a:defRPr/>
            </a:pPr>
            <a:r>
              <a:rPr lang="en-US" dirty="0" smtClean="0">
                <a:solidFill>
                  <a:srgbClr val="FF3300"/>
                </a:solidFill>
                <a:latin typeface="Calibri" panose="020F0502020204030204" pitchFamily="34" charset="0"/>
              </a:rPr>
              <a:t>normally </a:t>
            </a:r>
            <a:r>
              <a:rPr lang="en-US" dirty="0">
                <a:solidFill>
                  <a:srgbClr val="FF3300"/>
                </a:solidFill>
                <a:latin typeface="Calibri" panose="020F0502020204030204" pitchFamily="34" charset="0"/>
              </a:rPr>
              <a:t>distributed process </a:t>
            </a:r>
            <a:r>
              <a:rPr lang="en-US" dirty="0" smtClean="0">
                <a:solidFill>
                  <a:srgbClr val="FF3300"/>
                </a:solidFill>
                <a:latin typeface="Calibri" panose="020F0502020204030204" pitchFamily="34" charset="0"/>
              </a:rPr>
              <a:t>errors</a:t>
            </a:r>
            <a:endParaRPr lang="en-US" dirty="0">
              <a:solidFill>
                <a:srgbClr val="FF33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7200" y="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2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An AR-1 state-space model combines a model for the hidden AR-1 process with a model for the observation process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6792" y="1354478"/>
            <a:ext cx="5287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</a:rPr>
              <a:t>…and allows us to separate the variances</a:t>
            </a:r>
          </a:p>
        </p:txBody>
      </p:sp>
    </p:spTree>
    <p:extLst>
      <p:ext uri="{BB962C8B-B14F-4D97-AF65-F5344CB8AC3E}">
        <p14:creationId xmlns:p14="http://schemas.microsoft.com/office/powerpoint/2010/main" val="177172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7200" y="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2800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Kalman</a:t>
            </a:r>
            <a:r>
              <a:rPr lang="en-US" altLang="en-US" sz="2800" dirty="0" smtClean="0">
                <a:solidFill>
                  <a:schemeClr val="tx2"/>
                </a:solidFill>
                <a:latin typeface="Calibri" panose="020F0502020204030204" pitchFamily="34" charset="0"/>
              </a:rPr>
              <a:t> Filter: Estimate the x in a state-space model</a:t>
            </a:r>
            <a:endParaRPr lang="en-US" altLang="en-US" sz="2800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545021"/>
            <a:ext cx="8229600" cy="1143000"/>
          </a:xfrm>
        </p:spPr>
        <p:txBody>
          <a:bodyPr/>
          <a:lstStyle/>
          <a:p>
            <a:r>
              <a:rPr lang="en-US" sz="3200" dirty="0" smtClean="0"/>
              <a:t>A mathematical algorithm that solves for the ‘optimal’ (least error or maximum-likelihood) </a:t>
            </a:r>
            <a:r>
              <a:rPr lang="en-US" sz="3200" dirty="0" err="1" smtClean="0"/>
              <a:t>x_t</a:t>
            </a:r>
            <a:r>
              <a:rPr lang="en-US" sz="3200" dirty="0" smtClean="0"/>
              <a:t> given all the data (y) from time 1 to t</a:t>
            </a:r>
            <a:endParaRPr lang="en-US" sz="3200" dirty="0"/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327025" y="4095093"/>
            <a:ext cx="256977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dirty="0" smtClean="0"/>
              <a:t>Predict: Given an x_0, predict x_1 from your model</a:t>
            </a:r>
          </a:p>
          <a:p>
            <a:endParaRPr lang="en-US" sz="2400" dirty="0"/>
          </a:p>
          <a:p>
            <a:r>
              <a:rPr lang="en-US" sz="2400" dirty="0" smtClean="0"/>
              <a:t>Update: Given y_1, update your x_1 estimate</a:t>
            </a:r>
            <a:endParaRPr lang="en-US" sz="2400" dirty="0"/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3309336" y="4095093"/>
            <a:ext cx="256977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dirty="0" smtClean="0"/>
              <a:t>Predict: Given an x_1, predict x_2 from your model</a:t>
            </a:r>
          </a:p>
          <a:p>
            <a:endParaRPr lang="en-US" sz="2400" dirty="0"/>
          </a:p>
          <a:p>
            <a:r>
              <a:rPr lang="en-US" sz="2400" dirty="0" smtClean="0"/>
              <a:t>Update: Given y_2, update your x_2 estimate</a:t>
            </a:r>
            <a:endParaRPr lang="en-US" sz="2400" dirty="0"/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6291647" y="4095093"/>
            <a:ext cx="256977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dirty="0" smtClean="0"/>
              <a:t>Predict: Given an x_2, predict x_3 from your model</a:t>
            </a:r>
          </a:p>
          <a:p>
            <a:endParaRPr lang="en-US" sz="2400" dirty="0"/>
          </a:p>
          <a:p>
            <a:r>
              <a:rPr lang="en-US" sz="2400" dirty="0" smtClean="0"/>
              <a:t>Update: Given y_3, update your x_3 estimate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11914" y="4506311"/>
            <a:ext cx="0" cy="394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691854" y="3970283"/>
            <a:ext cx="851338" cy="1513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94225" y="4506311"/>
            <a:ext cx="1" cy="394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691351" y="3970283"/>
            <a:ext cx="851338" cy="1513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566025" y="4506311"/>
            <a:ext cx="1" cy="394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95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38539" y="0"/>
            <a:ext cx="8229600" cy="1143000"/>
          </a:xfrm>
        </p:spPr>
        <p:txBody>
          <a:bodyPr/>
          <a:lstStyle/>
          <a:p>
            <a:r>
              <a:rPr lang="en-US" altLang="en-US" sz="3600" dirty="0" smtClean="0">
                <a:solidFill>
                  <a:schemeClr val="tx2"/>
                </a:solidFill>
              </a:rPr>
              <a:t>Let’s simulate and try fitting some models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Open up R and follow after me</a:t>
            </a:r>
          </a:p>
          <a:p>
            <a:r>
              <a:rPr lang="en-US" altLang="en-US" dirty="0" smtClean="0"/>
              <a:t>univariate_example_1.R</a:t>
            </a:r>
          </a:p>
          <a:p>
            <a:r>
              <a:rPr lang="en-US" altLang="en-US" dirty="0" smtClean="0"/>
              <a:t>univariate_example_2.R</a:t>
            </a:r>
          </a:p>
          <a:p>
            <a:r>
              <a:rPr lang="en-US" altLang="en-US" dirty="0" smtClean="0"/>
              <a:t>univariate_example_3.R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44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31" y="0"/>
            <a:ext cx="8229600" cy="1143000"/>
          </a:xfrm>
        </p:spPr>
        <p:txBody>
          <a:bodyPr/>
          <a:lstStyle/>
          <a:p>
            <a:r>
              <a:rPr lang="en-US" dirty="0" smtClean="0"/>
              <a:t>How to write a straight-line as AR-1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94" y="1516225"/>
            <a:ext cx="8229600" cy="4525963"/>
          </a:xfrm>
        </p:spPr>
        <p:txBody>
          <a:bodyPr/>
          <a:lstStyle/>
          <a:p>
            <a:r>
              <a:rPr lang="en-US" dirty="0"/>
              <a:t>##Preliminaries: how to write </a:t>
            </a:r>
            <a:r>
              <a:rPr lang="en-US" dirty="0" smtClean="0"/>
              <a:t>##x=</a:t>
            </a:r>
            <a:r>
              <a:rPr lang="en-US" dirty="0" err="1" smtClean="0"/>
              <a:t>intercept+slope</a:t>
            </a:r>
            <a:r>
              <a:rPr lang="en-US" dirty="0" smtClean="0"/>
              <a:t>*t </a:t>
            </a:r>
            <a:r>
              <a:rPr lang="en-US" dirty="0"/>
              <a:t>as a AR-1</a:t>
            </a:r>
          </a:p>
          <a:p>
            <a:r>
              <a:rPr lang="en-US" dirty="0" smtClean="0"/>
              <a:t>x(0)=intercept</a:t>
            </a:r>
          </a:p>
          <a:p>
            <a:r>
              <a:rPr lang="en-US" dirty="0" smtClean="0"/>
              <a:t>x(1)=x(0)+slope </a:t>
            </a:r>
            <a:r>
              <a:rPr lang="en-US" dirty="0"/>
              <a:t>#this is x at t=1</a:t>
            </a:r>
          </a:p>
          <a:p>
            <a:r>
              <a:rPr lang="en-US" dirty="0" smtClean="0"/>
              <a:t>x(2)=x[1]+slope</a:t>
            </a:r>
          </a:p>
          <a:p>
            <a:r>
              <a:rPr lang="en-US" dirty="0" smtClean="0"/>
              <a:t>so..</a:t>
            </a:r>
          </a:p>
          <a:p>
            <a:r>
              <a:rPr lang="en-US" dirty="0" smtClean="0"/>
              <a:t>x(t)=x(t-1)+</a:t>
            </a:r>
            <a:r>
              <a:rPr lang="en-US" dirty="0" err="1" smtClean="0"/>
              <a:t>slope+w</a:t>
            </a:r>
            <a:r>
              <a:rPr lang="en-US" dirty="0" smtClean="0"/>
              <a:t>(t), w(t)~N(0,0)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1485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69" y="0"/>
            <a:ext cx="8229600" cy="1143000"/>
          </a:xfrm>
        </p:spPr>
        <p:txBody>
          <a:bodyPr/>
          <a:lstStyle/>
          <a:p>
            <a:r>
              <a:rPr lang="en-US" dirty="0" smtClean="0"/>
              <a:t>MARSS R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4298"/>
            <a:ext cx="8229600" cy="4525963"/>
          </a:xfrm>
        </p:spPr>
        <p:txBody>
          <a:bodyPr/>
          <a:lstStyle/>
          <a:p>
            <a:r>
              <a:rPr lang="en-US" dirty="0" smtClean="0"/>
              <a:t>Fits MARSS models (multivariate AR-1 state-space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General, fits any MARSS model with Gaussian errors</a:t>
            </a:r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But</a:t>
            </a:r>
          </a:p>
          <a:p>
            <a:r>
              <a:rPr lang="en-US" sz="2800" dirty="0" smtClean="0"/>
              <a:t>Maximum likelihood</a:t>
            </a:r>
          </a:p>
          <a:p>
            <a:r>
              <a:rPr lang="en-US" sz="2800" dirty="0" smtClean="0"/>
              <a:t>Slow.  Students working with large data sets have gotten huge speed improvements by coding their models in TMB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787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univariate linear state-space model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609515"/>
              </p:ext>
            </p:extLst>
          </p:nvPr>
        </p:nvGraphicFramePr>
        <p:xfrm>
          <a:off x="1507784" y="1595535"/>
          <a:ext cx="6424377" cy="1299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1" name="Equation" r:id="rId3" imgW="2260440" imgH="457200" progId="Equation.3">
                  <p:embed/>
                </p:oleObj>
              </mc:Choice>
              <mc:Fallback>
                <p:oleObj name="Equation" r:id="rId3" imgW="2260440" imgH="457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784" y="1595535"/>
                        <a:ext cx="6424377" cy="1299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1546" y="3689959"/>
            <a:ext cx="7700908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n-lt"/>
              </a:rPr>
              <a:t>The x model is the classic “random walk”.  This model is a random walk observed with error.  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193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69" y="0"/>
            <a:ext cx="8229600" cy="1143000"/>
          </a:xfrm>
        </p:spPr>
        <p:txBody>
          <a:bodyPr/>
          <a:lstStyle/>
          <a:p>
            <a:r>
              <a:rPr lang="en-US" dirty="0" smtClean="0"/>
              <a:t>MARSS R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4298"/>
            <a:ext cx="8229600" cy="4525963"/>
          </a:xfrm>
        </p:spPr>
        <p:txBody>
          <a:bodyPr/>
          <a:lstStyle/>
          <a:p>
            <a:r>
              <a:rPr lang="en-US" dirty="0" smtClean="0"/>
              <a:t>Fits MARSS models (multivariate AR-1 state-space)</a:t>
            </a:r>
          </a:p>
          <a:p>
            <a:r>
              <a:rPr lang="en-US" dirty="0" smtClean="0"/>
              <a:t>MARSS model syntax</a:t>
            </a:r>
          </a:p>
          <a:p>
            <a:endParaRPr lang="en-US" sz="1400" dirty="0"/>
          </a:p>
          <a:p>
            <a:pPr marL="0" indent="0" algn="ctr">
              <a:buNone/>
            </a:pPr>
            <a:r>
              <a:rPr lang="en-US" sz="1800" dirty="0" smtClean="0"/>
              <a:t>X(t) = </a:t>
            </a:r>
            <a:r>
              <a:rPr lang="en-US" sz="1800" b="1" dirty="0" smtClean="0">
                <a:solidFill>
                  <a:srgbClr val="FF0000"/>
                </a:solidFill>
              </a:rPr>
              <a:t>B</a:t>
            </a:r>
            <a:r>
              <a:rPr lang="en-US" sz="1800" dirty="0" smtClean="0"/>
              <a:t> X(t-1) + </a:t>
            </a:r>
            <a:r>
              <a:rPr lang="en-US" sz="1800" b="1" dirty="0" smtClean="0">
                <a:solidFill>
                  <a:srgbClr val="FF0000"/>
                </a:solidFill>
              </a:rPr>
              <a:t>U</a:t>
            </a:r>
            <a:r>
              <a:rPr lang="en-US" sz="1800" dirty="0" smtClean="0"/>
              <a:t> + w(t), w(t) ~ N(0, </a:t>
            </a:r>
            <a:r>
              <a:rPr lang="en-US" sz="1800" b="1" dirty="0" smtClean="0">
                <a:solidFill>
                  <a:srgbClr val="FF0000"/>
                </a:solidFill>
              </a:rPr>
              <a:t>Q</a:t>
            </a:r>
            <a:r>
              <a:rPr lang="en-US" sz="1800" dirty="0" smtClean="0"/>
              <a:t>)</a:t>
            </a:r>
          </a:p>
          <a:p>
            <a:pPr marL="0" indent="0" algn="ctr">
              <a:buNone/>
            </a:pPr>
            <a:r>
              <a:rPr lang="en-US" sz="1800" dirty="0" smtClean="0"/>
              <a:t>Y(t) = </a:t>
            </a:r>
            <a:r>
              <a:rPr lang="en-US" sz="1800" b="1" dirty="0" smtClean="0">
                <a:solidFill>
                  <a:srgbClr val="FF0000"/>
                </a:solidFill>
              </a:rPr>
              <a:t>Z</a:t>
            </a:r>
            <a:r>
              <a:rPr lang="en-US" sz="1800" dirty="0" smtClean="0"/>
              <a:t> X(t) + </a:t>
            </a:r>
            <a:r>
              <a:rPr lang="en-US" sz="1800" b="1" dirty="0" smtClean="0">
                <a:solidFill>
                  <a:srgbClr val="FF0000"/>
                </a:solidFill>
              </a:rPr>
              <a:t>A</a:t>
            </a:r>
            <a:r>
              <a:rPr lang="en-US" sz="1800" dirty="0" smtClean="0"/>
              <a:t> + v(t), v(t) ~ N(0,</a:t>
            </a:r>
            <a:r>
              <a:rPr lang="en-US" sz="1800" b="1" dirty="0" smtClean="0">
                <a:solidFill>
                  <a:srgbClr val="FF0000"/>
                </a:solidFill>
              </a:rPr>
              <a:t>R</a:t>
            </a:r>
            <a:r>
              <a:rPr lang="en-US" sz="1800" dirty="0" smtClean="0"/>
              <a:t>)</a:t>
            </a:r>
          </a:p>
          <a:p>
            <a:endParaRPr lang="en-US" sz="1400" dirty="0"/>
          </a:p>
          <a:p>
            <a:r>
              <a:rPr lang="en-US" sz="1800" b="1" dirty="0">
                <a:latin typeface="Courier" pitchFamily="49" charset="0"/>
              </a:rPr>
              <a:t>fit2=MARSS(</a:t>
            </a:r>
            <a:r>
              <a:rPr lang="en-US" sz="1800" b="1" dirty="0" err="1">
                <a:latin typeface="Courier" pitchFamily="49" charset="0"/>
              </a:rPr>
              <a:t>y,model</a:t>
            </a:r>
            <a:r>
              <a:rPr lang="en-US" sz="1800" b="1" dirty="0">
                <a:latin typeface="Courier" pitchFamily="49" charset="0"/>
              </a:rPr>
              <a:t>=</a:t>
            </a:r>
            <a:r>
              <a:rPr lang="en-US" sz="1800" b="1" dirty="0" err="1">
                <a:latin typeface="Courier" pitchFamily="49" charset="0"/>
              </a:rPr>
              <a:t>mod.list</a:t>
            </a:r>
            <a:r>
              <a:rPr lang="en-US" sz="1800" b="1" dirty="0">
                <a:latin typeface="Courier" pitchFamily="49" charset="0"/>
              </a:rPr>
              <a:t>)</a:t>
            </a:r>
          </a:p>
          <a:p>
            <a:endParaRPr lang="en-US" sz="1800" dirty="0" smtClean="0"/>
          </a:p>
          <a:p>
            <a:r>
              <a:rPr lang="en-US" sz="1800" b="1" dirty="0" smtClean="0">
                <a:latin typeface="Courier" pitchFamily="49" charset="0"/>
              </a:rPr>
              <a:t>y</a:t>
            </a:r>
            <a:r>
              <a:rPr lang="en-US" sz="1800" dirty="0" smtClean="0"/>
              <a:t> is data; </a:t>
            </a:r>
            <a:r>
              <a:rPr lang="en-US" sz="1800" b="1" dirty="0" smtClean="0">
                <a:latin typeface="Courier" pitchFamily="49" charset="0"/>
              </a:rPr>
              <a:t>model</a:t>
            </a:r>
            <a:r>
              <a:rPr lang="en-US" sz="1800" dirty="0" smtClean="0"/>
              <a:t> tells MARSS what the parameters are</a:t>
            </a:r>
          </a:p>
          <a:p>
            <a:r>
              <a:rPr lang="en-US" sz="1800" dirty="0" smtClean="0"/>
              <a:t>The parameters are MATRICES</a:t>
            </a:r>
          </a:p>
          <a:p>
            <a:r>
              <a:rPr lang="en-US" sz="1800" dirty="0" smtClean="0"/>
              <a:t>You write matrices just like they appear in your model on paper</a:t>
            </a:r>
          </a:p>
          <a:p>
            <a:r>
              <a:rPr lang="en-US" sz="1800" dirty="0" smtClean="0"/>
              <a:t>You pass </a:t>
            </a:r>
            <a:r>
              <a:rPr lang="en-US" sz="1800" b="1" dirty="0" smtClean="0">
                <a:latin typeface="Courier" pitchFamily="49" charset="0"/>
              </a:rPr>
              <a:t>model</a:t>
            </a:r>
            <a:r>
              <a:rPr lang="en-US" sz="1800" dirty="0" smtClean="0"/>
              <a:t> to MARSS as a list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6207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482" y="732454"/>
            <a:ext cx="8229600" cy="4525963"/>
          </a:xfrm>
        </p:spPr>
        <p:txBody>
          <a:bodyPr/>
          <a:lstStyle/>
          <a:p>
            <a:endParaRPr lang="en-US" sz="14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000" dirty="0" smtClean="0"/>
              <a:t>X(t) = </a:t>
            </a:r>
            <a:r>
              <a:rPr lang="en-US" sz="2000" b="1" dirty="0" smtClean="0">
                <a:solidFill>
                  <a:srgbClr val="FF0000"/>
                </a:solidFill>
              </a:rPr>
              <a:t>B</a:t>
            </a:r>
            <a:r>
              <a:rPr lang="en-US" sz="2000" dirty="0" smtClean="0"/>
              <a:t> X(t-1) + </a:t>
            </a:r>
            <a:r>
              <a:rPr lang="en-US" sz="2000" b="1" dirty="0" smtClean="0">
                <a:solidFill>
                  <a:srgbClr val="FF0000"/>
                </a:solidFill>
              </a:rPr>
              <a:t>U</a:t>
            </a:r>
            <a:r>
              <a:rPr lang="en-US" sz="2000" dirty="0" smtClean="0"/>
              <a:t> + w(t), w(t) ~ N(0, </a:t>
            </a:r>
            <a:r>
              <a:rPr lang="en-US" sz="2000" b="1" dirty="0" smtClean="0">
                <a:solidFill>
                  <a:srgbClr val="FF0000"/>
                </a:solidFill>
              </a:rPr>
              <a:t>Q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Y(t) = </a:t>
            </a:r>
            <a:r>
              <a:rPr lang="en-US" sz="2000" b="1" dirty="0" smtClean="0">
                <a:solidFill>
                  <a:srgbClr val="FF0000"/>
                </a:solidFill>
              </a:rPr>
              <a:t>Z</a:t>
            </a:r>
            <a:r>
              <a:rPr lang="en-US" sz="2000" dirty="0" smtClean="0"/>
              <a:t> X(t) + </a:t>
            </a:r>
            <a:r>
              <a:rPr lang="en-US" sz="2000" b="1" dirty="0" smtClean="0">
                <a:solidFill>
                  <a:srgbClr val="FF0000"/>
                </a:solidFill>
              </a:rPr>
              <a:t>A</a:t>
            </a:r>
            <a:r>
              <a:rPr lang="en-US" sz="2000" dirty="0" smtClean="0"/>
              <a:t> + v(t), v(t) ~ N(0,</a:t>
            </a:r>
            <a:r>
              <a:rPr lang="en-US" sz="2000" b="1" dirty="0" smtClean="0">
                <a:solidFill>
                  <a:srgbClr val="FF0000"/>
                </a:solidFill>
              </a:rPr>
              <a:t>R</a:t>
            </a:r>
            <a:r>
              <a:rPr lang="en-US" sz="2000" dirty="0" smtClean="0"/>
              <a:t>)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000" dirty="0" err="1" smtClean="0"/>
              <a:t>mod.list</a:t>
            </a:r>
            <a:r>
              <a:rPr lang="en-US" sz="2000" dirty="0" smtClean="0"/>
              <a:t>=list</a:t>
            </a:r>
            <a:r>
              <a:rPr lang="en-US" sz="2000" dirty="0"/>
              <a:t>(</a:t>
            </a:r>
          </a:p>
          <a:p>
            <a:pPr marL="0" indent="0">
              <a:buNone/>
            </a:pPr>
            <a:r>
              <a:rPr lang="en-US" sz="2000" dirty="0"/>
              <a:t>  U=matrix</a:t>
            </a:r>
            <a:r>
              <a:rPr lang="en-US" sz="2000" dirty="0" smtClean="0"/>
              <a:t>(“u"),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x0=matrix(0),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B=matrix(1),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Q=matrix(0.1),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Z=matrix(1),</a:t>
            </a:r>
          </a:p>
          <a:p>
            <a:pPr marL="0" indent="0">
              <a:buNone/>
            </a:pPr>
            <a:r>
              <a:rPr lang="en-US" sz="2000" dirty="0"/>
              <a:t>  A=matrix(0),</a:t>
            </a:r>
          </a:p>
          <a:p>
            <a:pPr marL="0" indent="0">
              <a:buNone/>
            </a:pPr>
            <a:r>
              <a:rPr lang="en-US" sz="2000" dirty="0"/>
              <a:t>  R=matrix("r"),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tinitx</a:t>
            </a:r>
            <a:r>
              <a:rPr lang="en-US" sz="2000" dirty="0"/>
              <a:t>=0)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13720261"/>
              </p:ext>
            </p:extLst>
          </p:nvPr>
        </p:nvGraphicFramePr>
        <p:xfrm>
          <a:off x="2960688" y="3081400"/>
          <a:ext cx="5828749" cy="257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8" name="Equation" r:id="rId3" imgW="2234880" imgH="698400" progId="Equation.3">
                  <p:embed/>
                </p:oleObj>
              </mc:Choice>
              <mc:Fallback>
                <p:oleObj name="Equation" r:id="rId3" imgW="2234880" imgH="698400" progId="Equation.3">
                  <p:embed/>
                  <p:pic>
                    <p:nvPicPr>
                      <p:cNvPr id="0" name="Content Placeholder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3081400"/>
                        <a:ext cx="5828749" cy="257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30825" y="2407298"/>
            <a:ext cx="368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say we want to fit this model: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47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75860" y="0"/>
            <a:ext cx="8192279" cy="11430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solidFill>
                  <a:schemeClr val="tx2"/>
                </a:solidFill>
                <a:latin typeface="Calibri" panose="020F0502020204030204" pitchFamily="34" charset="0"/>
              </a:rPr>
              <a:t>How do you know when to use a process error or observation error model?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If your time-series data contain both types, use a model with both </a:t>
            </a:r>
            <a:r>
              <a:rPr lang="en-US" altLang="en-US" sz="2400" dirty="0" smtClean="0"/>
              <a:t>types.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To estimate both variances, you need a) 20+ time steps </a:t>
            </a:r>
            <a:r>
              <a:rPr lang="en-US" altLang="en-US" sz="2400" b="1" dirty="0" smtClean="0"/>
              <a:t>OR</a:t>
            </a:r>
            <a:r>
              <a:rPr lang="en-US" altLang="en-US" sz="2400" dirty="0" smtClean="0"/>
              <a:t> </a:t>
            </a:r>
            <a:r>
              <a:rPr lang="en-US" altLang="en-US" sz="2400" dirty="0" smtClean="0"/>
              <a:t>b) multi-site data. 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If you don’t have enough data, you need to use assumptions about one of the variances.  Meaning a) fix the value or b) incorporate a prior.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Diagnostics: Observation error induces autocorrelation in the noise of an autoregressive process. Fit a process-error only model (R=0) and check for autocorrelation of residuals</a:t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endParaRPr lang="en-US" altLang="en-US" sz="2400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80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6531" y="0"/>
            <a:ext cx="8136294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Other types of “non-process” error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Fluctuations that don’t have “feedback” (variance doesn’t explode)</a:t>
            </a:r>
            <a:endParaRPr lang="en-US" sz="1800" dirty="0" smtClean="0"/>
          </a:p>
          <a:p>
            <a:pPr marL="457200" lvl="1" indent="0" eaLnBrk="1" hangingPunct="1">
              <a:lnSpc>
                <a:spcPct val="80000"/>
              </a:lnSpc>
              <a:buFontTx/>
              <a:buNone/>
              <a:defRPr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Lots of biological processes also create noise that looks like that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smtClean="0"/>
              <a:t>age-structure cycles                   o  cyclic variability in fecundity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smtClean="0"/>
              <a:t>density-dependence                    o  predator-prey interactions</a:t>
            </a:r>
            <a:endParaRPr lang="en-US" sz="1800" dirty="0"/>
          </a:p>
          <a:p>
            <a:pPr lvl="1" eaLnBrk="1" hangingPunct="1">
              <a:lnSpc>
                <a:spcPct val="80000"/>
              </a:lnSpc>
              <a:defRPr/>
            </a:pPr>
            <a:endParaRPr lang="en-US" sz="1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If your model cannot accommodate that cycling,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it tends to get ‘soaked’ up in the ‘non-process’ error component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If your model can accommodate that cycling,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estimation of ‘observation error’ variance can be confounded, unless you have long, long datasets or replicates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400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123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62" y="243107"/>
            <a:ext cx="8229600" cy="1143000"/>
          </a:xfrm>
        </p:spPr>
        <p:txBody>
          <a:bodyPr/>
          <a:lstStyle/>
          <a:p>
            <a:r>
              <a:rPr lang="en-US" b="1" dirty="0" smtClean="0"/>
              <a:t>Basic diagnostics #1 Plot your residuals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6166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309" y="1777482"/>
            <a:ext cx="409338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Basic diagnostics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5531" y="1282186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Nile River models from the lab handout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86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Basic diagnostics: plot the residuals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644" y="1262224"/>
            <a:ext cx="4978854" cy="5503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73829" y="11191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residuals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12229" y="1109372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residuals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3184" y="2341984"/>
            <a:ext cx="17075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should be no temporal trends!</a:t>
            </a:r>
          </a:p>
          <a:p>
            <a:endParaRPr lang="en-US" dirty="0"/>
          </a:p>
          <a:p>
            <a:r>
              <a:rPr lang="en-US" dirty="0" smtClean="0"/>
              <a:t>They should be centered about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" y="1143000"/>
            <a:ext cx="8231188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2743200" y="4572000"/>
            <a:ext cx="2971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3300"/>
                </a:solidFill>
                <a:latin typeface="Calibri" panose="020F0502020204030204" pitchFamily="34" charset="0"/>
              </a:rPr>
              <a:t>Difference </a:t>
            </a:r>
            <a:r>
              <a:rPr lang="en-US" altLang="en-US" sz="1800" dirty="0" smtClean="0">
                <a:solidFill>
                  <a:srgbClr val="FF3300"/>
                </a:solidFill>
                <a:latin typeface="Calibri" panose="020F0502020204030204" pitchFamily="34" charset="0"/>
              </a:rPr>
              <a:t>between observation and process is the non-process error also called “model residual”</a:t>
            </a:r>
            <a:endParaRPr lang="en-US" altLang="en-US" sz="1800" dirty="0">
              <a:solidFill>
                <a:srgbClr val="FF3300"/>
              </a:solidFill>
              <a:latin typeface="Calibri" panose="020F0502020204030204" pitchFamily="34" charset="0"/>
            </a:endParaRPr>
          </a:p>
        </p:txBody>
      </p:sp>
      <p:sp>
        <p:nvSpPr>
          <p:cNvPr id="12292" name="Line 5"/>
          <p:cNvSpPr>
            <a:spLocks noChangeShapeType="1"/>
          </p:cNvSpPr>
          <p:nvPr/>
        </p:nvSpPr>
        <p:spPr bwMode="auto">
          <a:xfrm>
            <a:off x="3810000" y="365760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293" name="Content Placeholder 2"/>
          <p:cNvSpPr>
            <a:spLocks noGrp="1"/>
          </p:cNvSpPr>
          <p:nvPr>
            <p:ph idx="1"/>
          </p:nvPr>
        </p:nvSpPr>
        <p:spPr>
          <a:xfrm>
            <a:off x="0" y="326571"/>
            <a:ext cx="9144000" cy="1089025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non-process error or model residual</a:t>
            </a:r>
          </a:p>
          <a:p>
            <a:pPr marL="0" indent="0">
              <a:buFontTx/>
              <a:buNone/>
            </a:pPr>
            <a:endParaRPr lang="en-US" altLang="en-US" dirty="0" smtClean="0"/>
          </a:p>
        </p:txBody>
      </p:sp>
      <p:sp>
        <p:nvSpPr>
          <p:cNvPr id="12294" name="TextBox 1"/>
          <p:cNvSpPr txBox="1">
            <a:spLocks noChangeArrowheads="1"/>
          </p:cNvSpPr>
          <p:nvPr/>
        </p:nvSpPr>
        <p:spPr bwMode="auto">
          <a:xfrm>
            <a:off x="8061326" y="3816350"/>
            <a:ext cx="10826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Process or state</a:t>
            </a:r>
            <a:endParaRPr lang="en-US" altLang="en-US" sz="1800" b="1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12295" name="TextBox 7"/>
          <p:cNvSpPr txBox="1">
            <a:spLocks noChangeArrowheads="1"/>
          </p:cNvSpPr>
          <p:nvPr/>
        </p:nvSpPr>
        <p:spPr bwMode="auto">
          <a:xfrm>
            <a:off x="4876800" y="2362200"/>
            <a:ext cx="13534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alibri" panose="020F0502020204030204" pitchFamily="34" charset="0"/>
              </a:rPr>
              <a:t>Observation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1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" y="1135856"/>
            <a:ext cx="8231188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2922814" y="4468735"/>
            <a:ext cx="2971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3300"/>
                </a:solidFill>
                <a:latin typeface="Calibri" panose="020F0502020204030204" pitchFamily="34" charset="0"/>
              </a:rPr>
              <a:t>Difference </a:t>
            </a:r>
            <a:r>
              <a:rPr lang="en-US" altLang="en-US" sz="1800" dirty="0" smtClean="0">
                <a:solidFill>
                  <a:srgbClr val="FF3300"/>
                </a:solidFill>
                <a:latin typeface="Calibri" panose="020F0502020204030204" pitchFamily="34" charset="0"/>
              </a:rPr>
              <a:t>between the forecasted state at time t given the state at time t-1 and the actual state at time t</a:t>
            </a:r>
            <a:endParaRPr lang="en-US" altLang="en-US" sz="1800" dirty="0">
              <a:solidFill>
                <a:srgbClr val="FF3300"/>
              </a:solidFill>
              <a:latin typeface="Calibri" panose="020F0502020204030204" pitchFamily="34" charset="0"/>
            </a:endParaRPr>
          </a:p>
        </p:txBody>
      </p:sp>
      <p:sp>
        <p:nvSpPr>
          <p:cNvPr id="12292" name="Line 5"/>
          <p:cNvSpPr>
            <a:spLocks noChangeShapeType="1"/>
          </p:cNvSpPr>
          <p:nvPr/>
        </p:nvSpPr>
        <p:spPr bwMode="auto">
          <a:xfrm>
            <a:off x="4876800" y="3265714"/>
            <a:ext cx="0" cy="342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293" name="Content Placeholder 2"/>
          <p:cNvSpPr>
            <a:spLocks noGrp="1"/>
          </p:cNvSpPr>
          <p:nvPr>
            <p:ph idx="1"/>
          </p:nvPr>
        </p:nvSpPr>
        <p:spPr>
          <a:xfrm>
            <a:off x="0" y="242596"/>
            <a:ext cx="9144000" cy="1089025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process error or state residual</a:t>
            </a:r>
          </a:p>
          <a:p>
            <a:pPr marL="0" indent="0">
              <a:buFontTx/>
              <a:buNone/>
            </a:pPr>
            <a:endParaRPr lang="en-US" altLang="en-US" dirty="0" smtClean="0"/>
          </a:p>
        </p:txBody>
      </p:sp>
      <p:sp>
        <p:nvSpPr>
          <p:cNvPr id="12294" name="TextBox 1"/>
          <p:cNvSpPr txBox="1">
            <a:spLocks noChangeArrowheads="1"/>
          </p:cNvSpPr>
          <p:nvPr/>
        </p:nvSpPr>
        <p:spPr bwMode="auto">
          <a:xfrm>
            <a:off x="8061326" y="3816350"/>
            <a:ext cx="10826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Process or state</a:t>
            </a:r>
            <a:endParaRPr lang="en-US" altLang="en-US" sz="1800" b="1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12295" name="TextBox 7"/>
          <p:cNvSpPr txBox="1">
            <a:spLocks noChangeArrowheads="1"/>
          </p:cNvSpPr>
          <p:nvPr/>
        </p:nvSpPr>
        <p:spPr bwMode="auto">
          <a:xfrm>
            <a:off x="4876800" y="2362200"/>
            <a:ext cx="13534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alibri" panose="020F0502020204030204" pitchFamily="34" charset="0"/>
              </a:rPr>
              <a:t>Observation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547119" y="3251718"/>
            <a:ext cx="304800" cy="121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61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397" y="1288333"/>
            <a:ext cx="5038530" cy="556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99308"/>
            <a:ext cx="9144000" cy="1089025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en-US" sz="4000" dirty="0">
                <a:solidFill>
                  <a:schemeClr val="tx2"/>
                </a:solidFill>
                <a:latin typeface="Calibri" panose="020F0502020204030204" pitchFamily="34" charset="0"/>
              </a:rPr>
              <a:t>Basic diagnostics: </a:t>
            </a:r>
            <a:r>
              <a:rPr lang="en-US" altLang="en-US" sz="4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check </a:t>
            </a:r>
            <a:r>
              <a:rPr lang="en-US" altLang="en-US" sz="4000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acf</a:t>
            </a:r>
            <a:r>
              <a:rPr lang="en-US" altLang="en-US" sz="4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 of residuals</a:t>
            </a:r>
            <a:endParaRPr lang="en-US" altLang="en-US" sz="4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endParaRPr lang="en-US" altLang="en-US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9796" y="1782147"/>
            <a:ext cx="1297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v(t) are model residuals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09927" y="3875314"/>
            <a:ext cx="1297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w(t) are state residuals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52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univariate linear state-space model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663532"/>
              </p:ext>
            </p:extLst>
          </p:nvPr>
        </p:nvGraphicFramePr>
        <p:xfrm>
          <a:off x="1507784" y="1595535"/>
          <a:ext cx="6424377" cy="1299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6" name="Equation" r:id="rId3" imgW="2260440" imgH="457200" progId="Equation.3">
                  <p:embed/>
                </p:oleObj>
              </mc:Choice>
              <mc:Fallback>
                <p:oleObj name="Equation" r:id="rId3" imgW="2260440" imgH="457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784" y="1595535"/>
                        <a:ext cx="6424377" cy="1299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9819" name="Picture 1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589" y="3501406"/>
            <a:ext cx="1699500" cy="259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1" name="Picture 1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993" y="3480378"/>
            <a:ext cx="1668011" cy="261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2" name="Picture 14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541" y="3492890"/>
            <a:ext cx="1627778" cy="260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9975" y="5013433"/>
            <a:ext cx="734355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Many textbooks on this class of model.  Used in extensively in economics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and engineering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14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 descr="PSM V62 D565 Aswan dam during eclipse of november 11 1901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13" y="1956470"/>
            <a:ext cx="3815442" cy="281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028" y="1702837"/>
            <a:ext cx="409338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 flipV="1">
            <a:off x="5892281" y="5635689"/>
            <a:ext cx="419878" cy="933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flipV="1">
            <a:off x="8190721" y="5635689"/>
            <a:ext cx="419878" cy="933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0" y="261257"/>
            <a:ext cx="91440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altLang="en-US" sz="3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Even our ‘best’ model is missing something...</a:t>
            </a:r>
          </a:p>
          <a:p>
            <a:pPr marL="0" indent="0">
              <a:buFontTx/>
              <a:buNone/>
            </a:pPr>
            <a:endParaRPr lang="en-US" altLang="en-US" dirty="0" smtClean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048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045626"/>
            <a:ext cx="5174796" cy="5720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24543" y="0"/>
            <a:ext cx="8294914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altLang="en-US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Basic diagnostics #2</a:t>
            </a:r>
            <a:r>
              <a:rPr lang="en-US" alt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: S</a:t>
            </a:r>
            <a:r>
              <a:rPr lang="en-US" alt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imulate </a:t>
            </a:r>
            <a:r>
              <a:rPr lang="en-US" alt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from your </a:t>
            </a:r>
            <a:r>
              <a:rPr lang="en-US" alt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estimated model </a:t>
            </a:r>
            <a:r>
              <a:rPr lang="en-US" alt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and compare to the data.</a:t>
            </a:r>
          </a:p>
          <a:p>
            <a:pPr marL="0" indent="0">
              <a:buFontTx/>
              <a:buNone/>
            </a:pPr>
            <a:endParaRPr lang="en-US" alt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0696" y="2228656"/>
            <a:ext cx="1826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Black line is the estimated state from </a:t>
            </a:r>
            <a:r>
              <a:rPr lang="en-US" smtClean="0"/>
              <a:t>model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120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1434" y="4326375"/>
            <a:ext cx="8560675" cy="2169017"/>
          </a:xfrm>
          <a:solidFill>
            <a:schemeClr val="bg1"/>
          </a:solidFill>
        </p:spPr>
        <p:txBody>
          <a:bodyPr/>
          <a:lstStyle/>
          <a:p>
            <a:r>
              <a:rPr lang="en-US" b="1" dirty="0" smtClean="0">
                <a:latin typeface="+mn-lt"/>
              </a:rPr>
              <a:t>Basic diagnostics #3 Simulate and then test whether you can re-capture the true estimates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54142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3812"/>
            <a:ext cx="9144000" cy="114300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  <a:latin typeface="+mn-lt"/>
              </a:rPr>
              <a:t>Thursday lecture: </a:t>
            </a:r>
            <a:r>
              <a:rPr lang="en-US" sz="4000" dirty="0" smtClean="0">
                <a:solidFill>
                  <a:schemeClr val="tx2"/>
                </a:solidFill>
                <a:latin typeface="+mn-lt"/>
              </a:rPr>
              <a:t>multivariate state-space</a:t>
            </a:r>
            <a:endParaRPr lang="en-US" sz="4000" dirty="0">
              <a:solidFill>
                <a:schemeClr val="tx2"/>
              </a:solidFill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308351"/>
              </p:ext>
            </p:extLst>
          </p:nvPr>
        </p:nvGraphicFramePr>
        <p:xfrm>
          <a:off x="1541111" y="2276669"/>
          <a:ext cx="5884113" cy="2693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4" name="Equation" r:id="rId3" imgW="2552700" imgH="1168400" progId="Equation.3">
                  <p:embed/>
                </p:oleObj>
              </mc:Choice>
              <mc:Fallback>
                <p:oleObj name="Equation" r:id="rId3" imgW="2552700" imgH="1168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111" y="2276669"/>
                        <a:ext cx="5884113" cy="2693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5475029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dirty="0" smtClean="0">
                <a:solidFill>
                  <a:schemeClr val="tx2"/>
                </a:solidFill>
                <a:latin typeface="+mn-lt"/>
              </a:rPr>
              <a:t>Thursday lab: fitting </a:t>
            </a:r>
            <a:r>
              <a:rPr lang="en-US" sz="4000" dirty="0" err="1" smtClean="0">
                <a:solidFill>
                  <a:schemeClr val="tx2"/>
                </a:solidFill>
                <a:latin typeface="+mn-lt"/>
              </a:rPr>
              <a:t>univariate</a:t>
            </a:r>
            <a:r>
              <a:rPr lang="en-US" sz="4000" dirty="0" smtClean="0">
                <a:solidFill>
                  <a:schemeClr val="tx2"/>
                </a:solidFill>
                <a:latin typeface="+mn-lt"/>
              </a:rPr>
              <a:t> and multivariate state-space models</a:t>
            </a:r>
            <a:endParaRPr lang="en-US" sz="4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2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Definition: AR-1 or AR lag-1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586810"/>
              </p:ext>
            </p:extLst>
          </p:nvPr>
        </p:nvGraphicFramePr>
        <p:xfrm>
          <a:off x="3036888" y="2762250"/>
          <a:ext cx="3300576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2" name="Equation" r:id="rId3" imgW="1066680" imgH="685800" progId="Equation.3">
                  <p:embed/>
                </p:oleObj>
              </mc:Choice>
              <mc:Fallback>
                <p:oleObj name="Equation" r:id="rId3" imgW="1066680" imgH="685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2762250"/>
                        <a:ext cx="3300576" cy="212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7575" y="1525483"/>
            <a:ext cx="7784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Value at time t is the value at time t-1 plus random error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674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solidFill>
                  <a:schemeClr val="tx2"/>
                </a:solidFill>
                <a:latin typeface="Calibri" panose="020F0502020204030204" pitchFamily="34" charset="0"/>
              </a:rPr>
              <a:t>Addition of “b” (</a:t>
            </a:r>
            <a:r>
              <a:rPr lang="en-US" altLang="en-US" sz="2800" dirty="0" smtClean="0">
                <a:solidFill>
                  <a:schemeClr val="tx2"/>
                </a:solidFill>
                <a:latin typeface="Calibri" panose="020F0502020204030204" pitchFamily="34" charset="0"/>
              </a:rPr>
              <a:t>&lt;1) leads to process model </a:t>
            </a:r>
            <a:r>
              <a:rPr lang="en-US" altLang="en-US" sz="2800" dirty="0" smtClean="0">
                <a:solidFill>
                  <a:schemeClr val="tx2"/>
                </a:solidFill>
                <a:latin typeface="Calibri" panose="020F0502020204030204" pitchFamily="34" charset="0"/>
              </a:rPr>
              <a:t>with </a:t>
            </a:r>
            <a:r>
              <a:rPr lang="en-US" altLang="en-US" sz="2800" dirty="0" smtClean="0">
                <a:solidFill>
                  <a:schemeClr val="tx2"/>
                </a:solidFill>
                <a:latin typeface="Calibri" panose="020F0502020204030204" pitchFamily="34" charset="0"/>
              </a:rPr>
              <a:t>mean-reversion</a:t>
            </a:r>
            <a:r>
              <a:rPr lang="en-US" altLang="en-US" sz="2800" dirty="0" smtClean="0">
                <a:solidFill>
                  <a:schemeClr val="tx2"/>
                </a:solidFill>
                <a:latin typeface="Calibri" panose="020F0502020204030204" pitchFamily="34" charset="0"/>
              </a:rPr>
              <a:t>,</a:t>
            </a:r>
            <a:endParaRPr lang="en-US" altLang="en-US" sz="2800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560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667000" y="1435100"/>
          <a:ext cx="3608388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19" name="Equation" r:id="rId3" imgW="1244600" imgH="698500" progId="Equation.3">
                  <p:embed/>
                </p:oleObj>
              </mc:Choice>
              <mc:Fallback>
                <p:oleObj name="Equation" r:id="rId3" imgW="12446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435100"/>
                        <a:ext cx="3608388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33400" y="6491288"/>
            <a:ext cx="7864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b&lt;1: Gompertz density-dependent process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096000" y="2209800"/>
            <a:ext cx="125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solidFill>
                  <a:srgbClr val="FF3300"/>
                </a:solidFill>
                <a:latin typeface="+mj-lt"/>
              </a:rPr>
              <a:t>Log-space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1676400" y="2362200"/>
            <a:ext cx="9906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25607" name="Picture 9" descr="Fig6_ricker_vs_cr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" b="64999"/>
          <a:stretch>
            <a:fillRect/>
          </a:stretch>
        </p:blipFill>
        <p:spPr bwMode="auto">
          <a:xfrm>
            <a:off x="914400" y="3429000"/>
            <a:ext cx="6858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Oval 10"/>
          <p:cNvSpPr>
            <a:spLocks noChangeArrowheads="1"/>
          </p:cNvSpPr>
          <p:nvPr/>
        </p:nvSpPr>
        <p:spPr bwMode="auto">
          <a:xfrm>
            <a:off x="3446463" y="2057400"/>
            <a:ext cx="304800" cy="838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7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solidFill>
                  <a:schemeClr val="tx2"/>
                </a:solidFill>
                <a:latin typeface="Calibri" panose="020F0502020204030204" pitchFamily="34" charset="0"/>
              </a:rPr>
              <a:t>This model is quite hard to fit</a:t>
            </a:r>
            <a:endParaRPr lang="en-US" altLang="en-US" sz="2800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560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667000" y="1435100"/>
          <a:ext cx="3608388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1" name="Equation" r:id="rId3" imgW="1244600" imgH="698500" progId="Equation.3">
                  <p:embed/>
                </p:oleObj>
              </mc:Choice>
              <mc:Fallback>
                <p:oleObj name="Equation" r:id="rId3" imgW="12446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435100"/>
                        <a:ext cx="3608388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096000" y="2209800"/>
            <a:ext cx="125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solidFill>
                  <a:srgbClr val="FF3300"/>
                </a:solidFill>
                <a:latin typeface="+mj-lt"/>
              </a:rPr>
              <a:t>Log-space</a:t>
            </a:r>
          </a:p>
        </p:txBody>
      </p:sp>
      <p:sp>
        <p:nvSpPr>
          <p:cNvPr id="25608" name="Oval 10"/>
          <p:cNvSpPr>
            <a:spLocks noChangeArrowheads="1"/>
          </p:cNvSpPr>
          <p:nvPr/>
        </p:nvSpPr>
        <p:spPr bwMode="auto">
          <a:xfrm>
            <a:off x="3446463" y="2057400"/>
            <a:ext cx="304800" cy="838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572000" y="2057400"/>
            <a:ext cx="459735" cy="838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4379" y="4000956"/>
            <a:ext cx="77846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b and u are confounded = ridge likelihood = many b/u combinations that fit the data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dirty="0" smtClean="0">
                <a:latin typeface="+mn-lt"/>
              </a:rPr>
              <a:t>If you have observation error, you need either long times or replication to estimate this model.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479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48846" y="3727969"/>
            <a:ext cx="810305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Multiplicative random walks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Population growth, somatic growth if growth is by percentage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+mn-lt"/>
              </a:rPr>
              <a:t>take log and you get the linear additive model above.  log-normal means that 10% increase is as likely as 10% decrease</a:t>
            </a:r>
            <a:endParaRPr lang="en-US" sz="2000" dirty="0">
              <a:solidFill>
                <a:schemeClr val="accent2"/>
              </a:solidFill>
              <a:latin typeface="+mn-lt"/>
            </a:endParaRPr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604884"/>
              </p:ext>
            </p:extLst>
          </p:nvPr>
        </p:nvGraphicFramePr>
        <p:xfrm>
          <a:off x="1895248" y="4897013"/>
          <a:ext cx="58801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78" name="Equation" r:id="rId3" imgW="2298600" imgH="228600" progId="Equation.3">
                  <p:embed/>
                </p:oleObj>
              </mc:Choice>
              <mc:Fallback>
                <p:oleObj name="Equation" r:id="rId3" imgW="2298600" imgH="228600" progId="Equation.3">
                  <p:embed/>
                  <p:pic>
                    <p:nvPicPr>
                      <p:cNvPr id="0" name="Content Placeholder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248" y="4897013"/>
                        <a:ext cx="588010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dirty="0" smtClean="0">
                <a:solidFill>
                  <a:schemeClr val="tx2"/>
                </a:solidFill>
              </a:rPr>
              <a:t>Why is the AR-1 model so important in analysis of ecological data?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3772" y="1287625"/>
            <a:ext cx="8033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Additive random walks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Movement, changes in gene frequency, somatic growth if growth is by fixed amounts</a:t>
            </a:r>
            <a:endParaRPr lang="en-US" sz="2400" dirty="0">
              <a:latin typeface="+mn-lt"/>
            </a:endParaRPr>
          </a:p>
        </p:txBody>
      </p:sp>
      <p:graphicFrame>
        <p:nvGraphicFramePr>
          <p:cNvPr id="11" name="Object 1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18809647"/>
              </p:ext>
            </p:extLst>
          </p:nvPr>
        </p:nvGraphicFramePr>
        <p:xfrm>
          <a:off x="1976210" y="2743200"/>
          <a:ext cx="56483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79" name="Equation" r:id="rId5" imgW="2260440" imgH="228600" progId="Equation.3">
                  <p:embed/>
                </p:oleObj>
              </mc:Choice>
              <mc:Fallback>
                <p:oleObj name="Equation" r:id="rId5" imgW="2260440" imgH="228600" progId="Equation.3">
                  <p:embed/>
                  <p:pic>
                    <p:nvPicPr>
                      <p:cNvPr id="0" name="Content Placeholder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210" y="2743200"/>
                        <a:ext cx="56483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46440" y="3243554"/>
            <a:ext cx="3664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Why normal? The average of many small perturbations, regardless of their distribution, is normal</a:t>
            </a:r>
            <a:endParaRPr 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72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"/>
          <a:stretch>
            <a:fillRect/>
          </a:stretch>
        </p:blipFill>
        <p:spPr bwMode="auto">
          <a:xfrm>
            <a:off x="990600" y="1906588"/>
            <a:ext cx="6781800" cy="495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429207" y="0"/>
            <a:ext cx="8201609" cy="1143000"/>
          </a:xfrm>
          <a:noFill/>
        </p:spPr>
        <p:txBody>
          <a:bodyPr/>
          <a:lstStyle/>
          <a:p>
            <a:pPr eaLnBrk="1" hangingPunct="1"/>
            <a:r>
              <a:rPr lang="en-US" altLang="en-US" sz="2800" dirty="0" smtClean="0">
                <a:solidFill>
                  <a:schemeClr val="tx2"/>
                </a:solidFill>
                <a:latin typeface="Calibri" panose="020F0502020204030204" pitchFamily="34" charset="0"/>
              </a:rPr>
              <a:t>An AR-1 random walk can show a wide-range of trajectories, even for the same parameter values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28600" y="12954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alibri" panose="020F0502020204030204" pitchFamily="34" charset="0"/>
              </a:rPr>
              <a:t>All trajectories came from the same </a:t>
            </a:r>
            <a:r>
              <a:rPr lang="en-US" altLang="en-US" sz="1600" dirty="0" err="1" smtClean="0">
                <a:latin typeface="Calibri" panose="020F0502020204030204" pitchFamily="34" charset="0"/>
              </a:rPr>
              <a:t>rw</a:t>
            </a:r>
            <a:r>
              <a:rPr lang="en-US" altLang="en-US" sz="1600" dirty="0" smtClean="0">
                <a:latin typeface="Calibri" panose="020F0502020204030204" pitchFamily="34" charset="0"/>
              </a:rPr>
              <a:t> model</a:t>
            </a:r>
            <a:r>
              <a:rPr lang="en-US" altLang="en-US" sz="1600" dirty="0">
                <a:latin typeface="Calibri" panose="020F0502020204030204" pitchFamily="34" charset="0"/>
              </a:rPr>
              <a:t>: </a:t>
            </a:r>
            <a:r>
              <a:rPr lang="en-US" altLang="en-US" sz="1600" dirty="0" err="1" smtClean="0">
                <a:latin typeface="Calibri" panose="020F0502020204030204" pitchFamily="34" charset="0"/>
              </a:rPr>
              <a:t>x</a:t>
            </a:r>
            <a:r>
              <a:rPr lang="en-US" altLang="en-US" sz="1600" baseline="-25000" dirty="0" err="1" smtClean="0">
                <a:latin typeface="Calibri" panose="020F0502020204030204" pitchFamily="34" charset="0"/>
              </a:rPr>
              <a:t>t</a:t>
            </a:r>
            <a:r>
              <a:rPr lang="en-US" altLang="en-US" sz="1600" dirty="0">
                <a:latin typeface="Calibri" panose="020F0502020204030204" pitchFamily="34" charset="0"/>
              </a:rPr>
              <a:t>= </a:t>
            </a:r>
            <a:r>
              <a:rPr lang="en-US" altLang="en-US" sz="1600" dirty="0" smtClean="0">
                <a:latin typeface="Calibri" panose="020F0502020204030204" pitchFamily="34" charset="0"/>
              </a:rPr>
              <a:t>x</a:t>
            </a:r>
            <a:r>
              <a:rPr lang="en-US" altLang="en-US" sz="1600" baseline="-25000" dirty="0" smtClean="0">
                <a:latin typeface="Calibri" panose="020F0502020204030204" pitchFamily="34" charset="0"/>
              </a:rPr>
              <a:t>t-1</a:t>
            </a:r>
            <a:r>
              <a:rPr lang="en-US" altLang="en-US" sz="1600" dirty="0" smtClean="0">
                <a:latin typeface="Calibri" panose="020F0502020204030204" pitchFamily="34" charset="0"/>
              </a:rPr>
              <a:t> -0.02+e</a:t>
            </a:r>
            <a:r>
              <a:rPr lang="en-US" altLang="en-US" sz="1600" baseline="-25000" dirty="0" smtClean="0">
                <a:latin typeface="Calibri" panose="020F0502020204030204" pitchFamily="34" charset="0"/>
              </a:rPr>
              <a:t>t</a:t>
            </a:r>
            <a:r>
              <a:rPr lang="en-US" altLang="en-US" sz="1600" dirty="0" smtClean="0">
                <a:latin typeface="Calibri" panose="020F0502020204030204" pitchFamily="34" charset="0"/>
              </a:rPr>
              <a:t>, </a:t>
            </a:r>
            <a:r>
              <a:rPr lang="en-US" altLang="en-US" sz="1600" dirty="0">
                <a:latin typeface="Calibri" panose="020F0502020204030204" pitchFamily="34" charset="0"/>
              </a:rPr>
              <a:t>e</a:t>
            </a:r>
            <a:r>
              <a:rPr lang="en-US" altLang="en-US" sz="1600" baseline="-25000" dirty="0">
                <a:latin typeface="Calibri" panose="020F0502020204030204" pitchFamily="34" charset="0"/>
              </a:rPr>
              <a:t>t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smtClean="0">
                <a:latin typeface="Calibri" panose="020F0502020204030204" pitchFamily="34" charset="0"/>
              </a:rPr>
              <a:t>~ </a:t>
            </a:r>
            <a:r>
              <a:rPr lang="en-US" altLang="en-US" sz="1600" dirty="0">
                <a:latin typeface="Calibri" panose="020F0502020204030204" pitchFamily="34" charset="0"/>
              </a:rPr>
              <a:t>Normal(mean=0.0, </a:t>
            </a:r>
            <a:r>
              <a:rPr lang="en-US" altLang="en-US" sz="1600" dirty="0" err="1">
                <a:latin typeface="Calibri" panose="020F0502020204030204" pitchFamily="34" charset="0"/>
              </a:rPr>
              <a:t>var</a:t>
            </a:r>
            <a:r>
              <a:rPr lang="en-US" altLang="en-US" sz="1600" dirty="0">
                <a:latin typeface="Calibri" panose="020F0502020204030204" pitchFamily="34" charset="0"/>
              </a:rPr>
              <a:t>=0.01)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>
                <a:latin typeface="Calibri" panose="020F0502020204030204" pitchFamily="34" charset="0"/>
              </a:rPr>
              <a:t>same as the “stochastic exponential growth model”: </a:t>
            </a:r>
            <a:r>
              <a:rPr lang="en-US" altLang="en-US" sz="1600" dirty="0" err="1" smtClean="0">
                <a:latin typeface="Calibri" panose="020F0502020204030204" pitchFamily="34" charset="0"/>
              </a:rPr>
              <a:t>N</a:t>
            </a:r>
            <a:r>
              <a:rPr lang="en-US" altLang="en-US" sz="1600" baseline="-25000" dirty="0" err="1" smtClean="0">
                <a:latin typeface="Calibri" panose="020F0502020204030204" pitchFamily="34" charset="0"/>
              </a:rPr>
              <a:t>t</a:t>
            </a:r>
            <a:r>
              <a:rPr lang="en-US" altLang="en-US" sz="1600" dirty="0" smtClean="0">
                <a:latin typeface="Calibri" panose="020F0502020204030204" pitchFamily="34" charset="0"/>
              </a:rPr>
              <a:t>= N</a:t>
            </a:r>
            <a:r>
              <a:rPr lang="en-US" altLang="en-US" sz="1600" baseline="-25000" dirty="0" smtClean="0">
                <a:latin typeface="Calibri" panose="020F0502020204030204" pitchFamily="34" charset="0"/>
              </a:rPr>
              <a:t>t-1</a:t>
            </a:r>
            <a:r>
              <a:rPr lang="en-US" altLang="en-US" sz="1600" dirty="0" smtClean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exp</a:t>
            </a:r>
            <a:r>
              <a:rPr lang="en-US" altLang="en-US" sz="1600" dirty="0">
                <a:latin typeface="Calibri" panose="020F0502020204030204" pitchFamily="34" charset="0"/>
              </a:rPr>
              <a:t>(-0.02+e</a:t>
            </a:r>
            <a:r>
              <a:rPr lang="en-US" altLang="en-US" sz="1600" baseline="-25000" dirty="0">
                <a:latin typeface="Calibri" panose="020F0502020204030204" pitchFamily="34" charset="0"/>
              </a:rPr>
              <a:t>t</a:t>
            </a:r>
            <a:r>
              <a:rPr lang="en-US" altLang="en-US" sz="1600" dirty="0" smtClean="0">
                <a:latin typeface="Calibri" panose="020F0502020204030204" pitchFamily="34" charset="0"/>
              </a:rPr>
              <a:t>)</a:t>
            </a:r>
            <a:endParaRPr lang="en-US" altLang="en-US" sz="1600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89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39001</TotalTime>
  <Words>1734</Words>
  <Application>Microsoft Office PowerPoint</Application>
  <PresentationFormat>On-screen Show (4:3)</PresentationFormat>
  <Paragraphs>223</Paragraphs>
  <Slides>43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Office Theme</vt:lpstr>
      <vt:lpstr>Equation</vt:lpstr>
      <vt:lpstr>Introduction to univariate AR lag-1 state-space models</vt:lpstr>
      <vt:lpstr>Weeks 1-3: building blocks for analysis of multivariate time-series data with observation error, structure, and missing values</vt:lpstr>
      <vt:lpstr>univariate linear state-space model</vt:lpstr>
      <vt:lpstr>univariate linear state-space model</vt:lpstr>
      <vt:lpstr>Definition: AR-1 or AR lag-1</vt:lpstr>
      <vt:lpstr>Addition of “b” (&lt;1) leads to process model with mean-reversion,</vt:lpstr>
      <vt:lpstr>This model is quite hard to fit</vt:lpstr>
      <vt:lpstr>PowerPoint Presentation</vt:lpstr>
      <vt:lpstr>An AR-1 random walk can show a wide-range of trajectories, even for the same parameter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 error is the difference between the expected x(t) and the actual value</vt:lpstr>
      <vt:lpstr>PowerPoint Presentation</vt:lpstr>
      <vt:lpstr>PowerPoint Presentation</vt:lpstr>
      <vt:lpstr>How you model your data has a large impact on your forecasts</vt:lpstr>
      <vt:lpstr>How can we separate process and non-process variance?</vt:lpstr>
      <vt:lpstr>How can we separate process and observation variance?  They have different temporal patterns.</vt:lpstr>
      <vt:lpstr>PowerPoint Presentation</vt:lpstr>
      <vt:lpstr>A mathematical algorithm that solves for the ‘optimal’ (least error or maximum-likelihood) x_t given all the data (y) from time 1 to t</vt:lpstr>
      <vt:lpstr>Let’s simulate and try fitting some models</vt:lpstr>
      <vt:lpstr>How to write a straight-line as AR-1</vt:lpstr>
      <vt:lpstr>MARSS R Package</vt:lpstr>
      <vt:lpstr>MARSS R Package</vt:lpstr>
      <vt:lpstr>PowerPoint Presentation</vt:lpstr>
      <vt:lpstr>How do you know when to use a process error or observation error model?</vt:lpstr>
      <vt:lpstr>Other types of “non-process” error</vt:lpstr>
      <vt:lpstr>Basic diagnostics #1 Plot your residuals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diagnostics #3 Simulate and then test whether you can re-capture the true estimates</vt:lpstr>
      <vt:lpstr>Thursday lecture: multivariate state-space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large-scale effects of hatchery supplementation on Chinook salmon from the Snake River</dc:title>
  <dc:creator>Eli.Holmes</dc:creator>
  <cp:lastModifiedBy>Eli Holmes</cp:lastModifiedBy>
  <cp:revision>1612</cp:revision>
  <dcterms:created xsi:type="dcterms:W3CDTF">2011-05-03T16:22:23Z</dcterms:created>
  <dcterms:modified xsi:type="dcterms:W3CDTF">2017-01-16T23:53:22Z</dcterms:modified>
</cp:coreProperties>
</file>