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83" r:id="rId4"/>
    <p:sldId id="259" r:id="rId5"/>
    <p:sldId id="258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93" r:id="rId35"/>
    <p:sldId id="294" r:id="rId36"/>
    <p:sldId id="295" r:id="rId37"/>
    <p:sldId id="289" r:id="rId38"/>
    <p:sldId id="290" r:id="rId39"/>
    <p:sldId id="291" r:id="rId40"/>
    <p:sldId id="292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24" autoAdjust="0"/>
  </p:normalViewPr>
  <p:slideViewPr>
    <p:cSldViewPr snapToGrid="0" snapToObjects="1">
      <p:cViewPr varScale="1">
        <p:scale>
          <a:sx n="73" d="100"/>
          <a:sy n="73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2938F-327A-D749-BA8A-8B850972925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56B9F-0855-9848-9BEF-8008AACF5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5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library(datasets) data(Nile) #load the data plot(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Nile,ylab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="Flow volume",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xlab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="Year")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56B9F-0855-9848-9BEF-8008AACF5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3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56B9F-0855-9848-9BEF-8008AACF5F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1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56B9F-0855-9848-9BEF-8008AACF5F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1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56B9F-0855-9848-9BEF-8008AACF5F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12B2-A288-A748-BF65-C0E591488771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B538-65F9-E04D-9393-FFA4C2213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7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12B2-A288-A748-BF65-C0E59148877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B538-65F9-E04D-9393-FFA4C2213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12B2-A288-A748-BF65-C0E59148877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B538-65F9-E04D-9393-FFA4C2213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9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12B2-A288-A748-BF65-C0E59148877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B538-65F9-E04D-9393-FFA4C2213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8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12B2-A288-A748-BF65-C0E59148877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B538-65F9-E04D-9393-FFA4C2213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12B2-A288-A748-BF65-C0E59148877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B538-65F9-E04D-9393-FFA4C2213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5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12B2-A288-A748-BF65-C0E59148877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B538-65F9-E04D-9393-FFA4C2213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12B2-A288-A748-BF65-C0E59148877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B538-65F9-E04D-9393-FFA4C2213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7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12B2-A288-A748-BF65-C0E59148877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B538-65F9-E04D-9393-FFA4C2213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12B2-A288-A748-BF65-C0E59148877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B538-65F9-E04D-9393-FFA4C2213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12B2-A288-A748-BF65-C0E59148877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B538-65F9-E04D-9393-FFA4C2213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0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712B2-A288-A748-BF65-C0E591488771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2B538-65F9-E04D-9393-FFA4C2213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2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Bayesian estimation for time series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 14 2017</a:t>
            </a:r>
          </a:p>
          <a:p>
            <a:r>
              <a:rPr lang="en-US" dirty="0" smtClean="0"/>
              <a:t>Eric 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3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plots between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pairs(</a:t>
            </a:r>
            <a:r>
              <a:rPr lang="en-US" dirty="0" err="1" smtClean="0"/>
              <a:t>lm_intercept</a:t>
            </a:r>
            <a:r>
              <a:rPr lang="en-US" dirty="0" smtClean="0"/>
              <a:t>, pars=c("beta[1]","sigma"))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2456329"/>
            <a:ext cx="5118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6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with credible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plot(</a:t>
            </a:r>
            <a:r>
              <a:rPr lang="en-US" dirty="0" err="1" smtClean="0"/>
              <a:t>lm_intercept</a:t>
            </a:r>
            <a:r>
              <a:rPr lang="en-US" dirty="0" smtClean="0"/>
              <a:t>, pars=c("beta[1]","sigma"))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18" y="2366683"/>
            <a:ext cx="5118100" cy="4203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0" y="23666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800000"/>
                </a:solidFill>
              </a:rPr>
              <a:t>ci_level</a:t>
            </a:r>
            <a:r>
              <a:rPr lang="en-US" dirty="0" smtClean="0">
                <a:solidFill>
                  <a:srgbClr val="800000"/>
                </a:solidFill>
              </a:rPr>
              <a:t>: 0.8 (80% intervals)</a:t>
            </a:r>
          </a:p>
          <a:p>
            <a:r>
              <a:rPr lang="en-US" dirty="0" err="1" smtClean="0"/>
              <a:t>outer_level</a:t>
            </a:r>
            <a:r>
              <a:rPr lang="en-US" dirty="0" smtClean="0"/>
              <a:t>: 0.95 (95% intervals)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8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tidy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coef</a:t>
            </a:r>
            <a:r>
              <a:rPr lang="en-US" dirty="0" smtClean="0"/>
              <a:t> = broom::tidy(</a:t>
            </a:r>
            <a:r>
              <a:rPr lang="en-US" dirty="0" err="1" smtClean="0"/>
              <a:t>lm_intercept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56118"/>
            <a:ext cx="3201557" cy="44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in </a:t>
            </a:r>
            <a:r>
              <a:rPr lang="en-US" dirty="0" err="1" smtClean="0"/>
              <a:t>ggplot</a:t>
            </a:r>
            <a:r>
              <a:rPr lang="en-US" dirty="0" smtClean="0"/>
              <a:t>, 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ggplot</a:t>
            </a:r>
            <a:r>
              <a:rPr lang="en-US" sz="1600" dirty="0" smtClean="0"/>
              <a:t>(</a:t>
            </a:r>
            <a:r>
              <a:rPr lang="en-US" sz="1600" dirty="0" err="1" smtClean="0"/>
              <a:t>coef</a:t>
            </a:r>
            <a:r>
              <a:rPr lang="en-US" sz="1600" dirty="0" smtClean="0"/>
              <a:t>[</a:t>
            </a:r>
            <a:r>
              <a:rPr lang="en-US" sz="1600" dirty="0" err="1" smtClean="0"/>
              <a:t>grep</a:t>
            </a:r>
            <a:r>
              <a:rPr lang="en-US" sz="1600" dirty="0" smtClean="0"/>
              <a:t>("</a:t>
            </a:r>
            <a:r>
              <a:rPr lang="en-US" sz="1600" dirty="0" err="1" smtClean="0"/>
              <a:t>pred</a:t>
            </a:r>
            <a:r>
              <a:rPr lang="en-US" sz="1600" dirty="0" smtClean="0"/>
              <a:t>",</a:t>
            </a:r>
            <a:r>
              <a:rPr lang="en-US" sz="1600" dirty="0" err="1" smtClean="0"/>
              <a:t>coef$term</a:t>
            </a:r>
            <a:r>
              <a:rPr lang="en-US" sz="1600" dirty="0" smtClean="0"/>
              <a:t>),], </a:t>
            </a:r>
            <a:r>
              <a:rPr lang="en-US" sz="1600" dirty="0" err="1" smtClean="0"/>
              <a:t>aes</a:t>
            </a:r>
            <a:r>
              <a:rPr lang="en-US" sz="1600" dirty="0" smtClean="0"/>
              <a:t>(x = 1:100,y=estimate)) + </a:t>
            </a:r>
            <a:r>
              <a:rPr lang="en-US" sz="1600" dirty="0" err="1" smtClean="0"/>
              <a:t>geom_point</a:t>
            </a:r>
            <a:r>
              <a:rPr lang="en-US" sz="1600" dirty="0" smtClean="0"/>
              <a:t>() + </a:t>
            </a:r>
            <a:r>
              <a:rPr lang="en-US" sz="1600" dirty="0" err="1" smtClean="0"/>
              <a:t>ylab</a:t>
            </a:r>
            <a:r>
              <a:rPr lang="en-US" sz="1600" dirty="0" smtClean="0"/>
              <a:t>("Estimate +/- SE")+ </a:t>
            </a:r>
            <a:r>
              <a:rPr lang="en-US" sz="1600" dirty="0" err="1" smtClean="0"/>
              <a:t>geom_errorbar</a:t>
            </a:r>
            <a:r>
              <a:rPr lang="en-US" sz="1600" dirty="0" smtClean="0"/>
              <a:t>(</a:t>
            </a:r>
            <a:r>
              <a:rPr lang="en-US" sz="1600" dirty="0" err="1" smtClean="0"/>
              <a:t>aes</a:t>
            </a:r>
            <a:r>
              <a:rPr lang="en-US" sz="1600" dirty="0" smtClean="0"/>
              <a:t>(</a:t>
            </a:r>
            <a:r>
              <a:rPr lang="en-US" sz="1600" dirty="0" err="1" smtClean="0"/>
              <a:t>ymin</a:t>
            </a:r>
            <a:r>
              <a:rPr lang="en-US" sz="1600" dirty="0" smtClean="0"/>
              <a:t>=estimate-</a:t>
            </a:r>
            <a:r>
              <a:rPr lang="en-US" sz="1600" dirty="0" err="1" smtClean="0"/>
              <a:t>std.error</a:t>
            </a:r>
            <a:r>
              <a:rPr lang="en-US" sz="1600" dirty="0" smtClean="0"/>
              <a:t>, </a:t>
            </a:r>
            <a:r>
              <a:rPr lang="en-US" sz="1600" dirty="0" err="1" smtClean="0"/>
              <a:t>ymax</a:t>
            </a:r>
            <a:r>
              <a:rPr lang="en-US" sz="1600" dirty="0" smtClean="0"/>
              <a:t>=</a:t>
            </a:r>
            <a:r>
              <a:rPr lang="en-US" sz="1600" dirty="0" err="1" smtClean="0"/>
              <a:t>estimate+std.error</a:t>
            </a:r>
            <a:r>
              <a:rPr lang="en-US" sz="1600" dirty="0" smtClean="0"/>
              <a:t>)) + </a:t>
            </a:r>
            <a:r>
              <a:rPr lang="en-US" sz="1600" dirty="0" err="1" smtClean="0"/>
              <a:t>xlab</a:t>
            </a:r>
            <a:r>
              <a:rPr lang="en-US" sz="1600" dirty="0" smtClean="0"/>
              <a:t>("")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54300"/>
            <a:ext cx="5118100" cy="420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5300" y="3795059"/>
            <a:ext cx="303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interesting – all values are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same!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5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MCMC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chain is independent</a:t>
            </a:r>
          </a:p>
          <a:p>
            <a:r>
              <a:rPr lang="en-US" dirty="0" smtClean="0"/>
              <a:t>Defaults to merging samples from all chains together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extract(object, pars, permuted = </a:t>
            </a:r>
            <a:r>
              <a:rPr lang="en-US" dirty="0" smtClean="0">
                <a:solidFill>
                  <a:srgbClr val="0000FF"/>
                </a:solidFill>
              </a:rPr>
              <a:t>TRUE)</a:t>
            </a:r>
          </a:p>
          <a:p>
            <a:r>
              <a:rPr lang="en-US" dirty="0" smtClean="0"/>
              <a:t>But summaries can be generated for each combination of parameters-chains by setting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extract(object, pars, permuted = FALSE)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7670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Formula:</a:t>
            </a:r>
          </a:p>
          <a:p>
            <a:endParaRPr lang="en-US" dirty="0"/>
          </a:p>
          <a:p>
            <a:r>
              <a:rPr lang="en-US" dirty="0" smtClean="0"/>
              <a:t>We’ll fit model to temperature data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data(</a:t>
            </a:r>
            <a:r>
              <a:rPr lang="en-US" dirty="0" err="1" smtClean="0">
                <a:solidFill>
                  <a:srgbClr val="0000FF"/>
                </a:solidFill>
              </a:rPr>
              <a:t>airquality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Temp = </a:t>
            </a:r>
            <a:r>
              <a:rPr lang="en-US" dirty="0" err="1" smtClean="0">
                <a:solidFill>
                  <a:srgbClr val="0000FF"/>
                </a:solidFill>
              </a:rPr>
              <a:t>airquality$Temp</a:t>
            </a:r>
            <a:r>
              <a:rPr lang="en-US" dirty="0" smtClean="0">
                <a:solidFill>
                  <a:srgbClr val="0000FF"/>
                </a:solidFill>
              </a:rPr>
              <a:t> # air temperature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rw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fit_stan</a:t>
            </a:r>
            <a:r>
              <a:rPr lang="en-US" dirty="0" smtClean="0">
                <a:solidFill>
                  <a:srgbClr val="0000FF"/>
                </a:solidFill>
              </a:rPr>
              <a:t>(y = Temp, </a:t>
            </a:r>
            <a:r>
              <a:rPr lang="en-US" dirty="0" err="1" smtClean="0">
                <a:solidFill>
                  <a:srgbClr val="0000FF"/>
                </a:solidFill>
              </a:rPr>
              <a:t>est_drift</a:t>
            </a:r>
            <a:r>
              <a:rPr lang="en-US" dirty="0" smtClean="0">
                <a:solidFill>
                  <a:srgbClr val="0000FF"/>
                </a:solidFill>
              </a:rPr>
              <a:t> = FALSE, </a:t>
            </a:r>
            <a:r>
              <a:rPr lang="en-US" dirty="0" err="1" smtClean="0">
                <a:solidFill>
                  <a:srgbClr val="0000FF"/>
                </a:solidFill>
              </a:rPr>
              <a:t>model_name</a:t>
            </a:r>
            <a:r>
              <a:rPr lang="en-US" dirty="0" smtClean="0">
                <a:solidFill>
                  <a:srgbClr val="0000FF"/>
                </a:solidFill>
              </a:rPr>
              <a:t> = "</a:t>
            </a:r>
            <a:r>
              <a:rPr lang="en-US" dirty="0" err="1" smtClean="0">
                <a:solidFill>
                  <a:srgbClr val="0000FF"/>
                </a:solidFill>
              </a:rPr>
              <a:t>rw</a:t>
            </a:r>
            <a:r>
              <a:rPr lang="en-US" dirty="0" smtClean="0">
                <a:solidFill>
                  <a:srgbClr val="0000FF"/>
                </a:solidFill>
              </a:rPr>
              <a:t>") 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636" y="1253564"/>
            <a:ext cx="4381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4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convergence?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8" y="1925917"/>
            <a:ext cx="9144000" cy="4461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98118" y="2868706"/>
            <a:ext cx="708212" cy="3795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state space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889"/>
          </a:xfrm>
        </p:spPr>
        <p:txBody>
          <a:bodyPr>
            <a:normAutofit/>
          </a:bodyPr>
          <a:lstStyle/>
          <a:p>
            <a:r>
              <a:rPr lang="en-US" dirty="0" smtClean="0"/>
              <a:t>State equation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Observation equation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compare models with and without the </a:t>
            </a:r>
            <a:r>
              <a:rPr lang="en-US" dirty="0" err="1" smtClean="0"/>
              <a:t>ar</a:t>
            </a:r>
            <a:r>
              <a:rPr lang="en-US" dirty="0" smtClean="0"/>
              <a:t> parameter phi in the process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205635"/>
            <a:ext cx="78105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24" y="3903880"/>
            <a:ext cx="3924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4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</a:t>
            </a:r>
            <a:r>
              <a:rPr lang="en-US" dirty="0" err="1" smtClean="0"/>
              <a:t>stan_fit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ss_ar</a:t>
            </a:r>
            <a:r>
              <a:rPr lang="en-US" dirty="0" smtClean="0"/>
              <a:t> = </a:t>
            </a:r>
            <a:r>
              <a:rPr lang="en-US" dirty="0" err="1" smtClean="0"/>
              <a:t>fit_stan</a:t>
            </a:r>
            <a:r>
              <a:rPr lang="en-US" dirty="0" smtClean="0"/>
              <a:t>(y = Temp, </a:t>
            </a:r>
            <a:r>
              <a:rPr lang="en-US" dirty="0" err="1" smtClean="0"/>
              <a:t>est_drift</a:t>
            </a:r>
            <a:r>
              <a:rPr lang="en-US" dirty="0" smtClean="0"/>
              <a:t>=FALSE, </a:t>
            </a:r>
            <a:r>
              <a:rPr lang="en-US" dirty="0" err="1" smtClean="0"/>
              <a:t>model_name</a:t>
            </a:r>
            <a:r>
              <a:rPr lang="en-US" dirty="0" smtClean="0"/>
              <a:t> = "</a:t>
            </a:r>
            <a:r>
              <a:rPr lang="en-US" dirty="0" err="1" smtClean="0"/>
              <a:t>ss_ar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ss_rw</a:t>
            </a:r>
            <a:r>
              <a:rPr lang="en-US" dirty="0" smtClean="0"/>
              <a:t> = </a:t>
            </a:r>
            <a:r>
              <a:rPr lang="en-US" dirty="0" err="1" smtClean="0"/>
              <a:t>fit_stan</a:t>
            </a:r>
            <a:r>
              <a:rPr lang="en-US" dirty="0" smtClean="0"/>
              <a:t>(y = Temp, </a:t>
            </a:r>
            <a:r>
              <a:rPr lang="en-US" dirty="0" err="1" smtClean="0"/>
              <a:t>est_drift</a:t>
            </a:r>
            <a:r>
              <a:rPr lang="en-US" dirty="0" smtClean="0"/>
              <a:t>=FALSE, </a:t>
            </a:r>
            <a:r>
              <a:rPr lang="en-US" dirty="0" err="1" smtClean="0"/>
              <a:t>model_name</a:t>
            </a:r>
            <a:r>
              <a:rPr lang="en-US" dirty="0" smtClean="0"/>
              <a:t> = "</a:t>
            </a:r>
            <a:r>
              <a:rPr lang="en-US" dirty="0" err="1" smtClean="0"/>
              <a:t>ss_rw</a:t>
            </a:r>
            <a:r>
              <a:rPr lang="en-US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Estimates from AR SS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417638"/>
            <a:ext cx="6350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6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Re-cap following models using Bayesian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</a:t>
            </a:r>
          </a:p>
          <a:p>
            <a:r>
              <a:rPr lang="en-US" dirty="0" smtClean="0"/>
              <a:t>ARMA models</a:t>
            </a:r>
          </a:p>
          <a:p>
            <a:r>
              <a:rPr lang="en-US" dirty="0" smtClean="0"/>
              <a:t>State Space Models</a:t>
            </a:r>
          </a:p>
          <a:p>
            <a:r>
              <a:rPr lang="en-US" dirty="0" smtClean="0"/>
              <a:t>Dynamic Factor Analysis</a:t>
            </a:r>
            <a:endParaRPr lang="en-US" dirty="0" smtClean="0"/>
          </a:p>
          <a:p>
            <a:r>
              <a:rPr lang="en-US" dirty="0" smtClean="0"/>
              <a:t>Dynamic Linear Models</a:t>
            </a:r>
          </a:p>
          <a:p>
            <a:r>
              <a:rPr lang="en-US" dirty="0" smtClean="0"/>
              <a:t>MARSS models (multivariate time series models)</a:t>
            </a:r>
          </a:p>
        </p:txBody>
      </p:sp>
    </p:spTree>
    <p:extLst>
      <p:ext uri="{BB962C8B-B14F-4D97-AF65-F5344CB8AC3E}">
        <p14:creationId xmlns:p14="http://schemas.microsoft.com/office/powerpoint/2010/main" val="349139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Estimates from both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19" y="1072054"/>
            <a:ext cx="7620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00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probability that the temperature exceeds some threshold? 100 degrees?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2654300"/>
            <a:ext cx="5118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03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&gt; 100 degrees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pars = extract(</a:t>
            </a:r>
            <a:r>
              <a:rPr lang="en-US" dirty="0" err="1" smtClean="0">
                <a:solidFill>
                  <a:srgbClr val="0000FF"/>
                </a:solidFill>
              </a:rPr>
              <a:t>ss_ar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ength(which(</a:t>
            </a:r>
            <a:r>
              <a:rPr lang="en-US" dirty="0" err="1" smtClean="0">
                <a:solidFill>
                  <a:srgbClr val="0000FF"/>
                </a:solidFill>
              </a:rPr>
              <a:t>pars$pred</a:t>
            </a:r>
            <a:r>
              <a:rPr lang="en-US" dirty="0" smtClean="0">
                <a:solidFill>
                  <a:srgbClr val="0000FF"/>
                </a:solidFill>
              </a:rPr>
              <a:t> &gt; 100))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/>
              <a:t>Low probability: ~ 20 / </a:t>
            </a:r>
            <a:r>
              <a:rPr lang="is-IS" dirty="0" smtClean="0"/>
              <a:t>229500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44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Lake WA plankton example used in manual</a:t>
            </a:r>
          </a:p>
          <a:p>
            <a:pPr marL="0" indent="0">
              <a:buNone/>
            </a:pPr>
            <a:r>
              <a:rPr lang="en-US" sz="2600" dirty="0" smtClean="0"/>
              <a:t># load the data (there are 3 datasets contained here)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 data(</a:t>
            </a:r>
            <a:r>
              <a:rPr lang="en-US" sz="2600" dirty="0" err="1" smtClean="0">
                <a:solidFill>
                  <a:srgbClr val="0000FF"/>
                </a:solidFill>
              </a:rPr>
              <a:t>lakeWAplankton</a:t>
            </a:r>
            <a:r>
              <a:rPr lang="en-US" sz="2600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600" dirty="0" smtClean="0"/>
              <a:t> # we want </a:t>
            </a:r>
            <a:r>
              <a:rPr lang="en-US" sz="2600" dirty="0" err="1" smtClean="0"/>
              <a:t>lakeWAplanktonTrans</a:t>
            </a:r>
            <a:r>
              <a:rPr lang="en-US" sz="2600" dirty="0" smtClean="0"/>
              <a:t>, which has been transformed</a:t>
            </a:r>
          </a:p>
          <a:p>
            <a:pPr marL="0" indent="0">
              <a:buNone/>
            </a:pPr>
            <a:r>
              <a:rPr lang="en-US" sz="2600" dirty="0" smtClean="0"/>
              <a:t> # so the 0s are replaced with NAs and the data z-scored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</a:rPr>
              <a:t>dat</a:t>
            </a:r>
            <a:r>
              <a:rPr lang="en-US" sz="2600" dirty="0" smtClean="0">
                <a:solidFill>
                  <a:srgbClr val="0000FF"/>
                </a:solidFill>
              </a:rPr>
              <a:t> = </a:t>
            </a:r>
            <a:r>
              <a:rPr lang="en-US" sz="2600" dirty="0" err="1" smtClean="0">
                <a:solidFill>
                  <a:srgbClr val="0000FF"/>
                </a:solidFill>
              </a:rPr>
              <a:t>lakeWAplanktonTrans</a:t>
            </a:r>
            <a:endParaRPr lang="en-US" sz="2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 # use only the 10 years from 1980-1989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</a:rPr>
              <a:t>plankdat</a:t>
            </a:r>
            <a:r>
              <a:rPr lang="en-US" sz="2600" dirty="0" smtClean="0">
                <a:solidFill>
                  <a:srgbClr val="0000FF"/>
                </a:solidFill>
              </a:rPr>
              <a:t> = </a:t>
            </a:r>
            <a:r>
              <a:rPr lang="en-US" sz="2600" dirty="0" err="1" smtClean="0">
                <a:solidFill>
                  <a:srgbClr val="0000FF"/>
                </a:solidFill>
              </a:rPr>
              <a:t>dat</a:t>
            </a:r>
            <a:r>
              <a:rPr lang="en-US" sz="2600" dirty="0" smtClean="0">
                <a:solidFill>
                  <a:srgbClr val="0000FF"/>
                </a:solidFill>
              </a:rPr>
              <a:t>[</a:t>
            </a:r>
            <a:r>
              <a:rPr lang="en-US" sz="2600" dirty="0" err="1" smtClean="0">
                <a:solidFill>
                  <a:srgbClr val="0000FF"/>
                </a:solidFill>
              </a:rPr>
              <a:t>dat</a:t>
            </a:r>
            <a:r>
              <a:rPr lang="en-US" sz="2600" dirty="0" smtClean="0">
                <a:solidFill>
                  <a:srgbClr val="0000FF"/>
                </a:solidFill>
              </a:rPr>
              <a:t>[,"Year"]&gt;=1980 &amp; </a:t>
            </a:r>
            <a:r>
              <a:rPr lang="en-US" sz="2600" dirty="0" err="1" smtClean="0">
                <a:solidFill>
                  <a:srgbClr val="0000FF"/>
                </a:solidFill>
              </a:rPr>
              <a:t>dat</a:t>
            </a:r>
            <a:r>
              <a:rPr lang="en-US" sz="2600" dirty="0" smtClean="0">
                <a:solidFill>
                  <a:srgbClr val="0000FF"/>
                </a:solidFill>
              </a:rPr>
              <a:t>[,"Year"]&lt;1990,]</a:t>
            </a:r>
          </a:p>
          <a:p>
            <a:pPr marL="0" indent="0">
              <a:buNone/>
            </a:pPr>
            <a:r>
              <a:rPr lang="en-US" sz="2600" dirty="0" smtClean="0"/>
              <a:t> # create vector of phytoplankton group names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 phytoplankton = c("</a:t>
            </a:r>
            <a:r>
              <a:rPr lang="en-US" sz="2600" dirty="0" err="1" smtClean="0">
                <a:solidFill>
                  <a:srgbClr val="0000FF"/>
                </a:solidFill>
              </a:rPr>
              <a:t>Cryptomonas</a:t>
            </a:r>
            <a:r>
              <a:rPr lang="en-US" sz="2600" dirty="0" smtClean="0">
                <a:solidFill>
                  <a:srgbClr val="0000FF"/>
                </a:solidFill>
              </a:rPr>
              <a:t>", "Diatoms", "Greens",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                   "</a:t>
            </a:r>
            <a:r>
              <a:rPr lang="en-US" sz="2600" dirty="0" err="1" smtClean="0">
                <a:solidFill>
                  <a:srgbClr val="0000FF"/>
                </a:solidFill>
              </a:rPr>
              <a:t>Unicells</a:t>
            </a:r>
            <a:r>
              <a:rPr lang="en-US" sz="2600" dirty="0" smtClean="0">
                <a:solidFill>
                  <a:srgbClr val="0000FF"/>
                </a:solidFill>
              </a:rPr>
              <a:t>", "</a:t>
            </a:r>
            <a:r>
              <a:rPr lang="en-US" sz="2600" dirty="0" err="1" smtClean="0">
                <a:solidFill>
                  <a:srgbClr val="0000FF"/>
                </a:solidFill>
              </a:rPr>
              <a:t>Other.algae</a:t>
            </a:r>
            <a:r>
              <a:rPr lang="en-US" sz="2600" dirty="0" smtClean="0">
                <a:solidFill>
                  <a:srgbClr val="0000FF"/>
                </a:solidFill>
              </a:rPr>
              <a:t>")</a:t>
            </a:r>
          </a:p>
          <a:p>
            <a:pPr marL="0" indent="0">
              <a:buNone/>
            </a:pPr>
            <a:r>
              <a:rPr lang="en-US" sz="2600" dirty="0" smtClean="0"/>
              <a:t> # get only the phytoplankton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 dat.spp.1980 = </a:t>
            </a:r>
            <a:r>
              <a:rPr lang="en-US" sz="2600" dirty="0" err="1" smtClean="0">
                <a:solidFill>
                  <a:srgbClr val="0000FF"/>
                </a:solidFill>
              </a:rPr>
              <a:t>plankdat</a:t>
            </a:r>
            <a:r>
              <a:rPr lang="en-US" sz="2600" dirty="0" smtClean="0">
                <a:solidFill>
                  <a:srgbClr val="0000FF"/>
                </a:solidFill>
              </a:rPr>
              <a:t>[,phytoplankton]</a:t>
            </a:r>
            <a:endParaRPr lang="en-US" sz="2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0"/>
            <a:ext cx="8229600" cy="1143000"/>
          </a:xfrm>
        </p:spPr>
        <p:txBody>
          <a:bodyPr/>
          <a:lstStyle/>
          <a:p>
            <a:r>
              <a:rPr lang="en-US" dirty="0" smtClean="0"/>
              <a:t>Plankton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30" y="1071175"/>
            <a:ext cx="6487910" cy="60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1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trend model to start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mod_3 = </a:t>
            </a:r>
            <a:r>
              <a:rPr lang="en-US" dirty="0" err="1" smtClean="0">
                <a:solidFill>
                  <a:srgbClr val="0000FF"/>
                </a:solidFill>
              </a:rPr>
              <a:t>fit_dfa</a:t>
            </a:r>
            <a:r>
              <a:rPr lang="en-US" dirty="0" smtClean="0">
                <a:solidFill>
                  <a:srgbClr val="0000FF"/>
                </a:solidFill>
              </a:rPr>
              <a:t>(y = t(dat.spp.1980), </a:t>
            </a:r>
            <a:r>
              <a:rPr lang="en-US" dirty="0" err="1" smtClean="0">
                <a:solidFill>
                  <a:srgbClr val="0000FF"/>
                </a:solidFill>
              </a:rPr>
              <a:t>num_trends</a:t>
            </a:r>
            <a:r>
              <a:rPr lang="en-US" dirty="0" smtClean="0">
                <a:solidFill>
                  <a:srgbClr val="0000FF"/>
                </a:solidFill>
              </a:rPr>
              <a:t>=3)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871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Trends need to be rotated (like MARSS)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we’ll use </a:t>
            </a:r>
            <a:r>
              <a:rPr lang="en-US" dirty="0" err="1" smtClean="0"/>
              <a:t>varimax</a:t>
            </a:r>
            <a:r>
              <a:rPr lang="en-US" dirty="0" smtClean="0"/>
              <a:t> rotation</a:t>
            </a:r>
          </a:p>
          <a:p>
            <a:r>
              <a:rPr lang="en-US" dirty="0" smtClean="0"/>
              <a:t>Use function we’ve written, </a:t>
            </a:r>
            <a:r>
              <a:rPr lang="en-US" b="1" dirty="0" err="1" smtClean="0"/>
              <a:t>rotate_trends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rot = </a:t>
            </a:r>
            <a:r>
              <a:rPr lang="en-US" dirty="0" err="1" smtClean="0">
                <a:solidFill>
                  <a:srgbClr val="0000FF"/>
                </a:solidFill>
              </a:rPr>
              <a:t>rotate_trends</a:t>
            </a:r>
            <a:r>
              <a:rPr lang="en-US" dirty="0" smtClean="0">
                <a:solidFill>
                  <a:srgbClr val="0000FF"/>
                </a:solidFill>
              </a:rPr>
              <a:t>(mod_3)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207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names(rot)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Z_rot</a:t>
            </a:r>
            <a:r>
              <a:rPr lang="en-US" dirty="0" smtClean="0"/>
              <a:t>, rotated Z matrix for each MCMC draw</a:t>
            </a:r>
          </a:p>
          <a:p>
            <a:r>
              <a:rPr lang="en-US" dirty="0" smtClean="0"/>
              <a:t>trends, rotated trends for each MCMC draw</a:t>
            </a:r>
          </a:p>
          <a:p>
            <a:r>
              <a:rPr lang="en-US" b="1" dirty="0" err="1" smtClean="0"/>
              <a:t>Z_rot_mean</a:t>
            </a:r>
            <a:r>
              <a:rPr lang="en-US" b="1" dirty="0" smtClean="0"/>
              <a:t>, mean Z across draws</a:t>
            </a:r>
          </a:p>
          <a:p>
            <a:r>
              <a:rPr lang="en-US" b="1" dirty="0" err="1" smtClean="0"/>
              <a:t>trends_mean</a:t>
            </a:r>
            <a:r>
              <a:rPr lang="en-US" b="1" dirty="0" smtClean="0"/>
              <a:t>, mean trends across draws</a:t>
            </a:r>
          </a:p>
          <a:p>
            <a:r>
              <a:rPr lang="en-US" dirty="0" err="1" smtClean="0"/>
              <a:t>trends_lower</a:t>
            </a:r>
            <a:r>
              <a:rPr lang="en-US" dirty="0" smtClean="0"/>
              <a:t>, lower 2.5% on trends</a:t>
            </a:r>
          </a:p>
          <a:p>
            <a:r>
              <a:rPr lang="en-US" dirty="0" err="1" smtClean="0"/>
              <a:t>trends_upper</a:t>
            </a:r>
            <a:r>
              <a:rPr lang="en-US" dirty="0" smtClean="0"/>
              <a:t>, upper 97.5% on trends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35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Predicted values from Bayesian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results as MARSS (</a:t>
            </a:r>
            <a:r>
              <a:rPr lang="en-US" b="1" dirty="0" err="1" smtClean="0"/>
              <a:t>trends_mean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92" y="2376511"/>
            <a:ext cx="5118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40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variance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mod_3 = </a:t>
            </a:r>
            <a:r>
              <a:rPr lang="en-US" dirty="0" err="1" smtClean="0">
                <a:solidFill>
                  <a:srgbClr val="0000FF"/>
                </a:solidFill>
              </a:rPr>
              <a:t>fit_dfa</a:t>
            </a:r>
            <a:r>
              <a:rPr lang="en-US" dirty="0" smtClean="0">
                <a:solidFill>
                  <a:srgbClr val="0000FF"/>
                </a:solidFill>
              </a:rPr>
              <a:t>(y = t(dat.spp.1980), </a:t>
            </a:r>
            <a:r>
              <a:rPr lang="en-US" dirty="0" err="1" smtClean="0">
                <a:solidFill>
                  <a:srgbClr val="0000FF"/>
                </a:solidFill>
              </a:rPr>
              <a:t>num_trends</a:t>
            </a:r>
            <a:r>
              <a:rPr lang="en-US" dirty="0" smtClean="0">
                <a:solidFill>
                  <a:srgbClr val="0000FF"/>
                </a:solidFill>
              </a:rPr>
              <a:t>=3)</a:t>
            </a:r>
          </a:p>
          <a:p>
            <a:r>
              <a:rPr lang="en-US" dirty="0" smtClean="0"/>
              <a:t>By default, this is modeling ‘diagonal and equal’ </a:t>
            </a:r>
          </a:p>
          <a:p>
            <a:endParaRPr lang="en-US" dirty="0"/>
          </a:p>
          <a:p>
            <a:r>
              <a:rPr lang="en-US" dirty="0" smtClean="0"/>
              <a:t>Diagonal and unequal or shared variances can also be specified using ‘</a:t>
            </a:r>
            <a:r>
              <a:rPr lang="en-US" dirty="0" err="1" smtClean="0"/>
              <a:t>varIndx</a:t>
            </a:r>
            <a:r>
              <a:rPr lang="en-US" dirty="0" smtClean="0"/>
              <a:t>’ argument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mod_3 = </a:t>
            </a:r>
            <a:r>
              <a:rPr lang="en-US" dirty="0" err="1" smtClean="0">
                <a:solidFill>
                  <a:srgbClr val="0000FF"/>
                </a:solidFill>
              </a:rPr>
              <a:t>fit_dfa</a:t>
            </a:r>
            <a:r>
              <a:rPr lang="en-US" dirty="0" smtClean="0">
                <a:solidFill>
                  <a:srgbClr val="0000FF"/>
                </a:solidFill>
              </a:rPr>
              <a:t>(y = t(dat.spp.1980), </a:t>
            </a:r>
            <a:r>
              <a:rPr lang="en-US" dirty="0" err="1" smtClean="0">
                <a:solidFill>
                  <a:srgbClr val="0000FF"/>
                </a:solidFill>
              </a:rPr>
              <a:t>num_trends</a:t>
            </a:r>
            <a:r>
              <a:rPr lang="en-US" dirty="0" smtClean="0">
                <a:solidFill>
                  <a:srgbClr val="0000FF"/>
                </a:solidFill>
              </a:rPr>
              <a:t>=3, </a:t>
            </a:r>
            <a:r>
              <a:rPr lang="en-US" dirty="0" err="1" smtClean="0">
                <a:solidFill>
                  <a:srgbClr val="0000FF"/>
                </a:solidFill>
              </a:rPr>
              <a:t>varIndx</a:t>
            </a:r>
            <a:r>
              <a:rPr lang="en-US" dirty="0" smtClean="0">
                <a:solidFill>
                  <a:srgbClr val="0000FF"/>
                </a:solidFill>
              </a:rPr>
              <a:t> = rep(1,5))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5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Bayesian?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hierarchical models</a:t>
            </a:r>
          </a:p>
          <a:p>
            <a:endParaRPr lang="en-US" dirty="0" smtClean="0"/>
          </a:p>
          <a:p>
            <a:r>
              <a:rPr lang="en-US" dirty="0" smtClean="0"/>
              <a:t>Inference: what’s the probability that the data are less than some threshold? </a:t>
            </a:r>
          </a:p>
          <a:p>
            <a:endParaRPr lang="en-US" dirty="0"/>
          </a:p>
          <a:p>
            <a:r>
              <a:rPr lang="en-US" dirty="0" smtClean="0"/>
              <a:t>No bootstrapping!</a:t>
            </a:r>
          </a:p>
          <a:p>
            <a:pPr lvl="1"/>
            <a:r>
              <a:rPr lang="en-US" dirty="0" smtClean="0"/>
              <a:t>We get credible intervals for parameters and states simultaneously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16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selection: how to select best number of trends?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First run multiple models with varying trends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mod_1 = </a:t>
            </a:r>
            <a:r>
              <a:rPr lang="en-US" dirty="0" err="1" smtClean="0">
                <a:solidFill>
                  <a:srgbClr val="0000FF"/>
                </a:solidFill>
              </a:rPr>
              <a:t>fit_dfa</a:t>
            </a:r>
            <a:r>
              <a:rPr lang="en-US" dirty="0" smtClean="0">
                <a:solidFill>
                  <a:srgbClr val="0000FF"/>
                </a:solidFill>
              </a:rPr>
              <a:t>(y = t(dat.spp.1980), </a:t>
            </a:r>
            <a:r>
              <a:rPr lang="en-US" dirty="0" err="1" smtClean="0">
                <a:solidFill>
                  <a:srgbClr val="0000FF"/>
                </a:solidFill>
              </a:rPr>
              <a:t>num_trends</a:t>
            </a:r>
            <a:r>
              <a:rPr lang="en-US" dirty="0" smtClean="0">
                <a:solidFill>
                  <a:srgbClr val="0000FF"/>
                </a:solidFill>
              </a:rPr>
              <a:t>=1)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mod_2 = </a:t>
            </a:r>
            <a:r>
              <a:rPr lang="en-US" dirty="0" err="1" smtClean="0">
                <a:solidFill>
                  <a:srgbClr val="0000FF"/>
                </a:solidFill>
              </a:rPr>
              <a:t>fit_dfa</a:t>
            </a:r>
            <a:r>
              <a:rPr lang="en-US" dirty="0" smtClean="0">
                <a:solidFill>
                  <a:srgbClr val="0000FF"/>
                </a:solidFill>
              </a:rPr>
              <a:t>(y = t(dat.spp.1980), </a:t>
            </a:r>
            <a:r>
              <a:rPr lang="en-US" dirty="0" err="1" smtClean="0">
                <a:solidFill>
                  <a:srgbClr val="0000FF"/>
                </a:solidFill>
              </a:rPr>
              <a:t>num_trends</a:t>
            </a:r>
            <a:r>
              <a:rPr lang="en-US" dirty="0" smtClean="0">
                <a:solidFill>
                  <a:srgbClr val="0000FF"/>
                </a:solidFill>
              </a:rPr>
              <a:t>=2)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mod_3 = </a:t>
            </a:r>
            <a:r>
              <a:rPr lang="en-US" dirty="0" err="1" smtClean="0">
                <a:solidFill>
                  <a:srgbClr val="0000FF"/>
                </a:solidFill>
              </a:rPr>
              <a:t>fit_dfa</a:t>
            </a:r>
            <a:r>
              <a:rPr lang="en-US" dirty="0" smtClean="0">
                <a:solidFill>
                  <a:srgbClr val="0000FF"/>
                </a:solidFill>
              </a:rPr>
              <a:t>(y = t(dat.spp.1980), </a:t>
            </a:r>
            <a:r>
              <a:rPr lang="en-US" dirty="0" err="1" smtClean="0">
                <a:solidFill>
                  <a:srgbClr val="0000FF"/>
                </a:solidFill>
              </a:rPr>
              <a:t>num_trends</a:t>
            </a:r>
            <a:r>
              <a:rPr lang="en-US" dirty="0" smtClean="0">
                <a:solidFill>
                  <a:srgbClr val="0000FF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mod_4 = </a:t>
            </a:r>
            <a:r>
              <a:rPr lang="en-US" dirty="0" err="1" smtClean="0">
                <a:solidFill>
                  <a:srgbClr val="0000FF"/>
                </a:solidFill>
              </a:rPr>
              <a:t>fit_dfa</a:t>
            </a:r>
            <a:r>
              <a:rPr lang="en-US" dirty="0" smtClean="0">
                <a:solidFill>
                  <a:srgbClr val="0000FF"/>
                </a:solidFill>
              </a:rPr>
              <a:t>(y = t(dat.spp.1980), </a:t>
            </a:r>
            <a:r>
              <a:rPr lang="en-US" dirty="0" err="1" smtClean="0">
                <a:solidFill>
                  <a:srgbClr val="0000FF"/>
                </a:solidFill>
              </a:rPr>
              <a:t>num_trends</a:t>
            </a:r>
            <a:r>
              <a:rPr lang="en-US" dirty="0" smtClean="0">
                <a:solidFill>
                  <a:srgbClr val="0000FF"/>
                </a:solidFill>
              </a:rPr>
              <a:t>=4)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mod_5 = </a:t>
            </a:r>
            <a:r>
              <a:rPr lang="en-US" dirty="0" err="1" smtClean="0">
                <a:solidFill>
                  <a:srgbClr val="0000FF"/>
                </a:solidFill>
              </a:rPr>
              <a:t>fit_dfa</a:t>
            </a:r>
            <a:r>
              <a:rPr lang="en-US" dirty="0" smtClean="0">
                <a:solidFill>
                  <a:srgbClr val="0000FF"/>
                </a:solidFill>
              </a:rPr>
              <a:t>(y = t(dat.spp.1980), </a:t>
            </a:r>
            <a:r>
              <a:rPr lang="en-US" dirty="0" err="1" smtClean="0">
                <a:solidFill>
                  <a:srgbClr val="0000FF"/>
                </a:solidFill>
              </a:rPr>
              <a:t>num_trends</a:t>
            </a:r>
            <a:r>
              <a:rPr lang="en-US" dirty="0" smtClean="0">
                <a:solidFill>
                  <a:srgbClr val="0000FF"/>
                </a:solidFill>
              </a:rPr>
              <a:t>=5)</a:t>
            </a:r>
          </a:p>
          <a:p>
            <a:endParaRPr lang="en-US" dirty="0" smtClean="0"/>
          </a:p>
          <a:p>
            <a:r>
              <a:rPr lang="en-US" dirty="0" smtClean="0"/>
              <a:t>3 minutes to fit all models (4000 iterations) – probably could be at least cut in half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51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Leave One Out Information Criterion (LOOIC)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AIC, lower is better</a:t>
            </a:r>
          </a:p>
          <a:p>
            <a:r>
              <a:rPr lang="en-US" dirty="0" smtClean="0"/>
              <a:t>Simple function in </a:t>
            </a:r>
            <a:r>
              <a:rPr lang="en-US" b="1" dirty="0" smtClean="0"/>
              <a:t>library(loo)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l</a:t>
            </a:r>
            <a:r>
              <a:rPr lang="en-US" b="1" dirty="0" smtClean="0">
                <a:solidFill>
                  <a:srgbClr val="0000FF"/>
                </a:solidFill>
              </a:rPr>
              <a:t>oo(</a:t>
            </a:r>
            <a:r>
              <a:rPr lang="en-US" b="1" dirty="0" err="1" smtClean="0">
                <a:solidFill>
                  <a:srgbClr val="0000FF"/>
                </a:solidFill>
              </a:rPr>
              <a:t>extract_log_lik</a:t>
            </a:r>
            <a:r>
              <a:rPr lang="en-US" b="1" dirty="0" smtClean="0">
                <a:solidFill>
                  <a:srgbClr val="0000FF"/>
                </a:solidFill>
              </a:rPr>
              <a:t>(mod_1))$</a:t>
            </a:r>
            <a:r>
              <a:rPr lang="en-US" b="1" dirty="0" err="1" smtClean="0">
                <a:solidFill>
                  <a:srgbClr val="0000FF"/>
                </a:solidFill>
              </a:rPr>
              <a:t>looic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06536"/>
              </p:ext>
            </p:extLst>
          </p:nvPr>
        </p:nvGraphicFramePr>
        <p:xfrm>
          <a:off x="2213685" y="3655837"/>
          <a:ext cx="3065626" cy="2678430"/>
        </p:xfrm>
        <a:graphic>
          <a:graphicData uri="http://schemas.openxmlformats.org/drawingml/2006/table">
            <a:tbl>
              <a:tblPr/>
              <a:tblGrid>
                <a:gridCol w="1532813"/>
                <a:gridCol w="1532813"/>
              </a:tblGrid>
              <a:tr h="446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Trends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LOOIC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1598.889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05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1535.885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1469.439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1455.7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1449.304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174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like MARSS, use $</a:t>
            </a:r>
            <a:r>
              <a:rPr lang="en-US" dirty="0" err="1" smtClean="0"/>
              <a:t>pred</a:t>
            </a:r>
            <a:r>
              <a:rPr lang="en-US" dirty="0" smtClean="0"/>
              <a:t> parameter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2261043"/>
            <a:ext cx="5118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77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intervals on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often just present the trend estimates for DFA – but not uncertainty</a:t>
            </a:r>
          </a:p>
          <a:p>
            <a:endParaRPr lang="en-US" dirty="0"/>
          </a:p>
          <a:p>
            <a:r>
              <a:rPr lang="en-US" dirty="0" smtClean="0"/>
              <a:t>Let’s look at effect of missing data on DFA for the harbor seal dataset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data("</a:t>
            </a:r>
            <a:r>
              <a:rPr lang="en-US" dirty="0" err="1" smtClean="0">
                <a:solidFill>
                  <a:srgbClr val="0000FF"/>
                </a:solidFill>
              </a:rPr>
              <a:t>harborSealWA</a:t>
            </a:r>
            <a:r>
              <a:rPr lang="en-US" dirty="0" smtClean="0">
                <a:solidFill>
                  <a:srgbClr val="0000FF"/>
                </a:solidFill>
              </a:rPr>
              <a:t>")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92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single trend for the population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26" y="2357381"/>
            <a:ext cx="5118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 = extract(</a:t>
            </a:r>
            <a:r>
              <a:rPr lang="en-US" dirty="0" err="1" smtClean="0"/>
              <a:t>fit_dfa</a:t>
            </a:r>
            <a:r>
              <a:rPr lang="en-US" dirty="0" smtClean="0"/>
              <a:t>(y = t(</a:t>
            </a:r>
            <a:r>
              <a:rPr lang="en-US" dirty="0" err="1" smtClean="0"/>
              <a:t>harborSealWA</a:t>
            </a:r>
            <a:r>
              <a:rPr lang="en-US" dirty="0" smtClean="0"/>
              <a:t>[,-1]), </a:t>
            </a:r>
            <a:r>
              <a:rPr lang="en-US" dirty="0" err="1" smtClean="0"/>
              <a:t>num_trends</a:t>
            </a:r>
            <a:r>
              <a:rPr lang="en-US" dirty="0" smtClean="0"/>
              <a:t> = 1))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4300"/>
            <a:ext cx="5118100" cy="420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0" y="2838828"/>
            <a:ext cx="3697199" cy="377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23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we delete last 3 years of data?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6520" b="165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2052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Mark’s example of salmon survival</a:t>
            </a:r>
          </a:p>
          <a:p>
            <a:r>
              <a:rPr lang="en-US" dirty="0" err="1" smtClean="0"/>
              <a:t>Logit</a:t>
            </a:r>
            <a:r>
              <a:rPr lang="en-US" dirty="0" smtClean="0"/>
              <a:t> transformed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2854881"/>
            <a:ext cx="5118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13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Fitting a DLM with time varying intercept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mod = </a:t>
            </a:r>
            <a:r>
              <a:rPr lang="en-US" dirty="0" err="1" smtClean="0">
                <a:solidFill>
                  <a:srgbClr val="0000FF"/>
                </a:solidFill>
              </a:rPr>
              <a:t>fit_stan</a:t>
            </a:r>
            <a:r>
              <a:rPr lang="en-US" dirty="0" smtClean="0">
                <a:solidFill>
                  <a:srgbClr val="0000FF"/>
                </a:solidFill>
              </a:rPr>
              <a:t>(y = </a:t>
            </a:r>
            <a:r>
              <a:rPr lang="en-US" dirty="0" err="1" smtClean="0">
                <a:solidFill>
                  <a:srgbClr val="0000FF"/>
                </a:solidFill>
              </a:rPr>
              <a:t>SalmonSurvCUI$logit.s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model_name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dlm</a:t>
            </a:r>
            <a:r>
              <a:rPr lang="en-US" dirty="0" smtClean="0">
                <a:solidFill>
                  <a:srgbClr val="0000FF"/>
                </a:solidFill>
              </a:rPr>
              <a:t>-intercept")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43" y="2854881"/>
            <a:ext cx="5118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36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Constant intercept, time – varying slope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mod = </a:t>
            </a:r>
            <a:r>
              <a:rPr lang="en-US" dirty="0" err="1" smtClean="0">
                <a:solidFill>
                  <a:srgbClr val="0000FF"/>
                </a:solidFill>
              </a:rPr>
              <a:t>fit_stan</a:t>
            </a:r>
            <a:r>
              <a:rPr lang="en-US" dirty="0" smtClean="0">
                <a:solidFill>
                  <a:srgbClr val="0000FF"/>
                </a:solidFill>
              </a:rPr>
              <a:t>(y = </a:t>
            </a:r>
            <a:r>
              <a:rPr lang="en-US" dirty="0" err="1" smtClean="0">
                <a:solidFill>
                  <a:srgbClr val="0000FF"/>
                </a:solidFill>
              </a:rPr>
              <a:t>SalmonSurvCUI$logit.s</a:t>
            </a:r>
            <a:r>
              <a:rPr lang="en-US" dirty="0" smtClean="0">
                <a:solidFill>
                  <a:srgbClr val="0000FF"/>
                </a:solidFill>
              </a:rPr>
              <a:t>, x = </a:t>
            </a:r>
            <a:r>
              <a:rPr lang="en-US" dirty="0" err="1" smtClean="0">
                <a:solidFill>
                  <a:srgbClr val="0000FF"/>
                </a:solidFill>
              </a:rPr>
              <a:t>SalmonSurvCUI$CUI.apr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model_name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dlm</a:t>
            </a:r>
            <a:r>
              <a:rPr lang="en-US" dirty="0" smtClean="0">
                <a:solidFill>
                  <a:srgbClr val="0000FF"/>
                </a:solidFill>
              </a:rPr>
              <a:t>-slope")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62" y="2654300"/>
            <a:ext cx="5118100" cy="420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943" y="486617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Wider CIs than </a:t>
            </a:r>
          </a:p>
          <a:p>
            <a:r>
              <a:rPr lang="en-US" dirty="0" smtClean="0"/>
              <a:t>time varying intercept</a:t>
            </a:r>
          </a:p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library(</a:t>
            </a:r>
            <a:r>
              <a:rPr lang="en-US" dirty="0" err="1" smtClean="0">
                <a:solidFill>
                  <a:srgbClr val="0000FF"/>
                </a:solidFill>
              </a:rPr>
              <a:t>rstan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library(</a:t>
            </a:r>
            <a:r>
              <a:rPr lang="en-US" dirty="0" err="1" smtClean="0">
                <a:solidFill>
                  <a:srgbClr val="0000FF"/>
                </a:solidFill>
              </a:rPr>
              <a:t>devtools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devtools</a:t>
            </a:r>
            <a:r>
              <a:rPr lang="en-US" dirty="0" smtClean="0">
                <a:solidFill>
                  <a:schemeClr val="tx2"/>
                </a:solidFill>
              </a:rPr>
              <a:t>::</a:t>
            </a:r>
            <a:r>
              <a:rPr lang="en-US" dirty="0" err="1" smtClean="0">
                <a:solidFill>
                  <a:schemeClr val="tx2"/>
                </a:solidFill>
              </a:rPr>
              <a:t>install_github</a:t>
            </a:r>
            <a:r>
              <a:rPr lang="en-US" dirty="0" smtClean="0">
                <a:solidFill>
                  <a:schemeClr val="tx2"/>
                </a:solidFill>
              </a:rPr>
              <a:t>("</a:t>
            </a:r>
            <a:r>
              <a:rPr lang="en-US" dirty="0" err="1" smtClean="0">
                <a:solidFill>
                  <a:schemeClr val="tx2"/>
                </a:solidFill>
              </a:rPr>
              <a:t>eric</a:t>
            </a:r>
            <a:r>
              <a:rPr lang="en-US" dirty="0" smtClean="0">
                <a:solidFill>
                  <a:schemeClr val="tx2"/>
                </a:solidFill>
              </a:rPr>
              <a:t>-ward/</a:t>
            </a:r>
            <a:r>
              <a:rPr lang="en-US" dirty="0" err="1" smtClean="0">
                <a:solidFill>
                  <a:schemeClr val="tx2"/>
                </a:solidFill>
              </a:rPr>
              <a:t>safs-timeseries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statss</a:t>
            </a:r>
            <a:r>
              <a:rPr lang="en-US" dirty="0" smtClean="0">
                <a:solidFill>
                  <a:schemeClr val="tx2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library(</a:t>
            </a:r>
            <a:r>
              <a:rPr lang="en-US" dirty="0" err="1" smtClean="0">
                <a:solidFill>
                  <a:srgbClr val="0000FF"/>
                </a:solidFill>
              </a:rPr>
              <a:t>statss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809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varying intercept and slope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model.matrix</a:t>
            </a:r>
            <a:r>
              <a:rPr lang="en-US" dirty="0" smtClean="0"/>
              <a:t>() to specify ‘x’</a:t>
            </a:r>
          </a:p>
          <a:p>
            <a:endParaRPr lang="en-US" dirty="0"/>
          </a:p>
          <a:p>
            <a:r>
              <a:rPr lang="en-US" dirty="0" smtClean="0"/>
              <a:t>x = </a:t>
            </a:r>
            <a:r>
              <a:rPr lang="en-US" dirty="0" err="1" smtClean="0"/>
              <a:t>model.matrix</a:t>
            </a:r>
            <a:r>
              <a:rPr lang="en-US" dirty="0" smtClean="0"/>
              <a:t>(lm(</a:t>
            </a:r>
            <a:r>
              <a:rPr lang="en-US" dirty="0" err="1" smtClean="0"/>
              <a:t>SalmonSurvCUI$logit.s</a:t>
            </a:r>
            <a:r>
              <a:rPr lang="en-US" dirty="0" smtClean="0"/>
              <a:t> ~ </a:t>
            </a:r>
            <a:r>
              <a:rPr lang="en-US" dirty="0" err="1" smtClean="0"/>
              <a:t>SalmonSurvCUI$CUI.apr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mod = </a:t>
            </a:r>
            <a:r>
              <a:rPr lang="en-US" dirty="0" err="1" smtClean="0">
                <a:solidFill>
                  <a:srgbClr val="0000FF"/>
                </a:solidFill>
              </a:rPr>
              <a:t>fit_stan</a:t>
            </a:r>
            <a:r>
              <a:rPr lang="en-US" dirty="0" smtClean="0">
                <a:solidFill>
                  <a:srgbClr val="0000FF"/>
                </a:solidFill>
              </a:rPr>
              <a:t>(y = </a:t>
            </a:r>
            <a:r>
              <a:rPr lang="en-US" dirty="0" err="1" smtClean="0">
                <a:solidFill>
                  <a:srgbClr val="0000FF"/>
                </a:solidFill>
              </a:rPr>
              <a:t>SalmonSurvCUI$logit.s</a:t>
            </a:r>
            <a:r>
              <a:rPr lang="en-US" dirty="0" smtClean="0">
                <a:solidFill>
                  <a:srgbClr val="0000FF"/>
                </a:solidFill>
              </a:rPr>
              <a:t>, x = </a:t>
            </a:r>
            <a:r>
              <a:rPr lang="en-US" dirty="0" err="1" smtClean="0">
                <a:solidFill>
                  <a:srgbClr val="0000FF"/>
                </a:solidFill>
              </a:rPr>
              <a:t>model.matrix</a:t>
            </a:r>
            <a:r>
              <a:rPr lang="en-US" dirty="0" smtClean="0">
                <a:solidFill>
                  <a:srgbClr val="0000FF"/>
                </a:solidFill>
              </a:rPr>
              <a:t>(lm(</a:t>
            </a:r>
            <a:r>
              <a:rPr lang="en-US" dirty="0" err="1" smtClean="0">
                <a:solidFill>
                  <a:srgbClr val="0000FF"/>
                </a:solidFill>
              </a:rPr>
              <a:t>SalmonSurvCUI$logit.s</a:t>
            </a:r>
            <a:r>
              <a:rPr lang="en-US" dirty="0" smtClean="0">
                <a:solidFill>
                  <a:srgbClr val="0000FF"/>
                </a:solidFill>
              </a:rPr>
              <a:t> ~ </a:t>
            </a:r>
            <a:r>
              <a:rPr lang="en-US" dirty="0" err="1" smtClean="0">
                <a:solidFill>
                  <a:srgbClr val="0000FF"/>
                </a:solidFill>
              </a:rPr>
              <a:t>SalmonSurvCUI$CUI.apr</a:t>
            </a:r>
            <a:r>
              <a:rPr lang="en-US" dirty="0" smtClean="0">
                <a:solidFill>
                  <a:srgbClr val="0000FF"/>
                </a:solidFill>
              </a:rPr>
              <a:t>)), </a:t>
            </a:r>
            <a:r>
              <a:rPr lang="en-US" dirty="0" err="1" smtClean="0">
                <a:solidFill>
                  <a:srgbClr val="0000FF"/>
                </a:solidFill>
              </a:rPr>
              <a:t>model_name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dlm</a:t>
            </a:r>
            <a:r>
              <a:rPr lang="en-US" dirty="0" smtClean="0">
                <a:solidFill>
                  <a:srgbClr val="0000FF"/>
                </a:solidFill>
              </a:rPr>
              <a:t>")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03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models available, e.g. '</a:t>
            </a:r>
            <a:r>
              <a:rPr lang="en-US" dirty="0" err="1" smtClean="0"/>
              <a:t>marss</a:t>
            </a:r>
            <a:r>
              <a:rPr lang="en-US" dirty="0" smtClean="0"/>
              <a:t>'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Very flexible</a:t>
            </a:r>
          </a:p>
          <a:p>
            <a:endParaRPr lang="en-US" dirty="0"/>
          </a:p>
          <a:p>
            <a:r>
              <a:rPr lang="en-US" dirty="0" smtClean="0"/>
              <a:t>Easy to add custom features </a:t>
            </a:r>
            <a:r>
              <a:rPr lang="en-US" smtClean="0"/>
              <a:t>on existing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STAN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volume from Nile River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426" y="2526552"/>
            <a:ext cx="5008282" cy="41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0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7741" cy="4525963"/>
          </a:xfrm>
        </p:spPr>
        <p:txBody>
          <a:bodyPr/>
          <a:lstStyle/>
          <a:p>
            <a:r>
              <a:rPr lang="en-US" dirty="0" smtClean="0"/>
              <a:t>We’ll use wrapper function '</a:t>
            </a:r>
            <a:r>
              <a:rPr lang="en-US" b="1" dirty="0" err="1" smtClean="0"/>
              <a:t>fit_stan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model.matrix</a:t>
            </a:r>
            <a:r>
              <a:rPr lang="en-US" dirty="0" smtClean="0"/>
              <a:t>(lm(Nile~1))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lm_intercept</a:t>
            </a:r>
            <a:r>
              <a:rPr lang="en-US" dirty="0" smtClean="0"/>
              <a:t> = </a:t>
            </a:r>
            <a:r>
              <a:rPr lang="en-US" dirty="0" err="1" smtClean="0"/>
              <a:t>fit_stan</a:t>
            </a:r>
            <a:r>
              <a:rPr lang="en-US" dirty="0" smtClean="0"/>
              <a:t>(y = </a:t>
            </a:r>
            <a:r>
              <a:rPr lang="en-US" dirty="0" err="1" smtClean="0"/>
              <a:t>as.numeric</a:t>
            </a:r>
            <a:r>
              <a:rPr lang="en-US" dirty="0" smtClean="0"/>
              <a:t>(Nile), x = rep(1, length(Nile)), </a:t>
            </a:r>
            <a:r>
              <a:rPr lang="en-US" dirty="0" err="1" smtClean="0"/>
              <a:t>model_name</a:t>
            </a:r>
            <a:r>
              <a:rPr lang="en-US" dirty="0" smtClean="0"/>
              <a:t> = "regression")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9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fitted object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71" y="2194858"/>
            <a:ext cx="9144000" cy="445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from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plotted using base graphics in 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pars = extract(</a:t>
            </a:r>
            <a:r>
              <a:rPr lang="en-US" dirty="0" err="1" smtClean="0">
                <a:solidFill>
                  <a:srgbClr val="0000FF"/>
                </a:solidFill>
              </a:rPr>
              <a:t>lm_intercept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hist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pars$beta</a:t>
            </a:r>
            <a:r>
              <a:rPr lang="en-US" dirty="0" smtClean="0">
                <a:solidFill>
                  <a:srgbClr val="0000FF"/>
                </a:solidFill>
              </a:rPr>
              <a:t>, 40, col="grey", </a:t>
            </a:r>
            <a:r>
              <a:rPr lang="en-US" dirty="0" err="1" smtClean="0">
                <a:solidFill>
                  <a:srgbClr val="0000FF"/>
                </a:solidFill>
              </a:rPr>
              <a:t>xlab</a:t>
            </a:r>
            <a:r>
              <a:rPr lang="en-US" dirty="0" smtClean="0">
                <a:solidFill>
                  <a:srgbClr val="0000FF"/>
                </a:solidFill>
              </a:rPr>
              <a:t>="Intercept", main="")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quantile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pars$beta</a:t>
            </a:r>
            <a:r>
              <a:rPr lang="en-US" dirty="0" smtClean="0">
                <a:solidFill>
                  <a:srgbClr val="0000FF"/>
                </a:solidFill>
              </a:rPr>
              <a:t>, c(0.025,0.5,0.975))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5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Traceplots</a:t>
            </a:r>
            <a:r>
              <a:rPr lang="en-US" dirty="0" smtClean="0"/>
              <a:t>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132"/>
            <a:ext cx="8229600" cy="4525963"/>
          </a:xfrm>
        </p:spPr>
        <p:txBody>
          <a:bodyPr/>
          <a:lstStyle/>
          <a:p>
            <a:r>
              <a:rPr lang="en-US" dirty="0" err="1" smtClean="0"/>
              <a:t>traceplot</a:t>
            </a:r>
            <a:r>
              <a:rPr lang="en-US" dirty="0" smtClean="0"/>
              <a:t>(</a:t>
            </a:r>
            <a:r>
              <a:rPr lang="en-US" dirty="0" err="1" smtClean="0"/>
              <a:t>lm_intercept</a:t>
            </a:r>
            <a:r>
              <a:rPr lang="en-US" dirty="0" smtClean="0"/>
              <a:t>, pars = "beta[1]")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traceplot</a:t>
            </a:r>
            <a:r>
              <a:rPr lang="en-US" dirty="0" smtClean="0"/>
              <a:t>(</a:t>
            </a:r>
            <a:r>
              <a:rPr lang="en-US" dirty="0" err="1" smtClean="0"/>
              <a:t>lm_intercept</a:t>
            </a:r>
            <a:r>
              <a:rPr lang="en-US" dirty="0" smtClean="0"/>
              <a:t>, pars = "sigma")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46" y="2037977"/>
            <a:ext cx="4024639" cy="2220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226" y="4920454"/>
            <a:ext cx="3251715" cy="17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1374</Words>
  <Application>Microsoft Macintosh PowerPoint</Application>
  <PresentationFormat>On-screen Show (4:3)</PresentationFormat>
  <Paragraphs>197</Paragraphs>
  <Slides>41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Bayesian estimation for time series models</vt:lpstr>
      <vt:lpstr>Re-cap following models using Bayesian code</vt:lpstr>
      <vt:lpstr>Why Bayesian?</vt:lpstr>
      <vt:lpstr>Getting started</vt:lpstr>
      <vt:lpstr>Using STAN objects</vt:lpstr>
      <vt:lpstr>Fitting linear regression</vt:lpstr>
      <vt:lpstr>Output of fitted object</vt:lpstr>
      <vt:lpstr>Output from model</vt:lpstr>
      <vt:lpstr>Traceplots of parameters</vt:lpstr>
      <vt:lpstr>Pairs plots between parameters</vt:lpstr>
      <vt:lpstr>Plots with credible intervals</vt:lpstr>
      <vt:lpstr>Getting tidy summaries</vt:lpstr>
      <vt:lpstr>Useful in ggplot, for example</vt:lpstr>
      <vt:lpstr>Preserving MCMC chains</vt:lpstr>
      <vt:lpstr>Random walk </vt:lpstr>
      <vt:lpstr>Model convergence?</vt:lpstr>
      <vt:lpstr>Univariate state space models</vt:lpstr>
      <vt:lpstr>Using our stan_fit function</vt:lpstr>
      <vt:lpstr>Estimates from AR SS model</vt:lpstr>
      <vt:lpstr>Estimates from both models</vt:lpstr>
      <vt:lpstr>Posterior probability</vt:lpstr>
      <vt:lpstr>Probability of &gt; 100 degrees</vt:lpstr>
      <vt:lpstr>Dynamic Factor Analysis</vt:lpstr>
      <vt:lpstr>Plankton data</vt:lpstr>
      <vt:lpstr>Running the model</vt:lpstr>
      <vt:lpstr>Trends need to be rotated (like MARSS)</vt:lpstr>
      <vt:lpstr>names(rot)</vt:lpstr>
      <vt:lpstr>Predicted values from Bayesian DFA</vt:lpstr>
      <vt:lpstr>Other variance structures</vt:lpstr>
      <vt:lpstr>Model selection: how to select best number of trends?</vt:lpstr>
      <vt:lpstr>Leave One Out Information Criterion (LOOIC)</vt:lpstr>
      <vt:lpstr>Predicted values</vt:lpstr>
      <vt:lpstr>Uncertainty intervals on states</vt:lpstr>
      <vt:lpstr>PowerPoint Presentation</vt:lpstr>
      <vt:lpstr>PowerPoint Presentation</vt:lpstr>
      <vt:lpstr>What happens when we delete last 3 years of data? </vt:lpstr>
      <vt:lpstr>DLMs</vt:lpstr>
      <vt:lpstr>Fitting a DLM with time varying intercept</vt:lpstr>
      <vt:lpstr>Constant intercept, time – varying slope</vt:lpstr>
      <vt:lpstr>Time varying intercept and slope</vt:lpstr>
      <vt:lpstr>Summary</vt:lpstr>
    </vt:vector>
  </TitlesOfParts>
  <Company>NOAA/NMFS/NWFSC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estimation in STAN</dc:title>
  <dc:creator>Eric Ward</dc:creator>
  <cp:lastModifiedBy>Eric Ward</cp:lastModifiedBy>
  <cp:revision>23</cp:revision>
  <dcterms:created xsi:type="dcterms:W3CDTF">2017-02-13T05:02:33Z</dcterms:created>
  <dcterms:modified xsi:type="dcterms:W3CDTF">2017-02-14T21:22:42Z</dcterms:modified>
</cp:coreProperties>
</file>