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image" Target="../media/image10.png"/><Relationship Id="rId2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6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1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8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E9A9-B0A7-0749-BF3A-01675DFF7D3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94B6-796F-3642-9083-145D06D91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5.png"/><Relationship Id="rId6" Type="http://schemas.openxmlformats.org/officeDocument/2006/relationships/oleObject" Target="../embeddings/oleObject2.bin"/><Relationship Id="rId7" Type="http://schemas.openxmlformats.org/officeDocument/2006/relationships/package" Target="../embeddings/Microsoft_Word_Document2.docx"/><Relationship Id="rId8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7.png"/><Relationship Id="rId6" Type="http://schemas.openxmlformats.org/officeDocument/2006/relationships/oleObject" Target="../embeddings/oleObject4.bin"/><Relationship Id="rId7" Type="http://schemas.openxmlformats.org/officeDocument/2006/relationships/package" Target="../embeddings/Microsoft_Word_Document4.docx"/><Relationship Id="rId8" Type="http://schemas.openxmlformats.org/officeDocument/2006/relationships/image" Target="../media/image8.png"/><Relationship Id="rId9" Type="http://schemas.openxmlformats.org/officeDocument/2006/relationships/oleObject" Target="../embeddings/oleObject5.bin"/><Relationship Id="rId10" Type="http://schemas.openxmlformats.org/officeDocument/2006/relationships/package" Target="../embeddings/Microsoft_Word_Document5.docx"/><Relationship Id="rId11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oleObject" Target="../embeddings/oleObject9.bin"/><Relationship Id="rId13" Type="http://schemas.openxmlformats.org/officeDocument/2006/relationships/package" Target="../embeddings/Microsoft_Word_Document9.docx"/><Relationship Id="rId14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10.png"/><Relationship Id="rId6" Type="http://schemas.openxmlformats.org/officeDocument/2006/relationships/oleObject" Target="../embeddings/oleObject7.bin"/><Relationship Id="rId7" Type="http://schemas.openxmlformats.org/officeDocument/2006/relationships/package" Target="../embeddings/Microsoft_Word_Document7.docx"/><Relationship Id="rId8" Type="http://schemas.openxmlformats.org/officeDocument/2006/relationships/image" Target="../media/image11.png"/><Relationship Id="rId9" Type="http://schemas.openxmlformats.org/officeDocument/2006/relationships/oleObject" Target="../embeddings/oleObject8.bin"/><Relationship Id="rId10" Type="http://schemas.openxmlformats.org/officeDocument/2006/relationships/package" Target="../embeddings/Microsoft_Word_Document8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1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wfsc-assess/nwfscDeltaGL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about GLMs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1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are often not normal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71" y="1093399"/>
            <a:ext cx="32004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399"/>
            <a:ext cx="3200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995" y="1093399"/>
            <a:ext cx="32004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971" y="387376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9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can model the response as function of predictors using link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5085"/>
          </a:xfrm>
        </p:spPr>
        <p:txBody>
          <a:bodyPr/>
          <a:lstStyle/>
          <a:p>
            <a:r>
              <a:rPr lang="en-US" dirty="0" smtClean="0"/>
              <a:t>Defaults in GLMs</a:t>
            </a:r>
          </a:p>
          <a:p>
            <a:endParaRPr lang="en-US" dirty="0"/>
          </a:p>
          <a:p>
            <a:r>
              <a:rPr lang="en-US" dirty="0" smtClean="0"/>
              <a:t>Binomial data (</a:t>
            </a:r>
            <a:r>
              <a:rPr lang="en-US" dirty="0" err="1" smtClean="0"/>
              <a:t>logit</a:t>
            </a:r>
            <a:r>
              <a:rPr lang="en-US" dirty="0" smtClean="0"/>
              <a:t> link)</a:t>
            </a:r>
          </a:p>
          <a:p>
            <a:endParaRPr lang="en-US" dirty="0"/>
          </a:p>
          <a:p>
            <a:r>
              <a:rPr lang="en-US" dirty="0" smtClean="0"/>
              <a:t>Poisson, Negative Binomial, Gamma, Lognormal (log link)</a:t>
            </a:r>
          </a:p>
          <a:p>
            <a:endParaRPr lang="en-US" dirty="0"/>
          </a:p>
          <a:p>
            <a:r>
              <a:rPr lang="en-US" dirty="0" smtClean="0"/>
              <a:t>Note that these formulas don’t include additional error (like regression)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96833"/>
              </p:ext>
            </p:extLst>
          </p:nvPr>
        </p:nvGraphicFramePr>
        <p:xfrm>
          <a:off x="-1417833" y="5183615"/>
          <a:ext cx="1097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5486400" imgH="177800" progId="Word.Document.12">
                  <p:embed/>
                </p:oleObj>
              </mc:Choice>
              <mc:Fallback>
                <p:oleObj name="Document" r:id="rId4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417833" y="5183615"/>
                        <a:ext cx="10972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34170"/>
              </p:ext>
            </p:extLst>
          </p:nvPr>
        </p:nvGraphicFramePr>
        <p:xfrm>
          <a:off x="-1562260" y="3517900"/>
          <a:ext cx="1097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7" imgW="5486400" imgH="177800" progId="Word.Document.12">
                  <p:embed/>
                </p:oleObj>
              </mc:Choice>
              <mc:Fallback>
                <p:oleObj name="Document" r:id="rId7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562260" y="3517900"/>
                        <a:ext cx="10972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6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6955"/>
          </a:xfrm>
        </p:spPr>
        <p:txBody>
          <a:bodyPr>
            <a:normAutofit/>
          </a:bodyPr>
          <a:lstStyle/>
          <a:p>
            <a:r>
              <a:rPr lang="en-US" dirty="0" smtClean="0"/>
              <a:t>Including additional variation turns GLMs -&gt; GLMMs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data hungry, but flexible</a:t>
            </a:r>
          </a:p>
          <a:p>
            <a:pPr lvl="1"/>
            <a:r>
              <a:rPr lang="en-US" dirty="0" smtClean="0"/>
              <a:t>Random effects allow us to turn ordinary GLMMs into time series models or models with spatial effects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56703"/>
              </p:ext>
            </p:extLst>
          </p:nvPr>
        </p:nvGraphicFramePr>
        <p:xfrm>
          <a:off x="-1366891" y="2693729"/>
          <a:ext cx="1097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5486400" imgH="355600" progId="Word.Document.12">
                  <p:embed/>
                </p:oleObj>
              </mc:Choice>
              <mc:Fallback>
                <p:oleObj name="Document" r:id="rId4" imgW="54864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366891" y="2693729"/>
                        <a:ext cx="10972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980269"/>
              </p:ext>
            </p:extLst>
          </p:nvPr>
        </p:nvGraphicFramePr>
        <p:xfrm>
          <a:off x="-1366891" y="3592119"/>
          <a:ext cx="1097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7" imgW="5486400" imgH="177800" progId="Word.Document.12">
                  <p:embed/>
                </p:oleObj>
              </mc:Choice>
              <mc:Fallback>
                <p:oleObj name="Document" r:id="rId7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366891" y="3592119"/>
                        <a:ext cx="10972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27107"/>
              </p:ext>
            </p:extLst>
          </p:nvPr>
        </p:nvGraphicFramePr>
        <p:xfrm>
          <a:off x="-1241296" y="4129160"/>
          <a:ext cx="1097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10" imgW="5486400" imgH="177800" progId="Word.Document.12">
                  <p:embed/>
                </p:oleObj>
              </mc:Choice>
              <mc:Fallback>
                <p:oleObj name="Document" r:id="rId10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1241296" y="4129160"/>
                        <a:ext cx="10972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have we seen this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199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could construct a DLM with binomial response (or any other distribution)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136350"/>
              </p:ext>
            </p:extLst>
          </p:nvPr>
        </p:nvGraphicFramePr>
        <p:xfrm>
          <a:off x="-3348498" y="4023981"/>
          <a:ext cx="137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4" imgW="5486400" imgH="177800" progId="Word.Document.12">
                  <p:embed/>
                </p:oleObj>
              </mc:Choice>
              <mc:Fallback>
                <p:oleObj name="Document" r:id="rId4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348498" y="4023981"/>
                        <a:ext cx="13716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767841"/>
              </p:ext>
            </p:extLst>
          </p:nvPr>
        </p:nvGraphicFramePr>
        <p:xfrm>
          <a:off x="-3167083" y="2752266"/>
          <a:ext cx="137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7" imgW="5486400" imgH="177800" progId="Word.Document.12">
                  <p:embed/>
                </p:oleObj>
              </mc:Choice>
              <mc:Fallback>
                <p:oleObj name="Document" r:id="rId7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3167083" y="2752266"/>
                        <a:ext cx="13716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58778"/>
              </p:ext>
            </p:extLst>
          </p:nvPr>
        </p:nvGraphicFramePr>
        <p:xfrm>
          <a:off x="-3167083" y="3358930"/>
          <a:ext cx="137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10" imgW="5486400" imgH="177800" progId="Word.Document.12">
                  <p:embed/>
                </p:oleObj>
              </mc:Choice>
              <mc:Fallback>
                <p:oleObj name="Document" r:id="rId10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3167083" y="3358930"/>
                        <a:ext cx="13716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715829"/>
              </p:ext>
            </p:extLst>
          </p:nvPr>
        </p:nvGraphicFramePr>
        <p:xfrm>
          <a:off x="-3167083" y="4666196"/>
          <a:ext cx="137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13" imgW="5486400" imgH="177800" progId="Word.Document.12">
                  <p:embed/>
                </p:oleObj>
              </mc:Choice>
              <mc:Fallback>
                <p:oleObj name="Document" r:id="rId13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3167083" y="4666196"/>
                        <a:ext cx="13716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04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-&gt; multivariate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90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population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As in MARSS models, we need to think about how to model the deviations </a:t>
            </a:r>
          </a:p>
          <a:p>
            <a:pPr lvl="1"/>
            <a:r>
              <a:rPr lang="en-US" dirty="0" smtClean="0"/>
              <a:t>Independent and shared variance across pops?</a:t>
            </a:r>
          </a:p>
          <a:p>
            <a:pPr lvl="1"/>
            <a:r>
              <a:rPr lang="en-US" dirty="0" smtClean="0"/>
              <a:t>Independent and unique variance across pops?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equalvarcov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Unconstrained</a:t>
            </a:r>
          </a:p>
          <a:p>
            <a:pPr lvl="1"/>
            <a:r>
              <a:rPr lang="en-US" dirty="0" smtClean="0"/>
              <a:t>Model covariance as spatially correlated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75200"/>
              </p:ext>
            </p:extLst>
          </p:nvPr>
        </p:nvGraphicFramePr>
        <p:xfrm>
          <a:off x="-2678658" y="2480473"/>
          <a:ext cx="1371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5486400" imgH="190500" progId="Word.Document.12">
                  <p:embed/>
                </p:oleObj>
              </mc:Choice>
              <mc:Fallback>
                <p:oleObj name="Document" r:id="rId4" imgW="5486400" imgH="19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78658" y="2480473"/>
                        <a:ext cx="1371600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81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Delta-GLMs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 of marine fishes almost always fits this pattern (zero inflated)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267" y="2670532"/>
            <a:ext cx="448056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9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Delta-GLM or ‘hurdle models’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Breaks the response into 2 parts</a:t>
            </a:r>
          </a:p>
          <a:p>
            <a:pPr lvl="1"/>
            <a:r>
              <a:rPr lang="en-US" dirty="0" smtClean="0"/>
              <a:t>Presence / absence</a:t>
            </a:r>
          </a:p>
          <a:p>
            <a:pPr lvl="1"/>
            <a:r>
              <a:rPr lang="en-US" dirty="0" smtClean="0"/>
              <a:t>Positive density</a:t>
            </a:r>
            <a:endParaRPr lang="en-US" dirty="0"/>
          </a:p>
          <a:p>
            <a:r>
              <a:rPr lang="en-US" dirty="0" smtClean="0"/>
              <a:t>2 separate GLMs</a:t>
            </a:r>
          </a:p>
          <a:p>
            <a:pPr lvl="1"/>
            <a:r>
              <a:rPr lang="en-US" dirty="0" smtClean="0"/>
              <a:t>May include different covariates</a:t>
            </a:r>
            <a:endParaRPr lang="en-US" dirty="0"/>
          </a:p>
          <a:p>
            <a:r>
              <a:rPr lang="en-US" dirty="0" smtClean="0"/>
              <a:t>If we include random effects / shared terms, they usually aren’t correlated across models</a:t>
            </a:r>
          </a:p>
          <a:p>
            <a:pPr lvl="1"/>
            <a:r>
              <a:rPr lang="en-US" dirty="0" smtClean="0"/>
              <a:t>Different data + </a:t>
            </a:r>
            <a:r>
              <a:rPr lang="en-US" dirty="0"/>
              <a:t>d</a:t>
            </a:r>
            <a:r>
              <a:rPr lang="en-US" dirty="0" smtClean="0"/>
              <a:t>ifferent link functions = weird interpretation</a:t>
            </a:r>
          </a:p>
          <a:p>
            <a:pPr lvl="1"/>
            <a:r>
              <a:rPr lang="en-US" dirty="0" smtClean="0"/>
              <a:t>Results from both models combined for estimates of total density (</a:t>
            </a:r>
            <a:r>
              <a:rPr lang="en-US" dirty="0" err="1" smtClean="0">
                <a:hlinkClick r:id="rId2"/>
              </a:rPr>
              <a:t>nwfscDeltaGLM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95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230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Document</vt:lpstr>
      <vt:lpstr>Notes about GLMs</vt:lpstr>
      <vt:lpstr>Data are often not normal</vt:lpstr>
      <vt:lpstr>We can model the response as function of predictors using link functions</vt:lpstr>
      <vt:lpstr>GLMMs</vt:lpstr>
      <vt:lpstr>Where have we seen this before?</vt:lpstr>
      <vt:lpstr>Univariate -&gt; multivariate</vt:lpstr>
      <vt:lpstr>Delta-GLMs</vt:lpstr>
      <vt:lpstr>Delta-GLM or ‘hurdle models’</vt:lpstr>
    </vt:vector>
  </TitlesOfParts>
  <Company>NOAA/NMFS/NWFSC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about GLMs</dc:title>
  <dc:creator>Eric Ward</dc:creator>
  <cp:lastModifiedBy>Eric Ward</cp:lastModifiedBy>
  <cp:revision>4</cp:revision>
  <dcterms:created xsi:type="dcterms:W3CDTF">2015-02-19T19:28:47Z</dcterms:created>
  <dcterms:modified xsi:type="dcterms:W3CDTF">2015-02-19T20:03:53Z</dcterms:modified>
</cp:coreProperties>
</file>