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6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7.bin" ContentType="application/vnd.openxmlformats-officedocument.oleObject"/>
  <Override PartName="/ppt/notesSlides/notesSlide3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3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46"/>
  </p:notesMasterIdLst>
  <p:handoutMasterIdLst>
    <p:handoutMasterId r:id="rId47"/>
  </p:handoutMasterIdLst>
  <p:sldIdLst>
    <p:sldId id="519" r:id="rId3"/>
    <p:sldId id="520" r:id="rId4"/>
    <p:sldId id="521" r:id="rId5"/>
    <p:sldId id="522" r:id="rId6"/>
    <p:sldId id="523" r:id="rId7"/>
    <p:sldId id="524" r:id="rId8"/>
    <p:sldId id="525" r:id="rId9"/>
    <p:sldId id="258" r:id="rId10"/>
    <p:sldId id="502" r:id="rId11"/>
    <p:sldId id="430" r:id="rId12"/>
    <p:sldId id="426" r:id="rId13"/>
    <p:sldId id="432" r:id="rId14"/>
    <p:sldId id="507" r:id="rId15"/>
    <p:sldId id="431" r:id="rId16"/>
    <p:sldId id="508" r:id="rId17"/>
    <p:sldId id="428" r:id="rId18"/>
    <p:sldId id="434" r:id="rId19"/>
    <p:sldId id="517" r:id="rId20"/>
    <p:sldId id="438" r:id="rId21"/>
    <p:sldId id="463" r:id="rId22"/>
    <p:sldId id="437" r:id="rId23"/>
    <p:sldId id="439" r:id="rId24"/>
    <p:sldId id="440" r:id="rId25"/>
    <p:sldId id="509" r:id="rId26"/>
    <p:sldId id="510" r:id="rId27"/>
    <p:sldId id="526" r:id="rId28"/>
    <p:sldId id="527" r:id="rId29"/>
    <p:sldId id="442" r:id="rId30"/>
    <p:sldId id="528" r:id="rId31"/>
    <p:sldId id="530" r:id="rId32"/>
    <p:sldId id="529" r:id="rId33"/>
    <p:sldId id="512" r:id="rId34"/>
    <p:sldId id="443" r:id="rId35"/>
    <p:sldId id="444" r:id="rId36"/>
    <p:sldId id="511" r:id="rId37"/>
    <p:sldId id="445" r:id="rId38"/>
    <p:sldId id="513" r:id="rId39"/>
    <p:sldId id="514" r:id="rId40"/>
    <p:sldId id="532" r:id="rId41"/>
    <p:sldId id="515" r:id="rId42"/>
    <p:sldId id="484" r:id="rId43"/>
    <p:sldId id="516" r:id="rId44"/>
    <p:sldId id="501" r:id="rId4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BDC"/>
    <a:srgbClr val="65B5D9"/>
    <a:srgbClr val="87C5E1"/>
    <a:srgbClr val="99CCFF"/>
    <a:srgbClr val="A7D2FF"/>
    <a:srgbClr val="3366FF"/>
    <a:srgbClr val="DBA62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1.emf"/><Relationship Id="rId3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3713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3713" cy="463550"/>
          </a:xfrm>
          <a:prstGeom prst="rect">
            <a:avLst/>
          </a:prstGeom>
        </p:spPr>
        <p:txBody>
          <a:bodyPr vert="horz" wrap="square" lIns="87996" tIns="43998" rIns="87996" bIns="439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1" tIns="46511" rIns="93021" bIns="4651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1" tIns="46511" rIns="93021" bIns="4651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5325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5325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1445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349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554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349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554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554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554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1685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554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1685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6554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1685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373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578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1685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6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9877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373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373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373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75781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8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98309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132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176133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MAR(1) Workshop - ESA 2007, San Jose, CA</a:t>
            </a:r>
          </a:p>
        </p:txBody>
      </p:sp>
      <p:sp>
        <p:nvSpPr>
          <p:cNvPr id="36869" name="Date Placeholder 6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</a:rPr>
              <a:t>5 Aug 2007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255EFC-A15E-F143-862A-B268FDE54D5D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0E1EC-6123-0D40-A050-CC9731AAD1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95DC26-DF81-8B43-BAF7-4FDF4FF23ACD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B0979-2D92-744E-A0E6-AA3548BFF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6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7CF18-7F53-9D4C-8212-3D773EC99D28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F5F48-3DDD-A043-A9A8-FE9AF9739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F57ACA-E62E-4341-9AF9-C487F080D6C6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BD097-7F54-094C-98BC-254409A3FB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BAEF1-5489-E540-82DD-53E04E8A1833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31C5F-9CA8-F64C-9051-B162F051EC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7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FE5611-D1DB-524B-88F2-1211D0F6D599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A70EC-B95B-5444-A75E-78A2005D5A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8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5859E7-3F57-E548-AD35-30FBFBA10A90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F303D-82A0-AE49-80AD-EEF2BA5CA9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2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3A67EB-F4E5-5E4B-BAB4-DFDDC778EDA7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620EA-2775-174F-86BB-B5B085784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0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933A8-D8A1-E04A-B2B7-5162328CA306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0A179-5E9A-8546-BF51-08CD71D5C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1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2EF6CE-5104-7846-8E0E-BDDDBE8470C5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E3BE0-131C-A142-B1B9-A9112493F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F5C2D-0868-AD45-9D7E-E289F3B9DB95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3DC25-F375-2C44-A098-C02BD9BF96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869D193-C9C6-FA44-BB10-F6DA3BB1492F}" type="datetime1">
              <a:rPr lang="en-US"/>
              <a:pPr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FA6B622-B67E-0944-A870-38ECDB3986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cs.dal.ca/~myers/welcome.html" TargetMode="External"/><Relationship Id="rId4" Type="http://schemas.openxmlformats.org/officeDocument/2006/relationships/hyperlink" Target="http://www3.imperial.ac.uk/cpb/databases/gpdd" TargetMode="External"/><Relationship Id="rId5" Type="http://schemas.openxmlformats.org/officeDocument/2006/relationships/hyperlink" Target="https://www.webapps.nwfsc.noaa.gov/apex/f?p=238:home: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mlegacy.marinebiodiversity.c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33748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Eric Ward</a:t>
            </a:r>
          </a:p>
          <a:p>
            <a:r>
              <a:rPr lang="en-US" dirty="0">
                <a:solidFill>
                  <a:schemeClr val="tx1"/>
                </a:solidFill>
              </a:rPr>
              <a:t>Mark Scheuerell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Eli Holmes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47725" y="539750"/>
            <a:ext cx="744855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i="1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Applied Time Series Analysis</a:t>
            </a: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FISH 507</a:t>
            </a:r>
          </a:p>
        </p:txBody>
      </p:sp>
    </p:spTree>
    <p:extLst>
      <p:ext uri="{BB962C8B-B14F-4D97-AF65-F5344CB8AC3E}">
        <p14:creationId xmlns:p14="http://schemas.microsoft.com/office/powerpoint/2010/main" val="7620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What is a time series?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1859580" y="1677988"/>
            <a:ext cx="5424841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time series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ts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 set of observations taken sequentially in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time</a:t>
            </a:r>
          </a:p>
          <a:p>
            <a:pPr marL="230188" indent="-230188"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ts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can be represented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as a set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230188" indent="-230188" eaLnBrk="1" hangingPunct="1"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{</a:t>
            </a:r>
            <a:r>
              <a:rPr lang="en-US" sz="2000" i="1" dirty="0" err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: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= 1,2,3,…,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} = {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,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,…,</a:t>
            </a:r>
            <a:r>
              <a:rPr lang="en-US" sz="2000" i="1" dirty="0" err="1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}  </a:t>
            </a:r>
          </a:p>
          <a:p>
            <a:pPr marL="230188" indent="-230188"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For example,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230188" indent="-230188" eaLnBrk="1" hangingPunct="1">
              <a:spcAft>
                <a:spcPts val="180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{10,31,27,42,53,15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}</a:t>
            </a:r>
            <a:endParaRPr lang="en-US" sz="2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a time 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5844" name="Picture 4" descr="SRSS_ts_obs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100263"/>
            <a:ext cx="62706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120775" y="1457325"/>
            <a:ext cx="690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i="1">
                <a:latin typeface="Calibri" charset="0"/>
              </a:rPr>
              <a:t>Number of wild spr/sum Chinook salmon returning to the Snake 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Classification of time series (I)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12490" y="1447800"/>
            <a:ext cx="5919021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62013" indent="-404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60475" indent="-346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romanUcPeriod"/>
            </a:pPr>
            <a:r>
              <a:rPr lang="en-US" dirty="0">
                <a:latin typeface="Calibri" charset="0"/>
              </a:rPr>
              <a:t>By some index set</a:t>
            </a:r>
            <a:endParaRPr lang="en-US" i="1" dirty="0">
              <a:latin typeface="Calibri" charset="0"/>
            </a:endParaRP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Interval across real time </a:t>
            </a:r>
            <a:r>
              <a:rPr lang="en-US" sz="2000" i="1" dirty="0">
                <a:latin typeface="Calibri" charset="0"/>
              </a:rPr>
              <a:t>x</a:t>
            </a:r>
            <a:r>
              <a:rPr lang="en-US" sz="2000" dirty="0">
                <a:latin typeface="Calibri" charset="0"/>
              </a:rPr>
              <a:t>(</a:t>
            </a:r>
            <a:r>
              <a:rPr lang="en-US" sz="2000" i="1" dirty="0">
                <a:latin typeface="Calibri" charset="0"/>
              </a:rPr>
              <a:t>t</a:t>
            </a:r>
            <a:r>
              <a:rPr lang="en-US" sz="2000" dirty="0">
                <a:latin typeface="Calibri" charset="0"/>
              </a:rPr>
              <a:t>); </a:t>
            </a:r>
            <a:r>
              <a:rPr lang="en-US" sz="2000" i="1" dirty="0">
                <a:latin typeface="Calibri" charset="0"/>
              </a:rPr>
              <a:t>t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ymbol" charset="0"/>
              </a:rPr>
              <a:t>Î</a:t>
            </a:r>
            <a:r>
              <a:rPr lang="en-US" sz="2000" dirty="0">
                <a:solidFill>
                  <a:srgbClr val="000000"/>
                </a:solidFill>
                <a:latin typeface="Symbol" charset="0"/>
              </a:rPr>
              <a:t> </a:t>
            </a:r>
            <a:r>
              <a:rPr lang="en-US" sz="2000" dirty="0">
                <a:latin typeface="Calibri" charset="0"/>
              </a:rPr>
              <a:t>[1.1,2.5]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Discrete time </a:t>
            </a:r>
            <a:r>
              <a:rPr lang="en-US" sz="2000" i="1" dirty="0" err="1">
                <a:latin typeface="Calibri" charset="0"/>
              </a:rPr>
              <a:t>x</a:t>
            </a:r>
            <a:r>
              <a:rPr lang="en-US" sz="2000" i="1" baseline="-25000" dirty="0" err="1">
                <a:latin typeface="Calibri" charset="0"/>
              </a:rPr>
              <a:t>t</a:t>
            </a:r>
            <a:endParaRPr lang="en-US" sz="2000" i="1" baseline="-25000" dirty="0">
              <a:latin typeface="Calibri" charset="0"/>
            </a:endParaRPr>
          </a:p>
          <a:p>
            <a:pPr lvl="2" eaLnBrk="1" hangingPunct="1">
              <a:spcAft>
                <a:spcPts val="600"/>
              </a:spcAft>
              <a:buClr>
                <a:schemeClr val="tx2"/>
              </a:buClr>
              <a:buFont typeface="Calibri" charset="0"/>
              <a:buAutoNum type="arabicPeriod"/>
            </a:pPr>
            <a:r>
              <a:rPr lang="en-US" sz="1800" dirty="0">
                <a:latin typeface="Calibri" charset="0"/>
              </a:rPr>
              <a:t>Equally spaced; </a:t>
            </a:r>
            <a:r>
              <a:rPr lang="en-US" sz="1800" i="1" dirty="0">
                <a:latin typeface="Calibri" charset="0"/>
              </a:rPr>
              <a:t>t</a:t>
            </a:r>
            <a:r>
              <a:rPr lang="en-US" sz="1800" dirty="0">
                <a:latin typeface="Calibri" charset="0"/>
              </a:rPr>
              <a:t> = {1,2,3,4,5}</a:t>
            </a:r>
          </a:p>
          <a:p>
            <a:pPr lvl="2" eaLnBrk="1" hangingPunct="1">
              <a:spcAft>
                <a:spcPts val="600"/>
              </a:spcAft>
              <a:buClr>
                <a:schemeClr val="tx2"/>
              </a:buClr>
              <a:buFont typeface="Calibri" charset="0"/>
              <a:buAutoNum type="arabicPeriod"/>
            </a:pPr>
            <a:r>
              <a:rPr lang="en-US" sz="1800" dirty="0">
                <a:latin typeface="Calibri" charset="0"/>
              </a:rPr>
              <a:t>Equally spaced w/ missing values; </a:t>
            </a:r>
            <a:r>
              <a:rPr lang="en-US" sz="1800" i="1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 sz="1800" dirty="0">
                <a:latin typeface="Calibri" charset="0"/>
              </a:rPr>
              <a:t>{1,2,4,5,6}</a:t>
            </a:r>
          </a:p>
          <a:p>
            <a:pPr lvl="2" eaLnBrk="1" hangingPunct="1">
              <a:spcAft>
                <a:spcPts val="600"/>
              </a:spcAft>
              <a:buClr>
                <a:schemeClr val="tx2"/>
              </a:buClr>
              <a:buFont typeface="Calibri" charset="0"/>
              <a:buAutoNum type="arabicPeriod"/>
            </a:pPr>
            <a:r>
              <a:rPr lang="en-US" sz="1800" dirty="0">
                <a:latin typeface="Calibri" charset="0"/>
              </a:rPr>
              <a:t>Unequally spaced; </a:t>
            </a:r>
            <a:r>
              <a:rPr lang="en-US" sz="1800" i="1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 sz="1800" dirty="0">
                <a:latin typeface="Calibri" charset="0"/>
              </a:rPr>
              <a:t>{2,3,4,6,9}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Classification of time series (II)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749538" y="1447800"/>
            <a:ext cx="56449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62013" indent="-404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romanUcPeriod" startAt="2"/>
            </a:pPr>
            <a:r>
              <a:rPr lang="en-US" dirty="0">
                <a:latin typeface="Calibri" charset="0"/>
              </a:rPr>
              <a:t>By underlying process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Discrete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total # of fish caught per trawl)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Continuous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salinity, temperature)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Classification of time series (III)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64108" y="1447800"/>
            <a:ext cx="641578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00050" indent="-400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98513" indent="-3413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romanUcPeriod" startAt="3"/>
            </a:pPr>
            <a:r>
              <a:rPr lang="en-US" dirty="0">
                <a:latin typeface="Calibri" charset="0"/>
              </a:rPr>
              <a:t>By number of values recorded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Univariate/scalar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total # of fish caught)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Multivariate/vector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# of each </a:t>
            </a:r>
            <a:r>
              <a:rPr lang="en-US" sz="2000" dirty="0" err="1">
                <a:latin typeface="Calibri" charset="0"/>
              </a:rPr>
              <a:t>spp</a:t>
            </a:r>
            <a:r>
              <a:rPr lang="en-US" sz="2000" dirty="0">
                <a:latin typeface="Calibri" charset="0"/>
              </a:rPr>
              <a:t> of fish caught)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Classification of time series (IV)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6898" y="1447800"/>
            <a:ext cx="597020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00050" indent="-400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98513" indent="-3413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romanUcPeriod" startAt="4"/>
            </a:pPr>
            <a:r>
              <a:rPr lang="en-US" dirty="0">
                <a:latin typeface="Calibri" charset="0"/>
              </a:rPr>
              <a:t>By type of values recorded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Integer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# of fish in 5 min trawl = 2413)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Rational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fraction of unclipped fish = 47/951)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Real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fish mass = 10.2 g)</a:t>
            </a:r>
          </a:p>
          <a:p>
            <a:pPr lvl="1" eaLnBrk="1" hangingPunct="1">
              <a:spcAft>
                <a:spcPts val="1200"/>
              </a:spcAft>
              <a:buClr>
                <a:schemeClr val="tx2"/>
              </a:buClr>
              <a:buFont typeface="Calibri" charset="0"/>
              <a:buAutoNum type="alphaUcPeriod"/>
            </a:pPr>
            <a:r>
              <a:rPr lang="en-US" sz="2000" dirty="0">
                <a:latin typeface="Calibri" charset="0"/>
              </a:rPr>
              <a:t>Complex (</a:t>
            </a:r>
            <a:r>
              <a:rPr lang="en-US" sz="2000" dirty="0" err="1">
                <a:latin typeface="Calibri" charset="0"/>
              </a:rPr>
              <a:t>eg</a:t>
            </a:r>
            <a:r>
              <a:rPr lang="en-US" sz="2000" dirty="0">
                <a:latin typeface="Calibri" charset="0"/>
              </a:rPr>
              <a:t>, </a:t>
            </a:r>
            <a:r>
              <a:rPr lang="en-US" sz="2000" dirty="0" err="1">
                <a:latin typeface="Calibri" charset="0"/>
              </a:rPr>
              <a:t>cos</a:t>
            </a:r>
            <a:r>
              <a:rPr lang="en-US" sz="2000" dirty="0">
                <a:latin typeface="Calibri" charset="0"/>
              </a:rPr>
              <a:t>[2π*2.43] + </a:t>
            </a:r>
            <a:r>
              <a:rPr lang="en-US" sz="2000" i="1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 sin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[2π*2.43]</a:t>
            </a:r>
            <a:r>
              <a:rPr lang="en-US" sz="2000" dirty="0">
                <a:latin typeface="Calibri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Statistical analyses of time series</a:t>
            </a: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868363" y="1317547"/>
            <a:ext cx="7407275" cy="477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Most statistical analyses are concerned with estimating properties of a population from a sample</a:t>
            </a:r>
          </a:p>
          <a:p>
            <a:pPr marL="230188" indent="-230188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Time series analysis, however, presents a different situation</a:t>
            </a:r>
          </a:p>
          <a:p>
            <a:pPr marL="230188" indent="-230188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Although we could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vary the length of an observed sample,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it is often impossible to make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multiple observations at a given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time</a:t>
            </a:r>
          </a:p>
          <a:p>
            <a:pPr marL="230188" indent="-230188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For example,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one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can’t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observe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today’s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closing price of Microsoft stock more than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once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230188" indent="-230188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This makes conventional statistical procedures, based on large sample estimates, inappropriate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3385" y="2333867"/>
            <a:ext cx="976923" cy="2168770"/>
          </a:xfrm>
          <a:prstGeom prst="rect">
            <a:avLst/>
          </a:prstGeom>
          <a:solidFill>
            <a:schemeClr val="accent3">
              <a:lumMod val="5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0308" y="2333867"/>
            <a:ext cx="1729153" cy="216877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1416" y="2333867"/>
            <a:ext cx="976923" cy="2168770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56385" y="2333867"/>
            <a:ext cx="1463431" cy="2168770"/>
          </a:xfrm>
          <a:prstGeom prst="rect">
            <a:avLst/>
          </a:prstGeom>
          <a:solidFill>
            <a:schemeClr val="accent3">
              <a:lumMod val="5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Examples of time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8771" y="5618256"/>
            <a:ext cx="4136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n-lt"/>
              </a:rPr>
              <a:t>How would we describe this </a:t>
            </a:r>
            <a:r>
              <a:rPr lang="en-US" sz="2400" dirty="0" err="1" smtClean="0">
                <a:latin typeface="+mn-lt"/>
              </a:rPr>
              <a:t>ts</a:t>
            </a:r>
            <a:r>
              <a:rPr lang="en-US" sz="2400" dirty="0" smtClean="0">
                <a:latin typeface="+mn-lt"/>
              </a:rPr>
              <a:t>?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9940" y="2977099"/>
            <a:ext cx="49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flat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 rot="3580556">
            <a:off x="4640875" y="3178346"/>
            <a:ext cx="1197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decreasing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 rot="18032112">
            <a:off x="5721356" y="2852054"/>
            <a:ext cx="1135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ncreasing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 rot="17965618">
            <a:off x="1868370" y="3395228"/>
            <a:ext cx="1135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ncreasing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3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Examples of time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8771" y="5618256"/>
            <a:ext cx="4136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n-lt"/>
              </a:rPr>
              <a:t>How would we describe this </a:t>
            </a:r>
            <a:r>
              <a:rPr lang="en-US" sz="2400" dirty="0" err="1" smtClean="0">
                <a:latin typeface="+mn-lt"/>
              </a:rPr>
              <a:t>ts</a:t>
            </a:r>
            <a:r>
              <a:rPr lang="en-US" sz="2400" dirty="0" smtClean="0">
                <a:latin typeface="+mn-lt"/>
              </a:rPr>
              <a:t>?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0462" y="2333867"/>
            <a:ext cx="459153" cy="216877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4556" y="2273717"/>
            <a:ext cx="1611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“Regular” cycle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36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What is a time series model?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976313" y="1677988"/>
            <a:ext cx="7191375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A </a:t>
            </a:r>
            <a:r>
              <a:rPr lang="en-US" i="1" dirty="0">
                <a:latin typeface="Calibri" charset="0"/>
              </a:rPr>
              <a:t>time series model</a:t>
            </a:r>
            <a:r>
              <a:rPr lang="en-US" dirty="0">
                <a:latin typeface="Calibri" charset="0"/>
              </a:rPr>
              <a:t> for {</a:t>
            </a:r>
            <a:r>
              <a:rPr lang="en-US" i="1" dirty="0" err="1">
                <a:latin typeface="Calibri" charset="0"/>
              </a:rPr>
              <a:t>x</a:t>
            </a:r>
            <a:r>
              <a:rPr lang="en-US" i="1" baseline="-25000" dirty="0" err="1"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} is a specification of the joint distributions of a sequence of random variables {</a:t>
            </a:r>
            <a:r>
              <a:rPr lang="en-US" i="1" dirty="0" err="1">
                <a:latin typeface="Calibri" charset="0"/>
              </a:rPr>
              <a:t>X</a:t>
            </a:r>
            <a:r>
              <a:rPr lang="en-US" i="1" baseline="-25000" dirty="0" err="1"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} of which {</a:t>
            </a:r>
            <a:r>
              <a:rPr lang="en-US" i="1" dirty="0" err="1">
                <a:latin typeface="Calibri" charset="0"/>
              </a:rPr>
              <a:t>x</a:t>
            </a:r>
            <a:r>
              <a:rPr lang="en-US" i="1" baseline="-25000" dirty="0" err="1"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} is thought to be a </a:t>
            </a:r>
            <a:r>
              <a:rPr lang="en-US" dirty="0" smtClean="0">
                <a:latin typeface="Calibri" charset="0"/>
              </a:rPr>
              <a:t>realization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For example,</a:t>
            </a:r>
          </a:p>
          <a:p>
            <a:pPr marL="454025" indent="0" eaLnBrk="1" hangingPunct="1">
              <a:spcAft>
                <a:spcPts val="1800"/>
              </a:spcAft>
              <a:tabLst>
                <a:tab pos="274637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“white” noise:	</a:t>
            </a:r>
            <a:r>
              <a:rPr lang="en-US" sz="2000" i="1" dirty="0" err="1" smtClean="0">
                <a:latin typeface="Calibri" charset="0"/>
              </a:rPr>
              <a:t>x</a:t>
            </a:r>
            <a:r>
              <a:rPr lang="en-US" sz="2000" i="1" baseline="-25000" dirty="0" err="1" smtClean="0">
                <a:latin typeface="Calibri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= </a:t>
            </a:r>
            <a:r>
              <a:rPr lang="en-US" sz="2000" i="1" dirty="0" err="1" smtClean="0">
                <a:solidFill>
                  <a:srgbClr val="000000"/>
                </a:solidFill>
                <a:latin typeface="Calibri" charset="0"/>
              </a:rPr>
              <a:t>w</a:t>
            </a:r>
            <a:r>
              <a:rPr lang="en-US" sz="2000" i="1" baseline="-25000" dirty="0" err="1" smtClean="0">
                <a:latin typeface="Calibri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and </a:t>
            </a:r>
            <a:r>
              <a:rPr lang="en-US" sz="2000" i="1" dirty="0" err="1" smtClean="0">
                <a:solidFill>
                  <a:srgbClr val="000000"/>
                </a:solidFill>
                <a:latin typeface="Calibri" charset="0"/>
              </a:rPr>
              <a:t>w</a:t>
            </a:r>
            <a:r>
              <a:rPr lang="en-US" sz="2000" i="1" baseline="-25000" dirty="0" err="1" smtClean="0">
                <a:latin typeface="Calibri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~ N(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0,1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454025" indent="0" eaLnBrk="1" hangingPunct="1">
              <a:spcAft>
                <a:spcPts val="1800"/>
              </a:spcAft>
              <a:tabLst>
                <a:tab pos="274637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autoregressive</a:t>
            </a:r>
            <a:r>
              <a:rPr lang="en-US" altLang="ja-JP" sz="2000" dirty="0" smtClean="0">
                <a:solidFill>
                  <a:srgbClr val="000000"/>
                </a:solidFill>
                <a:latin typeface="Calibri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sz="2000" i="1" dirty="0" err="1" smtClean="0">
                <a:latin typeface="Calibri" charset="0"/>
              </a:rPr>
              <a:t>x</a:t>
            </a:r>
            <a:r>
              <a:rPr lang="en-US" sz="2000" i="1" baseline="-25000" dirty="0" err="1" smtClean="0">
                <a:latin typeface="Calibri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= </a:t>
            </a:r>
            <a:r>
              <a:rPr lang="en-US" sz="2000" i="1" dirty="0" smtClean="0">
                <a:latin typeface="Calibri" charset="0"/>
              </a:rPr>
              <a:t>x</a:t>
            </a:r>
            <a:r>
              <a:rPr lang="en-US" sz="2000" i="1" baseline="-25000" dirty="0" smtClean="0">
                <a:latin typeface="Calibri" charset="0"/>
              </a:rPr>
              <a:t>t-</a:t>
            </a:r>
            <a:r>
              <a:rPr lang="en-US" sz="2000" baseline="-25000" dirty="0" smtClean="0">
                <a:latin typeface="Calibri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+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charset="0"/>
              </a:rPr>
              <a:t>w</a:t>
            </a:r>
            <a:r>
              <a:rPr lang="en-US" sz="2000" i="1" baseline="-25000" dirty="0" err="1" smtClean="0">
                <a:latin typeface="Calibri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and </a:t>
            </a:r>
            <a:r>
              <a:rPr lang="en-US" sz="2000" i="1" dirty="0" err="1" smtClean="0">
                <a:solidFill>
                  <a:srgbClr val="000000"/>
                </a:solidFill>
                <a:latin typeface="Calibri" charset="0"/>
              </a:rPr>
              <a:t>w</a:t>
            </a:r>
            <a:r>
              <a:rPr lang="en-US" sz="2000" i="1" baseline="-25000" dirty="0" err="1" smtClean="0">
                <a:latin typeface="Calibri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~ N(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0,1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444" y="1600201"/>
            <a:ext cx="4741112" cy="242577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Who are we?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Who &amp; why you’re here?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What are you looking to get from this class?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4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Iterative approach to model building</a:t>
            </a: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2352675" y="1949450"/>
            <a:ext cx="2195513" cy="6397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Postulate general class of models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52675" y="3062288"/>
            <a:ext cx="2195513" cy="641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Identify candidate model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52675" y="4213225"/>
            <a:ext cx="2195513" cy="6397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Estimate parameters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352675" y="5316538"/>
            <a:ext cx="2195513" cy="639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FFFF"/>
                </a:solidFill>
                <a:latin typeface="Calibri" charset="0"/>
              </a:rPr>
              <a:t>Diagnostics:</a:t>
            </a:r>
          </a:p>
          <a:p>
            <a:pPr algn="ctr" eaLnBrk="1" hangingPunct="1"/>
            <a:r>
              <a:rPr lang="en-US" sz="1800">
                <a:solidFill>
                  <a:srgbClr val="FFFFFF"/>
                </a:solidFill>
                <a:latin typeface="Calibri" charset="0"/>
              </a:rPr>
              <a:t>is model adequate?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586413" y="5316538"/>
            <a:ext cx="2195512" cy="639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Use model for forecasting or control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" name="Straight Arrow Connector 9"/>
          <p:cNvCxnSpPr>
            <a:stCxn id="28675" idx="2"/>
            <a:endCxn id="5" idx="0"/>
          </p:cNvCxnSpPr>
          <p:nvPr/>
        </p:nvCxnSpPr>
        <p:spPr>
          <a:xfrm rot="5400000">
            <a:off x="3213894" y="2826544"/>
            <a:ext cx="473075" cy="15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5400000">
            <a:off x="3195638" y="3957638"/>
            <a:ext cx="509587" cy="15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rot="5400000">
            <a:off x="3219450" y="5084763"/>
            <a:ext cx="461963" cy="15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1"/>
            <a:endCxn id="5" idx="1"/>
          </p:cNvCxnSpPr>
          <p:nvPr/>
        </p:nvCxnSpPr>
        <p:spPr>
          <a:xfrm rot="10800000">
            <a:off x="2352675" y="3382963"/>
            <a:ext cx="1588" cy="2252662"/>
          </a:xfrm>
          <a:prstGeom prst="bentConnector3">
            <a:avLst>
              <a:gd name="adj1" fmla="val 58890510"/>
            </a:avLst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1" name="TextBox 31"/>
          <p:cNvSpPr txBox="1">
            <a:spLocks noChangeArrowheads="1"/>
          </p:cNvSpPr>
          <p:nvPr/>
        </p:nvSpPr>
        <p:spPr bwMode="auto">
          <a:xfrm>
            <a:off x="1571625" y="5634038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>
                <a:solidFill>
                  <a:srgbClr val="7F7F7F"/>
                </a:solidFill>
                <a:latin typeface="Calibri" charset="0"/>
              </a:rPr>
              <a:t>No</a:t>
            </a:r>
          </a:p>
        </p:txBody>
      </p:sp>
      <p:sp>
        <p:nvSpPr>
          <p:cNvPr id="58382" name="TextBox 37"/>
          <p:cNvSpPr txBox="1">
            <a:spLocks noChangeArrowheads="1"/>
          </p:cNvSpPr>
          <p:nvPr/>
        </p:nvSpPr>
        <p:spPr bwMode="auto">
          <a:xfrm>
            <a:off x="4740275" y="563403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dirty="0">
                <a:solidFill>
                  <a:srgbClr val="7F7F7F"/>
                </a:solidFill>
                <a:latin typeface="Calibri" charset="0"/>
              </a:rPr>
              <a:t>Yes</a:t>
            </a:r>
          </a:p>
        </p:txBody>
      </p: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4548188" y="5635625"/>
            <a:ext cx="1038225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4" name="TextBox 27"/>
          <p:cNvSpPr txBox="1">
            <a:spLocks noChangeArrowheads="1"/>
          </p:cNvSpPr>
          <p:nvPr/>
        </p:nvSpPr>
        <p:spPr bwMode="auto">
          <a:xfrm>
            <a:off x="1625600" y="1316038"/>
            <a:ext cx="589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i="1">
                <a:latin typeface="Calibri" charset="0"/>
              </a:rPr>
              <a:t>Also known as the  </a:t>
            </a:r>
            <a:r>
              <a:rPr lang="ja-JP" altLang="en-US" i="1">
                <a:latin typeface="Calibri" charset="0"/>
              </a:rPr>
              <a:t>“</a:t>
            </a:r>
            <a:r>
              <a:rPr lang="en-US" i="1">
                <a:latin typeface="Calibri" charset="0"/>
              </a:rPr>
              <a:t>Box-Jenkins Approach</a:t>
            </a:r>
            <a:r>
              <a:rPr lang="ja-JP" altLang="en-US" i="1">
                <a:latin typeface="Calibri" charset="0"/>
              </a:rPr>
              <a:t>”</a:t>
            </a:r>
            <a:endParaRPr lang="en-US" i="1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58381" grpId="0"/>
      <p:bldP spid="583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Classical decomposition of time 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1225550" y="1677988"/>
            <a:ext cx="66929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i="1" dirty="0">
                <a:latin typeface="Calibri" charset="0"/>
              </a:rPr>
              <a:t>Classical decomposition </a:t>
            </a:r>
            <a:r>
              <a:rPr lang="en-US" dirty="0">
                <a:latin typeface="Calibri" charset="0"/>
              </a:rPr>
              <a:t>of an observed time series is a fundamental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approach in </a:t>
            </a:r>
            <a:r>
              <a:rPr lang="en-US" dirty="0">
                <a:latin typeface="Calibri" charset="0"/>
              </a:rPr>
              <a:t>time series analysis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The idea is to decompose a time series {</a:t>
            </a:r>
            <a:r>
              <a:rPr lang="en-US" i="1" dirty="0" err="1">
                <a:latin typeface="Calibri" charset="0"/>
              </a:rPr>
              <a:t>x</a:t>
            </a:r>
            <a:r>
              <a:rPr lang="en-US" i="1" baseline="-25000" dirty="0" err="1"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} into a trend 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i="1" dirty="0" err="1" smtClean="0">
                <a:latin typeface="Calibri" charset="0"/>
              </a:rPr>
              <a:t>m</a:t>
            </a:r>
            <a:r>
              <a:rPr lang="en-US" i="1" baseline="-25000" dirty="0" err="1" smtClean="0"/>
              <a:t>t</a:t>
            </a:r>
            <a:r>
              <a:rPr lang="en-US" dirty="0">
                <a:latin typeface="Calibri" charset="0"/>
              </a:rPr>
              <a:t>), a seasonal component 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i="1" dirty="0" err="1" smtClean="0">
                <a:latin typeface="Calibri" charset="0"/>
              </a:rPr>
              <a:t>s</a:t>
            </a:r>
            <a:r>
              <a:rPr lang="en-US" i="1" baseline="-25000" dirty="0" err="1" smtClean="0"/>
              <a:t>t</a:t>
            </a:r>
            <a:r>
              <a:rPr lang="en-US" dirty="0">
                <a:latin typeface="Calibri" charset="0"/>
              </a:rPr>
              <a:t>), and a remainder (</a:t>
            </a:r>
            <a:r>
              <a:rPr lang="en-US" i="1" dirty="0">
                <a:latin typeface="Calibri" charset="0"/>
              </a:rPr>
              <a:t>e</a:t>
            </a:r>
            <a:r>
              <a:rPr lang="en-US" i="1" baseline="-25000" dirty="0"/>
              <a:t>t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 marL="0" indent="0" eaLnBrk="1" hangingPunct="1">
              <a:spcAft>
                <a:spcPts val="1800"/>
              </a:spcAf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i="1" baseline="-25000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err="1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+ 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+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e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t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Linear filtering of time 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1325392" y="1576388"/>
            <a:ext cx="6154743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Beginning with the trend (</a:t>
            </a:r>
            <a:r>
              <a:rPr lang="en-US" i="1" dirty="0" err="1">
                <a:latin typeface="Calibri" charset="0"/>
              </a:rPr>
              <a:t>m</a:t>
            </a:r>
            <a:r>
              <a:rPr lang="en-US" i="1" baseline="-25000" dirty="0" err="1"/>
              <a:t>t</a:t>
            </a:r>
            <a:r>
              <a:rPr lang="en-US" dirty="0">
                <a:latin typeface="Calibri" charset="0"/>
              </a:rPr>
              <a:t>), we need a means for extracting a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signal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A common method is to use linear filters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70889"/>
              </p:ext>
            </p:extLst>
          </p:nvPr>
        </p:nvGraphicFramePr>
        <p:xfrm>
          <a:off x="1942591" y="2995383"/>
          <a:ext cx="18240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3" name="Equation" r:id="rId4" imgW="863600" imgH="457200" progId="Equation.3">
                  <p:embed/>
                </p:oleObj>
              </mc:Choice>
              <mc:Fallback>
                <p:oleObj name="Equation" r:id="rId4" imgW="863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591" y="2995383"/>
                        <a:ext cx="1824037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1325392" y="4170363"/>
            <a:ext cx="6666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For example, moving averages with equal weights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4579159" y="4965432"/>
            <a:ext cx="3032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800"/>
              </a:spcAf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(FYI, this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is what Excel does)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94260"/>
              </p:ext>
            </p:extLst>
          </p:nvPr>
        </p:nvGraphicFramePr>
        <p:xfrm>
          <a:off x="1942591" y="4673600"/>
          <a:ext cx="2333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4" name="Equation" r:id="rId6" imgW="1104900" imgH="457200" progId="Equation.3">
                  <p:embed/>
                </p:oleObj>
              </mc:Choice>
              <mc:Fallback>
                <p:oleObj name="Equation" r:id="rId6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591" y="4673600"/>
                        <a:ext cx="233362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filtering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Linear filtering of time 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1218178" y="1547961"/>
            <a:ext cx="6814521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Consider case where season is based on 12 months &amp; </a:t>
            </a:r>
            <a:r>
              <a:rPr lang="en-US" dirty="0" err="1" smtClean="0">
                <a:latin typeface="Calibri" charset="0"/>
              </a:rPr>
              <a:t>ts</a:t>
            </a:r>
            <a:r>
              <a:rPr lang="en-US" dirty="0" smtClean="0">
                <a:latin typeface="Calibri" charset="0"/>
              </a:rPr>
              <a:t> begins in January (t=1)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Monthly averages over year will result in </a:t>
            </a:r>
            <a:r>
              <a:rPr lang="en-US" i="1" dirty="0" smtClean="0">
                <a:latin typeface="Calibri" charset="0"/>
              </a:rPr>
              <a:t>t</a:t>
            </a:r>
            <a:r>
              <a:rPr lang="en-US" dirty="0" smtClean="0">
                <a:latin typeface="Calibri" charset="0"/>
              </a:rPr>
              <a:t> = 6.5 for </a:t>
            </a:r>
            <a:r>
              <a:rPr lang="en-US" i="1" dirty="0" err="1" smtClean="0">
                <a:latin typeface="Calibri" charset="0"/>
              </a:rPr>
              <a:t>m</a:t>
            </a:r>
            <a:r>
              <a:rPr lang="en-US" i="1" baseline="-25000" dirty="0" err="1" smtClean="0">
                <a:latin typeface="Calibri" charset="0"/>
              </a:rPr>
              <a:t>t</a:t>
            </a:r>
            <a:r>
              <a:rPr lang="en-US" dirty="0" smtClean="0">
                <a:latin typeface="Calibri" charset="0"/>
              </a:rPr>
              <a:t> (which is not good)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One trick is to average </a:t>
            </a:r>
            <a:r>
              <a:rPr lang="en-US" dirty="0">
                <a:latin typeface="Calibri" charset="0"/>
              </a:rPr>
              <a:t>(1</a:t>
            </a:r>
            <a:r>
              <a:rPr lang="en-US" dirty="0" smtClean="0">
                <a:latin typeface="Calibri" charset="0"/>
              </a:rPr>
              <a:t>) the average of Jan-Dec &amp; (2) the </a:t>
            </a:r>
            <a:r>
              <a:rPr lang="en-US" dirty="0">
                <a:latin typeface="Calibri" charset="0"/>
              </a:rPr>
              <a:t>average of </a:t>
            </a:r>
            <a:r>
              <a:rPr lang="en-US" dirty="0" smtClean="0">
                <a:latin typeface="Calibri" charset="0"/>
              </a:rPr>
              <a:t>Feb-Jan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559929"/>
              </p:ext>
            </p:extLst>
          </p:nvPr>
        </p:nvGraphicFramePr>
        <p:xfrm>
          <a:off x="1205706" y="4549163"/>
          <a:ext cx="67325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4" imgW="3187700" imgH="393700" progId="Equation.3">
                  <p:embed/>
                </p:oleObj>
              </mc:Choice>
              <mc:Fallback>
                <p:oleObj name="Equation" r:id="rId4" imgW="318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706" y="4549163"/>
                        <a:ext cx="673258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5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filtering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9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filtering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10100"/>
            <a:ext cx="64008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5795" y="6519446"/>
            <a:ext cx="340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 from http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://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www.ncdc.noaa.gov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4093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filtering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101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Decomposition of time 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660" name="TextBox 5"/>
          <p:cNvSpPr txBox="1">
            <a:spLocks noChangeArrowheads="1"/>
          </p:cNvSpPr>
          <p:nvPr/>
        </p:nvSpPr>
        <p:spPr bwMode="auto">
          <a:xfrm>
            <a:off x="1761682" y="1576388"/>
            <a:ext cx="5620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Aft>
                <a:spcPts val="1800"/>
              </a:spcAft>
            </a:pPr>
            <a:r>
              <a:rPr lang="en-US" dirty="0" smtClean="0">
                <a:latin typeface="Calibri" charset="0"/>
              </a:rPr>
              <a:t>Now that we have an estimate of </a:t>
            </a:r>
            <a:r>
              <a:rPr lang="en-US" i="1" dirty="0" err="1" smtClean="0">
                <a:latin typeface="Calibri" charset="0"/>
              </a:rPr>
              <a:t>m</a:t>
            </a:r>
            <a:r>
              <a:rPr lang="en-US" i="1" baseline="-25000" dirty="0" err="1" smtClean="0">
                <a:latin typeface="Calibri" charset="0"/>
              </a:rPr>
              <a:t>t</a:t>
            </a:r>
            <a:r>
              <a:rPr lang="en-US" dirty="0" smtClean="0">
                <a:latin typeface="Calibri" charset="0"/>
              </a:rPr>
              <a:t>, we can get estimate of </a:t>
            </a:r>
            <a:r>
              <a:rPr lang="en-US" i="1" dirty="0" err="1" smtClean="0">
                <a:latin typeface="Calibri" charset="0"/>
              </a:rPr>
              <a:t>s</a:t>
            </a:r>
            <a:r>
              <a:rPr lang="en-US" i="1" baseline="-25000" dirty="0" err="1" smtClean="0">
                <a:latin typeface="Calibri" charset="0"/>
              </a:rPr>
              <a:t>t</a:t>
            </a:r>
            <a:r>
              <a:rPr lang="en-US" dirty="0" smtClean="0">
                <a:latin typeface="Calibri" charset="0"/>
              </a:rPr>
              <a:t> simply by subtraction: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32451"/>
              </p:ext>
            </p:extLst>
          </p:nvPr>
        </p:nvGraphicFramePr>
        <p:xfrm>
          <a:off x="3639992" y="2613879"/>
          <a:ext cx="1805734" cy="56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9" name="Equation" r:id="rId4" imgW="685800" imgH="215900" progId="Equation.3">
                  <p:embed/>
                </p:oleObj>
              </mc:Choice>
              <mc:Fallback>
                <p:oleObj name="Equation" r:id="rId4" imgW="685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992" y="2613879"/>
                        <a:ext cx="1805734" cy="56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filtering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101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0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Days and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53" y="1381873"/>
            <a:ext cx="5714894" cy="3339862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Lectures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When: Tues &amp; Thurs from 1:30-2:50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Where: FSH 203</a:t>
            </a:r>
          </a:p>
          <a:p>
            <a:pPr>
              <a:spcBef>
                <a:spcPts val="1368"/>
              </a:spcBef>
            </a:pPr>
            <a:r>
              <a:rPr lang="en-US" dirty="0" smtClean="0">
                <a:solidFill>
                  <a:schemeClr val="tx2"/>
                </a:solidFill>
              </a:rPr>
              <a:t>Computer lab</a:t>
            </a:r>
          </a:p>
          <a:p>
            <a:pPr marL="344488" lvl="1" indent="-1588">
              <a:buNone/>
            </a:pPr>
            <a:r>
              <a:rPr lang="en-US" dirty="0">
                <a:solidFill>
                  <a:schemeClr val="accent1"/>
                </a:solidFill>
              </a:rPr>
              <a:t>When: </a:t>
            </a:r>
            <a:r>
              <a:rPr lang="en-US" dirty="0" smtClean="0">
                <a:solidFill>
                  <a:schemeClr val="accent1"/>
                </a:solidFill>
              </a:rPr>
              <a:t>Thurs from 3:00-3:50</a:t>
            </a:r>
          </a:p>
          <a:p>
            <a:pPr marL="344488" lvl="1" indent="-1588">
              <a:buNone/>
            </a:pPr>
            <a:r>
              <a:rPr lang="en-US" dirty="0" smtClean="0">
                <a:solidFill>
                  <a:srgbClr val="4F81BD"/>
                </a:solidFill>
              </a:rPr>
              <a:t>Where: </a:t>
            </a:r>
            <a:r>
              <a:rPr lang="en-US" dirty="0">
                <a:solidFill>
                  <a:srgbClr val="4F81BD"/>
                </a:solidFill>
              </a:rPr>
              <a:t>FSH </a:t>
            </a:r>
            <a:r>
              <a:rPr lang="en-US" dirty="0" smtClean="0">
                <a:solidFill>
                  <a:srgbClr val="4F81BD"/>
                </a:solidFill>
              </a:rPr>
              <a:t>207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69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Decomposition of time 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660" name="TextBox 5"/>
          <p:cNvSpPr txBox="1">
            <a:spLocks noChangeArrowheads="1"/>
          </p:cNvSpPr>
          <p:nvPr/>
        </p:nvSpPr>
        <p:spPr bwMode="auto">
          <a:xfrm>
            <a:off x="1761682" y="1576388"/>
            <a:ext cx="5620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Aft>
                <a:spcPts val="1800"/>
              </a:spcAft>
            </a:pPr>
            <a:r>
              <a:rPr lang="en-US" dirty="0" smtClean="0">
                <a:latin typeface="Calibri" charset="0"/>
              </a:rPr>
              <a:t>Now that we have an estimate of </a:t>
            </a:r>
            <a:r>
              <a:rPr lang="en-US" i="1" dirty="0" err="1" smtClean="0">
                <a:latin typeface="Calibri" charset="0"/>
              </a:rPr>
              <a:t>s</a:t>
            </a:r>
            <a:r>
              <a:rPr lang="en-US" i="1" baseline="-25000" dirty="0" err="1" smtClean="0">
                <a:latin typeface="Calibri" charset="0"/>
              </a:rPr>
              <a:t>t</a:t>
            </a:r>
            <a:r>
              <a:rPr lang="en-US" dirty="0" smtClean="0">
                <a:latin typeface="Calibri" charset="0"/>
              </a:rPr>
              <a:t>, we can get estimate of </a:t>
            </a:r>
            <a:r>
              <a:rPr lang="en-US" i="1" dirty="0" smtClean="0">
                <a:latin typeface="Calibri" charset="0"/>
              </a:rPr>
              <a:t>e</a:t>
            </a:r>
            <a:r>
              <a:rPr lang="en-US" i="1" baseline="-25000" dirty="0" smtClean="0">
                <a:latin typeface="Calibri" charset="0"/>
              </a:rPr>
              <a:t>t</a:t>
            </a:r>
            <a:r>
              <a:rPr lang="en-US" dirty="0" smtClean="0">
                <a:latin typeface="Calibri" charset="0"/>
              </a:rPr>
              <a:t> simply by subtraction: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564882"/>
              </p:ext>
            </p:extLst>
          </p:nvPr>
        </p:nvGraphicFramePr>
        <p:xfrm>
          <a:off x="3340100" y="2614613"/>
          <a:ext cx="2406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Equation" r:id="rId4" imgW="914400" imgH="215900" progId="Equation.3">
                  <p:embed/>
                </p:oleObj>
              </mc:Choice>
              <mc:Fallback>
                <p:oleObj name="Equation" r:id="rId4" imgW="914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0100" y="2614613"/>
                        <a:ext cx="24066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95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filtering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45" y="1178914"/>
            <a:ext cx="640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9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Notes on decomposition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660" name="TextBox 5"/>
          <p:cNvSpPr txBox="1">
            <a:spLocks noChangeArrowheads="1"/>
          </p:cNvSpPr>
          <p:nvPr/>
        </p:nvSpPr>
        <p:spPr bwMode="auto">
          <a:xfrm>
            <a:off x="1436789" y="1576388"/>
            <a:ext cx="6270422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Obtaining a “model” for a </a:t>
            </a:r>
            <a:r>
              <a:rPr lang="en-US" dirty="0" err="1" smtClean="0">
                <a:latin typeface="Calibri" charset="0"/>
              </a:rPr>
              <a:t>ts</a:t>
            </a:r>
            <a:r>
              <a:rPr lang="en-US" dirty="0" smtClean="0">
                <a:latin typeface="Calibri" charset="0"/>
              </a:rPr>
              <a:t> via decomposition is easy, but…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You don’t get a formula with which to obtain forecasts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Let’s look at an alternative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4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trend fitting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709" name="TextBox 5"/>
          <p:cNvSpPr txBox="1">
            <a:spLocks noChangeArrowheads="1"/>
          </p:cNvSpPr>
          <p:nvPr/>
        </p:nvSpPr>
        <p:spPr bwMode="auto">
          <a:xfrm>
            <a:off x="1549271" y="1824860"/>
            <a:ext cx="59803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4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A simple method </a:t>
            </a:r>
            <a:r>
              <a:rPr lang="en-US" dirty="0" smtClean="0">
                <a:latin typeface="Calibri" charset="0"/>
              </a:rPr>
              <a:t>for trend extraction is </a:t>
            </a:r>
            <a:r>
              <a:rPr lang="en-US" dirty="0">
                <a:latin typeface="Calibri" charset="0"/>
              </a:rPr>
              <a:t>to use linear </a:t>
            </a:r>
            <a:r>
              <a:rPr lang="en-US" dirty="0" smtClean="0">
                <a:latin typeface="Calibri" charset="0"/>
              </a:rPr>
              <a:t>regression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2288"/>
              </p:ext>
            </p:extLst>
          </p:nvPr>
        </p:nvGraphicFramePr>
        <p:xfrm>
          <a:off x="2120900" y="2711450"/>
          <a:ext cx="19335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7" name="Equation" r:id="rId4" imgW="914400" imgH="215900" progId="Equation.3">
                  <p:embed/>
                </p:oleObj>
              </mc:Choice>
              <mc:Fallback>
                <p:oleObj name="Equation" r:id="rId4" imgW="9144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711450"/>
                        <a:ext cx="19335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549271" y="3304934"/>
            <a:ext cx="59803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4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Note: the </a:t>
            </a:r>
            <a:r>
              <a:rPr lang="en-US" i="1" dirty="0" smtClean="0">
                <a:latin typeface="Calibri" charset="0"/>
              </a:rPr>
              <a:t>t</a:t>
            </a:r>
            <a:r>
              <a:rPr lang="en-US" dirty="0" smtClean="0">
                <a:latin typeface="Calibri" charset="0"/>
              </a:rPr>
              <a:t> index here could be a non-integer in cases with seasonal data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trend fitting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Decomposition of time series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660" name="TextBox 5"/>
          <p:cNvSpPr txBox="1">
            <a:spLocks noChangeArrowheads="1"/>
          </p:cNvSpPr>
          <p:nvPr/>
        </p:nvSpPr>
        <p:spPr bwMode="auto">
          <a:xfrm>
            <a:off x="1517316" y="1576388"/>
            <a:ext cx="608263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Another means for extracting a trend is via nonparametric regression models 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eg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>
                <a:latin typeface="Calibri" charset="0"/>
              </a:rPr>
              <a:t>LOESS)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see R </a:t>
            </a:r>
            <a:r>
              <a:rPr lang="en-US" dirty="0" err="1">
                <a:latin typeface="Calibri" charset="0"/>
              </a:rPr>
              <a:t>pkg</a:t>
            </a:r>
            <a:r>
              <a:rPr lang="en-US" dirty="0">
                <a:latin typeface="Calibri" charset="0"/>
              </a:rPr>
              <a:t> </a:t>
            </a:r>
            <a:r>
              <a:rPr lang="en-US" sz="2000" dirty="0" err="1">
                <a:solidFill>
                  <a:srgbClr val="376092"/>
                </a:solidFill>
                <a:latin typeface="Courier New" charset="0"/>
                <a:cs typeface="Courier New" charset="0"/>
              </a:rPr>
              <a:t>stl</a:t>
            </a:r>
            <a:endParaRPr lang="en-US" dirty="0">
              <a:solidFill>
                <a:srgbClr val="376092"/>
              </a:solidFill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8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Moving on with decomposition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853" name="TextBox 5"/>
          <p:cNvSpPr txBox="1">
            <a:spLocks noChangeArrowheads="1"/>
          </p:cNvSpPr>
          <p:nvPr/>
        </p:nvSpPr>
        <p:spPr bwMode="auto">
          <a:xfrm>
            <a:off x="1754188" y="1677988"/>
            <a:ext cx="573420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We have decomposed our time series into a trend </a:t>
            </a:r>
            <a:r>
              <a:rPr lang="en-US" dirty="0" smtClean="0">
                <a:latin typeface="Calibri" charset="0"/>
              </a:rPr>
              <a:t>plus remainder 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s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+ </a:t>
            </a:r>
            <a:r>
              <a:rPr lang="en-US" i="1" dirty="0">
                <a:latin typeface="Calibri" charset="0"/>
              </a:rPr>
              <a:t>e</a:t>
            </a:r>
            <a:r>
              <a:rPr lang="en-US" i="1" baseline="-25000" dirty="0"/>
              <a:t>t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 marL="0" indent="0" eaLnBrk="1" hangingPunct="1">
              <a:spcAft>
                <a:spcPts val="1800"/>
              </a:spcAf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x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= (-135.6 + 0.0715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+ </a:t>
            </a:r>
            <a:r>
              <a:rPr lang="en-US" i="1" dirty="0" err="1" smtClean="0">
                <a:latin typeface="Calibri" charset="0"/>
              </a:rPr>
              <a:t>s</a:t>
            </a:r>
            <a:r>
              <a:rPr lang="en-US" i="1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+ </a:t>
            </a:r>
            <a:r>
              <a:rPr lang="en-US" i="1" dirty="0" smtClean="0">
                <a:latin typeface="Calibri" charset="0"/>
              </a:rPr>
              <a:t>e</a:t>
            </a:r>
            <a:r>
              <a:rPr lang="en-US" i="1" baseline="-25000" dirty="0" smtClean="0"/>
              <a:t>t</a:t>
            </a:r>
            <a:endParaRPr lang="en-US" dirty="0">
              <a:latin typeface="Calibri" charset="0"/>
            </a:endParaRP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Now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let’s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consider the seasonal part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trend fitting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63308"/>
              </p:ext>
            </p:extLst>
          </p:nvPr>
        </p:nvGraphicFramePr>
        <p:xfrm>
          <a:off x="2324100" y="2071935"/>
          <a:ext cx="25781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7" name="Equation" r:id="rId4" imgW="1219200" imgH="469900" progId="Equation.3">
                  <p:embed/>
                </p:oleObj>
              </mc:Choice>
              <mc:Fallback>
                <p:oleObj name="Equation" r:id="rId4" imgW="1219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071935"/>
                        <a:ext cx="25781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549270" y="1497344"/>
            <a:ext cx="6334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4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One method </a:t>
            </a:r>
            <a:r>
              <a:rPr lang="en-US" dirty="0">
                <a:latin typeface="Calibri" charset="0"/>
              </a:rPr>
              <a:t>is to </a:t>
            </a:r>
            <a:r>
              <a:rPr lang="en-US" dirty="0" smtClean="0">
                <a:latin typeface="Calibri" charset="0"/>
              </a:rPr>
              <a:t>use fixed effects (</a:t>
            </a:r>
            <a:r>
              <a:rPr lang="en-US" dirty="0" err="1" smtClean="0">
                <a:latin typeface="Calibri" charset="0"/>
              </a:rPr>
              <a:t>eg</a:t>
            </a:r>
            <a:r>
              <a:rPr lang="en-US" dirty="0" smtClean="0">
                <a:latin typeface="Calibri" charset="0"/>
              </a:rPr>
              <a:t>, ANOVA)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1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81888"/>
              </p:ext>
            </p:extLst>
          </p:nvPr>
        </p:nvGraphicFramePr>
        <p:xfrm>
          <a:off x="2523367" y="2130361"/>
          <a:ext cx="398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3" name="Equation" r:id="rId4" imgW="1993900" imgH="266700" progId="Equation.3">
                  <p:embed/>
                </p:oleObj>
              </mc:Choice>
              <mc:Fallback>
                <p:oleObj name="Equation" r:id="rId4" imgW="1993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367" y="2130361"/>
                        <a:ext cx="3987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63880"/>
              </p:ext>
            </p:extLst>
          </p:nvPr>
        </p:nvGraphicFramePr>
        <p:xfrm>
          <a:off x="2510248" y="2835113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4" name="Equation" r:id="rId6" imgW="1333500" imgH="266700" progId="Equation.3">
                  <p:embed/>
                </p:oleObj>
              </mc:Choice>
              <mc:Fallback>
                <p:oleObj name="Equation" r:id="rId6" imgW="1333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248" y="2835113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trend fitting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709" name="TextBox 5"/>
          <p:cNvSpPr txBox="1">
            <a:spLocks noChangeArrowheads="1"/>
          </p:cNvSpPr>
          <p:nvPr/>
        </p:nvSpPr>
        <p:spPr bwMode="auto">
          <a:xfrm>
            <a:off x="1756474" y="1497344"/>
            <a:ext cx="5703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4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Adding in a model for season (</a:t>
            </a:r>
            <a:r>
              <a:rPr lang="en-US" dirty="0" err="1" smtClean="0">
                <a:latin typeface="Calibri" charset="0"/>
              </a:rPr>
              <a:t>ie</a:t>
            </a:r>
            <a:r>
              <a:rPr lang="en-US" dirty="0" smtClean="0">
                <a:latin typeface="Calibri" charset="0"/>
              </a:rPr>
              <a:t>, quarters)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756474" y="3539866"/>
            <a:ext cx="4159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So, for example, if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= 10.25: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43343"/>
              </p:ext>
            </p:extLst>
          </p:nvPr>
        </p:nvGraphicFramePr>
        <p:xfrm>
          <a:off x="2510248" y="4172884"/>
          <a:ext cx="4343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5" name="Equation" r:id="rId8" imgW="2171700" imgH="1041400" progId="Equation.3">
                  <p:embed/>
                </p:oleObj>
              </mc:Choice>
              <mc:Fallback>
                <p:oleObj name="Equation" r:id="rId8" imgW="2171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248" y="4172884"/>
                        <a:ext cx="4343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2311128" y="3411796"/>
            <a:ext cx="3673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 eaLnBrk="1" hangingPunct="1">
              <a:spcAft>
                <a:spcPts val="4800"/>
              </a:spcAft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This is the “floor” function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alibri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911257" y="2789809"/>
            <a:ext cx="432332" cy="614704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4" grpId="1"/>
      <p:bldP spid="2" grpId="0" animBg="1"/>
      <p:bldP spid="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9175"/>
              </p:ext>
            </p:extLst>
          </p:nvPr>
        </p:nvGraphicFramePr>
        <p:xfrm>
          <a:off x="2423356" y="2173808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4" imgW="2006600" imgH="266700" progId="Equation.3">
                  <p:embed/>
                </p:oleObj>
              </mc:Choice>
              <mc:Fallback>
                <p:oleObj name="Equation" r:id="rId4" imgW="20066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356" y="2173808"/>
                        <a:ext cx="401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533535"/>
              </p:ext>
            </p:extLst>
          </p:nvPr>
        </p:nvGraphicFramePr>
        <p:xfrm>
          <a:off x="2423356" y="2905385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6" imgW="1333500" imgH="266700" progId="Equation.3">
                  <p:embed/>
                </p:oleObj>
              </mc:Choice>
              <mc:Fallback>
                <p:oleObj name="Equation" r:id="rId6" imgW="1333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356" y="2905385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linear trend fitting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709" name="TextBox 5"/>
          <p:cNvSpPr txBox="1">
            <a:spLocks noChangeArrowheads="1"/>
          </p:cNvSpPr>
          <p:nvPr/>
        </p:nvSpPr>
        <p:spPr bwMode="auto">
          <a:xfrm>
            <a:off x="2423356" y="1497344"/>
            <a:ext cx="4339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4800"/>
              </a:spcAft>
              <a:buFont typeface="Arial" charset="0"/>
              <a:buChar char="•"/>
            </a:pPr>
            <a:r>
              <a:rPr lang="en-US" dirty="0" smtClean="0">
                <a:latin typeface="Calibri" charset="0"/>
              </a:rPr>
              <a:t>Our final decomposition model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28059"/>
              </p:ext>
            </p:extLst>
          </p:nvPr>
        </p:nvGraphicFramePr>
        <p:xfrm>
          <a:off x="2423356" y="3636963"/>
          <a:ext cx="3606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name="Equation" r:id="rId8" imgW="1803400" imgH="1016000" progId="Equation.3">
                  <p:embed/>
                </p:oleObj>
              </mc:Choice>
              <mc:Fallback>
                <p:oleObj name="Equation" r:id="rId8" imgW="1803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356" y="3636963"/>
                        <a:ext cx="3606800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48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237" y="1332918"/>
            <a:ext cx="7187527" cy="4813625"/>
          </a:xfr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Weekly homework </a:t>
            </a:r>
            <a:r>
              <a:rPr lang="en-US" sz="2800" dirty="0" smtClean="0">
                <a:solidFill>
                  <a:schemeClr val="tx2"/>
                </a:solidFill>
              </a:rPr>
              <a:t>(30</a:t>
            </a:r>
            <a:r>
              <a:rPr lang="en-US" sz="2800" dirty="0">
                <a:solidFill>
                  <a:schemeClr val="tx2"/>
                </a:solidFill>
              </a:rPr>
              <a:t>% of total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endParaRPr lang="en-US" sz="9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Assigned </a:t>
            </a:r>
            <a:r>
              <a:rPr lang="en-US" sz="2400" dirty="0" smtClean="0">
                <a:solidFill>
                  <a:schemeClr val="accent1"/>
                </a:solidFill>
              </a:rPr>
              <a:t>Thurs </a:t>
            </a:r>
            <a:r>
              <a:rPr lang="en-US" sz="2400" dirty="0">
                <a:solidFill>
                  <a:schemeClr val="accent1"/>
                </a:solidFill>
              </a:rPr>
              <a:t>at the end of computer lab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Due by 5:00 PM the following Tues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Based on material </a:t>
            </a:r>
            <a:r>
              <a:rPr lang="en-US" sz="2400" dirty="0" smtClean="0">
                <a:solidFill>
                  <a:schemeClr val="accent1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lecture &amp; computer lab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Research project &amp; paper (40% of total)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Must involve some form of time series model(s)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Due by 11:59 PM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PST 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March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Two anonymous peer-reviews (20% of total)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One review each for 2 colleague’s papers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Due by 11:59 PM </a:t>
            </a:r>
            <a:r>
              <a:rPr lang="en-US" sz="2400" dirty="0" smtClean="0">
                <a:solidFill>
                  <a:srgbClr val="4F81BD"/>
                </a:solidFill>
              </a:rPr>
              <a:t>PST 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March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56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Example of 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trend + season fitting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Are the residuals stationary?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284" name="TextBox 5"/>
          <p:cNvSpPr txBox="1">
            <a:spLocks noChangeArrowheads="1"/>
          </p:cNvSpPr>
          <p:nvPr/>
        </p:nvSpPr>
        <p:spPr bwMode="auto">
          <a:xfrm>
            <a:off x="1025525" y="1304925"/>
            <a:ext cx="7177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The goal with decomposition is to reduce the time series to a trend, </a:t>
            </a:r>
            <a:r>
              <a:rPr lang="en-US" dirty="0" smtClean="0">
                <a:latin typeface="Calibri" charset="0"/>
              </a:rPr>
              <a:t>season &amp; </a:t>
            </a:r>
            <a:r>
              <a:rPr lang="en-US" dirty="0">
                <a:latin typeface="Calibri" charset="0"/>
              </a:rPr>
              <a:t>stationary residuals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86773"/>
            <a:ext cx="6858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Iterative approach to model building</a:t>
            </a: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2352675" y="1718534"/>
            <a:ext cx="2195513" cy="6397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Postulate general class of models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52675" y="2831372"/>
            <a:ext cx="2195513" cy="641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Identify candidate model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52675" y="3982309"/>
            <a:ext cx="2195513" cy="6397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Estimate parameters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352675" y="5085622"/>
            <a:ext cx="2195513" cy="639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FFFF"/>
                </a:solidFill>
                <a:latin typeface="Calibri" charset="0"/>
              </a:rPr>
              <a:t>Diagnostics:</a:t>
            </a:r>
          </a:p>
          <a:p>
            <a:pPr algn="ctr" eaLnBrk="1" hangingPunct="1"/>
            <a:r>
              <a:rPr lang="en-US" sz="1800">
                <a:solidFill>
                  <a:srgbClr val="FFFFFF"/>
                </a:solidFill>
                <a:latin typeface="Calibri" charset="0"/>
              </a:rPr>
              <a:t>is model adequate?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586413" y="5085622"/>
            <a:ext cx="2195512" cy="6397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sz="1800">
                <a:solidFill>
                  <a:srgbClr val="FFFFFF"/>
                </a:solidFill>
                <a:latin typeface="Calibri" charset="0"/>
              </a:rPr>
              <a:t>Use model for forecasting or control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0" name="Straight Arrow Connector 9"/>
          <p:cNvCxnSpPr>
            <a:stCxn id="28675" idx="2"/>
            <a:endCxn id="5" idx="0"/>
          </p:cNvCxnSpPr>
          <p:nvPr/>
        </p:nvCxnSpPr>
        <p:spPr>
          <a:xfrm rot="5400000">
            <a:off x="3213894" y="2595628"/>
            <a:ext cx="473075" cy="15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5400000">
            <a:off x="3195638" y="3726722"/>
            <a:ext cx="509587" cy="15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rot="5400000">
            <a:off x="3219450" y="4853847"/>
            <a:ext cx="461963" cy="15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1"/>
            <a:endCxn id="5" idx="1"/>
          </p:cNvCxnSpPr>
          <p:nvPr/>
        </p:nvCxnSpPr>
        <p:spPr>
          <a:xfrm rot="10800000">
            <a:off x="2352675" y="3152047"/>
            <a:ext cx="1588" cy="2252662"/>
          </a:xfrm>
          <a:prstGeom prst="bentConnector3">
            <a:avLst>
              <a:gd name="adj1" fmla="val 5889051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1" name="TextBox 31"/>
          <p:cNvSpPr txBox="1">
            <a:spLocks noChangeArrowheads="1"/>
          </p:cNvSpPr>
          <p:nvPr/>
        </p:nvSpPr>
        <p:spPr bwMode="auto">
          <a:xfrm>
            <a:off x="1571625" y="5403122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u="sng" dirty="0">
                <a:solidFill>
                  <a:srgbClr val="FF0000"/>
                </a:solidFill>
                <a:latin typeface="Calibri" charset="0"/>
              </a:rPr>
              <a:t>No</a:t>
            </a:r>
          </a:p>
        </p:txBody>
      </p:sp>
      <p:sp>
        <p:nvSpPr>
          <p:cNvPr id="58382" name="TextBox 37"/>
          <p:cNvSpPr txBox="1">
            <a:spLocks noChangeArrowheads="1"/>
          </p:cNvSpPr>
          <p:nvPr/>
        </p:nvSpPr>
        <p:spPr bwMode="auto">
          <a:xfrm>
            <a:off x="4740275" y="5403122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>
                <a:solidFill>
                  <a:srgbClr val="7F7F7F"/>
                </a:solidFill>
                <a:latin typeface="Calibri" charset="0"/>
              </a:rPr>
              <a:t>Yes</a:t>
            </a:r>
          </a:p>
        </p:txBody>
      </p: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4548188" y="5404709"/>
            <a:ext cx="1038225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5108" name="TextBox 5"/>
          <p:cNvSpPr txBox="1">
            <a:spLocks noChangeArrowheads="1"/>
          </p:cNvSpPr>
          <p:nvPr/>
        </p:nvSpPr>
        <p:spPr bwMode="auto">
          <a:xfrm>
            <a:off x="1292225" y="1487488"/>
            <a:ext cx="6559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latin typeface="Calibri" charset="0"/>
              </a:rPr>
              <a:t>This was a </a:t>
            </a:r>
            <a:r>
              <a:rPr lang="en-US" i="1" dirty="0">
                <a:latin typeface="Calibri" charset="0"/>
              </a:rPr>
              <a:t>brief</a:t>
            </a:r>
            <a:r>
              <a:rPr lang="en-US" dirty="0">
                <a:latin typeface="Calibri" charset="0"/>
              </a:rPr>
              <a:t> overview—there is </a:t>
            </a:r>
            <a:r>
              <a:rPr lang="en-US" i="1" dirty="0">
                <a:latin typeface="Calibri" charset="0"/>
              </a:rPr>
              <a:t>lots</a:t>
            </a:r>
            <a:r>
              <a:rPr lang="en-US" dirty="0">
                <a:latin typeface="Calibri" charset="0"/>
              </a:rPr>
              <a:t> of stuff we </a:t>
            </a:r>
            <a:r>
              <a:rPr lang="en-US" dirty="0" err="1">
                <a:latin typeface="Calibri" charset="0"/>
              </a:rPr>
              <a:t>didn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t cover</a:t>
            </a:r>
          </a:p>
          <a:p>
            <a:pPr marL="230188" indent="-230188" eaLnBrk="1" hangingPunct="1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Please ask for help/guidance if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you’re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looking for more details, other R code,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etc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xpectations for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748" y="1296109"/>
            <a:ext cx="7160505" cy="4496616"/>
          </a:xfr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2"/>
                </a:solidFill>
              </a:rPr>
              <a:t>Research paper or thesis chapter that you can turn into a peer-reviewed publication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2"/>
                </a:solidFill>
              </a:rPr>
              <a:t>Ideally a solo effort, but you can work in pairs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Focus on </a:t>
            </a:r>
            <a:r>
              <a:rPr lang="en-US" sz="2800" dirty="0">
                <a:solidFill>
                  <a:schemeClr val="tx2"/>
                </a:solidFill>
              </a:rPr>
              <a:t>applied time series analysis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/>
                </a:solidFill>
              </a:rPr>
              <a:t>Univariate</a:t>
            </a:r>
            <a:r>
              <a:rPr lang="en-US" sz="2400" dirty="0" smtClean="0">
                <a:solidFill>
                  <a:schemeClr val="accent1"/>
                </a:solidFill>
              </a:rPr>
              <a:t> or multivariate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Short format similar to “Report” in </a:t>
            </a:r>
            <a:r>
              <a:rPr lang="en-US" sz="2800" i="1" dirty="0" smtClean="0">
                <a:solidFill>
                  <a:schemeClr val="tx2"/>
                </a:solidFill>
              </a:rPr>
              <a:t>Ecology</a:t>
            </a:r>
            <a:r>
              <a:rPr lang="en-US" sz="2800" dirty="0" smtClean="0">
                <a:solidFill>
                  <a:schemeClr val="tx2"/>
                </a:solidFill>
              </a:rPr>
              <a:t> or “Rapid Communication” in </a:t>
            </a:r>
            <a:r>
              <a:rPr lang="en-US" sz="2800" i="1" dirty="0" smtClean="0">
                <a:solidFill>
                  <a:schemeClr val="tx2"/>
                </a:solidFill>
              </a:rPr>
              <a:t>CJFAS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Max of 20 pages, inclusive of refs, tables, figs, </a:t>
            </a:r>
            <a:r>
              <a:rPr lang="en-US" sz="2400" dirty="0" err="1" smtClean="0">
                <a:solidFill>
                  <a:srgbClr val="4F81BD"/>
                </a:solidFill>
              </a:rPr>
              <a:t>etc</a:t>
            </a:r>
            <a:endParaRPr lang="en-US" sz="2400" dirty="0" smtClean="0">
              <a:solidFill>
                <a:srgbClr val="4F81BD"/>
              </a:solidFill>
            </a:endParaRP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12-pt font, double-spaced throughout</a:t>
            </a:r>
            <a:endParaRPr lang="en-US" sz="2400" dirty="0">
              <a:solidFill>
                <a:srgbClr val="4F81BD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58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55" y="0"/>
            <a:ext cx="8229600" cy="1143000"/>
          </a:xfrm>
        </p:spPr>
        <p:txBody>
          <a:bodyPr/>
          <a:lstStyle/>
          <a:p>
            <a:r>
              <a:rPr lang="en-US" dirty="0" smtClean="0"/>
              <a:t>Don’t have any time series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087" y="1422709"/>
            <a:ext cx="632182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chemeClr val="tx2"/>
                </a:solidFill>
              </a:rPr>
              <a:t>RAM Legacy</a:t>
            </a:r>
          </a:p>
          <a:p>
            <a:pPr indent="0">
              <a:buNone/>
            </a:pPr>
            <a:r>
              <a:rPr lang="en-US" sz="1900" dirty="0" smtClean="0">
                <a:solidFill>
                  <a:schemeClr val="accent1"/>
                </a:solidFill>
                <a:hlinkClick r:id="rId2"/>
              </a:rPr>
              <a:t>http://ramlegacy.marinebiodiversity.ca/</a:t>
            </a:r>
            <a:endParaRPr lang="en-US" sz="1900" dirty="0" smtClean="0">
              <a:solidFill>
                <a:schemeClr val="accent1"/>
              </a:solidFill>
            </a:endParaRPr>
          </a:p>
          <a:p>
            <a:pPr>
              <a:spcBef>
                <a:spcPts val="1176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RAM’s Stock-Recruitment Database</a:t>
            </a:r>
          </a:p>
          <a:p>
            <a:pPr indent="0">
              <a:spcBef>
                <a:spcPts val="1176"/>
              </a:spcBef>
              <a:buNone/>
            </a:pPr>
            <a:r>
              <a:rPr lang="en-US" sz="1900" dirty="0" smtClean="0">
                <a:solidFill>
                  <a:schemeClr val="tx2"/>
                </a:solidFill>
                <a:hlinkClick r:id="rId3"/>
              </a:rPr>
              <a:t>http://www.mscs.dal.ca/~myers/welcome.html</a:t>
            </a:r>
            <a:endParaRPr lang="en-US" sz="1900" dirty="0" smtClean="0">
              <a:solidFill>
                <a:schemeClr val="tx2"/>
              </a:solidFill>
            </a:endParaRPr>
          </a:p>
          <a:p>
            <a:pPr>
              <a:spcBef>
                <a:spcPts val="1176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Global Population Dynamics Database     </a:t>
            </a:r>
          </a:p>
          <a:p>
            <a:pPr indent="0">
              <a:spcBef>
                <a:spcPts val="1176"/>
              </a:spcBef>
              <a:buNone/>
            </a:pPr>
            <a:r>
              <a:rPr lang="en-US" sz="1900" dirty="0" smtClean="0">
                <a:solidFill>
                  <a:schemeClr val="tx2"/>
                </a:solidFill>
                <a:hlinkClick r:id="rId4"/>
              </a:rPr>
              <a:t>http://www3.imperial.ac.uk/cpb/databases/gpdd</a:t>
            </a:r>
            <a:endParaRPr lang="en-US" sz="1900" dirty="0" smtClean="0">
              <a:solidFill>
                <a:schemeClr val="tx2"/>
              </a:solidFill>
            </a:endParaRPr>
          </a:p>
          <a:p>
            <a:pPr>
              <a:spcBef>
                <a:spcPts val="1176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NOAA NWFSC Salmon Population Summary </a:t>
            </a:r>
          </a:p>
          <a:p>
            <a:pPr indent="0">
              <a:spcBef>
                <a:spcPts val="1176"/>
              </a:spcBef>
              <a:buNone/>
            </a:pPr>
            <a:r>
              <a:rPr lang="en-US" sz="1900" dirty="0" smtClean="0">
                <a:solidFill>
                  <a:schemeClr val="tx2"/>
                </a:solidFill>
                <a:hlinkClick r:id="rId5"/>
              </a:rPr>
              <a:t>https://www.webapps.nwfsc.noaa.gov/apex/f?p=261:home:0</a:t>
            </a:r>
            <a:endParaRPr lang="en-US" sz="1900" dirty="0" smtClean="0">
              <a:solidFill>
                <a:schemeClr val="tx2"/>
              </a:solidFill>
            </a:endParaRPr>
          </a:p>
          <a:p>
            <a:pPr>
              <a:spcBef>
                <a:spcPts val="1176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SAFS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Alaska Salmon Program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Lake Washington plankton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83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082" y="1451164"/>
            <a:ext cx="7391836" cy="3724097"/>
          </a:xfrm>
        </p:spPr>
        <p:txBody>
          <a:bodyPr wrap="square">
            <a:spAutoFit/>
          </a:bodyPr>
          <a:lstStyle/>
          <a:p>
            <a:pPr marL="911225" indent="-911225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Week 1: Decomposition, covariance, autocorrelation</a:t>
            </a:r>
          </a:p>
          <a:p>
            <a:pPr marL="911225" indent="-911225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Week 2: Autoregressive &amp; moving-average models, model estimation</a:t>
            </a:r>
          </a:p>
          <a:p>
            <a:pPr marL="911225" indent="-911225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Week 3: </a:t>
            </a:r>
            <a:r>
              <a:rPr lang="en-US" sz="2000" dirty="0" err="1" smtClean="0">
                <a:solidFill>
                  <a:srgbClr val="1F497D"/>
                </a:solidFill>
              </a:rPr>
              <a:t>Univariate</a:t>
            </a:r>
            <a:r>
              <a:rPr lang="en-US" sz="2000" dirty="0" smtClean="0">
                <a:solidFill>
                  <a:srgbClr val="1F497D"/>
                </a:solidFill>
              </a:rPr>
              <a:t> </a:t>
            </a:r>
            <a:r>
              <a:rPr lang="en-US" sz="2000" dirty="0">
                <a:solidFill>
                  <a:srgbClr val="1F497D"/>
                </a:solidFill>
              </a:rPr>
              <a:t>&amp; </a:t>
            </a:r>
            <a:r>
              <a:rPr lang="en-US" sz="2000" dirty="0" smtClean="0">
                <a:solidFill>
                  <a:srgbClr val="1F497D"/>
                </a:solidFill>
              </a:rPr>
              <a:t>multivariate </a:t>
            </a:r>
            <a:r>
              <a:rPr lang="en-US" sz="2000" dirty="0">
                <a:solidFill>
                  <a:srgbClr val="1F497D"/>
                </a:solidFill>
              </a:rPr>
              <a:t>state</a:t>
            </a:r>
            <a:r>
              <a:rPr lang="en-US" sz="2000" dirty="0" smtClean="0">
                <a:solidFill>
                  <a:srgbClr val="1F497D"/>
                </a:solidFill>
              </a:rPr>
              <a:t>-space </a:t>
            </a:r>
            <a:r>
              <a:rPr lang="en-US" sz="2000" dirty="0" smtClean="0">
                <a:solidFill>
                  <a:srgbClr val="1F497D"/>
                </a:solidFill>
              </a:rPr>
              <a:t>models</a:t>
            </a:r>
          </a:p>
          <a:p>
            <a:pPr marL="911225" indent="-911225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Week 4: Covariates &amp; seasonal effects; model selection</a:t>
            </a:r>
          </a:p>
          <a:p>
            <a:pPr marL="911225" indent="-911225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Week </a:t>
            </a:r>
            <a:r>
              <a:rPr lang="en-US" sz="2000" dirty="0" smtClean="0">
                <a:solidFill>
                  <a:srgbClr val="1F497D"/>
                </a:solidFill>
              </a:rPr>
              <a:t>5: </a:t>
            </a:r>
            <a:r>
              <a:rPr lang="en-US" sz="2000" dirty="0" smtClean="0">
                <a:solidFill>
                  <a:srgbClr val="1F497D"/>
                </a:solidFill>
              </a:rPr>
              <a:t>Dynamic linear models</a:t>
            </a:r>
            <a:endParaRPr lang="en-US" sz="2000" dirty="0" smtClean="0">
              <a:solidFill>
                <a:srgbClr val="1F497D"/>
              </a:solidFill>
            </a:endParaRPr>
          </a:p>
          <a:p>
            <a:pPr marL="911225" indent="-911225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Week 6: </a:t>
            </a:r>
            <a:r>
              <a:rPr lang="en-US" sz="2000" dirty="0" smtClean="0">
                <a:solidFill>
                  <a:schemeClr val="accent1"/>
                </a:solidFill>
              </a:rPr>
              <a:t>Forecasting &amp; dynamic factor analysis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911225" indent="-911225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Week 7: </a:t>
            </a:r>
            <a:r>
              <a:rPr lang="en-US" sz="2000" dirty="0" smtClean="0">
                <a:solidFill>
                  <a:srgbClr val="1F497D"/>
                </a:solidFill>
              </a:rPr>
              <a:t>Multistage &amp; non-Gaussian models</a:t>
            </a:r>
            <a:endParaRPr lang="en-US" sz="2000" dirty="0" smtClean="0">
              <a:solidFill>
                <a:srgbClr val="1F497D"/>
              </a:solidFill>
            </a:endParaRPr>
          </a:p>
          <a:p>
            <a:pPr marL="911225" indent="-911225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Week 8: </a:t>
            </a:r>
            <a:r>
              <a:rPr lang="en-US" sz="2000" dirty="0" smtClean="0">
                <a:solidFill>
                  <a:schemeClr val="accent1"/>
                </a:solidFill>
              </a:rPr>
              <a:t>Detection of outliers &amp; perturbation analysis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911225" indent="-911225">
              <a:buNone/>
            </a:pPr>
            <a:r>
              <a:rPr lang="en-US" sz="2000" dirty="0" smtClean="0">
                <a:solidFill>
                  <a:srgbClr val="1F497D"/>
                </a:solidFill>
              </a:rPr>
              <a:t>Week 9: </a:t>
            </a:r>
            <a:r>
              <a:rPr lang="en-US" sz="2000" dirty="0" smtClean="0">
                <a:solidFill>
                  <a:srgbClr val="1F497D"/>
                </a:solidFill>
              </a:rPr>
              <a:t>Spatial effects &amp; hierarchical models</a:t>
            </a:r>
            <a:endParaRPr lang="en-US" sz="2000" dirty="0" smtClean="0">
              <a:solidFill>
                <a:srgbClr val="1F497D"/>
              </a:solidFill>
            </a:endParaRPr>
          </a:p>
          <a:p>
            <a:pPr marL="911225" indent="-911225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Week 10: Presentations of final projects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10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539750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An introduction to time series 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and their analysis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>
                <a:latin typeface="Calibri" charset="0"/>
              </a:rPr>
              <a:t>Mark Scheuerell</a:t>
            </a: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 smtClean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 smtClean="0">
                <a:latin typeface="Calibri" charset="0"/>
              </a:rPr>
              <a:t>3 </a:t>
            </a:r>
            <a:r>
              <a:rPr lang="en-US" dirty="0" smtClean="0">
                <a:latin typeface="Calibri" charset="0"/>
              </a:rPr>
              <a:t>January </a:t>
            </a:r>
            <a:r>
              <a:rPr lang="en-US" dirty="0" smtClean="0">
                <a:latin typeface="Calibri" charset="0"/>
              </a:rPr>
              <a:t>2017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Topics for today (lecture)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2260342" y="1601788"/>
            <a:ext cx="4623317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Characteristics of time series (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ts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404813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What is a </a:t>
            </a:r>
            <a:r>
              <a:rPr lang="en-US" sz="2000" dirty="0" err="1" smtClean="0">
                <a:solidFill>
                  <a:srgbClr val="000000"/>
                </a:solidFill>
                <a:latin typeface="Calibri" charset="0"/>
              </a:rPr>
              <a:t>ts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?</a:t>
            </a:r>
          </a:p>
          <a:p>
            <a:pPr marL="404813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Classifying </a:t>
            </a:r>
            <a:r>
              <a:rPr lang="en-US" sz="2000" dirty="0" err="1" smtClean="0">
                <a:solidFill>
                  <a:srgbClr val="000000"/>
                </a:solidFill>
                <a:latin typeface="Calibri" charset="0"/>
              </a:rPr>
              <a:t>ts</a:t>
            </a:r>
            <a:endParaRPr lang="en-US" sz="2000" dirty="0" smtClean="0">
              <a:solidFill>
                <a:srgbClr val="000000"/>
              </a:solidFill>
              <a:latin typeface="Calibri" charset="0"/>
            </a:endParaRPr>
          </a:p>
          <a:p>
            <a:pPr marL="404813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Trends</a:t>
            </a:r>
          </a:p>
          <a:p>
            <a:pPr marL="404813" indent="-173038" eaLnBrk="1" hangingPunct="1">
              <a:spcAft>
                <a:spcPts val="1800"/>
              </a:spcAft>
              <a:buSzPct val="55000"/>
              <a:buFont typeface="Courier New"/>
              <a:buChar char="o"/>
            </a:pPr>
            <a:r>
              <a:rPr lang="en-US" sz="2000" dirty="0" smtClean="0">
                <a:solidFill>
                  <a:srgbClr val="000000"/>
                </a:solidFill>
                <a:latin typeface="Calibri" charset="0"/>
              </a:rPr>
              <a:t>Seasonality (periodicity)</a:t>
            </a: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Classical decomposition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38541</TotalTime>
  <Words>1800</Words>
  <Application>Microsoft Macintosh PowerPoint</Application>
  <PresentationFormat>On-screen Show (4:3)</PresentationFormat>
  <Paragraphs>242</Paragraphs>
  <Slides>43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1_Office Theme</vt:lpstr>
      <vt:lpstr>Equation</vt:lpstr>
      <vt:lpstr>PowerPoint Presentation</vt:lpstr>
      <vt:lpstr>Introductions</vt:lpstr>
      <vt:lpstr>Days and Times</vt:lpstr>
      <vt:lpstr>Grading</vt:lpstr>
      <vt:lpstr>Expectations for final project</vt:lpstr>
      <vt:lpstr>Don’t have any time series data?</vt:lpstr>
      <vt:lpstr>Course topics</vt:lpstr>
      <vt:lpstr>An introduction to time series and their analysis</vt:lpstr>
      <vt:lpstr>Topics for today (lecture)</vt:lpstr>
      <vt:lpstr>What is a time series?</vt:lpstr>
      <vt:lpstr>Example of a time series</vt:lpstr>
      <vt:lpstr>Classification of time series (I)</vt:lpstr>
      <vt:lpstr>Classification of time series (II)</vt:lpstr>
      <vt:lpstr>Classification of time series (III)</vt:lpstr>
      <vt:lpstr>Classification of time series (IV)</vt:lpstr>
      <vt:lpstr>Statistical analyses of time series</vt:lpstr>
      <vt:lpstr>Examples of time series</vt:lpstr>
      <vt:lpstr>Examples of time series</vt:lpstr>
      <vt:lpstr>What is a time series model?</vt:lpstr>
      <vt:lpstr>Iterative approach to model building</vt:lpstr>
      <vt:lpstr>Classical decomposition of time series</vt:lpstr>
      <vt:lpstr>Linear filtering of time series</vt:lpstr>
      <vt:lpstr>Example of linear filtering</vt:lpstr>
      <vt:lpstr>Linear filtering of time series</vt:lpstr>
      <vt:lpstr>Example of linear filtering</vt:lpstr>
      <vt:lpstr>Example of linear filtering</vt:lpstr>
      <vt:lpstr>Example of linear filtering</vt:lpstr>
      <vt:lpstr>Decomposition of time series</vt:lpstr>
      <vt:lpstr>Example of linear filtering</vt:lpstr>
      <vt:lpstr>Decomposition of time series</vt:lpstr>
      <vt:lpstr>Example of linear filtering</vt:lpstr>
      <vt:lpstr>Notes on decomposition</vt:lpstr>
      <vt:lpstr>Example of linear trend fitting</vt:lpstr>
      <vt:lpstr>Example of linear trend fitting</vt:lpstr>
      <vt:lpstr>Decomposition of time series</vt:lpstr>
      <vt:lpstr>Moving on with decomposition</vt:lpstr>
      <vt:lpstr>Example of linear trend fitting</vt:lpstr>
      <vt:lpstr>Example of linear trend fitting</vt:lpstr>
      <vt:lpstr>Example of linear trend fitting</vt:lpstr>
      <vt:lpstr>Example of trend + season fitting</vt:lpstr>
      <vt:lpstr>Are the residuals stationary?</vt:lpstr>
      <vt:lpstr>Iterative approach to model building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/>
  <cp:lastModifiedBy>Mark</cp:lastModifiedBy>
  <cp:revision>1564</cp:revision>
  <dcterms:created xsi:type="dcterms:W3CDTF">2011-05-03T16:22:23Z</dcterms:created>
  <dcterms:modified xsi:type="dcterms:W3CDTF">2017-01-03T14:32:19Z</dcterms:modified>
</cp:coreProperties>
</file>