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703" r:id="rId2"/>
    <p:sldId id="677" r:id="rId3"/>
    <p:sldId id="704" r:id="rId4"/>
    <p:sldId id="705" r:id="rId5"/>
    <p:sldId id="706" r:id="rId6"/>
    <p:sldId id="676" r:id="rId7"/>
    <p:sldId id="679" r:id="rId8"/>
    <p:sldId id="678" r:id="rId9"/>
    <p:sldId id="680" r:id="rId10"/>
    <p:sldId id="682" r:id="rId11"/>
    <p:sldId id="689" r:id="rId12"/>
    <p:sldId id="683" r:id="rId13"/>
    <p:sldId id="684" r:id="rId14"/>
    <p:sldId id="685" r:id="rId15"/>
    <p:sldId id="690" r:id="rId16"/>
    <p:sldId id="691" r:id="rId17"/>
    <p:sldId id="692" r:id="rId18"/>
    <p:sldId id="693" r:id="rId19"/>
    <p:sldId id="707" r:id="rId20"/>
    <p:sldId id="694" r:id="rId21"/>
    <p:sldId id="700" r:id="rId22"/>
    <p:sldId id="701" r:id="rId23"/>
    <p:sldId id="702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B25"/>
    <a:srgbClr val="72BBDC"/>
    <a:srgbClr val="65B5D9"/>
    <a:srgbClr val="87C5E1"/>
    <a:srgbClr val="99CCFF"/>
    <a:srgbClr val="A7D2FF"/>
    <a:srgbClr val="3366FF"/>
    <a:srgbClr val="DBA62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1" autoAdjust="0"/>
    <p:restoredTop sz="94660"/>
  </p:normalViewPr>
  <p:slideViewPr>
    <p:cSldViewPr snapToGrid="0">
      <p:cViewPr varScale="1">
        <p:scale>
          <a:sx n="60" d="100"/>
          <a:sy n="60" d="100"/>
        </p:scale>
        <p:origin x="-10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28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emf"/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7.emf"/><Relationship Id="rId1" Type="http://schemas.openxmlformats.org/officeDocument/2006/relationships/image" Target="../media/image9.e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6.emf"/><Relationship Id="rId1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2.emf"/><Relationship Id="rId4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9" cy="479403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183" y="0"/>
            <a:ext cx="3171359" cy="479403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56"/>
            <a:ext cx="3169699" cy="479403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183" y="9120156"/>
            <a:ext cx="3171359" cy="479403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0EDB337-1A4B-2047-B21A-A3D64602AE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7480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9" cy="479403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843" y="0"/>
            <a:ext cx="3169699" cy="479403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9" tIns="48325" rIns="96649" bIns="4832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3" y="4560899"/>
            <a:ext cx="5851496" cy="4319555"/>
          </a:xfrm>
          <a:prstGeom prst="rect">
            <a:avLst/>
          </a:prstGeom>
        </p:spPr>
        <p:txBody>
          <a:bodyPr vert="horz" lIns="96649" tIns="48325" rIns="96649" bIns="4832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56"/>
            <a:ext cx="3169699" cy="479403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843" y="9120156"/>
            <a:ext cx="3169699" cy="479403"/>
          </a:xfrm>
          <a:prstGeom prst="rect">
            <a:avLst/>
          </a:prstGeom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charset="0"/>
              </a:defRPr>
            </a:lvl1pPr>
          </a:lstStyle>
          <a:p>
            <a:fld id="{2509EE4C-65C6-D14D-9C85-9B27CCE2D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6445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C7A46-807F-594A-BB52-0034AE28EA2B}" type="datetime1">
              <a:rPr lang="en-US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BF498-4EC7-7448-9980-65C486CEBF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263A3-DC0C-0040-A4EE-2E4A743E308E}" type="datetime1">
              <a:rPr lang="en-US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A692C-B4A3-DE4D-BB25-78EB9D7143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15DF5-7FE4-5C4A-B368-40F2A30E79A6}" type="datetime1">
              <a:rPr lang="en-US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9D6DA-46AB-7F45-8DD1-43A8BC738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245FA-5CFE-A24D-ABED-51C4E147ED5E}" type="datetime1">
              <a:rPr lang="en-US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32F2-3E96-CB4C-8B40-A586B42C1D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AE515-B063-8646-827D-39D237AFC359}" type="datetime1">
              <a:rPr lang="en-US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8DBC8-D81F-3A4E-BD25-9DA6F7008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BE9C3-9408-A647-85A8-38FF505521A5}" type="datetime1">
              <a:rPr lang="en-US"/>
              <a:pPr/>
              <a:t>1/23/2017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86168-52AB-5B4E-875B-556DA9E13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C63A-75FE-7644-ADD2-DA84DF147B67}" type="datetime1">
              <a:rPr lang="en-US"/>
              <a:pPr/>
              <a:t>1/23/2017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65149-1ECC-3543-93FA-A0AA6E8BC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05CFF-A034-CB43-8015-73F5D09A2C69}" type="datetime1">
              <a:rPr lang="en-US"/>
              <a:pPr/>
              <a:t>1/23/2017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AF6BB-CFF9-B94A-8CBB-272A9C05BC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F0E4E-8967-4B42-B40A-B6B12FDAC717}" type="datetime1">
              <a:rPr lang="en-US"/>
              <a:pPr/>
              <a:t>1/23/2017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40386-D5D8-5342-B090-47A517AD1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9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C29B5-F642-2F4D-AA50-08BDB6B70E07}" type="datetime1">
              <a:rPr lang="en-US"/>
              <a:pPr/>
              <a:t>1/23/2017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48043-52E7-D741-BA3E-A4B03363A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3A4AB6-8FAB-4748-88C8-9E6EADEECC32}" type="datetime1">
              <a:rPr lang="en-US"/>
              <a:pPr/>
              <a:t>1/23/2017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F6C73-124E-3346-B5DB-E86A8A9B93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AA31E9F-EA06-3845-874E-648AA703E51E}" type="datetime1">
              <a:rPr lang="en-US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3EB6951-4E4D-9E4A-A6DA-7A5E4525F9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7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2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7.e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4.emf"/><Relationship Id="rId10" Type="http://schemas.openxmlformats.org/officeDocument/2006/relationships/image" Target="../media/image230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47725" y="782347"/>
            <a:ext cx="7448550" cy="20653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Including covariates </a:t>
            </a:r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and seasonal effects in </a:t>
            </a:r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state-space time-series models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96950" y="2951163"/>
            <a:ext cx="7150100" cy="225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4400"/>
              </a:lnSpc>
            </a:pPr>
            <a:r>
              <a:rPr lang="en-US" sz="2800" dirty="0" smtClean="0">
                <a:latin typeface="Calibri" charset="0"/>
              </a:rPr>
              <a:t>Eli Holmes</a:t>
            </a:r>
            <a:endParaRPr lang="en-US" sz="2800" dirty="0">
              <a:latin typeface="Calibri" charset="0"/>
            </a:endParaRPr>
          </a:p>
          <a:p>
            <a:pPr algn="ctr" eaLnBrk="1" hangingPunct="1"/>
            <a:endParaRPr lang="en-US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i="1" dirty="0" smtClean="0">
                <a:latin typeface="Calibri" charset="0"/>
              </a:rPr>
              <a:t>FISH 507 – Applied Time Series Analysis</a:t>
            </a:r>
          </a:p>
          <a:p>
            <a:pPr algn="ctr" eaLnBrk="1" hangingPunct="1">
              <a:lnSpc>
                <a:spcPts val="3200"/>
              </a:lnSpc>
            </a:pPr>
            <a:endParaRPr lang="en-US" i="1" dirty="0">
              <a:latin typeface="Calibri" charset="0"/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dirty="0" smtClean="0">
                <a:latin typeface="Calibri" charset="0"/>
              </a:rPr>
              <a:t>24 January 2017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Covariate effects can differ or not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2059205" y="1573234"/>
            <a:ext cx="2211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  <a:latin typeface="Calibri" pitchFamily="34" charset="0"/>
              </a:rPr>
              <a:t>Different effects</a:t>
            </a:r>
            <a:endParaRPr lang="en-US" sz="2400" u="sng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326769"/>
              </p:ext>
            </p:extLst>
          </p:nvPr>
        </p:nvGraphicFramePr>
        <p:xfrm>
          <a:off x="1319567" y="2112963"/>
          <a:ext cx="3005138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54" name="Equation" r:id="rId4" imgW="1193800" imgH="838200" progId="Equation.3">
                  <p:embed/>
                </p:oleObj>
              </mc:Choice>
              <mc:Fallback>
                <p:oleObj name="Equation" r:id="rId4" imgW="1193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567" y="2112963"/>
                        <a:ext cx="3005138" cy="211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484769"/>
              </p:ext>
            </p:extLst>
          </p:nvPr>
        </p:nvGraphicFramePr>
        <p:xfrm>
          <a:off x="2965450" y="4645025"/>
          <a:ext cx="354647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55" name="Equation" r:id="rId6" imgW="1409700" imgH="571500" progId="Equation.3">
                  <p:embed/>
                </p:oleObj>
              </mc:Choice>
              <mc:Fallback>
                <p:oleObj name="Equation" r:id="rId6" imgW="1409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645025"/>
                        <a:ext cx="3546475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6142503" y="1573234"/>
            <a:ext cx="16611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  <a:latin typeface="Calibri" pitchFamily="34" charset="0"/>
              </a:rPr>
              <a:t>Same effect</a:t>
            </a:r>
            <a:endParaRPr lang="en-US" sz="2400" u="sng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18860"/>
              </p:ext>
            </p:extLst>
          </p:nvPr>
        </p:nvGraphicFramePr>
        <p:xfrm>
          <a:off x="5341938" y="2112963"/>
          <a:ext cx="2652712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56" name="Equation" r:id="rId8" imgW="1054100" imgH="812800" progId="Equation.3">
                  <p:embed/>
                </p:oleObj>
              </mc:Choice>
              <mc:Fallback>
                <p:oleObj name="Equation" r:id="rId8" imgW="10541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2112963"/>
                        <a:ext cx="2652712" cy="204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3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Covariates can be seasons or periods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915817"/>
              </p:ext>
            </p:extLst>
          </p:nvPr>
        </p:nvGraphicFramePr>
        <p:xfrm>
          <a:off x="5201861" y="1942407"/>
          <a:ext cx="27130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70" name="Equation" r:id="rId4" imgW="1079500" imgH="241300" progId="Equation.3">
                  <p:embed/>
                </p:oleObj>
              </mc:Choice>
              <mc:Fallback>
                <p:oleObj name="Equation" r:id="rId4" imgW="1079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861" y="1942407"/>
                        <a:ext cx="27130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965910" y="1481159"/>
            <a:ext cx="2009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State equation</a:t>
            </a:r>
          </a:p>
        </p:txBody>
      </p:sp>
      <p:graphicFrame>
        <p:nvGraphicFramePr>
          <p:cNvPr id="614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545406"/>
              </p:ext>
            </p:extLst>
          </p:nvPr>
        </p:nvGraphicFramePr>
        <p:xfrm>
          <a:off x="1014413" y="3913188"/>
          <a:ext cx="34512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71" name="Equation" r:id="rId6" imgW="1371600" imgH="215900" progId="Equation.3">
                  <p:embed/>
                </p:oleObj>
              </mc:Choice>
              <mc:Fallback>
                <p:oleObj name="Equation" r:id="rId6" imgW="1371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913188"/>
                        <a:ext cx="34512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95709"/>
              </p:ext>
            </p:extLst>
          </p:nvPr>
        </p:nvGraphicFramePr>
        <p:xfrm>
          <a:off x="5289173" y="3869897"/>
          <a:ext cx="26177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72" name="Equation" r:id="rId8" imgW="1041400" imgH="241300" progId="Equation.3">
                  <p:embed/>
                </p:oleObj>
              </mc:Choice>
              <mc:Fallback>
                <p:oleObj name="Equation" r:id="rId8" imgW="1041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173" y="3869897"/>
                        <a:ext cx="261778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Box 8"/>
          <p:cNvSpPr txBox="1">
            <a:spLocks noChangeArrowheads="1"/>
          </p:cNvSpPr>
          <p:nvPr/>
        </p:nvSpPr>
        <p:spPr bwMode="auto">
          <a:xfrm>
            <a:off x="965910" y="3389308"/>
            <a:ext cx="289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Observation equation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894511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73" name="Equation" r:id="rId10" imgW="1384300" imgH="215900" progId="Equation.3">
                  <p:embed/>
                </p:oleObj>
              </mc:Choice>
              <mc:Fallback>
                <p:oleObj name="Equation" r:id="rId10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4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206249"/>
              </p:ext>
            </p:extLst>
          </p:nvPr>
        </p:nvGraphicFramePr>
        <p:xfrm>
          <a:off x="3559175" y="3178175"/>
          <a:ext cx="54959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29" name="Equation" r:id="rId4" imgW="2184400" imgH="889000" progId="Equation.3">
                  <p:embed/>
                </p:oleObj>
              </mc:Choice>
              <mc:Fallback>
                <p:oleObj name="Equation" r:id="rId4" imgW="2184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178175"/>
                        <a:ext cx="5495925" cy="224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05714"/>
              </p:ext>
            </p:extLst>
          </p:nvPr>
        </p:nvGraphicFramePr>
        <p:xfrm>
          <a:off x="98425" y="3186113"/>
          <a:ext cx="3389313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30" name="Equation" r:id="rId6" imgW="1346200" imgH="812800" progId="Equation.3">
                  <p:embed/>
                </p:oleObj>
              </mc:Choice>
              <mc:Fallback>
                <p:oleObj name="Equation" r:id="rId6" imgW="1346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3186113"/>
                        <a:ext cx="3389313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Seasonal or periodical effects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716305" y="1458934"/>
            <a:ext cx="67061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For example, effects of “season” on 3 states (3 rows)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 rot="18900000">
            <a:off x="401732" y="2680442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Winter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 rot="18900000">
            <a:off x="1074932" y="2702824"/>
            <a:ext cx="77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Spring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 rot="18900000">
            <a:off x="1810508" y="2631852"/>
            <a:ext cx="9761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Summer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 rot="18900000">
            <a:off x="2571690" y="2643289"/>
            <a:ext cx="943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Autumn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 rot="18900000">
            <a:off x="3716432" y="2680442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Winter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 rot="18900000">
            <a:off x="4338832" y="2702824"/>
            <a:ext cx="77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Spring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 rot="18900000">
            <a:off x="4883908" y="2631852"/>
            <a:ext cx="9761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Summer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 rot="18900000">
            <a:off x="5441890" y="2643289"/>
            <a:ext cx="943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Autumn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 rot="18900000">
            <a:off x="6548531" y="2680442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Winter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 rot="18900000">
            <a:off x="7170931" y="2702824"/>
            <a:ext cx="77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Spring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 rot="18900000">
            <a:off x="7716007" y="2631852"/>
            <a:ext cx="9761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Summer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 rot="18900000">
            <a:off x="8273989" y="2643289"/>
            <a:ext cx="943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  <a:latin typeface="Calibri" pitchFamily="34" charset="0"/>
              </a:rPr>
              <a:t>Autumn</a:t>
            </a:r>
            <a:endParaRPr lang="en-US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2532" y="5371147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1      2       3      4      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207043"/>
              </p:ext>
            </p:extLst>
          </p:nvPr>
        </p:nvGraphicFramePr>
        <p:xfrm>
          <a:off x="3559175" y="3178175"/>
          <a:ext cx="54959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47" name="Equation" r:id="rId4" imgW="2184400" imgH="889000" progId="Equation.3">
                  <p:embed/>
                </p:oleObj>
              </mc:Choice>
              <mc:Fallback>
                <p:oleObj name="Equation" r:id="rId4" imgW="2184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178175"/>
                        <a:ext cx="5495925" cy="224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647661"/>
              </p:ext>
            </p:extLst>
          </p:nvPr>
        </p:nvGraphicFramePr>
        <p:xfrm>
          <a:off x="98425" y="3186113"/>
          <a:ext cx="3389313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48" name="Equation" r:id="rId6" imgW="1346200" imgH="812800" progId="Equation.3">
                  <p:embed/>
                </p:oleObj>
              </mc:Choice>
              <mc:Fallback>
                <p:oleObj name="Equation" r:id="rId6" imgW="1346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3186113"/>
                        <a:ext cx="3389313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Seasonal or periodical effects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716305" y="1458934"/>
            <a:ext cx="56708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For example, effects of “season” on 3 states 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3824505" y="5637234"/>
            <a:ext cx="4117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E46C0A"/>
                </a:solidFill>
                <a:latin typeface="Calibri" pitchFamily="34" charset="0"/>
              </a:rPr>
              <a:t>c</a:t>
            </a:r>
            <a:r>
              <a:rPr lang="en-US" sz="2400" i="1" baseline="-25000" dirty="0" err="1" smtClean="0">
                <a:solidFill>
                  <a:srgbClr val="E46C0A"/>
                </a:solidFill>
                <a:latin typeface="Calibri" pitchFamily="34" charset="0"/>
              </a:rPr>
              <a:t>t</a:t>
            </a:r>
            <a:endParaRPr lang="en-US" sz="2400" i="1" baseline="-25000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06400" y="3295650"/>
            <a:ext cx="495300" cy="660400"/>
          </a:xfrm>
          <a:prstGeom prst="ellipse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303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669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289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84600" y="3257550"/>
            <a:ext cx="495300" cy="660400"/>
          </a:xfrm>
          <a:prstGeom prst="ellipse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4600" y="37782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84600" y="42481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84600" y="47942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/>
          <p:cNvCxnSpPr>
            <a:stCxn id="3" idx="0"/>
            <a:endCxn id="28" idx="0"/>
          </p:cNvCxnSpPr>
          <p:nvPr/>
        </p:nvCxnSpPr>
        <p:spPr>
          <a:xfrm rot="5400000" flipH="1" flipV="1">
            <a:off x="2324100" y="1587500"/>
            <a:ext cx="38100" cy="3378200"/>
          </a:xfrm>
          <a:prstGeom prst="curvedConnector3">
            <a:avLst>
              <a:gd name="adj1" fmla="val 1233333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5" idx="0"/>
            <a:endCxn id="29" idx="6"/>
          </p:cNvCxnSpPr>
          <p:nvPr/>
        </p:nvCxnSpPr>
        <p:spPr>
          <a:xfrm rot="16200000" flipH="1">
            <a:off x="2422525" y="2251075"/>
            <a:ext cx="812800" cy="2901950"/>
          </a:xfrm>
          <a:prstGeom prst="curvedConnector4">
            <a:avLst>
              <a:gd name="adj1" fmla="val -93750"/>
              <a:gd name="adj2" fmla="val 111378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6" idx="0"/>
            <a:endCxn id="30" idx="6"/>
          </p:cNvCxnSpPr>
          <p:nvPr/>
        </p:nvCxnSpPr>
        <p:spPr>
          <a:xfrm rot="16200000" flipH="1">
            <a:off x="2555875" y="2854325"/>
            <a:ext cx="1282700" cy="2165350"/>
          </a:xfrm>
          <a:prstGeom prst="curvedConnector4">
            <a:avLst>
              <a:gd name="adj1" fmla="val -80198"/>
              <a:gd name="adj2" fmla="val 128152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7" idx="0"/>
            <a:endCxn id="31" idx="6"/>
          </p:cNvCxnSpPr>
          <p:nvPr/>
        </p:nvCxnSpPr>
        <p:spPr>
          <a:xfrm rot="16200000" flipH="1">
            <a:off x="2663825" y="3508375"/>
            <a:ext cx="1828800" cy="1403350"/>
          </a:xfrm>
          <a:prstGeom prst="curvedConnector4">
            <a:avLst>
              <a:gd name="adj1" fmla="val -61112"/>
              <a:gd name="adj2" fmla="val 166064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0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189349"/>
              </p:ext>
            </p:extLst>
          </p:nvPr>
        </p:nvGraphicFramePr>
        <p:xfrm>
          <a:off x="3559175" y="3178175"/>
          <a:ext cx="54959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71" name="Equation" r:id="rId4" imgW="2184400" imgH="889000" progId="Equation.3">
                  <p:embed/>
                </p:oleObj>
              </mc:Choice>
              <mc:Fallback>
                <p:oleObj name="Equation" r:id="rId4" imgW="2184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178175"/>
                        <a:ext cx="5495925" cy="224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062882"/>
              </p:ext>
            </p:extLst>
          </p:nvPr>
        </p:nvGraphicFramePr>
        <p:xfrm>
          <a:off x="98425" y="3186113"/>
          <a:ext cx="3389313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72" name="Equation" r:id="rId6" imgW="1346200" imgH="812800" progId="Equation.3">
                  <p:embed/>
                </p:oleObj>
              </mc:Choice>
              <mc:Fallback>
                <p:oleObj name="Equation" r:id="rId6" imgW="1346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3186113"/>
                        <a:ext cx="3389313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Seasonal or periodical effects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716305" y="1458934"/>
            <a:ext cx="56708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For example, effects of “season” on 3 states 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4275408" y="5637234"/>
            <a:ext cx="5883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E46C0A"/>
                </a:solidFill>
                <a:latin typeface="Calibri" pitchFamily="34" charset="0"/>
              </a:rPr>
              <a:t>c</a:t>
            </a:r>
            <a:r>
              <a:rPr lang="en-US" sz="2400" i="1" baseline="-25000" dirty="0" smtClean="0">
                <a:solidFill>
                  <a:srgbClr val="E46C0A"/>
                </a:solidFill>
                <a:latin typeface="Calibri" pitchFamily="34" charset="0"/>
              </a:rPr>
              <a:t>t</a:t>
            </a:r>
            <a:r>
              <a:rPr lang="en-US" sz="2400" baseline="-25000" dirty="0" smtClean="0">
                <a:solidFill>
                  <a:srgbClr val="E46C0A"/>
                </a:solidFill>
                <a:latin typeface="Calibri" pitchFamily="34" charset="0"/>
              </a:rPr>
              <a:t>+1</a:t>
            </a:r>
            <a:endParaRPr lang="en-US" sz="2400" baseline="-25000" dirty="0">
              <a:solidFill>
                <a:srgbClr val="E46C0A"/>
              </a:solidFill>
              <a:latin typeface="Calibri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06400" y="3295650"/>
            <a:ext cx="495300" cy="660400"/>
          </a:xfrm>
          <a:prstGeom prst="ellipse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303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669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28900" y="32956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30700" y="3257550"/>
            <a:ext cx="495300" cy="660400"/>
          </a:xfrm>
          <a:prstGeom prst="ellipse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30700" y="37782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30700" y="42481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330700" y="4794250"/>
            <a:ext cx="495300" cy="660400"/>
          </a:xfrm>
          <a:prstGeom prst="ellipse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/>
          <p:cNvCxnSpPr>
            <a:stCxn id="3" idx="0"/>
            <a:endCxn id="28" idx="0"/>
          </p:cNvCxnSpPr>
          <p:nvPr/>
        </p:nvCxnSpPr>
        <p:spPr>
          <a:xfrm rot="5400000" flipH="1" flipV="1">
            <a:off x="2597150" y="1314450"/>
            <a:ext cx="38100" cy="3924300"/>
          </a:xfrm>
          <a:prstGeom prst="curvedConnector3">
            <a:avLst>
              <a:gd name="adj1" fmla="val 1300000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5" idx="0"/>
            <a:endCxn id="29" idx="6"/>
          </p:cNvCxnSpPr>
          <p:nvPr/>
        </p:nvCxnSpPr>
        <p:spPr>
          <a:xfrm rot="16200000" flipH="1">
            <a:off x="2695575" y="1978025"/>
            <a:ext cx="812800" cy="3448050"/>
          </a:xfrm>
          <a:prstGeom prst="curvedConnector4">
            <a:avLst>
              <a:gd name="adj1" fmla="val -85938"/>
              <a:gd name="adj2" fmla="val 109208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6" idx="0"/>
            <a:endCxn id="30" idx="6"/>
          </p:cNvCxnSpPr>
          <p:nvPr/>
        </p:nvCxnSpPr>
        <p:spPr>
          <a:xfrm rot="16200000" flipH="1">
            <a:off x="2828925" y="2581275"/>
            <a:ext cx="1282700" cy="2711450"/>
          </a:xfrm>
          <a:prstGeom prst="curvedConnector4">
            <a:avLst>
              <a:gd name="adj1" fmla="val -78218"/>
              <a:gd name="adj2" fmla="val 120141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7" idx="0"/>
            <a:endCxn id="31" idx="6"/>
          </p:cNvCxnSpPr>
          <p:nvPr/>
        </p:nvCxnSpPr>
        <p:spPr>
          <a:xfrm rot="16200000" flipH="1">
            <a:off x="2936875" y="3235325"/>
            <a:ext cx="1828800" cy="1949450"/>
          </a:xfrm>
          <a:prstGeom prst="curvedConnector4">
            <a:avLst>
              <a:gd name="adj1" fmla="val -67361"/>
              <a:gd name="adj2" fmla="val 141693"/>
            </a:avLst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3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Non-factor seasons or periods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914399" y="1625686"/>
            <a:ext cx="7417837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Calibri" pitchFamily="34" charset="0"/>
              </a:rPr>
              <a:t>Treating season as a factor means we have a parameter for each ‘season’.  4 in the previous example.  What if the factor were ‘month’?  Then we’d have 12 parameters!</a:t>
            </a:r>
          </a:p>
          <a:p>
            <a:pPr marL="292100" indent="-292100">
              <a:spcAft>
                <a:spcPts val="1200"/>
              </a:spcAft>
              <a:buFont typeface="Arial"/>
              <a:buChar char="•"/>
            </a:pPr>
            <a:r>
              <a:rPr lang="en-US" sz="2400" dirty="0" smtClean="0">
                <a:latin typeface="Calibri" pitchFamily="34" charset="0"/>
              </a:rPr>
              <a:t>We can also estimate “season” via a nonlinear model</a:t>
            </a:r>
          </a:p>
          <a:p>
            <a:pPr marL="292100" indent="-292100">
              <a:spcAft>
                <a:spcPts val="1200"/>
              </a:spcAft>
              <a:buFont typeface="Arial"/>
              <a:buChar char="•"/>
            </a:pPr>
            <a:r>
              <a:rPr lang="en-US" sz="2400" dirty="0" smtClean="0">
                <a:latin typeface="Calibri" pitchFamily="34" charset="0"/>
              </a:rPr>
              <a:t>Two common options:</a:t>
            </a:r>
          </a:p>
          <a:p>
            <a:pPr marL="749300" indent="-457200">
              <a:spcAft>
                <a:spcPts val="1200"/>
              </a:spcAft>
              <a:buFont typeface="+mj-lt"/>
              <a:buAutoNum type="arabicParenR"/>
            </a:pPr>
            <a:r>
              <a:rPr lang="en-US" sz="2400" dirty="0" smtClean="0">
                <a:latin typeface="Calibri" pitchFamily="34" charset="0"/>
              </a:rPr>
              <a:t>Cubic polynomial</a:t>
            </a:r>
          </a:p>
          <a:p>
            <a:pPr marL="749300" indent="-457200">
              <a:spcAft>
                <a:spcPts val="1200"/>
              </a:spcAft>
              <a:buFont typeface="+mj-lt"/>
              <a:buAutoNum type="arabicParenR"/>
            </a:pPr>
            <a:r>
              <a:rPr lang="en-US" sz="2400" dirty="0" smtClean="0">
                <a:latin typeface="Calibri" pitchFamily="34" charset="0"/>
              </a:rPr>
              <a:t>Fourier frequency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Season as a polynomial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664958"/>
              </p:ext>
            </p:extLst>
          </p:nvPr>
        </p:nvGraphicFramePr>
        <p:xfrm>
          <a:off x="4141788" y="3938588"/>
          <a:ext cx="3900487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58" name="Equation" r:id="rId4" imgW="1549400" imgH="736600" progId="Equation.3">
                  <p:embed/>
                </p:oleObj>
              </mc:Choice>
              <mc:Fallback>
                <p:oleObj name="Equation" r:id="rId4" imgW="15494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3938588"/>
                        <a:ext cx="3900487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508329"/>
              </p:ext>
            </p:extLst>
          </p:nvPr>
        </p:nvGraphicFramePr>
        <p:xfrm>
          <a:off x="1257300" y="3844926"/>
          <a:ext cx="2620963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59" name="Equation" r:id="rId6" imgW="1041400" imgH="812800" progId="Equation.3">
                  <p:embed/>
                </p:oleObj>
              </mc:Choice>
              <mc:Fallback>
                <p:oleObj name="Equation" r:id="rId6" imgW="10414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844926"/>
                        <a:ext cx="2620963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058403"/>
              </p:ext>
            </p:extLst>
          </p:nvPr>
        </p:nvGraphicFramePr>
        <p:xfrm>
          <a:off x="5201861" y="1942407"/>
          <a:ext cx="27130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60" name="Equation" r:id="rId8" imgW="1079500" imgH="241300" progId="Equation.3">
                  <p:embed/>
                </p:oleObj>
              </mc:Choice>
              <mc:Fallback>
                <p:oleObj name="Equation" r:id="rId8" imgW="1079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861" y="1942407"/>
                        <a:ext cx="27130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397710" y="2827359"/>
            <a:ext cx="1702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For months: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801038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61" name="Equation" r:id="rId10" imgW="1384300" imgH="215900" progId="Equation.3">
                  <p:embed/>
                </p:oleObj>
              </mc:Choice>
              <mc:Fallback>
                <p:oleObj name="Equation" r:id="rId10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612138"/>
              </p:ext>
            </p:extLst>
          </p:nvPr>
        </p:nvGraphicFramePr>
        <p:xfrm>
          <a:off x="3144838" y="2776538"/>
          <a:ext cx="3771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62" name="Equation" r:id="rId12" imgW="1498600" imgH="241300" progId="Equation.3">
                  <p:embed/>
                </p:oleObj>
              </mc:Choice>
              <mc:Fallback>
                <p:oleObj name="Equation" r:id="rId12" imgW="1498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2776538"/>
                        <a:ext cx="3771900" cy="609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71030" y="5781695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1      2       3       .....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92278" y="4152121"/>
            <a:ext cx="531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m</a:t>
            </a:r>
            <a:r>
              <a:rPr lang="en-US" baseline="30000" dirty="0" smtClean="0">
                <a:solidFill>
                  <a:schemeClr val="tx2"/>
                </a:solidFill>
              </a:rPr>
              <a:t>2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m</a:t>
            </a:r>
            <a:r>
              <a:rPr lang="en-US" baseline="30000" dirty="0" smtClean="0">
                <a:solidFill>
                  <a:schemeClr val="tx2"/>
                </a:solidFill>
              </a:rPr>
              <a:t>3</a:t>
            </a:r>
            <a:endParaRPr lang="en-US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3-22 at 7.23.45 PM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700" y="2701955"/>
            <a:ext cx="7251700" cy="4156045"/>
          </a:xfrm>
          <a:prstGeom prst="rect">
            <a:avLst/>
          </a:prstGeom>
        </p:spPr>
      </p:pic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Season as a Fourier series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838200" y="1430359"/>
            <a:ext cx="7467601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 smtClean="0">
                <a:latin typeface="Calibri" pitchFamily="34" charset="0"/>
              </a:rPr>
              <a:t>Fourier series are paired sets of sine and cosine waves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400" dirty="0" smtClean="0">
                <a:latin typeface="Calibri" pitchFamily="34" charset="0"/>
              </a:rPr>
              <a:t>They are commonly used in time series analysis in the frequency domain (which we will not cover here)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Season as a Fourier series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23607"/>
              </p:ext>
            </p:extLst>
          </p:nvPr>
        </p:nvGraphicFramePr>
        <p:xfrm>
          <a:off x="3046180" y="3640430"/>
          <a:ext cx="188595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1" name="Equation" r:id="rId4" imgW="749300" imgH="812800" progId="Equation.3">
                  <p:embed/>
                </p:oleObj>
              </mc:Choice>
              <mc:Fallback>
                <p:oleObj name="Equation" r:id="rId4" imgW="7493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180" y="3640430"/>
                        <a:ext cx="1885950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47481"/>
              </p:ext>
            </p:extLst>
          </p:nvPr>
        </p:nvGraphicFramePr>
        <p:xfrm>
          <a:off x="5201861" y="1942407"/>
          <a:ext cx="27130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2" name="Equation" r:id="rId6" imgW="1079500" imgH="241300" progId="Equation.3">
                  <p:embed/>
                </p:oleObj>
              </mc:Choice>
              <mc:Fallback>
                <p:oleObj name="Equation" r:id="rId6" imgW="1079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861" y="1942407"/>
                        <a:ext cx="27130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9634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3" name="Equation" r:id="rId8" imgW="1384300" imgH="215900" progId="Equation.3">
                  <p:embed/>
                </p:oleObj>
              </mc:Choice>
              <mc:Fallback>
                <p:oleObj name="Equation" r:id="rId8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90505" y="2910681"/>
            <a:ext cx="5362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latin typeface="Times New Roman"/>
                <a:cs typeface="Times New Roman"/>
              </a:rPr>
              <a:t>Cc</a:t>
            </a:r>
            <a:r>
              <a:rPr lang="en-US" sz="30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3000" dirty="0" smtClean="0">
                <a:latin typeface="Times New Roman"/>
                <a:cs typeface="Times New Roman"/>
              </a:rPr>
              <a:t> = </a:t>
            </a:r>
            <a:r>
              <a:rPr lang="en-US" sz="3000" i="1" dirty="0" smtClean="0">
                <a:latin typeface="Times New Roman"/>
                <a:cs typeface="Times New Roman"/>
              </a:rPr>
              <a:t>C</a:t>
            </a:r>
            <a:r>
              <a:rPr lang="en-US" sz="3000" baseline="-25000" dirty="0" smtClean="0">
                <a:latin typeface="Times New Roman"/>
                <a:cs typeface="Times New Roman"/>
              </a:rPr>
              <a:t>1</a:t>
            </a:r>
            <a:r>
              <a:rPr lang="en-US" sz="3000" dirty="0" smtClean="0">
                <a:latin typeface="Times New Roman"/>
                <a:cs typeface="Times New Roman"/>
              </a:rPr>
              <a:t>sin(2</a:t>
            </a:r>
            <a:r>
              <a:rPr lang="en-US" sz="3000" dirty="0" smtClean="0">
                <a:latin typeface="Symbol" charset="2"/>
                <a:cs typeface="Symbol" charset="2"/>
              </a:rPr>
              <a:t>p</a:t>
            </a:r>
            <a:r>
              <a:rPr lang="en-US" sz="3000" i="1" dirty="0" smtClean="0">
                <a:latin typeface="Times New Roman"/>
                <a:cs typeface="Times New Roman"/>
              </a:rPr>
              <a:t>t</a:t>
            </a:r>
            <a:r>
              <a:rPr lang="en-US" sz="3000" dirty="0" smtClean="0">
                <a:latin typeface="Times New Roman"/>
                <a:cs typeface="Times New Roman"/>
              </a:rPr>
              <a:t>/</a:t>
            </a:r>
            <a:r>
              <a:rPr lang="en-US" sz="3000" i="1" dirty="0" smtClean="0">
                <a:latin typeface="Times New Roman"/>
                <a:cs typeface="Times New Roman"/>
              </a:rPr>
              <a:t>p</a:t>
            </a:r>
            <a:r>
              <a:rPr lang="en-US" sz="3000" dirty="0" smtClean="0">
                <a:latin typeface="Times New Roman"/>
                <a:cs typeface="Times New Roman"/>
              </a:rPr>
              <a:t>) + </a:t>
            </a:r>
            <a:r>
              <a:rPr lang="en-US" sz="3000" i="1" dirty="0" smtClean="0">
                <a:latin typeface="Times New Roman"/>
                <a:cs typeface="Times New Roman"/>
              </a:rPr>
              <a:t>C</a:t>
            </a:r>
            <a:r>
              <a:rPr lang="en-US" sz="3000" baseline="-25000" dirty="0" smtClean="0">
                <a:latin typeface="Times New Roman"/>
                <a:cs typeface="Times New Roman"/>
              </a:rPr>
              <a:t>2</a:t>
            </a:r>
            <a:r>
              <a:rPr lang="en-US" sz="3000" dirty="0" smtClean="0">
                <a:latin typeface="Times New Roman"/>
                <a:cs typeface="Times New Roman"/>
              </a:rPr>
              <a:t>cos(2</a:t>
            </a:r>
            <a:r>
              <a:rPr lang="en-US" sz="3000" dirty="0" smtClean="0">
                <a:latin typeface="Symbol" charset="2"/>
                <a:cs typeface="Symbol" charset="2"/>
              </a:rPr>
              <a:t>p</a:t>
            </a:r>
            <a:r>
              <a:rPr lang="en-US" sz="3000" i="1" dirty="0" smtClean="0">
                <a:latin typeface="Times New Roman"/>
                <a:cs typeface="Times New Roman"/>
              </a:rPr>
              <a:t>t</a:t>
            </a:r>
            <a:r>
              <a:rPr lang="en-US" sz="3000" dirty="0" smtClean="0">
                <a:latin typeface="Times New Roman"/>
                <a:cs typeface="Times New Roman"/>
              </a:rPr>
              <a:t>/</a:t>
            </a:r>
            <a:r>
              <a:rPr lang="en-US" sz="3000" i="1" dirty="0" smtClean="0">
                <a:latin typeface="Times New Roman"/>
                <a:cs typeface="Times New Roman"/>
              </a:rPr>
              <a:t>p</a:t>
            </a:r>
            <a:r>
              <a:rPr lang="en-US" sz="3000" dirty="0" smtClean="0">
                <a:latin typeface="Times New Roman"/>
                <a:cs typeface="Times New Roman"/>
              </a:rPr>
              <a:t>)</a:t>
            </a:r>
            <a:endParaRPr lang="en-US" sz="30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3037" y="2996762"/>
            <a:ext cx="1530220" cy="467917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98367" y="2987285"/>
            <a:ext cx="1586204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752335" y="5836499"/>
            <a:ext cx="61779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is time step (1, 2, 3, ... , number of data points)</a:t>
            </a:r>
          </a:p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period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(e.g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., 12 months per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year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so p=12)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82952" y="3904863"/>
                <a:ext cx="1477456" cy="1414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in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𝑝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𝑝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952" y="3904863"/>
                <a:ext cx="1477456" cy="141423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303037" y="2449519"/>
            <a:ext cx="37294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Our new covariates at time t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2"/>
                </a:solidFill>
              </a:rPr>
              <a:t>Feb 7</a:t>
            </a:r>
            <a:r>
              <a:rPr lang="en-US" sz="3200" baseline="30000" dirty="0" smtClean="0">
                <a:solidFill>
                  <a:schemeClr val="tx2"/>
                </a:solidFill>
              </a:rPr>
              <a:t>th</a:t>
            </a:r>
            <a:r>
              <a:rPr lang="en-US" sz="3200" dirty="0" smtClean="0">
                <a:solidFill>
                  <a:schemeClr val="tx2"/>
                </a:solidFill>
              </a:rPr>
              <a:t> Forecasting with Exponential Smoothing Models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8276" y="1600200"/>
            <a:ext cx="7709338" cy="1643527"/>
          </a:xfr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/>
              <a:t>We’ll talk about modeling time-varying seasonal effects at that time.</a:t>
            </a:r>
          </a:p>
          <a:p>
            <a:pPr marL="285750" indent="-285750"/>
            <a:r>
              <a:rPr lang="en-US" sz="2400" dirty="0" smtClean="0"/>
              <a:t>Exponential smoothing models are related to Dynamic Linear Models, which Mark will cover in Week 5</a:t>
            </a:r>
            <a:endParaRPr lang="en-US" sz="2400" dirty="0"/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3429000"/>
            <a:ext cx="50101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Why include covariates in a model?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501650" y="1372866"/>
            <a:ext cx="814070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Most ecologists are interested in explaining observed patterns</a:t>
            </a:r>
          </a:p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Covariates can explain the process that generated the patterns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0041" y="6550223"/>
            <a:ext cx="3223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www.nationalchickencouncil.org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0400" y="2413000"/>
            <a:ext cx="5283200" cy="3962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7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Dealing with missing covariates**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51561" y="1600200"/>
            <a:ext cx="6440878" cy="3711785"/>
          </a:xfrm>
        </p:spPr>
        <p:txBody>
          <a:bodyPr>
            <a:spAutoFit/>
          </a:bodyPr>
          <a:lstStyle/>
          <a:p>
            <a:pPr marL="285750" indent="-285750"/>
            <a:r>
              <a:rPr lang="en-US" sz="2400" dirty="0" smtClean="0"/>
              <a:t>Drop years / shorten time series to remove missing values</a:t>
            </a:r>
            <a:endParaRPr lang="en-US" sz="2400" dirty="0"/>
          </a:p>
          <a:p>
            <a:pPr marL="285750" indent="-285750"/>
            <a:r>
              <a:rPr lang="en-US" sz="2400" dirty="0" smtClean="0"/>
              <a:t>Interpolate missing values</a:t>
            </a:r>
          </a:p>
          <a:p>
            <a:pPr marL="285750" indent="-285750"/>
            <a:r>
              <a:rPr lang="en-US" sz="2400" dirty="0" smtClean="0"/>
              <a:t>Develop process model for the covariates</a:t>
            </a:r>
          </a:p>
          <a:p>
            <a:pPr lvl="1"/>
            <a:r>
              <a:rPr lang="en-US" sz="2400" dirty="0" smtClean="0"/>
              <a:t>Allows us to incorporate observation error into the covariates (known or unknown)</a:t>
            </a:r>
          </a:p>
          <a:p>
            <a:pPr lvl="1"/>
            <a:r>
              <a:rPr lang="en-US" sz="2400" dirty="0" smtClean="0"/>
              <a:t>Allows us to interpolate but NOT treat that interpolated value as known.  It is an estimated value that has uncertainty.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80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Dealing with missing covariates**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59" y="1493660"/>
            <a:ext cx="6469380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739" y="4053455"/>
            <a:ext cx="6103620" cy="2125980"/>
          </a:xfrm>
          <a:prstGeom prst="rect">
            <a:avLst/>
          </a:prstGeom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419138" y="5829775"/>
            <a:ext cx="334734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v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) are the variates (data)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(c) are the covariates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Dealing with missing covariates**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73" y="1787610"/>
            <a:ext cx="6675120" cy="937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" y="3333217"/>
            <a:ext cx="8812530" cy="2057400"/>
          </a:xfrm>
          <a:prstGeom prst="rect">
            <a:avLst/>
          </a:prstGeom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19138" y="5829775"/>
            <a:ext cx="83978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See Holmes, Ward and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Scheuerell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(2014) “MARSS User Guide” for a discussion and example of how to do this.</a:t>
            </a:r>
          </a:p>
        </p:txBody>
      </p:sp>
    </p:spTree>
    <p:extLst>
      <p:ext uri="{BB962C8B-B14F-4D97-AF65-F5344CB8AC3E}">
        <p14:creationId xmlns:p14="http://schemas.microsoft.com/office/powerpoint/2010/main" val="11761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Topics for the computer lab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5931" y="1466586"/>
            <a:ext cx="7425559" cy="2086725"/>
          </a:xfrm>
        </p:spPr>
        <p:txBody>
          <a:bodyPr wrap="square">
            <a:spAutoFit/>
          </a:bodyPr>
          <a:lstStyle/>
          <a:p>
            <a:pPr marL="285750" indent="-285750"/>
            <a:r>
              <a:rPr lang="en-US" dirty="0" smtClean="0"/>
              <a:t>Fitting multivariate state-space </a:t>
            </a:r>
            <a:r>
              <a:rPr lang="en-US" dirty="0" smtClean="0"/>
              <a:t>models </a:t>
            </a:r>
            <a:r>
              <a:rPr lang="en-US" dirty="0" smtClean="0"/>
              <a:t>Fitting </a:t>
            </a:r>
            <a:r>
              <a:rPr lang="en-US" dirty="0"/>
              <a:t>multivariate state-space models with </a:t>
            </a:r>
            <a:r>
              <a:rPr lang="en-US" dirty="0" smtClean="0"/>
              <a:t>covariates</a:t>
            </a:r>
            <a:endParaRPr lang="en-US" dirty="0" smtClean="0"/>
          </a:p>
          <a:p>
            <a:pPr marL="685800" lvl="1"/>
            <a:r>
              <a:rPr lang="en-US" dirty="0" smtClean="0"/>
              <a:t>Seasonal </a:t>
            </a:r>
            <a:r>
              <a:rPr lang="en-US" dirty="0" smtClean="0"/>
              <a:t>effects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29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Why include covariates in a model?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501650" y="1372866"/>
            <a:ext cx="8140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You want to forecast something using covariates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9" y="1900942"/>
            <a:ext cx="8192279" cy="215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4" y="940083"/>
            <a:ext cx="3238037" cy="5165442"/>
          </a:xfrm>
          <a:prstGeom prst="rect">
            <a:avLst/>
          </a:prstGeom>
        </p:spPr>
      </p:pic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995" y="981075"/>
            <a:ext cx="4519003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3174" y="0"/>
            <a:ext cx="3442996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Covariates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880998" y="7776"/>
            <a:ext cx="344299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Forecasts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7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Why include covariates in a model?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501650" y="1372866"/>
            <a:ext cx="8140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You want to explain correlation in observation errors across sites or auto-correlation in time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367" y="2677885"/>
            <a:ext cx="26358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Auto-correlated observation errors</a:t>
            </a:r>
          </a:p>
          <a:p>
            <a:endParaRPr lang="en-US" dirty="0"/>
          </a:p>
          <a:p>
            <a:r>
              <a:rPr lang="en-US" dirty="0" smtClean="0"/>
              <a:t>Model your v(t) as a AR-1 process</a:t>
            </a:r>
          </a:p>
          <a:p>
            <a:r>
              <a:rPr lang="en-US" dirty="0" err="1" smtClean="0"/>
              <a:t>ug</a:t>
            </a:r>
            <a:r>
              <a:rPr lang="en-US" dirty="0" smtClean="0"/>
              <a:t>. hard numerically</a:t>
            </a:r>
          </a:p>
          <a:p>
            <a:endParaRPr lang="en-US" dirty="0"/>
          </a:p>
          <a:p>
            <a:r>
              <a:rPr lang="en-US" dirty="0" smtClean="0"/>
              <a:t>Or if know what is causing the auto-correlation, include that as a covariate.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45698" y="2677885"/>
            <a:ext cx="2635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Correlated observation errors across sites (y rows)</a:t>
            </a:r>
          </a:p>
          <a:p>
            <a:endParaRPr lang="en-US" dirty="0"/>
          </a:p>
          <a:p>
            <a:r>
              <a:rPr lang="en-US" dirty="0" smtClean="0"/>
              <a:t>Use a R matrix with off-diagonal terms</a:t>
            </a:r>
          </a:p>
          <a:p>
            <a:r>
              <a:rPr lang="en-US" dirty="0" err="1" smtClean="0"/>
              <a:t>ug</a:t>
            </a:r>
            <a:r>
              <a:rPr lang="en-US" dirty="0" smtClean="0"/>
              <a:t>, </a:t>
            </a:r>
            <a:r>
              <a:rPr lang="en-US" dirty="0" err="1" smtClean="0"/>
              <a:t>ug</a:t>
            </a:r>
            <a:r>
              <a:rPr lang="en-US" dirty="0" smtClean="0"/>
              <a:t>! hard numerically</a:t>
            </a:r>
          </a:p>
          <a:p>
            <a:endParaRPr lang="en-US" dirty="0"/>
          </a:p>
          <a:p>
            <a:r>
              <a:rPr lang="en-US" dirty="0" smtClean="0"/>
              <a:t>Or if know what is causing the correlation, include that as a covariate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rPr>
              <a:t>Types of covariates</a:t>
            </a:r>
            <a:endParaRPr lang="en-US" dirty="0">
              <a:solidFill>
                <a:schemeClr val="tx2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1983859" y="1576066"/>
            <a:ext cx="516174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Numerical</a:t>
            </a: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Continuous (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eg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, temperature, salinity)</a:t>
            </a: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Discrete (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eg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, counts)</a:t>
            </a:r>
          </a:p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Categorical</a:t>
            </a:r>
            <a:endParaRPr lang="en-US" sz="2800" dirty="0">
              <a:solidFill>
                <a:srgbClr val="000000"/>
              </a:solidFill>
              <a:latin typeface="Calibri" charset="0"/>
            </a:endParaRP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Before/After</a:t>
            </a: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North/South</a:t>
            </a: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January, February, March, …</a:t>
            </a:r>
          </a:p>
          <a:p>
            <a:pPr marL="404813" lvl="0" indent="-173038" eaLnBrk="1" hangingPunct="1">
              <a:spcAft>
                <a:spcPts val="600"/>
              </a:spcAft>
              <a:buSzPct val="55000"/>
              <a:buFont typeface="Courier New"/>
              <a:buChar char="o"/>
            </a:pPr>
            <a:endParaRPr lang="en-US" sz="2000" dirty="0" smtClean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025" y="1119188"/>
            <a:ext cx="8489950" cy="44450"/>
          </a:xfrm>
          <a:prstGeom prst="rect">
            <a:avLst/>
          </a:prstGeom>
          <a:gradFill rotWithShape="1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0" scaled="1"/>
          </a:gradFill>
          <a:ln w="25400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Covariates occur in state, </a:t>
            </a:r>
            <a:r>
              <a:rPr lang="en-US" dirty="0" err="1" smtClean="0">
                <a:solidFill>
                  <a:schemeClr val="tx2"/>
                </a:solidFill>
              </a:rPr>
              <a:t>obs</a:t>
            </a:r>
            <a:r>
              <a:rPr lang="en-US" dirty="0" smtClean="0">
                <a:solidFill>
                  <a:schemeClr val="tx2"/>
                </a:solidFill>
              </a:rPr>
              <a:t> or both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33977"/>
              </p:ext>
            </p:extLst>
          </p:nvPr>
        </p:nvGraphicFramePr>
        <p:xfrm>
          <a:off x="5202238" y="1958975"/>
          <a:ext cx="27130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48" name="Equation" r:id="rId4" imgW="1079280" imgH="228600" progId="Equation.3">
                  <p:embed/>
                </p:oleObj>
              </mc:Choice>
              <mc:Fallback>
                <p:oleObj name="Equation" r:id="rId4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958975"/>
                        <a:ext cx="2713037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965910" y="1481159"/>
            <a:ext cx="2009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State equation</a:t>
            </a:r>
          </a:p>
        </p:txBody>
      </p:sp>
      <p:graphicFrame>
        <p:nvGraphicFramePr>
          <p:cNvPr id="614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680896"/>
              </p:ext>
            </p:extLst>
          </p:nvPr>
        </p:nvGraphicFramePr>
        <p:xfrm>
          <a:off x="1014413" y="3913188"/>
          <a:ext cx="34512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49" name="Equation" r:id="rId6" imgW="1371600" imgH="215900" progId="Equation.3">
                  <p:embed/>
                </p:oleObj>
              </mc:Choice>
              <mc:Fallback>
                <p:oleObj name="Equation" r:id="rId6" imgW="1371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913188"/>
                        <a:ext cx="34512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Box 8"/>
          <p:cNvSpPr txBox="1">
            <a:spLocks noChangeArrowheads="1"/>
          </p:cNvSpPr>
          <p:nvPr/>
        </p:nvSpPr>
        <p:spPr bwMode="auto">
          <a:xfrm>
            <a:off x="965910" y="3389308"/>
            <a:ext cx="289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Observation equation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785857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50" name="Equation" r:id="rId8" imgW="1384300" imgH="215900" progId="Equation.3">
                  <p:embed/>
                </p:oleObj>
              </mc:Choice>
              <mc:Fallback>
                <p:oleObj name="Equation" r:id="rId8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086100" y="2019300"/>
            <a:ext cx="698500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100" y="3911600"/>
            <a:ext cx="698500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1548288" y="2662259"/>
            <a:ext cx="57712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 nutrients affects growth, high temps kill)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080210" y="4567259"/>
            <a:ext cx="72245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 vegetation obscures individuals,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      temperature affect behavior making animals visible)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388923"/>
              </p:ext>
            </p:extLst>
          </p:nvPr>
        </p:nvGraphicFramePr>
        <p:xfrm>
          <a:off x="5275263" y="3846513"/>
          <a:ext cx="26495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51" name="Equation" r:id="rId10" imgW="1054080" imgH="228600" progId="Equation.3">
                  <p:embed/>
                </p:oleObj>
              </mc:Choice>
              <mc:Fallback>
                <p:oleObj name="Equation" r:id="rId10" imgW="10540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3846513"/>
                        <a:ext cx="264953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9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Covariates occur in state, </a:t>
            </a:r>
            <a:r>
              <a:rPr lang="en-US" dirty="0" err="1" smtClean="0">
                <a:solidFill>
                  <a:schemeClr val="tx2"/>
                </a:solidFill>
              </a:rPr>
              <a:t>obs</a:t>
            </a:r>
            <a:r>
              <a:rPr lang="en-US" dirty="0" smtClean="0">
                <a:solidFill>
                  <a:schemeClr val="tx2"/>
                </a:solidFill>
              </a:rPr>
              <a:t> or both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23036"/>
              </p:ext>
            </p:extLst>
          </p:nvPr>
        </p:nvGraphicFramePr>
        <p:xfrm>
          <a:off x="5201861" y="1942407"/>
          <a:ext cx="27130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25" name="Equation" r:id="rId4" imgW="1079500" imgH="241300" progId="Equation.3">
                  <p:embed/>
                </p:oleObj>
              </mc:Choice>
              <mc:Fallback>
                <p:oleObj name="Equation" r:id="rId4" imgW="1079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861" y="1942407"/>
                        <a:ext cx="27130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965910" y="1481159"/>
            <a:ext cx="2009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State equation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65605"/>
              </p:ext>
            </p:extLst>
          </p:nvPr>
        </p:nvGraphicFramePr>
        <p:xfrm>
          <a:off x="1014413" y="2020888"/>
          <a:ext cx="3482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26" name="Equation" r:id="rId6" imgW="1384300" imgH="215900" progId="Equation.3">
                  <p:embed/>
                </p:oleObj>
              </mc:Choice>
              <mc:Fallback>
                <p:oleObj name="Equation" r:id="rId6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8297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086100" y="2019300"/>
            <a:ext cx="698500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177246"/>
              </p:ext>
            </p:extLst>
          </p:nvPr>
        </p:nvGraphicFramePr>
        <p:xfrm>
          <a:off x="2782887" y="2842466"/>
          <a:ext cx="1789113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27" name="Equation" r:id="rId8" imgW="711000" imgH="1143000" progId="Equation.3">
                  <p:embed/>
                </p:oleObj>
              </mc:Choice>
              <mc:Fallback>
                <p:oleObj name="Equation" r:id="rId8" imgW="711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7" y="2842466"/>
                        <a:ext cx="1789113" cy="288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639032"/>
              </p:ext>
            </p:extLst>
          </p:nvPr>
        </p:nvGraphicFramePr>
        <p:xfrm>
          <a:off x="5757863" y="3363913"/>
          <a:ext cx="703262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28" name="Equation" r:id="rId10" imgW="279360" imgH="711000" progId="Equation.3">
                  <p:embed/>
                </p:oleObj>
              </mc:Choice>
              <mc:Fallback>
                <p:oleObj name="Equation" r:id="rId10" imgW="279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3363913"/>
                        <a:ext cx="703262" cy="179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8"/>
          <p:cNvSpPr txBox="1">
            <a:spLocks noChangeArrowheads="1"/>
          </p:cNvSpPr>
          <p:nvPr/>
        </p:nvSpPr>
        <p:spPr bwMode="auto">
          <a:xfrm rot="16200000">
            <a:off x="2081982" y="3978142"/>
            <a:ext cx="11230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m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rows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3338091" y="2436328"/>
            <a:ext cx="8930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cols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 rot="16200000">
            <a:off x="5051766" y="3978143"/>
            <a:ext cx="10195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rows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5662099" y="2934197"/>
            <a:ext cx="77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1 col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384300" y="6163341"/>
            <a:ext cx="635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m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is number of 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states; </a:t>
            </a:r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is number of covariates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699479" y="5558844"/>
            <a:ext cx="1967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Calibri" pitchFamily="34" charset="0"/>
              </a:rPr>
              <a:t>C is the effect of </a:t>
            </a:r>
            <a:r>
              <a:rPr lang="en-US" sz="1600" i="1" dirty="0" err="1" smtClean="0">
                <a:solidFill>
                  <a:schemeClr val="tx2"/>
                </a:solidFill>
                <a:latin typeface="Calibri" pitchFamily="34" charset="0"/>
              </a:rPr>
              <a:t>cov</a:t>
            </a:r>
            <a:r>
              <a:rPr lang="en-US" sz="1600" i="1" dirty="0" smtClean="0">
                <a:solidFill>
                  <a:schemeClr val="tx2"/>
                </a:solidFill>
                <a:latin typeface="Calibri" pitchFamily="34" charset="0"/>
              </a:rPr>
              <a:t> on state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451861" y="5266457"/>
            <a:ext cx="1967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Calibri" pitchFamily="34" charset="0"/>
              </a:rPr>
              <a:t>c(t) are the covariates at time t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0014" y="4024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Covariates occur in state, </a:t>
            </a:r>
            <a:r>
              <a:rPr lang="en-US" dirty="0" err="1" smtClean="0">
                <a:solidFill>
                  <a:schemeClr val="tx2"/>
                </a:solidFill>
              </a:rPr>
              <a:t>obs</a:t>
            </a:r>
            <a:r>
              <a:rPr lang="en-US" dirty="0" smtClean="0">
                <a:solidFill>
                  <a:schemeClr val="tx2"/>
                </a:solidFill>
              </a:rPr>
              <a:t> or both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5" y="1119188"/>
            <a:ext cx="8489950" cy="44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86100" y="2019300"/>
            <a:ext cx="698500" cy="508000"/>
          </a:xfrm>
          <a:prstGeom prst="rect">
            <a:avLst/>
          </a:prstGeom>
          <a:noFill/>
          <a:ln w="1905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598448"/>
              </p:ext>
            </p:extLst>
          </p:nvPr>
        </p:nvGraphicFramePr>
        <p:xfrm>
          <a:off x="944563" y="2836863"/>
          <a:ext cx="3675062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12" name="Equation" r:id="rId4" imgW="1460500" imgH="1130300" progId="Equation.3">
                  <p:embed/>
                </p:oleObj>
              </mc:Choice>
              <mc:Fallback>
                <p:oleObj name="Equation" r:id="rId4" imgW="14605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2836863"/>
                        <a:ext cx="3675062" cy="284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91380"/>
              </p:ext>
            </p:extLst>
          </p:nvPr>
        </p:nvGraphicFramePr>
        <p:xfrm>
          <a:off x="5026025" y="2836863"/>
          <a:ext cx="2270125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13" name="Equation" r:id="rId6" imgW="901700" imgH="1130300" progId="Equation.3">
                  <p:embed/>
                </p:oleObj>
              </mc:Choice>
              <mc:Fallback>
                <p:oleObj name="Equation" r:id="rId6" imgW="9017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2836863"/>
                        <a:ext cx="2270125" cy="284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8"/>
          <p:cNvSpPr txBox="1">
            <a:spLocks noChangeArrowheads="1"/>
          </p:cNvSpPr>
          <p:nvPr/>
        </p:nvSpPr>
        <p:spPr bwMode="auto">
          <a:xfrm rot="16200000">
            <a:off x="1376815" y="4033859"/>
            <a:ext cx="10378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rows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578810" y="2897209"/>
            <a:ext cx="8930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cols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 rot="16200000">
            <a:off x="5589682" y="4084659"/>
            <a:ext cx="10195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rows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6109410" y="2897209"/>
            <a:ext cx="77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1 col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397000" y="6163341"/>
            <a:ext cx="635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is number of </a:t>
            </a:r>
            <a:r>
              <a:rPr lang="en-US" sz="2400" dirty="0" err="1" smtClean="0">
                <a:solidFill>
                  <a:schemeClr val="tx2"/>
                </a:solidFill>
                <a:latin typeface="Calibri" pitchFamily="34" charset="0"/>
              </a:rPr>
              <a:t>obs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; </a:t>
            </a:r>
            <a:r>
              <a:rPr lang="en-US" sz="2400" i="1" dirty="0" smtClean="0">
                <a:solidFill>
                  <a:schemeClr val="tx2"/>
                </a:solidFill>
                <a:latin typeface="Calibri" pitchFamily="34" charset="0"/>
              </a:rPr>
              <a:t>k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 is number of covariates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548881"/>
              </p:ext>
            </p:extLst>
          </p:nvPr>
        </p:nvGraphicFramePr>
        <p:xfrm>
          <a:off x="1014413" y="2020888"/>
          <a:ext cx="34512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14" name="Equation" r:id="rId8" imgW="1371600" imgH="215900" progId="Equation.3">
                  <p:embed/>
                </p:oleObj>
              </mc:Choice>
              <mc:Fallback>
                <p:oleObj name="Equation" r:id="rId8" imgW="1371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020888"/>
                        <a:ext cx="34512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443745"/>
              </p:ext>
            </p:extLst>
          </p:nvPr>
        </p:nvGraphicFramePr>
        <p:xfrm>
          <a:off x="5289173" y="1977597"/>
          <a:ext cx="26177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15" name="Equation" r:id="rId10" imgW="1041400" imgH="241300" progId="Equation.3">
                  <p:embed/>
                </p:oleObj>
              </mc:Choice>
              <mc:Fallback>
                <p:oleObj name="Equation" r:id="rId10" imgW="1041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173" y="1977597"/>
                        <a:ext cx="261778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65910" y="1497008"/>
            <a:ext cx="2897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Calibri" pitchFamily="34" charset="0"/>
              </a:rPr>
              <a:t>Observation equation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150955" y="5561687"/>
            <a:ext cx="1967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Calibri" pitchFamily="34" charset="0"/>
              </a:rPr>
              <a:t>D is the effect of </a:t>
            </a:r>
            <a:r>
              <a:rPr lang="en-US" sz="1600" i="1" dirty="0" err="1" smtClean="0">
                <a:solidFill>
                  <a:schemeClr val="tx2"/>
                </a:solidFill>
                <a:latin typeface="Calibri" pitchFamily="34" charset="0"/>
              </a:rPr>
              <a:t>cov</a:t>
            </a:r>
            <a:r>
              <a:rPr lang="en-US" sz="1600" i="1" dirty="0" smtClean="0">
                <a:solidFill>
                  <a:schemeClr val="tx2"/>
                </a:solidFill>
                <a:latin typeface="Calibri" pitchFamily="34" charset="0"/>
              </a:rPr>
              <a:t> on state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5512512" y="5561687"/>
            <a:ext cx="19671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2"/>
                </a:solidFill>
                <a:latin typeface="Calibri" pitchFamily="34" charset="0"/>
              </a:rPr>
              <a:t>d(t) are the covariates at time t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55439</TotalTime>
  <Words>738</Words>
  <Application>Microsoft Office PowerPoint</Application>
  <PresentationFormat>On-screen Show (4:3)</PresentationFormat>
  <Paragraphs>128</Paragraphs>
  <Slides>23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Including covariates and seasonal effects in state-space time-series models</vt:lpstr>
      <vt:lpstr>Why include covariates in a model?</vt:lpstr>
      <vt:lpstr>Why include covariates in a model?</vt:lpstr>
      <vt:lpstr>Covariates</vt:lpstr>
      <vt:lpstr>Why include covariates in a model?</vt:lpstr>
      <vt:lpstr>Types of covariates</vt:lpstr>
      <vt:lpstr>Covariates occur in state, obs or both</vt:lpstr>
      <vt:lpstr>Covariates occur in state, obs or both</vt:lpstr>
      <vt:lpstr>Covariates occur in state, obs or both</vt:lpstr>
      <vt:lpstr>Covariate effects can differ or not</vt:lpstr>
      <vt:lpstr>Covariates can be seasons or periods</vt:lpstr>
      <vt:lpstr>Seasonal or periodical effects</vt:lpstr>
      <vt:lpstr>Seasonal or periodical effects</vt:lpstr>
      <vt:lpstr>Seasonal or periodical effects</vt:lpstr>
      <vt:lpstr>Non-factor seasons or periods</vt:lpstr>
      <vt:lpstr>Season as a polynomial</vt:lpstr>
      <vt:lpstr>Season as a Fourier series</vt:lpstr>
      <vt:lpstr>Season as a Fourier series</vt:lpstr>
      <vt:lpstr>Feb 7th Forecasting with Exponential Smoothing Models</vt:lpstr>
      <vt:lpstr>Dealing with missing covariates**</vt:lpstr>
      <vt:lpstr>Dealing with missing covariates**</vt:lpstr>
      <vt:lpstr>Dealing with missing covariates**</vt:lpstr>
      <vt:lpstr>Topics for the computer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large-scale effects of hatchery supplementation on Chinook salmon from the Snake River</dc:title>
  <dc:creator>Eli.Holmes</dc:creator>
  <cp:lastModifiedBy>Eli Holmes</cp:lastModifiedBy>
  <cp:revision>1802</cp:revision>
  <cp:lastPrinted>2015-01-30T00:49:42Z</cp:lastPrinted>
  <dcterms:created xsi:type="dcterms:W3CDTF">2011-05-03T16:22:23Z</dcterms:created>
  <dcterms:modified xsi:type="dcterms:W3CDTF">2017-01-24T07:11:39Z</dcterms:modified>
</cp:coreProperties>
</file>