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63" r:id="rId3"/>
    <p:sldId id="265" r:id="rId4"/>
    <p:sldId id="266" r:id="rId5"/>
    <p:sldId id="267" r:id="rId6"/>
    <p:sldId id="268" r:id="rId7"/>
    <p:sldId id="269" r:id="rId8"/>
    <p:sldId id="273" r:id="rId9"/>
    <p:sldId id="270" r:id="rId10"/>
    <p:sldId id="271" r:id="rId11"/>
    <p:sldId id="272" r:id="rId12"/>
    <p:sldId id="274" r:id="rId13"/>
    <p:sldId id="275" r:id="rId14"/>
    <p:sldId id="277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9" r:id="rId27"/>
    <p:sldId id="290" r:id="rId28"/>
    <p:sldId id="257" r:id="rId29"/>
    <p:sldId id="258" r:id="rId30"/>
    <p:sldId id="259" r:id="rId31"/>
    <p:sldId id="260" r:id="rId32"/>
    <p:sldId id="261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3" r:id="rId45"/>
    <p:sldId id="302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image" Target="../media/image18.png"/><Relationship Id="rId2" Type="http://schemas.openxmlformats.org/officeDocument/2006/relationships/image" Target="../media/image1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01B39-5F71-E148-A5A3-991742E6B267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B6BF9-0FBB-C841-B3B4-C050D9EE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3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y_new</a:t>
            </a:r>
            <a:r>
              <a:rPr lang="en-US" dirty="0" smtClean="0"/>
              <a:t> = y</a:t>
            </a:r>
          </a:p>
          <a:p>
            <a:r>
              <a:rPr lang="en-US" dirty="0" err="1" smtClean="0"/>
              <a:t>y_new</a:t>
            </a:r>
            <a:r>
              <a:rPr lang="en-US" dirty="0" smtClean="0"/>
              <a:t>[</a:t>
            </a:r>
            <a:r>
              <a:rPr lang="en-US" dirty="0" err="1" smtClean="0"/>
              <a:t>is.na</a:t>
            </a:r>
            <a:r>
              <a:rPr lang="en-US" dirty="0" smtClean="0"/>
              <a:t>(y)] = </a:t>
            </a:r>
            <a:r>
              <a:rPr lang="en-US" dirty="0" err="1" smtClean="0"/>
              <a:t>na.approx</a:t>
            </a:r>
            <a:r>
              <a:rPr lang="en-US" dirty="0" smtClean="0"/>
              <a:t>(</a:t>
            </a:r>
            <a:r>
              <a:rPr lang="en-US" dirty="0" err="1" smtClean="0"/>
              <a:t>y,na.rm</a:t>
            </a:r>
            <a:r>
              <a:rPr lang="en-US" dirty="0" smtClean="0"/>
              <a:t>=FALSE)[</a:t>
            </a:r>
            <a:r>
              <a:rPr lang="en-US" dirty="0" err="1" smtClean="0"/>
              <a:t>is.na</a:t>
            </a:r>
            <a:r>
              <a:rPr lang="en-US" dirty="0" smtClean="0"/>
              <a:t>(y)]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y_new</a:t>
            </a:r>
            <a:r>
              <a:rPr lang="en-US" dirty="0" smtClean="0"/>
              <a:t>, col = 1+as.numeric(</a:t>
            </a:r>
            <a:r>
              <a:rPr lang="en-US" dirty="0" err="1" smtClean="0"/>
              <a:t>is.na</a:t>
            </a:r>
            <a:r>
              <a:rPr lang="en-US" dirty="0" smtClean="0"/>
              <a:t>(y)))</a:t>
            </a:r>
          </a:p>
          <a:p>
            <a:r>
              <a:rPr lang="en-US" dirty="0" err="1" smtClean="0"/>
              <a:t>y_new</a:t>
            </a:r>
            <a:r>
              <a:rPr lang="en-US" dirty="0" smtClean="0"/>
              <a:t>[</a:t>
            </a:r>
            <a:r>
              <a:rPr lang="en-US" dirty="0" err="1" smtClean="0"/>
              <a:t>is.na</a:t>
            </a:r>
            <a:r>
              <a:rPr lang="en-US" dirty="0" smtClean="0"/>
              <a:t>(y)] = </a:t>
            </a:r>
            <a:r>
              <a:rPr lang="en-US" dirty="0" err="1" smtClean="0"/>
              <a:t>na.spline</a:t>
            </a:r>
            <a:r>
              <a:rPr lang="en-US" dirty="0" smtClean="0"/>
              <a:t>(</a:t>
            </a:r>
            <a:r>
              <a:rPr lang="en-US" dirty="0" err="1" smtClean="0"/>
              <a:t>y,na.rm</a:t>
            </a:r>
            <a:r>
              <a:rPr lang="en-US" dirty="0" smtClean="0"/>
              <a:t>=FALSE)[</a:t>
            </a:r>
            <a:r>
              <a:rPr lang="en-US" dirty="0" err="1" smtClean="0"/>
              <a:t>is.na</a:t>
            </a:r>
            <a:r>
              <a:rPr lang="en-US" dirty="0" smtClean="0"/>
              <a:t>(y)]</a:t>
            </a:r>
          </a:p>
          <a:p>
            <a:r>
              <a:rPr lang="en-US" dirty="0" smtClean="0"/>
              <a:t>points(which(</a:t>
            </a:r>
            <a:r>
              <a:rPr lang="en-US" dirty="0" err="1" smtClean="0"/>
              <a:t>is.na</a:t>
            </a:r>
            <a:r>
              <a:rPr lang="en-US" dirty="0" smtClean="0"/>
              <a:t>(y)), </a:t>
            </a:r>
            <a:r>
              <a:rPr lang="en-US" dirty="0" err="1" smtClean="0"/>
              <a:t>y_new</a:t>
            </a:r>
            <a:r>
              <a:rPr lang="en-US" dirty="0" smtClean="0"/>
              <a:t>[which(</a:t>
            </a:r>
            <a:r>
              <a:rPr lang="en-US" dirty="0" err="1" smtClean="0"/>
              <a:t>is.na</a:t>
            </a:r>
            <a:r>
              <a:rPr lang="en-US" dirty="0" smtClean="0"/>
              <a:t>(y))], col="blue")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B6BF9-0FBB-C841-B3B4-C050D9EE3E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79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 = </a:t>
            </a:r>
            <a:r>
              <a:rPr lang="en-US" dirty="0" err="1" smtClean="0"/>
              <a:t>lakeWAplanktonRaw</a:t>
            </a:r>
            <a:r>
              <a:rPr lang="en-US" dirty="0" smtClean="0"/>
              <a:t>[1:100,4]</a:t>
            </a:r>
          </a:p>
          <a:p>
            <a:r>
              <a:rPr lang="en-US" dirty="0" smtClean="0"/>
              <a:t>y[sample(1:100, size=20, replace=F)] = NA</a:t>
            </a:r>
          </a:p>
          <a:p>
            <a:endParaRPr lang="en-US" dirty="0" smtClean="0"/>
          </a:p>
          <a:p>
            <a:r>
              <a:rPr lang="en-US" dirty="0" err="1" smtClean="0"/>
              <a:t>y_new</a:t>
            </a:r>
            <a:r>
              <a:rPr lang="en-US" dirty="0" smtClean="0"/>
              <a:t> = y</a:t>
            </a:r>
          </a:p>
          <a:p>
            <a:r>
              <a:rPr lang="en-US" dirty="0" smtClean="0"/>
              <a:t>mod_1 = MARSS(log(</a:t>
            </a:r>
            <a:r>
              <a:rPr lang="en-US" dirty="0" err="1" smtClean="0"/>
              <a:t>y_new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err="1" smtClean="0"/>
              <a:t>y_new</a:t>
            </a:r>
            <a:r>
              <a:rPr lang="en-US" dirty="0" smtClean="0"/>
              <a:t>[</a:t>
            </a:r>
            <a:r>
              <a:rPr lang="en-US" dirty="0" err="1" smtClean="0"/>
              <a:t>is.na</a:t>
            </a:r>
            <a:r>
              <a:rPr lang="en-US" dirty="0" smtClean="0"/>
              <a:t>(y)] = </a:t>
            </a:r>
            <a:r>
              <a:rPr lang="en-US" dirty="0" err="1" smtClean="0"/>
              <a:t>na.approx</a:t>
            </a:r>
            <a:r>
              <a:rPr lang="en-US" dirty="0" smtClean="0"/>
              <a:t>(</a:t>
            </a:r>
            <a:r>
              <a:rPr lang="en-US" dirty="0" err="1" smtClean="0"/>
              <a:t>y,na.rm</a:t>
            </a:r>
            <a:r>
              <a:rPr lang="en-US" dirty="0" smtClean="0"/>
              <a:t>=FALSE)[</a:t>
            </a:r>
            <a:r>
              <a:rPr lang="en-US" dirty="0" err="1" smtClean="0"/>
              <a:t>is.na</a:t>
            </a:r>
            <a:r>
              <a:rPr lang="en-US" dirty="0" smtClean="0"/>
              <a:t>(y)]</a:t>
            </a:r>
          </a:p>
          <a:p>
            <a:r>
              <a:rPr lang="en-US" dirty="0" smtClean="0"/>
              <a:t>mod_2 = MARSS(log(</a:t>
            </a:r>
            <a:r>
              <a:rPr lang="en-US" dirty="0" err="1" smtClean="0"/>
              <a:t>y_new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err="1" smtClean="0"/>
              <a:t>y_new</a:t>
            </a:r>
            <a:r>
              <a:rPr lang="en-US" dirty="0" smtClean="0"/>
              <a:t>[</a:t>
            </a:r>
            <a:r>
              <a:rPr lang="en-US" dirty="0" err="1" smtClean="0"/>
              <a:t>is.na</a:t>
            </a:r>
            <a:r>
              <a:rPr lang="en-US" dirty="0" smtClean="0"/>
              <a:t>(y)] = </a:t>
            </a:r>
            <a:r>
              <a:rPr lang="en-US" dirty="0" err="1" smtClean="0"/>
              <a:t>na.spline</a:t>
            </a:r>
            <a:r>
              <a:rPr lang="en-US" dirty="0" smtClean="0"/>
              <a:t>(y)[</a:t>
            </a:r>
            <a:r>
              <a:rPr lang="en-US" dirty="0" err="1" smtClean="0"/>
              <a:t>is.na</a:t>
            </a:r>
            <a:r>
              <a:rPr lang="en-US" dirty="0" smtClean="0"/>
              <a:t>(y)]</a:t>
            </a:r>
          </a:p>
          <a:p>
            <a:r>
              <a:rPr lang="en-US" dirty="0" smtClean="0"/>
              <a:t>mod_3 = MARSS(log(</a:t>
            </a:r>
            <a:r>
              <a:rPr lang="en-US" dirty="0" err="1" smtClean="0"/>
              <a:t>y_new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B6BF9-0FBB-C841-B3B4-C050D9EE3E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25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plot(</a:t>
            </a:r>
            <a:r>
              <a:rPr lang="en-US" dirty="0" err="1" smtClean="0"/>
              <a:t>lakeWAplanktonRaw</a:t>
            </a:r>
            <a:r>
              <a:rPr lang="en-US" dirty="0" smtClean="0"/>
              <a:t>[,"Daphnia"], main="Daphnia", </a:t>
            </a:r>
            <a:r>
              <a:rPr lang="en-US" dirty="0" err="1" smtClean="0"/>
              <a:t>ylab</a:t>
            </a:r>
            <a:r>
              <a:rPr lang="en-US" dirty="0" smtClean="0"/>
              <a:t>="Density", </a:t>
            </a:r>
            <a:r>
              <a:rPr lang="en-US" dirty="0" err="1" smtClean="0"/>
              <a:t>xlab</a:t>
            </a:r>
            <a:r>
              <a:rPr lang="en-US" dirty="0" smtClean="0"/>
              <a:t>="")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B6BF9-0FBB-C841-B3B4-C050D9EE3E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2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y = </a:t>
            </a:r>
            <a:r>
              <a:rPr lang="es-ES_tradnl" dirty="0" err="1" smtClean="0"/>
              <a:t>lakeWAplanktonRaw</a:t>
            </a:r>
            <a:r>
              <a:rPr lang="es-ES_tradnl" dirty="0" smtClean="0"/>
              <a:t>[,"</a:t>
            </a:r>
            <a:r>
              <a:rPr lang="es-ES_tradnl" dirty="0" err="1" smtClean="0"/>
              <a:t>Daphnia</a:t>
            </a:r>
            <a:r>
              <a:rPr lang="es-ES_tradnl" dirty="0" smtClean="0"/>
              <a:t>"]</a:t>
            </a:r>
          </a:p>
          <a:p>
            <a:r>
              <a:rPr lang="es-ES_tradnl" dirty="0" smtClean="0"/>
              <a:t>mod_1 = MARSS(log(y + 1))</a:t>
            </a:r>
          </a:p>
          <a:p>
            <a:r>
              <a:rPr lang="es-ES_tradnl" dirty="0" smtClean="0"/>
              <a:t>mod_2 = MARSS(log(y + 0.1))</a:t>
            </a:r>
          </a:p>
          <a:p>
            <a:r>
              <a:rPr lang="es-ES_tradnl" dirty="0" smtClean="0"/>
              <a:t>mod_3 = MARSS(log(y + 0.01))</a:t>
            </a:r>
          </a:p>
          <a:p>
            <a:r>
              <a:rPr lang="es-ES_tradnl" dirty="0" smtClean="0"/>
              <a:t>mod_4 = MARSS(log(y + 0.001))</a:t>
            </a:r>
          </a:p>
          <a:p>
            <a:r>
              <a:rPr lang="es-ES_tradnl" dirty="0" smtClean="0"/>
              <a:t>mod_5 = MARSS(log(y + 0.0001))</a:t>
            </a:r>
          </a:p>
          <a:p>
            <a:r>
              <a:rPr lang="es-ES_tradnl" dirty="0" smtClean="0"/>
              <a:t>mod_6 = MARSS(log(y + 0.00001))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B6BF9-0FBB-C841-B3B4-C050D9EE3E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17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plot(</a:t>
            </a:r>
            <a:r>
              <a:rPr lang="en-US" dirty="0" err="1" smtClean="0">
                <a:solidFill>
                  <a:srgbClr val="0000FF"/>
                </a:solidFill>
              </a:rPr>
              <a:t>pred$fit</a:t>
            </a:r>
            <a:r>
              <a:rPr lang="en-US" dirty="0" smtClean="0">
                <a:solidFill>
                  <a:srgbClr val="0000FF"/>
                </a:solidFill>
              </a:rPr>
              <a:t>, type="l", </a:t>
            </a:r>
            <a:r>
              <a:rPr lang="en-US" dirty="0" err="1" smtClean="0">
                <a:solidFill>
                  <a:srgbClr val="0000FF"/>
                </a:solidFill>
              </a:rPr>
              <a:t>lwd</a:t>
            </a:r>
            <a:r>
              <a:rPr lang="en-US" dirty="0" smtClean="0">
                <a:solidFill>
                  <a:srgbClr val="0000FF"/>
                </a:solidFill>
              </a:rPr>
              <a:t>=2, </a:t>
            </a:r>
            <a:r>
              <a:rPr lang="en-US" dirty="0" err="1" smtClean="0">
                <a:solidFill>
                  <a:srgbClr val="0000FF"/>
                </a:solidFill>
              </a:rPr>
              <a:t>ylab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(present)", </a:t>
            </a:r>
            <a:r>
              <a:rPr lang="en-US" dirty="0" err="1" smtClean="0">
                <a:solidFill>
                  <a:srgbClr val="0000FF"/>
                </a:solidFill>
              </a:rPr>
              <a:t>xlab</a:t>
            </a:r>
            <a:r>
              <a:rPr lang="en-US" dirty="0" smtClean="0">
                <a:solidFill>
                  <a:srgbClr val="0000FF"/>
                </a:solidFill>
              </a:rPr>
              <a:t>="")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lines(</a:t>
            </a:r>
            <a:r>
              <a:rPr lang="en-US" dirty="0" err="1" smtClean="0">
                <a:solidFill>
                  <a:srgbClr val="0000FF"/>
                </a:solidFill>
              </a:rPr>
              <a:t>pred$fit+pred$se.fit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lines(</a:t>
            </a:r>
            <a:r>
              <a:rPr lang="en-US" dirty="0" err="1" smtClean="0">
                <a:solidFill>
                  <a:srgbClr val="0000FF"/>
                </a:solidFill>
              </a:rPr>
              <a:t>pred$fit-pred$se.fit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B6BF9-0FBB-C841-B3B4-C050D9EE3E3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49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 = </a:t>
            </a:r>
            <a:r>
              <a:rPr lang="en-US" dirty="0" err="1" smtClean="0"/>
              <a:t>fit_stan</a:t>
            </a:r>
            <a:r>
              <a:rPr lang="en-US" dirty="0" smtClean="0"/>
              <a:t>(y, x = </a:t>
            </a:r>
            <a:r>
              <a:rPr lang="en-US" dirty="0" err="1" smtClean="0"/>
              <a:t>model.matrix</a:t>
            </a:r>
            <a:r>
              <a:rPr lang="en-US" dirty="0" smtClean="0"/>
              <a:t>(lm(y~1)), model="regression", family="</a:t>
            </a:r>
            <a:r>
              <a:rPr lang="en-US" dirty="0" err="1" smtClean="0"/>
              <a:t>poisson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r>
              <a:rPr lang="en-US" dirty="0" smtClean="0"/>
              <a:t>plot(apply(</a:t>
            </a:r>
            <a:r>
              <a:rPr lang="en-US" dirty="0" err="1" smtClean="0"/>
              <a:t>pars$pred</a:t>
            </a:r>
            <a:r>
              <a:rPr lang="en-US" dirty="0" smtClean="0"/>
              <a:t>, 2, mean), type="l", 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smtClean="0"/>
              <a:t>lines(apply(</a:t>
            </a:r>
            <a:r>
              <a:rPr lang="en-US" dirty="0" err="1" smtClean="0"/>
              <a:t>pars$pred</a:t>
            </a:r>
            <a:r>
              <a:rPr lang="en-US" dirty="0" smtClean="0"/>
              <a:t>, 2, quantile,0.025))</a:t>
            </a:r>
          </a:p>
          <a:p>
            <a:r>
              <a:rPr lang="en-US" dirty="0" smtClean="0"/>
              <a:t>lines(apply(</a:t>
            </a:r>
            <a:r>
              <a:rPr lang="en-US" dirty="0" err="1" smtClean="0"/>
              <a:t>pars$pred</a:t>
            </a:r>
            <a:r>
              <a:rPr lang="en-US" dirty="0" smtClean="0"/>
              <a:t>, 2, </a:t>
            </a:r>
            <a:r>
              <a:rPr lang="en-US" dirty="0" err="1" smtClean="0"/>
              <a:t>quantile</a:t>
            </a:r>
            <a:r>
              <a:rPr lang="en-US" dirty="0" smtClean="0"/>
              <a:t>, 0.975))</a:t>
            </a:r>
          </a:p>
          <a:p>
            <a:r>
              <a:rPr lang="en-US" dirty="0" smtClean="0"/>
              <a:t>points(y, col="red",</a:t>
            </a:r>
            <a:r>
              <a:rPr lang="en-US" dirty="0" err="1" smtClean="0"/>
              <a:t>cex</a:t>
            </a:r>
            <a:r>
              <a:rPr lang="en-US" dirty="0" smtClean="0"/>
              <a:t>=0.3)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B6BF9-0FBB-C841-B3B4-C050D9EE3E3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4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 = </a:t>
            </a:r>
            <a:r>
              <a:rPr lang="en-US" dirty="0" err="1" smtClean="0"/>
              <a:t>fit_stan</a:t>
            </a:r>
            <a:r>
              <a:rPr lang="en-US" dirty="0" smtClean="0"/>
              <a:t>(y, model="</a:t>
            </a:r>
            <a:r>
              <a:rPr lang="en-US" dirty="0" err="1" smtClean="0"/>
              <a:t>dlm</a:t>
            </a:r>
            <a:r>
              <a:rPr lang="en-US" dirty="0" smtClean="0"/>
              <a:t>-intercept", family="</a:t>
            </a:r>
            <a:r>
              <a:rPr lang="en-US" dirty="0" err="1" smtClean="0"/>
              <a:t>poisson</a:t>
            </a:r>
            <a:r>
              <a:rPr lang="en-US" dirty="0" smtClean="0"/>
              <a:t>")</a:t>
            </a:r>
          </a:p>
          <a:p>
            <a:r>
              <a:rPr lang="en-US" dirty="0" smtClean="0"/>
              <a:t>plot(apply(</a:t>
            </a:r>
            <a:r>
              <a:rPr lang="en-US" dirty="0" err="1" smtClean="0"/>
              <a:t>exp</a:t>
            </a:r>
            <a:r>
              <a:rPr lang="en-US" dirty="0" smtClean="0"/>
              <a:t>(</a:t>
            </a:r>
            <a:r>
              <a:rPr lang="en-US" dirty="0" err="1" smtClean="0"/>
              <a:t>pars$intercept</a:t>
            </a:r>
            <a:r>
              <a:rPr lang="en-US" dirty="0" smtClean="0"/>
              <a:t>), 2, mean), type="l", </a:t>
            </a:r>
            <a:r>
              <a:rPr lang="en-US" dirty="0" err="1" smtClean="0"/>
              <a:t>lwd</a:t>
            </a:r>
            <a:r>
              <a:rPr lang="en-US" dirty="0" smtClean="0"/>
              <a:t>=3, </a:t>
            </a:r>
            <a:r>
              <a:rPr lang="en-US" dirty="0" err="1" smtClean="0"/>
              <a:t>ylim</a:t>
            </a:r>
            <a:r>
              <a:rPr lang="en-US" dirty="0" smtClean="0"/>
              <a:t>=c(0,100), </a:t>
            </a:r>
            <a:r>
              <a:rPr lang="en-US" dirty="0" err="1" smtClean="0"/>
              <a:t>ylab</a:t>
            </a:r>
            <a:r>
              <a:rPr lang="en-US" dirty="0" smtClean="0"/>
              <a:t>="E coli", </a:t>
            </a:r>
            <a:r>
              <a:rPr lang="en-US" dirty="0" err="1" smtClean="0"/>
              <a:t>xlab</a:t>
            </a:r>
            <a:r>
              <a:rPr lang="en-US" dirty="0" smtClean="0"/>
              <a:t>="")</a:t>
            </a:r>
          </a:p>
          <a:p>
            <a:r>
              <a:rPr lang="en-US" dirty="0" smtClean="0"/>
              <a:t>lines(apply(</a:t>
            </a:r>
            <a:r>
              <a:rPr lang="en-US" dirty="0" err="1" smtClean="0"/>
              <a:t>exp</a:t>
            </a:r>
            <a:r>
              <a:rPr lang="en-US" dirty="0" smtClean="0"/>
              <a:t>(</a:t>
            </a:r>
            <a:r>
              <a:rPr lang="en-US" dirty="0" err="1" smtClean="0"/>
              <a:t>pars$intercept</a:t>
            </a:r>
            <a:r>
              <a:rPr lang="en-US" dirty="0" smtClean="0"/>
              <a:t>), 2, quantile,0.025))</a:t>
            </a:r>
          </a:p>
          <a:p>
            <a:r>
              <a:rPr lang="en-US" dirty="0" smtClean="0"/>
              <a:t>lines(apply(</a:t>
            </a:r>
            <a:r>
              <a:rPr lang="en-US" dirty="0" err="1" smtClean="0"/>
              <a:t>exp</a:t>
            </a:r>
            <a:r>
              <a:rPr lang="en-US" dirty="0" smtClean="0"/>
              <a:t>(</a:t>
            </a:r>
            <a:r>
              <a:rPr lang="en-US" dirty="0" err="1" smtClean="0"/>
              <a:t>pars$intercept</a:t>
            </a:r>
            <a:r>
              <a:rPr lang="en-US" dirty="0" smtClean="0"/>
              <a:t>), 2, quantile,0.975))</a:t>
            </a:r>
          </a:p>
          <a:p>
            <a:r>
              <a:rPr lang="en-US" dirty="0" smtClean="0"/>
              <a:t>points(y, col="red", </a:t>
            </a:r>
            <a:r>
              <a:rPr lang="en-US" dirty="0" err="1" smtClean="0"/>
              <a:t>cex</a:t>
            </a:r>
            <a:r>
              <a:rPr lang="en-US" dirty="0" smtClean="0"/>
              <a:t>=0.3)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B6BF9-0FBB-C841-B3B4-C050D9EE3E3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16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 = </a:t>
            </a:r>
            <a:r>
              <a:rPr lang="en-US" dirty="0" err="1" smtClean="0"/>
              <a:t>fit_stan</a:t>
            </a:r>
            <a:r>
              <a:rPr lang="en-US" dirty="0" smtClean="0"/>
              <a:t>(y, model="</a:t>
            </a:r>
            <a:r>
              <a:rPr lang="en-US" dirty="0" err="1" smtClean="0"/>
              <a:t>dlm</a:t>
            </a:r>
            <a:r>
              <a:rPr lang="en-US" dirty="0" smtClean="0"/>
              <a:t>-intercept", family="</a:t>
            </a:r>
            <a:r>
              <a:rPr lang="en-US" dirty="0" err="1" smtClean="0"/>
              <a:t>poisson</a:t>
            </a:r>
            <a:r>
              <a:rPr lang="en-US" dirty="0" smtClean="0"/>
              <a:t>")</a:t>
            </a:r>
          </a:p>
          <a:p>
            <a:r>
              <a:rPr lang="en-US" dirty="0" smtClean="0"/>
              <a:t>plot(apply(</a:t>
            </a:r>
            <a:r>
              <a:rPr lang="en-US" dirty="0" err="1" smtClean="0"/>
              <a:t>exp</a:t>
            </a:r>
            <a:r>
              <a:rPr lang="en-US" dirty="0" smtClean="0"/>
              <a:t>(</a:t>
            </a:r>
            <a:r>
              <a:rPr lang="en-US" dirty="0" err="1" smtClean="0"/>
              <a:t>pars$intercept</a:t>
            </a:r>
            <a:r>
              <a:rPr lang="en-US" dirty="0" smtClean="0"/>
              <a:t>), 2, mean), type="l", </a:t>
            </a:r>
            <a:r>
              <a:rPr lang="en-US" dirty="0" err="1" smtClean="0"/>
              <a:t>lwd</a:t>
            </a:r>
            <a:r>
              <a:rPr lang="en-US" dirty="0" smtClean="0"/>
              <a:t>=3, </a:t>
            </a:r>
            <a:r>
              <a:rPr lang="en-US" dirty="0" err="1" smtClean="0"/>
              <a:t>ylim</a:t>
            </a:r>
            <a:r>
              <a:rPr lang="en-US" dirty="0" smtClean="0"/>
              <a:t>=c(0,100), </a:t>
            </a:r>
            <a:r>
              <a:rPr lang="en-US" dirty="0" err="1" smtClean="0"/>
              <a:t>ylab</a:t>
            </a:r>
            <a:r>
              <a:rPr lang="en-US" dirty="0" smtClean="0"/>
              <a:t>="E coli", </a:t>
            </a:r>
            <a:r>
              <a:rPr lang="en-US" dirty="0" err="1" smtClean="0"/>
              <a:t>xlab</a:t>
            </a:r>
            <a:r>
              <a:rPr lang="en-US" dirty="0" smtClean="0"/>
              <a:t>="")</a:t>
            </a:r>
          </a:p>
          <a:p>
            <a:r>
              <a:rPr lang="en-US" dirty="0" smtClean="0"/>
              <a:t>lines(apply(</a:t>
            </a:r>
            <a:r>
              <a:rPr lang="en-US" dirty="0" err="1" smtClean="0"/>
              <a:t>exp</a:t>
            </a:r>
            <a:r>
              <a:rPr lang="en-US" dirty="0" smtClean="0"/>
              <a:t>(</a:t>
            </a:r>
            <a:r>
              <a:rPr lang="en-US" dirty="0" err="1" smtClean="0"/>
              <a:t>pars$intercept</a:t>
            </a:r>
            <a:r>
              <a:rPr lang="en-US" dirty="0" smtClean="0"/>
              <a:t>), 2, quantile,0.025))</a:t>
            </a:r>
          </a:p>
          <a:p>
            <a:r>
              <a:rPr lang="en-US" dirty="0" smtClean="0"/>
              <a:t>lines(apply(</a:t>
            </a:r>
            <a:r>
              <a:rPr lang="en-US" dirty="0" err="1" smtClean="0"/>
              <a:t>exp</a:t>
            </a:r>
            <a:r>
              <a:rPr lang="en-US" dirty="0" smtClean="0"/>
              <a:t>(</a:t>
            </a:r>
            <a:r>
              <a:rPr lang="en-US" dirty="0" err="1" smtClean="0"/>
              <a:t>pars$intercept</a:t>
            </a:r>
            <a:r>
              <a:rPr lang="en-US" dirty="0" smtClean="0"/>
              <a:t>), 2, quantile,0.975))</a:t>
            </a:r>
          </a:p>
          <a:p>
            <a:r>
              <a:rPr lang="en-US" dirty="0" smtClean="0"/>
              <a:t>points(y, col="red", </a:t>
            </a:r>
            <a:r>
              <a:rPr lang="en-US" dirty="0" err="1" smtClean="0"/>
              <a:t>cex</a:t>
            </a:r>
            <a:r>
              <a:rPr lang="en-US" dirty="0" smtClean="0"/>
              <a:t>=0.3)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B6BF9-0FBB-C841-B3B4-C050D9EE3E3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0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573A-A04F-A343-8AB8-4C738FA5D9A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9B4C-E17C-8E4B-840A-5B38DDC7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573A-A04F-A343-8AB8-4C738FA5D9A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9B4C-E17C-8E4B-840A-5B38DDC7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573A-A04F-A343-8AB8-4C738FA5D9A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9B4C-E17C-8E4B-840A-5B38DDC7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6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573A-A04F-A343-8AB8-4C738FA5D9A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9B4C-E17C-8E4B-840A-5B38DDC7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573A-A04F-A343-8AB8-4C738FA5D9A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9B4C-E17C-8E4B-840A-5B38DDC7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2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573A-A04F-A343-8AB8-4C738FA5D9A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9B4C-E17C-8E4B-840A-5B38DDC7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9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573A-A04F-A343-8AB8-4C738FA5D9A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9B4C-E17C-8E4B-840A-5B38DDC7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6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573A-A04F-A343-8AB8-4C738FA5D9A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9B4C-E17C-8E4B-840A-5B38DDC7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0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573A-A04F-A343-8AB8-4C738FA5D9A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9B4C-E17C-8E4B-840A-5B38DDC7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8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573A-A04F-A343-8AB8-4C738FA5D9A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9B4C-E17C-8E4B-840A-5B38DDC7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573A-A04F-A343-8AB8-4C738FA5D9A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9B4C-E17C-8E4B-840A-5B38DDC7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E573A-A04F-A343-8AB8-4C738FA5D9A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29B4C-E17C-8E4B-840A-5B38DDC7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3.png"/><Relationship Id="rId5" Type="http://schemas.openxmlformats.org/officeDocument/2006/relationships/package" Target="../embeddings/Microsoft_Word_Document2.docx"/><Relationship Id="rId6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15.png"/><Relationship Id="rId5" Type="http://schemas.openxmlformats.org/officeDocument/2006/relationships/package" Target="../embeddings/Microsoft_Word_Document4.docx"/><Relationship Id="rId6" Type="http://schemas.openxmlformats.org/officeDocument/2006/relationships/image" Target="../media/image16.png"/><Relationship Id="rId7" Type="http://schemas.openxmlformats.org/officeDocument/2006/relationships/package" Target="../embeddings/Microsoft_Word_Document5.docx"/><Relationship Id="rId8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4" Type="http://schemas.openxmlformats.org/officeDocument/2006/relationships/image" Target="../media/image18.png"/><Relationship Id="rId5" Type="http://schemas.openxmlformats.org/officeDocument/2006/relationships/package" Target="../embeddings/Microsoft_Word_Document7.docx"/><Relationship Id="rId6" Type="http://schemas.openxmlformats.org/officeDocument/2006/relationships/image" Target="../media/image19.png"/><Relationship Id="rId7" Type="http://schemas.openxmlformats.org/officeDocument/2006/relationships/package" Target="../embeddings/Microsoft_Word_Document8.docx"/><Relationship Id="rId8" Type="http://schemas.openxmlformats.org/officeDocument/2006/relationships/image" Target="../media/image20.png"/><Relationship Id="rId9" Type="http://schemas.openxmlformats.org/officeDocument/2006/relationships/package" Target="../embeddings/Microsoft_Word_Document9.docx"/><Relationship Id="rId10" Type="http://schemas.openxmlformats.org/officeDocument/2006/relationships/image" Target="../media/image21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4" Type="http://schemas.openxmlformats.org/officeDocument/2006/relationships/image" Target="../media/image22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Dealing with complicated data in time series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Ward</a:t>
            </a:r>
          </a:p>
          <a:p>
            <a:r>
              <a:rPr lang="en-US" smtClean="0"/>
              <a:t>Feb 16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1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Spline(blue), linear (red)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685925"/>
            <a:ext cx="8890000" cy="53467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Beware near end of time series / near lots of missing data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09625" y="2651125"/>
            <a:ext cx="1444625" cy="27622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interpolation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imputeTS</a:t>
            </a:r>
            <a:r>
              <a:rPr lang="en-US" dirty="0" smtClean="0"/>
              <a:t>: wrapper for </a:t>
            </a:r>
            <a:r>
              <a:rPr lang="en-US" dirty="0" err="1" smtClean="0"/>
              <a:t>approx</a:t>
            </a:r>
            <a:r>
              <a:rPr lang="en-US" dirty="0" smtClean="0"/>
              <a:t>(), contains other splines</a:t>
            </a:r>
          </a:p>
          <a:p>
            <a:endParaRPr lang="en-US" dirty="0"/>
          </a:p>
          <a:p>
            <a:r>
              <a:rPr lang="en-US" dirty="0" smtClean="0"/>
              <a:t>Splines: </a:t>
            </a:r>
          </a:p>
          <a:p>
            <a:pPr marL="0" indent="0">
              <a:buNone/>
            </a:pPr>
            <a:r>
              <a:rPr lang="en-US" dirty="0" err="1" smtClean="0"/>
              <a:t>smooth.spline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gam (mcv)</a:t>
            </a:r>
          </a:p>
        </p:txBody>
      </p:sp>
    </p:spTree>
    <p:extLst>
      <p:ext uri="{BB962C8B-B14F-4D97-AF65-F5344CB8AC3E}">
        <p14:creationId xmlns:p14="http://schemas.microsoft.com/office/powerpoint/2010/main" val="276875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interpolating a good idea?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consequence is falsely increased precision</a:t>
            </a:r>
          </a:p>
          <a:p>
            <a:endParaRPr lang="en-US" dirty="0"/>
          </a:p>
          <a:p>
            <a:r>
              <a:rPr lang="en-US" dirty="0" smtClean="0"/>
              <a:t>As example we can fit a </a:t>
            </a:r>
            <a:r>
              <a:rPr lang="en-US" dirty="0" err="1" smtClean="0"/>
              <a:t>univariate</a:t>
            </a:r>
            <a:r>
              <a:rPr lang="en-US" dirty="0" smtClean="0"/>
              <a:t> state space model (with MARSS) to the three datasets: </a:t>
            </a:r>
          </a:p>
          <a:p>
            <a:r>
              <a:rPr lang="en-US" dirty="0" smtClean="0"/>
              <a:t>Raw (including missing values)</a:t>
            </a:r>
          </a:p>
          <a:p>
            <a:r>
              <a:rPr lang="en-US" dirty="0" smtClean="0"/>
              <a:t>Interpolated (linear)</a:t>
            </a:r>
          </a:p>
          <a:p>
            <a:r>
              <a:rPr lang="en-US" dirty="0" smtClean="0"/>
              <a:t>Interpolated (spline)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3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variances compare?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interpolation = low observation error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91189"/>
              </p:ext>
            </p:extLst>
          </p:nvPr>
        </p:nvGraphicFramePr>
        <p:xfrm>
          <a:off x="1768475" y="3122771"/>
          <a:ext cx="4946650" cy="2654144"/>
        </p:xfrm>
        <a:graphic>
          <a:graphicData uri="http://schemas.openxmlformats.org/drawingml/2006/table">
            <a:tbl>
              <a:tblPr/>
              <a:tblGrid>
                <a:gridCol w="2078178"/>
                <a:gridCol w="1434236"/>
                <a:gridCol w="1434236"/>
              </a:tblGrid>
              <a:tr h="663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Linear interp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0.01079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0.01389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Spline interp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31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covariates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missing covariates can be more of a problem (e.g. state space models, DFAs,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Same approaches can be used for interpolation </a:t>
            </a:r>
          </a:p>
          <a:p>
            <a:endParaRPr lang="en-US" dirty="0"/>
          </a:p>
          <a:p>
            <a:r>
              <a:rPr lang="en-US" dirty="0" smtClean="0"/>
              <a:t>Or in a Bayesian framework, the missing values can be assigned priors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9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600200"/>
            <a:ext cx="8890000" cy="5346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missing data are zeros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Lake WA Daphnia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16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Throw out observations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Transform your data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 with more complicated statistical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35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Ln(y + small number) is one of the more common approaches</a:t>
            </a:r>
          </a:p>
          <a:p>
            <a:endParaRPr lang="en-US" dirty="0"/>
          </a:p>
          <a:p>
            <a:r>
              <a:rPr lang="en-US" dirty="0" smtClean="0"/>
              <a:t>BUT choice of small number has impact on results</a:t>
            </a:r>
          </a:p>
          <a:p>
            <a:endParaRPr lang="en-US" dirty="0"/>
          </a:p>
          <a:p>
            <a:r>
              <a:rPr lang="en-US" dirty="0" smtClean="0"/>
              <a:t>What is adding a constant going to do to observation or process variances?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constants to Daphnia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499339"/>
              </p:ext>
            </p:extLst>
          </p:nvPr>
        </p:nvGraphicFramePr>
        <p:xfrm>
          <a:off x="1752600" y="2035651"/>
          <a:ext cx="5600700" cy="3250723"/>
        </p:xfrm>
        <a:graphic>
          <a:graphicData uri="http://schemas.openxmlformats.org/drawingml/2006/table">
            <a:tbl>
              <a:tblPr/>
              <a:tblGrid>
                <a:gridCol w="1699358"/>
                <a:gridCol w="1172796"/>
                <a:gridCol w="1172796"/>
                <a:gridCol w="1555750"/>
              </a:tblGrid>
              <a:tr h="464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Constant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0.002973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0.462834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0.000901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389"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1.20592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389"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0.00881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2.03384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389"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2.9671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0.0153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389"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4.3777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389"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172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8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may be missing (NAs) in response or predictors</a:t>
            </a:r>
          </a:p>
          <a:p>
            <a:endParaRPr lang="en-US" dirty="0"/>
          </a:p>
          <a:p>
            <a:r>
              <a:rPr lang="en-US" dirty="0" smtClean="0"/>
              <a:t>Some models (functions) require complete datasets</a:t>
            </a:r>
          </a:p>
          <a:p>
            <a:endParaRPr lang="en-US" dirty="0" smtClean="0"/>
          </a:p>
          <a:p>
            <a:r>
              <a:rPr lang="en-US" dirty="0" smtClean="0"/>
              <a:t>Variety of interpolation methods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18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statistical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time series (MARSS) or other statistical model for positive values &gt; 0</a:t>
            </a:r>
          </a:p>
          <a:p>
            <a:endParaRPr lang="en-US" dirty="0"/>
          </a:p>
          <a:p>
            <a:r>
              <a:rPr lang="en-US" dirty="0" smtClean="0"/>
              <a:t>Apply logistic regression (or more complicated model) to model zeros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8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Delta-GLMs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Density of marine fishes almost always fits this pattern (zero inflated)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267" y="2670532"/>
            <a:ext cx="4480560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55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Delta-GLM or ‘hurdle models’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2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Breaks the response into 2 parts</a:t>
            </a:r>
          </a:p>
          <a:p>
            <a:pPr lvl="1"/>
            <a:r>
              <a:rPr lang="en-US" dirty="0" smtClean="0"/>
              <a:t>Presence / absence</a:t>
            </a:r>
          </a:p>
          <a:p>
            <a:pPr lvl="1"/>
            <a:r>
              <a:rPr lang="en-US" dirty="0" smtClean="0"/>
              <a:t>Positive density</a:t>
            </a:r>
            <a:endParaRPr lang="en-US" dirty="0"/>
          </a:p>
          <a:p>
            <a:r>
              <a:rPr lang="en-US" dirty="0" smtClean="0"/>
              <a:t>2 separate GLMs</a:t>
            </a:r>
          </a:p>
          <a:p>
            <a:pPr lvl="1"/>
            <a:r>
              <a:rPr lang="en-US" dirty="0" smtClean="0"/>
              <a:t>May include different covariates</a:t>
            </a:r>
            <a:endParaRPr lang="en-US" dirty="0"/>
          </a:p>
          <a:p>
            <a:r>
              <a:rPr lang="en-US" dirty="0" smtClean="0"/>
              <a:t>If we include random effects / shared terms, they usually aren’t correlated across models</a:t>
            </a:r>
          </a:p>
          <a:p>
            <a:pPr lvl="1"/>
            <a:r>
              <a:rPr lang="en-US" dirty="0" smtClean="0"/>
              <a:t>Different data + </a:t>
            </a:r>
            <a:r>
              <a:rPr lang="en-US" dirty="0"/>
              <a:t>d</a:t>
            </a:r>
            <a:r>
              <a:rPr lang="en-US" dirty="0" smtClean="0"/>
              <a:t>ifferent link functions = weird interpretation</a:t>
            </a:r>
          </a:p>
          <a:p>
            <a:pPr lvl="1"/>
            <a:r>
              <a:rPr lang="en-US" dirty="0" smtClean="0"/>
              <a:t>Results from both models combined for estimates of total </a:t>
            </a:r>
            <a:r>
              <a:rPr lang="en-US" dirty="0" smtClean="0"/>
              <a:t>density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566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Daphnia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code for GLM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y_int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>
                <a:solidFill>
                  <a:srgbClr val="0000FF"/>
                </a:solidFill>
              </a:rPr>
              <a:t>ifelse</a:t>
            </a:r>
            <a:r>
              <a:rPr lang="en-US" dirty="0" smtClean="0">
                <a:solidFill>
                  <a:srgbClr val="0000FF"/>
                </a:solidFill>
              </a:rPr>
              <a:t>(y &gt; 0, 1, 0)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mod = </a:t>
            </a:r>
            <a:r>
              <a:rPr lang="en-US" dirty="0" err="1" smtClean="0">
                <a:solidFill>
                  <a:srgbClr val="0000FF"/>
                </a:solidFill>
              </a:rPr>
              <a:t>glm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y_int~seq</a:t>
            </a:r>
            <a:r>
              <a:rPr lang="en-US" dirty="0" smtClean="0">
                <a:solidFill>
                  <a:srgbClr val="0000FF"/>
                </a:solidFill>
              </a:rPr>
              <a:t>(1,length(</a:t>
            </a:r>
            <a:r>
              <a:rPr lang="en-US" dirty="0" err="1" smtClean="0">
                <a:solidFill>
                  <a:srgbClr val="0000FF"/>
                </a:solidFill>
              </a:rPr>
              <a:t>y_int</a:t>
            </a:r>
            <a:r>
              <a:rPr lang="en-US" dirty="0" smtClean="0">
                <a:solidFill>
                  <a:srgbClr val="0000FF"/>
                </a:solidFill>
              </a:rPr>
              <a:t>)), family="binomial")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pred</a:t>
            </a:r>
            <a:r>
              <a:rPr lang="en-US" dirty="0" smtClean="0">
                <a:solidFill>
                  <a:srgbClr val="0000FF"/>
                </a:solidFill>
              </a:rPr>
              <a:t> = predict(mod, </a:t>
            </a:r>
            <a:r>
              <a:rPr lang="en-US" dirty="0" err="1" smtClean="0">
                <a:solidFill>
                  <a:srgbClr val="0000FF"/>
                </a:solidFill>
              </a:rPr>
              <a:t>newdata</a:t>
            </a:r>
            <a:r>
              <a:rPr lang="en-US" dirty="0" smtClean="0">
                <a:solidFill>
                  <a:srgbClr val="0000FF"/>
                </a:solidFill>
              </a:rPr>
              <a:t>=</a:t>
            </a:r>
            <a:r>
              <a:rPr lang="en-US" dirty="0" err="1" smtClean="0">
                <a:solidFill>
                  <a:srgbClr val="0000FF"/>
                </a:solidFill>
              </a:rPr>
              <a:t>data.frame</a:t>
            </a:r>
            <a:r>
              <a:rPr lang="en-US" dirty="0" smtClean="0">
                <a:solidFill>
                  <a:srgbClr val="0000FF"/>
                </a:solidFill>
              </a:rPr>
              <a:t>(1:396), type="response", </a:t>
            </a:r>
            <a:r>
              <a:rPr lang="en-US" dirty="0" err="1" smtClean="0">
                <a:solidFill>
                  <a:srgbClr val="0000FF"/>
                </a:solidFill>
              </a:rPr>
              <a:t>se.fit</a:t>
            </a:r>
            <a:r>
              <a:rPr lang="en-US" dirty="0" smtClean="0">
                <a:solidFill>
                  <a:srgbClr val="0000FF"/>
                </a:solidFill>
              </a:rPr>
              <a:t>=T)</a:t>
            </a:r>
          </a:p>
        </p:txBody>
      </p:sp>
    </p:spTree>
    <p:extLst>
      <p:ext uri="{BB962C8B-B14F-4D97-AF65-F5344CB8AC3E}">
        <p14:creationId xmlns:p14="http://schemas.microsoft.com/office/powerpoint/2010/main" val="255209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 of Daphnia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304925"/>
            <a:ext cx="88900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87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Convert 0s to NAs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y[which(y==0)]=NA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Fit MARSS model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mod = MARSS(log(y))</a:t>
            </a:r>
          </a:p>
          <a:p>
            <a:endParaRPr lang="en-US" dirty="0" smtClean="0"/>
          </a:p>
          <a:p>
            <a:r>
              <a:rPr lang="en-US" dirty="0" smtClean="0"/>
              <a:t>Predictions (log space)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exp</a:t>
            </a:r>
            <a:r>
              <a:rPr lang="en-US" dirty="0" smtClean="0">
                <a:solidFill>
                  <a:srgbClr val="0000FF"/>
                </a:solidFill>
              </a:rPr>
              <a:t>(c(</a:t>
            </a:r>
            <a:r>
              <a:rPr lang="en-US" dirty="0" err="1" smtClean="0">
                <a:solidFill>
                  <a:srgbClr val="0000FF"/>
                </a:solidFill>
              </a:rPr>
              <a:t>mod$states</a:t>
            </a:r>
            <a:r>
              <a:rPr lang="en-US" dirty="0" smtClean="0">
                <a:solidFill>
                  <a:srgbClr val="0000FF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04933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total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</a:t>
            </a:r>
            <a:r>
              <a:rPr lang="en-US" dirty="0" err="1" smtClean="0"/>
              <a:t>Pr</a:t>
            </a:r>
            <a:r>
              <a:rPr lang="en-US" dirty="0" smtClean="0"/>
              <a:t>(present) * E[</a:t>
            </a:r>
            <a:r>
              <a:rPr lang="en-US" dirty="0" err="1" smtClean="0"/>
              <a:t>density|present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/>
              <a:t>Standard errors more complicated</a:t>
            </a:r>
          </a:p>
          <a:p>
            <a:pPr lvl="1"/>
            <a:r>
              <a:rPr lang="en-US" dirty="0" smtClean="0"/>
              <a:t>Delta method</a:t>
            </a:r>
          </a:p>
          <a:p>
            <a:pPr lvl="1"/>
            <a:r>
              <a:rPr lang="en-US" dirty="0" smtClean="0"/>
              <a:t>Monte Carlo simulation,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85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Combined model: E(present) * E(</a:t>
            </a:r>
            <a:r>
              <a:rPr lang="en-US" dirty="0" err="1" smtClean="0"/>
              <a:t>pos|present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417638"/>
            <a:ext cx="88900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16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types of response data may be non </a:t>
            </a:r>
            <a:r>
              <a:rPr lang="en-US" dirty="0" smtClean="0"/>
              <a:t>normal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971" y="1093399"/>
            <a:ext cx="320040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3399"/>
            <a:ext cx="3200400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995" y="1093399"/>
            <a:ext cx="320040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9971" y="387376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15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can model the response as function of predictors using link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5085"/>
          </a:xfrm>
        </p:spPr>
        <p:txBody>
          <a:bodyPr/>
          <a:lstStyle/>
          <a:p>
            <a:r>
              <a:rPr lang="en-US" dirty="0" smtClean="0"/>
              <a:t>Defaults in GLMs</a:t>
            </a:r>
          </a:p>
          <a:p>
            <a:endParaRPr lang="en-US" dirty="0"/>
          </a:p>
          <a:p>
            <a:r>
              <a:rPr lang="en-US" dirty="0" smtClean="0"/>
              <a:t>Binomial data (</a:t>
            </a:r>
            <a:r>
              <a:rPr lang="en-US" dirty="0" err="1" smtClean="0"/>
              <a:t>logit</a:t>
            </a:r>
            <a:r>
              <a:rPr lang="en-US" dirty="0" smtClean="0"/>
              <a:t> link)</a:t>
            </a:r>
          </a:p>
          <a:p>
            <a:endParaRPr lang="en-US" dirty="0"/>
          </a:p>
          <a:p>
            <a:r>
              <a:rPr lang="en-US" dirty="0" smtClean="0"/>
              <a:t>Poisson, Negative Binomial, Gamma, Lognormal (log link)</a:t>
            </a:r>
          </a:p>
          <a:p>
            <a:endParaRPr lang="en-US" dirty="0"/>
          </a:p>
          <a:p>
            <a:r>
              <a:rPr lang="en-US" dirty="0" smtClean="0"/>
              <a:t>Note that these formulas don’t include additional error (like regression)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057651"/>
              </p:ext>
            </p:extLst>
          </p:nvPr>
        </p:nvGraphicFramePr>
        <p:xfrm>
          <a:off x="-1417833" y="5183615"/>
          <a:ext cx="10972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5486400" imgH="177800" progId="Word.Document.12">
                  <p:embed/>
                </p:oleObj>
              </mc:Choice>
              <mc:Fallback>
                <p:oleObj name="Document" r:id="rId3" imgW="54864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417833" y="5183615"/>
                        <a:ext cx="109728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992161"/>
              </p:ext>
            </p:extLst>
          </p:nvPr>
        </p:nvGraphicFramePr>
        <p:xfrm>
          <a:off x="-1562260" y="3517900"/>
          <a:ext cx="10972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5" imgW="5486400" imgH="177800" progId="Word.Document.12">
                  <p:embed/>
                </p:oleObj>
              </mc:Choice>
              <mc:Fallback>
                <p:oleObj name="Document" r:id="rId5" imgW="54864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562260" y="3517900"/>
                        <a:ext cx="109728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767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Lake WA pH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2336800"/>
            <a:ext cx="55372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74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6955"/>
          </a:xfrm>
        </p:spPr>
        <p:txBody>
          <a:bodyPr>
            <a:normAutofit/>
          </a:bodyPr>
          <a:lstStyle/>
          <a:p>
            <a:r>
              <a:rPr lang="en-US" dirty="0" smtClean="0"/>
              <a:t>Including additional variation turns GLMs -&gt; GLMMs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data hungry, but flexible</a:t>
            </a:r>
          </a:p>
          <a:p>
            <a:pPr lvl="1"/>
            <a:r>
              <a:rPr lang="en-US" dirty="0" smtClean="0"/>
              <a:t>Random effects allow us to turn ordinary GLMMs into time series models or models with spatial effects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886360"/>
              </p:ext>
            </p:extLst>
          </p:nvPr>
        </p:nvGraphicFramePr>
        <p:xfrm>
          <a:off x="-1366891" y="2693729"/>
          <a:ext cx="10972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3" imgW="5486400" imgH="355600" progId="Word.Document.12">
                  <p:embed/>
                </p:oleObj>
              </mc:Choice>
              <mc:Fallback>
                <p:oleObj name="Document" r:id="rId3" imgW="5486400" imgH="355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366891" y="2693729"/>
                        <a:ext cx="109728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030388"/>
              </p:ext>
            </p:extLst>
          </p:nvPr>
        </p:nvGraphicFramePr>
        <p:xfrm>
          <a:off x="-1366891" y="3592119"/>
          <a:ext cx="10972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5" imgW="5486400" imgH="177800" progId="Word.Document.12">
                  <p:embed/>
                </p:oleObj>
              </mc:Choice>
              <mc:Fallback>
                <p:oleObj name="Document" r:id="rId5" imgW="54864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366891" y="3592119"/>
                        <a:ext cx="109728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78372"/>
              </p:ext>
            </p:extLst>
          </p:nvPr>
        </p:nvGraphicFramePr>
        <p:xfrm>
          <a:off x="-1241296" y="4129160"/>
          <a:ext cx="10972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7" imgW="5486400" imgH="177800" progId="Word.Document.12">
                  <p:embed/>
                </p:oleObj>
              </mc:Choice>
              <mc:Fallback>
                <p:oleObj name="Document" r:id="rId7" imgW="54864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1241296" y="4129160"/>
                        <a:ext cx="109728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7323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have we seen this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199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could construct a DLM with binomial response (or any other distribution)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384175"/>
              </p:ext>
            </p:extLst>
          </p:nvPr>
        </p:nvGraphicFramePr>
        <p:xfrm>
          <a:off x="-3348498" y="4023981"/>
          <a:ext cx="137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3" imgW="5486400" imgH="177800" progId="Word.Document.12">
                  <p:embed/>
                </p:oleObj>
              </mc:Choice>
              <mc:Fallback>
                <p:oleObj name="Document" r:id="rId3" imgW="54864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348498" y="4023981"/>
                        <a:ext cx="13716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920745"/>
              </p:ext>
            </p:extLst>
          </p:nvPr>
        </p:nvGraphicFramePr>
        <p:xfrm>
          <a:off x="-3167083" y="2752266"/>
          <a:ext cx="137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5" imgW="5486400" imgH="177800" progId="Word.Document.12">
                  <p:embed/>
                </p:oleObj>
              </mc:Choice>
              <mc:Fallback>
                <p:oleObj name="Document" r:id="rId5" imgW="54864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3167083" y="2752266"/>
                        <a:ext cx="13716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905076"/>
              </p:ext>
            </p:extLst>
          </p:nvPr>
        </p:nvGraphicFramePr>
        <p:xfrm>
          <a:off x="-3167083" y="3358930"/>
          <a:ext cx="137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7" imgW="5486400" imgH="177800" progId="Word.Document.12">
                  <p:embed/>
                </p:oleObj>
              </mc:Choice>
              <mc:Fallback>
                <p:oleObj name="Document" r:id="rId7" imgW="54864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3167083" y="3358930"/>
                        <a:ext cx="13716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016076"/>
              </p:ext>
            </p:extLst>
          </p:nvPr>
        </p:nvGraphicFramePr>
        <p:xfrm>
          <a:off x="-3167083" y="4666196"/>
          <a:ext cx="137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9" imgW="5486400" imgH="177800" progId="Word.Document.12">
                  <p:embed/>
                </p:oleObj>
              </mc:Choice>
              <mc:Fallback>
                <p:oleObj name="Document" r:id="rId9" imgW="54864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3167083" y="4666196"/>
                        <a:ext cx="13716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4143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-&gt; multivariate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90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population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As in MARSS models, we need to think about how to model the deviations </a:t>
            </a:r>
          </a:p>
          <a:p>
            <a:pPr lvl="1"/>
            <a:r>
              <a:rPr lang="en-US" dirty="0" smtClean="0"/>
              <a:t>Independent and shared variance across pops?</a:t>
            </a:r>
          </a:p>
          <a:p>
            <a:pPr lvl="1"/>
            <a:r>
              <a:rPr lang="en-US" dirty="0" smtClean="0"/>
              <a:t>Independent and unique variance across pops?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equalvarcov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Unconstrained</a:t>
            </a:r>
          </a:p>
          <a:p>
            <a:pPr lvl="1"/>
            <a:r>
              <a:rPr lang="en-US" dirty="0" smtClean="0"/>
              <a:t>Model covariance as spatially correlated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335490"/>
              </p:ext>
            </p:extLst>
          </p:nvPr>
        </p:nvGraphicFramePr>
        <p:xfrm>
          <a:off x="-2678658" y="2480473"/>
          <a:ext cx="13716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3" imgW="5486400" imgH="190500" progId="Word.Document.12">
                  <p:embed/>
                </p:oleObj>
              </mc:Choice>
              <mc:Fallback>
                <p:oleObj name="Document" r:id="rId3" imgW="5486400" imgH="190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678658" y="2480473"/>
                        <a:ext cx="1371600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198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Powerful functions for estimating non-normal response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rstanarm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Extension of Bayesian regression, GLMs, GLMMs,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glmmTMB</a:t>
            </a:r>
            <a:r>
              <a:rPr lang="en-US" dirty="0" smtClean="0"/>
              <a:t> (or lme4, </a:t>
            </a:r>
            <a:r>
              <a:rPr lang="en-US" dirty="0" err="1" smtClean="0"/>
              <a:t>bbmle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Fast maximum likelihood estimation</a:t>
            </a:r>
          </a:p>
          <a:p>
            <a:endParaRPr lang="en-US" dirty="0"/>
          </a:p>
          <a:p>
            <a:r>
              <a:rPr lang="en-US" dirty="0" smtClean="0"/>
              <a:t>Same formula syntax as </a:t>
            </a:r>
            <a:r>
              <a:rPr lang="en-US" dirty="0" err="1" smtClean="0"/>
              <a:t>glm</a:t>
            </a:r>
            <a:r>
              <a:rPr lang="en-US" dirty="0" smtClean="0"/>
              <a:t>(), lm(),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153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approaches don’t incorporate time series aspect of our data</a:t>
            </a:r>
          </a:p>
          <a:p>
            <a:endParaRPr lang="en-US" dirty="0"/>
          </a:p>
          <a:p>
            <a:r>
              <a:rPr lang="en-US" dirty="0" smtClean="0"/>
              <a:t>Other packages: </a:t>
            </a:r>
            <a:r>
              <a:rPr lang="en-US" dirty="0" err="1" smtClean="0"/>
              <a:t>tscount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can be included in our function </a:t>
            </a:r>
            <a:r>
              <a:rPr lang="en-US" dirty="0" err="1" smtClean="0"/>
              <a:t>fit_stan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57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time series of </a:t>
            </a:r>
            <a:r>
              <a:rPr lang="en-US" dirty="0" err="1" smtClean="0"/>
              <a:t>ecoli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 = </a:t>
            </a:r>
            <a:r>
              <a:rPr lang="en-US" dirty="0" err="1" smtClean="0"/>
              <a:t>tscount</a:t>
            </a:r>
            <a:r>
              <a:rPr lang="en-US" dirty="0" smtClean="0"/>
              <a:t>::</a:t>
            </a:r>
            <a:r>
              <a:rPr lang="en-US" dirty="0" err="1" smtClean="0"/>
              <a:t>ecoli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5" y="3255963"/>
            <a:ext cx="6985000" cy="4203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1" y="1830389"/>
            <a:ext cx="2252238" cy="218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2228055"/>
            <a:ext cx="3315767" cy="199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09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glmmTMB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r>
              <a:rPr lang="en-US" dirty="0" err="1" smtClean="0"/>
              <a:t>glmmTMB</a:t>
            </a:r>
            <a:r>
              <a:rPr lang="en-US" dirty="0" smtClean="0"/>
              <a:t>(cases ~ week + year, data=y, family=“</a:t>
            </a:r>
            <a:r>
              <a:rPr lang="en-US" dirty="0" err="1" smtClean="0"/>
              <a:t>poisson</a:t>
            </a:r>
            <a:r>
              <a:rPr lang="en-US" dirty="0" smtClean="0"/>
              <a:t>”)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6" y="2378230"/>
            <a:ext cx="7448550" cy="44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13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residuals show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independent, ACF shows they’re very correlated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3067050"/>
            <a:ext cx="69850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80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tscount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mod = </a:t>
            </a:r>
            <a:r>
              <a:rPr lang="en-US" dirty="0" err="1" smtClean="0">
                <a:solidFill>
                  <a:srgbClr val="0000FF"/>
                </a:solidFill>
              </a:rPr>
              <a:t>tsglm</a:t>
            </a:r>
            <a:r>
              <a:rPr lang="en-US" dirty="0" smtClean="0">
                <a:solidFill>
                  <a:srgbClr val="0000FF"/>
                </a:solidFill>
              </a:rPr>
              <a:t>(y, link="log", </a:t>
            </a:r>
            <a:r>
              <a:rPr lang="en-US" dirty="0" err="1" smtClean="0">
                <a:solidFill>
                  <a:srgbClr val="0000FF"/>
                </a:solidFill>
              </a:rPr>
              <a:t>distr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poisson</a:t>
            </a:r>
            <a:r>
              <a:rPr lang="en-US" dirty="0" smtClean="0">
                <a:solidFill>
                  <a:srgbClr val="0000FF"/>
                </a:solidFill>
              </a:rPr>
              <a:t>")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2463800"/>
            <a:ext cx="69850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28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Observations at time t can be made a function of predictions or observations in previous time steps</a:t>
            </a:r>
          </a:p>
          <a:p>
            <a:endParaRPr lang="en-US" dirty="0"/>
          </a:p>
          <a:p>
            <a:r>
              <a:rPr lang="en-US" dirty="0"/>
              <a:t>model = list(</a:t>
            </a:r>
            <a:r>
              <a:rPr lang="en-US" dirty="0" err="1"/>
              <a:t>past_obs</a:t>
            </a:r>
            <a:r>
              <a:rPr lang="en-US" dirty="0"/>
              <a:t> = NULL, </a:t>
            </a:r>
            <a:r>
              <a:rPr lang="en-US" dirty="0" err="1"/>
              <a:t>past_mean</a:t>
            </a:r>
            <a:r>
              <a:rPr lang="en-US" dirty="0"/>
              <a:t> = </a:t>
            </a:r>
            <a:r>
              <a:rPr lang="en-US" dirty="0" smtClean="0"/>
              <a:t>NULL,</a:t>
            </a:r>
            <a:r>
              <a:rPr lang="is-IS" dirty="0" smtClean="0"/>
              <a:t>…)</a:t>
            </a:r>
          </a:p>
          <a:p>
            <a:endParaRPr lang="en-US" dirty="0" smtClean="0"/>
          </a:p>
          <a:p>
            <a:r>
              <a:rPr lang="en-US" dirty="0" smtClean="0"/>
              <a:t>Size of moving window also flexible</a:t>
            </a:r>
          </a:p>
          <a:p>
            <a:r>
              <a:rPr lang="en-US" dirty="0" smtClean="0"/>
              <a:t>Covariates can be included: time or external predictors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5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Linear interpolation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[3, NA, 4.3, 5.4, NA, 6.1]</a:t>
            </a:r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observation becomes (3+4.3)/2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observation becomes (5.4+6.1)/2</a:t>
            </a:r>
          </a:p>
          <a:p>
            <a:endParaRPr lang="en-US" dirty="0"/>
          </a:p>
          <a:p>
            <a:r>
              <a:rPr lang="en-US" dirty="0" smtClean="0"/>
              <a:t>Trickier when more data is missing,</a:t>
            </a:r>
          </a:p>
          <a:p>
            <a:pPr marL="0" indent="0">
              <a:buNone/>
            </a:pPr>
            <a:r>
              <a:rPr lang="en-US" dirty="0" smtClean="0"/>
              <a:t>[NA, NA, NA, 5.4, NA, 6.1]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73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in </a:t>
            </a:r>
            <a:r>
              <a:rPr lang="en-US" dirty="0" err="1" smtClean="0"/>
              <a:t>stan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fit_stan</a:t>
            </a:r>
            <a:r>
              <a:rPr lang="en-US" dirty="0" smtClean="0"/>
              <a:t> has a 'family' argument which can be </a:t>
            </a:r>
            <a:r>
              <a:rPr lang="en-US" dirty="0" err="1" smtClean="0"/>
              <a:t>specifed</a:t>
            </a:r>
            <a:r>
              <a:rPr lang="en-US" dirty="0" smtClean="0"/>
              <a:t> as 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gaussian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“binomial”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poisson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“gamma”</a:t>
            </a:r>
          </a:p>
          <a:p>
            <a:r>
              <a:rPr lang="en-US" dirty="0" smtClean="0"/>
              <a:t>“lognormal”</a:t>
            </a:r>
          </a:p>
          <a:p>
            <a:r>
              <a:rPr lang="en-US" dirty="0" smtClean="0"/>
              <a:t>“negative-binomial”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Only for the following models: Regression, DLMs, 'MARSS’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03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 = </a:t>
            </a:r>
            <a:r>
              <a:rPr lang="en-US" dirty="0" err="1" smtClean="0"/>
              <a:t>fit_stan</a:t>
            </a:r>
            <a:r>
              <a:rPr lang="en-US" dirty="0" smtClean="0"/>
              <a:t>(y, x = </a:t>
            </a:r>
            <a:r>
              <a:rPr lang="en-US" dirty="0" err="1" smtClean="0"/>
              <a:t>model.matrix</a:t>
            </a:r>
            <a:r>
              <a:rPr lang="en-US" dirty="0" smtClean="0"/>
              <a:t>(lm(y~1)), model="regression", family="</a:t>
            </a:r>
            <a:r>
              <a:rPr lang="en-US" dirty="0" err="1" smtClean="0"/>
              <a:t>poisson</a:t>
            </a:r>
            <a:r>
              <a:rPr lang="en-US" dirty="0" smtClean="0"/>
              <a:t>")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2654300"/>
            <a:ext cx="69850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24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DLM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We’ll fit model with time-varying level (mean) </a:t>
            </a:r>
          </a:p>
          <a:p>
            <a:pPr marL="0" indent="0">
              <a:buNone/>
            </a:pPr>
            <a:r>
              <a:rPr lang="en-US" dirty="0" smtClean="0"/>
              <a:t>- No covariates included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mod = </a:t>
            </a:r>
            <a:r>
              <a:rPr lang="en-US" dirty="0" err="1" smtClean="0"/>
              <a:t>fit_stan</a:t>
            </a:r>
            <a:r>
              <a:rPr lang="en-US" dirty="0" smtClean="0"/>
              <a:t>(y, model="</a:t>
            </a:r>
            <a:r>
              <a:rPr lang="en-US" dirty="0" err="1" smtClean="0"/>
              <a:t>dlm</a:t>
            </a:r>
            <a:r>
              <a:rPr lang="en-US" dirty="0" smtClean="0"/>
              <a:t>-intercept", family="</a:t>
            </a:r>
            <a:r>
              <a:rPr lang="en-US" dirty="0" err="1" smtClean="0"/>
              <a:t>poisson</a:t>
            </a:r>
            <a:r>
              <a:rPr lang="en-US" dirty="0" smtClean="0"/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80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capturing data much better!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670050"/>
            <a:ext cx="88900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74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</a:t>
            </a:r>
            <a:r>
              <a:rPr lang="en-US" dirty="0" err="1" smtClean="0"/>
              <a:t>vs</a:t>
            </a:r>
            <a:r>
              <a:rPr lang="en-US" dirty="0" smtClean="0"/>
              <a:t> observed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511300"/>
            <a:ext cx="88900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56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Residuals look much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negative </a:t>
            </a:r>
            <a:r>
              <a:rPr lang="en-US" dirty="0" err="1" smtClean="0"/>
              <a:t>acf</a:t>
            </a:r>
            <a:r>
              <a:rPr lang="en-US" dirty="0" smtClean="0"/>
              <a:t> ~ lags 1-2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2352675"/>
            <a:ext cx="69850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3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interpolation </a:t>
            </a:r>
            <a:r>
              <a:rPr lang="en-US" dirty="0"/>
              <a:t>f</a:t>
            </a:r>
            <a:r>
              <a:rPr lang="en-US" dirty="0" smtClean="0"/>
              <a:t>or longer gaps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5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library(zoo)</a:t>
            </a:r>
          </a:p>
          <a:p>
            <a:pPr marL="0" indent="0">
              <a:buNone/>
            </a:pPr>
            <a:r>
              <a:rPr lang="en-US" dirty="0" err="1" smtClean="0"/>
              <a:t>na.approx</a:t>
            </a:r>
            <a:r>
              <a:rPr lang="en-US" dirty="0" smtClean="0"/>
              <a:t>() function</a:t>
            </a:r>
          </a:p>
          <a:p>
            <a:pPr marL="0" indent="0">
              <a:buNone/>
            </a:pPr>
            <a:r>
              <a:rPr lang="en-US" dirty="0" smtClean="0"/>
              <a:t>Example for our Lake WA data: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y_new</a:t>
            </a:r>
            <a:r>
              <a:rPr lang="en-US" dirty="0" smtClean="0"/>
              <a:t> = y</a:t>
            </a:r>
          </a:p>
          <a:p>
            <a:pPr marL="0" indent="0">
              <a:buNone/>
            </a:pPr>
            <a:r>
              <a:rPr lang="en-US" dirty="0" err="1" smtClean="0"/>
              <a:t>y_new</a:t>
            </a:r>
            <a:r>
              <a:rPr lang="en-US" dirty="0" smtClean="0"/>
              <a:t>[</a:t>
            </a:r>
            <a:r>
              <a:rPr lang="en-US" dirty="0" err="1" smtClean="0"/>
              <a:t>is.na</a:t>
            </a:r>
            <a:r>
              <a:rPr lang="en-US" dirty="0" smtClean="0"/>
              <a:t>(y)] = </a:t>
            </a:r>
            <a:r>
              <a:rPr lang="en-US" dirty="0" err="1" smtClean="0"/>
              <a:t>na.approx</a:t>
            </a:r>
            <a:r>
              <a:rPr lang="en-US" dirty="0" smtClean="0"/>
              <a:t>(</a:t>
            </a:r>
            <a:r>
              <a:rPr lang="en-US" dirty="0" err="1" smtClean="0"/>
              <a:t>y,na.rm</a:t>
            </a:r>
            <a:r>
              <a:rPr lang="en-US" dirty="0" smtClean="0"/>
              <a:t>=FALSE)[</a:t>
            </a:r>
            <a:r>
              <a:rPr lang="en-US" dirty="0" err="1" smtClean="0"/>
              <a:t>is.na</a:t>
            </a:r>
            <a:r>
              <a:rPr lang="en-US" dirty="0" smtClean="0"/>
              <a:t>(y)]</a:t>
            </a:r>
          </a:p>
          <a:p>
            <a:pPr marL="0" indent="0">
              <a:buNone/>
            </a:pPr>
            <a:r>
              <a:rPr lang="en-US" dirty="0" smtClean="0"/>
              <a:t>* Missing values filled in via linear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33669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Imputed values in 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417638"/>
            <a:ext cx="88900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2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useful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maxgap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na.approx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y,na.rm</a:t>
            </a:r>
            <a:r>
              <a:rPr lang="en-US" dirty="0" smtClean="0">
                <a:solidFill>
                  <a:srgbClr val="0000FF"/>
                </a:solidFill>
              </a:rPr>
              <a:t>=FALSE, </a:t>
            </a:r>
            <a:r>
              <a:rPr lang="en-US" dirty="0" err="1" smtClean="0">
                <a:solidFill>
                  <a:srgbClr val="0000FF"/>
                </a:solidFill>
              </a:rPr>
              <a:t>maxgap</a:t>
            </a:r>
            <a:r>
              <a:rPr lang="en-US" dirty="0" smtClean="0">
                <a:solidFill>
                  <a:srgbClr val="0000FF"/>
                </a:solidFill>
              </a:rPr>
              <a:t> = 3)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rule (inherited from </a:t>
            </a:r>
            <a:r>
              <a:rPr lang="en-US" dirty="0" err="1" smtClean="0"/>
              <a:t>approx</a:t>
            </a:r>
            <a:r>
              <a:rPr lang="en-US" dirty="0" smtClean="0"/>
              <a:t>()): should data be extrapolated (2) or not (1)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na.approx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y,na.rm</a:t>
            </a:r>
            <a:r>
              <a:rPr lang="en-US" dirty="0" smtClean="0">
                <a:solidFill>
                  <a:srgbClr val="0000FF"/>
                </a:solidFill>
              </a:rPr>
              <a:t>=FALSE, </a:t>
            </a:r>
            <a:r>
              <a:rPr lang="en-US" dirty="0" err="1" smtClean="0">
                <a:solidFill>
                  <a:srgbClr val="0000FF"/>
                </a:solidFill>
              </a:rPr>
              <a:t>maxgap</a:t>
            </a:r>
            <a:r>
              <a:rPr lang="en-US" dirty="0" smtClean="0">
                <a:solidFill>
                  <a:srgbClr val="0000FF"/>
                </a:solidFill>
              </a:rPr>
              <a:t> = 3, rule=2)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Data point closest is used for extrapolation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91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rollmean</a:t>
            </a:r>
            <a:r>
              <a:rPr lang="en-US" dirty="0" smtClean="0"/>
              <a:t>() function in zoo library to customize the rolling window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rollmean</a:t>
            </a:r>
            <a:r>
              <a:rPr lang="en-US" dirty="0" smtClean="0">
                <a:solidFill>
                  <a:srgbClr val="0000FF"/>
                </a:solidFill>
              </a:rPr>
              <a:t>(y, k=3, align </a:t>
            </a:r>
            <a:r>
              <a:rPr lang="en-US" dirty="0">
                <a:solidFill>
                  <a:srgbClr val="0000FF"/>
                </a:solidFill>
              </a:rPr>
              <a:t>= c("center", "left", "right"</a:t>
            </a:r>
            <a:r>
              <a:rPr lang="en-US" dirty="0" smtClean="0">
                <a:solidFill>
                  <a:srgbClr val="0000FF"/>
                </a:solidFill>
              </a:rPr>
              <a:t>))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84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Splines (think GAMs) </a:t>
            </a:r>
          </a:p>
          <a:p>
            <a:endParaRPr lang="en-US" dirty="0"/>
          </a:p>
          <a:p>
            <a:r>
              <a:rPr lang="en-US" dirty="0" smtClean="0"/>
              <a:t>Fit the spline yourself</a:t>
            </a:r>
          </a:p>
          <a:p>
            <a:endParaRPr lang="en-US" dirty="0"/>
          </a:p>
          <a:p>
            <a:r>
              <a:rPr lang="en-US" dirty="0" smtClean="0"/>
              <a:t>Or use other ‘</a:t>
            </a:r>
            <a:r>
              <a:rPr lang="en-US" dirty="0" err="1" smtClean="0"/>
              <a:t>na</a:t>
            </a:r>
            <a:r>
              <a:rPr lang="en-US" dirty="0" smtClean="0"/>
              <a:t>’ functions</a:t>
            </a:r>
          </a:p>
          <a:p>
            <a:pPr marL="0" indent="0">
              <a:buNone/>
            </a:pPr>
            <a:r>
              <a:rPr lang="en-US" dirty="0" err="1" smtClean="0"/>
              <a:t>na.locf</a:t>
            </a:r>
            <a:r>
              <a:rPr lang="en-US" dirty="0" smtClean="0"/>
              <a:t>() – last observation carried forward</a:t>
            </a:r>
          </a:p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a.spline</a:t>
            </a:r>
            <a:r>
              <a:rPr lang="en-US" dirty="0" smtClean="0"/>
              <a:t>() – interpolate with spline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3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1953</Words>
  <Application>Microsoft Macintosh PowerPoint</Application>
  <PresentationFormat>On-screen Show (4:3)</PresentationFormat>
  <Paragraphs>305</Paragraphs>
  <Slides>45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Office Theme</vt:lpstr>
      <vt:lpstr>Document</vt:lpstr>
      <vt:lpstr>Microsoft Word Document</vt:lpstr>
      <vt:lpstr>Dealing with complicated data in time series models</vt:lpstr>
      <vt:lpstr>Missing data</vt:lpstr>
      <vt:lpstr>Example dataset</vt:lpstr>
      <vt:lpstr>Simple approach</vt:lpstr>
      <vt:lpstr>Linear interpolation for longer gaps </vt:lpstr>
      <vt:lpstr>Imputed values in red</vt:lpstr>
      <vt:lpstr>Two useful extensions</vt:lpstr>
      <vt:lpstr>Alternative linear interpolation</vt:lpstr>
      <vt:lpstr>Alternatives to linear interpolation</vt:lpstr>
      <vt:lpstr>Spline(blue), linear (red)</vt:lpstr>
      <vt:lpstr>Other interpolation approaches</vt:lpstr>
      <vt:lpstr>Is interpolating a good idea?</vt:lpstr>
      <vt:lpstr>How do variances compare?</vt:lpstr>
      <vt:lpstr>Missing covariates</vt:lpstr>
      <vt:lpstr>When missing data are zeros</vt:lpstr>
      <vt:lpstr>Options</vt:lpstr>
      <vt:lpstr>Data transformations</vt:lpstr>
      <vt:lpstr>Adding constants to Daphnia</vt:lpstr>
      <vt:lpstr>PowerPoint Presentation</vt:lpstr>
      <vt:lpstr>Alternate statistical distributions</vt:lpstr>
      <vt:lpstr>Delta-GLMs</vt:lpstr>
      <vt:lpstr>Delta-GLM or ‘hurdle models’</vt:lpstr>
      <vt:lpstr>Example with Daphnia</vt:lpstr>
      <vt:lpstr>Probability of Daphnia</vt:lpstr>
      <vt:lpstr>Positive model</vt:lpstr>
      <vt:lpstr>Estimating total density</vt:lpstr>
      <vt:lpstr>Combined model: E(present) * E(pos|present)</vt:lpstr>
      <vt:lpstr>Other types of response data may be non normal</vt:lpstr>
      <vt:lpstr>We can model the response as function of predictors using link functions</vt:lpstr>
      <vt:lpstr>GLMMs</vt:lpstr>
      <vt:lpstr>Where have we seen this before?</vt:lpstr>
      <vt:lpstr>Univariate -&gt; multivariate</vt:lpstr>
      <vt:lpstr>Powerful functions for estimating non-normal response data</vt:lpstr>
      <vt:lpstr>BUT</vt:lpstr>
      <vt:lpstr>Example: time series of ecoli</vt:lpstr>
      <vt:lpstr>glmmTMB</vt:lpstr>
      <vt:lpstr>But residuals show problem</vt:lpstr>
      <vt:lpstr>tscount()</vt:lpstr>
      <vt:lpstr>Added complexity</vt:lpstr>
      <vt:lpstr>Implementation in stan</vt:lpstr>
      <vt:lpstr>Poisson regression</vt:lpstr>
      <vt:lpstr>Implementation of DLM</vt:lpstr>
      <vt:lpstr>Now capturing data much better!</vt:lpstr>
      <vt:lpstr>Predicted vs observed</vt:lpstr>
      <vt:lpstr>Residuals look much better</vt:lpstr>
    </vt:vector>
  </TitlesOfParts>
  <Company>NOAA/NMFS/NWFSC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complicated data in time series models</dc:title>
  <dc:creator>Eric Ward</dc:creator>
  <cp:lastModifiedBy>Eric Ward</cp:lastModifiedBy>
  <cp:revision>15</cp:revision>
  <dcterms:created xsi:type="dcterms:W3CDTF">2017-02-16T17:20:44Z</dcterms:created>
  <dcterms:modified xsi:type="dcterms:W3CDTF">2017-02-16T20:30:46Z</dcterms:modified>
</cp:coreProperties>
</file>