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58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7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79C8-B464-9048-8996-851AA9187DFC}" type="datetimeFigureOut">
              <a:rPr lang="en-US" smtClean="0"/>
              <a:t>2015-02-19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B364-73FE-E84C-AFA6-FFEE7892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272" y="147481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 the models you are working with in Fish 507 are MARSS models:</a:t>
            </a:r>
            <a:br>
              <a:rPr lang="en-US" dirty="0" smtClean="0"/>
            </a:br>
            <a:r>
              <a:rPr lang="en-US" dirty="0" smtClean="0"/>
              <a:t>Multivariate AR State-Space</a:t>
            </a:r>
            <a:br>
              <a:rPr lang="en-US" dirty="0" smtClean="0"/>
            </a:br>
            <a:r>
              <a:rPr lang="en-US" sz="3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type of linear dynamical model</a:t>
            </a:r>
            <a:endParaRPr lang="en-US" sz="3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61548"/>
            <a:ext cx="6400800" cy="5046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MVN (multivariate normal) can be relaxed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35777381"/>
              </p:ext>
            </p:extLst>
          </p:nvPr>
        </p:nvGraphicFramePr>
        <p:xfrm>
          <a:off x="446088" y="3907526"/>
          <a:ext cx="825341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073320" imgH="457200" progId="Equation.3">
                  <p:embed/>
                </p:oleObj>
              </mc:Choice>
              <mc:Fallback>
                <p:oleObj name="Equation" r:id="rId3" imgW="307332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3907526"/>
                        <a:ext cx="8253412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9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97051"/>
              </p:ext>
            </p:extLst>
          </p:nvPr>
        </p:nvGraphicFramePr>
        <p:xfrm>
          <a:off x="181156" y="124689"/>
          <a:ext cx="8833448" cy="654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344"/>
                <a:gridCol w="1983359"/>
                <a:gridCol w="2175029"/>
                <a:gridCol w="2047684"/>
                <a:gridCol w="1794032"/>
              </a:tblGrid>
              <a:tr h="5263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Population model; no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Population model; with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DFA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DLM</a:t>
                      </a:r>
                      <a:endParaRPr lang="en-US" sz="1400" dirty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Hidden</a:t>
                      </a:r>
                      <a:r>
                        <a:rPr lang="en-US" sz="1200" b="0" baseline="0" dirty="0" smtClean="0"/>
                        <a:t> true population size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Hidden</a:t>
                      </a:r>
                      <a:r>
                        <a:rPr lang="en-US" sz="1200" b="0" baseline="0" dirty="0" smtClean="0"/>
                        <a:t> true population size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Hidden</a:t>
                      </a:r>
                      <a:r>
                        <a:rPr lang="en-US" sz="1200" baseline="0" dirty="0" smtClean="0"/>
                        <a:t> trend that the data can be decomposed into (linearly)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Time-varying effect sizes (alpha, betas in lm)</a:t>
                      </a:r>
                      <a:endParaRPr lang="en-US" sz="1200" dirty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Z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Identity</a:t>
                      </a:r>
                      <a:r>
                        <a:rPr lang="en-US" sz="1200" b="0" baseline="0" dirty="0" smtClean="0"/>
                        <a:t> </a:t>
                      </a:r>
                      <a:endParaRPr lang="en-US" sz="1200" b="0" baseline="0" dirty="0" smtClean="0"/>
                    </a:p>
                    <a:p>
                      <a:pPr algn="ctr"/>
                      <a:r>
                        <a:rPr lang="en-US" sz="1200" b="0" baseline="0" dirty="0" smtClean="0"/>
                        <a:t>or design if </a:t>
                      </a:r>
                      <a:r>
                        <a:rPr lang="en-US" sz="1200" b="0" baseline="0" dirty="0" err="1" smtClean="0"/>
                        <a:t>mult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ts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Identity</a:t>
                      </a:r>
                      <a:r>
                        <a:rPr lang="en-US" sz="1200" b="0" baseline="0" dirty="0" smtClean="0"/>
                        <a:t> </a:t>
                      </a:r>
                    </a:p>
                    <a:p>
                      <a:pPr algn="ctr"/>
                      <a:r>
                        <a:rPr lang="en-US" sz="1200" b="0" baseline="0" dirty="0" smtClean="0"/>
                        <a:t>or design if </a:t>
                      </a:r>
                      <a:r>
                        <a:rPr lang="en-US" sz="1200" b="0" baseline="0" dirty="0" err="1" smtClean="0"/>
                        <a:t>mult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err="1" smtClean="0"/>
                        <a:t>ts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Estimated </a:t>
                      </a:r>
                      <a:r>
                        <a:rPr lang="en-US" sz="1200" dirty="0" smtClean="0"/>
                        <a:t>loadings for the trends (x’s)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Explanatory variables (for</a:t>
                      </a:r>
                      <a:r>
                        <a:rPr lang="en-US" sz="1200" baseline="0" dirty="0" smtClean="0"/>
                        <a:t> which you are estimating effects)</a:t>
                      </a:r>
                      <a:endParaRPr lang="en-US" sz="1200" dirty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Identity</a:t>
                      </a:r>
                      <a:r>
                        <a:rPr lang="en-US" sz="1200" baseline="0" dirty="0" smtClean="0"/>
                        <a:t> (dens </a:t>
                      </a:r>
                      <a:r>
                        <a:rPr lang="en-US" sz="1200" baseline="0" dirty="0" err="1" smtClean="0"/>
                        <a:t>ind</a:t>
                      </a:r>
                      <a:r>
                        <a:rPr lang="en-US" sz="1200" baseline="0" dirty="0" smtClean="0"/>
                        <a:t>)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Diagonal (dens </a:t>
                      </a:r>
                      <a:r>
                        <a:rPr lang="en-US" sz="1200" baseline="0" dirty="0" err="1" smtClean="0"/>
                        <a:t>dep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Unconstrained</a:t>
                      </a:r>
                      <a:r>
                        <a:rPr lang="en-US" sz="1200" baseline="0" dirty="0" smtClean="0"/>
                        <a:t> with diagonal and non-diagonal elements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identity</a:t>
                      </a:r>
                      <a:r>
                        <a:rPr lang="en-US" sz="1200" baseline="0" dirty="0" smtClean="0"/>
                        <a:t> matrix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Estimated (or fixed)</a:t>
                      </a:r>
                    </a:p>
                    <a:p>
                      <a:pPr algn="ctr"/>
                      <a:r>
                        <a:rPr lang="en-US" sz="1200" dirty="0" smtClean="0"/>
                        <a:t>Identity</a:t>
                      </a:r>
                      <a:r>
                        <a:rPr lang="en-US" sz="1200" baseline="0" dirty="0" smtClean="0"/>
                        <a:t> (rand walk)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Diagonal (mean-reverting)</a:t>
                      </a:r>
                      <a:endParaRPr lang="en-US" sz="1200" dirty="0" smtClean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Q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Estimated (or fixed</a:t>
                      </a:r>
                      <a:r>
                        <a:rPr lang="en-US" sz="1200" dirty="0" smtClean="0"/>
                        <a:t>) process variance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Estimated (or fixed) process variance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identity</a:t>
                      </a:r>
                      <a:r>
                        <a:rPr lang="en-US" sz="1200" baseline="0" dirty="0" smtClean="0"/>
                        <a:t> matrix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</a:t>
                      </a:r>
                      <a:r>
                        <a:rPr lang="en-US" sz="1200" baseline="0" dirty="0" smtClean="0"/>
                        <a:t>d process variance</a:t>
                      </a:r>
                      <a:endParaRPr lang="en-US" sz="1200" dirty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Estimated (or fixed</a:t>
                      </a:r>
                      <a:r>
                        <a:rPr lang="en-US" sz="1200" dirty="0" smtClean="0"/>
                        <a:t>) observation</a:t>
                      </a:r>
                      <a:r>
                        <a:rPr lang="en-US" sz="1200" baseline="0" dirty="0" smtClean="0"/>
                        <a:t> variance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Estimated (or fixed) observation</a:t>
                      </a:r>
                      <a:r>
                        <a:rPr lang="en-US" sz="1200" baseline="0" dirty="0" smtClean="0"/>
                        <a:t> variance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Estimated observation variance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Estimated observation variance</a:t>
                      </a:r>
                      <a:endParaRPr lang="en-US" sz="1200" dirty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Estimated</a:t>
                      </a:r>
                      <a:r>
                        <a:rPr lang="en-US" sz="1200" baseline="0" dirty="0" smtClean="0"/>
                        <a:t> if states have &gt; 1 </a:t>
                      </a:r>
                      <a:r>
                        <a:rPr lang="en-US" sz="1200" baseline="0" dirty="0" err="1" smtClean="0"/>
                        <a:t>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Estimated</a:t>
                      </a:r>
                      <a:r>
                        <a:rPr lang="en-US" sz="1200" baseline="0" dirty="0" smtClean="0"/>
                        <a:t> if states have &gt; 1 </a:t>
                      </a:r>
                      <a:r>
                        <a:rPr lang="en-US" sz="1200" baseline="0" dirty="0" err="1" smtClean="0"/>
                        <a:t>ts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at zero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at </a:t>
                      </a:r>
                      <a:r>
                        <a:rPr lang="en-US" sz="1200" dirty="0" smtClean="0"/>
                        <a:t>zero (typically)</a:t>
                      </a:r>
                      <a:endParaRPr lang="en-US" sz="1200" dirty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U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Trend if B identity</a:t>
                      </a:r>
                    </a:p>
                    <a:p>
                      <a:pPr algn="ctr"/>
                      <a:r>
                        <a:rPr lang="en-US" sz="1200" dirty="0" smtClean="0"/>
                        <a:t>Level if B diagonal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Level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Often will need to be </a:t>
                      </a:r>
                      <a:r>
                        <a:rPr lang="en-US" sz="1200" baseline="0" dirty="0" smtClean="0"/>
                        <a:t>fixed for B estimation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at zero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Trend in effect sizes</a:t>
                      </a:r>
                    </a:p>
                    <a:p>
                      <a:pPr algn="ctr"/>
                      <a:r>
                        <a:rPr lang="en-US" sz="1200" dirty="0" smtClean="0"/>
                        <a:t>Fixed </a:t>
                      </a:r>
                      <a:r>
                        <a:rPr lang="en-US" sz="1200" dirty="0" smtClean="0"/>
                        <a:t>at </a:t>
                      </a:r>
                      <a:r>
                        <a:rPr lang="en-US" sz="1200" dirty="0" smtClean="0"/>
                        <a:t>zero typically,</a:t>
                      </a:r>
                      <a:r>
                        <a:rPr lang="en-US" sz="1200" baseline="0" dirty="0" smtClean="0"/>
                        <a:t> but could be estimated</a:t>
                      </a:r>
                      <a:endParaRPr lang="en-US" sz="1200" dirty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x0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Hidden initial state</a:t>
                      </a:r>
                    </a:p>
                    <a:p>
                      <a:pPr algn="ctr"/>
                      <a:r>
                        <a:rPr lang="en-US" sz="1200" dirty="0" err="1" smtClean="0"/>
                        <a:t>tinitx</a:t>
                      </a:r>
                      <a:r>
                        <a:rPr lang="en-US" sz="1200" dirty="0" smtClean="0"/>
                        <a:t>=0 (default) typically</a:t>
                      </a:r>
                      <a:r>
                        <a:rPr lang="en-US" sz="1200" baseline="0" dirty="0" smtClean="0"/>
                        <a:t> works best if B identity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Hidden initial state</a:t>
                      </a:r>
                    </a:p>
                    <a:p>
                      <a:pPr algn="ctr"/>
                      <a:r>
                        <a:rPr lang="en-US" sz="1200" dirty="0" smtClean="0"/>
                        <a:t>Often will need to be set to </a:t>
                      </a:r>
                      <a:r>
                        <a:rPr lang="en-US" sz="1200" dirty="0" err="1" smtClean="0"/>
                        <a:t>tinitx</a:t>
                      </a:r>
                      <a:r>
                        <a:rPr lang="en-US" sz="1200" baseline="0" dirty="0" smtClean="0"/>
                        <a:t>=1 for numerical reasons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at zero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Hidden initial effects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tinitx</a:t>
                      </a:r>
                      <a:r>
                        <a:rPr lang="en-US" sz="1200" dirty="0" smtClean="0"/>
                        <a:t>=0 (default) typically</a:t>
                      </a:r>
                      <a:r>
                        <a:rPr lang="en-US" sz="1200" baseline="0" dirty="0" smtClean="0"/>
                        <a:t> works best if B identity</a:t>
                      </a:r>
                      <a:endParaRPr lang="en-US" sz="1200" dirty="0" smtClean="0"/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Covariates for population change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Covariates </a:t>
                      </a:r>
                      <a:r>
                        <a:rPr lang="en-US" sz="1200" smtClean="0"/>
                        <a:t>for pop</a:t>
                      </a:r>
                      <a:r>
                        <a:rPr lang="en-US" sz="1200" baseline="0" smtClean="0"/>
                        <a:t> change</a:t>
                      </a:r>
                      <a:endParaRPr lang="en-US" sz="1200" dirty="0" smtClean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Z-scored for numerical reasons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Fixed at zero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Covariate</a:t>
                      </a:r>
                      <a:r>
                        <a:rPr lang="en-US" sz="1200" baseline="0" dirty="0" smtClean="0"/>
                        <a:t>s for temporal change in effect sizes (x’s)</a:t>
                      </a:r>
                    </a:p>
                  </a:txBody>
                  <a:tcPr/>
                </a:tc>
              </a:tr>
              <a:tr h="5263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Covariate</a:t>
                      </a:r>
                      <a:r>
                        <a:rPr lang="en-US" sz="1200" baseline="0" dirty="0" smtClean="0"/>
                        <a:t>s for </a:t>
                      </a:r>
                      <a:r>
                        <a:rPr lang="en-US" sz="1200" baseline="0" dirty="0" err="1" smtClean="0"/>
                        <a:t>obs</a:t>
                      </a:r>
                      <a:r>
                        <a:rPr lang="en-US" sz="1200" baseline="0" dirty="0" smtClean="0"/>
                        <a:t> error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Covariates for </a:t>
                      </a:r>
                      <a:r>
                        <a:rPr lang="en-US" sz="1200" dirty="0" err="1" smtClean="0"/>
                        <a:t>obs</a:t>
                      </a:r>
                      <a:r>
                        <a:rPr lang="en-US" sz="1200" dirty="0" smtClean="0"/>
                        <a:t> error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Z-scored for numerical reasons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Covariate</a:t>
                      </a:r>
                      <a:r>
                        <a:rPr lang="en-US" sz="1200" baseline="0" dirty="0" smtClean="0"/>
                        <a:t>s for </a:t>
                      </a:r>
                      <a:r>
                        <a:rPr lang="en-US" sz="1200" baseline="0" dirty="0" err="1" smtClean="0"/>
                        <a:t>obs</a:t>
                      </a:r>
                      <a:r>
                        <a:rPr lang="en-US" sz="1200" baseline="0" dirty="0" smtClean="0"/>
                        <a:t> error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Covariate</a:t>
                      </a:r>
                      <a:r>
                        <a:rPr lang="en-US" sz="1200" baseline="0" dirty="0" smtClean="0"/>
                        <a:t>s for </a:t>
                      </a:r>
                      <a:r>
                        <a:rPr lang="en-US" sz="1200" baseline="0" dirty="0" err="1" smtClean="0"/>
                        <a:t>obs</a:t>
                      </a:r>
                      <a:r>
                        <a:rPr lang="en-US" sz="1200" baseline="0" dirty="0" smtClean="0"/>
                        <a:t> error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3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322</Words>
  <Application>Microsoft Office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Equation 3.0</vt:lpstr>
      <vt:lpstr>All the models you are working with in Fish 507 are MARSS models: Multivariate AR State-Space a type of linear dynamical model</vt:lpstr>
      <vt:lpstr>PowerPoint Presentation</vt:lpstr>
    </vt:vector>
  </TitlesOfParts>
  <Company>NOAA/NMFS/NWFSC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Ward</dc:creator>
  <cp:lastModifiedBy>Eli Holmes</cp:lastModifiedBy>
  <cp:revision>9</cp:revision>
  <dcterms:created xsi:type="dcterms:W3CDTF">2015-02-18T22:12:02Z</dcterms:created>
  <dcterms:modified xsi:type="dcterms:W3CDTF">2015-02-19T20:16:22Z</dcterms:modified>
</cp:coreProperties>
</file>