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576" r:id="rId2"/>
    <p:sldId id="687" r:id="rId3"/>
    <p:sldId id="656" r:id="rId4"/>
    <p:sldId id="688" r:id="rId5"/>
    <p:sldId id="657" r:id="rId6"/>
    <p:sldId id="658" r:id="rId7"/>
    <p:sldId id="659" r:id="rId8"/>
    <p:sldId id="661" r:id="rId9"/>
    <p:sldId id="689" r:id="rId10"/>
    <p:sldId id="662" r:id="rId11"/>
    <p:sldId id="663" r:id="rId12"/>
    <p:sldId id="664" r:id="rId13"/>
    <p:sldId id="665" r:id="rId14"/>
    <p:sldId id="666" r:id="rId15"/>
    <p:sldId id="667" r:id="rId16"/>
    <p:sldId id="671" r:id="rId17"/>
    <p:sldId id="668" r:id="rId18"/>
    <p:sldId id="669" r:id="rId19"/>
    <p:sldId id="670" r:id="rId20"/>
    <p:sldId id="672" r:id="rId21"/>
    <p:sldId id="673" r:id="rId22"/>
    <p:sldId id="674" r:id="rId23"/>
    <p:sldId id="675" r:id="rId24"/>
    <p:sldId id="676" r:id="rId25"/>
    <p:sldId id="677" r:id="rId26"/>
    <p:sldId id="678" r:id="rId27"/>
    <p:sldId id="681" r:id="rId28"/>
    <p:sldId id="680" r:id="rId29"/>
    <p:sldId id="682" r:id="rId30"/>
    <p:sldId id="683" r:id="rId31"/>
    <p:sldId id="684" r:id="rId32"/>
    <p:sldId id="685" r:id="rId33"/>
    <p:sldId id="679" r:id="rId3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72BBDC"/>
    <a:srgbClr val="65B5D9"/>
    <a:srgbClr val="87C5E1"/>
    <a:srgbClr val="99CCFF"/>
    <a:srgbClr val="A7D2FF"/>
    <a:srgbClr val="3366FF"/>
    <a:srgbClr val="DBA6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4" autoAdjust="0"/>
    <p:restoredTop sz="94660"/>
  </p:normalViewPr>
  <p:slideViewPr>
    <p:cSldViewPr snapToGrid="0">
      <p:cViewPr varScale="1">
        <p:scale>
          <a:sx n="69" d="100"/>
          <a:sy n="69" d="100"/>
        </p:scale>
        <p:origin x="19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99" cy="479403"/>
          </a:xfrm>
          <a:prstGeom prst="rect">
            <a:avLst/>
          </a:prstGeom>
        </p:spPr>
        <p:txBody>
          <a:bodyPr vert="horz" lIns="91428" tIns="45714" rIns="91428" bIns="45714"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2183" y="0"/>
            <a:ext cx="3171359" cy="479403"/>
          </a:xfrm>
          <a:prstGeom prst="rect">
            <a:avLst/>
          </a:prstGeom>
        </p:spPr>
        <p:txBody>
          <a:bodyPr vert="horz" lIns="91428" tIns="45714" rIns="91428" bIns="45714" rtlCol="0"/>
          <a:lstStyle>
            <a:lvl1pPr algn="r" fontAlgn="auto">
              <a:spcBef>
                <a:spcPts val="0"/>
              </a:spcBef>
              <a:spcAft>
                <a:spcPts val="0"/>
              </a:spcAft>
              <a:defRPr sz="1200">
                <a:latin typeface="+mn-lt"/>
                <a:ea typeface="+mn-ea"/>
                <a:cs typeface="+mn-cs"/>
              </a:defRPr>
            </a:lvl1pPr>
          </a:lstStyle>
          <a:p>
            <a:pPr>
              <a:defRPr/>
            </a:pPr>
            <a:endParaRPr lang="en-US"/>
          </a:p>
        </p:txBody>
      </p:sp>
      <p:sp>
        <p:nvSpPr>
          <p:cNvPr id="4" name="Footer Placeholder 3"/>
          <p:cNvSpPr>
            <a:spLocks noGrp="1"/>
          </p:cNvSpPr>
          <p:nvPr>
            <p:ph type="ftr" sz="quarter" idx="2"/>
          </p:nvPr>
        </p:nvSpPr>
        <p:spPr>
          <a:xfrm>
            <a:off x="0" y="9120156"/>
            <a:ext cx="3169699" cy="479403"/>
          </a:xfrm>
          <a:prstGeom prst="rect">
            <a:avLst/>
          </a:prstGeom>
        </p:spPr>
        <p:txBody>
          <a:bodyPr vert="horz" lIns="91428" tIns="45714" rIns="91428" bIns="45714"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2183" y="9120156"/>
            <a:ext cx="3171359" cy="479403"/>
          </a:xfrm>
          <a:prstGeom prst="rect">
            <a:avLst/>
          </a:prstGeom>
        </p:spPr>
        <p:txBody>
          <a:bodyPr vert="horz" wrap="square" lIns="91428" tIns="45714" rIns="91428" bIns="45714" numCol="1" anchor="b" anchorCtr="0" compatLnSpc="1">
            <a:prstTxWarp prst="textNoShape">
              <a:avLst/>
            </a:prstTxWarp>
          </a:bodyPr>
          <a:lstStyle>
            <a:lvl1pPr algn="r">
              <a:defRPr sz="1200">
                <a:latin typeface="Calibri" charset="0"/>
              </a:defRPr>
            </a:lvl1pPr>
          </a:lstStyle>
          <a:p>
            <a:fld id="{80EDB337-1A4B-2047-B21A-A3D64602AEC8}" type="slidenum">
              <a:rPr lang="en-US"/>
              <a:pPr/>
              <a:t>‹#›</a:t>
            </a:fld>
            <a:endParaRPr lang="en-US"/>
          </a:p>
        </p:txBody>
      </p:sp>
    </p:spTree>
    <p:extLst>
      <p:ext uri="{BB962C8B-B14F-4D97-AF65-F5344CB8AC3E}">
        <p14:creationId xmlns:p14="http://schemas.microsoft.com/office/powerpoint/2010/main" val="713427480"/>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99" cy="479403"/>
          </a:xfrm>
          <a:prstGeom prst="rect">
            <a:avLst/>
          </a:prstGeom>
        </p:spPr>
        <p:txBody>
          <a:bodyPr vert="horz" lIns="96649" tIns="48325" rIns="96649" bIns="48325" rtlCol="0"/>
          <a:lstStyle>
            <a:lvl1pPr algn="l" fontAlgn="auto">
              <a:spcBef>
                <a:spcPts val="0"/>
              </a:spcBef>
              <a:spcAft>
                <a:spcPts val="0"/>
              </a:spcAft>
              <a:defRPr sz="1400">
                <a:latin typeface="+mn-lt"/>
                <a:ea typeface="+mn-ea"/>
                <a:cs typeface="+mn-cs"/>
              </a:defRPr>
            </a:lvl1pPr>
          </a:lstStyle>
          <a:p>
            <a:pPr>
              <a:defRPr/>
            </a:pPr>
            <a:endParaRPr lang="en-US"/>
          </a:p>
        </p:txBody>
      </p:sp>
      <p:sp>
        <p:nvSpPr>
          <p:cNvPr id="3" name="Date Placeholder 2"/>
          <p:cNvSpPr>
            <a:spLocks noGrp="1"/>
          </p:cNvSpPr>
          <p:nvPr>
            <p:ph type="dt" idx="1"/>
          </p:nvPr>
        </p:nvSpPr>
        <p:spPr>
          <a:xfrm>
            <a:off x="4143843" y="0"/>
            <a:ext cx="3169699" cy="479403"/>
          </a:xfrm>
          <a:prstGeom prst="rect">
            <a:avLst/>
          </a:prstGeom>
        </p:spPr>
        <p:txBody>
          <a:bodyPr vert="horz" lIns="96649" tIns="48325" rIns="96649" bIns="48325" rtlCol="0"/>
          <a:lstStyle>
            <a:lvl1pPr algn="r" fontAlgn="auto">
              <a:spcBef>
                <a:spcPts val="0"/>
              </a:spcBef>
              <a:spcAft>
                <a:spcPts val="0"/>
              </a:spcAft>
              <a:defRPr sz="1400">
                <a:latin typeface="+mn-lt"/>
                <a:ea typeface="+mn-ea"/>
                <a:cs typeface="+mn-cs"/>
              </a:defRPr>
            </a:lvl1pPr>
          </a:lstStyle>
          <a:p>
            <a:pPr>
              <a:defRPr/>
            </a:pPr>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9" tIns="48325" rIns="96649" bIns="48325" rtlCol="0" anchor="ctr"/>
          <a:lstStyle/>
          <a:p>
            <a:pPr lvl="0"/>
            <a:endParaRPr lang="en-US" noProof="0"/>
          </a:p>
        </p:txBody>
      </p:sp>
      <p:sp>
        <p:nvSpPr>
          <p:cNvPr id="5" name="Notes Placeholder 4"/>
          <p:cNvSpPr>
            <a:spLocks noGrp="1"/>
          </p:cNvSpPr>
          <p:nvPr>
            <p:ph type="body" sz="quarter" idx="3"/>
          </p:nvPr>
        </p:nvSpPr>
        <p:spPr>
          <a:xfrm>
            <a:off x="731853" y="4560899"/>
            <a:ext cx="5851496" cy="4319555"/>
          </a:xfrm>
          <a:prstGeom prst="rect">
            <a:avLst/>
          </a:prstGeom>
        </p:spPr>
        <p:txBody>
          <a:bodyPr vert="horz" lIns="96649" tIns="48325" rIns="96649" bIns="4832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56"/>
            <a:ext cx="3169699" cy="479403"/>
          </a:xfrm>
          <a:prstGeom prst="rect">
            <a:avLst/>
          </a:prstGeom>
        </p:spPr>
        <p:txBody>
          <a:bodyPr vert="horz" lIns="96649" tIns="48325" rIns="96649" bIns="48325" rtlCol="0" anchor="b"/>
          <a:lstStyle>
            <a:lvl1pPr algn="l" fontAlgn="auto">
              <a:spcBef>
                <a:spcPts val="0"/>
              </a:spcBef>
              <a:spcAft>
                <a:spcPts val="0"/>
              </a:spcAft>
              <a:defRPr sz="14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843" y="9120156"/>
            <a:ext cx="3169699" cy="479403"/>
          </a:xfrm>
          <a:prstGeom prst="rect">
            <a:avLst/>
          </a:prstGeom>
        </p:spPr>
        <p:txBody>
          <a:bodyPr vert="horz" wrap="square" lIns="96649" tIns="48325" rIns="96649" bIns="48325" numCol="1" anchor="b" anchorCtr="0" compatLnSpc="1">
            <a:prstTxWarp prst="textNoShape">
              <a:avLst/>
            </a:prstTxWarp>
          </a:bodyPr>
          <a:lstStyle>
            <a:lvl1pPr algn="r">
              <a:defRPr sz="1400">
                <a:latin typeface="Calibri" charset="0"/>
              </a:defRPr>
            </a:lvl1pPr>
          </a:lstStyle>
          <a:p>
            <a:fld id="{2509EE4C-65C6-D14D-9C85-9B27CCE2DC48}" type="slidenum">
              <a:rPr lang="en-US"/>
              <a:pPr/>
              <a:t>‹#›</a:t>
            </a:fld>
            <a:endParaRPr lang="en-US"/>
          </a:p>
        </p:txBody>
      </p:sp>
    </p:spTree>
    <p:extLst>
      <p:ext uri="{BB962C8B-B14F-4D97-AF65-F5344CB8AC3E}">
        <p14:creationId xmlns:p14="http://schemas.microsoft.com/office/powerpoint/2010/main" val="543256445"/>
      </p:ext>
    </p:extLst>
  </p:cSld>
  <p:clrMap bg1="lt1" tx1="dk1" bg2="lt2" tx2="dk2" accent1="accent1" accent2="accent2" accent3="accent3" accent4="accent4" accent5="accent5" accent6="accent6" hlink="hlink" folHlink="folHlink"/>
  <p:hf sldNum="0" ftr="0"/>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6" name="Header Placeholder 5"/>
          <p:cNvSpPr>
            <a:spLocks noGrp="1"/>
          </p:cNvSpPr>
          <p:nvPr>
            <p:ph type="hdr" sz="quarter"/>
          </p:nvPr>
        </p:nvSpPr>
        <p:spPr/>
        <p:txBody>
          <a:bodyPr/>
          <a:lstStyle/>
          <a:p>
            <a:pPr>
              <a:defRPr/>
            </a:pPr>
            <a:endParaRPr lang="en-US"/>
          </a:p>
        </p:txBody>
      </p:sp>
      <p:sp>
        <p:nvSpPr>
          <p:cNvPr id="7" name="Date Placeholder 6"/>
          <p:cNvSpPr>
            <a:spLocks noGrp="1"/>
          </p:cNvSpPr>
          <p:nvPr>
            <p:ph type="dt" sz="quarter" idx="1"/>
          </p:nvPr>
        </p:nvSpPr>
        <p:spPr/>
        <p:txBody>
          <a:bodyPr/>
          <a:lstStyle/>
          <a:p>
            <a:pPr>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63843"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63844"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57300" y="720725"/>
            <a:ext cx="4802188" cy="3600450"/>
          </a:xfrm>
          <a:ln/>
        </p:spPr>
      </p:sp>
      <p:sp>
        <p:nvSpPr>
          <p:cNvPr id="62467" name="Rectangle 3"/>
          <p:cNvSpPr>
            <a:spLocks noGrp="1" noChangeArrowheads="1"/>
          </p:cNvSpPr>
          <p:nvPr>
            <p:ph type="body" idx="1"/>
          </p:nvPr>
        </p:nvSpPr>
        <p:spPr>
          <a:xfrm>
            <a:off x="974726" y="4560889"/>
            <a:ext cx="5365750" cy="4319587"/>
          </a:xfrm>
          <a:noFill/>
        </p:spPr>
        <p:txBody>
          <a:bodyPr/>
          <a:lstStyle/>
          <a:p>
            <a:endParaRPr lang="en-US" dirty="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12995"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212996"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12995"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212996"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12995"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212996"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12995"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212996"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nvSpPr>
        <p:spPr bwMode="auto">
          <a:xfrm>
            <a:off x="4143375" y="9120189"/>
            <a:ext cx="3170238" cy="4794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96653" tIns="48326" rIns="96653" bIns="48326" anchor="b"/>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pPr algn="r" fontAlgn="base">
              <a:spcBef>
                <a:spcPct val="0"/>
              </a:spcBef>
              <a:spcAft>
                <a:spcPct val="0"/>
              </a:spcAft>
              <a:defRPr/>
            </a:pPr>
            <a:fld id="{9918F4BE-C5D8-4537-8C6D-32F3A0D0851C}" type="slidenum">
              <a:rPr lang="en-US" sz="1300">
                <a:solidFill>
                  <a:prstClr val="black"/>
                </a:solidFill>
                <a:ea typeface="ＭＳ Ｐゴシック" charset="-128"/>
              </a:rPr>
              <a:pPr algn="r" fontAlgn="base">
                <a:spcBef>
                  <a:spcPct val="0"/>
                </a:spcBef>
                <a:spcAft>
                  <a:spcPct val="0"/>
                </a:spcAft>
                <a:defRPr/>
              </a:pPr>
              <a:t>25</a:t>
            </a:fld>
            <a:endParaRPr lang="en-US" sz="1300">
              <a:solidFill>
                <a:prstClr val="black"/>
              </a:solidFill>
              <a:ea typeface="ＭＳ Ｐゴシック" charset="-128"/>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lIns="96653" tIns="48326" rIns="96653" bIns="48326"/>
          <a:lstStyle/>
          <a:p>
            <a:pPr eaLnBrk="1" hangingPunct="1"/>
            <a:r>
              <a:rPr lang="en-US" smtClean="0">
                <a:latin typeface="Arial" pitchFamily="34" charset="0"/>
                <a:ea typeface="ＭＳ Ｐゴシック" pitchFamily="34" charset="-128"/>
              </a:rPr>
              <a:t>Notice diagonal is different.  If diagonal is &lt;1 then b(i,i) is negative and spp i has a negative effect on itself.   NOW the variation is added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76131"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76132"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76131"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76132"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nvSpPr>
        <p:spPr bwMode="auto">
          <a:xfrm>
            <a:off x="4143375" y="9120189"/>
            <a:ext cx="3170238" cy="4794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96653" tIns="48326" rIns="96653" bIns="48326" anchor="b"/>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pPr algn="r" fontAlgn="base">
              <a:spcBef>
                <a:spcPct val="0"/>
              </a:spcBef>
              <a:spcAft>
                <a:spcPct val="0"/>
              </a:spcAft>
              <a:defRPr/>
            </a:pPr>
            <a:fld id="{9918F4BE-C5D8-4537-8C6D-32F3A0D0851C}" type="slidenum">
              <a:rPr lang="en-US" sz="1300">
                <a:solidFill>
                  <a:prstClr val="black"/>
                </a:solidFill>
                <a:ea typeface="ＭＳ Ｐゴシック" charset="-128"/>
              </a:rPr>
              <a:pPr algn="r" fontAlgn="base">
                <a:spcBef>
                  <a:spcPct val="0"/>
                </a:spcBef>
                <a:spcAft>
                  <a:spcPct val="0"/>
                </a:spcAft>
                <a:defRPr/>
              </a:pPr>
              <a:t>28</a:t>
            </a:fld>
            <a:endParaRPr lang="en-US" sz="1300">
              <a:solidFill>
                <a:prstClr val="black"/>
              </a:solidFill>
              <a:ea typeface="ＭＳ Ｐゴシック" charset="-128"/>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lIns="96653" tIns="48326" rIns="96653" bIns="48326"/>
          <a:lstStyle/>
          <a:p>
            <a:pPr eaLnBrk="1" hangingPunct="1"/>
            <a:r>
              <a:rPr lang="en-US" smtClean="0">
                <a:latin typeface="Arial" pitchFamily="34" charset="0"/>
                <a:ea typeface="ＭＳ Ｐゴシック" pitchFamily="34" charset="-128"/>
              </a:rPr>
              <a:t>Notice diagonal is different.  If diagonal is &lt;1 then b(i,i) is negative and spp i has a negative effect on itself.   NOW the variation is added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88419"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88420"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extLst>
      <p:ext uri="{BB962C8B-B14F-4D97-AF65-F5344CB8AC3E}">
        <p14:creationId xmlns:p14="http://schemas.microsoft.com/office/powerpoint/2010/main" val="1649061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FBA50-A13C-4BD8-9748-A57C6A011B35}" type="slidenum">
              <a:rPr lang="en-US" altLang="en-US"/>
              <a:pPr/>
              <a:t>29</a:t>
            </a:fld>
            <a:endParaRPr lang="en-US" alt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A6A083-F82E-4FC3-93B3-4642A6BE01BD}" type="slidenum">
              <a:rPr lang="en-US" altLang="en-US"/>
              <a:pPr/>
              <a:t>30</a:t>
            </a:fld>
            <a:endParaRPr lang="en-US" alt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42939D-C187-4499-9BF6-1BF7B8D3E95F}" type="slidenum">
              <a:rPr lang="en-US" altLang="en-US"/>
              <a:pPr/>
              <a:t>31</a:t>
            </a:fld>
            <a:endParaRPr lang="en-US" alt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88419"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88420"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11971"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211972"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45411"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45412"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49507"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49508"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57699"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57700"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59747"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59748"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61795"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61796"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39C7A46-807F-594A-BB52-0034AE28EA2B}" type="datetime1">
              <a:rPr lang="en-US"/>
              <a:pPr/>
              <a:t>2017-02-23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D3BF498-4EC7-7448-9980-65C486CEBF64}" type="slidenum">
              <a:rPr lang="en-US"/>
              <a:pPr/>
              <a:t>‹#›</a:t>
            </a:fld>
            <a:endParaRPr lang="en-US"/>
          </a:p>
        </p:txBody>
      </p:sp>
    </p:spTree>
    <p:extLst>
      <p:ext uri="{BB962C8B-B14F-4D97-AF65-F5344CB8AC3E}">
        <p14:creationId xmlns:p14="http://schemas.microsoft.com/office/powerpoint/2010/main" val="205889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C7263A3-DC0C-0040-A4EE-2E4A743E308E}" type="datetime1">
              <a:rPr lang="en-US"/>
              <a:pPr/>
              <a:t>2017-02-23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FDA692C-B4A3-DE4D-BB25-78EB9D714310}" type="slidenum">
              <a:rPr lang="en-US"/>
              <a:pPr/>
              <a:t>‹#›</a:t>
            </a:fld>
            <a:endParaRPr lang="en-US"/>
          </a:p>
        </p:txBody>
      </p:sp>
    </p:spTree>
    <p:extLst>
      <p:ext uri="{BB962C8B-B14F-4D97-AF65-F5344CB8AC3E}">
        <p14:creationId xmlns:p14="http://schemas.microsoft.com/office/powerpoint/2010/main" val="323773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0415DF5-7FE4-5C4A-B368-40F2A30E79A6}" type="datetime1">
              <a:rPr lang="en-US"/>
              <a:pPr/>
              <a:t>2017-02-23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439D6DA-46AB-7F45-8DD1-43A8BC738C3D}" type="slidenum">
              <a:rPr lang="en-US"/>
              <a:pPr/>
              <a:t>‹#›</a:t>
            </a:fld>
            <a:endParaRPr lang="en-US"/>
          </a:p>
        </p:txBody>
      </p:sp>
    </p:spTree>
    <p:extLst>
      <p:ext uri="{BB962C8B-B14F-4D97-AF65-F5344CB8AC3E}">
        <p14:creationId xmlns:p14="http://schemas.microsoft.com/office/powerpoint/2010/main" val="82388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36245FA-5CFE-A24D-ABED-51C4E147ED5E}" type="datetime1">
              <a:rPr lang="en-US"/>
              <a:pPr/>
              <a:t>2017-02-23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18332F2-3E96-CB4C-8B40-A586B42C1D82}" type="slidenum">
              <a:rPr lang="en-US"/>
              <a:pPr/>
              <a:t>‹#›</a:t>
            </a:fld>
            <a:endParaRPr lang="en-US"/>
          </a:p>
        </p:txBody>
      </p:sp>
      <p:sp>
        <p:nvSpPr>
          <p:cNvPr id="7" name="Rectangle 6"/>
          <p:cNvSpPr>
            <a:spLocks noChangeArrowheads="1"/>
          </p:cNvSpPr>
          <p:nvPr userDrawn="1"/>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236449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BEAE515-B063-8646-827D-39D237AFC359}" type="datetime1">
              <a:rPr lang="en-US"/>
              <a:pPr/>
              <a:t>2017-02-23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38DBC8-D81F-3A4E-BD25-9DA6F700802C}" type="slidenum">
              <a:rPr lang="en-US"/>
              <a:pPr/>
              <a:t>‹#›</a:t>
            </a:fld>
            <a:endParaRPr lang="en-US"/>
          </a:p>
        </p:txBody>
      </p:sp>
    </p:spTree>
    <p:extLst>
      <p:ext uri="{BB962C8B-B14F-4D97-AF65-F5344CB8AC3E}">
        <p14:creationId xmlns:p14="http://schemas.microsoft.com/office/powerpoint/2010/main" val="251982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E9ABE9C3-9408-A647-85A8-38FF505521A5}" type="datetime1">
              <a:rPr lang="en-US"/>
              <a:pPr/>
              <a:t>2017-02-23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F586168-52AB-5B4E-875B-556DA9E13BFF}" type="slidenum">
              <a:rPr lang="en-US"/>
              <a:pPr/>
              <a:t>‹#›</a:t>
            </a:fld>
            <a:endParaRPr lang="en-US"/>
          </a:p>
        </p:txBody>
      </p:sp>
    </p:spTree>
    <p:extLst>
      <p:ext uri="{BB962C8B-B14F-4D97-AF65-F5344CB8AC3E}">
        <p14:creationId xmlns:p14="http://schemas.microsoft.com/office/powerpoint/2010/main" val="223982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4620C63A-75FE-7644-ADD2-DA84DF147B67}" type="datetime1">
              <a:rPr lang="en-US"/>
              <a:pPr/>
              <a:t>2017-02-23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0665149-1ECC-3543-93FA-A0AA6E8BC842}" type="slidenum">
              <a:rPr lang="en-US"/>
              <a:pPr/>
              <a:t>‹#›</a:t>
            </a:fld>
            <a:endParaRPr lang="en-US"/>
          </a:p>
        </p:txBody>
      </p:sp>
    </p:spTree>
    <p:extLst>
      <p:ext uri="{BB962C8B-B14F-4D97-AF65-F5344CB8AC3E}">
        <p14:creationId xmlns:p14="http://schemas.microsoft.com/office/powerpoint/2010/main" val="83256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8705CFF-A034-CB43-8015-73F5D09A2C69}" type="datetime1">
              <a:rPr lang="en-US"/>
              <a:pPr/>
              <a:t>2017-02-23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1AF6BB-CFF9-B94A-8CBB-272A9C05BC25}" type="slidenum">
              <a:rPr lang="en-US"/>
              <a:pPr/>
              <a:t>‹#›</a:t>
            </a:fld>
            <a:endParaRPr lang="en-US"/>
          </a:p>
        </p:txBody>
      </p:sp>
    </p:spTree>
    <p:extLst>
      <p:ext uri="{BB962C8B-B14F-4D97-AF65-F5344CB8AC3E}">
        <p14:creationId xmlns:p14="http://schemas.microsoft.com/office/powerpoint/2010/main" val="3724825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F0E4E-8967-4B42-B40A-B6B12FDAC717}" type="datetime1">
              <a:rPr lang="en-US"/>
              <a:pPr/>
              <a:t>2017-02-23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6F640386-D5D8-5342-B090-47A517AD1636}" type="slidenum">
              <a:rPr lang="en-US"/>
              <a:pPr/>
              <a:t>‹#›</a:t>
            </a:fld>
            <a:endParaRPr lang="en-US"/>
          </a:p>
        </p:txBody>
      </p:sp>
    </p:spTree>
    <p:extLst>
      <p:ext uri="{BB962C8B-B14F-4D97-AF65-F5344CB8AC3E}">
        <p14:creationId xmlns:p14="http://schemas.microsoft.com/office/powerpoint/2010/main" val="401249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72C29B5-F642-2F4D-AA50-08BDB6B70E07}" type="datetime1">
              <a:rPr lang="en-US"/>
              <a:pPr/>
              <a:t>2017-02-23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CF48043-52E7-D741-BA3E-A4B03363AD5B}" type="slidenum">
              <a:rPr lang="en-US"/>
              <a:pPr/>
              <a:t>‹#›</a:t>
            </a:fld>
            <a:endParaRPr lang="en-US"/>
          </a:p>
        </p:txBody>
      </p:sp>
    </p:spTree>
    <p:extLst>
      <p:ext uri="{BB962C8B-B14F-4D97-AF65-F5344CB8AC3E}">
        <p14:creationId xmlns:p14="http://schemas.microsoft.com/office/powerpoint/2010/main" val="211052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AE3A4AB6-8FAB-4748-88C8-9E6EADEECC32}" type="datetime1">
              <a:rPr lang="en-US"/>
              <a:pPr/>
              <a:t>2017-02-23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A9F6C73-124E-3346-B5DB-E86A8A9B9343}" type="slidenum">
              <a:rPr lang="en-US"/>
              <a:pPr/>
              <a:t>‹#›</a:t>
            </a:fld>
            <a:endParaRPr lang="en-US"/>
          </a:p>
        </p:txBody>
      </p:sp>
    </p:spTree>
    <p:extLst>
      <p:ext uri="{BB962C8B-B14F-4D97-AF65-F5344CB8AC3E}">
        <p14:creationId xmlns:p14="http://schemas.microsoft.com/office/powerpoint/2010/main" val="338652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0AA31E9F-EA06-3845-874E-648AA703E51E}" type="datetime1">
              <a:rPr lang="en-US"/>
              <a:pPr/>
              <a:t>2017-02-23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C3EB6951-4E4D-9E4A-A6DA-7A5E4525F96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2pPr>
      <a:lvl3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3pPr>
      <a:lvl4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4pPr>
      <a:lvl5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20.wmf"/><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2.wmf"/><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3.wmf"/><Relationship Id="rId4" Type="http://schemas.openxmlformats.org/officeDocument/2006/relationships/oleObject" Target="../embeddings/oleObject2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3.wmf"/><Relationship Id="rId4" Type="http://schemas.openxmlformats.org/officeDocument/2006/relationships/oleObject" Target="../embeddings/oleObject22.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34.wmf"/><Relationship Id="rId4" Type="http://schemas.openxmlformats.org/officeDocument/2006/relationships/oleObject" Target="../embeddings/oleObject23.bin"/></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hyperlink" Target="http://www.isleroyalewolf.org/" TargetMode="Externa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4.wmf"/><Relationship Id="rId3" Type="http://schemas.openxmlformats.org/officeDocument/2006/relationships/notesSlide" Target="../notesSlides/notesSlide4.xml"/><Relationship Id="rId7" Type="http://schemas.openxmlformats.org/officeDocument/2006/relationships/image" Target="../media/image11.wmf"/><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2.wmf"/></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6.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16.wmf"/><Relationship Id="rId4" Type="http://schemas.openxmlformats.org/officeDocument/2006/relationships/oleObject" Target="../embeddings/oleObject12.bin"/><Relationship Id="rId9" Type="http://schemas.openxmlformats.org/officeDocument/2006/relationships/image" Target="../media/image18.wmf"/></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346365" y="982760"/>
            <a:ext cx="8423562" cy="1470025"/>
          </a:xfrm>
        </p:spPr>
        <p:txBody>
          <a:bodyPr/>
          <a:lstStyle/>
          <a:p>
            <a:pPr eaLnBrk="1" hangingPunct="1"/>
            <a:r>
              <a:rPr lang="en-US" dirty="0" smtClean="0">
                <a:solidFill>
                  <a:schemeClr val="tx2"/>
                </a:solidFill>
                <a:latin typeface="Calibri" charset="0"/>
                <a:ea typeface="ＭＳ Ｐゴシック" charset="0"/>
                <a:cs typeface="ＭＳ Ｐゴシック" charset="0"/>
              </a:rPr>
              <a:t>Intro </a:t>
            </a:r>
            <a:r>
              <a:rPr lang="en-US" dirty="0" smtClean="0">
                <a:solidFill>
                  <a:schemeClr val="tx2"/>
                </a:solidFill>
                <a:latin typeface="Calibri" charset="0"/>
                <a:ea typeface="ＭＳ Ｐゴシック" charset="0"/>
                <a:cs typeface="ＭＳ Ｐゴシック" charset="0"/>
              </a:rPr>
              <a:t>to multivariate AR(1) models </a:t>
            </a:r>
            <a:br>
              <a:rPr lang="en-US" dirty="0" smtClean="0">
                <a:solidFill>
                  <a:schemeClr val="tx2"/>
                </a:solidFill>
                <a:latin typeface="Calibri" charset="0"/>
                <a:ea typeface="ＭＳ Ｐゴシック" charset="0"/>
                <a:cs typeface="ＭＳ Ｐゴシック" charset="0"/>
              </a:rPr>
            </a:br>
            <a:r>
              <a:rPr lang="en-US" sz="3600" i="1" dirty="0" smtClean="0">
                <a:solidFill>
                  <a:schemeClr val="tx2"/>
                </a:solidFill>
                <a:latin typeface="Calibri" charset="0"/>
                <a:ea typeface="ＭＳ Ｐゴシック" charset="0"/>
                <a:cs typeface="ＭＳ Ｐゴシック" charset="0"/>
              </a:rPr>
              <a:t>estimating </a:t>
            </a:r>
            <a:r>
              <a:rPr lang="en-US" sz="3600" i="1" dirty="0">
                <a:solidFill>
                  <a:schemeClr val="tx2"/>
                </a:solidFill>
                <a:latin typeface="Calibri" charset="0"/>
                <a:ea typeface="ＭＳ Ｐゴシック" charset="0"/>
                <a:cs typeface="ＭＳ Ｐゴシック" charset="0"/>
              </a:rPr>
              <a:t>interaction </a:t>
            </a:r>
            <a:r>
              <a:rPr lang="en-US" sz="3600" i="1" dirty="0" smtClean="0">
                <a:solidFill>
                  <a:schemeClr val="tx2"/>
                </a:solidFill>
                <a:latin typeface="Calibri" charset="0"/>
                <a:ea typeface="ＭＳ Ｐゴシック" charset="0"/>
                <a:cs typeface="ＭＳ Ｐゴシック" charset="0"/>
              </a:rPr>
              <a:t>strengths, aka the B matrix</a:t>
            </a:r>
            <a:endParaRPr lang="en-US" sz="3600" i="1" dirty="0">
              <a:solidFill>
                <a:schemeClr val="tx2"/>
              </a:solidFill>
              <a:latin typeface="Calibri" charset="0"/>
              <a:ea typeface="ＭＳ Ｐゴシック" charset="0"/>
              <a:cs typeface="ＭＳ Ｐゴシック" charset="0"/>
            </a:endParaRPr>
          </a:p>
        </p:txBody>
      </p:sp>
      <p:sp>
        <p:nvSpPr>
          <p:cNvPr id="4" name="TextBox 4"/>
          <p:cNvSpPr txBox="1">
            <a:spLocks noChangeArrowheads="1"/>
          </p:cNvSpPr>
          <p:nvPr/>
        </p:nvSpPr>
        <p:spPr bwMode="auto">
          <a:xfrm>
            <a:off x="996950" y="3455016"/>
            <a:ext cx="7150100" cy="225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ts val="4400"/>
              </a:lnSpc>
            </a:pPr>
            <a:r>
              <a:rPr lang="en-US" sz="2800" dirty="0" smtClean="0">
                <a:latin typeface="Calibri" charset="0"/>
              </a:rPr>
              <a:t>Eli Holmes</a:t>
            </a:r>
            <a:endParaRPr lang="en-US" sz="2800" dirty="0">
              <a:latin typeface="Calibri" charset="0"/>
            </a:endParaRPr>
          </a:p>
          <a:p>
            <a:pPr algn="ctr" eaLnBrk="1" hangingPunct="1"/>
            <a:endParaRPr lang="en-US" dirty="0">
              <a:latin typeface="Calibri" charset="0"/>
            </a:endParaRPr>
          </a:p>
          <a:p>
            <a:pPr algn="ctr" eaLnBrk="1" hangingPunct="1">
              <a:lnSpc>
                <a:spcPts val="3200"/>
              </a:lnSpc>
            </a:pPr>
            <a:r>
              <a:rPr lang="en-US" i="1" dirty="0" smtClean="0">
                <a:latin typeface="Calibri" charset="0"/>
              </a:rPr>
              <a:t>FISH 507 – Applied Time Series Analysis</a:t>
            </a:r>
          </a:p>
          <a:p>
            <a:pPr algn="ctr" eaLnBrk="1" hangingPunct="1">
              <a:lnSpc>
                <a:spcPts val="3200"/>
              </a:lnSpc>
            </a:pPr>
            <a:endParaRPr lang="en-US" i="1" dirty="0">
              <a:latin typeface="Calibri" charset="0"/>
            </a:endParaRPr>
          </a:p>
          <a:p>
            <a:pPr algn="ctr" eaLnBrk="1" hangingPunct="1">
              <a:lnSpc>
                <a:spcPts val="3200"/>
              </a:lnSpc>
            </a:pPr>
            <a:r>
              <a:rPr lang="en-US" dirty="0" smtClean="0">
                <a:latin typeface="Calibri" charset="0"/>
              </a:rPr>
              <a:t>23 </a:t>
            </a:r>
            <a:r>
              <a:rPr lang="en-US" dirty="0" smtClean="0">
                <a:latin typeface="Calibri" charset="0"/>
              </a:rPr>
              <a:t>February </a:t>
            </a:r>
            <a:r>
              <a:rPr lang="en-US" dirty="0" smtClean="0">
                <a:latin typeface="Calibri" charset="0"/>
              </a:rPr>
              <a:t>2017</a:t>
            </a:r>
            <a:endParaRPr lang="en-US" dirty="0">
              <a:latin typeface="Calibri" charset="0"/>
            </a:endParaRPr>
          </a:p>
        </p:txBody>
      </p:sp>
    </p:spTree>
    <p:extLst>
      <p:ext uri="{BB962C8B-B14F-4D97-AF65-F5344CB8AC3E}">
        <p14:creationId xmlns:p14="http://schemas.microsoft.com/office/powerpoint/2010/main" val="3442548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itle 1"/>
          <p:cNvSpPr>
            <a:spLocks noGrp="1"/>
          </p:cNvSpPr>
          <p:nvPr>
            <p:ph type="title"/>
          </p:nvPr>
        </p:nvSpPr>
        <p:spPr/>
        <p:txBody>
          <a:bodyPr/>
          <a:lstStyle/>
          <a:p>
            <a:r>
              <a:rPr lang="en-US" dirty="0" smtClean="0">
                <a:latin typeface="+mn-lt"/>
              </a:rPr>
              <a:t>Add </a:t>
            </a:r>
            <a:r>
              <a:rPr lang="en-US" dirty="0" err="1" smtClean="0">
                <a:latin typeface="+mn-lt"/>
              </a:rPr>
              <a:t>stochasticity</a:t>
            </a:r>
            <a:r>
              <a:rPr lang="en-US" dirty="0" smtClean="0">
                <a:latin typeface="+mn-lt"/>
              </a:rPr>
              <a:t> (process error)</a:t>
            </a:r>
          </a:p>
        </p:txBody>
      </p:sp>
      <p:sp>
        <p:nvSpPr>
          <p:cNvPr id="10" name="TextBox 9"/>
          <p:cNvSpPr txBox="1"/>
          <p:nvPr/>
        </p:nvSpPr>
        <p:spPr>
          <a:xfrm>
            <a:off x="685800" y="1524000"/>
            <a:ext cx="7681912" cy="830997"/>
          </a:xfrm>
          <a:prstGeom prst="rect">
            <a:avLst/>
          </a:prstGeom>
          <a:noFill/>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dirty="0"/>
              <a:t>Adding </a:t>
            </a:r>
            <a:r>
              <a:rPr lang="en-US" sz="2400" dirty="0" err="1"/>
              <a:t>stochasticity</a:t>
            </a:r>
            <a:r>
              <a:rPr lang="en-US" sz="2400" dirty="0"/>
              <a:t> yields a </a:t>
            </a:r>
            <a:r>
              <a:rPr lang="en-US" sz="2400" dirty="0" err="1"/>
              <a:t>univariate</a:t>
            </a:r>
            <a:r>
              <a:rPr lang="en-US" sz="2400" dirty="0"/>
              <a:t>, lag-1 autoregressive  or “AR(1)” process:</a:t>
            </a:r>
          </a:p>
        </p:txBody>
      </p:sp>
      <p:grpSp>
        <p:nvGrpSpPr>
          <p:cNvPr id="38919" name="Group 10"/>
          <p:cNvGrpSpPr>
            <a:grpSpLocks/>
          </p:cNvGrpSpPr>
          <p:nvPr/>
        </p:nvGrpSpPr>
        <p:grpSpPr bwMode="auto">
          <a:xfrm>
            <a:off x="990601" y="2514599"/>
            <a:ext cx="5694361" cy="609601"/>
            <a:chOff x="1538383" y="2850173"/>
            <a:chExt cx="5693051" cy="609357"/>
          </a:xfrm>
        </p:grpSpPr>
        <p:graphicFrame>
          <p:nvGraphicFramePr>
            <p:cNvPr id="38914" name="Object 2"/>
            <p:cNvGraphicFramePr>
              <a:graphicFrameLocks noChangeAspect="1"/>
            </p:cNvGraphicFramePr>
            <p:nvPr>
              <p:extLst>
                <p:ext uri="{D42A27DB-BD31-4B8C-83A1-F6EECF244321}">
                  <p14:modId xmlns:p14="http://schemas.microsoft.com/office/powerpoint/2010/main" val="1574639505"/>
                </p:ext>
              </p:extLst>
            </p:nvPr>
          </p:nvGraphicFramePr>
          <p:xfrm>
            <a:off x="1538383" y="2883499"/>
            <a:ext cx="2687020" cy="576031"/>
          </p:xfrm>
          <a:graphic>
            <a:graphicData uri="http://schemas.openxmlformats.org/presentationml/2006/ole">
              <mc:AlternateContent xmlns:mc="http://schemas.openxmlformats.org/markup-compatibility/2006">
                <mc:Choice xmlns:v="urn:schemas-microsoft-com:vml" Requires="v">
                  <p:oleObj spid="_x0000_s147524" name="Equation" r:id="rId4" imgW="1066680" imgH="228600" progId="Equation.3">
                    <p:embed/>
                  </p:oleObj>
                </mc:Choice>
                <mc:Fallback>
                  <p:oleObj name="Equation" r:id="rId4" imgW="1066680" imgH="228600" progId="Equation.3">
                    <p:embed/>
                    <p:pic>
                      <p:nvPicPr>
                        <p:cNvPr id="0" name=""/>
                        <p:cNvPicPr>
                          <a:picLocks noChangeAspect="1" noChangeArrowheads="1"/>
                        </p:cNvPicPr>
                        <p:nvPr/>
                      </p:nvPicPr>
                      <p:blipFill>
                        <a:blip r:embed="rId5"/>
                        <a:srcRect/>
                        <a:stretch>
                          <a:fillRect/>
                        </a:stretch>
                      </p:blipFill>
                      <p:spPr bwMode="auto">
                        <a:xfrm>
                          <a:off x="1538383" y="2883499"/>
                          <a:ext cx="2687020" cy="576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5" name="Object 8"/>
            <p:cNvGraphicFramePr>
              <a:graphicFrameLocks noChangeAspect="1"/>
            </p:cNvGraphicFramePr>
            <p:nvPr>
              <p:extLst>
                <p:ext uri="{D42A27DB-BD31-4B8C-83A1-F6EECF244321}">
                  <p14:modId xmlns:p14="http://schemas.microsoft.com/office/powerpoint/2010/main" val="695773764"/>
                </p:ext>
              </p:extLst>
            </p:nvPr>
          </p:nvGraphicFramePr>
          <p:xfrm>
            <a:off x="5094659" y="2850173"/>
            <a:ext cx="2136775" cy="606425"/>
          </p:xfrm>
          <a:graphic>
            <a:graphicData uri="http://schemas.openxmlformats.org/presentationml/2006/ole">
              <mc:AlternateContent xmlns:mc="http://schemas.openxmlformats.org/markup-compatibility/2006">
                <mc:Choice xmlns:v="urn:schemas-microsoft-com:vml" Requires="v">
                  <p:oleObj spid="_x0000_s147525" name="Equation" r:id="rId6" imgW="850680" imgH="241200" progId="Equation.3">
                    <p:embed/>
                  </p:oleObj>
                </mc:Choice>
                <mc:Fallback>
                  <p:oleObj name="Equation" r:id="rId6" imgW="850680" imgH="241200" progId="Equation.3">
                    <p:embed/>
                    <p:pic>
                      <p:nvPicPr>
                        <p:cNvPr id="0" name=""/>
                        <p:cNvPicPr>
                          <a:picLocks noChangeAspect="1" noChangeArrowheads="1"/>
                        </p:cNvPicPr>
                        <p:nvPr/>
                      </p:nvPicPr>
                      <p:blipFill>
                        <a:blip r:embed="rId7"/>
                        <a:srcRect/>
                        <a:stretch>
                          <a:fillRect/>
                        </a:stretch>
                      </p:blipFill>
                      <p:spPr bwMode="auto">
                        <a:xfrm>
                          <a:off x="5094659" y="2850173"/>
                          <a:ext cx="213677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TextBox 11"/>
          <p:cNvSpPr txBox="1"/>
          <p:nvPr/>
        </p:nvSpPr>
        <p:spPr>
          <a:xfrm>
            <a:off x="926377" y="3280869"/>
            <a:ext cx="7399338" cy="3139321"/>
          </a:xfrm>
          <a:prstGeom prst="rect">
            <a:avLst/>
          </a:prstGeom>
          <a:noFill/>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1200"/>
              </a:spcAft>
            </a:pPr>
            <a:r>
              <a:rPr lang="en-US" sz="2400" dirty="0"/>
              <a:t>If |</a:t>
            </a:r>
            <a:r>
              <a:rPr lang="en-US" sz="2400" i="1" dirty="0">
                <a:latin typeface="Times New Roman" pitchFamily="18" charset="0"/>
                <a:cs typeface="Times New Roman" pitchFamily="18" charset="0"/>
              </a:rPr>
              <a:t>b</a:t>
            </a:r>
            <a:r>
              <a:rPr lang="en-US" sz="2400" dirty="0"/>
              <a:t>| &lt; 1, the process is “stationary”</a:t>
            </a:r>
          </a:p>
          <a:p>
            <a:pPr>
              <a:spcAft>
                <a:spcPts val="1200"/>
              </a:spcAft>
            </a:pPr>
            <a:r>
              <a:rPr lang="en-US" sz="2400" dirty="0"/>
              <a:t>If </a:t>
            </a:r>
            <a:r>
              <a:rPr lang="en-US" sz="2400" i="1" dirty="0">
                <a:latin typeface="Times New Roman" pitchFamily="18" charset="0"/>
                <a:cs typeface="Times New Roman" pitchFamily="18" charset="0"/>
              </a:rPr>
              <a:t>b</a:t>
            </a:r>
            <a:r>
              <a:rPr lang="en-US" sz="2400" dirty="0"/>
              <a:t> = 1, the process is a “random walk” &amp; “non-stationary</a:t>
            </a:r>
            <a:r>
              <a:rPr lang="en-US" sz="2400" dirty="0" smtClean="0"/>
              <a:t>”</a:t>
            </a:r>
          </a:p>
          <a:p>
            <a:pPr algn="ctr">
              <a:spcAft>
                <a:spcPts val="1200"/>
              </a:spcAft>
            </a:pPr>
            <a:endParaRPr lang="en-US" sz="2400" dirty="0" smtClean="0"/>
          </a:p>
          <a:p>
            <a:pPr algn="ctr">
              <a:spcAft>
                <a:spcPts val="1200"/>
              </a:spcAft>
            </a:pPr>
            <a:r>
              <a:rPr lang="en-US" sz="2400" dirty="0" smtClean="0"/>
              <a:t>Known as the discrete-time </a:t>
            </a:r>
            <a:r>
              <a:rPr lang="en-US" sz="2400" b="1" dirty="0" smtClean="0"/>
              <a:t>Ornstein-</a:t>
            </a:r>
            <a:r>
              <a:rPr lang="en-US" sz="2400" b="1" dirty="0" err="1" smtClean="0"/>
              <a:t>Uhlenbeck</a:t>
            </a:r>
            <a:r>
              <a:rPr lang="en-US" sz="2400" dirty="0" smtClean="0"/>
              <a:t> process in physics but as </a:t>
            </a:r>
            <a:r>
              <a:rPr lang="en-US" sz="2400" b="1" dirty="0" smtClean="0"/>
              <a:t>Gompertz</a:t>
            </a:r>
            <a:r>
              <a:rPr lang="en-US" sz="2400" dirty="0" smtClean="0"/>
              <a:t> or stochastic Gompertz model in population dynamics.</a:t>
            </a:r>
            <a:endParaRPr lang="en-US" sz="2400" dirty="0"/>
          </a:p>
        </p:txBody>
      </p:sp>
    </p:spTree>
    <p:extLst>
      <p:ext uri="{BB962C8B-B14F-4D97-AF65-F5344CB8AC3E}">
        <p14:creationId xmlns:p14="http://schemas.microsoft.com/office/powerpoint/2010/main" val="3106869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p:cNvSpPr>
            <a:spLocks noGrp="1"/>
          </p:cNvSpPr>
          <p:nvPr>
            <p:ph type="title"/>
          </p:nvPr>
        </p:nvSpPr>
        <p:spPr>
          <a:xfrm>
            <a:off x="228600" y="0"/>
            <a:ext cx="9144000" cy="1143000"/>
          </a:xfrm>
        </p:spPr>
        <p:txBody>
          <a:bodyPr/>
          <a:lstStyle/>
          <a:p>
            <a:r>
              <a:rPr lang="en-US" dirty="0" smtClean="0">
                <a:latin typeface="+mn-lt"/>
              </a:rPr>
              <a:t>Example realizations</a:t>
            </a:r>
          </a:p>
        </p:txBody>
      </p:sp>
      <p:grpSp>
        <p:nvGrpSpPr>
          <p:cNvPr id="6" name="Group 5"/>
          <p:cNvGrpSpPr/>
          <p:nvPr/>
        </p:nvGrpSpPr>
        <p:grpSpPr>
          <a:xfrm>
            <a:off x="953510" y="1820429"/>
            <a:ext cx="7361025" cy="4316413"/>
            <a:chOff x="1189038" y="1349375"/>
            <a:chExt cx="7361025" cy="4316413"/>
          </a:xfrm>
        </p:grpSpPr>
        <p:pic>
          <p:nvPicPr>
            <p:cNvPr id="158722"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89038" y="1349375"/>
              <a:ext cx="6327775"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908675" y="1725613"/>
              <a:ext cx="1311275" cy="338137"/>
            </a:xfrm>
            <a:prstGeom prst="rect">
              <a:avLst/>
            </a:prstGeom>
            <a:noFill/>
          </p:spPr>
          <p:txBody>
            <a:bodyPr wrap="none">
              <a:spAutoFit/>
            </a:bodyPr>
            <a:lstStyle/>
            <a:p>
              <a:pPr fontAlgn="auto">
                <a:spcBef>
                  <a:spcPts val="0"/>
                </a:spcBef>
                <a:spcAft>
                  <a:spcPts val="0"/>
                </a:spcAft>
                <a:defRPr/>
              </a:pPr>
              <a:r>
                <a:rPr lang="en-US" sz="1600" dirty="0">
                  <a:solidFill>
                    <a:schemeClr val="accent3">
                      <a:lumMod val="75000"/>
                    </a:schemeClr>
                  </a:solidFill>
                  <a:latin typeface="Calibri" panose="020F0502020204030204" pitchFamily="34" charset="0"/>
                </a:rPr>
                <a:t>random walk</a:t>
              </a:r>
            </a:p>
          </p:txBody>
        </p:sp>
        <p:sp>
          <p:nvSpPr>
            <p:cNvPr id="5" name="TextBox 4"/>
            <p:cNvSpPr txBox="1"/>
            <p:nvPr/>
          </p:nvSpPr>
          <p:spPr>
            <a:xfrm>
              <a:off x="2816225" y="2641600"/>
              <a:ext cx="1466850" cy="338138"/>
            </a:xfrm>
            <a:prstGeom prst="rect">
              <a:avLst/>
            </a:prstGeom>
            <a:noFill/>
          </p:spPr>
          <p:txBody>
            <a:bodyPr wrap="none">
              <a:spAutoFit/>
            </a:bodyPr>
            <a:lstStyle/>
            <a:p>
              <a:pPr fontAlgn="auto">
                <a:spcBef>
                  <a:spcPts val="0"/>
                </a:spcBef>
                <a:spcAft>
                  <a:spcPts val="0"/>
                </a:spcAft>
                <a:defRPr/>
              </a:pPr>
              <a:r>
                <a:rPr lang="en-US" sz="1600" dirty="0">
                  <a:solidFill>
                    <a:schemeClr val="accent1">
                      <a:lumMod val="75000"/>
                    </a:schemeClr>
                  </a:solidFill>
                  <a:latin typeface="Calibri" panose="020F0502020204030204" pitchFamily="34" charset="0"/>
                </a:rPr>
                <a:t>2-pt oscillation</a:t>
              </a:r>
            </a:p>
          </p:txBody>
        </p:sp>
        <p:sp>
          <p:nvSpPr>
            <p:cNvPr id="2" name="TextBox 1"/>
            <p:cNvSpPr txBox="1"/>
            <p:nvPr/>
          </p:nvSpPr>
          <p:spPr>
            <a:xfrm>
              <a:off x="7495792" y="1725613"/>
              <a:ext cx="551754" cy="369332"/>
            </a:xfrm>
            <a:prstGeom prst="rect">
              <a:avLst/>
            </a:prstGeom>
            <a:noFill/>
          </p:spPr>
          <p:txBody>
            <a:bodyPr wrap="none" rtlCol="0">
              <a:spAutoFit/>
            </a:bodyPr>
            <a:lstStyle/>
            <a:p>
              <a:r>
                <a:rPr lang="en-US" dirty="0" smtClean="0"/>
                <a:t>b=1</a:t>
              </a:r>
              <a:endParaRPr lang="en-US" dirty="0"/>
            </a:p>
          </p:txBody>
        </p:sp>
        <p:sp>
          <p:nvSpPr>
            <p:cNvPr id="3" name="TextBox 2"/>
            <p:cNvSpPr txBox="1"/>
            <p:nvPr/>
          </p:nvSpPr>
          <p:spPr>
            <a:xfrm>
              <a:off x="7620000" y="3147113"/>
              <a:ext cx="930063" cy="369332"/>
            </a:xfrm>
            <a:prstGeom prst="rect">
              <a:avLst/>
            </a:prstGeom>
            <a:noFill/>
          </p:spPr>
          <p:txBody>
            <a:bodyPr wrap="none" rtlCol="0">
              <a:spAutoFit/>
            </a:bodyPr>
            <a:lstStyle/>
            <a:p>
              <a:r>
                <a:rPr lang="en-US" dirty="0" smtClean="0"/>
                <a:t>u/(1-b)</a:t>
              </a:r>
              <a:endParaRPr lang="en-US" dirty="0"/>
            </a:p>
          </p:txBody>
        </p:sp>
      </p:grpSp>
    </p:spTree>
    <p:extLst>
      <p:ext uri="{BB962C8B-B14F-4D97-AF65-F5344CB8AC3E}">
        <p14:creationId xmlns:p14="http://schemas.microsoft.com/office/powerpoint/2010/main" val="1300354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p:cNvSpPr>
            <a:spLocks noGrp="1"/>
          </p:cNvSpPr>
          <p:nvPr>
            <p:ph type="title"/>
          </p:nvPr>
        </p:nvSpPr>
        <p:spPr/>
        <p:txBody>
          <a:bodyPr/>
          <a:lstStyle/>
          <a:p>
            <a:r>
              <a:rPr lang="en-US" sz="3600" dirty="0" smtClean="0">
                <a:latin typeface="+mn-lt"/>
              </a:rPr>
              <a:t>Equilibrium for the stochastic </a:t>
            </a:r>
            <a:r>
              <a:rPr lang="en-US" sz="3600" dirty="0" err="1" smtClean="0">
                <a:latin typeface="+mn-lt"/>
              </a:rPr>
              <a:t>Gompertz</a:t>
            </a:r>
            <a:r>
              <a:rPr lang="en-US" sz="3600" dirty="0" smtClean="0">
                <a:latin typeface="+mn-lt"/>
              </a:rPr>
              <a:t> process</a:t>
            </a:r>
          </a:p>
        </p:txBody>
      </p:sp>
      <p:sp>
        <p:nvSpPr>
          <p:cNvPr id="8" name="TextBox 7"/>
          <p:cNvSpPr txBox="1"/>
          <p:nvPr/>
        </p:nvSpPr>
        <p:spPr>
          <a:xfrm>
            <a:off x="3952875" y="1843088"/>
            <a:ext cx="4988866" cy="1354217"/>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600"/>
              </a:spcAft>
            </a:pPr>
            <a:r>
              <a:rPr lang="en-US" sz="2400" u="sng" dirty="0" smtClean="0"/>
              <a:t>It has a </a:t>
            </a:r>
            <a:r>
              <a:rPr lang="en-US" sz="2400" u="sng" dirty="0"/>
              <a:t>stationary distribution</a:t>
            </a:r>
            <a:endParaRPr lang="en-US" sz="2400" dirty="0"/>
          </a:p>
          <a:p>
            <a:pPr>
              <a:spcAft>
                <a:spcPts val="600"/>
              </a:spcAft>
            </a:pPr>
            <a:r>
              <a:rPr lang="en-US" sz="2400" dirty="0"/>
              <a:t>probability distribution of </a:t>
            </a:r>
            <a:r>
              <a:rPr lang="en-US" sz="2400" i="1" dirty="0" err="1">
                <a:latin typeface="Times New Roman" pitchFamily="18" charset="0"/>
                <a:cs typeface="Times New Roman" pitchFamily="18" charset="0"/>
              </a:rPr>
              <a:t>X</a:t>
            </a:r>
            <a:r>
              <a:rPr lang="en-US" sz="2400" i="1" baseline="-25000" dirty="0" err="1">
                <a:latin typeface="Times New Roman" pitchFamily="18" charset="0"/>
                <a:cs typeface="Times New Roman" pitchFamily="18" charset="0"/>
              </a:rPr>
              <a:t>t</a:t>
            </a:r>
            <a:r>
              <a:rPr lang="en-US" sz="2400" dirty="0"/>
              <a:t> as </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 → ∞</a:t>
            </a:r>
          </a:p>
          <a:p>
            <a:pPr>
              <a:spcAft>
                <a:spcPts val="600"/>
              </a:spcAft>
            </a:pPr>
            <a:r>
              <a:rPr lang="en-US" sz="2400" dirty="0"/>
              <a:t>given |</a:t>
            </a:r>
            <a:r>
              <a:rPr lang="en-US" sz="2400" i="1" dirty="0">
                <a:latin typeface="Times New Roman" pitchFamily="18" charset="0"/>
                <a:cs typeface="Times New Roman" pitchFamily="18" charset="0"/>
              </a:rPr>
              <a:t>b</a:t>
            </a:r>
            <a:r>
              <a:rPr lang="en-US" sz="2400" dirty="0"/>
              <a:t>| &lt; 1 </a:t>
            </a:r>
          </a:p>
        </p:txBody>
      </p:sp>
      <p:sp>
        <p:nvSpPr>
          <p:cNvPr id="13" name="Rectangle 12"/>
          <p:cNvSpPr/>
          <p:nvPr/>
        </p:nvSpPr>
        <p:spPr>
          <a:xfrm>
            <a:off x="3952875" y="3849688"/>
            <a:ext cx="3501280" cy="830997"/>
          </a:xfrm>
          <a:prstGeom prst="rect">
            <a:avLst/>
          </a:prstGeom>
        </p:spPr>
        <p:txBody>
          <a:bodyPr wrap="none">
            <a:spAutoFit/>
          </a:bodyPr>
          <a:lstStyle/>
          <a:p>
            <a:r>
              <a:rPr lang="en-US" sz="2400" dirty="0">
                <a:latin typeface="Calibri" panose="020F0502020204030204" pitchFamily="34" charset="0"/>
              </a:rPr>
              <a:t>Normally distributed with</a:t>
            </a:r>
          </a:p>
          <a:p>
            <a:r>
              <a:rPr lang="en-US" sz="2400" dirty="0">
                <a:latin typeface="Calibri" panose="020F0502020204030204" pitchFamily="34" charset="0"/>
              </a:rPr>
              <a:t>mean </a:t>
            </a:r>
            <a:r>
              <a:rPr lang="en-US" sz="2400" i="1" dirty="0">
                <a:latin typeface="Symbol" pitchFamily="18" charset="2"/>
              </a:rPr>
              <a:t>m</a:t>
            </a:r>
            <a:r>
              <a:rPr lang="en-US" sz="2400" baseline="-25000" dirty="0">
                <a:latin typeface="Times New Roman" pitchFamily="18" charset="0"/>
                <a:cs typeface="Times New Roman" pitchFamily="18" charset="0"/>
              </a:rPr>
              <a:t>∞</a:t>
            </a:r>
            <a:r>
              <a:rPr lang="en-US" sz="2400" dirty="0">
                <a:latin typeface="Calibri" panose="020F0502020204030204" pitchFamily="34" charset="0"/>
              </a:rPr>
              <a:t> and variance </a:t>
            </a:r>
            <a:r>
              <a:rPr lang="en-US" sz="2400" i="1" dirty="0">
                <a:latin typeface="Symbol" pitchFamily="18" charset="2"/>
              </a:rPr>
              <a:t>u</a:t>
            </a:r>
            <a:r>
              <a:rPr lang="en-US" sz="2400" baseline="-25000" dirty="0">
                <a:latin typeface="Times New Roman" pitchFamily="18" charset="0"/>
                <a:cs typeface="Times New Roman" pitchFamily="18" charset="0"/>
              </a:rPr>
              <a:t>∞</a:t>
            </a:r>
            <a:endParaRPr lang="en-US" sz="2400" baseline="-25000" dirty="0">
              <a:latin typeface="Symbol" pitchFamily="18" charset="2"/>
            </a:endParaRPr>
          </a:p>
        </p:txBody>
      </p:sp>
      <p:pic>
        <p:nvPicPr>
          <p:cNvPr id="160772" name="Picture 1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2750" y="1676400"/>
            <a:ext cx="33147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3" name="TextBox 14"/>
          <p:cNvSpPr txBox="1">
            <a:spLocks noChangeArrowheads="1"/>
          </p:cNvSpPr>
          <p:nvPr/>
        </p:nvSpPr>
        <p:spPr bwMode="auto">
          <a:xfrm>
            <a:off x="834673" y="5353050"/>
            <a:ext cx="21739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600" dirty="0"/>
              <a:t>Fig. 1 - Ives et al. (2003)</a:t>
            </a:r>
          </a:p>
        </p:txBody>
      </p:sp>
    </p:spTree>
    <p:extLst>
      <p:ext uri="{BB962C8B-B14F-4D97-AF65-F5344CB8AC3E}">
        <p14:creationId xmlns:p14="http://schemas.microsoft.com/office/powerpoint/2010/main" val="2685143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Title 1"/>
          <p:cNvSpPr>
            <a:spLocks noGrp="1"/>
          </p:cNvSpPr>
          <p:nvPr>
            <p:ph type="title"/>
          </p:nvPr>
        </p:nvSpPr>
        <p:spPr/>
        <p:txBody>
          <a:bodyPr/>
          <a:lstStyle/>
          <a:p>
            <a:r>
              <a:rPr lang="en-US" sz="3600" dirty="0" smtClean="0">
                <a:latin typeface="+mn-lt"/>
              </a:rPr>
              <a:t>Properties of the stationary distribution</a:t>
            </a:r>
          </a:p>
        </p:txBody>
      </p:sp>
      <p:graphicFrame>
        <p:nvGraphicFramePr>
          <p:cNvPr id="55298" name="Object 3"/>
          <p:cNvGraphicFramePr>
            <a:graphicFrameLocks noChangeAspect="1"/>
          </p:cNvGraphicFramePr>
          <p:nvPr>
            <p:extLst>
              <p:ext uri="{D42A27DB-BD31-4B8C-83A1-F6EECF244321}">
                <p14:modId xmlns:p14="http://schemas.microsoft.com/office/powerpoint/2010/main" val="3720591148"/>
              </p:ext>
            </p:extLst>
          </p:nvPr>
        </p:nvGraphicFramePr>
        <p:xfrm>
          <a:off x="2751161" y="2339975"/>
          <a:ext cx="1668463" cy="993775"/>
        </p:xfrm>
        <a:graphic>
          <a:graphicData uri="http://schemas.openxmlformats.org/presentationml/2006/ole">
            <mc:AlternateContent xmlns:mc="http://schemas.openxmlformats.org/markup-compatibility/2006">
              <mc:Choice xmlns:v="urn:schemas-microsoft-com:vml" Requires="v">
                <p:oleObj spid="_x0000_s148548" name="Equation" r:id="rId4" imgW="660240" imgH="393480" progId="Equation.3">
                  <p:embed/>
                </p:oleObj>
              </mc:Choice>
              <mc:Fallback>
                <p:oleObj name="Equation" r:id="rId4" imgW="660240" imgH="393480" progId="Equation.3">
                  <p:embed/>
                  <p:pic>
                    <p:nvPicPr>
                      <p:cNvPr id="0" name=""/>
                      <p:cNvPicPr>
                        <a:picLocks noChangeAspect="1" noChangeArrowheads="1"/>
                      </p:cNvPicPr>
                      <p:nvPr/>
                    </p:nvPicPr>
                    <p:blipFill>
                      <a:blip r:embed="rId5"/>
                      <a:srcRect/>
                      <a:stretch>
                        <a:fillRect/>
                      </a:stretch>
                    </p:blipFill>
                    <p:spPr bwMode="auto">
                      <a:xfrm>
                        <a:off x="2751161" y="2339975"/>
                        <a:ext cx="1668463"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779986" y="2590800"/>
            <a:ext cx="2249334" cy="461665"/>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dirty="0"/>
              <a:t>(provided </a:t>
            </a: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 1</a:t>
            </a:r>
            <a:r>
              <a:rPr lang="en-US" sz="2400" dirty="0"/>
              <a:t>)</a:t>
            </a:r>
          </a:p>
        </p:txBody>
      </p:sp>
      <p:sp>
        <p:nvSpPr>
          <p:cNvPr id="10" name="TextBox 9"/>
          <p:cNvSpPr txBox="1"/>
          <p:nvPr/>
        </p:nvSpPr>
        <p:spPr>
          <a:xfrm>
            <a:off x="1112347" y="1616521"/>
            <a:ext cx="7335278" cy="584775"/>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1200"/>
              </a:spcAft>
            </a:pPr>
            <a:r>
              <a:rPr lang="en-US" sz="3200" dirty="0"/>
              <a:t>Assuming |</a:t>
            </a:r>
            <a:r>
              <a:rPr lang="en-US" sz="3200" i="1" dirty="0">
                <a:latin typeface="Times New Roman" pitchFamily="18" charset="0"/>
                <a:cs typeface="Times New Roman" pitchFamily="18" charset="0"/>
              </a:rPr>
              <a:t>b</a:t>
            </a:r>
            <a:r>
              <a:rPr lang="en-US" sz="3200" dirty="0"/>
              <a:t>| &lt; 1 (i.e. a stationary process)</a:t>
            </a:r>
          </a:p>
        </p:txBody>
      </p:sp>
      <p:graphicFrame>
        <p:nvGraphicFramePr>
          <p:cNvPr id="2" name="Object 1"/>
          <p:cNvGraphicFramePr>
            <a:graphicFrameLocks noChangeAspect="1"/>
          </p:cNvGraphicFramePr>
          <p:nvPr>
            <p:extLst>
              <p:ext uri="{D42A27DB-BD31-4B8C-83A1-F6EECF244321}">
                <p14:modId xmlns:p14="http://schemas.microsoft.com/office/powerpoint/2010/main" val="3696897117"/>
              </p:ext>
            </p:extLst>
          </p:nvPr>
        </p:nvGraphicFramePr>
        <p:xfrm>
          <a:off x="3597298" y="3581400"/>
          <a:ext cx="2365375" cy="573087"/>
        </p:xfrm>
        <a:graphic>
          <a:graphicData uri="http://schemas.openxmlformats.org/presentationml/2006/ole">
            <mc:AlternateContent xmlns:mc="http://schemas.openxmlformats.org/markup-compatibility/2006">
              <mc:Choice xmlns:v="urn:schemas-microsoft-com:vml" Requires="v">
                <p:oleObj spid="_x0000_s148549" name="Equation" r:id="rId6" imgW="927000" imgH="228600" progId="Equation.3">
                  <p:embed/>
                </p:oleObj>
              </mc:Choice>
              <mc:Fallback>
                <p:oleObj name="Equation" r:id="rId6" imgW="9270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7298" y="3581400"/>
                        <a:ext cx="23653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a:off x="1477347" y="2683133"/>
            <a:ext cx="729687" cy="369332"/>
          </a:xfrm>
          <a:prstGeom prst="rect">
            <a:avLst/>
          </a:prstGeom>
          <a:noFill/>
        </p:spPr>
        <p:txBody>
          <a:bodyPr wrap="none" rtlCol="0">
            <a:spAutoFit/>
          </a:bodyPr>
          <a:lstStyle/>
          <a:p>
            <a:r>
              <a:rPr lang="en-US" dirty="0" smtClean="0">
                <a:latin typeface="Calibri" panose="020F0502020204030204" pitchFamily="34" charset="0"/>
              </a:rPr>
              <a:t>mean</a:t>
            </a:r>
            <a:endParaRPr lang="en-US" dirty="0">
              <a:latin typeface="Calibri" panose="020F0502020204030204" pitchFamily="34" charset="0"/>
            </a:endParaRPr>
          </a:p>
        </p:txBody>
      </p:sp>
      <p:sp>
        <p:nvSpPr>
          <p:cNvPr id="8" name="TextBox 7"/>
          <p:cNvSpPr txBox="1"/>
          <p:nvPr/>
        </p:nvSpPr>
        <p:spPr>
          <a:xfrm>
            <a:off x="1325266" y="3791919"/>
            <a:ext cx="974754" cy="369332"/>
          </a:xfrm>
          <a:prstGeom prst="rect">
            <a:avLst/>
          </a:prstGeom>
          <a:noFill/>
        </p:spPr>
        <p:txBody>
          <a:bodyPr wrap="none" rtlCol="0">
            <a:spAutoFit/>
          </a:bodyPr>
          <a:lstStyle/>
          <a:p>
            <a:r>
              <a:rPr lang="en-US" dirty="0" smtClean="0">
                <a:latin typeface="Calibri" panose="020F0502020204030204" pitchFamily="34" charset="0"/>
              </a:rPr>
              <a:t>variance</a:t>
            </a:r>
            <a:endParaRPr lang="en-US" dirty="0">
              <a:latin typeface="Calibri" panose="020F0502020204030204" pitchFamily="34" charset="0"/>
            </a:endParaRPr>
          </a:p>
        </p:txBody>
      </p:sp>
    </p:spTree>
    <p:extLst>
      <p:ext uri="{BB962C8B-B14F-4D97-AF65-F5344CB8AC3E}">
        <p14:creationId xmlns:p14="http://schemas.microsoft.com/office/powerpoint/2010/main" val="3071057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Text Box 7"/>
          <p:cNvSpPr txBox="1">
            <a:spLocks noChangeArrowheads="1"/>
          </p:cNvSpPr>
          <p:nvPr/>
        </p:nvSpPr>
        <p:spPr bwMode="auto">
          <a:xfrm>
            <a:off x="313617" y="228599"/>
            <a:ext cx="8610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z="3200" dirty="0" smtClean="0">
                <a:solidFill>
                  <a:srgbClr val="FFFFFF"/>
                </a:solidFill>
                <a:latin typeface="+mn-lt"/>
              </a:rPr>
              <a:t>Basic features of the Gompertz process</a:t>
            </a:r>
            <a:endParaRPr lang="en-US" sz="3200" dirty="0">
              <a:solidFill>
                <a:srgbClr val="FFFFFF"/>
              </a:solidFill>
              <a:latin typeface="+mn-lt"/>
            </a:endParaRPr>
          </a:p>
        </p:txBody>
      </p:sp>
      <p:sp>
        <p:nvSpPr>
          <p:cNvPr id="40968" name="Text Box 8"/>
          <p:cNvSpPr txBox="1">
            <a:spLocks noChangeArrowheads="1"/>
          </p:cNvSpPr>
          <p:nvPr/>
        </p:nvSpPr>
        <p:spPr bwMode="auto">
          <a:xfrm>
            <a:off x="0" y="6602413"/>
            <a:ext cx="38369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z="900">
                <a:solidFill>
                  <a:srgbClr val="FFFFFF"/>
                </a:solidFill>
              </a:rPr>
              <a:t>S. E. Hampton, NCEAS, UCSB, hampton@nceas.ucsb.edu, 7 July 2007</a:t>
            </a:r>
          </a:p>
        </p:txBody>
      </p:sp>
      <p:sp>
        <p:nvSpPr>
          <p:cNvPr id="40969" name="Text Box 9"/>
          <p:cNvSpPr txBox="1">
            <a:spLocks noChangeArrowheads="1"/>
          </p:cNvSpPr>
          <p:nvPr/>
        </p:nvSpPr>
        <p:spPr bwMode="auto">
          <a:xfrm>
            <a:off x="304800" y="1228725"/>
            <a:ext cx="8382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1" eaLnBrk="0" fontAlgn="base" hangingPunct="0">
              <a:spcBef>
                <a:spcPct val="0"/>
              </a:spcBef>
              <a:spcAft>
                <a:spcPct val="0"/>
              </a:spcAft>
              <a:buFontTx/>
              <a:buChar char="•"/>
            </a:pPr>
            <a:r>
              <a:rPr lang="en-US" sz="2400" dirty="0">
                <a:solidFill>
                  <a:srgbClr val="000000"/>
                </a:solidFill>
                <a:latin typeface="Calibri" panose="020F0502020204030204" pitchFamily="34" charset="0"/>
              </a:rPr>
              <a:t> </a:t>
            </a:r>
            <a:r>
              <a:rPr lang="en-US" sz="2400" dirty="0" smtClean="0">
                <a:solidFill>
                  <a:srgbClr val="000000"/>
                </a:solidFill>
                <a:latin typeface="Calibri" panose="020F0502020204030204" pitchFamily="34" charset="0"/>
              </a:rPr>
              <a:t>Mean reverting, aka density-dependent</a:t>
            </a:r>
          </a:p>
          <a:p>
            <a:pPr lvl="1" eaLnBrk="0" fontAlgn="base" hangingPunct="0">
              <a:spcBef>
                <a:spcPct val="0"/>
              </a:spcBef>
              <a:spcAft>
                <a:spcPct val="0"/>
              </a:spcAft>
              <a:buFontTx/>
              <a:buChar char="•"/>
            </a:pPr>
            <a:endParaRPr lang="en-US" sz="2400" dirty="0" smtClean="0">
              <a:solidFill>
                <a:srgbClr val="000000"/>
              </a:solidFill>
              <a:latin typeface="Calibri" panose="020F0502020204030204" pitchFamily="34" charset="0"/>
            </a:endParaRPr>
          </a:p>
          <a:p>
            <a:pPr lvl="1" eaLnBrk="0" fontAlgn="base" hangingPunct="0">
              <a:spcBef>
                <a:spcPct val="0"/>
              </a:spcBef>
              <a:spcAft>
                <a:spcPct val="0"/>
              </a:spcAft>
              <a:buFontTx/>
              <a:buChar char="•"/>
            </a:pPr>
            <a:r>
              <a:rPr lang="en-US" sz="2400" dirty="0">
                <a:solidFill>
                  <a:srgbClr val="000000"/>
                </a:solidFill>
                <a:latin typeface="Calibri" panose="020F0502020204030204" pitchFamily="34" charset="0"/>
              </a:rPr>
              <a:t> </a:t>
            </a:r>
            <a:r>
              <a:rPr lang="en-US" sz="2400" dirty="0" smtClean="0">
                <a:solidFill>
                  <a:srgbClr val="000000"/>
                </a:solidFill>
                <a:latin typeface="Calibri" panose="020F0502020204030204" pitchFamily="34" charset="0"/>
              </a:rPr>
              <a:t>Stationary, so it fluctuates around a mean</a:t>
            </a:r>
          </a:p>
          <a:p>
            <a:pPr lvl="1" eaLnBrk="0" fontAlgn="base" hangingPunct="0">
              <a:spcBef>
                <a:spcPct val="0"/>
              </a:spcBef>
              <a:spcAft>
                <a:spcPct val="0"/>
              </a:spcAft>
              <a:buFontTx/>
              <a:buChar char="•"/>
            </a:pPr>
            <a:endParaRPr lang="en-US" sz="2400" dirty="0" smtClean="0">
              <a:solidFill>
                <a:srgbClr val="000000"/>
              </a:solidFill>
              <a:latin typeface="Calibri" panose="020F0502020204030204" pitchFamily="34" charset="0"/>
            </a:endParaRPr>
          </a:p>
          <a:p>
            <a:pPr lvl="1" eaLnBrk="0" fontAlgn="base" hangingPunct="0">
              <a:spcBef>
                <a:spcPct val="0"/>
              </a:spcBef>
              <a:spcAft>
                <a:spcPct val="0"/>
              </a:spcAft>
              <a:buFontTx/>
              <a:buChar char="•"/>
            </a:pPr>
            <a:r>
              <a:rPr lang="en-US" sz="2400" dirty="0">
                <a:solidFill>
                  <a:srgbClr val="000000"/>
                </a:solidFill>
                <a:latin typeface="Calibri" panose="020F0502020204030204" pitchFamily="34" charset="0"/>
              </a:rPr>
              <a:t> </a:t>
            </a:r>
            <a:r>
              <a:rPr lang="en-US" sz="2400" dirty="0" smtClean="0">
                <a:solidFill>
                  <a:srgbClr val="000000"/>
                </a:solidFill>
                <a:latin typeface="Calibri" panose="020F0502020204030204" pitchFamily="34" charset="0"/>
              </a:rPr>
              <a:t>Point </a:t>
            </a:r>
            <a:r>
              <a:rPr lang="en-US" sz="2400" dirty="0" smtClean="0">
                <a:solidFill>
                  <a:srgbClr val="000000"/>
                </a:solidFill>
                <a:latin typeface="Calibri" panose="020F0502020204030204" pitchFamily="34" charset="0"/>
              </a:rPr>
              <a:t>equilibrium as opposed to a cycle equilibrium like </a:t>
            </a:r>
            <a:r>
              <a:rPr lang="en-US" sz="2400" dirty="0" err="1" smtClean="0">
                <a:solidFill>
                  <a:srgbClr val="000000"/>
                </a:solidFill>
                <a:latin typeface="Calibri" panose="020F0502020204030204" pitchFamily="34" charset="0"/>
              </a:rPr>
              <a:t>Lotka-Volterra</a:t>
            </a:r>
            <a:r>
              <a:rPr lang="en-US" sz="2400" dirty="0" smtClean="0">
                <a:solidFill>
                  <a:srgbClr val="000000"/>
                </a:solidFill>
                <a:latin typeface="Calibri" panose="020F0502020204030204" pitchFamily="34" charset="0"/>
              </a:rPr>
              <a:t> (Lynx &amp; hare) models you studied (maybe) in Ecology 101</a:t>
            </a:r>
            <a:endParaRPr lang="en-US" sz="2400" dirty="0" smtClean="0">
              <a:solidFill>
                <a:srgbClr val="000000"/>
              </a:solidFill>
              <a:latin typeface="Calibri" panose="020F0502020204030204" pitchFamily="34" charset="0"/>
            </a:endParaRPr>
          </a:p>
          <a:p>
            <a:pPr lvl="1" eaLnBrk="0" fontAlgn="base" hangingPunct="0">
              <a:spcBef>
                <a:spcPct val="0"/>
              </a:spcBef>
              <a:spcAft>
                <a:spcPct val="0"/>
              </a:spcAft>
              <a:buFontTx/>
              <a:buChar char="•"/>
            </a:pPr>
            <a:endParaRPr lang="en-US" sz="2400" dirty="0" smtClean="0">
              <a:solidFill>
                <a:srgbClr val="000000"/>
              </a:solidFill>
              <a:latin typeface="Calibri" panose="020F0502020204030204" pitchFamily="34" charset="0"/>
            </a:endParaRPr>
          </a:p>
          <a:p>
            <a:pPr lvl="1" eaLnBrk="0" fontAlgn="base" hangingPunct="0">
              <a:spcBef>
                <a:spcPct val="0"/>
              </a:spcBef>
              <a:spcAft>
                <a:spcPct val="0"/>
              </a:spcAft>
              <a:buFontTx/>
              <a:buChar char="•"/>
            </a:pPr>
            <a:r>
              <a:rPr lang="en-US" sz="2400" dirty="0" smtClean="0">
                <a:solidFill>
                  <a:srgbClr val="000000"/>
                </a:solidFill>
                <a:latin typeface="Calibri" panose="020F0502020204030204" pitchFamily="34" charset="0"/>
              </a:rPr>
              <a:t> Can be seen as a </a:t>
            </a:r>
            <a:r>
              <a:rPr lang="en-US" sz="2400" b="1" dirty="0" smtClean="0">
                <a:solidFill>
                  <a:srgbClr val="000000"/>
                </a:solidFill>
                <a:latin typeface="Calibri" panose="020F0502020204030204" pitchFamily="34" charset="0"/>
              </a:rPr>
              <a:t>locally linear</a:t>
            </a:r>
            <a:r>
              <a:rPr lang="en-US" sz="2400" dirty="0" smtClean="0">
                <a:solidFill>
                  <a:srgbClr val="000000"/>
                </a:solidFill>
                <a:latin typeface="Calibri" panose="020F0502020204030204" pitchFamily="34" charset="0"/>
              </a:rPr>
              <a:t> approximation of other types of density-dependent interaction models</a:t>
            </a:r>
          </a:p>
          <a:p>
            <a:pPr lvl="1" eaLnBrk="0" fontAlgn="base" hangingPunct="0">
              <a:spcBef>
                <a:spcPct val="0"/>
              </a:spcBef>
              <a:spcAft>
                <a:spcPct val="0"/>
              </a:spcAft>
            </a:pPr>
            <a:endParaRPr lang="en-US" sz="2400" dirty="0">
              <a:solidFill>
                <a:srgbClr val="000000"/>
              </a:solidFill>
              <a:latin typeface="Calibri" panose="020F0502020204030204" pitchFamily="34" charset="0"/>
            </a:endParaRPr>
          </a:p>
        </p:txBody>
      </p:sp>
      <p:sp>
        <p:nvSpPr>
          <p:cNvPr id="2" name="TextBox 1"/>
          <p:cNvSpPr txBox="1"/>
          <p:nvPr/>
        </p:nvSpPr>
        <p:spPr>
          <a:xfrm>
            <a:off x="738541" y="4999554"/>
            <a:ext cx="7567259" cy="1107996"/>
          </a:xfrm>
          <a:prstGeom prst="rect">
            <a:avLst/>
          </a:prstGeom>
          <a:noFill/>
          <a:ln>
            <a:solidFill>
              <a:schemeClr val="tx1"/>
            </a:solidFill>
          </a:ln>
        </p:spPr>
        <p:txBody>
          <a:bodyPr wrap="square" rtlCol="0">
            <a:spAutoFit/>
          </a:bodyPr>
          <a:lstStyle/>
          <a:p>
            <a:pPr marL="0" lvl="1"/>
            <a:r>
              <a:rPr lang="en-US" sz="2400" dirty="0">
                <a:solidFill>
                  <a:srgbClr val="000000"/>
                </a:solidFill>
                <a:latin typeface="Calibri" panose="020F0502020204030204" pitchFamily="34" charset="0"/>
              </a:rPr>
              <a:t>“locally linear” is jargon </a:t>
            </a:r>
            <a:r>
              <a:rPr lang="en-US" sz="2400" dirty="0" smtClean="0">
                <a:solidFill>
                  <a:srgbClr val="000000"/>
                </a:solidFill>
                <a:latin typeface="Calibri" panose="020F0502020204030204" pitchFamily="34" charset="0"/>
              </a:rPr>
              <a:t>for “only holds for sure if </a:t>
            </a:r>
            <a:r>
              <a:rPr lang="en-US" sz="2400" dirty="0" smtClean="0">
                <a:solidFill>
                  <a:srgbClr val="000000"/>
                </a:solidFill>
                <a:latin typeface="Calibri" panose="020F0502020204030204" pitchFamily="34" charset="0"/>
              </a:rPr>
              <a:t>x </a:t>
            </a:r>
            <a:r>
              <a:rPr lang="en-US" sz="2400" dirty="0" smtClean="0">
                <a:solidFill>
                  <a:srgbClr val="000000"/>
                </a:solidFill>
                <a:latin typeface="Calibri" panose="020F0502020204030204" pitchFamily="34" charset="0"/>
              </a:rPr>
              <a:t>doesn’t change too much</a:t>
            </a:r>
            <a:r>
              <a:rPr lang="en-US" sz="2400" dirty="0" smtClean="0">
                <a:solidFill>
                  <a:srgbClr val="000000"/>
                </a:solidFill>
                <a:latin typeface="Calibri" panose="020F0502020204030204" pitchFamily="34" charset="0"/>
              </a:rPr>
              <a:t>”.  In our case, x = log(n) = log abundance.</a:t>
            </a:r>
            <a:endParaRPr lang="en-US" dirty="0">
              <a:solidFill>
                <a:srgbClr val="000000"/>
              </a:solidFill>
            </a:endParaRPr>
          </a:p>
          <a:p>
            <a:endParaRPr lang="en-US" dirty="0"/>
          </a:p>
        </p:txBody>
      </p:sp>
      <p:sp>
        <p:nvSpPr>
          <p:cNvPr id="3" name="Title 2"/>
          <p:cNvSpPr>
            <a:spLocks noGrp="1"/>
          </p:cNvSpPr>
          <p:nvPr>
            <p:ph type="title"/>
          </p:nvPr>
        </p:nvSpPr>
        <p:spPr/>
        <p:txBody>
          <a:bodyPr/>
          <a:lstStyle/>
          <a:p>
            <a:r>
              <a:rPr lang="en-US" dirty="0" smtClean="0"/>
              <a:t>Main properties</a:t>
            </a:r>
            <a:endParaRPr lang="en-US" dirty="0"/>
          </a:p>
        </p:txBody>
      </p:sp>
    </p:spTree>
    <p:extLst>
      <p:ext uri="{BB962C8B-B14F-4D97-AF65-F5344CB8AC3E}">
        <p14:creationId xmlns:p14="http://schemas.microsoft.com/office/powerpoint/2010/main" val="3505443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9" name="Title 1"/>
          <p:cNvSpPr>
            <a:spLocks noGrp="1"/>
          </p:cNvSpPr>
          <p:nvPr>
            <p:ph type="title"/>
          </p:nvPr>
        </p:nvSpPr>
        <p:spPr/>
        <p:txBody>
          <a:bodyPr/>
          <a:lstStyle/>
          <a:p>
            <a:r>
              <a:rPr lang="en-US" dirty="0" smtClean="0"/>
              <a:t>Parameter estimation</a:t>
            </a:r>
            <a:r>
              <a:rPr lang="en-US" dirty="0"/>
              <a:t> </a:t>
            </a:r>
            <a:r>
              <a:rPr lang="en-US" dirty="0" smtClean="0"/>
              <a:t>in R</a:t>
            </a:r>
          </a:p>
        </p:txBody>
      </p:sp>
      <p:sp>
        <p:nvSpPr>
          <p:cNvPr id="2" name="TextBox 1"/>
          <p:cNvSpPr txBox="1"/>
          <p:nvPr/>
        </p:nvSpPr>
        <p:spPr>
          <a:xfrm>
            <a:off x="304800" y="1524000"/>
            <a:ext cx="8536511" cy="954107"/>
          </a:xfrm>
          <a:prstGeom prst="rect">
            <a:avLst/>
          </a:prstGeom>
          <a:noFill/>
        </p:spPr>
        <p:txBody>
          <a:bodyPr wrap="square" rtlCol="0">
            <a:spAutoFit/>
          </a:bodyPr>
          <a:lstStyle/>
          <a:p>
            <a:r>
              <a:rPr lang="en-US" sz="2800" dirty="0" smtClean="0">
                <a:solidFill>
                  <a:schemeClr val="accent2"/>
                </a:solidFill>
                <a:latin typeface="Calibri" panose="020F0502020204030204" pitchFamily="34" charset="0"/>
              </a:rPr>
              <a:t>Open up R and follow after me</a:t>
            </a:r>
          </a:p>
          <a:p>
            <a:pPr marL="285750" indent="-285750">
              <a:buFont typeface="Wingdings" panose="05000000000000000000" pitchFamily="2" charset="2"/>
              <a:buChar char="Ø"/>
            </a:pPr>
            <a:r>
              <a:rPr lang="en-US" sz="2800" dirty="0" smtClean="0">
                <a:solidFill>
                  <a:schemeClr val="accent2"/>
                </a:solidFill>
                <a:latin typeface="Calibri" panose="020F0502020204030204" pitchFamily="34" charset="0"/>
              </a:rPr>
              <a:t>Gompertz_example_0.R</a:t>
            </a:r>
            <a:endParaRPr lang="en-US" sz="2800"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1606813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9" name="Title 1"/>
          <p:cNvSpPr>
            <a:spLocks noGrp="1"/>
          </p:cNvSpPr>
          <p:nvPr>
            <p:ph type="title"/>
          </p:nvPr>
        </p:nvSpPr>
        <p:spPr/>
        <p:txBody>
          <a:bodyPr/>
          <a:lstStyle/>
          <a:p>
            <a:r>
              <a:rPr lang="en-US" sz="3600" dirty="0" smtClean="0"/>
              <a:t>We need to be careful if the data are NON-stationary</a:t>
            </a:r>
          </a:p>
        </p:txBody>
      </p:sp>
      <p:grpSp>
        <p:nvGrpSpPr>
          <p:cNvPr id="7" name="Group 6"/>
          <p:cNvGrpSpPr/>
          <p:nvPr/>
        </p:nvGrpSpPr>
        <p:grpSpPr>
          <a:xfrm>
            <a:off x="1334530" y="1769706"/>
            <a:ext cx="6235550" cy="5088294"/>
            <a:chOff x="1292966" y="1275184"/>
            <a:chExt cx="6235550" cy="5088294"/>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92966" y="1275184"/>
              <a:ext cx="6235550" cy="5088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2098350" y="2099387"/>
              <a:ext cx="4981322" cy="3209731"/>
              <a:chOff x="2098350" y="2099387"/>
              <a:chExt cx="4981322" cy="3209731"/>
            </a:xfrm>
          </p:grpSpPr>
          <p:sp>
            <p:nvSpPr>
              <p:cNvPr id="4" name="Rectangle 3"/>
              <p:cNvSpPr/>
              <p:nvPr/>
            </p:nvSpPr>
            <p:spPr>
              <a:xfrm>
                <a:off x="4360819" y="2099387"/>
                <a:ext cx="2718853" cy="3209731"/>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98350" y="2099387"/>
                <a:ext cx="2262470" cy="3209731"/>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non-stationary</a:t>
                </a:r>
                <a:endParaRPr lang="en-US" dirty="0">
                  <a:solidFill>
                    <a:schemeClr val="tx1"/>
                  </a:solidFill>
                </a:endParaRPr>
              </a:p>
            </p:txBody>
          </p:sp>
          <p:sp>
            <p:nvSpPr>
              <p:cNvPr id="6" name="TextBox 5"/>
              <p:cNvSpPr txBox="1"/>
              <p:nvPr/>
            </p:nvSpPr>
            <p:spPr>
              <a:xfrm>
                <a:off x="5198344" y="3498980"/>
                <a:ext cx="1444013" cy="369332"/>
              </a:xfrm>
              <a:prstGeom prst="rect">
                <a:avLst/>
              </a:prstGeom>
              <a:noFill/>
            </p:spPr>
            <p:txBody>
              <a:bodyPr wrap="square" rtlCol="0">
                <a:spAutoFit/>
              </a:bodyPr>
              <a:lstStyle/>
              <a:p>
                <a:r>
                  <a:rPr lang="en-US" dirty="0" smtClean="0">
                    <a:latin typeface="+mn-lt"/>
                  </a:rPr>
                  <a:t>stationary</a:t>
                </a:r>
                <a:endParaRPr lang="en-US" dirty="0">
                  <a:latin typeface="+mn-lt"/>
                </a:endParaRPr>
              </a:p>
            </p:txBody>
          </p:sp>
        </p:grpSp>
      </p:grpSp>
      <p:sp>
        <p:nvSpPr>
          <p:cNvPr id="2" name="Rectangle 1"/>
          <p:cNvSpPr/>
          <p:nvPr/>
        </p:nvSpPr>
        <p:spPr>
          <a:xfrm>
            <a:off x="339437" y="1308041"/>
            <a:ext cx="8465126" cy="923330"/>
          </a:xfrm>
          <a:prstGeom prst="rect">
            <a:avLst/>
          </a:prstGeom>
        </p:spPr>
        <p:txBody>
          <a:bodyPr wrap="square">
            <a:spAutoFit/>
          </a:bodyPr>
          <a:lstStyle/>
          <a:p>
            <a:r>
              <a:rPr lang="en-US" dirty="0" smtClean="0"/>
              <a:t>MANY (most) fitting algorithms assume the data are drawn from the stationary distribution and thus are only applicable if your data are stationary distribution.  MARSS does not assume the stationary distribution, </a:t>
            </a:r>
            <a:r>
              <a:rPr lang="en-US" dirty="0" err="1" smtClean="0"/>
              <a:t>fyi</a:t>
            </a:r>
            <a:r>
              <a:rPr lang="en-US" dirty="0" smtClean="0"/>
              <a:t>.</a:t>
            </a:r>
            <a:endParaRPr lang="en-US" dirty="0"/>
          </a:p>
        </p:txBody>
      </p:sp>
    </p:spTree>
    <p:extLst>
      <p:ext uri="{BB962C8B-B14F-4D97-AF65-F5344CB8AC3E}">
        <p14:creationId xmlns:p14="http://schemas.microsoft.com/office/powerpoint/2010/main" val="3930777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200" dirty="0" smtClean="0"/>
              <a:t>observation error is </a:t>
            </a:r>
            <a:r>
              <a:rPr lang="en-US" sz="3200" dirty="0" smtClean="0"/>
              <a:t>known </a:t>
            </a:r>
            <a:r>
              <a:rPr lang="en-US" sz="3200" dirty="0" smtClean="0"/>
              <a:t>a problem</a:t>
            </a:r>
            <a:br>
              <a:rPr lang="en-US" sz="3200" dirty="0" smtClean="0"/>
            </a:br>
            <a:r>
              <a:rPr lang="en-US" sz="3200" dirty="0" err="1" smtClean="0"/>
              <a:t>obs</a:t>
            </a:r>
            <a:r>
              <a:rPr lang="en-US" sz="3200" dirty="0" smtClean="0"/>
              <a:t> error = spurious density-dependence</a:t>
            </a:r>
          </a:p>
        </p:txBody>
      </p:sp>
      <p:pic>
        <p:nvPicPr>
          <p:cNvPr id="38915"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38200" y="1524000"/>
            <a:ext cx="3471863" cy="468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6" name="Picture 5"/>
          <p:cNvPicPr>
            <a:picLocks noChangeAspect="1" noChangeArrowheads="1"/>
          </p:cNvPicPr>
          <p:nvPr/>
        </p:nvPicPr>
        <p:blipFill>
          <a:blip r:embed="rId3" cstate="print">
            <a:extLst>
              <a:ext uri="{28A0092B-C50C-407E-A947-70E740481C1C}">
                <a14:useLocalDpi xmlns:a14="http://schemas.microsoft.com/office/drawing/2010/main"/>
              </a:ext>
            </a:extLst>
          </a:blip>
          <a:srcRect t="3094" b="4126"/>
          <a:stretch>
            <a:fillRect/>
          </a:stretch>
        </p:blipFill>
        <p:spPr bwMode="auto">
          <a:xfrm>
            <a:off x="4572000" y="1447800"/>
            <a:ext cx="3965575"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7" name="Text Box 6"/>
          <p:cNvSpPr txBox="1">
            <a:spLocks noChangeArrowheads="1"/>
          </p:cNvSpPr>
          <p:nvPr/>
        </p:nvSpPr>
        <p:spPr bwMode="auto">
          <a:xfrm>
            <a:off x="2209800" y="62484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0"/>
              </a:spcBef>
              <a:spcAft>
                <a:spcPct val="0"/>
              </a:spcAft>
            </a:pPr>
            <a:r>
              <a:rPr lang="en-US">
                <a:solidFill>
                  <a:srgbClr val="000000"/>
                </a:solidFill>
              </a:rPr>
              <a:t>2010</a:t>
            </a:r>
          </a:p>
        </p:txBody>
      </p:sp>
      <p:sp>
        <p:nvSpPr>
          <p:cNvPr id="38918" name="Text Box 7"/>
          <p:cNvSpPr txBox="1">
            <a:spLocks noChangeArrowheads="1"/>
          </p:cNvSpPr>
          <p:nvPr/>
        </p:nvSpPr>
        <p:spPr bwMode="auto">
          <a:xfrm>
            <a:off x="6324600" y="62484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0"/>
              </a:spcBef>
              <a:spcAft>
                <a:spcPct val="0"/>
              </a:spcAft>
            </a:pPr>
            <a:r>
              <a:rPr lang="en-US">
                <a:solidFill>
                  <a:srgbClr val="000000"/>
                </a:solidFill>
              </a:rPr>
              <a:t>2008</a:t>
            </a:r>
          </a:p>
        </p:txBody>
      </p:sp>
    </p:spTree>
    <p:extLst>
      <p:ext uri="{BB962C8B-B14F-4D97-AF65-F5344CB8AC3E}">
        <p14:creationId xmlns:p14="http://schemas.microsoft.com/office/powerpoint/2010/main" val="2192256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9" name="Title 1"/>
          <p:cNvSpPr>
            <a:spLocks noGrp="1"/>
          </p:cNvSpPr>
          <p:nvPr>
            <p:ph type="title"/>
          </p:nvPr>
        </p:nvSpPr>
        <p:spPr/>
        <p:txBody>
          <a:bodyPr/>
          <a:lstStyle/>
          <a:p>
            <a:r>
              <a:rPr lang="en-US" sz="3600" dirty="0" smtClean="0"/>
              <a:t>Parameter estimation accounting for </a:t>
            </a:r>
            <a:r>
              <a:rPr lang="en-US" sz="3600" dirty="0" err="1" smtClean="0"/>
              <a:t>obs</a:t>
            </a:r>
            <a:r>
              <a:rPr lang="en-US" sz="3600" dirty="0" smtClean="0"/>
              <a:t> error</a:t>
            </a:r>
          </a:p>
        </p:txBody>
      </p:sp>
      <p:sp>
        <p:nvSpPr>
          <p:cNvPr id="2" name="TextBox 1"/>
          <p:cNvSpPr txBox="1"/>
          <p:nvPr/>
        </p:nvSpPr>
        <p:spPr>
          <a:xfrm>
            <a:off x="304800" y="1524000"/>
            <a:ext cx="8536511" cy="138499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solidFill>
                  <a:schemeClr val="accent2"/>
                </a:solidFill>
                <a:latin typeface="Calibri" panose="020F0502020204030204" pitchFamily="34" charset="0"/>
              </a:rPr>
              <a:t>Gompertz_example_1.R   estimation technically easy..</a:t>
            </a:r>
          </a:p>
          <a:p>
            <a:pPr marL="285750" indent="-285750">
              <a:buFont typeface="Wingdings" panose="05000000000000000000" pitchFamily="2" charset="2"/>
              <a:buChar char="Ø"/>
            </a:pPr>
            <a:r>
              <a:rPr lang="en-US" sz="2800" dirty="0" smtClean="0">
                <a:solidFill>
                  <a:schemeClr val="accent2"/>
                </a:solidFill>
                <a:latin typeface="Calibri" panose="020F0502020204030204" pitchFamily="34" charset="0"/>
              </a:rPr>
              <a:t>Gompertz_example_2.R  replication</a:t>
            </a:r>
          </a:p>
          <a:p>
            <a:pPr marL="285750" indent="-285750">
              <a:buFont typeface="Wingdings" panose="05000000000000000000" pitchFamily="2" charset="2"/>
              <a:buChar char="Ø"/>
            </a:pPr>
            <a:r>
              <a:rPr lang="en-US" sz="2800" dirty="0" smtClean="0">
                <a:solidFill>
                  <a:schemeClr val="accent2"/>
                </a:solidFill>
                <a:latin typeface="Calibri" panose="020F0502020204030204" pitchFamily="34" charset="0"/>
              </a:rPr>
              <a:t>Gompertz_example_3.R  ML on the edge</a:t>
            </a:r>
            <a:endParaRPr lang="en-US" sz="2800"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2671432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mn-lt"/>
              </a:rPr>
              <a:t>Estimating R matrix is not so easy, but replication helps A </a:t>
            </a:r>
            <a:r>
              <a:rPr lang="en-US" sz="4000" dirty="0" smtClean="0">
                <a:latin typeface="+mn-lt"/>
              </a:rPr>
              <a:t>LOT</a:t>
            </a:r>
            <a:endParaRPr lang="en-US" sz="4000" dirty="0">
              <a:latin typeface="+mn-lt"/>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56309" y="2211000"/>
            <a:ext cx="7370885" cy="30581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47800" y="3809999"/>
            <a:ext cx="7391400" cy="291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66975" y="1419104"/>
            <a:ext cx="8610049" cy="369332"/>
          </a:xfrm>
          <a:prstGeom prst="rect">
            <a:avLst/>
          </a:prstGeom>
          <a:noFill/>
        </p:spPr>
        <p:txBody>
          <a:bodyPr wrap="none" rtlCol="0">
            <a:spAutoFit/>
          </a:bodyPr>
          <a:lstStyle/>
          <a:p>
            <a:r>
              <a:rPr lang="en-US" dirty="0" smtClean="0"/>
              <a:t>MARSS models (however you fit them) allow you to easily incorporate replication. </a:t>
            </a:r>
            <a:endParaRPr lang="en-US" dirty="0"/>
          </a:p>
        </p:txBody>
      </p:sp>
    </p:spTree>
    <p:extLst>
      <p:ext uri="{BB962C8B-B14F-4D97-AF65-F5344CB8AC3E}">
        <p14:creationId xmlns:p14="http://schemas.microsoft.com/office/powerpoint/2010/main" val="1124937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Mean-reverting processes</a:t>
            </a:r>
            <a:endParaRPr lang="en-US"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54359" y="1349335"/>
            <a:ext cx="4394718" cy="4874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074228" y="1548881"/>
            <a:ext cx="2129583" cy="3416320"/>
          </a:xfrm>
          <a:prstGeom prst="rect">
            <a:avLst/>
          </a:prstGeom>
          <a:noFill/>
          <a:ln>
            <a:solidFill>
              <a:schemeClr val="accent1"/>
            </a:solidFill>
          </a:ln>
        </p:spPr>
        <p:txBody>
          <a:bodyPr wrap="square" rtlCol="0">
            <a:spAutoFit/>
          </a:bodyPr>
          <a:lstStyle/>
          <a:p>
            <a:r>
              <a:rPr lang="en-US" dirty="0" smtClean="0">
                <a:solidFill>
                  <a:schemeClr val="tx2"/>
                </a:solidFill>
              </a:rPr>
              <a:t>In lecture, I will talk about estimating mean-reversion in the context of density-dependence and species interactions, but mean-reverting stochastic processes are ubiquitous.</a:t>
            </a:r>
            <a:endParaRPr lang="en-US" dirty="0">
              <a:solidFill>
                <a:schemeClr val="tx2"/>
              </a:solidFill>
            </a:endParaRPr>
          </a:p>
        </p:txBody>
      </p:sp>
      <p:sp>
        <p:nvSpPr>
          <p:cNvPr id="3" name="TextBox 2"/>
          <p:cNvSpPr txBox="1"/>
          <p:nvPr/>
        </p:nvSpPr>
        <p:spPr>
          <a:xfrm>
            <a:off x="5053626" y="5461811"/>
            <a:ext cx="3797559" cy="1200329"/>
          </a:xfrm>
          <a:prstGeom prst="rect">
            <a:avLst/>
          </a:prstGeom>
          <a:noFill/>
        </p:spPr>
        <p:txBody>
          <a:bodyPr wrap="square" rtlCol="0">
            <a:spAutoFit/>
          </a:bodyPr>
          <a:lstStyle/>
          <a:p>
            <a:r>
              <a:rPr lang="en-US" sz="1200" dirty="0" smtClean="0"/>
              <a:t>The </a:t>
            </a:r>
            <a:r>
              <a:rPr lang="en-US" sz="1200" b="1" dirty="0" smtClean="0"/>
              <a:t>Ornstein-</a:t>
            </a:r>
            <a:r>
              <a:rPr lang="en-US" sz="1200" b="1" dirty="0" err="1" smtClean="0"/>
              <a:t>Uhlenbeck</a:t>
            </a:r>
            <a:r>
              <a:rPr lang="en-US" sz="1200" dirty="0" smtClean="0"/>
              <a:t> process is the classic </a:t>
            </a:r>
            <a:r>
              <a:rPr lang="en-US" sz="1200" i="1" dirty="0" smtClean="0"/>
              <a:t>continuous</a:t>
            </a:r>
            <a:r>
              <a:rPr lang="en-US" sz="1200" dirty="0" smtClean="0"/>
              <a:t> time mean-reverting stochastic process.  In the population dynamics literature, the </a:t>
            </a:r>
            <a:r>
              <a:rPr lang="en-US" sz="1200" b="1" dirty="0" smtClean="0"/>
              <a:t>Gompertz</a:t>
            </a:r>
            <a:r>
              <a:rPr lang="en-US" sz="1200" dirty="0" smtClean="0"/>
              <a:t> model is the classic discrete time mean-reverting process (although the Gompertz model also refers to a continuous time version).</a:t>
            </a:r>
            <a:endParaRPr lang="en-US" sz="1200" dirty="0"/>
          </a:p>
        </p:txBody>
      </p:sp>
    </p:spTree>
    <p:extLst>
      <p:ext uri="{BB962C8B-B14F-4D97-AF65-F5344CB8AC3E}">
        <p14:creationId xmlns:p14="http://schemas.microsoft.com/office/powerpoint/2010/main" val="3108660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Estimation much easier if you can assume that your data are a sample from the stochastic equilibrium</a:t>
            </a:r>
            <a:endParaRPr lang="en-US" sz="2800" dirty="0"/>
          </a:p>
        </p:txBody>
      </p:sp>
      <p:pic>
        <p:nvPicPr>
          <p:cNvPr id="3" name="Picture 1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362200" y="1524000"/>
            <a:ext cx="4464050" cy="495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bwMode="auto">
          <a:xfrm>
            <a:off x="4594224" y="1219200"/>
            <a:ext cx="1120775" cy="5256304"/>
          </a:xfrm>
          <a:prstGeom prst="rect">
            <a:avLst/>
          </a:prstGeom>
          <a:solidFill>
            <a:schemeClr val="accent1">
              <a:alpha val="37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7162801" y="1905000"/>
            <a:ext cx="1676400" cy="923330"/>
          </a:xfrm>
          <a:prstGeom prst="rect">
            <a:avLst/>
          </a:prstGeom>
          <a:noFill/>
        </p:spPr>
        <p:txBody>
          <a:bodyPr wrap="square" rtlCol="0">
            <a:spAutoFit/>
          </a:bodyPr>
          <a:lstStyle/>
          <a:p>
            <a:r>
              <a:rPr lang="en-US" dirty="0" smtClean="0"/>
              <a:t>Process has reached</a:t>
            </a:r>
          </a:p>
          <a:p>
            <a:r>
              <a:rPr lang="en-US" dirty="0" smtClean="0"/>
              <a:t>equilibrium</a:t>
            </a:r>
            <a:endParaRPr lang="en-US" dirty="0"/>
          </a:p>
        </p:txBody>
      </p:sp>
      <p:cxnSp>
        <p:nvCxnSpPr>
          <p:cNvPr id="7" name="Straight Arrow Connector 6"/>
          <p:cNvCxnSpPr/>
          <p:nvPr/>
        </p:nvCxnSpPr>
        <p:spPr bwMode="auto">
          <a:xfrm flipH="1" flipV="1">
            <a:off x="5154611" y="1524000"/>
            <a:ext cx="2008190" cy="685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2721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n-lt"/>
              </a:rPr>
              <a:t>How to estimate b when you are willing to assume the data come from </a:t>
            </a:r>
            <a:r>
              <a:rPr lang="en-US" sz="3600" dirty="0" err="1" smtClean="0">
                <a:latin typeface="+mn-lt"/>
              </a:rPr>
              <a:t>stoc</a:t>
            </a:r>
            <a:r>
              <a:rPr lang="en-US" sz="3600" dirty="0" smtClean="0">
                <a:latin typeface="+mn-lt"/>
              </a:rPr>
              <a:t>. </a:t>
            </a:r>
            <a:r>
              <a:rPr lang="en-US" sz="3600" dirty="0" err="1" smtClean="0">
                <a:latin typeface="+mn-lt"/>
              </a:rPr>
              <a:t>equil</a:t>
            </a:r>
            <a:r>
              <a:rPr lang="en-US" sz="3600" dirty="0" smtClean="0">
                <a:latin typeface="+mn-lt"/>
              </a:rPr>
              <a:t>.?</a:t>
            </a:r>
            <a:endParaRPr lang="en-US" sz="3600" dirty="0">
              <a:latin typeface="+mn-lt"/>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90599" y="1371600"/>
            <a:ext cx="7370885" cy="30581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1257299" y="4537744"/>
            <a:ext cx="6837484" cy="2031325"/>
          </a:xfrm>
          <a:prstGeom prst="rect">
            <a:avLst/>
          </a:prstGeom>
          <a:noFill/>
        </p:spPr>
        <p:txBody>
          <a:bodyPr wrap="square" rtlCol="0">
            <a:spAutoFit/>
          </a:bodyPr>
          <a:lstStyle/>
          <a:p>
            <a:r>
              <a:rPr lang="en-US" dirty="0" smtClean="0"/>
              <a:t>Idea #1 Impose the constraint that </a:t>
            </a:r>
          </a:p>
          <a:p>
            <a:r>
              <a:rPr lang="en-US" dirty="0" smtClean="0"/>
              <a:t>W(t)=(y(t)-y(t-1)) and</a:t>
            </a:r>
          </a:p>
          <a:p>
            <a:r>
              <a:rPr lang="en-US" dirty="0" smtClean="0"/>
              <a:t>W(t)-W(t-1)</a:t>
            </a:r>
          </a:p>
          <a:p>
            <a:pPr marL="285750" indent="-285750">
              <a:buFont typeface="Arial" panose="020B0604020202020204" pitchFamily="34" charset="0"/>
              <a:buChar char="•"/>
            </a:pPr>
            <a:r>
              <a:rPr lang="en-US" dirty="0" smtClean="0"/>
              <a:t>Have the variance-covariance structure of a stochastic </a:t>
            </a:r>
            <a:r>
              <a:rPr lang="en-US" dirty="0" err="1" smtClean="0"/>
              <a:t>Gompertz</a:t>
            </a:r>
            <a:r>
              <a:rPr lang="en-US" dirty="0" smtClean="0"/>
              <a:t> observed with error.   </a:t>
            </a:r>
          </a:p>
          <a:p>
            <a:pPr marL="285750" indent="-285750">
              <a:buFont typeface="Arial" panose="020B0604020202020204" pitchFamily="34" charset="0"/>
              <a:buChar char="•"/>
            </a:pPr>
            <a:r>
              <a:rPr lang="en-US" dirty="0" smtClean="0"/>
              <a:t>Compute Q from the total </a:t>
            </a:r>
            <a:r>
              <a:rPr lang="en-US" b="1" dirty="0" smtClean="0"/>
              <a:t>sample</a:t>
            </a:r>
            <a:r>
              <a:rPr lang="en-US" dirty="0" smtClean="0"/>
              <a:t> variance and the </a:t>
            </a:r>
            <a:r>
              <a:rPr lang="en-US" b="1" dirty="0" smtClean="0"/>
              <a:t>estimate</a:t>
            </a:r>
            <a:r>
              <a:rPr lang="en-US" dirty="0" smtClean="0"/>
              <a:t> of b</a:t>
            </a:r>
            <a:endParaRPr lang="en-US" dirty="0"/>
          </a:p>
        </p:txBody>
      </p:sp>
    </p:spTree>
    <p:extLst>
      <p:ext uri="{BB962C8B-B14F-4D97-AF65-F5344CB8AC3E}">
        <p14:creationId xmlns:p14="http://schemas.microsoft.com/office/powerpoint/2010/main" val="2642741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rPr>
              <a:t>How to estimate b when you are willing to assume the data come from </a:t>
            </a:r>
            <a:r>
              <a:rPr lang="en-US" sz="3200" dirty="0" err="1" smtClean="0">
                <a:latin typeface="+mn-lt"/>
              </a:rPr>
              <a:t>stoc</a:t>
            </a:r>
            <a:r>
              <a:rPr lang="en-US" sz="3200" dirty="0" smtClean="0">
                <a:latin typeface="+mn-lt"/>
              </a:rPr>
              <a:t>. </a:t>
            </a:r>
            <a:r>
              <a:rPr lang="en-US" sz="3200" dirty="0" err="1" smtClean="0">
                <a:latin typeface="+mn-lt"/>
              </a:rPr>
              <a:t>equil</a:t>
            </a:r>
            <a:r>
              <a:rPr lang="en-US" sz="3200" dirty="0" smtClean="0">
                <a:latin typeface="+mn-lt"/>
              </a:rPr>
              <a:t>.?</a:t>
            </a:r>
            <a:endParaRPr lang="en-US" sz="3200" dirty="0">
              <a:latin typeface="+mn-lt"/>
            </a:endParaRPr>
          </a:p>
        </p:txBody>
      </p:sp>
      <p:sp>
        <p:nvSpPr>
          <p:cNvPr id="3" name="TextBox 2"/>
          <p:cNvSpPr txBox="1"/>
          <p:nvPr/>
        </p:nvSpPr>
        <p:spPr>
          <a:xfrm>
            <a:off x="1114097" y="1371600"/>
            <a:ext cx="6837484" cy="2308324"/>
          </a:xfrm>
          <a:prstGeom prst="rect">
            <a:avLst/>
          </a:prstGeom>
          <a:noFill/>
        </p:spPr>
        <p:txBody>
          <a:bodyPr wrap="square" rtlCol="0">
            <a:spAutoFit/>
          </a:bodyPr>
          <a:lstStyle/>
          <a:p>
            <a:r>
              <a:rPr lang="en-US" sz="2400" dirty="0" smtClean="0"/>
              <a:t>Idea #2 If you subtract E(x(t)) then U=0</a:t>
            </a:r>
          </a:p>
          <a:p>
            <a:pPr marL="285750" indent="-285750">
              <a:buFont typeface="Arial" panose="020B0604020202020204" pitchFamily="34" charset="0"/>
              <a:buChar char="•"/>
            </a:pPr>
            <a:r>
              <a:rPr lang="en-US" sz="2400" dirty="0" smtClean="0"/>
              <a:t>Use mean(data) as E(x(t))</a:t>
            </a:r>
          </a:p>
          <a:p>
            <a:pPr marL="285750" indent="-285750">
              <a:buFont typeface="Arial" panose="020B0604020202020204" pitchFamily="34" charset="0"/>
              <a:buChar char="•"/>
            </a:pPr>
            <a:r>
              <a:rPr lang="en-US" sz="2400" dirty="0" smtClean="0"/>
              <a:t>Has the added value of removing “a” too!</a:t>
            </a:r>
          </a:p>
          <a:p>
            <a:pPr marL="285750" indent="-285750">
              <a:buFont typeface="Arial" panose="020B0604020202020204" pitchFamily="34" charset="0"/>
              <a:buChar char="•"/>
            </a:pPr>
            <a:r>
              <a:rPr lang="en-US" sz="2400" dirty="0" smtClean="0"/>
              <a:t>Used in Ives et al 2003</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Gompertz_example_4.R</a:t>
            </a:r>
          </a:p>
        </p:txBody>
      </p:sp>
    </p:spTree>
    <p:extLst>
      <p:ext uri="{BB962C8B-B14F-4D97-AF65-F5344CB8AC3E}">
        <p14:creationId xmlns:p14="http://schemas.microsoft.com/office/powerpoint/2010/main" val="3716387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9" name="Title 1"/>
          <p:cNvSpPr>
            <a:spLocks noGrp="1"/>
          </p:cNvSpPr>
          <p:nvPr>
            <p:ph type="title"/>
          </p:nvPr>
        </p:nvSpPr>
        <p:spPr/>
        <p:txBody>
          <a:bodyPr/>
          <a:lstStyle/>
          <a:p>
            <a:r>
              <a:rPr lang="en-US" dirty="0" smtClean="0"/>
              <a:t>Important messages</a:t>
            </a:r>
          </a:p>
        </p:txBody>
      </p:sp>
      <p:sp>
        <p:nvSpPr>
          <p:cNvPr id="2" name="TextBox 1"/>
          <p:cNvSpPr txBox="1"/>
          <p:nvPr/>
        </p:nvSpPr>
        <p:spPr>
          <a:xfrm>
            <a:off x="304800" y="1371600"/>
            <a:ext cx="8839200" cy="4339650"/>
          </a:xfrm>
          <a:prstGeom prst="rect">
            <a:avLst/>
          </a:prstGeom>
          <a:noFill/>
        </p:spPr>
        <p:txBody>
          <a:bodyPr wrap="square" rtlCol="0">
            <a:spAutoFit/>
          </a:bodyPr>
          <a:lstStyle/>
          <a:p>
            <a:r>
              <a:rPr lang="en-US" sz="2800" dirty="0" smtClean="0">
                <a:solidFill>
                  <a:schemeClr val="tx2"/>
                </a:solidFill>
                <a:latin typeface="Calibri" panose="020F0502020204030204" pitchFamily="34" charset="0"/>
              </a:rPr>
              <a:t>u and B are confounded.  Likelihood is banana-shaped, so we need to constrain </a:t>
            </a:r>
            <a:r>
              <a:rPr lang="en-US" sz="2800" dirty="0">
                <a:solidFill>
                  <a:schemeClr val="tx2"/>
                </a:solidFill>
                <a:latin typeface="Calibri" panose="020F0502020204030204" pitchFamily="34" charset="0"/>
              </a:rPr>
              <a:t>u</a:t>
            </a:r>
            <a:r>
              <a:rPr lang="en-US" sz="2800" dirty="0" smtClean="0">
                <a:solidFill>
                  <a:schemeClr val="tx2"/>
                </a:solidFill>
                <a:latin typeface="Calibri" panose="020F0502020204030204" pitchFamily="34" charset="0"/>
              </a:rPr>
              <a:t> </a:t>
            </a:r>
          </a:p>
          <a:p>
            <a:pPr marL="457200" indent="-457200">
              <a:buFont typeface="Arial" panose="020B0604020202020204" pitchFamily="34" charset="0"/>
              <a:buChar char="•"/>
            </a:pPr>
            <a:r>
              <a:rPr lang="en-US" sz="2800" dirty="0" smtClean="0">
                <a:solidFill>
                  <a:schemeClr val="tx2"/>
                </a:solidFill>
                <a:latin typeface="Calibri" panose="020F0502020204030204" pitchFamily="34" charset="0"/>
              </a:rPr>
              <a:t>de-mean the data; set u=0; set </a:t>
            </a:r>
            <a:r>
              <a:rPr lang="en-US" sz="2800" dirty="0" err="1" smtClean="0">
                <a:solidFill>
                  <a:schemeClr val="tx2"/>
                </a:solidFill>
                <a:latin typeface="Calibri" panose="020F0502020204030204" pitchFamily="34" charset="0"/>
              </a:rPr>
              <a:t>tinitx</a:t>
            </a:r>
            <a:r>
              <a:rPr lang="en-US" sz="2800" dirty="0" smtClean="0">
                <a:solidFill>
                  <a:schemeClr val="tx2"/>
                </a:solidFill>
                <a:latin typeface="Calibri" panose="020F0502020204030204" pitchFamily="34" charset="0"/>
              </a:rPr>
              <a:t>=1</a:t>
            </a:r>
          </a:p>
          <a:p>
            <a:pPr marL="457200" indent="-457200">
              <a:buFont typeface="Arial" panose="020B0604020202020204" pitchFamily="34" charset="0"/>
              <a:buChar char="•"/>
            </a:pPr>
            <a:r>
              <a:rPr lang="en-US" sz="2000" dirty="0" smtClean="0">
                <a:solidFill>
                  <a:schemeClr val="tx2"/>
                </a:solidFill>
                <a:latin typeface="Calibri" panose="020F0502020204030204" pitchFamily="34" charset="0"/>
              </a:rPr>
              <a:t>don’t demean data; set u=0; estimate a; set </a:t>
            </a:r>
            <a:r>
              <a:rPr lang="en-US" sz="2000" dirty="0" err="1" smtClean="0">
                <a:solidFill>
                  <a:schemeClr val="tx2"/>
                </a:solidFill>
                <a:latin typeface="Calibri" panose="020F0502020204030204" pitchFamily="34" charset="0"/>
              </a:rPr>
              <a:t>tinits</a:t>
            </a:r>
            <a:r>
              <a:rPr lang="en-US" sz="2000" dirty="0" smtClean="0">
                <a:solidFill>
                  <a:schemeClr val="tx2"/>
                </a:solidFill>
                <a:latin typeface="Calibri" panose="020F0502020204030204" pitchFamily="34" charset="0"/>
              </a:rPr>
              <a:t>=1</a:t>
            </a:r>
          </a:p>
          <a:p>
            <a:pPr marL="457200" indent="-457200">
              <a:buFont typeface="Arial" panose="020B0604020202020204" pitchFamily="34" charset="0"/>
              <a:buChar char="•"/>
            </a:pPr>
            <a:r>
              <a:rPr lang="en-US" sz="2000" dirty="0" smtClean="0">
                <a:solidFill>
                  <a:schemeClr val="tx2"/>
                </a:solidFill>
                <a:latin typeface="Calibri" panose="020F0502020204030204" pitchFamily="34" charset="0"/>
              </a:rPr>
              <a:t>don’t demean data; use covariates in </a:t>
            </a:r>
            <a:r>
              <a:rPr lang="en-US" sz="2000" dirty="0" err="1" smtClean="0">
                <a:solidFill>
                  <a:schemeClr val="tx2"/>
                </a:solidFill>
                <a:latin typeface="Calibri" panose="020F0502020204030204" pitchFamily="34" charset="0"/>
              </a:rPr>
              <a:t>obs</a:t>
            </a:r>
            <a:r>
              <a:rPr lang="en-US" sz="2000" dirty="0" smtClean="0">
                <a:solidFill>
                  <a:schemeClr val="tx2"/>
                </a:solidFill>
                <a:latin typeface="Calibri" panose="020F0502020204030204" pitchFamily="34" charset="0"/>
              </a:rPr>
              <a:t> to model level</a:t>
            </a:r>
          </a:p>
          <a:p>
            <a:pPr marL="457200" indent="-457200">
              <a:buFont typeface="Arial" panose="020B0604020202020204" pitchFamily="34" charset="0"/>
              <a:buChar char="•"/>
            </a:pPr>
            <a:r>
              <a:rPr lang="en-US" sz="2000" dirty="0" smtClean="0">
                <a:solidFill>
                  <a:schemeClr val="tx2"/>
                </a:solidFill>
                <a:latin typeface="Calibri" panose="020F0502020204030204" pitchFamily="34" charset="0"/>
              </a:rPr>
              <a:t>be careful in what covariates you include in the process model (you’re introducing u via Cc)</a:t>
            </a:r>
          </a:p>
          <a:p>
            <a:endParaRPr lang="en-US" sz="2800" dirty="0">
              <a:solidFill>
                <a:schemeClr val="tx2"/>
              </a:solidFill>
              <a:latin typeface="Calibri" panose="020F0502020204030204" pitchFamily="34" charset="0"/>
            </a:endParaRPr>
          </a:p>
          <a:p>
            <a:r>
              <a:rPr lang="en-US" sz="2800" dirty="0">
                <a:solidFill>
                  <a:schemeClr val="tx2"/>
                </a:solidFill>
                <a:latin typeface="Calibri" panose="020F0502020204030204" pitchFamily="34" charset="0"/>
              </a:rPr>
              <a:t>W</a:t>
            </a:r>
            <a:r>
              <a:rPr lang="en-US" sz="2800" dirty="0" smtClean="0">
                <a:solidFill>
                  <a:schemeClr val="tx2"/>
                </a:solidFill>
                <a:latin typeface="Calibri" panose="020F0502020204030204" pitchFamily="34" charset="0"/>
              </a:rPr>
              <a:t>hat happens when we add observation error?</a:t>
            </a:r>
          </a:p>
          <a:p>
            <a:pPr marL="457200" indent="-457200">
              <a:buFont typeface="Arial" panose="020B0604020202020204" pitchFamily="34" charset="0"/>
              <a:buChar char="•"/>
            </a:pPr>
            <a:r>
              <a:rPr lang="en-US" sz="2800" dirty="0" smtClean="0">
                <a:solidFill>
                  <a:schemeClr val="tx2"/>
                </a:solidFill>
                <a:latin typeface="Calibri" panose="020F0502020204030204" pitchFamily="34" charset="0"/>
              </a:rPr>
              <a:t>Estimation is more difficult.</a:t>
            </a:r>
          </a:p>
          <a:p>
            <a:pPr marL="457200" indent="-457200">
              <a:buFont typeface="Arial" panose="020B0604020202020204" pitchFamily="34" charset="0"/>
              <a:buChar char="•"/>
            </a:pPr>
            <a:r>
              <a:rPr lang="en-US" sz="2800" dirty="0" smtClean="0">
                <a:solidFill>
                  <a:schemeClr val="tx2"/>
                </a:solidFill>
                <a:latin typeface="Calibri" panose="020F0502020204030204" pitchFamily="34" charset="0"/>
              </a:rPr>
              <a:t>Replication will help us estimate R vs Q</a:t>
            </a:r>
            <a:endParaRPr lang="en-US" sz="2800" dirty="0">
              <a:solidFill>
                <a:schemeClr val="tx2"/>
              </a:solidFill>
              <a:latin typeface="Calibri" panose="020F0502020204030204" pitchFamily="34" charset="0"/>
            </a:endParaRPr>
          </a:p>
        </p:txBody>
      </p:sp>
    </p:spTree>
    <p:extLst>
      <p:ext uri="{BB962C8B-B14F-4D97-AF65-F5344CB8AC3E}">
        <p14:creationId xmlns:p14="http://schemas.microsoft.com/office/powerpoint/2010/main" val="2803958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2-species: Predator-Prey</a:t>
            </a:r>
            <a:endParaRPr lang="en-US" dirty="0">
              <a:latin typeface="+mn-lt"/>
            </a:endParaRPr>
          </a:p>
        </p:txBody>
      </p:sp>
      <p:pic>
        <p:nvPicPr>
          <p:cNvPr id="24578" name="Picture 2" descr="http://www.mtu.edu/news/images/2012/image64880-horiz.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62200" y="3124200"/>
            <a:ext cx="4429125" cy="28003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921670349"/>
              </p:ext>
            </p:extLst>
          </p:nvPr>
        </p:nvGraphicFramePr>
        <p:xfrm>
          <a:off x="1905000" y="1371600"/>
          <a:ext cx="5087938" cy="1216025"/>
        </p:xfrm>
        <a:graphic>
          <a:graphicData uri="http://schemas.openxmlformats.org/presentationml/2006/ole">
            <mc:AlternateContent xmlns:mc="http://schemas.openxmlformats.org/markup-compatibility/2006">
              <mc:Choice xmlns:v="urn:schemas-microsoft-com:vml" Requires="v">
                <p:oleObj spid="_x0000_s149539" name="Equation" r:id="rId4" imgW="2019240" imgH="482400" progId="Equation.3">
                  <p:embed/>
                </p:oleObj>
              </mc:Choice>
              <mc:Fallback>
                <p:oleObj name="Equation" r:id="rId4" imgW="2019240" imgH="482400" progId="Equation.3">
                  <p:embed/>
                  <p:pic>
                    <p:nvPicPr>
                      <p:cNvPr id="0" name=""/>
                      <p:cNvPicPr>
                        <a:picLocks noChangeAspect="1" noChangeArrowheads="1"/>
                      </p:cNvPicPr>
                      <p:nvPr/>
                    </p:nvPicPr>
                    <p:blipFill>
                      <a:blip r:embed="rId5"/>
                      <a:srcRect/>
                      <a:stretch>
                        <a:fillRect/>
                      </a:stretch>
                    </p:blipFill>
                    <p:spPr bwMode="auto">
                      <a:xfrm>
                        <a:off x="1905000" y="1371600"/>
                        <a:ext cx="5087938"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685800" y="1505589"/>
            <a:ext cx="870751" cy="369332"/>
          </a:xfrm>
          <a:prstGeom prst="rect">
            <a:avLst/>
          </a:prstGeom>
          <a:noFill/>
        </p:spPr>
        <p:txBody>
          <a:bodyPr wrap="none" rtlCol="0">
            <a:spAutoFit/>
          </a:bodyPr>
          <a:lstStyle/>
          <a:p>
            <a:r>
              <a:rPr lang="en-US" dirty="0" smtClean="0"/>
              <a:t>Moose</a:t>
            </a:r>
            <a:endParaRPr lang="en-US" dirty="0"/>
          </a:p>
        </p:txBody>
      </p:sp>
      <p:sp>
        <p:nvSpPr>
          <p:cNvPr id="5" name="TextBox 4"/>
          <p:cNvSpPr txBox="1"/>
          <p:nvPr/>
        </p:nvSpPr>
        <p:spPr>
          <a:xfrm>
            <a:off x="794804" y="2101334"/>
            <a:ext cx="726481" cy="369332"/>
          </a:xfrm>
          <a:prstGeom prst="rect">
            <a:avLst/>
          </a:prstGeom>
          <a:noFill/>
        </p:spPr>
        <p:txBody>
          <a:bodyPr wrap="none" rtlCol="0">
            <a:spAutoFit/>
          </a:bodyPr>
          <a:lstStyle/>
          <a:p>
            <a:r>
              <a:rPr lang="en-US" dirty="0" smtClean="0"/>
              <a:t>Wolf</a:t>
            </a:r>
            <a:endParaRPr lang="en-US" dirty="0"/>
          </a:p>
        </p:txBody>
      </p:sp>
    </p:spTree>
    <p:extLst>
      <p:ext uri="{BB962C8B-B14F-4D97-AF65-F5344CB8AC3E}">
        <p14:creationId xmlns:p14="http://schemas.microsoft.com/office/powerpoint/2010/main" val="495846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12" name="Text Box 56"/>
          <p:cNvSpPr txBox="1">
            <a:spLocks noChangeArrowheads="1"/>
          </p:cNvSpPr>
          <p:nvPr/>
        </p:nvSpPr>
        <p:spPr bwMode="auto">
          <a:xfrm>
            <a:off x="2475263" y="4519048"/>
            <a:ext cx="25202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base">
              <a:spcBef>
                <a:spcPct val="0"/>
              </a:spcBef>
              <a:spcAft>
                <a:spcPct val="0"/>
              </a:spcAft>
              <a:defRPr/>
            </a:pPr>
            <a:r>
              <a:rPr lang="en-US" sz="2000" dirty="0">
                <a:solidFill>
                  <a:srgbClr val="000000"/>
                </a:solidFill>
                <a:latin typeface="Calibri" panose="020F0502020204030204" pitchFamily="34" charset="0"/>
                <a:ea typeface="ＭＳ Ｐゴシック" charset="0"/>
              </a:rPr>
              <a:t>B = interaction matrix</a:t>
            </a:r>
            <a:endParaRPr lang="en-US" sz="2400" dirty="0">
              <a:solidFill>
                <a:srgbClr val="000000"/>
              </a:solidFill>
              <a:latin typeface="Calibri" panose="020F0502020204030204" pitchFamily="34" charset="0"/>
              <a:ea typeface="ＭＳ Ｐゴシック" charset="0"/>
            </a:endParaRPr>
          </a:p>
        </p:txBody>
      </p:sp>
      <p:sp>
        <p:nvSpPr>
          <p:cNvPr id="32771" name="Rectangle 1030"/>
          <p:cNvSpPr>
            <a:spLocks noGrp="1" noChangeArrowheads="1"/>
          </p:cNvSpPr>
          <p:nvPr>
            <p:ph type="title"/>
          </p:nvPr>
        </p:nvSpPr>
        <p:spPr/>
        <p:txBody>
          <a:bodyPr/>
          <a:lstStyle/>
          <a:p>
            <a:pPr eaLnBrk="1" hangingPunct="1"/>
            <a:r>
              <a:rPr lang="en-US" sz="3600" dirty="0" smtClean="0"/>
              <a:t>MAR(1): </a:t>
            </a:r>
            <a:r>
              <a:rPr lang="en-US" sz="3600" dirty="0" err="1" smtClean="0"/>
              <a:t>x</a:t>
            </a:r>
            <a:r>
              <a:rPr lang="en-US" sz="3600" baseline="-25000" dirty="0" err="1" smtClean="0"/>
              <a:t>t</a:t>
            </a:r>
            <a:r>
              <a:rPr lang="en-US" sz="3600" dirty="0" smtClean="0"/>
              <a:t>=Bx</a:t>
            </a:r>
            <a:r>
              <a:rPr lang="en-US" sz="3600" baseline="-25000" dirty="0" smtClean="0"/>
              <a:t>t-1</a:t>
            </a:r>
            <a:r>
              <a:rPr lang="en-US" sz="3600" dirty="0" smtClean="0"/>
              <a:t> + u + </a:t>
            </a:r>
            <a:r>
              <a:rPr lang="en-US" sz="3600" dirty="0" err="1" smtClean="0"/>
              <a:t>w</a:t>
            </a:r>
            <a:r>
              <a:rPr lang="en-US" sz="3600" baseline="-25000" dirty="0" err="1" smtClean="0"/>
              <a:t>t</a:t>
            </a:r>
            <a:endParaRPr lang="en-US" sz="3600" baseline="-25000" dirty="0" smtClean="0"/>
          </a:p>
        </p:txBody>
      </p:sp>
      <p:graphicFrame>
        <p:nvGraphicFramePr>
          <p:cNvPr id="32773" name="Object 1033"/>
          <p:cNvGraphicFramePr>
            <a:graphicFrameLocks noGrp="1" noChangeAspect="1"/>
          </p:cNvGraphicFramePr>
          <p:nvPr>
            <p:ph idx="1"/>
            <p:extLst>
              <p:ext uri="{D42A27DB-BD31-4B8C-83A1-F6EECF244321}">
                <p14:modId xmlns:p14="http://schemas.microsoft.com/office/powerpoint/2010/main" val="4064865745"/>
              </p:ext>
            </p:extLst>
          </p:nvPr>
        </p:nvGraphicFramePr>
        <p:xfrm>
          <a:off x="1956136" y="2914277"/>
          <a:ext cx="6240624" cy="1097888"/>
        </p:xfrm>
        <a:graphic>
          <a:graphicData uri="http://schemas.openxmlformats.org/presentationml/2006/ole">
            <mc:AlternateContent xmlns:mc="http://schemas.openxmlformats.org/markup-compatibility/2006">
              <mc:Choice xmlns:v="urn:schemas-microsoft-com:vml" Requires="v">
                <p:oleObj spid="_x0000_s150563" name="Equation" r:id="rId4" imgW="2743200" imgH="482400" progId="Equation.3">
                  <p:embed/>
                </p:oleObj>
              </mc:Choice>
              <mc:Fallback>
                <p:oleObj name="Equation" r:id="rId4" imgW="2743200" imgH="482400" progId="Equation.3">
                  <p:embed/>
                  <p:pic>
                    <p:nvPicPr>
                      <p:cNvPr id="0" name=""/>
                      <p:cNvPicPr>
                        <a:picLocks noChangeAspect="1" noChangeArrowheads="1"/>
                      </p:cNvPicPr>
                      <p:nvPr/>
                    </p:nvPicPr>
                    <p:blipFill>
                      <a:blip r:embed="rId5"/>
                      <a:srcRect/>
                      <a:stretch>
                        <a:fillRect/>
                      </a:stretch>
                    </p:blipFill>
                    <p:spPr bwMode="auto">
                      <a:xfrm>
                        <a:off x="1956136" y="2914277"/>
                        <a:ext cx="6240624" cy="1097888"/>
                      </a:xfrm>
                      <a:prstGeom prst="rect">
                        <a:avLst/>
                      </a:prstGeom>
                      <a:noFill/>
                      <a:ln>
                        <a:noFill/>
                      </a:ln>
                      <a:effectLst/>
                      <a:extLst/>
                    </p:spPr>
                  </p:pic>
                </p:oleObj>
              </mc:Fallback>
            </mc:AlternateContent>
          </a:graphicData>
        </a:graphic>
      </p:graphicFrame>
      <p:sp>
        <p:nvSpPr>
          <p:cNvPr id="32772" name="AutoShape 1032"/>
          <p:cNvSpPr>
            <a:spLocks/>
          </p:cNvSpPr>
          <p:nvPr/>
        </p:nvSpPr>
        <p:spPr bwMode="auto">
          <a:xfrm rot="5400000">
            <a:off x="4022103" y="3199340"/>
            <a:ext cx="304800" cy="1989311"/>
          </a:xfrm>
          <a:prstGeom prst="rightBrace">
            <a:avLst>
              <a:gd name="adj1" fmla="val 70833"/>
              <a:gd name="adj2" fmla="val 50000"/>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rot="10800000" vert="eaVert" wrap="none" anchor="ct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sp>
        <p:nvSpPr>
          <p:cNvPr id="224258" name="Text Box 2"/>
          <p:cNvSpPr txBox="1">
            <a:spLocks noChangeArrowheads="1"/>
          </p:cNvSpPr>
          <p:nvPr/>
        </p:nvSpPr>
        <p:spPr bwMode="auto">
          <a:xfrm>
            <a:off x="5777975" y="5551320"/>
            <a:ext cx="3124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0"/>
              </a:spcBef>
              <a:spcAft>
                <a:spcPct val="0"/>
              </a:spcAft>
              <a:defRPr/>
            </a:pPr>
            <a:r>
              <a:rPr lang="en-US" sz="2000" dirty="0" smtClean="0">
                <a:latin typeface="Calibri" panose="020F0502020204030204" pitchFamily="34" charset="0"/>
                <a:ea typeface="ＭＳ Ｐゴシック" charset="0"/>
              </a:rPr>
              <a:t>Process variation</a:t>
            </a:r>
          </a:p>
          <a:p>
            <a:pPr fontAlgn="base">
              <a:spcBef>
                <a:spcPct val="0"/>
              </a:spcBef>
              <a:spcAft>
                <a:spcPct val="0"/>
              </a:spcAft>
              <a:defRPr/>
            </a:pPr>
            <a:r>
              <a:rPr lang="en-US" sz="2000" dirty="0" smtClean="0">
                <a:latin typeface="Calibri" panose="020F0502020204030204" pitchFamily="34" charset="0"/>
                <a:ea typeface="ＭＳ Ｐゴシック" charset="0"/>
              </a:rPr>
              <a:t>MVN(0,Q)</a:t>
            </a:r>
            <a:endParaRPr lang="en-US" sz="2000" dirty="0">
              <a:latin typeface="Calibri" panose="020F0502020204030204" pitchFamily="34" charset="0"/>
              <a:ea typeface="ＭＳ Ｐゴシック" charset="0"/>
            </a:endParaRPr>
          </a:p>
        </p:txBody>
      </p:sp>
      <p:sp>
        <p:nvSpPr>
          <p:cNvPr id="32783" name="Line 4"/>
          <p:cNvSpPr>
            <a:spLocks noChangeShapeType="1"/>
          </p:cNvSpPr>
          <p:nvPr/>
        </p:nvSpPr>
        <p:spPr bwMode="auto">
          <a:xfrm flipV="1">
            <a:off x="7164058" y="4041595"/>
            <a:ext cx="487043" cy="1477608"/>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eaLnBrk="0" fontAlgn="base" hangingPunct="0">
              <a:spcBef>
                <a:spcPct val="0"/>
              </a:spcBef>
              <a:spcAft>
                <a:spcPct val="0"/>
              </a:spcAft>
            </a:pPr>
            <a:endParaRPr lang="en-US">
              <a:solidFill>
                <a:srgbClr val="000000"/>
              </a:solidFill>
              <a:latin typeface="Arial" pitchFamily="34" charset="0"/>
            </a:endParaRPr>
          </a:p>
        </p:txBody>
      </p:sp>
      <p:sp>
        <p:nvSpPr>
          <p:cNvPr id="18" name="Text Box 1036"/>
          <p:cNvSpPr txBox="1">
            <a:spLocks noChangeArrowheads="1"/>
          </p:cNvSpPr>
          <p:nvPr/>
        </p:nvSpPr>
        <p:spPr bwMode="auto">
          <a:xfrm>
            <a:off x="432203" y="1981200"/>
            <a:ext cx="20430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base">
              <a:spcBef>
                <a:spcPct val="0"/>
              </a:spcBef>
              <a:spcAft>
                <a:spcPct val="0"/>
              </a:spcAft>
              <a:defRPr/>
            </a:pPr>
            <a:r>
              <a:rPr lang="en-US" sz="2000" dirty="0" smtClean="0">
                <a:solidFill>
                  <a:srgbClr val="000000"/>
                </a:solidFill>
                <a:latin typeface="Calibri" panose="020F0502020204030204" pitchFamily="34" charset="0"/>
                <a:ea typeface="ＭＳ Ｐゴシック" charset="0"/>
              </a:rPr>
              <a:t>“</a:t>
            </a:r>
            <a:r>
              <a:rPr lang="en-US" sz="2000" dirty="0" err="1" smtClean="0">
                <a:solidFill>
                  <a:srgbClr val="000000"/>
                </a:solidFill>
                <a:latin typeface="Calibri" panose="020F0502020204030204" pitchFamily="34" charset="0"/>
                <a:ea typeface="ＭＳ Ｐゴシック" charset="0"/>
              </a:rPr>
              <a:t>spp</a:t>
            </a:r>
            <a:r>
              <a:rPr lang="en-US" sz="2000" dirty="0" smtClean="0">
                <a:solidFill>
                  <a:srgbClr val="000000"/>
                </a:solidFill>
                <a:latin typeface="Calibri" panose="020F0502020204030204" pitchFamily="34" charset="0"/>
                <a:ea typeface="ＭＳ Ｐゴシック" charset="0"/>
              </a:rPr>
              <a:t>” abundance</a:t>
            </a:r>
            <a:endParaRPr lang="en-US" sz="2400" dirty="0">
              <a:solidFill>
                <a:srgbClr val="000000"/>
              </a:solidFill>
              <a:latin typeface="Calibri" panose="020F0502020204030204" pitchFamily="34" charset="0"/>
              <a:ea typeface="ＭＳ Ｐゴシック" charset="0"/>
            </a:endParaRPr>
          </a:p>
        </p:txBody>
      </p:sp>
      <p:sp>
        <p:nvSpPr>
          <p:cNvPr id="19" name="AutoShape 1037"/>
          <p:cNvSpPr>
            <a:spLocks/>
          </p:cNvSpPr>
          <p:nvPr/>
        </p:nvSpPr>
        <p:spPr bwMode="auto">
          <a:xfrm rot="16200000" flipV="1">
            <a:off x="2112759" y="2341335"/>
            <a:ext cx="381000" cy="609600"/>
          </a:xfrm>
          <a:prstGeom prst="rightBrace">
            <a:avLst>
              <a:gd name="adj1" fmla="val 5399"/>
              <a:gd name="adj2" fmla="val 50000"/>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rot="10800000" vert="eaVert" wrap="none" anchor="ct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spTree>
    <p:extLst>
      <p:ext uri="{BB962C8B-B14F-4D97-AF65-F5344CB8AC3E}">
        <p14:creationId xmlns:p14="http://schemas.microsoft.com/office/powerpoint/2010/main" val="1007812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1"/>
          <p:cNvSpPr>
            <a:spLocks noGrp="1"/>
          </p:cNvSpPr>
          <p:nvPr>
            <p:ph type="title"/>
          </p:nvPr>
        </p:nvSpPr>
        <p:spPr/>
        <p:txBody>
          <a:bodyPr/>
          <a:lstStyle/>
          <a:p>
            <a:r>
              <a:rPr lang="en-US" dirty="0" smtClean="0"/>
              <a:t>Meaning of the B matrix</a:t>
            </a:r>
          </a:p>
        </p:txBody>
      </p:sp>
      <p:graphicFrame>
        <p:nvGraphicFramePr>
          <p:cNvPr id="75778" name="Object 2"/>
          <p:cNvGraphicFramePr>
            <a:graphicFrameLocks noChangeAspect="1"/>
          </p:cNvGraphicFramePr>
          <p:nvPr/>
        </p:nvGraphicFramePr>
        <p:xfrm>
          <a:off x="993775" y="2114550"/>
          <a:ext cx="4608513" cy="2944813"/>
        </p:xfrm>
        <a:graphic>
          <a:graphicData uri="http://schemas.openxmlformats.org/presentationml/2006/ole">
            <mc:AlternateContent xmlns:mc="http://schemas.openxmlformats.org/markup-compatibility/2006">
              <mc:Choice xmlns:v="urn:schemas-microsoft-com:vml" Requires="v">
                <p:oleObj spid="_x0000_s151587" name="Equation" r:id="rId4" imgW="1828800" imgH="1168200" progId="Equation.3">
                  <p:embed/>
                </p:oleObj>
              </mc:Choice>
              <mc:Fallback>
                <p:oleObj name="Equation" r:id="rId4" imgW="1828800" imgH="1168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775" y="2114550"/>
                        <a:ext cx="4608513" cy="294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788" name="Group 12"/>
          <p:cNvGrpSpPr>
            <a:grpSpLocks/>
          </p:cNvGrpSpPr>
          <p:nvPr/>
        </p:nvGrpSpPr>
        <p:grpSpPr bwMode="auto">
          <a:xfrm>
            <a:off x="1289050" y="3379787"/>
            <a:ext cx="7553328" cy="2800349"/>
            <a:chOff x="812" y="2129"/>
            <a:chExt cx="4758" cy="1764"/>
          </a:xfrm>
        </p:grpSpPr>
        <p:sp>
          <p:nvSpPr>
            <p:cNvPr id="14" name="Rounded Rectangle 13"/>
            <p:cNvSpPr/>
            <p:nvPr/>
          </p:nvSpPr>
          <p:spPr>
            <a:xfrm rot="2205251">
              <a:off x="812" y="2129"/>
              <a:ext cx="2940" cy="2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2"/>
                </a:solidFill>
                <a:latin typeface="Calibri" panose="020F0502020204030204" pitchFamily="34" charset="0"/>
              </a:endParaRPr>
            </a:p>
          </p:txBody>
        </p:sp>
        <p:sp>
          <p:nvSpPr>
            <p:cNvPr id="75782" name="TextBox 14"/>
            <p:cNvSpPr txBox="1">
              <a:spLocks noChangeArrowheads="1"/>
            </p:cNvSpPr>
            <p:nvPr/>
          </p:nvSpPr>
          <p:spPr bwMode="auto">
            <a:xfrm>
              <a:off x="3446" y="3137"/>
              <a:ext cx="212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b="1" dirty="0">
                  <a:solidFill>
                    <a:srgbClr val="FF0000"/>
                  </a:solidFill>
                </a:rPr>
                <a:t>Intra-specific </a:t>
              </a:r>
              <a:r>
                <a:rPr lang="en-US" sz="2400" b="1" dirty="0" smtClean="0">
                  <a:solidFill>
                    <a:srgbClr val="FF0000"/>
                  </a:solidFill>
                </a:rPr>
                <a:t>effects</a:t>
              </a:r>
            </a:p>
            <a:p>
              <a:r>
                <a:rPr lang="en-US" sz="2400" b="1" dirty="0" smtClean="0">
                  <a:solidFill>
                    <a:srgbClr val="FF0000"/>
                  </a:solidFill>
                </a:rPr>
                <a:t>effect of </a:t>
              </a:r>
              <a:r>
                <a:rPr lang="en-US" sz="2400" b="1" dirty="0" err="1" smtClean="0">
                  <a:solidFill>
                    <a:srgbClr val="FF0000"/>
                  </a:solidFill>
                </a:rPr>
                <a:t>spp</a:t>
              </a:r>
              <a:r>
                <a:rPr lang="en-US" sz="2400" b="1" dirty="0" smtClean="0">
                  <a:solidFill>
                    <a:srgbClr val="FF0000"/>
                  </a:solidFill>
                </a:rPr>
                <a:t> </a:t>
              </a:r>
              <a:r>
                <a:rPr lang="en-US" sz="2400" b="1" dirty="0" err="1" smtClean="0">
                  <a:solidFill>
                    <a:srgbClr val="FF0000"/>
                  </a:solidFill>
                </a:rPr>
                <a:t>i</a:t>
              </a:r>
              <a:r>
                <a:rPr lang="en-US" sz="2400" b="1" dirty="0" smtClean="0">
                  <a:solidFill>
                    <a:srgbClr val="FF0000"/>
                  </a:solidFill>
                </a:rPr>
                <a:t> on itself,</a:t>
              </a:r>
            </a:p>
            <a:p>
              <a:r>
                <a:rPr lang="en-US" sz="2400" b="1" dirty="0" smtClean="0">
                  <a:solidFill>
                    <a:srgbClr val="FF0000"/>
                  </a:solidFill>
                </a:rPr>
                <a:t>aka density-dependence</a:t>
              </a:r>
              <a:endParaRPr lang="en-US" sz="2400" b="1" dirty="0">
                <a:solidFill>
                  <a:srgbClr val="FF0000"/>
                </a:solidFill>
              </a:endParaRPr>
            </a:p>
          </p:txBody>
        </p:sp>
      </p:grpSp>
      <p:grpSp>
        <p:nvGrpSpPr>
          <p:cNvPr id="75789" name="Group 13"/>
          <p:cNvGrpSpPr>
            <a:grpSpLocks/>
          </p:cNvGrpSpPr>
          <p:nvPr/>
        </p:nvGrpSpPr>
        <p:grpSpPr bwMode="auto">
          <a:xfrm>
            <a:off x="1773238" y="2203450"/>
            <a:ext cx="6732587" cy="3624263"/>
            <a:chOff x="1117" y="1388"/>
            <a:chExt cx="4241" cy="2283"/>
          </a:xfrm>
        </p:grpSpPr>
        <p:sp>
          <p:nvSpPr>
            <p:cNvPr id="18" name="TextBox 17"/>
            <p:cNvSpPr txBox="1"/>
            <p:nvPr/>
          </p:nvSpPr>
          <p:spPr>
            <a:xfrm>
              <a:off x="3646" y="1966"/>
              <a:ext cx="1712" cy="523"/>
            </a:xfrm>
            <a:prstGeom prst="rect">
              <a:avLst/>
            </a:prstGeom>
            <a:noFill/>
          </p:spPr>
          <p:txBody>
            <a:bodyPr wrap="none">
              <a:spAutoFit/>
            </a:bodyPr>
            <a:lstStyle/>
            <a:p>
              <a:pPr algn="ctr" fontAlgn="auto">
                <a:spcBef>
                  <a:spcPts val="0"/>
                </a:spcBef>
                <a:spcAft>
                  <a:spcPts val="0"/>
                </a:spcAft>
                <a:defRPr/>
              </a:pPr>
              <a:r>
                <a:rPr lang="en-US" sz="2400" dirty="0">
                  <a:solidFill>
                    <a:schemeClr val="accent6"/>
                  </a:solidFill>
                  <a:latin typeface="Calibri" panose="020F0502020204030204" pitchFamily="34" charset="0"/>
                </a:rPr>
                <a:t>Inter-specific effects</a:t>
              </a:r>
            </a:p>
            <a:p>
              <a:pPr algn="ctr" fontAlgn="auto">
                <a:spcBef>
                  <a:spcPts val="0"/>
                </a:spcBef>
                <a:spcAft>
                  <a:spcPts val="0"/>
                </a:spcAft>
                <a:defRPr/>
              </a:pPr>
              <a:r>
                <a:rPr lang="en-US" sz="2400" dirty="0">
                  <a:solidFill>
                    <a:schemeClr val="accent6"/>
                  </a:solidFill>
                  <a:latin typeface="Calibri" panose="020F0502020204030204" pitchFamily="34" charset="0"/>
                </a:rPr>
                <a:t>(can be set to zero)</a:t>
              </a:r>
            </a:p>
          </p:txBody>
        </p:sp>
        <p:sp>
          <p:nvSpPr>
            <p:cNvPr id="20" name="Right Triangle 19"/>
            <p:cNvSpPr/>
            <p:nvPr/>
          </p:nvSpPr>
          <p:spPr>
            <a:xfrm>
              <a:off x="1117" y="1643"/>
              <a:ext cx="1978" cy="1492"/>
            </a:xfrm>
            <a:prstGeom prst="r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Calibri" panose="020F0502020204030204" pitchFamily="34" charset="0"/>
              </a:endParaRPr>
            </a:p>
          </p:txBody>
        </p:sp>
        <p:sp>
          <p:nvSpPr>
            <p:cNvPr id="21" name="Right Triangle 20"/>
            <p:cNvSpPr/>
            <p:nvPr/>
          </p:nvSpPr>
          <p:spPr>
            <a:xfrm rot="10800000">
              <a:off x="1403" y="1388"/>
              <a:ext cx="1979" cy="1493"/>
            </a:xfrm>
            <a:prstGeom prst="r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Calibri" panose="020F0502020204030204" pitchFamily="34" charset="0"/>
              </a:endParaRPr>
            </a:p>
          </p:txBody>
        </p:sp>
        <p:sp>
          <p:nvSpPr>
            <p:cNvPr id="22" name="TextBox 21"/>
            <p:cNvSpPr txBox="1"/>
            <p:nvPr/>
          </p:nvSpPr>
          <p:spPr>
            <a:xfrm>
              <a:off x="1190" y="3148"/>
              <a:ext cx="1712" cy="523"/>
            </a:xfrm>
            <a:prstGeom prst="rect">
              <a:avLst/>
            </a:prstGeom>
            <a:noFill/>
          </p:spPr>
          <p:txBody>
            <a:bodyPr wrap="none">
              <a:spAutoFit/>
            </a:bodyPr>
            <a:lstStyle/>
            <a:p>
              <a:pPr algn="ctr" fontAlgn="auto">
                <a:spcBef>
                  <a:spcPts val="0"/>
                </a:spcBef>
                <a:spcAft>
                  <a:spcPts val="0"/>
                </a:spcAft>
                <a:defRPr/>
              </a:pPr>
              <a:r>
                <a:rPr lang="en-US" sz="2400" dirty="0">
                  <a:solidFill>
                    <a:schemeClr val="accent6"/>
                  </a:solidFill>
                  <a:latin typeface="Calibri" panose="020F0502020204030204" pitchFamily="34" charset="0"/>
                </a:rPr>
                <a:t>Inter-specific effects</a:t>
              </a:r>
            </a:p>
            <a:p>
              <a:pPr algn="ctr" fontAlgn="auto">
                <a:spcBef>
                  <a:spcPts val="0"/>
                </a:spcBef>
                <a:spcAft>
                  <a:spcPts val="0"/>
                </a:spcAft>
                <a:defRPr/>
              </a:pPr>
              <a:r>
                <a:rPr lang="en-US" sz="2400" dirty="0">
                  <a:solidFill>
                    <a:schemeClr val="accent6"/>
                  </a:solidFill>
                  <a:latin typeface="Calibri" panose="020F0502020204030204" pitchFamily="34" charset="0"/>
                </a:rPr>
                <a:t>(can be set to zero)</a:t>
              </a:r>
            </a:p>
          </p:txBody>
        </p:sp>
      </p:grpSp>
    </p:spTree>
    <p:extLst>
      <p:ext uri="{BB962C8B-B14F-4D97-AF65-F5344CB8AC3E}">
        <p14:creationId xmlns:p14="http://schemas.microsoft.com/office/powerpoint/2010/main" val="773857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1"/>
          <p:cNvSpPr>
            <a:spLocks noGrp="1"/>
          </p:cNvSpPr>
          <p:nvPr>
            <p:ph type="title"/>
          </p:nvPr>
        </p:nvSpPr>
        <p:spPr/>
        <p:txBody>
          <a:bodyPr/>
          <a:lstStyle/>
          <a:p>
            <a:r>
              <a:rPr lang="en-US" dirty="0">
                <a:latin typeface="+mn-lt"/>
              </a:rPr>
              <a:t>O</a:t>
            </a:r>
            <a:r>
              <a:rPr lang="en-US" dirty="0" smtClean="0">
                <a:latin typeface="+mn-lt"/>
              </a:rPr>
              <a:t>bservation error causes</a:t>
            </a:r>
          </a:p>
        </p:txBody>
      </p:sp>
      <p:graphicFrame>
        <p:nvGraphicFramePr>
          <p:cNvPr id="75778" name="Object 2"/>
          <p:cNvGraphicFramePr>
            <a:graphicFrameLocks noChangeAspect="1"/>
          </p:cNvGraphicFramePr>
          <p:nvPr>
            <p:extLst>
              <p:ext uri="{D42A27DB-BD31-4B8C-83A1-F6EECF244321}">
                <p14:modId xmlns:p14="http://schemas.microsoft.com/office/powerpoint/2010/main" val="1472454281"/>
              </p:ext>
            </p:extLst>
          </p:nvPr>
        </p:nvGraphicFramePr>
        <p:xfrm>
          <a:off x="1086643" y="3078162"/>
          <a:ext cx="4608513" cy="2944813"/>
        </p:xfrm>
        <a:graphic>
          <a:graphicData uri="http://schemas.openxmlformats.org/presentationml/2006/ole">
            <mc:AlternateContent xmlns:mc="http://schemas.openxmlformats.org/markup-compatibility/2006">
              <mc:Choice xmlns:v="urn:schemas-microsoft-com:vml" Requires="v">
                <p:oleObj spid="_x0000_s153635" name="Equation" r:id="rId4" imgW="1828800" imgH="1168200" progId="Equation.3">
                  <p:embed/>
                </p:oleObj>
              </mc:Choice>
              <mc:Fallback>
                <p:oleObj name="Equation" r:id="rId4" imgW="1828800" imgH="1168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6643" y="3078162"/>
                        <a:ext cx="4608513" cy="294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788" name="Group 12"/>
          <p:cNvGrpSpPr>
            <a:grpSpLocks/>
          </p:cNvGrpSpPr>
          <p:nvPr/>
        </p:nvGrpSpPr>
        <p:grpSpPr bwMode="auto">
          <a:xfrm>
            <a:off x="1381918" y="4343400"/>
            <a:ext cx="6942140" cy="2430462"/>
            <a:chOff x="812" y="2129"/>
            <a:chExt cx="4373" cy="1531"/>
          </a:xfrm>
        </p:grpSpPr>
        <p:sp>
          <p:nvSpPr>
            <p:cNvPr id="14" name="Rounded Rectangle 13"/>
            <p:cNvSpPr/>
            <p:nvPr/>
          </p:nvSpPr>
          <p:spPr>
            <a:xfrm rot="2205251">
              <a:off x="812" y="2129"/>
              <a:ext cx="2940" cy="2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2"/>
                </a:solidFill>
                <a:latin typeface="Calibri" panose="020F0502020204030204" pitchFamily="34" charset="0"/>
              </a:endParaRPr>
            </a:p>
          </p:txBody>
        </p:sp>
        <p:sp>
          <p:nvSpPr>
            <p:cNvPr id="75782" name="TextBox 14"/>
            <p:cNvSpPr txBox="1">
              <a:spLocks noChangeArrowheads="1"/>
            </p:cNvSpPr>
            <p:nvPr/>
          </p:nvSpPr>
          <p:spPr bwMode="auto">
            <a:xfrm>
              <a:off x="3446" y="3137"/>
              <a:ext cx="173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b="1" dirty="0">
                  <a:solidFill>
                    <a:srgbClr val="FF0000"/>
                  </a:solidFill>
                </a:rPr>
                <a:t>Intra-specific </a:t>
              </a:r>
              <a:r>
                <a:rPr lang="en-US" sz="2400" b="1" dirty="0" smtClean="0">
                  <a:solidFill>
                    <a:srgbClr val="FF0000"/>
                  </a:solidFill>
                </a:rPr>
                <a:t>effects</a:t>
              </a:r>
            </a:p>
            <a:p>
              <a:r>
                <a:rPr lang="en-US" sz="2400" b="1" dirty="0" smtClean="0">
                  <a:solidFill>
                    <a:srgbClr val="FF0000"/>
                  </a:solidFill>
                </a:rPr>
                <a:t>go to 0</a:t>
              </a:r>
              <a:endParaRPr lang="en-US" sz="2400" b="1" dirty="0">
                <a:solidFill>
                  <a:srgbClr val="FF0000"/>
                </a:solidFill>
              </a:endParaRPr>
            </a:p>
          </p:txBody>
        </p:sp>
      </p:grpSp>
      <p:grpSp>
        <p:nvGrpSpPr>
          <p:cNvPr id="75789" name="Group 13"/>
          <p:cNvGrpSpPr>
            <a:grpSpLocks/>
          </p:cNvGrpSpPr>
          <p:nvPr/>
        </p:nvGrpSpPr>
        <p:grpSpPr bwMode="auto">
          <a:xfrm>
            <a:off x="1866106" y="3167062"/>
            <a:ext cx="6729412" cy="2773363"/>
            <a:chOff x="1117" y="1388"/>
            <a:chExt cx="4239" cy="1747"/>
          </a:xfrm>
        </p:grpSpPr>
        <p:sp>
          <p:nvSpPr>
            <p:cNvPr id="18" name="TextBox 17"/>
            <p:cNvSpPr txBox="1"/>
            <p:nvPr/>
          </p:nvSpPr>
          <p:spPr>
            <a:xfrm>
              <a:off x="3648" y="1966"/>
              <a:ext cx="1708" cy="523"/>
            </a:xfrm>
            <a:prstGeom prst="rect">
              <a:avLst/>
            </a:prstGeom>
            <a:noFill/>
          </p:spPr>
          <p:txBody>
            <a:bodyPr wrap="none">
              <a:spAutoFit/>
            </a:bodyPr>
            <a:lstStyle/>
            <a:p>
              <a:pPr algn="ctr" fontAlgn="auto">
                <a:spcBef>
                  <a:spcPts val="0"/>
                </a:spcBef>
                <a:spcAft>
                  <a:spcPts val="0"/>
                </a:spcAft>
                <a:defRPr/>
              </a:pPr>
              <a:r>
                <a:rPr lang="en-US" sz="2400" dirty="0">
                  <a:solidFill>
                    <a:schemeClr val="accent6"/>
                  </a:solidFill>
                  <a:latin typeface="Calibri" panose="020F0502020204030204" pitchFamily="34" charset="0"/>
                </a:rPr>
                <a:t>Inter-specific effects</a:t>
              </a:r>
            </a:p>
            <a:p>
              <a:pPr algn="ctr" fontAlgn="auto">
                <a:spcBef>
                  <a:spcPts val="0"/>
                </a:spcBef>
                <a:spcAft>
                  <a:spcPts val="0"/>
                </a:spcAft>
                <a:defRPr/>
              </a:pPr>
              <a:r>
                <a:rPr lang="en-US" sz="2400" dirty="0" smtClean="0">
                  <a:solidFill>
                    <a:schemeClr val="accent6"/>
                  </a:solidFill>
                  <a:latin typeface="Calibri" panose="020F0502020204030204" pitchFamily="34" charset="0"/>
                </a:rPr>
                <a:t>(go to 0)</a:t>
              </a:r>
              <a:endParaRPr lang="en-US" sz="2400" dirty="0">
                <a:solidFill>
                  <a:schemeClr val="accent6"/>
                </a:solidFill>
                <a:latin typeface="Calibri" panose="020F0502020204030204" pitchFamily="34" charset="0"/>
              </a:endParaRPr>
            </a:p>
          </p:txBody>
        </p:sp>
        <p:sp>
          <p:nvSpPr>
            <p:cNvPr id="20" name="Right Triangle 19"/>
            <p:cNvSpPr/>
            <p:nvPr/>
          </p:nvSpPr>
          <p:spPr>
            <a:xfrm>
              <a:off x="1117" y="1643"/>
              <a:ext cx="1978" cy="1492"/>
            </a:xfrm>
            <a:prstGeom prst="r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Calibri" panose="020F0502020204030204" pitchFamily="34" charset="0"/>
              </a:endParaRPr>
            </a:p>
          </p:txBody>
        </p:sp>
        <p:sp>
          <p:nvSpPr>
            <p:cNvPr id="21" name="Right Triangle 20"/>
            <p:cNvSpPr/>
            <p:nvPr/>
          </p:nvSpPr>
          <p:spPr>
            <a:xfrm rot="10800000">
              <a:off x="1403" y="1388"/>
              <a:ext cx="1979" cy="1493"/>
            </a:xfrm>
            <a:prstGeom prst="r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Calibri" panose="020F0502020204030204" pitchFamily="34" charset="0"/>
              </a:endParaRPr>
            </a:p>
          </p:txBody>
        </p:sp>
      </p:grpSp>
      <p:sp>
        <p:nvSpPr>
          <p:cNvPr id="12" name="TextBox 11"/>
          <p:cNvSpPr txBox="1"/>
          <p:nvPr/>
        </p:nvSpPr>
        <p:spPr>
          <a:xfrm>
            <a:off x="76200" y="1371600"/>
            <a:ext cx="7924800" cy="1400383"/>
          </a:xfrm>
          <a:prstGeom prst="rect">
            <a:avLst/>
          </a:prstGeom>
          <a:noFill/>
        </p:spPr>
        <p:txBody>
          <a:bodyPr wrap="square">
            <a:spAutoFit/>
          </a:bodyPr>
          <a:lstStyle>
            <a:lvl1pPr>
              <a:defRPr>
                <a:solidFill>
                  <a:schemeClr val="tx1"/>
                </a:solidFill>
                <a:latin typeface="Calibri" pitchFamily="34" charset="0"/>
              </a:defRPr>
            </a:lvl1pPr>
            <a:lvl2pPr marL="744538" indent="-287338">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800100" lvl="1" indent="-342900">
              <a:spcAft>
                <a:spcPts val="600"/>
              </a:spcAft>
              <a:buFont typeface="Wingdings" panose="05000000000000000000" pitchFamily="2" charset="2"/>
              <a:buChar char="Ø"/>
            </a:pPr>
            <a:r>
              <a:rPr lang="en-US" sz="2000" b="1" dirty="0" smtClean="0"/>
              <a:t>Spurious density-dependence, i.e. apparent stronger effect of self on self</a:t>
            </a:r>
          </a:p>
          <a:p>
            <a:pPr marL="800100" lvl="1" indent="-342900">
              <a:spcAft>
                <a:spcPts val="600"/>
              </a:spcAft>
              <a:buFont typeface="Wingdings" panose="05000000000000000000" pitchFamily="2" charset="2"/>
              <a:buChar char="Ø"/>
            </a:pPr>
            <a:r>
              <a:rPr lang="en-US" sz="2000" b="1" dirty="0" smtClean="0"/>
              <a:t>Spuriously low species interaction strengths, i.e. apparent lower effect of other on self</a:t>
            </a:r>
          </a:p>
        </p:txBody>
      </p:sp>
    </p:spTree>
    <p:extLst>
      <p:ext uri="{BB962C8B-B14F-4D97-AF65-F5344CB8AC3E}">
        <p14:creationId xmlns:p14="http://schemas.microsoft.com/office/powerpoint/2010/main" val="2471044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12" name="Text Box 56"/>
          <p:cNvSpPr txBox="1">
            <a:spLocks noChangeArrowheads="1"/>
          </p:cNvSpPr>
          <p:nvPr/>
        </p:nvSpPr>
        <p:spPr bwMode="auto">
          <a:xfrm>
            <a:off x="1252538" y="4079875"/>
            <a:ext cx="25202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base">
              <a:spcBef>
                <a:spcPct val="0"/>
              </a:spcBef>
              <a:spcAft>
                <a:spcPct val="0"/>
              </a:spcAft>
              <a:defRPr/>
            </a:pPr>
            <a:r>
              <a:rPr lang="en-US" sz="2000" dirty="0">
                <a:solidFill>
                  <a:srgbClr val="000000"/>
                </a:solidFill>
                <a:latin typeface="Calibri" panose="020F0502020204030204" pitchFamily="34" charset="0"/>
                <a:ea typeface="ＭＳ Ｐゴシック" charset="0"/>
              </a:rPr>
              <a:t>B = interaction matrix</a:t>
            </a:r>
            <a:endParaRPr lang="en-US" sz="2400" dirty="0">
              <a:solidFill>
                <a:srgbClr val="000000"/>
              </a:solidFill>
              <a:latin typeface="Calibri" panose="020F0502020204030204" pitchFamily="34" charset="0"/>
              <a:ea typeface="ＭＳ Ｐゴシック" charset="0"/>
            </a:endParaRPr>
          </a:p>
        </p:txBody>
      </p:sp>
      <p:sp>
        <p:nvSpPr>
          <p:cNvPr id="32771" name="Rectangle 1030"/>
          <p:cNvSpPr>
            <a:spLocks noGrp="1" noChangeArrowheads="1"/>
          </p:cNvSpPr>
          <p:nvPr>
            <p:ph type="title" idx="4294967295"/>
          </p:nvPr>
        </p:nvSpPr>
        <p:spPr/>
        <p:txBody>
          <a:bodyPr/>
          <a:lstStyle/>
          <a:p>
            <a:pPr eaLnBrk="1" hangingPunct="1"/>
            <a:r>
              <a:rPr lang="en-US" sz="3600" dirty="0" smtClean="0"/>
              <a:t>Adding covariates</a:t>
            </a:r>
          </a:p>
        </p:txBody>
      </p:sp>
      <p:sp>
        <p:nvSpPr>
          <p:cNvPr id="32772" name="AutoShape 1032"/>
          <p:cNvSpPr>
            <a:spLocks/>
          </p:cNvSpPr>
          <p:nvPr/>
        </p:nvSpPr>
        <p:spPr bwMode="auto">
          <a:xfrm rot="5400000">
            <a:off x="1731962" y="2992438"/>
            <a:ext cx="574675" cy="1447800"/>
          </a:xfrm>
          <a:prstGeom prst="rightBrace">
            <a:avLst>
              <a:gd name="adj1" fmla="val 70833"/>
              <a:gd name="adj2" fmla="val 50000"/>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rot="10800000" vert="eaVert" wrap="none" anchor="ct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sp>
        <p:nvSpPr>
          <p:cNvPr id="131082" name="Text Box 1034"/>
          <p:cNvSpPr txBox="1">
            <a:spLocks noChangeArrowheads="1"/>
          </p:cNvSpPr>
          <p:nvPr/>
        </p:nvSpPr>
        <p:spPr bwMode="auto">
          <a:xfrm>
            <a:off x="4932116" y="4001715"/>
            <a:ext cx="17979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base">
              <a:spcBef>
                <a:spcPct val="0"/>
              </a:spcBef>
              <a:spcAft>
                <a:spcPct val="0"/>
              </a:spcAft>
              <a:defRPr/>
            </a:pPr>
            <a:r>
              <a:rPr lang="en-US" sz="2000" dirty="0">
                <a:solidFill>
                  <a:srgbClr val="000000"/>
                </a:solidFill>
                <a:latin typeface="Calibri" panose="020F0502020204030204" pitchFamily="34" charset="0"/>
                <a:ea typeface="ＭＳ Ｐゴシック" charset="0"/>
              </a:rPr>
              <a:t>covariate effect</a:t>
            </a:r>
            <a:endParaRPr lang="en-US" sz="2400" dirty="0">
              <a:solidFill>
                <a:srgbClr val="000000"/>
              </a:solidFill>
              <a:latin typeface="Calibri" panose="020F0502020204030204" pitchFamily="34" charset="0"/>
              <a:ea typeface="ＭＳ Ｐゴシック" charset="0"/>
            </a:endParaRPr>
          </a:p>
        </p:txBody>
      </p:sp>
      <p:sp>
        <p:nvSpPr>
          <p:cNvPr id="32775" name="AutoShape 1035"/>
          <p:cNvSpPr>
            <a:spLocks/>
          </p:cNvSpPr>
          <p:nvPr/>
        </p:nvSpPr>
        <p:spPr bwMode="auto">
          <a:xfrm rot="5400000">
            <a:off x="5465762" y="2687638"/>
            <a:ext cx="498475" cy="1981200"/>
          </a:xfrm>
          <a:prstGeom prst="rightBrace">
            <a:avLst>
              <a:gd name="adj1" fmla="val 25000"/>
              <a:gd name="adj2" fmla="val 50000"/>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rot="10800000" vert="eaVert" wrap="none" anchor="ct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sp>
        <p:nvSpPr>
          <p:cNvPr id="131084" name="Text Box 1036"/>
          <p:cNvSpPr txBox="1">
            <a:spLocks noChangeArrowheads="1"/>
          </p:cNvSpPr>
          <p:nvPr/>
        </p:nvSpPr>
        <p:spPr bwMode="auto">
          <a:xfrm>
            <a:off x="6057025" y="1295400"/>
            <a:ext cx="12432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base">
              <a:spcBef>
                <a:spcPct val="0"/>
              </a:spcBef>
              <a:spcAft>
                <a:spcPct val="0"/>
              </a:spcAft>
              <a:defRPr/>
            </a:pPr>
            <a:r>
              <a:rPr lang="en-US" sz="2000" dirty="0">
                <a:solidFill>
                  <a:srgbClr val="000000"/>
                </a:solidFill>
                <a:latin typeface="Calibri" panose="020F0502020204030204" pitchFamily="34" charset="0"/>
                <a:ea typeface="ＭＳ Ｐゴシック" charset="0"/>
              </a:rPr>
              <a:t>covariates</a:t>
            </a:r>
            <a:endParaRPr lang="en-US" sz="2400" dirty="0">
              <a:solidFill>
                <a:srgbClr val="000000"/>
              </a:solidFill>
              <a:latin typeface="Calibri" panose="020F0502020204030204" pitchFamily="34" charset="0"/>
              <a:ea typeface="ＭＳ Ｐゴシック" charset="0"/>
            </a:endParaRPr>
          </a:p>
        </p:txBody>
      </p:sp>
      <p:sp>
        <p:nvSpPr>
          <p:cNvPr id="32777" name="AutoShape 1037"/>
          <p:cNvSpPr>
            <a:spLocks/>
          </p:cNvSpPr>
          <p:nvPr/>
        </p:nvSpPr>
        <p:spPr bwMode="auto">
          <a:xfrm rot="16200000" flipV="1">
            <a:off x="6901768" y="1581210"/>
            <a:ext cx="381000" cy="609600"/>
          </a:xfrm>
          <a:prstGeom prst="rightBrace">
            <a:avLst>
              <a:gd name="adj1" fmla="val 13333"/>
              <a:gd name="adj2" fmla="val 50000"/>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rot="10800000" vert="eaVert" wrap="none" anchor="ct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sp>
        <p:nvSpPr>
          <p:cNvPr id="224258" name="Text Box 2"/>
          <p:cNvSpPr txBox="1">
            <a:spLocks noChangeArrowheads="1"/>
          </p:cNvSpPr>
          <p:nvPr/>
        </p:nvSpPr>
        <p:spPr bwMode="auto">
          <a:xfrm>
            <a:off x="5638800" y="4954587"/>
            <a:ext cx="3124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0"/>
              </a:spcBef>
              <a:spcAft>
                <a:spcPct val="0"/>
              </a:spcAft>
              <a:defRPr/>
            </a:pPr>
            <a:r>
              <a:rPr lang="en-US" sz="2000" dirty="0" smtClean="0">
                <a:solidFill>
                  <a:srgbClr val="0000FF"/>
                </a:solidFill>
                <a:latin typeface="Calibri" panose="020F0502020204030204" pitchFamily="34" charset="0"/>
                <a:ea typeface="ＭＳ Ｐゴシック" charset="0"/>
              </a:rPr>
              <a:t>Process </a:t>
            </a:r>
            <a:r>
              <a:rPr lang="en-US" sz="2000" dirty="0">
                <a:solidFill>
                  <a:srgbClr val="0000FF"/>
                </a:solidFill>
                <a:latin typeface="Calibri" panose="020F0502020204030204" pitchFamily="34" charset="0"/>
                <a:ea typeface="ＭＳ Ｐゴシック" charset="0"/>
              </a:rPr>
              <a:t>variation </a:t>
            </a:r>
            <a:r>
              <a:rPr lang="en-US" sz="2000" dirty="0" smtClean="0">
                <a:solidFill>
                  <a:srgbClr val="0000FF"/>
                </a:solidFill>
                <a:latin typeface="Calibri" panose="020F0502020204030204" pitchFamily="34" charset="0"/>
                <a:ea typeface="ＭＳ Ｐゴシック" charset="0"/>
              </a:rPr>
              <a:t>not </a:t>
            </a:r>
            <a:r>
              <a:rPr lang="en-US" sz="2000" dirty="0">
                <a:solidFill>
                  <a:srgbClr val="0000FF"/>
                </a:solidFill>
                <a:latin typeface="Calibri" panose="020F0502020204030204" pitchFamily="34" charset="0"/>
                <a:ea typeface="ＭＳ Ｐゴシック" charset="0"/>
              </a:rPr>
              <a:t>from </a:t>
            </a:r>
            <a:r>
              <a:rPr lang="en-US" sz="2000" dirty="0" smtClean="0">
                <a:solidFill>
                  <a:srgbClr val="0000FF"/>
                </a:solidFill>
                <a:latin typeface="Calibri" panose="020F0502020204030204" pitchFamily="34" charset="0"/>
                <a:ea typeface="ＭＳ Ｐゴシック" charset="0"/>
              </a:rPr>
              <a:t>covariates (“unexplained”)</a:t>
            </a:r>
            <a:endParaRPr lang="en-US" sz="2000" dirty="0">
              <a:solidFill>
                <a:srgbClr val="0000FF"/>
              </a:solidFill>
              <a:latin typeface="Calibri" panose="020F0502020204030204" pitchFamily="34" charset="0"/>
              <a:ea typeface="ＭＳ Ｐゴシック" charset="0"/>
            </a:endParaRPr>
          </a:p>
        </p:txBody>
      </p:sp>
      <p:sp>
        <p:nvSpPr>
          <p:cNvPr id="32783" name="Line 4"/>
          <p:cNvSpPr>
            <a:spLocks noChangeShapeType="1"/>
          </p:cNvSpPr>
          <p:nvPr/>
        </p:nvSpPr>
        <p:spPr bwMode="auto">
          <a:xfrm flipV="1">
            <a:off x="7620000" y="3278187"/>
            <a:ext cx="228600" cy="16764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eaLnBrk="0" fontAlgn="base" hangingPunct="0">
              <a:spcBef>
                <a:spcPct val="0"/>
              </a:spcBef>
              <a:spcAft>
                <a:spcPct val="0"/>
              </a:spcAft>
            </a:pPr>
            <a:endParaRPr lang="en-US">
              <a:solidFill>
                <a:srgbClr val="000000"/>
              </a:solidFill>
              <a:latin typeface="Arial" pitchFamily="34" charset="0"/>
            </a:endParaRPr>
          </a:p>
        </p:txBody>
      </p:sp>
      <p:graphicFrame>
        <p:nvGraphicFramePr>
          <p:cNvPr id="2" name="Object 1"/>
          <p:cNvGraphicFramePr>
            <a:graphicFrameLocks noGrp="1" noChangeAspect="1"/>
          </p:cNvGraphicFramePr>
          <p:nvPr>
            <p:extLst>
              <p:ext uri="{D42A27DB-BD31-4B8C-83A1-F6EECF244321}">
                <p14:modId xmlns:p14="http://schemas.microsoft.com/office/powerpoint/2010/main" val="2998025349"/>
              </p:ext>
            </p:extLst>
          </p:nvPr>
        </p:nvGraphicFramePr>
        <p:xfrm>
          <a:off x="304800" y="2149698"/>
          <a:ext cx="7924800" cy="1312863"/>
        </p:xfrm>
        <a:graphic>
          <a:graphicData uri="http://schemas.openxmlformats.org/presentationml/2006/ole">
            <mc:AlternateContent xmlns:mc="http://schemas.openxmlformats.org/markup-compatibility/2006">
              <mc:Choice xmlns:v="urn:schemas-microsoft-com:vml" Requires="v">
                <p:oleObj spid="_x0000_s152611" name="Equation" r:id="rId4" imgW="4444920" imgH="736560" progId="Equation.3">
                  <p:embed/>
                </p:oleObj>
              </mc:Choice>
              <mc:Fallback>
                <p:oleObj name="Equation" r:id="rId4" imgW="4444920" imgH="736560" progId="Equation.3">
                  <p:embed/>
                  <p:pic>
                    <p:nvPicPr>
                      <p:cNvPr id="0" name=""/>
                      <p:cNvPicPr>
                        <a:picLocks noGrp="1" noChangeAspect="1" noChangeArrowheads="1"/>
                      </p:cNvPicPr>
                      <p:nvPr/>
                    </p:nvPicPr>
                    <p:blipFill>
                      <a:blip r:embed="rId5"/>
                      <a:srcRect/>
                      <a:stretch>
                        <a:fillRect/>
                      </a:stretch>
                    </p:blipFill>
                    <p:spPr bwMode="auto">
                      <a:xfrm>
                        <a:off x="304800" y="2149698"/>
                        <a:ext cx="7924800"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4493379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ladybird_aphid_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352925" y="2667000"/>
            <a:ext cx="4791075" cy="4056063"/>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LynxHare"/>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52400" y="1676400"/>
            <a:ext cx="4876800" cy="3251200"/>
          </a:xfrm>
          <a:prstGeom prst="rect">
            <a:avLst/>
          </a:prstGeom>
          <a:noFill/>
          <a:extLst>
            <a:ext uri="{909E8E84-426E-40DD-AFC4-6F175D3DCCD1}">
              <a14:hiddenFill xmlns:a14="http://schemas.microsoft.com/office/drawing/2010/main">
                <a:solidFill>
                  <a:srgbClr val="FFFFFF"/>
                </a:solidFill>
              </a14:hiddenFill>
            </a:ext>
          </a:extLst>
        </p:spPr>
      </p:pic>
      <p:sp>
        <p:nvSpPr>
          <p:cNvPr id="3079" name="Text Box 7"/>
          <p:cNvSpPr txBox="1">
            <a:spLocks noChangeArrowheads="1"/>
          </p:cNvSpPr>
          <p:nvPr/>
        </p:nvSpPr>
        <p:spPr bwMode="auto">
          <a:xfrm>
            <a:off x="0" y="6602413"/>
            <a:ext cx="38369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a:solidFill>
                  <a:schemeClr val="bg1"/>
                </a:solidFill>
              </a:rPr>
              <a:t>S. E. Hampton, NCEAS, UCSB, hampton@nceas.ucsb.edu, 7 July 2007</a:t>
            </a:r>
          </a:p>
        </p:txBody>
      </p:sp>
      <p:sp>
        <p:nvSpPr>
          <p:cNvPr id="2" name="Title 1"/>
          <p:cNvSpPr>
            <a:spLocks noGrp="1"/>
          </p:cNvSpPr>
          <p:nvPr>
            <p:ph type="title"/>
          </p:nvPr>
        </p:nvSpPr>
        <p:spPr>
          <a:xfrm>
            <a:off x="546813" y="0"/>
            <a:ext cx="8229600" cy="1143000"/>
          </a:xfrm>
        </p:spPr>
        <p:txBody>
          <a:bodyPr/>
          <a:lstStyle/>
          <a:p>
            <a:r>
              <a:rPr lang="en-US" sz="3600" kern="0" dirty="0" err="1"/>
              <a:t>Lotka-Volterra</a:t>
            </a:r>
            <a:r>
              <a:rPr lang="en-US" sz="3600" kern="0" dirty="0"/>
              <a:t> predator-prey </a:t>
            </a:r>
            <a:r>
              <a:rPr lang="en-US" sz="3600" kern="0" dirty="0" smtClean="0"/>
              <a:t>interactions</a:t>
            </a:r>
            <a:endParaRPr lang="en-US" dirty="0"/>
          </a:p>
        </p:txBody>
      </p:sp>
    </p:spTree>
    <p:extLst>
      <p:ext uri="{BB962C8B-B14F-4D97-AF65-F5344CB8AC3E}">
        <p14:creationId xmlns:p14="http://schemas.microsoft.com/office/powerpoint/2010/main" val="3479305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latin typeface="+mn-lt"/>
              </a:rPr>
              <a:t>Univariate</a:t>
            </a:r>
            <a:r>
              <a:rPr lang="en-US" sz="3200" dirty="0" smtClean="0">
                <a:latin typeface="+mn-lt"/>
              </a:rPr>
              <a:t> and multivariate Gompertz models</a:t>
            </a:r>
            <a:endParaRPr lang="en-US" sz="3200" dirty="0">
              <a:latin typeface="+mn-lt"/>
            </a:endParaRPr>
          </a:p>
        </p:txBody>
      </p:sp>
      <p:sp>
        <p:nvSpPr>
          <p:cNvPr id="3" name="Content Placeholder 2"/>
          <p:cNvSpPr>
            <a:spLocks noGrp="1"/>
          </p:cNvSpPr>
          <p:nvPr>
            <p:ph idx="1"/>
          </p:nvPr>
        </p:nvSpPr>
        <p:spPr>
          <a:xfrm>
            <a:off x="715907" y="1263503"/>
            <a:ext cx="8229600" cy="4525963"/>
          </a:xfrm>
        </p:spPr>
        <p:txBody>
          <a:bodyPr/>
          <a:lstStyle/>
          <a:p>
            <a:pPr marL="0" indent="0">
              <a:buNone/>
            </a:pPr>
            <a:r>
              <a:rPr lang="en-US" dirty="0" smtClean="0"/>
              <a:t>Univariate models </a:t>
            </a:r>
          </a:p>
          <a:p>
            <a:pPr>
              <a:buFont typeface="Wingdings" panose="05000000000000000000" pitchFamily="2" charset="2"/>
              <a:buChar char="Ø"/>
            </a:pPr>
            <a:r>
              <a:rPr lang="en-US" dirty="0" smtClean="0"/>
              <a:t>Estimating density dependence</a:t>
            </a:r>
          </a:p>
          <a:p>
            <a:pPr>
              <a:buFont typeface="Wingdings" panose="05000000000000000000" pitchFamily="2" charset="2"/>
              <a:buChar char="Ø"/>
            </a:pPr>
            <a:r>
              <a:rPr lang="en-US" dirty="0" smtClean="0"/>
              <a:t>or b term</a:t>
            </a:r>
          </a:p>
          <a:p>
            <a:pPr marL="0" indent="0">
              <a:buNone/>
            </a:pPr>
            <a:endParaRPr lang="en-US" dirty="0" smtClean="0"/>
          </a:p>
          <a:p>
            <a:pPr marL="0" indent="0">
              <a:buNone/>
            </a:pPr>
            <a:r>
              <a:rPr lang="en-US" dirty="0" smtClean="0"/>
              <a:t>Simple 2-spp model</a:t>
            </a:r>
            <a:endParaRPr lang="en-US" dirty="0"/>
          </a:p>
          <a:p>
            <a:pPr>
              <a:buFont typeface="Wingdings" panose="05000000000000000000" pitchFamily="2" charset="2"/>
              <a:buChar char="Ø"/>
            </a:pPr>
            <a:r>
              <a:rPr lang="en-US" dirty="0" smtClean="0"/>
              <a:t>2x2 B matrix</a:t>
            </a:r>
            <a:endParaRPr lang="en-US" dirty="0"/>
          </a:p>
          <a:p>
            <a:pPr marL="457200" lvl="1" indent="0">
              <a:buNone/>
            </a:pPr>
            <a:endParaRPr lang="en-US" dirty="0"/>
          </a:p>
          <a:p>
            <a:pPr marL="0" indent="0">
              <a:buNone/>
            </a:pPr>
            <a:r>
              <a:rPr lang="en-US" dirty="0" smtClean="0"/>
              <a:t>Large multivariate models</a:t>
            </a:r>
            <a:endParaRPr lang="en-US" dirty="0"/>
          </a:p>
          <a:p>
            <a:pPr>
              <a:buFont typeface="Wingdings" panose="05000000000000000000" pitchFamily="2" charset="2"/>
              <a:buChar char="Ø"/>
            </a:pPr>
            <a:r>
              <a:rPr lang="en-US" dirty="0" smtClean="0"/>
              <a:t>Big B matrices</a:t>
            </a:r>
            <a:endParaRPr lang="en-US" dirty="0"/>
          </a:p>
          <a:p>
            <a:pPr marL="457200" lvl="1" indent="0">
              <a:buNone/>
            </a:pPr>
            <a:endParaRPr lang="en-US" dirty="0"/>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275942" y="4760169"/>
            <a:ext cx="2750540" cy="1890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0482" name="Picture 2" descr="http://www.wolf.org/wp-content/uploads/2013/08/wolves_moose_isro.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92350" y="2584579"/>
            <a:ext cx="2577323" cy="193299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643664237"/>
              </p:ext>
            </p:extLst>
          </p:nvPr>
        </p:nvGraphicFramePr>
        <p:xfrm>
          <a:off x="3939180" y="1238282"/>
          <a:ext cx="3338698" cy="715249"/>
        </p:xfrm>
        <a:graphic>
          <a:graphicData uri="http://schemas.openxmlformats.org/presentationml/2006/ole">
            <mc:AlternateContent xmlns:mc="http://schemas.openxmlformats.org/markup-compatibility/2006">
              <mc:Choice xmlns:v="urn:schemas-microsoft-com:vml" Requires="v">
                <p:oleObj spid="_x0000_s154658" name="Equation" r:id="rId5" imgW="1066680" imgH="228600" progId="Equation.3">
                  <p:embed/>
                </p:oleObj>
              </mc:Choice>
              <mc:Fallback>
                <p:oleObj name="Equation" r:id="rId5" imgW="1066680" imgH="228600" progId="Equation.3">
                  <p:embed/>
                  <p:pic>
                    <p:nvPicPr>
                      <p:cNvPr id="0" name="Object 7"/>
                      <p:cNvPicPr>
                        <a:picLocks noChangeAspect="1" noChangeArrowheads="1"/>
                      </p:cNvPicPr>
                      <p:nvPr/>
                    </p:nvPicPr>
                    <p:blipFill>
                      <a:blip r:embed="rId6"/>
                      <a:srcRect/>
                      <a:stretch>
                        <a:fillRect/>
                      </a:stretch>
                    </p:blipFill>
                    <p:spPr bwMode="auto">
                      <a:xfrm>
                        <a:off x="3939180" y="1238282"/>
                        <a:ext cx="3338698" cy="71524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54128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381000" y="1586805"/>
            <a:ext cx="8534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dirty="0" smtClean="0">
                <a:latin typeface="Calibri" panose="020F0502020204030204" pitchFamily="34" charset="0"/>
              </a:rPr>
              <a:t>Data </a:t>
            </a:r>
            <a:r>
              <a:rPr lang="en-US" altLang="en-US" sz="2800" dirty="0">
                <a:latin typeface="Calibri" panose="020F0502020204030204" pitchFamily="34" charset="0"/>
              </a:rPr>
              <a:t>are simulated using a </a:t>
            </a:r>
            <a:r>
              <a:rPr lang="en-US" altLang="en-US" sz="2800" dirty="0" smtClean="0">
                <a:latin typeface="Calibri" panose="020F0502020204030204" pitchFamily="34" charset="0"/>
              </a:rPr>
              <a:t>discrete time version </a:t>
            </a:r>
            <a:r>
              <a:rPr lang="en-US" altLang="en-US" sz="2800" smtClean="0">
                <a:latin typeface="Calibri" panose="020F0502020204030204" pitchFamily="34" charset="0"/>
              </a:rPr>
              <a:t>of a Lotka-Volterra</a:t>
            </a:r>
            <a:r>
              <a:rPr lang="en-US" altLang="en-US" sz="2800" dirty="0" smtClean="0">
                <a:latin typeface="Calibri" panose="020F0502020204030204" pitchFamily="34" charset="0"/>
              </a:rPr>
              <a:t> </a:t>
            </a:r>
            <a:r>
              <a:rPr lang="en-US" altLang="en-US" sz="2800" dirty="0">
                <a:latin typeface="Calibri" panose="020F0502020204030204" pitchFamily="34" charset="0"/>
              </a:rPr>
              <a:t>model with density-dependence in the herbivore– easy to change interaction strength</a:t>
            </a:r>
          </a:p>
        </p:txBody>
      </p:sp>
      <p:sp>
        <p:nvSpPr>
          <p:cNvPr id="4101" name="Rectangle 5"/>
          <p:cNvSpPr>
            <a:spLocks noChangeArrowheads="1"/>
          </p:cNvSpPr>
          <p:nvPr/>
        </p:nvSpPr>
        <p:spPr bwMode="auto">
          <a:xfrm>
            <a:off x="381000" y="3276600"/>
            <a:ext cx="50292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dirty="0" err="1" smtClean="0">
                <a:latin typeface="Calibri" panose="020F0502020204030204" pitchFamily="34" charset="0"/>
              </a:rPr>
              <a:t>dH</a:t>
            </a:r>
            <a:r>
              <a:rPr lang="en-US" altLang="en-US" sz="2800" b="1" dirty="0" smtClean="0">
                <a:latin typeface="Calibri" panose="020F0502020204030204" pitchFamily="34" charset="0"/>
              </a:rPr>
              <a:t>/</a:t>
            </a:r>
            <a:r>
              <a:rPr lang="en-US" altLang="en-US" sz="2800" b="1" dirty="0" err="1" smtClean="0">
                <a:latin typeface="Calibri" panose="020F0502020204030204" pitchFamily="34" charset="0"/>
              </a:rPr>
              <a:t>dt</a:t>
            </a:r>
            <a:r>
              <a:rPr lang="en-US" altLang="en-US" sz="2800" b="1" dirty="0" smtClean="0">
                <a:latin typeface="Calibri" panose="020F0502020204030204" pitchFamily="34" charset="0"/>
              </a:rPr>
              <a:t>= </a:t>
            </a:r>
            <a:endParaRPr lang="en-US" altLang="en-US" sz="2800" b="1" dirty="0">
              <a:latin typeface="Calibri" panose="020F0502020204030204" pitchFamily="34" charset="0"/>
            </a:endParaRPr>
          </a:p>
          <a:p>
            <a:pPr>
              <a:spcBef>
                <a:spcPct val="50000"/>
              </a:spcBef>
            </a:pPr>
            <a:r>
              <a:rPr lang="en-US" altLang="en-US" sz="2800" b="1" dirty="0">
                <a:latin typeface="Calibri" panose="020F0502020204030204" pitchFamily="34" charset="0"/>
              </a:rPr>
              <a:t>     </a:t>
            </a:r>
            <a:r>
              <a:rPr lang="en-US" altLang="en-US" sz="2800" b="1" dirty="0" err="1">
                <a:latin typeface="Calibri" panose="020F0502020204030204" pitchFamily="34" charset="0"/>
              </a:rPr>
              <a:t>bH</a:t>
            </a:r>
            <a:r>
              <a:rPr lang="en-US" altLang="en-US" sz="2800" b="1" dirty="0">
                <a:latin typeface="Calibri" panose="020F0502020204030204" pitchFamily="34" charset="0"/>
              </a:rPr>
              <a:t>(1 - H/K)  - a H P +</a:t>
            </a:r>
            <a:r>
              <a:rPr lang="en-US" altLang="en-US" sz="2800" b="1" dirty="0"/>
              <a:t> </a:t>
            </a:r>
            <a:r>
              <a:rPr lang="en-US" altLang="en-US" sz="2800" b="1" dirty="0" err="1" smtClean="0">
                <a:latin typeface="Arial" panose="020B0604020202020204" pitchFamily="34" charset="0"/>
                <a:cs typeface="Arial" panose="020B0604020202020204" pitchFamily="34" charset="0"/>
              </a:rPr>
              <a:t>w</a:t>
            </a:r>
            <a:r>
              <a:rPr lang="en-US" altLang="en-US" sz="2800" b="1" baseline="-25000" dirty="0" err="1" smtClean="0">
                <a:latin typeface="Arial" panose="020B0604020202020204" pitchFamily="34" charset="0"/>
                <a:cs typeface="Arial" panose="020B0604020202020204" pitchFamily="34" charset="0"/>
              </a:rPr>
              <a:t>h</a:t>
            </a:r>
            <a:endParaRPr lang="en-US" altLang="en-US" sz="2800" b="1" baseline="-25000" dirty="0">
              <a:latin typeface="Arial" panose="020B0604020202020204" pitchFamily="34" charset="0"/>
              <a:cs typeface="Arial" panose="020B0604020202020204" pitchFamily="34" charset="0"/>
            </a:endParaRPr>
          </a:p>
          <a:p>
            <a:pPr>
              <a:spcBef>
                <a:spcPct val="50000"/>
              </a:spcBef>
            </a:pPr>
            <a:r>
              <a:rPr lang="en-US" altLang="en-US" sz="2800" b="1" dirty="0" err="1">
                <a:latin typeface="Calibri" panose="020F0502020204030204" pitchFamily="34" charset="0"/>
              </a:rPr>
              <a:t>dP</a:t>
            </a:r>
            <a:r>
              <a:rPr lang="en-US" altLang="en-US" sz="2800" b="1" dirty="0">
                <a:latin typeface="Calibri" panose="020F0502020204030204" pitchFamily="34" charset="0"/>
              </a:rPr>
              <a:t>/</a:t>
            </a:r>
            <a:r>
              <a:rPr lang="en-US" altLang="en-US" sz="2800" b="1" dirty="0" err="1">
                <a:latin typeface="Calibri" panose="020F0502020204030204" pitchFamily="34" charset="0"/>
              </a:rPr>
              <a:t>dt</a:t>
            </a:r>
            <a:r>
              <a:rPr lang="en-US" altLang="en-US" sz="2800" b="1" dirty="0">
                <a:latin typeface="Calibri" panose="020F0502020204030204" pitchFamily="34" charset="0"/>
              </a:rPr>
              <a:t> = </a:t>
            </a:r>
          </a:p>
          <a:p>
            <a:pPr>
              <a:spcBef>
                <a:spcPct val="50000"/>
              </a:spcBef>
            </a:pPr>
            <a:r>
              <a:rPr lang="en-US" altLang="en-US" sz="2800" b="1" dirty="0">
                <a:latin typeface="Calibri" panose="020F0502020204030204" pitchFamily="34" charset="0"/>
              </a:rPr>
              <a:t>     e(</a:t>
            </a:r>
            <a:r>
              <a:rPr lang="en-US" altLang="en-US" sz="2800" b="1" dirty="0" err="1">
                <a:latin typeface="Calibri" panose="020F0502020204030204" pitchFamily="34" charset="0"/>
              </a:rPr>
              <a:t>aPH</a:t>
            </a:r>
            <a:r>
              <a:rPr lang="en-US" altLang="en-US" sz="2800" b="1" dirty="0">
                <a:latin typeface="Calibri" panose="020F0502020204030204" pitchFamily="34" charset="0"/>
              </a:rPr>
              <a:t>) - </a:t>
            </a:r>
            <a:r>
              <a:rPr lang="en-US" altLang="en-US" sz="2800" b="1" dirty="0" err="1">
                <a:latin typeface="Calibri" panose="020F0502020204030204" pitchFamily="34" charset="0"/>
              </a:rPr>
              <a:t>sP</a:t>
            </a:r>
            <a:r>
              <a:rPr lang="en-US" altLang="en-US" sz="2800" b="1" dirty="0">
                <a:latin typeface="Calibri" panose="020F0502020204030204" pitchFamily="34" charset="0"/>
              </a:rPr>
              <a:t> + </a:t>
            </a:r>
            <a:r>
              <a:rPr lang="en-US" altLang="en-US" sz="2800" b="1" dirty="0" err="1" smtClean="0">
                <a:latin typeface="Arial" panose="020B0604020202020204" pitchFamily="34" charset="0"/>
                <a:cs typeface="Arial" panose="020B0604020202020204" pitchFamily="34" charset="0"/>
              </a:rPr>
              <a:t>w</a:t>
            </a:r>
            <a:r>
              <a:rPr lang="en-US" altLang="en-US" sz="2800" b="1" baseline="-25000" dirty="0" err="1" smtClean="0">
                <a:latin typeface="Arial" panose="020B0604020202020204" pitchFamily="34" charset="0"/>
                <a:cs typeface="Arial" panose="020B0604020202020204" pitchFamily="34" charset="0"/>
              </a:rPr>
              <a:t>p</a:t>
            </a:r>
            <a:endParaRPr lang="en-US" altLang="en-US" sz="2800" b="1" dirty="0">
              <a:latin typeface="Symbol" pitchFamily="18" charset="2"/>
            </a:endParaRPr>
          </a:p>
          <a:p>
            <a:pPr>
              <a:spcBef>
                <a:spcPct val="50000"/>
              </a:spcBef>
            </a:pPr>
            <a:endParaRPr lang="en-US" altLang="en-US" sz="2800" b="1" dirty="0">
              <a:latin typeface="Calibri" panose="020F0502020204030204" pitchFamily="34" charset="0"/>
            </a:endParaRPr>
          </a:p>
        </p:txBody>
      </p:sp>
      <p:sp>
        <p:nvSpPr>
          <p:cNvPr id="4102" name="Rectangle 6"/>
          <p:cNvSpPr>
            <a:spLocks noChangeArrowheads="1"/>
          </p:cNvSpPr>
          <p:nvPr/>
        </p:nvSpPr>
        <p:spPr bwMode="auto">
          <a:xfrm>
            <a:off x="5105400" y="2971800"/>
            <a:ext cx="3657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1200" dirty="0">
              <a:latin typeface="Calibri" panose="020F0502020204030204" pitchFamily="34" charset="0"/>
            </a:endParaRPr>
          </a:p>
          <a:p>
            <a:r>
              <a:rPr lang="en-US" altLang="en-US" sz="2000" dirty="0">
                <a:latin typeface="Calibri" panose="020F0502020204030204" pitchFamily="34" charset="0"/>
              </a:rPr>
              <a:t>H = herbivore </a:t>
            </a:r>
            <a:r>
              <a:rPr lang="en-US" altLang="en-US" sz="2000" dirty="0" err="1">
                <a:latin typeface="Calibri" panose="020F0502020204030204" pitchFamily="34" charset="0"/>
              </a:rPr>
              <a:t>sp</a:t>
            </a:r>
            <a:endParaRPr lang="en-US" altLang="en-US" sz="2000" dirty="0">
              <a:latin typeface="Calibri" panose="020F0502020204030204" pitchFamily="34" charset="0"/>
            </a:endParaRPr>
          </a:p>
          <a:p>
            <a:r>
              <a:rPr lang="en-US" altLang="en-US" sz="2000" dirty="0">
                <a:latin typeface="Calibri" panose="020F0502020204030204" pitchFamily="34" charset="0"/>
              </a:rPr>
              <a:t>P = predator sp.</a:t>
            </a:r>
          </a:p>
          <a:p>
            <a:r>
              <a:rPr lang="en-US" altLang="en-US" sz="2000" dirty="0">
                <a:latin typeface="Calibri" panose="020F0502020204030204" pitchFamily="34" charset="0"/>
              </a:rPr>
              <a:t>b = herbivore birth rate</a:t>
            </a:r>
          </a:p>
          <a:p>
            <a:r>
              <a:rPr lang="en-US" altLang="en-US" sz="2000" dirty="0">
                <a:latin typeface="Calibri" panose="020F0502020204030204" pitchFamily="34" charset="0"/>
              </a:rPr>
              <a:t>K = herbivore carrying-capacity</a:t>
            </a:r>
          </a:p>
          <a:p>
            <a:r>
              <a:rPr lang="en-US" altLang="en-US" sz="2000" dirty="0">
                <a:latin typeface="Calibri" panose="020F0502020204030204" pitchFamily="34" charset="0"/>
              </a:rPr>
              <a:t>a = per capita attack rate</a:t>
            </a:r>
          </a:p>
          <a:p>
            <a:r>
              <a:rPr lang="en-US" altLang="en-US" sz="2000" dirty="0">
                <a:latin typeface="Calibri" panose="020F0502020204030204" pitchFamily="34" charset="0"/>
              </a:rPr>
              <a:t>e = conversion efficiency (consumed prey turning into new predators)</a:t>
            </a:r>
          </a:p>
          <a:p>
            <a:r>
              <a:rPr lang="en-US" altLang="en-US" sz="2000" dirty="0">
                <a:latin typeface="Calibri" panose="020F0502020204030204" pitchFamily="34" charset="0"/>
              </a:rPr>
              <a:t>s = death rate for predators</a:t>
            </a:r>
          </a:p>
        </p:txBody>
      </p:sp>
      <p:sp>
        <p:nvSpPr>
          <p:cNvPr id="4104" name="Text Box 8"/>
          <p:cNvSpPr txBox="1">
            <a:spLocks noChangeArrowheads="1"/>
          </p:cNvSpPr>
          <p:nvPr/>
        </p:nvSpPr>
        <p:spPr bwMode="auto">
          <a:xfrm>
            <a:off x="0" y="6602413"/>
            <a:ext cx="38369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a:solidFill>
                  <a:schemeClr val="bg1"/>
                </a:solidFill>
              </a:rPr>
              <a:t>S. E. Hampton, NCEAS, UCSB, hampton@nceas.ucsb.edu, 7 July 2007</a:t>
            </a:r>
          </a:p>
        </p:txBody>
      </p:sp>
      <p:sp>
        <p:nvSpPr>
          <p:cNvPr id="2" name="Title 1"/>
          <p:cNvSpPr>
            <a:spLocks noGrp="1"/>
          </p:cNvSpPr>
          <p:nvPr>
            <p:ph type="title"/>
          </p:nvPr>
        </p:nvSpPr>
        <p:spPr/>
        <p:txBody>
          <a:bodyPr/>
          <a:lstStyle/>
          <a:p>
            <a:r>
              <a:rPr lang="en-US" altLang="en-US" sz="3200" dirty="0">
                <a:latin typeface="Calibri" panose="020F0502020204030204" pitchFamily="34" charset="0"/>
              </a:rPr>
              <a:t>Simple 2-species system </a:t>
            </a:r>
            <a:br>
              <a:rPr lang="en-US" altLang="en-US" sz="3200" dirty="0">
                <a:latin typeface="Calibri" panose="020F0502020204030204" pitchFamily="34" charset="0"/>
              </a:rPr>
            </a:br>
            <a:r>
              <a:rPr lang="en-US" altLang="en-US" sz="3200" dirty="0">
                <a:latin typeface="Calibri" panose="020F0502020204030204" pitchFamily="34" charset="0"/>
              </a:rPr>
              <a:t>Predator &amp; </a:t>
            </a:r>
            <a:r>
              <a:rPr lang="en-US" altLang="en-US" sz="3200" dirty="0" smtClean="0">
                <a:latin typeface="Calibri" panose="020F0502020204030204" pitchFamily="34" charset="0"/>
              </a:rPr>
              <a:t>Prey</a:t>
            </a:r>
            <a:endParaRPr lang="en-US" dirty="0"/>
          </a:p>
        </p:txBody>
      </p:sp>
    </p:spTree>
    <p:extLst>
      <p:ext uri="{BB962C8B-B14F-4D97-AF65-F5344CB8AC3E}">
        <p14:creationId xmlns:p14="http://schemas.microsoft.com/office/powerpoint/2010/main" val="2224691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van egmond fish larva gut bosmina"/>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4191000"/>
            <a:ext cx="3657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pic>
        <p:nvPicPr>
          <p:cNvPr id="5125" name="Picture 5" descr="LynxHare"/>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0" y="1955800"/>
            <a:ext cx="29718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2971800" y="1828800"/>
            <a:ext cx="6172200" cy="218598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895600" y="4114800"/>
            <a:ext cx="6248400" cy="2217738"/>
          </a:xfrm>
          <a:prstGeom prst="rect">
            <a:avLst/>
          </a:prstGeom>
          <a:noFill/>
          <a:extLst>
            <a:ext uri="{909E8E84-426E-40DD-AFC4-6F175D3DCCD1}">
              <a14:hiddenFill xmlns:a14="http://schemas.microsoft.com/office/drawing/2010/main">
                <a:solidFill>
                  <a:srgbClr val="FFFFFF"/>
                </a:solidFill>
              </a14:hiddenFill>
            </a:ext>
          </a:extLst>
        </p:spPr>
      </p:pic>
      <p:sp>
        <p:nvSpPr>
          <p:cNvPr id="5129" name="Text Box 9"/>
          <p:cNvSpPr txBox="1">
            <a:spLocks noChangeArrowheads="1"/>
          </p:cNvSpPr>
          <p:nvPr/>
        </p:nvSpPr>
        <p:spPr bwMode="auto">
          <a:xfrm>
            <a:off x="0" y="6602413"/>
            <a:ext cx="38369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a:solidFill>
                  <a:schemeClr val="bg1"/>
                </a:solidFill>
              </a:rPr>
              <a:t>S. E. Hampton, NCEAS, UCSB, hampton@nceas.ucsb.edu, 7 July 2007</a:t>
            </a:r>
          </a:p>
        </p:txBody>
      </p:sp>
      <p:sp>
        <p:nvSpPr>
          <p:cNvPr id="2" name="Title 1"/>
          <p:cNvSpPr>
            <a:spLocks noGrp="1"/>
          </p:cNvSpPr>
          <p:nvPr>
            <p:ph type="title"/>
          </p:nvPr>
        </p:nvSpPr>
        <p:spPr/>
        <p:txBody>
          <a:bodyPr/>
          <a:lstStyle/>
          <a:p>
            <a:r>
              <a:rPr lang="en-US" altLang="en-US" sz="3600" dirty="0">
                <a:latin typeface="Calibri" panose="020F0502020204030204" pitchFamily="34" charset="0"/>
              </a:rPr>
              <a:t>This model can display a variety of </a:t>
            </a:r>
            <a:r>
              <a:rPr lang="en-US" altLang="en-US" sz="3600" dirty="0" smtClean="0">
                <a:latin typeface="Calibri" panose="020F0502020204030204" pitchFamily="34" charset="0"/>
              </a:rPr>
              <a:t>dynamics</a:t>
            </a:r>
            <a:endParaRPr lang="en-US" sz="3600" dirty="0"/>
          </a:p>
        </p:txBody>
      </p:sp>
    </p:spTree>
    <p:extLst>
      <p:ext uri="{BB962C8B-B14F-4D97-AF65-F5344CB8AC3E}">
        <p14:creationId xmlns:p14="http://schemas.microsoft.com/office/powerpoint/2010/main" val="1834443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rPr>
              <a:t>Estimate strength of density-dependence and interaction strength using MARSS</a:t>
            </a:r>
            <a:endParaRPr lang="en-US" sz="3200" dirty="0">
              <a:latin typeface="+mn-lt"/>
            </a:endParaRPr>
          </a:p>
        </p:txBody>
      </p:sp>
      <p:sp>
        <p:nvSpPr>
          <p:cNvPr id="3" name="TextBox 2"/>
          <p:cNvSpPr txBox="1"/>
          <p:nvPr/>
        </p:nvSpPr>
        <p:spPr>
          <a:xfrm>
            <a:off x="914400" y="1143000"/>
            <a:ext cx="7496503" cy="5878532"/>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3200" dirty="0" smtClean="0"/>
              <a:t>LV_example_1.R</a:t>
            </a:r>
          </a:p>
          <a:p>
            <a:pPr marL="742950" lvl="1" indent="-285750">
              <a:buFont typeface="Arial" panose="020B0604020202020204" pitchFamily="34" charset="0"/>
              <a:buChar char="•"/>
            </a:pPr>
            <a:r>
              <a:rPr lang="en-US" sz="3200" dirty="0"/>
              <a:t>c</a:t>
            </a:r>
            <a:r>
              <a:rPr lang="en-US" sz="3200" dirty="0" smtClean="0"/>
              <a:t>hange conversion efficiency of predator</a:t>
            </a:r>
          </a:p>
          <a:p>
            <a:pPr marL="285750" indent="-285750">
              <a:buFont typeface="Arial" panose="020B0604020202020204" pitchFamily="34" charset="0"/>
              <a:buChar char="•"/>
            </a:pPr>
            <a:r>
              <a:rPr lang="en-US" sz="3200" dirty="0" smtClean="0"/>
              <a:t>LV_example_2.R </a:t>
            </a:r>
          </a:p>
          <a:p>
            <a:pPr marL="742950" lvl="1" indent="-285750">
              <a:buFont typeface="Arial" panose="020B0604020202020204" pitchFamily="34" charset="0"/>
              <a:buChar char="•"/>
            </a:pPr>
            <a:r>
              <a:rPr lang="en-US" sz="3200" dirty="0" smtClean="0"/>
              <a:t>add observation error</a:t>
            </a:r>
          </a:p>
          <a:p>
            <a:pPr marL="285750" indent="-285750">
              <a:buFont typeface="Arial" panose="020B0604020202020204" pitchFamily="34" charset="0"/>
              <a:buChar char="•"/>
            </a:pPr>
            <a:r>
              <a:rPr lang="en-US" sz="3200" dirty="0" smtClean="0"/>
              <a:t>LV_example_3.R</a:t>
            </a:r>
          </a:p>
          <a:p>
            <a:pPr marL="742950" lvl="1" indent="-285750">
              <a:buFont typeface="Arial" panose="020B0604020202020204" pitchFamily="34" charset="0"/>
              <a:buChar char="•"/>
            </a:pPr>
            <a:r>
              <a:rPr lang="en-US" sz="3200" dirty="0"/>
              <a:t>c</a:t>
            </a:r>
            <a:r>
              <a:rPr lang="en-US" sz="3200" dirty="0" smtClean="0"/>
              <a:t>ovariate affects K of herbivore</a:t>
            </a:r>
          </a:p>
          <a:p>
            <a:pPr marL="285750" indent="-285750">
              <a:buFont typeface="Arial" panose="020B0604020202020204" pitchFamily="34" charset="0"/>
              <a:buChar char="•"/>
            </a:pPr>
            <a:r>
              <a:rPr lang="en-US" sz="3200" dirty="0" smtClean="0"/>
              <a:t>LV_example_4.R </a:t>
            </a:r>
          </a:p>
          <a:p>
            <a:pPr marL="742950" lvl="1" indent="-285750">
              <a:buFont typeface="Arial" panose="020B0604020202020204" pitchFamily="34" charset="0"/>
              <a:buChar char="•"/>
            </a:pPr>
            <a:r>
              <a:rPr lang="en-US" sz="3200" dirty="0"/>
              <a:t>c</a:t>
            </a:r>
            <a:r>
              <a:rPr lang="en-US" sz="3200" dirty="0" smtClean="0"/>
              <a:t>ovariate affects conversion efficiency of predator</a:t>
            </a:r>
            <a:endParaRPr lang="en-US" sz="3200" dirty="0"/>
          </a:p>
          <a:p>
            <a:pPr marL="285750" indent="-285750">
              <a:buFont typeface="Arial" panose="020B0604020202020204" pitchFamily="34" charset="0"/>
              <a:buChar char="•"/>
            </a:pPr>
            <a:endParaRPr lang="en-US" sz="3200" dirty="0" smtClean="0"/>
          </a:p>
        </p:txBody>
      </p:sp>
    </p:spTree>
    <p:extLst>
      <p:ext uri="{BB962C8B-B14F-4D97-AF65-F5344CB8AC3E}">
        <p14:creationId xmlns:p14="http://schemas.microsoft.com/office/powerpoint/2010/main" val="36672466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n-lt"/>
              </a:rPr>
              <a:t>Computer lab: the moose and wolf dynamics on Isle Royale</a:t>
            </a:r>
            <a:endParaRPr lang="en-US" sz="3600" dirty="0">
              <a:latin typeface="+mn-lt"/>
            </a:endParaRPr>
          </a:p>
        </p:txBody>
      </p:sp>
      <p:pic>
        <p:nvPicPr>
          <p:cNvPr id="24578" name="Picture 2" descr="http://www.mtu.edu/news/images/2012/image64880-horiz.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971192" y="3505200"/>
            <a:ext cx="4429125" cy="2800351"/>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http://www.ilike2learn.com/ilike2learn/lakemaps/Lake%20Superior.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 y="1447800"/>
            <a:ext cx="4185138"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56674" name="Picture 2" descr="http://www.isleroyalewolf.org/sites/default/files/images/Fig01_wolfmoosechronology.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16832" y="4065324"/>
            <a:ext cx="3343405" cy="18646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426987" y="6419591"/>
            <a:ext cx="4414863" cy="338554"/>
          </a:xfrm>
          <a:prstGeom prst="rect">
            <a:avLst/>
          </a:prstGeom>
        </p:spPr>
        <p:txBody>
          <a:bodyPr wrap="none">
            <a:spAutoFit/>
          </a:bodyPr>
          <a:lstStyle/>
          <a:p>
            <a:r>
              <a:rPr lang="en-US" sz="1600" dirty="0"/>
              <a:t>data and images </a:t>
            </a:r>
            <a:r>
              <a:rPr lang="en-US" sz="1600" dirty="0" smtClean="0"/>
              <a:t>from</a:t>
            </a:r>
            <a:r>
              <a:rPr lang="en-US" sz="1600" dirty="0"/>
              <a:t> </a:t>
            </a:r>
            <a:r>
              <a:rPr lang="en-US" sz="1600" dirty="0" smtClean="0"/>
              <a:t>  </a:t>
            </a:r>
            <a:r>
              <a:rPr lang="en-US" sz="1600" dirty="0" smtClean="0">
                <a:hlinkClick r:id="rId5"/>
              </a:rPr>
              <a:t>www.isleroyalewolf.org</a:t>
            </a:r>
            <a:endParaRPr lang="en-US" sz="1600" dirty="0"/>
          </a:p>
        </p:txBody>
      </p:sp>
    </p:spTree>
    <p:extLst>
      <p:ext uri="{BB962C8B-B14F-4D97-AF65-F5344CB8AC3E}">
        <p14:creationId xmlns:p14="http://schemas.microsoft.com/office/powerpoint/2010/main" val="2949560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p:txBody>
          <a:bodyPr/>
          <a:lstStyle/>
          <a:p>
            <a:r>
              <a:rPr lang="en-US" dirty="0" smtClean="0">
                <a:latin typeface="+mn-lt"/>
              </a:rPr>
              <a:t>Density dependence</a:t>
            </a:r>
            <a:endParaRPr lang="en-US" dirty="0" smtClean="0">
              <a:latin typeface="+mn-lt"/>
            </a:endParaRPr>
          </a:p>
        </p:txBody>
      </p:sp>
      <p:graphicFrame>
        <p:nvGraphicFramePr>
          <p:cNvPr id="28674" name="Object 2"/>
          <p:cNvGraphicFramePr>
            <a:graphicFrameLocks noChangeAspect="1"/>
          </p:cNvGraphicFramePr>
          <p:nvPr>
            <p:extLst>
              <p:ext uri="{D42A27DB-BD31-4B8C-83A1-F6EECF244321}">
                <p14:modId xmlns:p14="http://schemas.microsoft.com/office/powerpoint/2010/main" val="3975405863"/>
              </p:ext>
            </p:extLst>
          </p:nvPr>
        </p:nvGraphicFramePr>
        <p:xfrm>
          <a:off x="727073" y="1869536"/>
          <a:ext cx="1693863" cy="574675"/>
        </p:xfrm>
        <a:graphic>
          <a:graphicData uri="http://schemas.openxmlformats.org/presentationml/2006/ole">
            <mc:AlternateContent xmlns:mc="http://schemas.openxmlformats.org/markup-compatibility/2006">
              <mc:Choice xmlns:v="urn:schemas-microsoft-com:vml" Requires="v">
                <p:oleObj spid="_x0000_s155676" name="Equation" r:id="rId4" imgW="672840" imgH="228600" progId="Equation.3">
                  <p:embed/>
                </p:oleObj>
              </mc:Choice>
              <mc:Fallback>
                <p:oleObj name="Equation" r:id="rId4" imgW="672840" imgH="228600" progId="Equation.3">
                  <p:embed/>
                  <p:pic>
                    <p:nvPicPr>
                      <p:cNvPr id="28674" name="Object 2"/>
                      <p:cNvPicPr>
                        <a:picLocks noChangeAspect="1" noChangeArrowheads="1"/>
                      </p:cNvPicPr>
                      <p:nvPr/>
                    </p:nvPicPr>
                    <p:blipFill>
                      <a:blip r:embed="rId5"/>
                      <a:srcRect/>
                      <a:stretch>
                        <a:fillRect/>
                      </a:stretch>
                    </p:blipFill>
                    <p:spPr bwMode="auto">
                      <a:xfrm>
                        <a:off x="727073" y="1869536"/>
                        <a:ext cx="169386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1164010" y="1353314"/>
            <a:ext cx="7049494" cy="461665"/>
          </a:xfrm>
          <a:prstGeom prst="rect">
            <a:avLst/>
          </a:prstGeom>
          <a:noFill/>
        </p:spPr>
        <p:txBody>
          <a:bodyPr wrap="none" rtlCol="0">
            <a:spAutoFit/>
          </a:bodyPr>
          <a:lstStyle/>
          <a:p>
            <a:r>
              <a:rPr lang="en-US" sz="2400" dirty="0" smtClean="0">
                <a:latin typeface="Calibri" panose="020F0502020204030204" pitchFamily="34" charset="0"/>
              </a:rPr>
              <a:t>univariate discrete </a:t>
            </a:r>
            <a:r>
              <a:rPr lang="en-US" sz="2400" dirty="0" smtClean="0">
                <a:latin typeface="Calibri" panose="020F0502020204030204" pitchFamily="34" charset="0"/>
              </a:rPr>
              <a:t>exponential growth</a:t>
            </a:r>
            <a:r>
              <a:rPr lang="en-US" sz="2400" dirty="0">
                <a:latin typeface="Calibri" panose="020F0502020204030204" pitchFamily="34" charset="0"/>
              </a:rPr>
              <a:t> </a:t>
            </a:r>
            <a:r>
              <a:rPr lang="en-US" sz="2400" dirty="0" smtClean="0">
                <a:latin typeface="Calibri" panose="020F0502020204030204" pitchFamily="34" charset="0"/>
              </a:rPr>
              <a:t>not </a:t>
            </a:r>
            <a:r>
              <a:rPr lang="en-US" sz="2400" dirty="0" smtClean="0">
                <a:latin typeface="Calibri" panose="020F0502020204030204" pitchFamily="34" charset="0"/>
              </a:rPr>
              <a:t>in log-space</a:t>
            </a:r>
          </a:p>
        </p:txBody>
      </p:sp>
      <p:graphicFrame>
        <p:nvGraphicFramePr>
          <p:cNvPr id="6" name="Object 2"/>
          <p:cNvGraphicFramePr>
            <a:graphicFrameLocks noChangeAspect="1"/>
          </p:cNvGraphicFramePr>
          <p:nvPr>
            <p:extLst>
              <p:ext uri="{D42A27DB-BD31-4B8C-83A1-F6EECF244321}">
                <p14:modId xmlns:p14="http://schemas.microsoft.com/office/powerpoint/2010/main" val="3005037574"/>
              </p:ext>
            </p:extLst>
          </p:nvPr>
        </p:nvGraphicFramePr>
        <p:xfrm>
          <a:off x="727073" y="3758772"/>
          <a:ext cx="2524125" cy="574675"/>
        </p:xfrm>
        <a:graphic>
          <a:graphicData uri="http://schemas.openxmlformats.org/presentationml/2006/ole">
            <mc:AlternateContent xmlns:mc="http://schemas.openxmlformats.org/markup-compatibility/2006">
              <mc:Choice xmlns:v="urn:schemas-microsoft-com:vml" Requires="v">
                <p:oleObj spid="_x0000_s155677" name="Equation" r:id="rId6" imgW="1002960" imgH="228600" progId="Equation.3">
                  <p:embed/>
                </p:oleObj>
              </mc:Choice>
              <mc:Fallback>
                <p:oleObj name="Equation" r:id="rId6" imgW="1002960" imgH="228600" progId="Equation.3">
                  <p:embed/>
                  <p:pic>
                    <p:nvPicPr>
                      <p:cNvPr id="28674" name="Object 2"/>
                      <p:cNvPicPr>
                        <a:picLocks noChangeAspect="1" noChangeArrowheads="1"/>
                      </p:cNvPicPr>
                      <p:nvPr/>
                    </p:nvPicPr>
                    <p:blipFill>
                      <a:blip r:embed="rId7"/>
                      <a:srcRect/>
                      <a:stretch>
                        <a:fillRect/>
                      </a:stretch>
                    </p:blipFill>
                    <p:spPr bwMode="auto">
                      <a:xfrm>
                        <a:off x="727073" y="3758772"/>
                        <a:ext cx="25241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595270" y="2863876"/>
            <a:ext cx="7953459" cy="461665"/>
          </a:xfrm>
          <a:prstGeom prst="rect">
            <a:avLst/>
          </a:prstGeom>
          <a:noFill/>
        </p:spPr>
        <p:txBody>
          <a:bodyPr wrap="none" rtlCol="0">
            <a:spAutoFit/>
          </a:bodyPr>
          <a:lstStyle/>
          <a:p>
            <a:r>
              <a:rPr lang="en-US" sz="2400" dirty="0" smtClean="0">
                <a:latin typeface="Calibri" panose="020F0502020204030204" pitchFamily="34" charset="0"/>
              </a:rPr>
              <a:t>univariate discrete </a:t>
            </a:r>
            <a:r>
              <a:rPr lang="en-US" sz="2400" dirty="0" smtClean="0">
                <a:latin typeface="Calibri" panose="020F0502020204030204" pitchFamily="34" charset="0"/>
              </a:rPr>
              <a:t>density-dependent growth</a:t>
            </a:r>
            <a:r>
              <a:rPr lang="en-US" sz="2400" dirty="0">
                <a:latin typeface="Calibri" panose="020F0502020204030204" pitchFamily="34" charset="0"/>
              </a:rPr>
              <a:t> </a:t>
            </a:r>
            <a:r>
              <a:rPr lang="en-US" sz="2400" dirty="0" smtClean="0">
                <a:latin typeface="Calibri" panose="020F0502020204030204" pitchFamily="34" charset="0"/>
              </a:rPr>
              <a:t>not </a:t>
            </a:r>
            <a:r>
              <a:rPr lang="en-US" sz="2400" dirty="0" smtClean="0">
                <a:latin typeface="Calibri" panose="020F0502020204030204" pitchFamily="34" charset="0"/>
              </a:rPr>
              <a:t>in log-space</a:t>
            </a:r>
          </a:p>
        </p:txBody>
      </p:sp>
      <p:sp>
        <p:nvSpPr>
          <p:cNvPr id="10" name="TextBox 9"/>
          <p:cNvSpPr txBox="1"/>
          <p:nvPr/>
        </p:nvSpPr>
        <p:spPr>
          <a:xfrm>
            <a:off x="595270" y="4495623"/>
            <a:ext cx="7866834" cy="1938992"/>
          </a:xfrm>
          <a:prstGeom prst="rect">
            <a:avLst/>
          </a:prstGeom>
          <a:noFill/>
        </p:spPr>
        <p:txBody>
          <a:bodyPr wrap="none" rtlCol="0">
            <a:spAutoFit/>
          </a:bodyPr>
          <a:lstStyle/>
          <a:p>
            <a:r>
              <a:rPr lang="en-US" sz="2400" dirty="0" smtClean="0">
                <a:latin typeface="Calibri" panose="020F0502020204030204" pitchFamily="34" charset="0"/>
              </a:rPr>
              <a:t>The shape of f(n_t-1) determines the dynamics of the system:</a:t>
            </a:r>
          </a:p>
          <a:p>
            <a:pPr marL="342900" indent="-342900">
              <a:buFont typeface="Arial" panose="020B0604020202020204" pitchFamily="34" charset="0"/>
              <a:buChar char="•"/>
            </a:pPr>
            <a:r>
              <a:rPr lang="en-US" sz="2400" dirty="0" smtClean="0">
                <a:latin typeface="Calibri" panose="020F0502020204030204" pitchFamily="34" charset="0"/>
              </a:rPr>
              <a:t>stable or unstable equilibrium</a:t>
            </a:r>
          </a:p>
          <a:p>
            <a:pPr marL="342900" indent="-342900">
              <a:buFont typeface="Arial" panose="020B0604020202020204" pitchFamily="34" charset="0"/>
              <a:buChar char="•"/>
            </a:pPr>
            <a:r>
              <a:rPr lang="en-US" sz="2400" dirty="0" smtClean="0">
                <a:latin typeface="Calibri" panose="020F0502020204030204" pitchFamily="34" charset="0"/>
              </a:rPr>
              <a:t>Speed at which equilibrium is approached</a:t>
            </a:r>
          </a:p>
          <a:p>
            <a:pPr marL="342900" indent="-342900">
              <a:buFont typeface="Arial" panose="020B0604020202020204" pitchFamily="34" charset="0"/>
              <a:buChar char="•"/>
            </a:pPr>
            <a:r>
              <a:rPr lang="en-US" sz="2400" dirty="0" smtClean="0">
                <a:latin typeface="Calibri" panose="020F0502020204030204" pitchFamily="34" charset="0"/>
              </a:rPr>
              <a:t>Equilibrium level</a:t>
            </a:r>
          </a:p>
          <a:p>
            <a:pPr marL="342900" indent="-342900">
              <a:buFont typeface="Arial" panose="020B0604020202020204" pitchFamily="34" charset="0"/>
              <a:buChar char="•"/>
            </a:pPr>
            <a:r>
              <a:rPr lang="en-US" sz="2400" dirty="0" smtClean="0">
                <a:latin typeface="Calibri" panose="020F0502020204030204" pitchFamily="34" charset="0"/>
              </a:rPr>
              <a:t>Sensitivity to perturbations</a:t>
            </a:r>
            <a:endParaRPr lang="en-US" sz="2400" dirty="0" smtClean="0">
              <a:latin typeface="Calibri" panose="020F0502020204030204" pitchFamily="34" charset="0"/>
            </a:endParaRPr>
          </a:p>
        </p:txBody>
      </p:sp>
      <p:graphicFrame>
        <p:nvGraphicFramePr>
          <p:cNvPr id="11" name="Object 2"/>
          <p:cNvGraphicFramePr>
            <a:graphicFrameLocks noChangeAspect="1"/>
          </p:cNvGraphicFramePr>
          <p:nvPr>
            <p:extLst>
              <p:ext uri="{D42A27DB-BD31-4B8C-83A1-F6EECF244321}">
                <p14:modId xmlns:p14="http://schemas.microsoft.com/office/powerpoint/2010/main" val="783195190"/>
              </p:ext>
            </p:extLst>
          </p:nvPr>
        </p:nvGraphicFramePr>
        <p:xfrm>
          <a:off x="5922554" y="1903017"/>
          <a:ext cx="2524125" cy="574675"/>
        </p:xfrm>
        <a:graphic>
          <a:graphicData uri="http://schemas.openxmlformats.org/presentationml/2006/ole">
            <mc:AlternateContent xmlns:mc="http://schemas.openxmlformats.org/markup-compatibility/2006">
              <mc:Choice xmlns:v="urn:schemas-microsoft-com:vml" Requires="v">
                <p:oleObj spid="_x0000_s155678" name="Equation" r:id="rId8" imgW="1002960" imgH="228600" progId="Equation.3">
                  <p:embed/>
                </p:oleObj>
              </mc:Choice>
              <mc:Fallback>
                <p:oleObj name="Equation" r:id="rId8" imgW="1002960" imgH="228600" progId="Equation.3">
                  <p:embed/>
                  <p:pic>
                    <p:nvPicPr>
                      <p:cNvPr id="28674" name="Object 2"/>
                      <p:cNvPicPr>
                        <a:picLocks noChangeAspect="1" noChangeArrowheads="1"/>
                      </p:cNvPicPr>
                      <p:nvPr/>
                    </p:nvPicPr>
                    <p:blipFill>
                      <a:blip r:embed="rId9"/>
                      <a:srcRect/>
                      <a:stretch>
                        <a:fillRect/>
                      </a:stretch>
                    </p:blipFill>
                    <p:spPr bwMode="auto">
                      <a:xfrm>
                        <a:off x="5922554" y="1903017"/>
                        <a:ext cx="25241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2522090943"/>
              </p:ext>
            </p:extLst>
          </p:nvPr>
        </p:nvGraphicFramePr>
        <p:xfrm>
          <a:off x="4517617" y="3745206"/>
          <a:ext cx="3929062" cy="574675"/>
        </p:xfrm>
        <a:graphic>
          <a:graphicData uri="http://schemas.openxmlformats.org/presentationml/2006/ole">
            <mc:AlternateContent xmlns:mc="http://schemas.openxmlformats.org/markup-compatibility/2006">
              <mc:Choice xmlns:v="urn:schemas-microsoft-com:vml" Requires="v">
                <p:oleObj spid="_x0000_s155679" name="Equation" r:id="rId10" imgW="1562040" imgH="228600" progId="Equation.3">
                  <p:embed/>
                </p:oleObj>
              </mc:Choice>
              <mc:Fallback>
                <p:oleObj name="Equation" r:id="rId10" imgW="1562040" imgH="228600" progId="Equation.3">
                  <p:embed/>
                  <p:pic>
                    <p:nvPicPr>
                      <p:cNvPr id="6" name="Object 2"/>
                      <p:cNvPicPr>
                        <a:picLocks noChangeAspect="1" noChangeArrowheads="1"/>
                      </p:cNvPicPr>
                      <p:nvPr/>
                    </p:nvPicPr>
                    <p:blipFill>
                      <a:blip r:embed="rId11"/>
                      <a:srcRect/>
                      <a:stretch>
                        <a:fillRect/>
                      </a:stretch>
                    </p:blipFill>
                    <p:spPr bwMode="auto">
                      <a:xfrm>
                        <a:off x="4517617" y="3745206"/>
                        <a:ext cx="392906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1466829" y="3394554"/>
            <a:ext cx="954107" cy="369332"/>
          </a:xfrm>
          <a:prstGeom prst="rect">
            <a:avLst/>
          </a:prstGeom>
          <a:noFill/>
        </p:spPr>
        <p:txBody>
          <a:bodyPr wrap="none" rtlCol="0">
            <a:spAutoFit/>
          </a:bodyPr>
          <a:lstStyle/>
          <a:p>
            <a:r>
              <a:rPr lang="en-US" dirty="0" smtClean="0">
                <a:solidFill>
                  <a:srgbClr val="FF0000"/>
                </a:solidFill>
              </a:rPr>
              <a:t>general</a:t>
            </a:r>
            <a:endParaRPr lang="en-US" dirty="0">
              <a:solidFill>
                <a:srgbClr val="FF0000"/>
              </a:solidFill>
            </a:endParaRPr>
          </a:p>
        </p:txBody>
      </p:sp>
      <p:sp>
        <p:nvSpPr>
          <p:cNvPr id="14" name="TextBox 13"/>
          <p:cNvSpPr txBox="1"/>
          <p:nvPr/>
        </p:nvSpPr>
        <p:spPr>
          <a:xfrm>
            <a:off x="6260475" y="3434972"/>
            <a:ext cx="1492716" cy="369332"/>
          </a:xfrm>
          <a:prstGeom prst="rect">
            <a:avLst/>
          </a:prstGeom>
          <a:noFill/>
        </p:spPr>
        <p:txBody>
          <a:bodyPr wrap="none" rtlCol="0">
            <a:spAutoFit/>
          </a:bodyPr>
          <a:lstStyle/>
          <a:p>
            <a:r>
              <a:rPr lang="en-US" dirty="0" smtClean="0">
                <a:solidFill>
                  <a:srgbClr val="FF0000"/>
                </a:solidFill>
              </a:rPr>
              <a:t>Specific type</a:t>
            </a:r>
            <a:endParaRPr lang="en-US" dirty="0">
              <a:solidFill>
                <a:srgbClr val="FF0000"/>
              </a:solidFill>
            </a:endParaRPr>
          </a:p>
        </p:txBody>
      </p:sp>
    </p:spTree>
    <p:extLst>
      <p:ext uri="{BB962C8B-B14F-4D97-AF65-F5344CB8AC3E}">
        <p14:creationId xmlns:p14="http://schemas.microsoft.com/office/powerpoint/2010/main" val="1151505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p:txBody>
          <a:bodyPr/>
          <a:lstStyle/>
          <a:p>
            <a:r>
              <a:rPr lang="en-US" dirty="0" smtClean="0">
                <a:latin typeface="+mn-lt"/>
              </a:rPr>
              <a:t>The Gompertz model</a:t>
            </a:r>
          </a:p>
        </p:txBody>
      </p:sp>
      <p:graphicFrame>
        <p:nvGraphicFramePr>
          <p:cNvPr id="28674" name="Object 2"/>
          <p:cNvGraphicFramePr>
            <a:graphicFrameLocks noChangeAspect="1"/>
          </p:cNvGraphicFramePr>
          <p:nvPr>
            <p:extLst>
              <p:ext uri="{D42A27DB-BD31-4B8C-83A1-F6EECF244321}">
                <p14:modId xmlns:p14="http://schemas.microsoft.com/office/powerpoint/2010/main" val="3258184984"/>
              </p:ext>
            </p:extLst>
          </p:nvPr>
        </p:nvGraphicFramePr>
        <p:xfrm>
          <a:off x="2230810" y="2209800"/>
          <a:ext cx="4570412" cy="574675"/>
        </p:xfrm>
        <a:graphic>
          <a:graphicData uri="http://schemas.openxmlformats.org/presentationml/2006/ole">
            <mc:AlternateContent xmlns:mc="http://schemas.openxmlformats.org/markup-compatibility/2006">
              <mc:Choice xmlns:v="urn:schemas-microsoft-com:vml" Requires="v">
                <p:oleObj spid="_x0000_s143395" name="Equation" r:id="rId4" imgW="1815840" imgH="228600" progId="Equation.3">
                  <p:embed/>
                </p:oleObj>
              </mc:Choice>
              <mc:Fallback>
                <p:oleObj name="Equation" r:id="rId4" imgW="1815840" imgH="228600" progId="Equation.3">
                  <p:embed/>
                  <p:pic>
                    <p:nvPicPr>
                      <p:cNvPr id="0" name=""/>
                      <p:cNvPicPr>
                        <a:picLocks noChangeAspect="1" noChangeArrowheads="1"/>
                      </p:cNvPicPr>
                      <p:nvPr/>
                    </p:nvPicPr>
                    <p:blipFill>
                      <a:blip r:embed="rId5"/>
                      <a:srcRect/>
                      <a:stretch>
                        <a:fillRect/>
                      </a:stretch>
                    </p:blipFill>
                    <p:spPr bwMode="auto">
                      <a:xfrm>
                        <a:off x="2230810" y="2209800"/>
                        <a:ext cx="457041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1423988" y="2924435"/>
            <a:ext cx="7034212" cy="3139321"/>
          </a:xfrm>
          <a:prstGeom prst="rect">
            <a:avLst/>
          </a:prstGeom>
          <a:noFill/>
        </p:spPr>
        <p:txBody>
          <a:bodyPr wrap="square">
            <a:spAutoFit/>
          </a:bodyPr>
          <a:lstStyle>
            <a:lvl1pPr marL="342900" indent="-342900">
              <a:defRPr>
                <a:solidFill>
                  <a:schemeClr val="tx1"/>
                </a:solidFill>
                <a:latin typeface="Calibri" pitchFamily="34" charset="0"/>
              </a:defRPr>
            </a:lvl1pPr>
            <a:lvl2pPr marL="227013" indent="-227013">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lvl="1">
              <a:spcAft>
                <a:spcPts val="1200"/>
              </a:spcAft>
              <a:buFont typeface="Arial" pitchFamily="34" charset="0"/>
              <a:buChar char="•"/>
            </a:pPr>
            <a:r>
              <a:rPr lang="en-US" sz="2400" dirty="0" smtClean="0"/>
              <a:t>|</a:t>
            </a:r>
            <a:r>
              <a:rPr lang="en-US" sz="2400" i="1" dirty="0">
                <a:latin typeface="Times New Roman" pitchFamily="18" charset="0"/>
                <a:cs typeface="Times New Roman" pitchFamily="18" charset="0"/>
              </a:rPr>
              <a:t>b</a:t>
            </a:r>
            <a:r>
              <a:rPr lang="en-US" sz="2400" dirty="0">
                <a:cs typeface="Times New Roman" pitchFamily="18" charset="0"/>
              </a:rPr>
              <a:t>|</a:t>
            </a:r>
            <a:r>
              <a:rPr lang="en-US" sz="2400" dirty="0"/>
              <a:t> &lt; 1 </a:t>
            </a:r>
            <a:r>
              <a:rPr lang="en-US" sz="2400" dirty="0" smtClean="0"/>
              <a:t>“negative” density-dependence</a:t>
            </a:r>
            <a:endParaRPr lang="en-US" sz="2400" dirty="0"/>
          </a:p>
          <a:p>
            <a:pPr lvl="1">
              <a:spcAft>
                <a:spcPts val="1200"/>
              </a:spcAft>
            </a:pPr>
            <a:r>
              <a:rPr lang="en-US" sz="2400" dirty="0"/>
              <a:t>	</a:t>
            </a:r>
            <a:r>
              <a:rPr lang="en-US" sz="2400" dirty="0" smtClean="0"/>
              <a:t> </a:t>
            </a:r>
            <a:r>
              <a:rPr lang="en-US" sz="2400" i="1" dirty="0">
                <a:latin typeface="Times New Roman" pitchFamily="18" charset="0"/>
                <a:cs typeface="Times New Roman" pitchFamily="18" charset="0"/>
              </a:rPr>
              <a:t>b</a:t>
            </a:r>
            <a:r>
              <a:rPr lang="en-US" sz="2400" dirty="0"/>
              <a:t> = 1, no density-dependence</a:t>
            </a:r>
          </a:p>
          <a:p>
            <a:pPr lvl="1">
              <a:spcAft>
                <a:spcPts val="1200"/>
              </a:spcAft>
            </a:pPr>
            <a:r>
              <a:rPr lang="en-US" sz="2400" dirty="0"/>
              <a:t>	</a:t>
            </a:r>
            <a:r>
              <a:rPr lang="en-US" sz="2400" dirty="0" smtClean="0"/>
              <a:t>|</a:t>
            </a:r>
            <a:r>
              <a:rPr lang="en-US" sz="2400" i="1" dirty="0">
                <a:latin typeface="Times New Roman" pitchFamily="18" charset="0"/>
                <a:cs typeface="Times New Roman" pitchFamily="18" charset="0"/>
              </a:rPr>
              <a:t>b</a:t>
            </a:r>
            <a:r>
              <a:rPr lang="en-US" sz="2400" dirty="0">
                <a:cs typeface="Times New Roman" pitchFamily="18" charset="0"/>
              </a:rPr>
              <a:t>|</a:t>
            </a:r>
            <a:r>
              <a:rPr lang="en-US" sz="2400" dirty="0"/>
              <a:t> &gt; 1, “positive” </a:t>
            </a:r>
            <a:r>
              <a:rPr lang="en-US" sz="2400" dirty="0" smtClean="0"/>
              <a:t>density-dependence (blows up)</a:t>
            </a:r>
            <a:endParaRPr lang="en-US" sz="2400" dirty="0"/>
          </a:p>
          <a:p>
            <a:pPr lvl="1">
              <a:spcAft>
                <a:spcPts val="1200"/>
              </a:spcAft>
              <a:buFont typeface="Arial" pitchFamily="34" charset="0"/>
              <a:buChar char="•"/>
            </a:pPr>
            <a:r>
              <a:rPr lang="en-US" sz="2400" dirty="0" smtClean="0"/>
              <a:t>The closer </a:t>
            </a:r>
            <a:r>
              <a:rPr lang="en-US" sz="2400" i="1" dirty="0">
                <a:latin typeface="Times New Roman" pitchFamily="18" charset="0"/>
                <a:cs typeface="Times New Roman" pitchFamily="18" charset="0"/>
              </a:rPr>
              <a:t>b</a:t>
            </a:r>
            <a:r>
              <a:rPr lang="en-US" sz="2400" dirty="0"/>
              <a:t> </a:t>
            </a:r>
            <a:r>
              <a:rPr lang="en-US" sz="2400" dirty="0" smtClean="0"/>
              <a:t>is to 0, the stronger the density-dependence (stronger the pull back to the mean).  If b=1, there is no “pull” back to the “mean” (the mean is not in fact defined for this case).</a:t>
            </a:r>
            <a:endParaRPr lang="en-US" sz="2400" dirty="0"/>
          </a:p>
        </p:txBody>
      </p:sp>
      <p:sp>
        <p:nvSpPr>
          <p:cNvPr id="2" name="TextBox 1"/>
          <p:cNvSpPr txBox="1"/>
          <p:nvPr/>
        </p:nvSpPr>
        <p:spPr>
          <a:xfrm>
            <a:off x="1295400" y="1312701"/>
            <a:ext cx="7030130" cy="830997"/>
          </a:xfrm>
          <a:prstGeom prst="rect">
            <a:avLst/>
          </a:prstGeom>
          <a:noFill/>
        </p:spPr>
        <p:txBody>
          <a:bodyPr wrap="none" rtlCol="0">
            <a:spAutoFit/>
          </a:bodyPr>
          <a:lstStyle/>
          <a:p>
            <a:r>
              <a:rPr lang="en-US" sz="2400" dirty="0" smtClean="0">
                <a:latin typeface="Calibri" panose="020F0502020204030204" pitchFamily="34" charset="0"/>
              </a:rPr>
              <a:t>univariate discrete time deterministic Gompertz model</a:t>
            </a:r>
          </a:p>
          <a:p>
            <a:pPr algn="ctr"/>
            <a:r>
              <a:rPr lang="en-US" sz="2400" dirty="0" smtClean="0">
                <a:latin typeface="Calibri" panose="020F0502020204030204" pitchFamily="34" charset="0"/>
              </a:rPr>
              <a:t>not in log-space</a:t>
            </a:r>
          </a:p>
        </p:txBody>
      </p:sp>
    </p:spTree>
    <p:extLst>
      <p:ext uri="{BB962C8B-B14F-4D97-AF65-F5344CB8AC3E}">
        <p14:creationId xmlns:p14="http://schemas.microsoft.com/office/powerpoint/2010/main" val="2248432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Title 1"/>
          <p:cNvSpPr>
            <a:spLocks noGrp="1"/>
          </p:cNvSpPr>
          <p:nvPr>
            <p:ph type="title"/>
          </p:nvPr>
        </p:nvSpPr>
        <p:spPr>
          <a:xfrm>
            <a:off x="456406" y="0"/>
            <a:ext cx="8229600" cy="1143000"/>
          </a:xfrm>
        </p:spPr>
        <p:txBody>
          <a:bodyPr/>
          <a:lstStyle/>
          <a:p>
            <a:r>
              <a:rPr lang="en-US" sz="3600" dirty="0" smtClean="0">
                <a:solidFill>
                  <a:schemeClr val="tx2"/>
                </a:solidFill>
                <a:latin typeface="+mn-lt"/>
              </a:rPr>
              <a:t>  </a:t>
            </a:r>
            <a:r>
              <a:rPr lang="en-US" sz="3600" dirty="0" smtClean="0">
                <a:latin typeface="+mn-lt"/>
              </a:rPr>
              <a:t>Gompertz model written in log space</a:t>
            </a:r>
            <a:br>
              <a:rPr lang="en-US" sz="3600" dirty="0" smtClean="0">
                <a:latin typeface="+mn-lt"/>
              </a:rPr>
            </a:br>
            <a:r>
              <a:rPr lang="en-US" sz="3600" dirty="0" smtClean="0">
                <a:latin typeface="+mn-lt"/>
              </a:rPr>
              <a:t>AR(1)</a:t>
            </a:r>
          </a:p>
        </p:txBody>
      </p:sp>
      <p:graphicFrame>
        <p:nvGraphicFramePr>
          <p:cNvPr id="33794" name="Object 2"/>
          <p:cNvGraphicFramePr>
            <a:graphicFrameLocks noChangeAspect="1"/>
          </p:cNvGraphicFramePr>
          <p:nvPr>
            <p:extLst>
              <p:ext uri="{D42A27DB-BD31-4B8C-83A1-F6EECF244321}">
                <p14:modId xmlns:p14="http://schemas.microsoft.com/office/powerpoint/2010/main" val="1577723184"/>
              </p:ext>
            </p:extLst>
          </p:nvPr>
        </p:nvGraphicFramePr>
        <p:xfrm>
          <a:off x="2322513" y="1476375"/>
          <a:ext cx="4570412" cy="574675"/>
        </p:xfrm>
        <a:graphic>
          <a:graphicData uri="http://schemas.openxmlformats.org/presentationml/2006/ole">
            <mc:AlternateContent xmlns:mc="http://schemas.openxmlformats.org/markup-compatibility/2006">
              <mc:Choice xmlns:v="urn:schemas-microsoft-com:vml" Requires="v">
                <p:oleObj spid="_x0000_s144552" name="Equation" r:id="rId4" imgW="1815840" imgH="228600" progId="Equation.3">
                  <p:embed/>
                </p:oleObj>
              </mc:Choice>
              <mc:Fallback>
                <p:oleObj name="Equation" r:id="rId4" imgW="1815840" imgH="228600" progId="Equation.3">
                  <p:embed/>
                  <p:pic>
                    <p:nvPicPr>
                      <p:cNvPr id="0" name=""/>
                      <p:cNvPicPr>
                        <a:picLocks noChangeAspect="1" noChangeArrowheads="1"/>
                      </p:cNvPicPr>
                      <p:nvPr/>
                    </p:nvPicPr>
                    <p:blipFill>
                      <a:blip r:embed="rId5"/>
                      <a:srcRect/>
                      <a:stretch>
                        <a:fillRect/>
                      </a:stretch>
                    </p:blipFill>
                    <p:spPr bwMode="auto">
                      <a:xfrm>
                        <a:off x="2322513" y="1476375"/>
                        <a:ext cx="457041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2298565" y="2160588"/>
            <a:ext cx="4545282" cy="461665"/>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2400" dirty="0"/>
              <a:t>Taking the natural log of both sides</a:t>
            </a:r>
          </a:p>
        </p:txBody>
      </p:sp>
      <p:graphicFrame>
        <p:nvGraphicFramePr>
          <p:cNvPr id="33795" name="Object 3"/>
          <p:cNvGraphicFramePr>
            <a:graphicFrameLocks noChangeAspect="1"/>
          </p:cNvGraphicFramePr>
          <p:nvPr>
            <p:extLst>
              <p:ext uri="{D42A27DB-BD31-4B8C-83A1-F6EECF244321}">
                <p14:modId xmlns:p14="http://schemas.microsoft.com/office/powerpoint/2010/main" val="2910588917"/>
              </p:ext>
            </p:extLst>
          </p:nvPr>
        </p:nvGraphicFramePr>
        <p:xfrm>
          <a:off x="1987550" y="2730500"/>
          <a:ext cx="4670425" cy="576263"/>
        </p:xfrm>
        <a:graphic>
          <a:graphicData uri="http://schemas.openxmlformats.org/presentationml/2006/ole">
            <mc:AlternateContent xmlns:mc="http://schemas.openxmlformats.org/markup-compatibility/2006">
              <mc:Choice xmlns:v="urn:schemas-microsoft-com:vml" Requires="v">
                <p:oleObj spid="_x0000_s144553" name="Equation" r:id="rId6" imgW="1854000" imgH="228600" progId="Equation.3">
                  <p:embed/>
                </p:oleObj>
              </mc:Choice>
              <mc:Fallback>
                <p:oleObj name="Equation" r:id="rId6" imgW="1854000" imgH="228600" progId="Equation.3">
                  <p:embed/>
                  <p:pic>
                    <p:nvPicPr>
                      <p:cNvPr id="0" name=""/>
                      <p:cNvPicPr>
                        <a:picLocks noChangeAspect="1" noChangeArrowheads="1"/>
                      </p:cNvPicPr>
                      <p:nvPr/>
                    </p:nvPicPr>
                    <p:blipFill>
                      <a:blip r:embed="rId7"/>
                      <a:srcRect/>
                      <a:stretch>
                        <a:fillRect/>
                      </a:stretch>
                    </p:blipFill>
                    <p:spPr bwMode="auto">
                      <a:xfrm>
                        <a:off x="1987550" y="2730500"/>
                        <a:ext cx="467042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5"/>
          <p:cNvGraphicFramePr>
            <a:graphicFrameLocks noChangeAspect="1"/>
          </p:cNvGraphicFramePr>
          <p:nvPr>
            <p:extLst>
              <p:ext uri="{D42A27DB-BD31-4B8C-83A1-F6EECF244321}">
                <p14:modId xmlns:p14="http://schemas.microsoft.com/office/powerpoint/2010/main" val="4111549249"/>
              </p:ext>
            </p:extLst>
          </p:nvPr>
        </p:nvGraphicFramePr>
        <p:xfrm>
          <a:off x="2728913" y="3414713"/>
          <a:ext cx="4443412" cy="576262"/>
        </p:xfrm>
        <a:graphic>
          <a:graphicData uri="http://schemas.openxmlformats.org/presentationml/2006/ole">
            <mc:AlternateContent xmlns:mc="http://schemas.openxmlformats.org/markup-compatibility/2006">
              <mc:Choice xmlns:v="urn:schemas-microsoft-com:vml" Requires="v">
                <p:oleObj spid="_x0000_s144554" name="Equation" r:id="rId8" imgW="1765080" imgH="228600" progId="Equation.3">
                  <p:embed/>
                </p:oleObj>
              </mc:Choice>
              <mc:Fallback>
                <p:oleObj name="Equation" r:id="rId8" imgW="1765080" imgH="228600" progId="Equation.3">
                  <p:embed/>
                  <p:pic>
                    <p:nvPicPr>
                      <p:cNvPr id="0" name=""/>
                      <p:cNvPicPr>
                        <a:picLocks noChangeAspect="1" noChangeArrowheads="1"/>
                      </p:cNvPicPr>
                      <p:nvPr/>
                    </p:nvPicPr>
                    <p:blipFill>
                      <a:blip r:embed="rId9"/>
                      <a:srcRect/>
                      <a:stretch>
                        <a:fillRect/>
                      </a:stretch>
                    </p:blipFill>
                    <p:spPr bwMode="auto">
                      <a:xfrm>
                        <a:off x="2728913" y="3414713"/>
                        <a:ext cx="4443412"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6"/>
          <p:cNvGraphicFramePr>
            <a:graphicFrameLocks noChangeAspect="1"/>
          </p:cNvGraphicFramePr>
          <p:nvPr>
            <p:extLst>
              <p:ext uri="{D42A27DB-BD31-4B8C-83A1-F6EECF244321}">
                <p14:modId xmlns:p14="http://schemas.microsoft.com/office/powerpoint/2010/main" val="3280976761"/>
              </p:ext>
            </p:extLst>
          </p:nvPr>
        </p:nvGraphicFramePr>
        <p:xfrm>
          <a:off x="2744788" y="4100513"/>
          <a:ext cx="2011362" cy="574675"/>
        </p:xfrm>
        <a:graphic>
          <a:graphicData uri="http://schemas.openxmlformats.org/presentationml/2006/ole">
            <mc:AlternateContent xmlns:mc="http://schemas.openxmlformats.org/markup-compatibility/2006">
              <mc:Choice xmlns:v="urn:schemas-microsoft-com:vml" Requires="v">
                <p:oleObj spid="_x0000_s144555" name="Equation" r:id="rId10" imgW="799920" imgH="228600" progId="Equation.3">
                  <p:embed/>
                </p:oleObj>
              </mc:Choice>
              <mc:Fallback>
                <p:oleObj name="Equation" r:id="rId10" imgW="799920" imgH="228600" progId="Equation.3">
                  <p:embed/>
                  <p:pic>
                    <p:nvPicPr>
                      <p:cNvPr id="0" name=""/>
                      <p:cNvPicPr>
                        <a:picLocks noChangeAspect="1" noChangeArrowheads="1"/>
                      </p:cNvPicPr>
                      <p:nvPr/>
                    </p:nvPicPr>
                    <p:blipFill>
                      <a:blip r:embed="rId11"/>
                      <a:srcRect/>
                      <a:stretch>
                        <a:fillRect/>
                      </a:stretch>
                    </p:blipFill>
                    <p:spPr bwMode="auto">
                      <a:xfrm>
                        <a:off x="2744788" y="4100513"/>
                        <a:ext cx="201136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7"/>
          <p:cNvGraphicFramePr>
            <a:graphicFrameLocks noChangeAspect="1"/>
          </p:cNvGraphicFramePr>
          <p:nvPr>
            <p:extLst>
              <p:ext uri="{D42A27DB-BD31-4B8C-83A1-F6EECF244321}">
                <p14:modId xmlns:p14="http://schemas.microsoft.com/office/powerpoint/2010/main" val="1276533519"/>
              </p:ext>
            </p:extLst>
          </p:nvPr>
        </p:nvGraphicFramePr>
        <p:xfrm>
          <a:off x="2338388" y="5353050"/>
          <a:ext cx="1984375" cy="576263"/>
        </p:xfrm>
        <a:graphic>
          <a:graphicData uri="http://schemas.openxmlformats.org/presentationml/2006/ole">
            <mc:AlternateContent xmlns:mc="http://schemas.openxmlformats.org/markup-compatibility/2006">
              <mc:Choice xmlns:v="urn:schemas-microsoft-com:vml" Requires="v">
                <p:oleObj spid="_x0000_s144556" name="Equation" r:id="rId12" imgW="787320" imgH="228600" progId="Equation.3">
                  <p:embed/>
                </p:oleObj>
              </mc:Choice>
              <mc:Fallback>
                <p:oleObj name="Equation" r:id="rId12" imgW="787320" imgH="228600" progId="Equation.3">
                  <p:embed/>
                  <p:pic>
                    <p:nvPicPr>
                      <p:cNvPr id="0" name=""/>
                      <p:cNvPicPr>
                        <a:picLocks noChangeAspect="1" noChangeArrowheads="1"/>
                      </p:cNvPicPr>
                      <p:nvPr/>
                    </p:nvPicPr>
                    <p:blipFill>
                      <a:blip r:embed="rId13"/>
                      <a:srcRect/>
                      <a:stretch>
                        <a:fillRect/>
                      </a:stretch>
                    </p:blipFill>
                    <p:spPr bwMode="auto">
                      <a:xfrm>
                        <a:off x="2338388" y="5353050"/>
                        <a:ext cx="198437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078411" y="4783138"/>
            <a:ext cx="3041154" cy="461665"/>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2400" dirty="0"/>
              <a:t>Substituting </a:t>
            </a:r>
            <a:r>
              <a:rPr lang="en-US" sz="2400" i="1" dirty="0" err="1">
                <a:latin typeface="Times New Roman" pitchFamily="18" charset="0"/>
                <a:cs typeface="Times New Roman" pitchFamily="18" charset="0"/>
              </a:rPr>
              <a:t>x</a:t>
            </a:r>
            <a:r>
              <a:rPr lang="en-US" sz="2400" i="1" baseline="-25000" dirty="0" err="1">
                <a:latin typeface="Times New Roman" pitchFamily="18" charset="0"/>
                <a:cs typeface="Times New Roman" pitchFamily="18" charset="0"/>
              </a:rPr>
              <a:t>t</a:t>
            </a:r>
            <a:r>
              <a:rPr lang="en-US" sz="2400" dirty="0"/>
              <a:t> for </a:t>
            </a:r>
            <a:r>
              <a:rPr lang="en-US" sz="2400" dirty="0" err="1"/>
              <a:t>ln</a:t>
            </a:r>
            <a:r>
              <a:rPr lang="en-US" sz="2400" dirty="0"/>
              <a:t> </a:t>
            </a:r>
            <a:r>
              <a:rPr lang="en-US" sz="2400" i="1" dirty="0" err="1">
                <a:latin typeface="Times New Roman" pitchFamily="18" charset="0"/>
                <a:cs typeface="Times New Roman" pitchFamily="18" charset="0"/>
              </a:rPr>
              <a:t>n</a:t>
            </a:r>
            <a:r>
              <a:rPr lang="en-US" sz="2400" i="1" baseline="-25000" dirty="0" err="1">
                <a:latin typeface="Times New Roman" pitchFamily="18" charset="0"/>
                <a:cs typeface="Times New Roman" pitchFamily="18" charset="0"/>
              </a:rPr>
              <a:t>t</a:t>
            </a:r>
            <a:endParaRPr lang="en-US" sz="2400" i="1" baseline="-25000" dirty="0">
              <a:latin typeface="Times New Roman" pitchFamily="18" charset="0"/>
              <a:cs typeface="Times New Roman" pitchFamily="18" charset="0"/>
            </a:endParaRPr>
          </a:p>
        </p:txBody>
      </p:sp>
      <p:sp>
        <p:nvSpPr>
          <p:cNvPr id="2" name="Rectangle 1"/>
          <p:cNvSpPr/>
          <p:nvPr/>
        </p:nvSpPr>
        <p:spPr bwMode="auto">
          <a:xfrm>
            <a:off x="1905000" y="5334000"/>
            <a:ext cx="2819400" cy="685800"/>
          </a:xfrm>
          <a:prstGeom prst="rect">
            <a:avLst/>
          </a:prstGeom>
          <a:no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 name="TextBox 2"/>
          <p:cNvSpPr txBox="1"/>
          <p:nvPr/>
        </p:nvSpPr>
        <p:spPr>
          <a:xfrm>
            <a:off x="5181600" y="5492234"/>
            <a:ext cx="2810385" cy="369332"/>
          </a:xfrm>
          <a:prstGeom prst="rect">
            <a:avLst/>
          </a:prstGeom>
          <a:noFill/>
        </p:spPr>
        <p:txBody>
          <a:bodyPr wrap="none" rtlCol="0">
            <a:spAutoFit/>
          </a:bodyPr>
          <a:lstStyle/>
          <a:p>
            <a:r>
              <a:rPr lang="en-US" dirty="0" smtClean="0">
                <a:latin typeface="Calibri" panose="020F0502020204030204" pitchFamily="34" charset="0"/>
              </a:rPr>
              <a:t>AR(1) minus the noise term</a:t>
            </a:r>
            <a:endParaRPr lang="en-US" dirty="0">
              <a:latin typeface="Calibri" panose="020F0502020204030204" pitchFamily="34" charset="0"/>
            </a:endParaRPr>
          </a:p>
        </p:txBody>
      </p:sp>
    </p:spTree>
    <p:extLst>
      <p:ext uri="{BB962C8B-B14F-4D97-AF65-F5344CB8AC3E}">
        <p14:creationId xmlns:p14="http://schemas.microsoft.com/office/powerpoint/2010/main" val="2296634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p:nvPr>
        </p:nvSpPr>
        <p:spPr>
          <a:xfrm>
            <a:off x="304800" y="0"/>
            <a:ext cx="8534400" cy="1143000"/>
          </a:xfrm>
        </p:spPr>
        <p:txBody>
          <a:bodyPr/>
          <a:lstStyle/>
          <a:p>
            <a:r>
              <a:rPr lang="en-US" dirty="0" smtClean="0">
                <a:latin typeface="+mn-lt"/>
              </a:rPr>
              <a:t> </a:t>
            </a:r>
            <a:r>
              <a:rPr lang="en-US" sz="3600" dirty="0" smtClean="0">
                <a:latin typeface="+mn-lt"/>
              </a:rPr>
              <a:t>Examples of the Gompertz for  different b</a:t>
            </a:r>
          </a:p>
        </p:txBody>
      </p:sp>
      <p:pic>
        <p:nvPicPr>
          <p:cNvPr id="144386" name="Pictur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304925" y="1376363"/>
            <a:ext cx="6327775"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375275" y="1820863"/>
            <a:ext cx="1419225" cy="546100"/>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Calibri" panose="020F0502020204030204" pitchFamily="34" charset="0"/>
            </a:endParaRPr>
          </a:p>
        </p:txBody>
      </p:sp>
      <p:sp>
        <p:nvSpPr>
          <p:cNvPr id="144388" name="TextBox 6"/>
          <p:cNvSpPr txBox="1">
            <a:spLocks noChangeArrowheads="1"/>
          </p:cNvSpPr>
          <p:nvPr/>
        </p:nvSpPr>
        <p:spPr bwMode="auto">
          <a:xfrm>
            <a:off x="6802438" y="1914525"/>
            <a:ext cx="1356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dirty="0"/>
              <a:t>Our interest</a:t>
            </a:r>
          </a:p>
        </p:txBody>
      </p:sp>
      <p:sp>
        <p:nvSpPr>
          <p:cNvPr id="2" name="TextBox 1"/>
          <p:cNvSpPr txBox="1"/>
          <p:nvPr/>
        </p:nvSpPr>
        <p:spPr>
          <a:xfrm>
            <a:off x="7649703" y="3091934"/>
            <a:ext cx="930063" cy="369332"/>
          </a:xfrm>
          <a:prstGeom prst="rect">
            <a:avLst/>
          </a:prstGeom>
          <a:noFill/>
        </p:spPr>
        <p:txBody>
          <a:bodyPr wrap="none" rtlCol="0">
            <a:spAutoFit/>
          </a:bodyPr>
          <a:lstStyle/>
          <a:p>
            <a:r>
              <a:rPr lang="en-US" dirty="0" smtClean="0"/>
              <a:t>u/(1-b)</a:t>
            </a:r>
            <a:endParaRPr lang="en-US" dirty="0"/>
          </a:p>
        </p:txBody>
      </p:sp>
    </p:spTree>
    <p:extLst>
      <p:ext uri="{BB962C8B-B14F-4D97-AF65-F5344CB8AC3E}">
        <p14:creationId xmlns:p14="http://schemas.microsoft.com/office/powerpoint/2010/main" val="1094384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Title 1"/>
          <p:cNvSpPr>
            <a:spLocks noGrp="1"/>
          </p:cNvSpPr>
          <p:nvPr>
            <p:ph type="title"/>
          </p:nvPr>
        </p:nvSpPr>
        <p:spPr/>
        <p:txBody>
          <a:bodyPr/>
          <a:lstStyle/>
          <a:p>
            <a:r>
              <a:rPr lang="en-US" sz="3600" dirty="0" smtClean="0">
                <a:latin typeface="+mn-lt"/>
              </a:rPr>
              <a:t>Equilibrium for the deterministic </a:t>
            </a:r>
            <a:r>
              <a:rPr lang="en-US" sz="3600" dirty="0" err="1" smtClean="0">
                <a:latin typeface="+mn-lt"/>
              </a:rPr>
              <a:t>Gompertz</a:t>
            </a:r>
            <a:r>
              <a:rPr lang="en-US" sz="3600" dirty="0" smtClean="0">
                <a:latin typeface="+mn-lt"/>
              </a:rPr>
              <a:t> model</a:t>
            </a:r>
          </a:p>
        </p:txBody>
      </p:sp>
      <p:graphicFrame>
        <p:nvGraphicFramePr>
          <p:cNvPr id="32770" name="Object 7"/>
          <p:cNvGraphicFramePr>
            <a:graphicFrameLocks noChangeAspect="1"/>
          </p:cNvGraphicFramePr>
          <p:nvPr>
            <p:extLst>
              <p:ext uri="{D42A27DB-BD31-4B8C-83A1-F6EECF244321}">
                <p14:modId xmlns:p14="http://schemas.microsoft.com/office/powerpoint/2010/main" val="2515332761"/>
              </p:ext>
            </p:extLst>
          </p:nvPr>
        </p:nvGraphicFramePr>
        <p:xfrm>
          <a:off x="3563938" y="1674813"/>
          <a:ext cx="2017712" cy="576262"/>
        </p:xfrm>
        <a:graphic>
          <a:graphicData uri="http://schemas.openxmlformats.org/presentationml/2006/ole">
            <mc:AlternateContent xmlns:mc="http://schemas.openxmlformats.org/markup-compatibility/2006">
              <mc:Choice xmlns:v="urn:schemas-microsoft-com:vml" Requires="v">
                <p:oleObj spid="_x0000_s146533" name="Equation" r:id="rId4" imgW="799920" imgH="228600" progId="Equation.3">
                  <p:embed/>
                </p:oleObj>
              </mc:Choice>
              <mc:Fallback>
                <p:oleObj name="Equation" r:id="rId4" imgW="799920" imgH="228600" progId="Equation.3">
                  <p:embed/>
                  <p:pic>
                    <p:nvPicPr>
                      <p:cNvPr id="0" name=""/>
                      <p:cNvPicPr>
                        <a:picLocks noChangeAspect="1" noChangeArrowheads="1"/>
                      </p:cNvPicPr>
                      <p:nvPr/>
                    </p:nvPicPr>
                    <p:blipFill>
                      <a:blip r:embed="rId5"/>
                      <a:srcRect/>
                      <a:stretch>
                        <a:fillRect/>
                      </a:stretch>
                    </p:blipFill>
                    <p:spPr bwMode="auto">
                      <a:xfrm>
                        <a:off x="3563938" y="1674813"/>
                        <a:ext cx="2017712"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012825" y="2446338"/>
            <a:ext cx="7327647" cy="461665"/>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dirty="0"/>
              <a:t>the model reaches equilibrium at </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 = ∞</a:t>
            </a:r>
            <a:r>
              <a:rPr lang="en-US" sz="2400" dirty="0">
                <a:cs typeface="Times New Roman" pitchFamily="18" charset="0"/>
              </a:rPr>
              <a:t>, so we can write</a:t>
            </a:r>
            <a:endParaRPr lang="en-US" sz="2400" dirty="0">
              <a:latin typeface="Times New Roman" pitchFamily="18" charset="0"/>
              <a:cs typeface="Times New Roman" pitchFamily="18" charset="0"/>
            </a:endParaRPr>
          </a:p>
        </p:txBody>
      </p:sp>
      <p:graphicFrame>
        <p:nvGraphicFramePr>
          <p:cNvPr id="32771" name="Object 3"/>
          <p:cNvGraphicFramePr>
            <a:graphicFrameLocks noChangeAspect="1"/>
          </p:cNvGraphicFramePr>
          <p:nvPr>
            <p:extLst>
              <p:ext uri="{D42A27DB-BD31-4B8C-83A1-F6EECF244321}">
                <p14:modId xmlns:p14="http://schemas.microsoft.com/office/powerpoint/2010/main" val="582216229"/>
              </p:ext>
            </p:extLst>
          </p:nvPr>
        </p:nvGraphicFramePr>
        <p:xfrm>
          <a:off x="3495675" y="4378325"/>
          <a:ext cx="1600200" cy="993775"/>
        </p:xfrm>
        <a:graphic>
          <a:graphicData uri="http://schemas.openxmlformats.org/presentationml/2006/ole">
            <mc:AlternateContent xmlns:mc="http://schemas.openxmlformats.org/markup-compatibility/2006">
              <mc:Choice xmlns:v="urn:schemas-microsoft-com:vml" Requires="v">
                <p:oleObj spid="_x0000_s146534" name="Equation" r:id="rId6" imgW="634680" imgH="393480" progId="Equation.3">
                  <p:embed/>
                </p:oleObj>
              </mc:Choice>
              <mc:Fallback>
                <p:oleObj name="Equation" r:id="rId6" imgW="634680" imgH="393480" progId="Equation.3">
                  <p:embed/>
                  <p:pic>
                    <p:nvPicPr>
                      <p:cNvPr id="0" name=""/>
                      <p:cNvPicPr>
                        <a:picLocks noChangeAspect="1" noChangeArrowheads="1"/>
                      </p:cNvPicPr>
                      <p:nvPr/>
                    </p:nvPicPr>
                    <p:blipFill>
                      <a:blip r:embed="rId7"/>
                      <a:srcRect/>
                      <a:stretch>
                        <a:fillRect/>
                      </a:stretch>
                    </p:blipFill>
                    <p:spPr bwMode="auto">
                      <a:xfrm>
                        <a:off x="3495675" y="4378325"/>
                        <a:ext cx="1600200"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3" name="Object 5"/>
          <p:cNvGraphicFramePr>
            <a:graphicFrameLocks noChangeAspect="1"/>
          </p:cNvGraphicFramePr>
          <p:nvPr>
            <p:extLst>
              <p:ext uri="{D42A27DB-BD31-4B8C-83A1-F6EECF244321}">
                <p14:modId xmlns:p14="http://schemas.microsoft.com/office/powerpoint/2010/main" val="898579440"/>
              </p:ext>
            </p:extLst>
          </p:nvPr>
        </p:nvGraphicFramePr>
        <p:xfrm>
          <a:off x="3486150" y="3103563"/>
          <a:ext cx="1987550" cy="544512"/>
        </p:xfrm>
        <a:graphic>
          <a:graphicData uri="http://schemas.openxmlformats.org/presentationml/2006/ole">
            <mc:AlternateContent xmlns:mc="http://schemas.openxmlformats.org/markup-compatibility/2006">
              <mc:Choice xmlns:v="urn:schemas-microsoft-com:vml" Requires="v">
                <p:oleObj spid="_x0000_s146535" name="Equation" r:id="rId8" imgW="787320" imgH="215640" progId="Equation.3">
                  <p:embed/>
                </p:oleObj>
              </mc:Choice>
              <mc:Fallback>
                <p:oleObj name="Equation" r:id="rId8" imgW="787320" imgH="215640" progId="Equation.3">
                  <p:embed/>
                  <p:pic>
                    <p:nvPicPr>
                      <p:cNvPr id="0" name=""/>
                      <p:cNvPicPr>
                        <a:picLocks noChangeAspect="1" noChangeArrowheads="1"/>
                      </p:cNvPicPr>
                      <p:nvPr/>
                    </p:nvPicPr>
                    <p:blipFill>
                      <a:blip r:embed="rId9"/>
                      <a:srcRect/>
                      <a:stretch>
                        <a:fillRect/>
                      </a:stretch>
                    </p:blipFill>
                    <p:spPr bwMode="auto">
                      <a:xfrm>
                        <a:off x="3486150" y="3103563"/>
                        <a:ext cx="198755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397500" y="4630738"/>
            <a:ext cx="2249334" cy="461665"/>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dirty="0"/>
              <a:t>(provided </a:t>
            </a: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 1</a:t>
            </a:r>
            <a:r>
              <a:rPr lang="en-US" sz="2400" dirty="0"/>
              <a:t>)</a:t>
            </a:r>
          </a:p>
        </p:txBody>
      </p:sp>
      <p:sp>
        <p:nvSpPr>
          <p:cNvPr id="8" name="TextBox 7"/>
          <p:cNvSpPr txBox="1"/>
          <p:nvPr/>
        </p:nvSpPr>
        <p:spPr>
          <a:xfrm>
            <a:off x="2212220" y="3854450"/>
            <a:ext cx="4719562" cy="461665"/>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2400" dirty="0"/>
              <a:t>And via some algebra, we arrive at:</a:t>
            </a:r>
            <a:endParaRPr lang="en-US" sz="2400" dirty="0">
              <a:latin typeface="Times New Roman" pitchFamily="18" charset="0"/>
              <a:cs typeface="Times New Roman" pitchFamily="18" charset="0"/>
            </a:endParaRPr>
          </a:p>
        </p:txBody>
      </p:sp>
      <p:sp>
        <p:nvSpPr>
          <p:cNvPr id="2" name="TextBox 1"/>
          <p:cNvSpPr txBox="1"/>
          <p:nvPr/>
        </p:nvSpPr>
        <p:spPr>
          <a:xfrm>
            <a:off x="2841351" y="5911334"/>
            <a:ext cx="5170005" cy="646331"/>
          </a:xfrm>
          <a:prstGeom prst="rect">
            <a:avLst/>
          </a:prstGeom>
          <a:noFill/>
        </p:spPr>
        <p:txBody>
          <a:bodyPr wrap="none" rtlCol="0">
            <a:spAutoFit/>
          </a:bodyPr>
          <a:lstStyle/>
          <a:p>
            <a:r>
              <a:rPr lang="en-US" dirty="0" smtClean="0">
                <a:solidFill>
                  <a:srgbClr val="FF0000"/>
                </a:solidFill>
              </a:rPr>
              <a:t>The equilibrium is a function of BOTH u and b.</a:t>
            </a:r>
          </a:p>
          <a:p>
            <a:r>
              <a:rPr lang="en-US" dirty="0" smtClean="0">
                <a:solidFill>
                  <a:srgbClr val="FF0000"/>
                </a:solidFill>
              </a:rPr>
              <a:t>This is rather unfortunate.</a:t>
            </a:r>
            <a:endParaRPr lang="en-US" dirty="0">
              <a:solidFill>
                <a:srgbClr val="FF0000"/>
              </a:solidFill>
            </a:endParaRPr>
          </a:p>
        </p:txBody>
      </p:sp>
    </p:spTree>
    <p:extLst>
      <p:ext uri="{BB962C8B-B14F-4D97-AF65-F5344CB8AC3E}">
        <p14:creationId xmlns:p14="http://schemas.microsoft.com/office/powerpoint/2010/main" val="3788011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Equilibrium for the deterministic Gompertz model</a:t>
            </a:r>
            <a:endParaRPr lang="en-US" sz="3600" dirty="0"/>
          </a:p>
        </p:txBody>
      </p:sp>
      <p:pic>
        <p:nvPicPr>
          <p:cNvPr id="5" name="Picture 4"/>
          <p:cNvPicPr>
            <a:picLocks noChangeAspect="1"/>
          </p:cNvPicPr>
          <p:nvPr/>
        </p:nvPicPr>
        <p:blipFill>
          <a:blip r:embed="rId2"/>
          <a:stretch>
            <a:fillRect/>
          </a:stretch>
        </p:blipFill>
        <p:spPr>
          <a:xfrm>
            <a:off x="2368791" y="2185556"/>
            <a:ext cx="6318009" cy="4575461"/>
          </a:xfrm>
          <a:prstGeom prst="rect">
            <a:avLst/>
          </a:prstGeom>
        </p:spPr>
      </p:pic>
      <p:sp>
        <p:nvSpPr>
          <p:cNvPr id="3" name="Content Placeholder 2"/>
          <p:cNvSpPr>
            <a:spLocks noGrp="1"/>
          </p:cNvSpPr>
          <p:nvPr>
            <p:ph idx="1"/>
          </p:nvPr>
        </p:nvSpPr>
        <p:spPr>
          <a:xfrm>
            <a:off x="457200" y="1323110"/>
            <a:ext cx="8229600" cy="1198417"/>
          </a:xfrm>
        </p:spPr>
        <p:txBody>
          <a:bodyPr/>
          <a:lstStyle/>
          <a:p>
            <a:pPr marL="0" indent="0">
              <a:buNone/>
            </a:pPr>
            <a:r>
              <a:rPr lang="en-US" sz="1400" dirty="0"/>
              <a:t>u=.</a:t>
            </a:r>
            <a:r>
              <a:rPr lang="en-US" sz="1400" dirty="0" smtClean="0"/>
              <a:t>5; b</a:t>
            </a:r>
            <a:r>
              <a:rPr lang="en-US" sz="1400" dirty="0"/>
              <a:t>=.</a:t>
            </a:r>
            <a:r>
              <a:rPr lang="en-US" sz="1400" dirty="0" smtClean="0"/>
              <a:t>9; n=</a:t>
            </a:r>
            <a:r>
              <a:rPr lang="en-US" sz="1400" dirty="0" err="1" smtClean="0"/>
              <a:t>seq</a:t>
            </a:r>
            <a:r>
              <a:rPr lang="en-US" sz="1400" dirty="0" smtClean="0"/>
              <a:t>(0.1,500</a:t>
            </a:r>
            <a:r>
              <a:rPr lang="en-US" sz="1400" dirty="0"/>
              <a:t>,.1)</a:t>
            </a:r>
          </a:p>
          <a:p>
            <a:pPr marL="0" indent="0">
              <a:buNone/>
            </a:pPr>
            <a:r>
              <a:rPr lang="en-US" sz="1400" dirty="0"/>
              <a:t>plot(</a:t>
            </a:r>
            <a:r>
              <a:rPr lang="en-US" sz="1400" dirty="0" err="1"/>
              <a:t>n,exp</a:t>
            </a:r>
            <a:r>
              <a:rPr lang="en-US" sz="1400" dirty="0"/>
              <a:t>(u+(b-1)*log(n)),type="l")</a:t>
            </a:r>
          </a:p>
          <a:p>
            <a:pPr marL="0" indent="0">
              <a:buNone/>
            </a:pPr>
            <a:r>
              <a:rPr lang="en-US" sz="1400" dirty="0" err="1"/>
              <a:t>abline</a:t>
            </a:r>
            <a:r>
              <a:rPr lang="en-US" sz="1400" dirty="0"/>
              <a:t>(h=1,col="red</a:t>
            </a:r>
            <a:r>
              <a:rPr lang="en-US" sz="1400" dirty="0" smtClean="0"/>
              <a:t>"); </a:t>
            </a:r>
            <a:r>
              <a:rPr lang="en-US" sz="1400" dirty="0" err="1" smtClean="0"/>
              <a:t>abline</a:t>
            </a:r>
            <a:r>
              <a:rPr lang="en-US" sz="1400" dirty="0" smtClean="0"/>
              <a:t>(v=</a:t>
            </a:r>
            <a:r>
              <a:rPr lang="en-US" sz="1400" dirty="0" err="1" smtClean="0"/>
              <a:t>exp</a:t>
            </a:r>
            <a:r>
              <a:rPr lang="en-US" sz="1400" dirty="0" smtClean="0"/>
              <a:t>(u</a:t>
            </a:r>
            <a:r>
              <a:rPr lang="en-US" sz="1400" dirty="0"/>
              <a:t>/(1-b)),col="blue")</a:t>
            </a:r>
          </a:p>
          <a:p>
            <a:pPr marL="0" indent="0">
              <a:buNone/>
            </a:pPr>
            <a:r>
              <a:rPr lang="en-US" sz="1400" dirty="0"/>
              <a:t>text(</a:t>
            </a:r>
            <a:r>
              <a:rPr lang="en-US" sz="1400" dirty="0" err="1"/>
              <a:t>exp</a:t>
            </a:r>
            <a:r>
              <a:rPr lang="en-US" sz="1400" dirty="0"/>
              <a:t>(u/(1-b</a:t>
            </a:r>
            <a:r>
              <a:rPr lang="en-US" sz="1400" dirty="0" smtClean="0"/>
              <a:t>)), </a:t>
            </a:r>
            <a:r>
              <a:rPr lang="en-US" sz="1400" dirty="0" err="1" smtClean="0"/>
              <a:t>exp</a:t>
            </a:r>
            <a:r>
              <a:rPr lang="en-US" sz="1400" dirty="0" smtClean="0"/>
              <a:t>(u</a:t>
            </a:r>
            <a:r>
              <a:rPr lang="en-US" sz="1400" dirty="0"/>
              <a:t>+(b-1)*log(n[1</a:t>
            </a:r>
            <a:r>
              <a:rPr lang="en-US" sz="1400" dirty="0" smtClean="0"/>
              <a:t>])), paste</a:t>
            </a:r>
            <a:r>
              <a:rPr lang="en-US" sz="1400" dirty="0"/>
              <a:t>("u/(1-b) =",</a:t>
            </a:r>
            <a:r>
              <a:rPr lang="en-US" sz="1400" dirty="0" err="1"/>
              <a:t>exp</a:t>
            </a:r>
            <a:r>
              <a:rPr lang="en-US" sz="1400" dirty="0"/>
              <a:t>(u/(1-b))),</a:t>
            </a:r>
            <a:r>
              <a:rPr lang="en-US" sz="1400" dirty="0" err="1"/>
              <a:t>pos</a:t>
            </a:r>
            <a:r>
              <a:rPr lang="en-US" sz="1400" dirty="0"/>
              <a:t>=4)</a:t>
            </a:r>
          </a:p>
          <a:p>
            <a:endParaRPr lang="en-US" dirty="0"/>
          </a:p>
        </p:txBody>
      </p:sp>
    </p:spTree>
    <p:extLst>
      <p:ext uri="{BB962C8B-B14F-4D97-AF65-F5344CB8AC3E}">
        <p14:creationId xmlns:p14="http://schemas.microsoft.com/office/powerpoint/2010/main" val="237398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39029</TotalTime>
  <Words>1515</Words>
  <Application>Microsoft Office PowerPoint</Application>
  <PresentationFormat>On-screen Show (4:3)</PresentationFormat>
  <Paragraphs>226</Paragraphs>
  <Slides>33</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2" baseType="lpstr">
      <vt:lpstr>ＭＳ Ｐゴシック</vt:lpstr>
      <vt:lpstr>Arial</vt:lpstr>
      <vt:lpstr>Calibri</vt:lpstr>
      <vt:lpstr>Symbol</vt:lpstr>
      <vt:lpstr>Times New Roman</vt:lpstr>
      <vt:lpstr>Wingdings</vt:lpstr>
      <vt:lpstr>Office Theme</vt:lpstr>
      <vt:lpstr>Equation</vt:lpstr>
      <vt:lpstr>Microsoft Equation 3.0</vt:lpstr>
      <vt:lpstr>Intro to multivariate AR(1) models  estimating interaction strengths, aka the B matrix</vt:lpstr>
      <vt:lpstr>Mean-reverting processes</vt:lpstr>
      <vt:lpstr>Univariate and multivariate Gompertz models</vt:lpstr>
      <vt:lpstr>Density dependence</vt:lpstr>
      <vt:lpstr>The Gompertz model</vt:lpstr>
      <vt:lpstr>  Gompertz model written in log space AR(1)</vt:lpstr>
      <vt:lpstr> Examples of the Gompertz for  different b</vt:lpstr>
      <vt:lpstr>Equilibrium for the deterministic Gompertz model</vt:lpstr>
      <vt:lpstr>Equilibrium for the deterministic Gompertz model</vt:lpstr>
      <vt:lpstr>Add stochasticity (process error)</vt:lpstr>
      <vt:lpstr>Example realizations</vt:lpstr>
      <vt:lpstr>Equilibrium for the stochastic Gompertz process</vt:lpstr>
      <vt:lpstr>Properties of the stationary distribution</vt:lpstr>
      <vt:lpstr>Main properties</vt:lpstr>
      <vt:lpstr>Parameter estimation in R</vt:lpstr>
      <vt:lpstr>We need to be careful if the data are NON-stationary</vt:lpstr>
      <vt:lpstr>observation error is known a problem obs error = spurious density-dependence</vt:lpstr>
      <vt:lpstr>Parameter estimation accounting for obs error</vt:lpstr>
      <vt:lpstr>Estimating R matrix is not so easy, but replication helps A LOT</vt:lpstr>
      <vt:lpstr>Estimation much easier if you can assume that your data are a sample from the stochastic equilibrium</vt:lpstr>
      <vt:lpstr>How to estimate b when you are willing to assume the data come from stoc. equil.?</vt:lpstr>
      <vt:lpstr>How to estimate b when you are willing to assume the data come from stoc. equil.?</vt:lpstr>
      <vt:lpstr>Important messages</vt:lpstr>
      <vt:lpstr>2-species: Predator-Prey</vt:lpstr>
      <vt:lpstr>MAR(1): xt=Bxt-1 + u + wt</vt:lpstr>
      <vt:lpstr>Meaning of the B matrix</vt:lpstr>
      <vt:lpstr>Observation error causes</vt:lpstr>
      <vt:lpstr>Adding covariates</vt:lpstr>
      <vt:lpstr>Lotka-Volterra predator-prey interactions</vt:lpstr>
      <vt:lpstr>Simple 2-species system  Predator &amp; Prey</vt:lpstr>
      <vt:lpstr>This model can display a variety of dynamics</vt:lpstr>
      <vt:lpstr>Estimate strength of density-dependence and interaction strength using MARSS</vt:lpstr>
      <vt:lpstr>Computer lab: the moose and wolf dynamics on Isle Royale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large-scale effects of hatchery supplementation on Chinook salmon from the Snake River</dc:title>
  <dc:creator>Eli.Holmes</dc:creator>
  <cp:lastModifiedBy>Eli Holmes</cp:lastModifiedBy>
  <cp:revision>1640</cp:revision>
  <cp:lastPrinted>2015-02-03T19:23:33Z</cp:lastPrinted>
  <dcterms:created xsi:type="dcterms:W3CDTF">2011-05-03T16:22:23Z</dcterms:created>
  <dcterms:modified xsi:type="dcterms:W3CDTF">2017-02-23T19:30:59Z</dcterms:modified>
</cp:coreProperties>
</file>