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5"/>
  </p:notesMasterIdLst>
  <p:sldIdLst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9185" autoAdjust="0"/>
  </p:normalViewPr>
  <p:slideViewPr>
    <p:cSldViewPr snapToGrid="0" showGuides="1">
      <p:cViewPr varScale="1">
        <p:scale>
          <a:sx n="96" d="100"/>
          <a:sy n="96" d="100"/>
        </p:scale>
        <p:origin x="103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23B1E-809C-45F7-9877-A501FC60A49C}" type="datetimeFigureOut">
              <a:rPr lang="en-AU" smtClean="0"/>
              <a:t>27/05/2016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F100E-3E9B-45A6-B67E-875ABBDAD3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232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F100E-3E9B-45A6-B67E-875ABBDAD3F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4496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930" y="3775076"/>
            <a:ext cx="9144000" cy="1655762"/>
          </a:xfrm>
        </p:spPr>
        <p:txBody>
          <a:bodyPr/>
          <a:lstStyle/>
          <a:p>
            <a:r>
              <a:rPr lang="en-US" dirty="0" smtClean="0"/>
              <a:t>Give me some credit!!!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930" y="1488209"/>
            <a:ext cx="9144000" cy="2387600"/>
          </a:xfrm>
        </p:spPr>
        <p:txBody>
          <a:bodyPr/>
          <a:lstStyle/>
          <a:p>
            <a:r>
              <a:rPr lang="en-US" b="1" dirty="0" smtClean="0">
                <a:ln w="190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 Science Project</a:t>
            </a:r>
            <a:endParaRPr lang="en-US" b="1" dirty="0">
              <a:ln w="190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40162" cy="2840162"/>
          </a:xfrm>
          <a:prstGeom prst="rect">
            <a:avLst/>
          </a:prstGeom>
          <a:effectLst>
            <a:softEdge rad="1651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62" y="4315704"/>
            <a:ext cx="5062193" cy="230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63809" cy="4883288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Did not get around to testing 2 other methods I would have liked.</a:t>
            </a:r>
          </a:p>
          <a:p>
            <a:pPr lvl="1"/>
            <a:r>
              <a:rPr lang="en-AU" dirty="0"/>
              <a:t>Support Vector Machines</a:t>
            </a:r>
          </a:p>
          <a:p>
            <a:pPr lvl="1"/>
            <a:r>
              <a:rPr lang="en-AU" dirty="0"/>
              <a:t>Neural Networks </a:t>
            </a:r>
            <a:endParaRPr lang="en-AU" dirty="0" smtClean="0"/>
          </a:p>
          <a:p>
            <a:r>
              <a:rPr lang="en-AU" dirty="0" smtClean="0"/>
              <a:t>Stacking models</a:t>
            </a:r>
          </a:p>
          <a:p>
            <a:pPr marL="685800" lvl="2"/>
            <a:r>
              <a:rPr lang="en-AU" dirty="0"/>
              <a:t>Winning entrant stacked a number of models (Gradient Bosting, Random Forests and Neural </a:t>
            </a:r>
            <a:r>
              <a:rPr lang="en-AU" dirty="0" smtClean="0"/>
              <a:t>Networks)</a:t>
            </a:r>
          </a:p>
          <a:p>
            <a:r>
              <a:rPr lang="en-AU" dirty="0" smtClean="0"/>
              <a:t>Improvements in Cross Validation searching, early stopping techniques</a:t>
            </a:r>
          </a:p>
          <a:p>
            <a:r>
              <a:rPr lang="en-AU" dirty="0" smtClean="0"/>
              <a:t>Visualisation (Reduction in deviance during model build)</a:t>
            </a:r>
          </a:p>
          <a:p>
            <a:r>
              <a:rPr lang="en-AU" dirty="0" smtClean="0"/>
              <a:t>Improvements to allow easy of use of models with new problems</a:t>
            </a:r>
          </a:p>
          <a:p>
            <a:pPr lvl="1"/>
            <a:endParaRPr lang="en-AU" dirty="0"/>
          </a:p>
          <a:p>
            <a:pPr lvl="1"/>
            <a:endParaRPr lang="en-AU" dirty="0" smtClean="0"/>
          </a:p>
          <a:p>
            <a:pPr marL="457200" lvl="1" indent="0">
              <a:buNone/>
            </a:pP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For improvement</a:t>
            </a:r>
          </a:p>
        </p:txBody>
      </p:sp>
    </p:spTree>
    <p:extLst>
      <p:ext uri="{BB962C8B-B14F-4D97-AF65-F5344CB8AC3E}">
        <p14:creationId xmlns:p14="http://schemas.microsoft.com/office/powerpoint/2010/main" val="350779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9235" y="1765990"/>
            <a:ext cx="8584095" cy="4565236"/>
          </a:xfrm>
        </p:spPr>
        <p:txBody>
          <a:bodyPr/>
          <a:lstStyle/>
          <a:p>
            <a:r>
              <a:rPr lang="en-AU" dirty="0" smtClean="0"/>
              <a:t>A lot of syntax!!. I would like to continue this to the point where I can code in the base language of python without thinking</a:t>
            </a:r>
          </a:p>
          <a:p>
            <a:endParaRPr lang="en-AU" dirty="0" smtClean="0"/>
          </a:p>
          <a:p>
            <a:r>
              <a:rPr lang="en-AU" dirty="0" smtClean="0"/>
              <a:t>Use of </a:t>
            </a:r>
            <a:r>
              <a:rPr lang="en-AU" dirty="0" err="1" smtClean="0"/>
              <a:t>Github</a:t>
            </a:r>
            <a:r>
              <a:rPr lang="en-AU" dirty="0" smtClean="0"/>
              <a:t> and Markdown</a:t>
            </a:r>
          </a:p>
          <a:p>
            <a:endParaRPr lang="en-AU" dirty="0" smtClean="0"/>
          </a:p>
          <a:p>
            <a:r>
              <a:rPr lang="en-AU" dirty="0" smtClean="0"/>
              <a:t>Amazon Web Services</a:t>
            </a:r>
          </a:p>
          <a:p>
            <a:endParaRPr lang="en-AU" dirty="0" smtClean="0"/>
          </a:p>
          <a:p>
            <a:r>
              <a:rPr lang="en-AU" dirty="0" smtClean="0"/>
              <a:t>Command line (windows and </a:t>
            </a:r>
            <a:r>
              <a:rPr lang="en-AU" dirty="0" err="1" smtClean="0"/>
              <a:t>linux</a:t>
            </a:r>
            <a:r>
              <a:rPr lang="en-AU" dirty="0" smtClean="0"/>
              <a:t>)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What I learned</a:t>
            </a:r>
          </a:p>
        </p:txBody>
      </p:sp>
    </p:spTree>
    <p:extLst>
      <p:ext uri="{BB962C8B-B14F-4D97-AF65-F5344CB8AC3E}">
        <p14:creationId xmlns:p14="http://schemas.microsoft.com/office/powerpoint/2010/main" val="1761517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930" y="1746627"/>
            <a:ext cx="9144000" cy="2387600"/>
          </a:xfrm>
        </p:spPr>
        <p:txBody>
          <a:bodyPr/>
          <a:lstStyle/>
          <a:p>
            <a:r>
              <a:rPr lang="en-US" b="1" dirty="0" smtClean="0">
                <a:ln w="190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Thankyou</a:t>
            </a:r>
            <a:endParaRPr lang="en-US" b="1" dirty="0">
              <a:ln w="190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40162" cy="2840162"/>
          </a:xfrm>
          <a:prstGeom prst="rect">
            <a:avLst/>
          </a:prstGeom>
          <a:effectLst>
            <a:softEdge rad="1651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62" y="4315704"/>
            <a:ext cx="5062193" cy="230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2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63951" y="1327439"/>
            <a:ext cx="11796860" cy="5219392"/>
          </a:xfrm>
        </p:spPr>
        <p:txBody>
          <a:bodyPr>
            <a:normAutofit/>
          </a:bodyPr>
          <a:lstStyle/>
          <a:p>
            <a:pPr lvl="0"/>
            <a:r>
              <a:rPr lang="en-AU" dirty="0" smtClean="0"/>
              <a:t>Improve </a:t>
            </a:r>
            <a:r>
              <a:rPr lang="en-AU" dirty="0"/>
              <a:t>on the state of the art in credit scoring by predicting the probability that somebody will experience financial distress in the next two years</a:t>
            </a:r>
          </a:p>
          <a:p>
            <a:pPr lvl="0"/>
            <a:endParaRPr lang="en-AU" dirty="0"/>
          </a:p>
          <a:p>
            <a:pPr lvl="0"/>
            <a:r>
              <a:rPr lang="en-AU" dirty="0" smtClean="0"/>
              <a:t>Prize </a:t>
            </a:r>
            <a:r>
              <a:rPr lang="en-AU" dirty="0"/>
              <a:t>pool was </a:t>
            </a:r>
            <a:r>
              <a:rPr lang="en-AU" dirty="0" smtClean="0"/>
              <a:t>$5,000 ($3,000 </a:t>
            </a:r>
            <a:r>
              <a:rPr lang="en-AU" dirty="0"/>
              <a:t>for first, </a:t>
            </a:r>
            <a:r>
              <a:rPr lang="en-AU" dirty="0" smtClean="0"/>
              <a:t>$1,500 </a:t>
            </a:r>
            <a:r>
              <a:rPr lang="en-AU" dirty="0"/>
              <a:t>for second and </a:t>
            </a:r>
            <a:r>
              <a:rPr lang="en-AU" dirty="0" smtClean="0"/>
              <a:t>$500 </a:t>
            </a:r>
            <a:r>
              <a:rPr lang="en-AU" dirty="0"/>
              <a:t>for third</a:t>
            </a:r>
            <a:r>
              <a:rPr lang="en-AU" dirty="0" smtClean="0"/>
              <a:t>)</a:t>
            </a:r>
          </a:p>
          <a:p>
            <a:pPr lvl="0"/>
            <a:endParaRPr lang="en-AU" dirty="0"/>
          </a:p>
          <a:p>
            <a:pPr lvl="0"/>
            <a:r>
              <a:rPr lang="en-AU" dirty="0" smtClean="0"/>
              <a:t>Winner </a:t>
            </a:r>
            <a:r>
              <a:rPr lang="en-AU" dirty="0"/>
              <a:t>of the competition was </a:t>
            </a:r>
            <a:r>
              <a:rPr lang="en-AU" dirty="0" smtClean="0"/>
              <a:t>Perfect Storm</a:t>
            </a:r>
            <a:endParaRPr lang="en-AU" dirty="0"/>
          </a:p>
          <a:p>
            <a:pPr lvl="0"/>
            <a:endParaRPr lang="en-AU" dirty="0"/>
          </a:p>
          <a:p>
            <a:pPr lvl="0"/>
            <a:r>
              <a:rPr lang="en-AU" dirty="0"/>
              <a:t>The scoring criteria which was to be used is the </a:t>
            </a:r>
            <a:r>
              <a:rPr lang="en-AU" dirty="0" smtClean="0"/>
              <a:t>Area </a:t>
            </a:r>
            <a:r>
              <a:rPr lang="en-AU" dirty="0"/>
              <a:t>under the </a:t>
            </a:r>
            <a:r>
              <a:rPr lang="en-AU" dirty="0" smtClean="0"/>
              <a:t>Curve. 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2784" y="235670"/>
            <a:ext cx="4103802" cy="1272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b="1" dirty="0" smtClean="0">
                <a:ln w="19050">
                  <a:solidFill>
                    <a:schemeClr val="tx1"/>
                  </a:solidFill>
                </a:ln>
              </a:rPr>
              <a:t>The </a:t>
            </a:r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Brief</a:t>
            </a:r>
            <a:endParaRPr lang="en-US" sz="4800" b="1" dirty="0">
              <a:ln w="190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00808"/>
            <a:ext cx="10899913" cy="5059018"/>
          </a:xfrm>
        </p:spPr>
        <p:txBody>
          <a:bodyPr>
            <a:normAutofit/>
          </a:bodyPr>
          <a:lstStyle/>
          <a:p>
            <a:r>
              <a:rPr lang="en-AU" dirty="0"/>
              <a:t>10 features </a:t>
            </a:r>
          </a:p>
          <a:p>
            <a:pPr lvl="1"/>
            <a:r>
              <a:rPr lang="en-AU" dirty="0"/>
              <a:t>R</a:t>
            </a:r>
            <a:r>
              <a:rPr lang="en-AU" dirty="0" smtClean="0"/>
              <a:t>evolving utilisation of unsecured lines</a:t>
            </a:r>
          </a:p>
          <a:p>
            <a:pPr lvl="1"/>
            <a:r>
              <a:rPr lang="en-AU" dirty="0" smtClean="0"/>
              <a:t>Age of the borrower</a:t>
            </a:r>
          </a:p>
          <a:p>
            <a:pPr lvl="1"/>
            <a:r>
              <a:rPr lang="en-AU" dirty="0" smtClean="0"/>
              <a:t>Debt Ratio</a:t>
            </a:r>
          </a:p>
          <a:p>
            <a:pPr lvl="1"/>
            <a:r>
              <a:rPr lang="en-AU" dirty="0" smtClean="0"/>
              <a:t>Monthly Income</a:t>
            </a:r>
          </a:p>
          <a:p>
            <a:pPr lvl="1"/>
            <a:r>
              <a:rPr lang="en-AU" dirty="0" smtClean="0"/>
              <a:t>Number of open credit lines </a:t>
            </a:r>
          </a:p>
          <a:p>
            <a:pPr lvl="1"/>
            <a:r>
              <a:rPr lang="en-AU" dirty="0" smtClean="0"/>
              <a:t>Number of dependents</a:t>
            </a:r>
          </a:p>
          <a:p>
            <a:pPr lvl="1"/>
            <a:r>
              <a:rPr lang="en-AU" dirty="0" smtClean="0"/>
              <a:t>Past performance of individual (3 variables)</a:t>
            </a:r>
          </a:p>
          <a:p>
            <a:pPr lvl="1"/>
            <a:r>
              <a:rPr lang="en-AU" dirty="0" smtClean="0"/>
              <a:t>Number of mortgage and real estate loans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709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My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570382"/>
            <a:ext cx="10124662" cy="4636398"/>
          </a:xfrm>
        </p:spPr>
        <p:txBody>
          <a:bodyPr>
            <a:normAutofit/>
          </a:bodyPr>
          <a:lstStyle/>
          <a:p>
            <a:r>
              <a:rPr lang="en-AU" dirty="0"/>
              <a:t>Data Cleaning</a:t>
            </a:r>
          </a:p>
          <a:p>
            <a:r>
              <a:rPr lang="en-AU" dirty="0"/>
              <a:t>Focus </a:t>
            </a:r>
            <a:r>
              <a:rPr lang="en-AU" dirty="0" smtClean="0"/>
              <a:t>on </a:t>
            </a:r>
            <a:r>
              <a:rPr lang="en-AU" dirty="0"/>
              <a:t>the model </a:t>
            </a:r>
            <a:r>
              <a:rPr lang="en-AU" dirty="0" smtClean="0"/>
              <a:t>building</a:t>
            </a:r>
            <a:endParaRPr lang="en-AU" dirty="0"/>
          </a:p>
          <a:p>
            <a:r>
              <a:rPr lang="en-AU" dirty="0"/>
              <a:t>Cross Validation - Training &amp; Test splits, Out-of-Bag and Grid Searching</a:t>
            </a:r>
          </a:p>
          <a:p>
            <a:r>
              <a:rPr lang="en-AU" dirty="0"/>
              <a:t>Models attempted</a:t>
            </a:r>
          </a:p>
          <a:p>
            <a:pPr lvl="1"/>
            <a:r>
              <a:rPr lang="en-AU" dirty="0"/>
              <a:t>Linear Discriminant </a:t>
            </a:r>
            <a:r>
              <a:rPr lang="en-AU" dirty="0" smtClean="0"/>
              <a:t>Analysis</a:t>
            </a:r>
          </a:p>
          <a:p>
            <a:pPr lvl="1"/>
            <a:r>
              <a:rPr lang="en-AU" dirty="0" smtClean="0"/>
              <a:t>Logistic </a:t>
            </a:r>
            <a:r>
              <a:rPr lang="en-AU" dirty="0"/>
              <a:t>Regression</a:t>
            </a:r>
          </a:p>
          <a:p>
            <a:pPr lvl="1"/>
            <a:r>
              <a:rPr lang="en-AU" dirty="0"/>
              <a:t>Classification Trees</a:t>
            </a:r>
          </a:p>
          <a:p>
            <a:pPr lvl="1"/>
            <a:r>
              <a:rPr lang="en-AU" dirty="0"/>
              <a:t>Random Forests</a:t>
            </a:r>
          </a:p>
          <a:p>
            <a:pPr lvl="1"/>
            <a:r>
              <a:rPr lang="en-AU" dirty="0"/>
              <a:t>Gradient Boosting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838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309652" cy="4351338"/>
          </a:xfrm>
        </p:spPr>
        <p:txBody>
          <a:bodyPr>
            <a:normAutofit fontScale="92500"/>
          </a:bodyPr>
          <a:lstStyle/>
          <a:p>
            <a:r>
              <a:rPr lang="en-AU" dirty="0"/>
              <a:t>Missing data issues for monthly income and the number of </a:t>
            </a:r>
            <a:r>
              <a:rPr lang="en-AU" dirty="0" smtClean="0"/>
              <a:t>dependants</a:t>
            </a:r>
          </a:p>
          <a:p>
            <a:r>
              <a:rPr lang="en-AU" dirty="0" smtClean="0"/>
              <a:t>Some </a:t>
            </a:r>
            <a:r>
              <a:rPr lang="en-AU" dirty="0"/>
              <a:t>basic methods such as median for income and mode for the number of dependants were employed. Ultimately more sophisticated approaches could have been investigated.</a:t>
            </a:r>
          </a:p>
          <a:p>
            <a:r>
              <a:rPr lang="en-AU" dirty="0"/>
              <a:t>Late in the model development process, it was discovered that the </a:t>
            </a:r>
            <a:r>
              <a:rPr lang="en-AU" dirty="0" smtClean="0"/>
              <a:t>debt ratio </a:t>
            </a:r>
            <a:r>
              <a:rPr lang="en-AU" dirty="0"/>
              <a:t>was not a ratio when the original data was missing. So a simple </a:t>
            </a:r>
            <a:r>
              <a:rPr lang="en-AU" dirty="0" smtClean="0"/>
              <a:t>approach </a:t>
            </a:r>
            <a:r>
              <a:rPr lang="en-AU" dirty="0"/>
              <a:t>was to use the recalculate the debt ratio. This did help to improve the overall prediction.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99728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974" y="2128010"/>
            <a:ext cx="3034600" cy="3241667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701" y="541018"/>
            <a:ext cx="3933908" cy="261532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Challenges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761" y="3599756"/>
            <a:ext cx="2857500" cy="2857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6835" y="1848678"/>
            <a:ext cx="478892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AU" sz="2600" dirty="0" smtClean="0"/>
              <a:t>Learning the code</a:t>
            </a:r>
          </a:p>
          <a:p>
            <a: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AU" sz="2600" dirty="0" smtClean="0"/>
              <a:t>System overload</a:t>
            </a:r>
          </a:p>
          <a:p>
            <a: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AU" sz="2600" dirty="0" smtClean="0"/>
              <a:t>EC2 implementation</a:t>
            </a:r>
            <a:endParaRPr lang="en-AU" sz="2600" dirty="0"/>
          </a:p>
          <a:p>
            <a: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AU" sz="2600" dirty="0"/>
              <a:t>Large Elastic Compute Cloud significantly improved ability to generate results running large </a:t>
            </a:r>
            <a:r>
              <a:rPr lang="en-AU" sz="2600" dirty="0" smtClean="0"/>
              <a:t>grids</a:t>
            </a:r>
          </a:p>
          <a:p>
            <a: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AU" sz="2600" dirty="0" smtClean="0"/>
              <a:t>Time</a:t>
            </a:r>
          </a:p>
          <a:p>
            <a: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endParaRPr lang="en-AU" sz="2600" dirty="0"/>
          </a:p>
        </p:txBody>
      </p:sp>
    </p:spTree>
    <p:extLst>
      <p:ext uri="{BB962C8B-B14F-4D97-AF65-F5344CB8AC3E}">
        <p14:creationId xmlns:p14="http://schemas.microsoft.com/office/powerpoint/2010/main" val="405144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348" y="2096294"/>
            <a:ext cx="3810000" cy="3810000"/>
          </a:xfr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538" y="1554955"/>
            <a:ext cx="6904384" cy="4657001"/>
          </a:xfrm>
        </p:spPr>
        <p:txBody>
          <a:bodyPr>
            <a:normAutofit fontScale="92500"/>
          </a:bodyPr>
          <a:lstStyle/>
          <a:p>
            <a:r>
              <a:rPr lang="en-AU" dirty="0" smtClean="0"/>
              <a:t>Attempted to investigate a range of techniques</a:t>
            </a:r>
          </a:p>
          <a:p>
            <a:r>
              <a:rPr lang="en-AU" dirty="0" smtClean="0"/>
              <a:t>Grid Search proved to be very powerful, although computationally expensive</a:t>
            </a:r>
          </a:p>
          <a:p>
            <a:r>
              <a:rPr lang="en-AU" dirty="0" smtClean="0"/>
              <a:t>A crossed validated optimally pruned tree was surprising accurate (bias/variance, scalability)</a:t>
            </a:r>
          </a:p>
          <a:p>
            <a:r>
              <a:rPr lang="en-AU" dirty="0" smtClean="0"/>
              <a:t>Random Forests lead to improvements in AUC. </a:t>
            </a:r>
          </a:p>
          <a:p>
            <a:r>
              <a:rPr lang="en-AU" dirty="0" smtClean="0"/>
              <a:t>Gradient Boosting produced superior predictions</a:t>
            </a:r>
          </a:p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Model </a:t>
            </a:r>
            <a:r>
              <a:rPr lang="en-AU" sz="4800" b="1" dirty="0" smtClean="0">
                <a:ln w="19050">
                  <a:solidFill>
                    <a:schemeClr val="tx1"/>
                  </a:solidFill>
                </a:ln>
              </a:rPr>
              <a:t>Building</a:t>
            </a:r>
            <a:endParaRPr lang="en-AU" sz="4800" b="1" dirty="0">
              <a:ln w="190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8485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14483525"/>
              </p:ext>
            </p:extLst>
          </p:nvPr>
        </p:nvGraphicFramePr>
        <p:xfrm>
          <a:off x="838200" y="1825625"/>
          <a:ext cx="4489174" cy="248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753"/>
                <a:gridCol w="2035421"/>
              </a:tblGrid>
              <a:tr h="414660">
                <a:tc>
                  <a:txBody>
                    <a:bodyPr/>
                    <a:lstStyle/>
                    <a:p>
                      <a:r>
                        <a:rPr lang="en-AU" dirty="0" smtClean="0"/>
                        <a:t>Model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AUC (</a:t>
                      </a:r>
                      <a:r>
                        <a:rPr lang="en-AU" dirty="0" err="1" smtClean="0"/>
                        <a:t>Kaggle</a:t>
                      </a:r>
                      <a:r>
                        <a:rPr lang="en-AU" dirty="0" smtClean="0"/>
                        <a:t>)</a:t>
                      </a:r>
                      <a:endParaRPr lang="en-AU" dirty="0"/>
                    </a:p>
                  </a:txBody>
                  <a:tcPr/>
                </a:tc>
              </a:tr>
              <a:tr h="414660">
                <a:tc>
                  <a:txBody>
                    <a:bodyPr/>
                    <a:lstStyle/>
                    <a:p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N/A</a:t>
                      </a:r>
                      <a:endParaRPr lang="en-AU" dirty="0"/>
                    </a:p>
                  </a:txBody>
                  <a:tcPr/>
                </a:tc>
              </a:tr>
              <a:tr h="414660">
                <a:tc>
                  <a:txBody>
                    <a:bodyPr/>
                    <a:lstStyle/>
                    <a:p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0.697912</a:t>
                      </a:r>
                      <a:endParaRPr lang="en-AU" dirty="0"/>
                    </a:p>
                  </a:txBody>
                  <a:tcPr/>
                </a:tc>
              </a:tr>
              <a:tr h="414660">
                <a:tc>
                  <a:txBody>
                    <a:bodyPr/>
                    <a:lstStyle/>
                    <a:p>
                      <a:r>
                        <a:rPr lang="en-AU" dirty="0" smtClean="0"/>
                        <a:t>CART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0.848429</a:t>
                      </a:r>
                      <a:endParaRPr lang="en-AU" dirty="0"/>
                    </a:p>
                  </a:txBody>
                  <a:tcPr/>
                </a:tc>
              </a:tr>
              <a:tr h="414660">
                <a:tc>
                  <a:txBody>
                    <a:bodyPr/>
                    <a:lstStyle/>
                    <a:p>
                      <a:r>
                        <a:rPr lang="en-AU" dirty="0" smtClean="0"/>
                        <a:t>Random Forests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0.852720</a:t>
                      </a:r>
                      <a:endParaRPr lang="en-AU" dirty="0"/>
                    </a:p>
                  </a:txBody>
                  <a:tcPr/>
                </a:tc>
              </a:tr>
              <a:tr h="414660">
                <a:tc>
                  <a:txBody>
                    <a:bodyPr/>
                    <a:lstStyle/>
                    <a:p>
                      <a:r>
                        <a:rPr lang="en-AU" dirty="0" smtClean="0"/>
                        <a:t>Gradient Boosting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0.866799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Results of the modelling process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222" y="1825625"/>
            <a:ext cx="5538006" cy="4011237"/>
          </a:xfrm>
        </p:spPr>
      </p:pic>
      <p:sp>
        <p:nvSpPr>
          <p:cNvPr id="13" name="TextBox 12"/>
          <p:cNvSpPr txBox="1"/>
          <p:nvPr/>
        </p:nvSpPr>
        <p:spPr>
          <a:xfrm>
            <a:off x="622276" y="4448522"/>
            <a:ext cx="492102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/>
              <a:t>925 teams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/>
              <a:t>Best prediction ranked at #</a:t>
            </a:r>
            <a:r>
              <a:rPr lang="en-AU" sz="2600" dirty="0" smtClean="0"/>
              <a:t>128</a:t>
            </a:r>
            <a:endParaRPr lang="en-AU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/>
              <a:t>Sample entry benchmark #358 with AUC of 0.864249</a:t>
            </a:r>
          </a:p>
        </p:txBody>
      </p:sp>
    </p:spTree>
    <p:extLst>
      <p:ext uri="{BB962C8B-B14F-4D97-AF65-F5344CB8AC3E}">
        <p14:creationId xmlns:p14="http://schemas.microsoft.com/office/powerpoint/2010/main" val="349357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674236" cy="4486275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Variable importance confirming some of our initial hypothesis. </a:t>
            </a:r>
          </a:p>
          <a:p>
            <a:r>
              <a:rPr lang="en-AU" dirty="0" smtClean="0"/>
              <a:t>The re-derivation of the debt ratio has resulted in a high relative importance for prediction</a:t>
            </a:r>
          </a:p>
          <a:p>
            <a:r>
              <a:rPr lang="en-AU" dirty="0" smtClean="0"/>
              <a:t>All variables resulting in non zero importance measures</a:t>
            </a:r>
          </a:p>
          <a:p>
            <a:pPr lvl="1"/>
            <a:r>
              <a:rPr lang="en-AU" dirty="0" smtClean="0"/>
              <a:t>One reason why regularization results were poor 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Variable </a:t>
            </a:r>
            <a:r>
              <a:rPr lang="en-AU" sz="4800" b="1" dirty="0" smtClean="0">
                <a:ln w="19050">
                  <a:solidFill>
                    <a:schemeClr val="tx1"/>
                  </a:solidFill>
                </a:ln>
              </a:rPr>
              <a:t>Importance</a:t>
            </a:r>
            <a:endParaRPr lang="en-AU" sz="4800" b="1" dirty="0">
              <a:ln w="19050">
                <a:solidFill>
                  <a:schemeClr val="tx1"/>
                </a:solidFill>
              </a:ln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64" y="1690688"/>
            <a:ext cx="5674236" cy="4252049"/>
          </a:xfrm>
        </p:spPr>
      </p:pic>
    </p:spTree>
    <p:extLst>
      <p:ext uri="{BB962C8B-B14F-4D97-AF65-F5344CB8AC3E}">
        <p14:creationId xmlns:p14="http://schemas.microsoft.com/office/powerpoint/2010/main" val="426657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template" id="{53D6E29E-BC16-4C15-929C-E5E8D3EE1C7C}" vid="{7719C5F9-D258-4D09-B252-90C1DAED72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EFEFB8-71C6-4A9E-8EF9-0768355D7E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273</TotalTime>
  <Words>502</Words>
  <Application>Microsoft Office PowerPoint</Application>
  <PresentationFormat>Widescreen</PresentationFormat>
  <Paragraphs>88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Melancholy abstract design template</vt:lpstr>
      <vt:lpstr>Data Science Project</vt:lpstr>
      <vt:lpstr>PowerPoint Presentation</vt:lpstr>
      <vt:lpstr>Features</vt:lpstr>
      <vt:lpstr>My Approach</vt:lpstr>
      <vt:lpstr>Data Cleaning</vt:lpstr>
      <vt:lpstr>Challenges</vt:lpstr>
      <vt:lpstr>Model Building</vt:lpstr>
      <vt:lpstr>Results of the modelling process</vt:lpstr>
      <vt:lpstr>Variable Importance</vt:lpstr>
      <vt:lpstr>For improvement</vt:lpstr>
      <vt:lpstr>What I learned</vt:lpstr>
      <vt:lpstr>Thankyou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</dc:title>
  <dc:creator>Arthur Sarvos</dc:creator>
  <cp:keywords/>
  <cp:lastModifiedBy>Arthur Sarvos</cp:lastModifiedBy>
  <cp:revision>17</cp:revision>
  <dcterms:created xsi:type="dcterms:W3CDTF">2016-05-25T12:45:45Z</dcterms:created>
  <dcterms:modified xsi:type="dcterms:W3CDTF">2016-05-27T14:17:50Z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TC034605309991</vt:lpwstr>
  </property>
</Properties>
</file>