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185" autoAdjust="0"/>
  </p:normalViewPr>
  <p:slideViewPr>
    <p:cSldViewPr snapToGrid="0" showGuides="1">
      <p:cViewPr varScale="1">
        <p:scale>
          <a:sx n="96" d="100"/>
          <a:sy n="96" d="100"/>
        </p:scale>
        <p:origin x="10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3B1E-809C-45F7-9877-A501FC60A49C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F100E-3E9B-45A6-B67E-875ABBDAD3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3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F100E-3E9B-45A6-B67E-875ABBDAD3F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51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F100E-3E9B-45A6-B67E-875ABBDAD3F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9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930" y="4341607"/>
            <a:ext cx="9144000" cy="1655762"/>
          </a:xfrm>
        </p:spPr>
        <p:txBody>
          <a:bodyPr/>
          <a:lstStyle/>
          <a:p>
            <a:r>
              <a:rPr lang="en-US" dirty="0" smtClean="0"/>
              <a:t>Give me some credit!!!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2054740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Science Project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72358" y="6149745"/>
            <a:ext cx="9144000" cy="46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Arthur Sarvos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92944"/>
            <a:ext cx="5715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3809" cy="488328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Did not get around to testing 2 other methods I would have liked.</a:t>
            </a:r>
          </a:p>
          <a:p>
            <a:pPr lvl="1"/>
            <a:r>
              <a:rPr lang="en-AU" dirty="0"/>
              <a:t>Support Vector Machines</a:t>
            </a:r>
          </a:p>
          <a:p>
            <a:pPr lvl="1"/>
            <a:r>
              <a:rPr lang="en-AU" dirty="0"/>
              <a:t>Neural Networks </a:t>
            </a:r>
            <a:endParaRPr lang="en-AU" dirty="0" smtClean="0"/>
          </a:p>
          <a:p>
            <a:r>
              <a:rPr lang="en-AU" dirty="0" smtClean="0"/>
              <a:t>Stacking models</a:t>
            </a:r>
          </a:p>
          <a:p>
            <a:pPr marL="685800" lvl="2"/>
            <a:r>
              <a:rPr lang="en-AU" dirty="0"/>
              <a:t>Winning entrant stacked a number of models (Gradient </a:t>
            </a:r>
            <a:r>
              <a:rPr lang="en-AU" dirty="0" smtClean="0"/>
              <a:t>Boosting</a:t>
            </a:r>
            <a:r>
              <a:rPr lang="en-AU" dirty="0"/>
              <a:t>, Random Forests and Neural </a:t>
            </a:r>
            <a:r>
              <a:rPr lang="en-AU" dirty="0" smtClean="0"/>
              <a:t>Networks)</a:t>
            </a:r>
          </a:p>
          <a:p>
            <a:r>
              <a:rPr lang="en-AU" dirty="0" smtClean="0"/>
              <a:t>Improvements in Cross Validation searching, early stopping techniques</a:t>
            </a:r>
          </a:p>
          <a:p>
            <a:r>
              <a:rPr lang="en-AU" dirty="0" smtClean="0"/>
              <a:t>Visualisation (Reduction in deviance during model build)</a:t>
            </a:r>
          </a:p>
          <a:p>
            <a:r>
              <a:rPr lang="en-AU" dirty="0" smtClean="0"/>
              <a:t>Improvements to allow easy of use of models with new problems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5077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235" y="1765990"/>
            <a:ext cx="8584095" cy="4565236"/>
          </a:xfrm>
        </p:spPr>
        <p:txBody>
          <a:bodyPr/>
          <a:lstStyle/>
          <a:p>
            <a:r>
              <a:rPr lang="en-AU" dirty="0" smtClean="0"/>
              <a:t>A lot of syntax!!. I would like to continue this to the point where I can code in the base language of python without thinking</a:t>
            </a:r>
          </a:p>
          <a:p>
            <a:endParaRPr lang="en-AU" dirty="0" smtClean="0"/>
          </a:p>
          <a:p>
            <a:r>
              <a:rPr lang="en-AU" dirty="0" smtClean="0"/>
              <a:t>Use of </a:t>
            </a:r>
            <a:r>
              <a:rPr lang="en-AU" dirty="0" err="1" smtClean="0"/>
              <a:t>Github</a:t>
            </a:r>
            <a:r>
              <a:rPr lang="en-AU" dirty="0" smtClean="0"/>
              <a:t> and Markdown</a:t>
            </a:r>
          </a:p>
          <a:p>
            <a:endParaRPr lang="en-AU" dirty="0" smtClean="0"/>
          </a:p>
          <a:p>
            <a:r>
              <a:rPr lang="en-AU" dirty="0" smtClean="0"/>
              <a:t>Amazon Web Services</a:t>
            </a:r>
          </a:p>
          <a:p>
            <a:endParaRPr lang="en-AU" dirty="0" smtClean="0"/>
          </a:p>
          <a:p>
            <a:r>
              <a:rPr lang="en-AU" dirty="0" smtClean="0"/>
              <a:t>Command line (windows and </a:t>
            </a:r>
            <a:r>
              <a:rPr lang="en-AU" dirty="0" err="1" smtClean="0"/>
              <a:t>linux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What I learned</a:t>
            </a:r>
          </a:p>
        </p:txBody>
      </p:sp>
    </p:spTree>
    <p:extLst>
      <p:ext uri="{BB962C8B-B14F-4D97-AF65-F5344CB8AC3E}">
        <p14:creationId xmlns:p14="http://schemas.microsoft.com/office/powerpoint/2010/main" val="17615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1746627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Thankyou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3951" y="1327439"/>
            <a:ext cx="11796860" cy="5219392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Improve </a:t>
            </a:r>
            <a:r>
              <a:rPr lang="en-AU" dirty="0"/>
              <a:t>on the state of the art in credit scoring by predicting the probability that somebody will experience financial distress in the next two years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Prize </a:t>
            </a:r>
            <a:r>
              <a:rPr lang="en-AU" dirty="0"/>
              <a:t>pool was </a:t>
            </a:r>
            <a:r>
              <a:rPr lang="en-AU" dirty="0" smtClean="0"/>
              <a:t>$5,000 ($3,000 </a:t>
            </a:r>
            <a:r>
              <a:rPr lang="en-AU" dirty="0"/>
              <a:t>for first, </a:t>
            </a:r>
            <a:r>
              <a:rPr lang="en-AU" dirty="0" smtClean="0"/>
              <a:t>$1,500 </a:t>
            </a:r>
            <a:r>
              <a:rPr lang="en-AU" dirty="0"/>
              <a:t>for second and </a:t>
            </a:r>
            <a:r>
              <a:rPr lang="en-AU" dirty="0" smtClean="0"/>
              <a:t>$500 </a:t>
            </a:r>
            <a:r>
              <a:rPr lang="en-AU" dirty="0"/>
              <a:t>for third</a:t>
            </a:r>
            <a:r>
              <a:rPr lang="en-AU" dirty="0" smtClean="0"/>
              <a:t>)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Winner </a:t>
            </a:r>
            <a:r>
              <a:rPr lang="en-AU" dirty="0"/>
              <a:t>of the competition was </a:t>
            </a:r>
            <a:r>
              <a:rPr lang="en-AU" dirty="0" smtClean="0"/>
              <a:t>Perfect Storm</a:t>
            </a:r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dirty="0"/>
              <a:t>The scoring criteria which was to be used is the </a:t>
            </a:r>
            <a:r>
              <a:rPr lang="en-AU" dirty="0" smtClean="0"/>
              <a:t>Area </a:t>
            </a:r>
            <a:r>
              <a:rPr lang="en-AU" dirty="0"/>
              <a:t>under the </a:t>
            </a:r>
            <a:r>
              <a:rPr lang="en-AU" dirty="0" smtClean="0"/>
              <a:t>Curve.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2784" y="235670"/>
            <a:ext cx="4103802" cy="1272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The </a:t>
            </a:r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Brief</a:t>
            </a:r>
            <a:endParaRPr lang="en-US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0808"/>
            <a:ext cx="10899913" cy="5059018"/>
          </a:xfrm>
        </p:spPr>
        <p:txBody>
          <a:bodyPr>
            <a:normAutofit/>
          </a:bodyPr>
          <a:lstStyle/>
          <a:p>
            <a:r>
              <a:rPr lang="en-AU" dirty="0"/>
              <a:t>10 features </a:t>
            </a:r>
          </a:p>
          <a:p>
            <a:pPr lvl="1"/>
            <a:r>
              <a:rPr lang="en-AU" dirty="0"/>
              <a:t>R</a:t>
            </a:r>
            <a:r>
              <a:rPr lang="en-AU" dirty="0" smtClean="0"/>
              <a:t>evolving utilisation of unsecured lines</a:t>
            </a:r>
          </a:p>
          <a:p>
            <a:pPr lvl="1"/>
            <a:r>
              <a:rPr lang="en-AU" dirty="0" smtClean="0"/>
              <a:t>Age of the borrower</a:t>
            </a:r>
          </a:p>
          <a:p>
            <a:pPr lvl="1"/>
            <a:r>
              <a:rPr lang="en-AU" dirty="0" smtClean="0"/>
              <a:t>Debt Ratio</a:t>
            </a:r>
          </a:p>
          <a:p>
            <a:pPr lvl="1"/>
            <a:r>
              <a:rPr lang="en-AU" dirty="0" smtClean="0"/>
              <a:t>Monthly Income</a:t>
            </a:r>
          </a:p>
          <a:p>
            <a:pPr lvl="1"/>
            <a:r>
              <a:rPr lang="en-AU" dirty="0" smtClean="0"/>
              <a:t>Number of open credit lines </a:t>
            </a:r>
          </a:p>
          <a:p>
            <a:pPr lvl="1"/>
            <a:r>
              <a:rPr lang="en-AU" dirty="0" smtClean="0"/>
              <a:t>Number of dependents</a:t>
            </a:r>
          </a:p>
          <a:p>
            <a:pPr lvl="1"/>
            <a:r>
              <a:rPr lang="en-AU" dirty="0" smtClean="0"/>
              <a:t>Past performance of individual (3 variables)</a:t>
            </a:r>
          </a:p>
          <a:p>
            <a:pPr lvl="1"/>
            <a:r>
              <a:rPr lang="en-AU" dirty="0" smtClean="0"/>
              <a:t>Number of mortgage and real estate loans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70382"/>
            <a:ext cx="10124662" cy="4636398"/>
          </a:xfrm>
        </p:spPr>
        <p:txBody>
          <a:bodyPr>
            <a:normAutofit/>
          </a:bodyPr>
          <a:lstStyle/>
          <a:p>
            <a:r>
              <a:rPr lang="en-AU" dirty="0"/>
              <a:t>Data Cleaning</a:t>
            </a:r>
          </a:p>
          <a:p>
            <a:r>
              <a:rPr lang="en-AU" dirty="0"/>
              <a:t>Focus </a:t>
            </a:r>
            <a:r>
              <a:rPr lang="en-AU" dirty="0" smtClean="0"/>
              <a:t>on </a:t>
            </a:r>
            <a:r>
              <a:rPr lang="en-AU" dirty="0"/>
              <a:t>the model </a:t>
            </a:r>
            <a:r>
              <a:rPr lang="en-AU" dirty="0" smtClean="0"/>
              <a:t>building</a:t>
            </a:r>
            <a:endParaRPr lang="en-AU" dirty="0"/>
          </a:p>
          <a:p>
            <a:r>
              <a:rPr lang="en-AU" dirty="0"/>
              <a:t>Cross Validation - Training &amp; Test splits, Out-of-Bag and Grid Searching</a:t>
            </a:r>
          </a:p>
          <a:p>
            <a:r>
              <a:rPr lang="en-AU" dirty="0"/>
              <a:t>Models attempted</a:t>
            </a:r>
          </a:p>
          <a:p>
            <a:pPr lvl="1"/>
            <a:r>
              <a:rPr lang="en-AU" dirty="0"/>
              <a:t>Linear Discriminant </a:t>
            </a:r>
            <a:r>
              <a:rPr lang="en-AU" dirty="0" smtClean="0"/>
              <a:t>Analysis</a:t>
            </a:r>
          </a:p>
          <a:p>
            <a:pPr lvl="1"/>
            <a:r>
              <a:rPr lang="en-AU" dirty="0" smtClean="0"/>
              <a:t>Logistic </a:t>
            </a:r>
            <a:r>
              <a:rPr lang="en-AU" dirty="0"/>
              <a:t>Regression</a:t>
            </a:r>
          </a:p>
          <a:p>
            <a:pPr lvl="1"/>
            <a:r>
              <a:rPr lang="en-AU" dirty="0"/>
              <a:t>Classification Trees</a:t>
            </a:r>
          </a:p>
          <a:p>
            <a:pPr lvl="1"/>
            <a:r>
              <a:rPr lang="en-AU" dirty="0"/>
              <a:t>Random Forests</a:t>
            </a:r>
          </a:p>
          <a:p>
            <a:pPr lvl="1"/>
            <a:r>
              <a:rPr lang="en-AU" dirty="0"/>
              <a:t>Gradient Boosting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09652" cy="4351338"/>
          </a:xfrm>
        </p:spPr>
        <p:txBody>
          <a:bodyPr>
            <a:normAutofit/>
          </a:bodyPr>
          <a:lstStyle/>
          <a:p>
            <a:r>
              <a:rPr lang="en-AU" b="1" dirty="0"/>
              <a:t>Missing data issues </a:t>
            </a:r>
            <a:r>
              <a:rPr lang="en-AU" dirty="0" smtClean="0"/>
              <a:t>- Monthly Income, Number </a:t>
            </a:r>
            <a:r>
              <a:rPr lang="en-AU" dirty="0"/>
              <a:t>of D</a:t>
            </a:r>
            <a:r>
              <a:rPr lang="en-AU" dirty="0" smtClean="0"/>
              <a:t>ependants</a:t>
            </a:r>
          </a:p>
          <a:p>
            <a:r>
              <a:rPr lang="en-AU" b="1" dirty="0"/>
              <a:t>M</a:t>
            </a:r>
            <a:r>
              <a:rPr lang="en-AU" b="1" dirty="0" smtClean="0"/>
              <a:t>edian</a:t>
            </a:r>
            <a:r>
              <a:rPr lang="en-AU" dirty="0" smtClean="0"/>
              <a:t> </a:t>
            </a:r>
            <a:r>
              <a:rPr lang="en-AU" dirty="0"/>
              <a:t>for income and </a:t>
            </a:r>
            <a:r>
              <a:rPr lang="en-AU" b="1" dirty="0" smtClean="0"/>
              <a:t>Mode</a:t>
            </a:r>
            <a:r>
              <a:rPr lang="en-AU" dirty="0" smtClean="0"/>
              <a:t> </a:t>
            </a:r>
            <a:r>
              <a:rPr lang="en-AU" dirty="0"/>
              <a:t>for the number of dependants were employed. </a:t>
            </a:r>
            <a:endParaRPr lang="en-AU" dirty="0" smtClean="0"/>
          </a:p>
          <a:p>
            <a:pPr lvl="1"/>
            <a:r>
              <a:rPr lang="en-AU" dirty="0" smtClean="0"/>
              <a:t>Alternative methods – Future development</a:t>
            </a:r>
          </a:p>
          <a:p>
            <a:r>
              <a:rPr lang="en-AU" b="1" dirty="0" smtClean="0"/>
              <a:t>Debt ratio incorrect </a:t>
            </a:r>
            <a:r>
              <a:rPr lang="en-AU" dirty="0" smtClean="0"/>
              <a:t>when original </a:t>
            </a:r>
            <a:r>
              <a:rPr lang="en-AU" dirty="0"/>
              <a:t>data was </a:t>
            </a:r>
            <a:r>
              <a:rPr lang="en-AU" dirty="0" smtClean="0"/>
              <a:t>missing.</a:t>
            </a:r>
          </a:p>
          <a:p>
            <a:pPr lvl="1"/>
            <a:r>
              <a:rPr lang="en-AU" dirty="0" smtClean="0"/>
              <a:t>Recalculated </a:t>
            </a:r>
            <a:r>
              <a:rPr lang="en-AU" dirty="0"/>
              <a:t>the debt ratio. </a:t>
            </a:r>
            <a:endParaRPr lang="en-AU" dirty="0" smtClean="0"/>
          </a:p>
          <a:p>
            <a:pPr lvl="1"/>
            <a:r>
              <a:rPr lang="en-AU" dirty="0" smtClean="0"/>
              <a:t>Improvements in prediction</a:t>
            </a:r>
            <a:r>
              <a:rPr lang="en-AU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74" y="2128010"/>
            <a:ext cx="3034600" cy="324166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01" y="541018"/>
            <a:ext cx="3933908" cy="261532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Challenges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61" y="3599756"/>
            <a:ext cx="28575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835" y="1848678"/>
            <a:ext cx="4788926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Learning the code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System overload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EC2 implementation</a:t>
            </a:r>
            <a:endParaRPr lang="en-AU" sz="2600" dirty="0"/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/>
              <a:t>S</a:t>
            </a:r>
            <a:r>
              <a:rPr lang="en-AU" sz="2600" dirty="0" smtClean="0"/>
              <a:t>ignificantly improved ability to generate results running large grids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Time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405144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48" y="2096294"/>
            <a:ext cx="3810000" cy="38100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538" y="1554955"/>
            <a:ext cx="6904384" cy="4657001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Attempted to investigate a range of techniques</a:t>
            </a:r>
          </a:p>
          <a:p>
            <a:r>
              <a:rPr lang="en-AU" dirty="0" smtClean="0"/>
              <a:t>Grid Search proved to be very powerful, although computationally expensive</a:t>
            </a:r>
          </a:p>
          <a:p>
            <a:r>
              <a:rPr lang="en-AU" dirty="0" smtClean="0"/>
              <a:t>A crossed validated optimally pruned tree was surprising accurate (bias/variance, scalability)</a:t>
            </a:r>
          </a:p>
          <a:p>
            <a:r>
              <a:rPr lang="en-AU" dirty="0" smtClean="0"/>
              <a:t>Random Forests lead to improvements in AUC. </a:t>
            </a:r>
          </a:p>
          <a:p>
            <a:r>
              <a:rPr lang="en-AU" dirty="0" smtClean="0"/>
              <a:t>Gradient Boosting produced superior predictions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Model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Building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8485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4483525"/>
              </p:ext>
            </p:extLst>
          </p:nvPr>
        </p:nvGraphicFramePr>
        <p:xfrm>
          <a:off x="838200" y="1825625"/>
          <a:ext cx="4489174" cy="248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53"/>
                <a:gridCol w="2035421"/>
              </a:tblGrid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Model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AUC (</a:t>
                      </a:r>
                      <a:r>
                        <a:rPr lang="en-AU" dirty="0" err="1" smtClean="0"/>
                        <a:t>Kaggle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N/A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0.697912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CART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0.848429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Random Forests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0.852720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Gradient Boosting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0.866799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Results of the modelling process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22" y="1825625"/>
            <a:ext cx="5538006" cy="4011237"/>
          </a:xfrm>
        </p:spPr>
      </p:pic>
      <p:sp>
        <p:nvSpPr>
          <p:cNvPr id="13" name="TextBox 12"/>
          <p:cNvSpPr txBox="1"/>
          <p:nvPr/>
        </p:nvSpPr>
        <p:spPr>
          <a:xfrm>
            <a:off x="622276" y="4448522"/>
            <a:ext cx="49210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925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Best prediction ranked at #</a:t>
            </a:r>
            <a:r>
              <a:rPr lang="en-AU" sz="2600" dirty="0" smtClean="0"/>
              <a:t>128</a:t>
            </a:r>
            <a:endParaRPr lang="en-AU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Sample entry benchmark #358 with AUC of 0.864249</a:t>
            </a:r>
          </a:p>
        </p:txBody>
      </p:sp>
    </p:spTree>
    <p:extLst>
      <p:ext uri="{BB962C8B-B14F-4D97-AF65-F5344CB8AC3E}">
        <p14:creationId xmlns:p14="http://schemas.microsoft.com/office/powerpoint/2010/main" val="34935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674236" cy="44862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Variable importance confirming some of our initial hypothesis. </a:t>
            </a:r>
          </a:p>
          <a:p>
            <a:r>
              <a:rPr lang="en-AU" dirty="0" smtClean="0"/>
              <a:t>The re-derivation of the debt ratio has resulted in a high relative importance for prediction</a:t>
            </a:r>
          </a:p>
          <a:p>
            <a:r>
              <a:rPr lang="en-AU" dirty="0" smtClean="0"/>
              <a:t>All variables resulting in non zero importance measures</a:t>
            </a:r>
          </a:p>
          <a:p>
            <a:pPr lvl="1"/>
            <a:r>
              <a:rPr lang="en-AU" dirty="0" smtClean="0"/>
              <a:t>One reason why regularization results were poor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Variable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Importance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4" y="1690688"/>
            <a:ext cx="5674236" cy="4252049"/>
          </a:xfrm>
        </p:spPr>
      </p:pic>
    </p:spTree>
    <p:extLst>
      <p:ext uri="{BB962C8B-B14F-4D97-AF65-F5344CB8AC3E}">
        <p14:creationId xmlns:p14="http://schemas.microsoft.com/office/powerpoint/2010/main" val="42665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299</TotalTime>
  <Words>463</Words>
  <Application>Microsoft Office PowerPoint</Application>
  <PresentationFormat>Widescreen</PresentationFormat>
  <Paragraphs>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Melancholy abstract design template</vt:lpstr>
      <vt:lpstr>Data Science Project</vt:lpstr>
      <vt:lpstr>PowerPoint Presentation</vt:lpstr>
      <vt:lpstr>Features</vt:lpstr>
      <vt:lpstr>My Approach</vt:lpstr>
      <vt:lpstr>Data Cleaning</vt:lpstr>
      <vt:lpstr>Challenges</vt:lpstr>
      <vt:lpstr>Model Building</vt:lpstr>
      <vt:lpstr>Results of the modelling process</vt:lpstr>
      <vt:lpstr>Variable Importance</vt:lpstr>
      <vt:lpstr>For improvement</vt:lpstr>
      <vt:lpstr>What I learned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Arthur Sarvos</dc:creator>
  <cp:keywords/>
  <cp:lastModifiedBy>Arthur Sarvos</cp:lastModifiedBy>
  <cp:revision>21</cp:revision>
  <dcterms:created xsi:type="dcterms:W3CDTF">2016-05-25T12:45:45Z</dcterms:created>
  <dcterms:modified xsi:type="dcterms:W3CDTF">2016-05-29T02:08:34Z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