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229" r:id="rId4"/>
    <p:sldMasterId id="2147484828" r:id="rId5"/>
  </p:sldMasterIdLst>
  <p:notesMasterIdLst>
    <p:notesMasterId r:id="rId25"/>
  </p:notesMasterIdLst>
  <p:handoutMasterIdLst>
    <p:handoutMasterId r:id="rId26"/>
  </p:handoutMasterIdLst>
  <p:sldIdLst>
    <p:sldId id="1719" r:id="rId6"/>
    <p:sldId id="1992" r:id="rId7"/>
    <p:sldId id="2007" r:id="rId8"/>
    <p:sldId id="1994" r:id="rId9"/>
    <p:sldId id="1993" r:id="rId10"/>
    <p:sldId id="1995" r:id="rId11"/>
    <p:sldId id="2006" r:id="rId12"/>
    <p:sldId id="1997" r:id="rId13"/>
    <p:sldId id="2005" r:id="rId14"/>
    <p:sldId id="1999" r:id="rId15"/>
    <p:sldId id="2004" r:id="rId16"/>
    <p:sldId id="2002" r:id="rId17"/>
    <p:sldId id="2003" r:id="rId18"/>
    <p:sldId id="2001" r:id="rId19"/>
    <p:sldId id="1818" r:id="rId20"/>
    <p:sldId id="1998" r:id="rId21"/>
    <p:sldId id="2000" r:id="rId22"/>
    <p:sldId id="2008" r:id="rId23"/>
    <p:sldId id="1532"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LADS Template" id="{38B656EC-D568-4EF7-8842-9FA1AE1192C9}">
          <p14:sldIdLst>
            <p14:sldId id="1719"/>
            <p14:sldId id="1992"/>
            <p14:sldId id="2007"/>
            <p14:sldId id="1994"/>
            <p14:sldId id="1993"/>
            <p14:sldId id="1995"/>
            <p14:sldId id="2006"/>
            <p14:sldId id="1997"/>
            <p14:sldId id="2005"/>
            <p14:sldId id="1999"/>
            <p14:sldId id="2004"/>
            <p14:sldId id="2002"/>
            <p14:sldId id="2003"/>
            <p14:sldId id="2001"/>
            <p14:sldId id="1818"/>
            <p14:sldId id="1998"/>
            <p14:sldId id="2000"/>
            <p14:sldId id="2008"/>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EC40A"/>
    <a:srgbClr val="000000"/>
    <a:srgbClr val="FFFFFF"/>
    <a:srgbClr val="50E6FF"/>
    <a:srgbClr val="FEF000"/>
    <a:srgbClr val="3B2E58"/>
    <a:srgbClr val="243A5E"/>
    <a:srgbClr val="274B47"/>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828F74-8439-4122-948D-2CD69F46B90A}" v="134" dt="2019-09-04T01:21:00.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3" d="100"/>
          <a:sy n="113" d="100"/>
        </p:scale>
        <p:origin x="1020" y="68"/>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Mark Agosta" userId="c6d2689a7ef1deef" providerId="LiveId" clId="{177F3140-9F8B-4AA6-8F38-EF3817946BF3}"/>
    <pc:docChg chg="undo custSel addSld delSld modSld sldOrd modSection">
      <pc:chgData name="John Mark Agosta" userId="c6d2689a7ef1deef" providerId="LiveId" clId="{177F3140-9F8B-4AA6-8F38-EF3817946BF3}" dt="2019-09-04T01:26:37.051" v="536" actId="20577"/>
      <pc:docMkLst>
        <pc:docMk/>
      </pc:docMkLst>
      <pc:sldChg chg="modSp del">
        <pc:chgData name="John Mark Agosta" userId="c6d2689a7ef1deef" providerId="LiveId" clId="{177F3140-9F8B-4AA6-8F38-EF3817946BF3}" dt="2019-09-03T22:31:20.128" v="165" actId="2696"/>
        <pc:sldMkLst>
          <pc:docMk/>
          <pc:sldMk cId="3305407906" sldId="1518"/>
        </pc:sldMkLst>
        <pc:spChg chg="mod">
          <ac:chgData name="John Mark Agosta" userId="c6d2689a7ef1deef" providerId="LiveId" clId="{177F3140-9F8B-4AA6-8F38-EF3817946BF3}" dt="2019-09-03T22:30:15.531" v="139" actId="21"/>
          <ac:spMkLst>
            <pc:docMk/>
            <pc:sldMk cId="3305407906" sldId="1518"/>
            <ac:spMk id="3" creationId="{00000000-0000-0000-0000-000000000000}"/>
          </ac:spMkLst>
        </pc:spChg>
      </pc:sldChg>
      <pc:sldChg chg="addSp delSp">
        <pc:chgData name="John Mark Agosta" userId="c6d2689a7ef1deef" providerId="LiveId" clId="{177F3140-9F8B-4AA6-8F38-EF3817946BF3}" dt="2019-09-04T01:04:36.403" v="303"/>
        <pc:sldMkLst>
          <pc:docMk/>
          <pc:sldMk cId="2402828649" sldId="1532"/>
        </pc:sldMkLst>
        <pc:spChg chg="add del">
          <ac:chgData name="John Mark Agosta" userId="c6d2689a7ef1deef" providerId="LiveId" clId="{177F3140-9F8B-4AA6-8F38-EF3817946BF3}" dt="2019-09-04T01:03:11.651" v="300"/>
          <ac:spMkLst>
            <pc:docMk/>
            <pc:sldMk cId="2402828649" sldId="1532"/>
            <ac:spMk id="2" creationId="{D15F45D0-FFEF-4F50-9BA2-1CDFFEC026D3}"/>
          </ac:spMkLst>
        </pc:spChg>
        <pc:spChg chg="add del">
          <ac:chgData name="John Mark Agosta" userId="c6d2689a7ef1deef" providerId="LiveId" clId="{177F3140-9F8B-4AA6-8F38-EF3817946BF3}" dt="2019-09-04T01:03:23.502" v="302"/>
          <ac:spMkLst>
            <pc:docMk/>
            <pc:sldMk cId="2402828649" sldId="1532"/>
            <ac:spMk id="3" creationId="{ABCA088F-4D9A-4415-99B6-CA05360DFDF2}"/>
          </ac:spMkLst>
        </pc:spChg>
        <pc:spChg chg="add">
          <ac:chgData name="John Mark Agosta" userId="c6d2689a7ef1deef" providerId="LiveId" clId="{177F3140-9F8B-4AA6-8F38-EF3817946BF3}" dt="2019-09-04T01:04:36.403" v="303"/>
          <ac:spMkLst>
            <pc:docMk/>
            <pc:sldMk cId="2402828649" sldId="1532"/>
            <ac:spMk id="4" creationId="{3A146483-F17E-44DD-A8D4-2A45C6D5C682}"/>
          </ac:spMkLst>
        </pc:spChg>
      </pc:sldChg>
      <pc:sldChg chg="modSp">
        <pc:chgData name="John Mark Agosta" userId="c6d2689a7ef1deef" providerId="LiveId" clId="{177F3140-9F8B-4AA6-8F38-EF3817946BF3}" dt="2019-09-04T01:20:34.672" v="423" actId="20577"/>
        <pc:sldMkLst>
          <pc:docMk/>
          <pc:sldMk cId="3635852913" sldId="1719"/>
        </pc:sldMkLst>
        <pc:spChg chg="mod">
          <ac:chgData name="John Mark Agosta" userId="c6d2689a7ef1deef" providerId="LiveId" clId="{177F3140-9F8B-4AA6-8F38-EF3817946BF3}" dt="2019-09-04T01:20:34.672" v="423" actId="20577"/>
          <ac:spMkLst>
            <pc:docMk/>
            <pc:sldMk cId="3635852913" sldId="1719"/>
            <ac:spMk id="4" creationId="{00000000-0000-0000-0000-000000000000}"/>
          </ac:spMkLst>
        </pc:spChg>
        <pc:spChg chg="mod">
          <ac:chgData name="John Mark Agosta" userId="c6d2689a7ef1deef" providerId="LiveId" clId="{177F3140-9F8B-4AA6-8F38-EF3817946BF3}" dt="2019-09-03T22:19:34.968" v="6" actId="20577"/>
          <ac:spMkLst>
            <pc:docMk/>
            <pc:sldMk cId="3635852913" sldId="1719"/>
            <ac:spMk id="5" creationId="{00000000-0000-0000-0000-000000000000}"/>
          </ac:spMkLst>
        </pc:spChg>
      </pc:sldChg>
      <pc:sldChg chg="del">
        <pc:chgData name="John Mark Agosta" userId="c6d2689a7ef1deef" providerId="LiveId" clId="{177F3140-9F8B-4AA6-8F38-EF3817946BF3}" dt="2019-09-03T22:19:23.356" v="0" actId="2696"/>
        <pc:sldMkLst>
          <pc:docMk/>
          <pc:sldMk cId="2639379867" sldId="1720"/>
        </pc:sldMkLst>
      </pc:sldChg>
      <pc:sldChg chg="del">
        <pc:chgData name="John Mark Agosta" userId="c6d2689a7ef1deef" providerId="LiveId" clId="{177F3140-9F8B-4AA6-8F38-EF3817946BF3}" dt="2019-09-03T22:37:37.243" v="298" actId="2696"/>
        <pc:sldMkLst>
          <pc:docMk/>
          <pc:sldMk cId="1761054574" sldId="1805"/>
        </pc:sldMkLst>
      </pc:sldChg>
      <pc:sldChg chg="addSp modSp">
        <pc:chgData name="John Mark Agosta" userId="c6d2689a7ef1deef" providerId="LiveId" clId="{177F3140-9F8B-4AA6-8F38-EF3817946BF3}" dt="2019-09-04T01:22:47.487" v="503" actId="20577"/>
        <pc:sldMkLst>
          <pc:docMk/>
          <pc:sldMk cId="2935534056" sldId="1992"/>
        </pc:sldMkLst>
        <pc:spChg chg="add mod">
          <ac:chgData name="John Mark Agosta" userId="c6d2689a7ef1deef" providerId="LiveId" clId="{177F3140-9F8B-4AA6-8F38-EF3817946BF3}" dt="2019-09-03T22:31:11.532" v="164" actId="20577"/>
          <ac:spMkLst>
            <pc:docMk/>
            <pc:sldMk cId="2935534056" sldId="1992"/>
            <ac:spMk id="2" creationId="{73886F05-CBBB-4498-9748-3BD8930D0167}"/>
          </ac:spMkLst>
        </pc:spChg>
        <pc:spChg chg="mod">
          <ac:chgData name="John Mark Agosta" userId="c6d2689a7ef1deef" providerId="LiveId" clId="{177F3140-9F8B-4AA6-8F38-EF3817946BF3}" dt="2019-09-04T01:21:02.726" v="427" actId="20577"/>
          <ac:spMkLst>
            <pc:docMk/>
            <pc:sldMk cId="2935534056" sldId="1992"/>
            <ac:spMk id="5" creationId="{C90F7F24-D6A0-4599-A65D-E606FB2EC78C}"/>
          </ac:spMkLst>
        </pc:spChg>
        <pc:spChg chg="mod">
          <ac:chgData name="John Mark Agosta" userId="c6d2689a7ef1deef" providerId="LiveId" clId="{177F3140-9F8B-4AA6-8F38-EF3817946BF3}" dt="2019-09-04T01:22:47.487" v="503" actId="20577"/>
          <ac:spMkLst>
            <pc:docMk/>
            <pc:sldMk cId="2935534056" sldId="1992"/>
            <ac:spMk id="6" creationId="{A38A9708-8A8B-4D75-9D6A-7B47D40F1564}"/>
          </ac:spMkLst>
        </pc:spChg>
      </pc:sldChg>
      <pc:sldChg chg="modSp">
        <pc:chgData name="John Mark Agosta" userId="c6d2689a7ef1deef" providerId="LiveId" clId="{177F3140-9F8B-4AA6-8F38-EF3817946BF3}" dt="2019-09-04T01:24:49.605" v="523" actId="12"/>
        <pc:sldMkLst>
          <pc:docMk/>
          <pc:sldMk cId="2437973828" sldId="1993"/>
        </pc:sldMkLst>
        <pc:spChg chg="mod">
          <ac:chgData name="John Mark Agosta" userId="c6d2689a7ef1deef" providerId="LiveId" clId="{177F3140-9F8B-4AA6-8F38-EF3817946BF3}" dt="2019-09-04T01:24:49.605" v="523" actId="12"/>
          <ac:spMkLst>
            <pc:docMk/>
            <pc:sldMk cId="2437973828" sldId="1993"/>
            <ac:spMk id="3" creationId="{8F4F6BA7-DB7D-4237-87CA-3A81B1F4E747}"/>
          </ac:spMkLst>
        </pc:spChg>
      </pc:sldChg>
      <pc:sldChg chg="modSp">
        <pc:chgData name="John Mark Agosta" userId="c6d2689a7ef1deef" providerId="LiveId" clId="{177F3140-9F8B-4AA6-8F38-EF3817946BF3}" dt="2019-09-03T22:31:52.840" v="180" actId="20577"/>
        <pc:sldMkLst>
          <pc:docMk/>
          <pc:sldMk cId="3476015807" sldId="1994"/>
        </pc:sldMkLst>
        <pc:spChg chg="mod">
          <ac:chgData name="John Mark Agosta" userId="c6d2689a7ef1deef" providerId="LiveId" clId="{177F3140-9F8B-4AA6-8F38-EF3817946BF3}" dt="2019-09-03T22:31:39.736" v="179" actId="20577"/>
          <ac:spMkLst>
            <pc:docMk/>
            <pc:sldMk cId="3476015807" sldId="1994"/>
            <ac:spMk id="2" creationId="{4357D7DE-0B5A-4660-8AB4-0FAC3AEC1AAD}"/>
          </ac:spMkLst>
        </pc:spChg>
        <pc:spChg chg="mod">
          <ac:chgData name="John Mark Agosta" userId="c6d2689a7ef1deef" providerId="LiveId" clId="{177F3140-9F8B-4AA6-8F38-EF3817946BF3}" dt="2019-09-03T22:31:52.840" v="180" actId="20577"/>
          <ac:spMkLst>
            <pc:docMk/>
            <pc:sldMk cId="3476015807" sldId="1994"/>
            <ac:spMk id="3" creationId="{9D02E79B-D035-477A-8125-6D1E212D129D}"/>
          </ac:spMkLst>
        </pc:spChg>
      </pc:sldChg>
      <pc:sldChg chg="modSp">
        <pc:chgData name="John Mark Agosta" userId="c6d2689a7ef1deef" providerId="LiveId" clId="{177F3140-9F8B-4AA6-8F38-EF3817946BF3}" dt="2019-09-04T01:17:51.593" v="412" actId="27636"/>
        <pc:sldMkLst>
          <pc:docMk/>
          <pc:sldMk cId="2162202543" sldId="2001"/>
        </pc:sldMkLst>
        <pc:spChg chg="mod">
          <ac:chgData name="John Mark Agosta" userId="c6d2689a7ef1deef" providerId="LiveId" clId="{177F3140-9F8B-4AA6-8F38-EF3817946BF3}" dt="2019-09-04T01:17:51.593" v="412" actId="27636"/>
          <ac:spMkLst>
            <pc:docMk/>
            <pc:sldMk cId="2162202543" sldId="2001"/>
            <ac:spMk id="4" creationId="{40424AB1-B1D9-469F-9D2C-E48FFAA62C8B}"/>
          </ac:spMkLst>
        </pc:spChg>
      </pc:sldChg>
      <pc:sldChg chg="modSp">
        <pc:chgData name="John Mark Agosta" userId="c6d2689a7ef1deef" providerId="LiveId" clId="{177F3140-9F8B-4AA6-8F38-EF3817946BF3}" dt="2019-09-04T01:26:37.051" v="536" actId="20577"/>
        <pc:sldMkLst>
          <pc:docMk/>
          <pc:sldMk cId="3186733253" sldId="2005"/>
        </pc:sldMkLst>
        <pc:spChg chg="mod">
          <ac:chgData name="John Mark Agosta" userId="c6d2689a7ef1deef" providerId="LiveId" clId="{177F3140-9F8B-4AA6-8F38-EF3817946BF3}" dt="2019-09-04T01:26:37.051" v="536" actId="20577"/>
          <ac:spMkLst>
            <pc:docMk/>
            <pc:sldMk cId="3186733253" sldId="2005"/>
            <ac:spMk id="7" creationId="{28881794-5E01-4AE4-A83A-DA18EF3D58EE}"/>
          </ac:spMkLst>
        </pc:spChg>
      </pc:sldChg>
      <pc:sldChg chg="modSp ord">
        <pc:chgData name="John Mark Agosta" userId="c6d2689a7ef1deef" providerId="LiveId" clId="{177F3140-9F8B-4AA6-8F38-EF3817946BF3}" dt="2019-09-04T01:26:12.536" v="535" actId="20577"/>
        <pc:sldMkLst>
          <pc:docMk/>
          <pc:sldMk cId="2683853162" sldId="2006"/>
        </pc:sldMkLst>
        <pc:spChg chg="mod">
          <ac:chgData name="John Mark Agosta" userId="c6d2689a7ef1deef" providerId="LiveId" clId="{177F3140-9F8B-4AA6-8F38-EF3817946BF3}" dt="2019-09-04T01:26:12.536" v="535" actId="20577"/>
          <ac:spMkLst>
            <pc:docMk/>
            <pc:sldMk cId="2683853162" sldId="2006"/>
            <ac:spMk id="2" creationId="{2985729C-CF70-4B35-B575-A2BB65215C06}"/>
          </ac:spMkLst>
        </pc:spChg>
      </pc:sldChg>
      <pc:sldChg chg="addSp delSp modSp add">
        <pc:chgData name="John Mark Agosta" userId="c6d2689a7ef1deef" providerId="LiveId" clId="{177F3140-9F8B-4AA6-8F38-EF3817946BF3}" dt="2019-09-04T01:23:13.864" v="504" actId="20577"/>
        <pc:sldMkLst>
          <pc:docMk/>
          <pc:sldMk cId="304390142" sldId="2007"/>
        </pc:sldMkLst>
        <pc:spChg chg="mod">
          <ac:chgData name="John Mark Agosta" userId="c6d2689a7ef1deef" providerId="LiveId" clId="{177F3140-9F8B-4AA6-8F38-EF3817946BF3}" dt="2019-09-03T22:22:03.877" v="58" actId="20577"/>
          <ac:spMkLst>
            <pc:docMk/>
            <pc:sldMk cId="304390142" sldId="2007"/>
            <ac:spMk id="2" creationId="{B1FE217E-17DA-4FAB-940D-3A111F0E6BED}"/>
          </ac:spMkLst>
        </pc:spChg>
        <pc:spChg chg="del">
          <ac:chgData name="John Mark Agosta" userId="c6d2689a7ef1deef" providerId="LiveId" clId="{177F3140-9F8B-4AA6-8F38-EF3817946BF3}" dt="2019-09-03T22:22:07.665" v="59" actId="478"/>
          <ac:spMkLst>
            <pc:docMk/>
            <pc:sldMk cId="304390142" sldId="2007"/>
            <ac:spMk id="3" creationId="{321164B7-00B0-4CEE-AF87-1D4317E8D4FD}"/>
          </ac:spMkLst>
        </pc:spChg>
        <pc:spChg chg="mod">
          <ac:chgData name="John Mark Agosta" userId="c6d2689a7ef1deef" providerId="LiveId" clId="{177F3140-9F8B-4AA6-8F38-EF3817946BF3}" dt="2019-09-04T01:23:13.864" v="504" actId="20577"/>
          <ac:spMkLst>
            <pc:docMk/>
            <pc:sldMk cId="304390142" sldId="2007"/>
            <ac:spMk id="4" creationId="{8CCB2445-F57A-4A13-A153-7E8673BCB521}"/>
          </ac:spMkLst>
        </pc:spChg>
        <pc:spChg chg="add mod">
          <ac:chgData name="John Mark Agosta" userId="c6d2689a7ef1deef" providerId="LiveId" clId="{177F3140-9F8B-4AA6-8F38-EF3817946BF3}" dt="2019-09-03T22:24:08.642" v="106" actId="255"/>
          <ac:spMkLst>
            <pc:docMk/>
            <pc:sldMk cId="304390142" sldId="2007"/>
            <ac:spMk id="6" creationId="{48F9D70F-B400-48E3-BF13-FD3F72B8B037}"/>
          </ac:spMkLst>
        </pc:spChg>
        <pc:spChg chg="add mod">
          <ac:chgData name="John Mark Agosta" userId="c6d2689a7ef1deef" providerId="LiveId" clId="{177F3140-9F8B-4AA6-8F38-EF3817946BF3}" dt="2019-09-03T22:24:08.642" v="106" actId="255"/>
          <ac:spMkLst>
            <pc:docMk/>
            <pc:sldMk cId="304390142" sldId="2007"/>
            <ac:spMk id="7" creationId="{594F99FC-E416-498A-BEAB-E7D6FE905772}"/>
          </ac:spMkLst>
        </pc:spChg>
        <pc:spChg chg="add mod ord">
          <ac:chgData name="John Mark Agosta" userId="c6d2689a7ef1deef" providerId="LiveId" clId="{177F3140-9F8B-4AA6-8F38-EF3817946BF3}" dt="2019-09-03T22:28:10.398" v="116" actId="167"/>
          <ac:spMkLst>
            <pc:docMk/>
            <pc:sldMk cId="304390142" sldId="2007"/>
            <ac:spMk id="8" creationId="{62FA8A6E-AC77-46F2-9819-039FB33E08FF}"/>
          </ac:spMkLst>
        </pc:spChg>
        <pc:picChg chg="add del mod">
          <ac:chgData name="John Mark Agosta" userId="c6d2689a7ef1deef" providerId="LiveId" clId="{177F3140-9F8B-4AA6-8F38-EF3817946BF3}" dt="2019-09-03T22:27:06.228" v="111" actId="478"/>
          <ac:picMkLst>
            <pc:docMk/>
            <pc:sldMk cId="304390142" sldId="2007"/>
            <ac:picMk id="1026" creationId="{FB7B653E-26C3-471E-AAC8-97EFE66D6A34}"/>
          </ac:picMkLst>
        </pc:picChg>
        <pc:picChg chg="add mod">
          <ac:chgData name="John Mark Agosta" userId="c6d2689a7ef1deef" providerId="LiveId" clId="{177F3140-9F8B-4AA6-8F38-EF3817946BF3}" dt="2019-09-03T22:27:51.861" v="114" actId="167"/>
          <ac:picMkLst>
            <pc:docMk/>
            <pc:sldMk cId="304390142" sldId="2007"/>
            <ac:picMk id="1028" creationId="{8CB652C9-E895-44BC-9F5D-0EE1A6F802D2}"/>
          </ac:picMkLst>
        </pc:picChg>
        <pc:picChg chg="add mod">
          <ac:chgData name="John Mark Agosta" userId="c6d2689a7ef1deef" providerId="LiveId" clId="{177F3140-9F8B-4AA6-8F38-EF3817946BF3}" dt="2019-09-03T22:29:14.369" v="122" actId="1076"/>
          <ac:picMkLst>
            <pc:docMk/>
            <pc:sldMk cId="304390142" sldId="2007"/>
            <ac:picMk id="1030" creationId="{827A7321-58FB-4AAE-B03F-FB62598C294B}"/>
          </ac:picMkLst>
        </pc:picChg>
      </pc:sldChg>
      <pc:sldChg chg="addSp delSp modSp add">
        <pc:chgData name="John Mark Agosta" userId="c6d2689a7ef1deef" providerId="LiveId" clId="{177F3140-9F8B-4AA6-8F38-EF3817946BF3}" dt="2019-09-04T01:06:09.023" v="332" actId="20577"/>
        <pc:sldMkLst>
          <pc:docMk/>
          <pc:sldMk cId="3938656583" sldId="2008"/>
        </pc:sldMkLst>
        <pc:spChg chg="mod">
          <ac:chgData name="John Mark Agosta" userId="c6d2689a7ef1deef" providerId="LiveId" clId="{177F3140-9F8B-4AA6-8F38-EF3817946BF3}" dt="2019-09-04T01:06:09.023" v="332" actId="20577"/>
          <ac:spMkLst>
            <pc:docMk/>
            <pc:sldMk cId="3938656583" sldId="2008"/>
            <ac:spMk id="2" creationId="{EA33F175-915D-4791-A719-A5D5CD53A331}"/>
          </ac:spMkLst>
        </pc:spChg>
        <pc:spChg chg="del">
          <ac:chgData name="John Mark Agosta" userId="c6d2689a7ef1deef" providerId="LiveId" clId="{177F3140-9F8B-4AA6-8F38-EF3817946BF3}" dt="2019-09-04T01:04:56.791" v="305"/>
          <ac:spMkLst>
            <pc:docMk/>
            <pc:sldMk cId="3938656583" sldId="2008"/>
            <ac:spMk id="3" creationId="{8903ECD5-5B99-4582-B3D7-AA89B516DCD4}"/>
          </ac:spMkLst>
        </pc:spChg>
        <pc:spChg chg="add mod">
          <ac:chgData name="John Mark Agosta" userId="c6d2689a7ef1deef" providerId="LiveId" clId="{177F3140-9F8B-4AA6-8F38-EF3817946BF3}" dt="2019-09-04T01:05:59.884" v="318" actId="20577"/>
          <ac:spMkLst>
            <pc:docMk/>
            <pc:sldMk cId="3938656583" sldId="2008"/>
            <ac:spMk id="5" creationId="{3BF4F299-FC1C-4ACE-8450-A34BC3AE6990}"/>
          </ac:spMkLst>
        </pc:spChg>
      </pc:sldChg>
      <pc:sldMasterChg chg="delSldLayout">
        <pc:chgData name="John Mark Agosta" userId="c6d2689a7ef1deef" providerId="LiveId" clId="{177F3140-9F8B-4AA6-8F38-EF3817946BF3}" dt="2019-09-03T22:37:37.243" v="298" actId="2696"/>
        <pc:sldMasterMkLst>
          <pc:docMk/>
          <pc:sldMasterMk cId="1494647479" sldId="2147484828"/>
        </pc:sldMasterMkLst>
        <pc:sldLayoutChg chg="del">
          <pc:chgData name="John Mark Agosta" userId="c6d2689a7ef1deef" providerId="LiveId" clId="{177F3140-9F8B-4AA6-8F38-EF3817946BF3}" dt="2019-09-03T22:19:23.356" v="0" actId="2696"/>
          <pc:sldLayoutMkLst>
            <pc:docMk/>
            <pc:sldMasterMk cId="1494647479" sldId="2147484828"/>
            <pc:sldLayoutMk cId="2179704862" sldId="2147484840"/>
          </pc:sldLayoutMkLst>
        </pc:sldLayoutChg>
        <pc:sldLayoutChg chg="del">
          <pc:chgData name="John Mark Agosta" userId="c6d2689a7ef1deef" providerId="LiveId" clId="{177F3140-9F8B-4AA6-8F38-EF3817946BF3}" dt="2019-09-03T22:31:20.128" v="165" actId="2696"/>
          <pc:sldLayoutMkLst>
            <pc:docMk/>
            <pc:sldMasterMk cId="1494647479" sldId="2147484828"/>
            <pc:sldLayoutMk cId="2914083631" sldId="2147484843"/>
          </pc:sldLayoutMkLst>
        </pc:sldLayoutChg>
        <pc:sldLayoutChg chg="del">
          <pc:chgData name="John Mark Agosta" userId="c6d2689a7ef1deef" providerId="LiveId" clId="{177F3140-9F8B-4AA6-8F38-EF3817946BF3}" dt="2019-09-03T22:37:37.243" v="298" actId="2696"/>
          <pc:sldLayoutMkLst>
            <pc:docMk/>
            <pc:sldMasterMk cId="1494647479" sldId="2147484828"/>
            <pc:sldLayoutMk cId="3438082595" sldId="214748485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MLADS June 2019                                   John Mark Agosta</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MLADS June 2019                                   John Mark Agosta</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dt="0"/>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MLADS June 2019                                   John Mark Agosta</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MLADS June 2019                                   John Mark Agosta</a:t>
            </a:r>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475179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MLADS June 2019                                   John Mark Agosta</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93724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“turtle’s eye view” of ROC curves is described here:</a:t>
            </a:r>
          </a:p>
          <a:p>
            <a:r>
              <a:rPr lang="en-US"/>
              <a:t>https://blog.revolutionanalytics.com/2016/08/roc-curves-in-two-lines-of-code.html</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9/3/2019 3:18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116266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MLADS June 2019                                   John Mark Agosta</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832DFEEB-2F28-45D6-A81A-F2B79C593887}"/>
              </a:ext>
            </a:extLst>
          </p:cNvPr>
          <p:cNvPicPr>
            <a:picLocks noChangeAspect="1"/>
          </p:cNvPicPr>
          <p:nvPr userDrawn="1"/>
        </p:nvPicPr>
        <p:blipFill>
          <a:blip r:embed="rId3"/>
          <a:stretch>
            <a:fillRect/>
          </a:stretch>
        </p:blipFill>
        <p:spPr bwMode="ltGray">
          <a:xfrm>
            <a:off x="865" y="2413144"/>
            <a:ext cx="12190271" cy="2031711"/>
          </a:xfrm>
          <a:prstGeom prst="rect">
            <a:avLst/>
          </a:prstGeom>
        </p:spPr>
      </p:pic>
      <p:pic>
        <p:nvPicPr>
          <p:cNvPr id="8" name="Picture 7">
            <a:extLst>
              <a:ext uri="{FF2B5EF4-FFF2-40B4-BE49-F238E27FC236}">
                <a16:creationId xmlns:a16="http://schemas.microsoft.com/office/drawing/2014/main" id="{C2A8E158-1DB8-4576-BD9E-5CFB55056A77}"/>
              </a:ext>
            </a:extLst>
          </p:cNvPr>
          <p:cNvPicPr>
            <a:picLocks noChangeAspect="1"/>
          </p:cNvPicPr>
          <p:nvPr userDrawn="1"/>
        </p:nvPicPr>
        <p:blipFill>
          <a:blip r:embed="rId4"/>
          <a:stretch>
            <a:fillRect/>
          </a:stretch>
        </p:blipFill>
        <p:spPr bwMode="black">
          <a:xfrm>
            <a:off x="584200" y="2785821"/>
            <a:ext cx="2047742" cy="545115"/>
          </a:xfrm>
          <a:prstGeom prst="rect">
            <a:avLst/>
          </a:prstGeom>
        </p:spPr>
      </p:pic>
      <p:sp>
        <p:nvSpPr>
          <p:cNvPr id="10" name="Title 1">
            <a:extLst>
              <a:ext uri="{FF2B5EF4-FFF2-40B4-BE49-F238E27FC236}">
                <a16:creationId xmlns:a16="http://schemas.microsoft.com/office/drawing/2014/main" id="{9E903B98-53C7-48B6-8CD4-AA3BFFDCB082}"/>
              </a:ext>
            </a:extLst>
          </p:cNvPr>
          <p:cNvSpPr>
            <a:spLocks noGrp="1"/>
          </p:cNvSpPr>
          <p:nvPr>
            <p:ph type="title" hasCustomPrompt="1"/>
          </p:nvPr>
        </p:nvSpPr>
        <p:spPr>
          <a:xfrm>
            <a:off x="584200" y="3518967"/>
            <a:ext cx="5199695" cy="715581"/>
          </a:xfrm>
        </p:spPr>
        <p:txBody>
          <a:bodyPr/>
          <a:lstStyle>
            <a:lvl1pPr>
              <a:lnSpc>
                <a:spcPct val="110000"/>
              </a:lnSpc>
              <a:defRPr lang="en-US" sz="2200" b="0" kern="1200" cap="all" baseline="0" dirty="0">
                <a:gradFill>
                  <a:gsLst>
                    <a:gs pos="2917">
                      <a:srgbClr val="FFFFFF"/>
                    </a:gs>
                    <a:gs pos="30000">
                      <a:srgbClr val="FFFFFF"/>
                    </a:gs>
                  </a:gsLst>
                  <a:lin ang="5400000" scaled="0"/>
                </a:gradFill>
                <a:latin typeface="+mn-lt"/>
                <a:ea typeface="+mn-ea"/>
                <a:cs typeface="Segoe UI Semilight" panose="020B0402040204020203" pitchFamily="34" charset="0"/>
              </a:defRPr>
            </a:lvl1pPr>
          </a:lstStyle>
          <a:p>
            <a:r>
              <a:rPr lang="en-US"/>
              <a:t>Click to edit </a:t>
            </a:r>
            <a:br>
              <a:rPr lang="en-US"/>
            </a:br>
            <a:r>
              <a:rPr lang="en-US"/>
              <a:t>event title</a:t>
            </a:r>
          </a:p>
        </p:txBody>
      </p:sp>
      <p:sp>
        <p:nvSpPr>
          <p:cNvPr id="11" name="Text Placeholder 8">
            <a:extLst>
              <a:ext uri="{FF2B5EF4-FFF2-40B4-BE49-F238E27FC236}">
                <a16:creationId xmlns:a16="http://schemas.microsoft.com/office/drawing/2014/main" id="{8C439D4F-D913-4477-823A-9813F553D3ED}"/>
              </a:ext>
            </a:extLst>
          </p:cNvPr>
          <p:cNvSpPr>
            <a:spLocks noGrp="1"/>
          </p:cNvSpPr>
          <p:nvPr>
            <p:ph type="body" sz="quarter" idx="10" hasCustomPrompt="1"/>
          </p:nvPr>
        </p:nvSpPr>
        <p:spPr>
          <a:xfrm>
            <a:off x="6367230" y="3895994"/>
            <a:ext cx="5240570" cy="338554"/>
          </a:xfrm>
        </p:spPr>
        <p:txBody>
          <a:bodyPr/>
          <a:lstStyle>
            <a:lvl1pPr marL="0" indent="0" algn="r">
              <a:buNone/>
              <a:defRPr lang="en-US" sz="2200" kern="1200" cap="all" baseline="0" dirty="0">
                <a:gradFill>
                  <a:gsLst>
                    <a:gs pos="2917">
                      <a:srgbClr val="FFFFFF"/>
                    </a:gs>
                    <a:gs pos="30000">
                      <a:srgbClr val="FFFFFF"/>
                    </a:gs>
                  </a:gsLst>
                  <a:lin ang="5400000" scaled="0"/>
                </a:gradFill>
                <a:latin typeface="+mn-lt"/>
                <a:ea typeface="+mn-ea"/>
                <a:cs typeface="Segoe UI Semilight" panose="020B0402040204020203" pitchFamily="34" charset="0"/>
              </a:defRPr>
            </a:lvl1pPr>
          </a:lstStyle>
          <a:p>
            <a:pPr lvl="0"/>
            <a:r>
              <a:rPr lang="en-US"/>
              <a:t>EVENT DATE</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9C0C0D-87F1-4DC3-AE72-31DB9E3613DC}"/>
              </a:ext>
            </a:extLst>
          </p:cNvPr>
          <p:cNvPicPr>
            <a:picLocks noChangeAspect="1"/>
          </p:cNvPicPr>
          <p:nvPr userDrawn="1"/>
        </p:nvPicPr>
        <p:blipFill>
          <a:blip r:embed="rId2">
            <a:alphaModFix amt="78000"/>
            <a:extLst>
              <a:ext uri="{BEBA8EAE-BF5A-486C-A8C5-ECC9F3942E4B}">
                <a14:imgProps xmlns:a14="http://schemas.microsoft.com/office/drawing/2010/main">
                  <a14:imgLayer r:embed="rId3">
                    <a14:imgEffect>
                      <a14:sharpenSoften amount="-20000"/>
                    </a14:imgEffect>
                    <a14:imgEffect>
                      <a14:saturation sat="85000"/>
                    </a14:imgEffect>
                    <a14:imgEffect>
                      <a14:brightnessContrast bright="5000" contrast="-10000"/>
                    </a14:imgEffect>
                  </a14:imgLayer>
                </a14:imgProps>
              </a:ext>
            </a:extLst>
          </a:blip>
          <a:stretch>
            <a:fillRect/>
          </a:stretch>
        </p:blipFill>
        <p:spPr bwMode="ltGray">
          <a:xfrm>
            <a:off x="5095" y="1825"/>
            <a:ext cx="12181810" cy="6854348"/>
          </a:xfrm>
          <a:prstGeom prst="rect">
            <a:avLst/>
          </a:prstGeom>
        </p:spPr>
      </p:pic>
      <p:sp>
        <p:nvSpPr>
          <p:cNvPr id="8" name="Rectangle 7">
            <a:extLst>
              <a:ext uri="{FF2B5EF4-FFF2-40B4-BE49-F238E27FC236}">
                <a16:creationId xmlns:a16="http://schemas.microsoft.com/office/drawing/2014/main" id="{D1AC4E3B-5C51-41FA-801E-F3694A6FA4B5}"/>
              </a:ext>
            </a:extLst>
          </p:cNvPr>
          <p:cNvSpPr/>
          <p:nvPr userDrawn="1"/>
        </p:nvSpPr>
        <p:spPr bwMode="auto">
          <a:xfrm>
            <a:off x="1" y="1825"/>
            <a:ext cx="12191999" cy="6858000"/>
          </a:xfrm>
          <a:prstGeom prst="rect">
            <a:avLst/>
          </a:prstGeom>
          <a:gradFill flip="none" rotWithShape="1">
            <a:gsLst>
              <a:gs pos="0">
                <a:schemeClr val="bg1"/>
              </a:gs>
              <a:gs pos="72000">
                <a:schemeClr val="bg1">
                  <a:alpha val="0"/>
                </a:schemeClr>
              </a:gs>
            </a:gsLst>
            <a:lin ang="4800000" scaled="0"/>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4"/>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0131523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769323-1BEB-4120-81D6-CF4C467A047A}"/>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bwMode="ltGray">
          <a:xfrm flipH="1">
            <a:off x="5095" y="1825"/>
            <a:ext cx="12181810" cy="6854348"/>
          </a:xfrm>
          <a:prstGeom prst="rect">
            <a:avLst/>
          </a:prstGeom>
        </p:spPr>
      </p:pic>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30519">
                      <a:srgbClr val="FFFFFF"/>
                    </a:gs>
                    <a:gs pos="51000">
                      <a:srgbClr val="FFFFFF"/>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503E5E-C5C8-4A61-A03D-F2F3D947FEA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bwMode="ltGray">
          <a:xfrm flipH="1">
            <a:off x="5095" y="1825"/>
            <a:ext cx="12181810" cy="6854348"/>
          </a:xfrm>
          <a:prstGeom prst="rect">
            <a:avLst/>
          </a:prstGeom>
        </p:spPr>
      </p:pic>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C79569F-D3C1-4AED-AC7E-8F24C1CD4203}"/>
              </a:ext>
            </a:extLst>
          </p:cNvPr>
          <p:cNvPicPr>
            <a:picLocks noChangeAspect="1"/>
          </p:cNvPicPr>
          <p:nvPr userDrawn="1"/>
        </p:nvPicPr>
        <p:blipFill>
          <a:blip r:embed="rId2">
            <a:alphaModFix amt="78000"/>
            <a:extLst>
              <a:ext uri="{BEBA8EAE-BF5A-486C-A8C5-ECC9F3942E4B}">
                <a14:imgProps xmlns:a14="http://schemas.microsoft.com/office/drawing/2010/main">
                  <a14:imgLayer r:embed="rId3">
                    <a14:imgEffect>
                      <a14:sharpenSoften amount="-20000"/>
                    </a14:imgEffect>
                    <a14:imgEffect>
                      <a14:saturation sat="85000"/>
                    </a14:imgEffect>
                    <a14:imgEffect>
                      <a14:brightnessContrast bright="5000" contrast="-10000"/>
                    </a14:imgEffect>
                  </a14:imgLayer>
                </a14:imgProps>
              </a:ext>
            </a:extLst>
          </a:blip>
          <a:stretch>
            <a:fillRect/>
          </a:stretch>
        </p:blipFill>
        <p:spPr bwMode="ltGray">
          <a:xfrm>
            <a:off x="5095" y="1825"/>
            <a:ext cx="12181810" cy="6854348"/>
          </a:xfrm>
          <a:prstGeom prst="rect">
            <a:avLst/>
          </a:prstGeom>
        </p:spPr>
      </p:pic>
      <p:sp>
        <p:nvSpPr>
          <p:cNvPr id="6" name="Rectangle 5">
            <a:extLst>
              <a:ext uri="{FF2B5EF4-FFF2-40B4-BE49-F238E27FC236}">
                <a16:creationId xmlns:a16="http://schemas.microsoft.com/office/drawing/2014/main" id="{43DF2D82-BC63-4876-A41E-EA4A643D35AD}"/>
              </a:ext>
            </a:extLst>
          </p:cNvPr>
          <p:cNvSpPr/>
          <p:nvPr userDrawn="1"/>
        </p:nvSpPr>
        <p:spPr bwMode="auto">
          <a:xfrm>
            <a:off x="1" y="0"/>
            <a:ext cx="12186904" cy="6858000"/>
          </a:xfrm>
          <a:prstGeom prst="rect">
            <a:avLst/>
          </a:prstGeom>
          <a:gradFill flip="none" rotWithShape="1">
            <a:gsLst>
              <a:gs pos="8000">
                <a:schemeClr val="bg1"/>
              </a:gs>
              <a:gs pos="50000">
                <a:schemeClr val="bg1">
                  <a:alpha val="0"/>
                </a:schemeClr>
              </a:gs>
            </a:gsLst>
            <a:lin ang="27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 name="Picture Placeholder">
            <a:extLst>
              <a:ext uri="{FF2B5EF4-FFF2-40B4-BE49-F238E27FC236}">
                <a16:creationId xmlns:a16="http://schemas.microsoft.com/office/drawing/2014/main" id="{3F6DDB65-3443-4048-91DE-D68C16A83807}"/>
              </a:ext>
            </a:extLst>
          </p:cNvPr>
          <p:cNvSpPr>
            <a:spLocks noGrp="1"/>
          </p:cNvSpPr>
          <p:nvPr>
            <p:ph type="pic" sz="quarter" idx="11" hasCustomPrompt="1"/>
          </p:nvPr>
        </p:nvSpPr>
        <p:spPr bwMode="gray">
          <a:xfrm>
            <a:off x="5334000" y="0"/>
            <a:ext cx="6858000" cy="6858000"/>
          </a:xfrm>
          <a:pattFill prst="dotGrid">
            <a:fgClr>
              <a:schemeClr val="tx1">
                <a:lumMod val="10000"/>
                <a:lumOff val="90000"/>
              </a:schemeClr>
            </a:fgClr>
            <a:bgClr>
              <a:schemeClr val="bg1"/>
            </a:bgClr>
          </a:pattFill>
        </p:spPr>
        <p:txBody>
          <a:bodyPr lIns="0" tIns="2011680" rIns="0" anchor="t" anchorCtr="0">
            <a:noAutofit/>
          </a:bodyPr>
          <a:lstStyle>
            <a:lvl1pPr marL="0" indent="0" algn="ctr">
              <a:lnSpc>
                <a:spcPct val="100000"/>
              </a:lnSpc>
              <a:buNone/>
              <a:defRPr sz="1600" b="1">
                <a:solidFill>
                  <a:schemeClr val="tx1"/>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4"/>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979539"/>
            <a:ext cx="4167887"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Slide 2">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54BCC6-7CED-47BE-A658-B96AD0975FCD}"/>
              </a:ext>
            </a:extLst>
          </p:cNvPr>
          <p:cNvPicPr>
            <a:picLocks noChangeAspect="1"/>
          </p:cNvPicPr>
          <p:nvPr userDrawn="1"/>
        </p:nvPicPr>
        <p:blipFill>
          <a:blip r:embed="rId2">
            <a:alphaModFix amt="78000"/>
            <a:extLst>
              <a:ext uri="{BEBA8EAE-BF5A-486C-A8C5-ECC9F3942E4B}">
                <a14:imgProps xmlns:a14="http://schemas.microsoft.com/office/drawing/2010/main">
                  <a14:imgLayer r:embed="rId3">
                    <a14:imgEffect>
                      <a14:sharpenSoften amount="-20000"/>
                    </a14:imgEffect>
                    <a14:imgEffect>
                      <a14:saturation sat="85000"/>
                    </a14:imgEffect>
                    <a14:imgEffect>
                      <a14:brightnessContrast bright="5000" contrast="-10000"/>
                    </a14:imgEffect>
                  </a14:imgLayer>
                </a14:imgProps>
              </a:ext>
            </a:extLst>
          </a:blip>
          <a:stretch>
            <a:fillRect/>
          </a:stretch>
        </p:blipFill>
        <p:spPr bwMode="ltGray">
          <a:xfrm>
            <a:off x="5095" y="1825"/>
            <a:ext cx="12181810" cy="6854348"/>
          </a:xfrm>
          <a:prstGeom prst="rect">
            <a:avLst/>
          </a:prstGeom>
        </p:spPr>
      </p:pic>
      <p:sp>
        <p:nvSpPr>
          <p:cNvPr id="2" name="Rectangle 1">
            <a:extLst>
              <a:ext uri="{FF2B5EF4-FFF2-40B4-BE49-F238E27FC236}">
                <a16:creationId xmlns:a16="http://schemas.microsoft.com/office/drawing/2014/main" id="{7BB675B3-FE5B-4465-BFF0-9B19F834F03F}"/>
              </a:ext>
            </a:extLst>
          </p:cNvPr>
          <p:cNvSpPr/>
          <p:nvPr userDrawn="1"/>
        </p:nvSpPr>
        <p:spPr bwMode="auto">
          <a:xfrm>
            <a:off x="1" y="1825"/>
            <a:ext cx="12191999" cy="6858000"/>
          </a:xfrm>
          <a:prstGeom prst="rect">
            <a:avLst/>
          </a:prstGeom>
          <a:gradFill flip="none" rotWithShape="1">
            <a:gsLst>
              <a:gs pos="0">
                <a:schemeClr val="bg1"/>
              </a:gs>
              <a:gs pos="72000">
                <a:schemeClr val="bg1">
                  <a:alpha val="0"/>
                </a:schemeClr>
              </a:gs>
            </a:gsLst>
            <a:lin ang="4800000" scaled="0"/>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4"/>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862134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94E38-3A2F-49CE-B5D1-93DE0170A9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0896AA-5D6B-4A27-8073-B86787F5BA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879AE9-0264-4CBA-9AE4-75630DB7FA6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006B4D3-F191-419C-A29E-B9F12C543523}"/>
              </a:ext>
            </a:extLst>
          </p:cNvPr>
          <p:cNvSpPr>
            <a:spLocks noGrp="1"/>
          </p:cNvSpPr>
          <p:nvPr>
            <p:ph type="ftr" sz="quarter" idx="11"/>
          </p:nvPr>
        </p:nvSpPr>
        <p:spPr/>
        <p:txBody>
          <a:bodyPr/>
          <a:lstStyle/>
          <a:p>
            <a:r>
              <a:rPr lang="en-US"/>
              <a:t>MLADS JUne 2019                                              John Mark Agosta</a:t>
            </a:r>
          </a:p>
        </p:txBody>
      </p:sp>
      <p:sp>
        <p:nvSpPr>
          <p:cNvPr id="6" name="Slide Number Placeholder 5">
            <a:extLst>
              <a:ext uri="{FF2B5EF4-FFF2-40B4-BE49-F238E27FC236}">
                <a16:creationId xmlns:a16="http://schemas.microsoft.com/office/drawing/2014/main" id="{22BAD38F-8BFB-42C8-9186-C247E733030E}"/>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157351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5CAA-FC5A-4EA3-9F81-742685E6DA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E3128C-341B-41BD-A2EC-4EFD48397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9A40E7-719C-4C6E-936F-BF0FF21654C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3F6DD49-9AEA-4DC2-B8BC-5A3B8DE6E485}"/>
              </a:ext>
            </a:extLst>
          </p:cNvPr>
          <p:cNvSpPr>
            <a:spLocks noGrp="1"/>
          </p:cNvSpPr>
          <p:nvPr>
            <p:ph type="ftr" sz="quarter" idx="11"/>
          </p:nvPr>
        </p:nvSpPr>
        <p:spPr/>
        <p:txBody>
          <a:bodyPr/>
          <a:lstStyle/>
          <a:p>
            <a:r>
              <a:rPr lang="en-US"/>
              <a:t>MLADS JUne 2019                                              John Mark Agosta</a:t>
            </a:r>
          </a:p>
        </p:txBody>
      </p:sp>
      <p:sp>
        <p:nvSpPr>
          <p:cNvPr id="6" name="Slide Number Placeholder 5">
            <a:extLst>
              <a:ext uri="{FF2B5EF4-FFF2-40B4-BE49-F238E27FC236}">
                <a16:creationId xmlns:a16="http://schemas.microsoft.com/office/drawing/2014/main" id="{66CCD4BF-72B7-47D4-B5BA-2F6F3EDAE930}"/>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3822167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F96B-9A9B-4DE5-8995-3D2EFB5591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D0FBEB-C319-4B16-8637-4672C4CD1C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12A713-63BD-49E7-BD61-0C8AFD60D42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6F65759-3660-41DC-B52D-FE5C63C01BCC}"/>
              </a:ext>
            </a:extLst>
          </p:cNvPr>
          <p:cNvSpPr>
            <a:spLocks noGrp="1"/>
          </p:cNvSpPr>
          <p:nvPr>
            <p:ph type="ftr" sz="quarter" idx="11"/>
          </p:nvPr>
        </p:nvSpPr>
        <p:spPr/>
        <p:txBody>
          <a:bodyPr/>
          <a:lstStyle/>
          <a:p>
            <a:r>
              <a:rPr lang="en-US"/>
              <a:t>MLADS JUne 2019                                              John Mark Agosta</a:t>
            </a:r>
          </a:p>
        </p:txBody>
      </p:sp>
      <p:sp>
        <p:nvSpPr>
          <p:cNvPr id="6" name="Slide Number Placeholder 5">
            <a:extLst>
              <a:ext uri="{FF2B5EF4-FFF2-40B4-BE49-F238E27FC236}">
                <a16:creationId xmlns:a16="http://schemas.microsoft.com/office/drawing/2014/main" id="{3527C022-C526-4D5C-B7B9-0DA79BBC06A0}"/>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8658493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9DF5F-CCA3-486D-A3CB-DCB67874C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A729D-7110-46B0-BC49-49935BB02A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6B67E0-0B18-48AD-8F31-61EC450C67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FBB717-2109-44E0-AB27-36E89248690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E19208C-AE77-4360-8994-77A8DE3DB0DE}"/>
              </a:ext>
            </a:extLst>
          </p:cNvPr>
          <p:cNvSpPr>
            <a:spLocks noGrp="1"/>
          </p:cNvSpPr>
          <p:nvPr>
            <p:ph type="ftr" sz="quarter" idx="11"/>
          </p:nvPr>
        </p:nvSpPr>
        <p:spPr/>
        <p:txBody>
          <a:bodyPr/>
          <a:lstStyle/>
          <a:p>
            <a:r>
              <a:rPr lang="en-US"/>
              <a:t>MLADS JUne 2019                                              John Mark Agosta</a:t>
            </a:r>
          </a:p>
        </p:txBody>
      </p:sp>
      <p:sp>
        <p:nvSpPr>
          <p:cNvPr id="7" name="Slide Number Placeholder 6">
            <a:extLst>
              <a:ext uri="{FF2B5EF4-FFF2-40B4-BE49-F238E27FC236}">
                <a16:creationId xmlns:a16="http://schemas.microsoft.com/office/drawing/2014/main" id="{6C263CE8-9B09-446B-A00B-96492CE471C4}"/>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477733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C4D6-345A-43A8-A454-21C35A2EA2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2EB3FC-CE86-476C-974D-AA6AC84064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44EE10-A339-4E3A-ABA5-F70B339AE8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2376A6-85D2-4E8D-A900-84992909C3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90AE02-21CC-46C0-B25B-38FB9DA8DE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DA9650-92E7-4D38-95FF-01E33B47FAB8}"/>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85999B1D-6382-4CA8-86C7-9AD760F7B30F}"/>
              </a:ext>
            </a:extLst>
          </p:cNvPr>
          <p:cNvSpPr>
            <a:spLocks noGrp="1"/>
          </p:cNvSpPr>
          <p:nvPr>
            <p:ph type="ftr" sz="quarter" idx="11"/>
          </p:nvPr>
        </p:nvSpPr>
        <p:spPr/>
        <p:txBody>
          <a:bodyPr/>
          <a:lstStyle/>
          <a:p>
            <a:r>
              <a:rPr lang="en-US"/>
              <a:t>MLADS JUne 2019                                              John Mark Agosta</a:t>
            </a:r>
          </a:p>
        </p:txBody>
      </p:sp>
      <p:sp>
        <p:nvSpPr>
          <p:cNvPr id="9" name="Slide Number Placeholder 8">
            <a:extLst>
              <a:ext uri="{FF2B5EF4-FFF2-40B4-BE49-F238E27FC236}">
                <a16:creationId xmlns:a16="http://schemas.microsoft.com/office/drawing/2014/main" id="{0ACBD086-3852-40FE-B12B-02AB9669EFF0}"/>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890398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ACA9-1A18-4E00-ABDB-90ACC55214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017086-BE0E-411B-80BD-AC290782923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2F76783-F9D5-4DEC-AC06-F0FE40F858B6}"/>
              </a:ext>
            </a:extLst>
          </p:cNvPr>
          <p:cNvSpPr>
            <a:spLocks noGrp="1"/>
          </p:cNvSpPr>
          <p:nvPr>
            <p:ph type="ftr" sz="quarter" idx="11"/>
          </p:nvPr>
        </p:nvSpPr>
        <p:spPr/>
        <p:txBody>
          <a:bodyPr/>
          <a:lstStyle/>
          <a:p>
            <a:r>
              <a:rPr lang="en-US"/>
              <a:t>MLADS JUne 2019                                              John Mark Agosta</a:t>
            </a:r>
          </a:p>
        </p:txBody>
      </p:sp>
      <p:sp>
        <p:nvSpPr>
          <p:cNvPr id="5" name="Slide Number Placeholder 4">
            <a:extLst>
              <a:ext uri="{FF2B5EF4-FFF2-40B4-BE49-F238E27FC236}">
                <a16:creationId xmlns:a16="http://schemas.microsoft.com/office/drawing/2014/main" id="{40BFD432-D73E-44E5-843E-067F7879BDF5}"/>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945711987"/>
      </p:ext>
    </p:extLst>
  </p:cSld>
  <p:clrMapOvr>
    <a:masterClrMapping/>
  </p:clrMapOvr>
  <p:transition>
    <p:fade/>
  </p:transition>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E2BD12-032B-4A3D-A5AF-3BE0B32A7D7C}"/>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B3415591-C59B-44AA-B79B-4FB3FF77E722}"/>
              </a:ext>
            </a:extLst>
          </p:cNvPr>
          <p:cNvSpPr>
            <a:spLocks noGrp="1"/>
          </p:cNvSpPr>
          <p:nvPr>
            <p:ph type="ftr" sz="quarter" idx="11"/>
          </p:nvPr>
        </p:nvSpPr>
        <p:spPr/>
        <p:txBody>
          <a:bodyPr/>
          <a:lstStyle/>
          <a:p>
            <a:r>
              <a:rPr lang="en-US"/>
              <a:t>MLADS JUne 2019                                              John Mark Agosta</a:t>
            </a:r>
          </a:p>
        </p:txBody>
      </p:sp>
      <p:sp>
        <p:nvSpPr>
          <p:cNvPr id="4" name="Slide Number Placeholder 3">
            <a:extLst>
              <a:ext uri="{FF2B5EF4-FFF2-40B4-BE49-F238E27FC236}">
                <a16:creationId xmlns:a16="http://schemas.microsoft.com/office/drawing/2014/main" id="{6CD22932-9E5A-4700-9462-7F87EB794CC7}"/>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37044377"/>
      </p:ext>
    </p:extLst>
  </p:cSld>
  <p:clrMapOvr>
    <a:masterClrMapping/>
  </p:clrMapOvr>
  <p:transition>
    <p:fade/>
  </p:transition>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F8FE-F74B-42E1-900B-5FBA834DA5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2A899D-028E-4D87-86D9-74841A285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0EAE6B-DCA1-4517-9C69-64A62B32D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31B6F9-8E34-4864-9CC8-A1D30B7DCC8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EE27317-3259-4D8C-A528-0B003917CFEF}"/>
              </a:ext>
            </a:extLst>
          </p:cNvPr>
          <p:cNvSpPr>
            <a:spLocks noGrp="1"/>
          </p:cNvSpPr>
          <p:nvPr>
            <p:ph type="ftr" sz="quarter" idx="11"/>
          </p:nvPr>
        </p:nvSpPr>
        <p:spPr/>
        <p:txBody>
          <a:bodyPr/>
          <a:lstStyle/>
          <a:p>
            <a:r>
              <a:rPr lang="en-US"/>
              <a:t>MLADS JUne 2019                                              John Mark Agosta</a:t>
            </a:r>
          </a:p>
        </p:txBody>
      </p:sp>
      <p:sp>
        <p:nvSpPr>
          <p:cNvPr id="7" name="Slide Number Placeholder 6">
            <a:extLst>
              <a:ext uri="{FF2B5EF4-FFF2-40B4-BE49-F238E27FC236}">
                <a16:creationId xmlns:a16="http://schemas.microsoft.com/office/drawing/2014/main" id="{1C8BCB4F-2D04-44A0-86E5-C2D872115D74}"/>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685823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4436E-857B-4860-8E74-49BE09DAA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FDAB1D-1CBC-470B-9BA9-99A39855F7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B7E41E-7A11-40BE-B865-23B591094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B8F716-3717-4BCF-A536-A4708226357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3AB39D9-4080-469D-B720-3B404DEDA529}"/>
              </a:ext>
            </a:extLst>
          </p:cNvPr>
          <p:cNvSpPr>
            <a:spLocks noGrp="1"/>
          </p:cNvSpPr>
          <p:nvPr>
            <p:ph type="ftr" sz="quarter" idx="11"/>
          </p:nvPr>
        </p:nvSpPr>
        <p:spPr/>
        <p:txBody>
          <a:bodyPr/>
          <a:lstStyle/>
          <a:p>
            <a:r>
              <a:rPr lang="en-US"/>
              <a:t>MLADS JUne 2019                                              John Mark Agosta</a:t>
            </a:r>
          </a:p>
        </p:txBody>
      </p:sp>
      <p:sp>
        <p:nvSpPr>
          <p:cNvPr id="7" name="Slide Number Placeholder 6">
            <a:extLst>
              <a:ext uri="{FF2B5EF4-FFF2-40B4-BE49-F238E27FC236}">
                <a16:creationId xmlns:a16="http://schemas.microsoft.com/office/drawing/2014/main" id="{A0BD1521-001D-47BF-8CA8-3452D4E28F49}"/>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661490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0744-755B-47D9-A1E3-B56F44E235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34323E-A852-45AA-B648-8DE7777B6D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2BA9F-71D8-4241-B41E-3F52039E31F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2A4CA41-F07E-4164-8ECE-FDF99F072891}"/>
              </a:ext>
            </a:extLst>
          </p:cNvPr>
          <p:cNvSpPr>
            <a:spLocks noGrp="1"/>
          </p:cNvSpPr>
          <p:nvPr>
            <p:ph type="ftr" sz="quarter" idx="11"/>
          </p:nvPr>
        </p:nvSpPr>
        <p:spPr/>
        <p:txBody>
          <a:bodyPr/>
          <a:lstStyle/>
          <a:p>
            <a:r>
              <a:rPr lang="en-US"/>
              <a:t>MLADS JUne 2019                                              John Mark Agosta</a:t>
            </a:r>
          </a:p>
        </p:txBody>
      </p:sp>
      <p:sp>
        <p:nvSpPr>
          <p:cNvPr id="6" name="Slide Number Placeholder 5">
            <a:extLst>
              <a:ext uri="{FF2B5EF4-FFF2-40B4-BE49-F238E27FC236}">
                <a16:creationId xmlns:a16="http://schemas.microsoft.com/office/drawing/2014/main" id="{7170FF8C-D2ED-4367-91BF-83C42A3C86AA}"/>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217923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654477-A74F-4098-A3DB-3CB7FCFB4E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0F936C-67BB-4ED2-9641-6B83D88B40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F1B366-2B25-4A37-B110-B436350E305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602CD5B-6AAF-4002-A261-F63CA087A7A3}"/>
              </a:ext>
            </a:extLst>
          </p:cNvPr>
          <p:cNvSpPr>
            <a:spLocks noGrp="1"/>
          </p:cNvSpPr>
          <p:nvPr>
            <p:ph type="ftr" sz="quarter" idx="11"/>
          </p:nvPr>
        </p:nvSpPr>
        <p:spPr/>
        <p:txBody>
          <a:bodyPr/>
          <a:lstStyle/>
          <a:p>
            <a:r>
              <a:rPr lang="en-US"/>
              <a:t>MLADS JUne 2019                                              John Mark Agosta</a:t>
            </a:r>
          </a:p>
        </p:txBody>
      </p:sp>
      <p:sp>
        <p:nvSpPr>
          <p:cNvPr id="6" name="Slide Number Placeholder 5">
            <a:extLst>
              <a:ext uri="{FF2B5EF4-FFF2-40B4-BE49-F238E27FC236}">
                <a16:creationId xmlns:a16="http://schemas.microsoft.com/office/drawing/2014/main" id="{95FEC9CB-9934-4052-804C-0D3A7E46F91D}"/>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9306741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square photo 2">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C79569F-D3C1-4AED-AC7E-8F24C1CD4203}"/>
              </a:ext>
            </a:extLst>
          </p:cNvPr>
          <p:cNvPicPr>
            <a:picLocks noChangeAspect="1"/>
          </p:cNvPicPr>
          <p:nvPr userDrawn="1"/>
        </p:nvPicPr>
        <p:blipFill>
          <a:blip r:embed="rId2">
            <a:alphaModFix amt="78000"/>
            <a:extLst>
              <a:ext uri="{BEBA8EAE-BF5A-486C-A8C5-ECC9F3942E4B}">
                <a14:imgProps xmlns:a14="http://schemas.microsoft.com/office/drawing/2010/main">
                  <a14:imgLayer r:embed="rId3">
                    <a14:imgEffect>
                      <a14:sharpenSoften amount="-20000"/>
                    </a14:imgEffect>
                    <a14:imgEffect>
                      <a14:saturation sat="85000"/>
                    </a14:imgEffect>
                    <a14:imgEffect>
                      <a14:brightnessContrast bright="5000" contrast="-10000"/>
                    </a14:imgEffect>
                  </a14:imgLayer>
                </a14:imgProps>
              </a:ext>
            </a:extLst>
          </a:blip>
          <a:stretch>
            <a:fillRect/>
          </a:stretch>
        </p:blipFill>
        <p:spPr bwMode="ltGray">
          <a:xfrm>
            <a:off x="5095" y="1825"/>
            <a:ext cx="12181810" cy="6854348"/>
          </a:xfrm>
          <a:prstGeom prst="rect">
            <a:avLst/>
          </a:prstGeom>
        </p:spPr>
      </p:pic>
      <p:sp>
        <p:nvSpPr>
          <p:cNvPr id="6" name="Rectangle 5">
            <a:extLst>
              <a:ext uri="{FF2B5EF4-FFF2-40B4-BE49-F238E27FC236}">
                <a16:creationId xmlns:a16="http://schemas.microsoft.com/office/drawing/2014/main" id="{43DF2D82-BC63-4876-A41E-EA4A643D35AD}"/>
              </a:ext>
            </a:extLst>
          </p:cNvPr>
          <p:cNvSpPr/>
          <p:nvPr userDrawn="1"/>
        </p:nvSpPr>
        <p:spPr bwMode="auto">
          <a:xfrm>
            <a:off x="1" y="0"/>
            <a:ext cx="12186904" cy="6858000"/>
          </a:xfrm>
          <a:prstGeom prst="rect">
            <a:avLst/>
          </a:prstGeom>
          <a:gradFill flip="none" rotWithShape="1">
            <a:gsLst>
              <a:gs pos="8000">
                <a:schemeClr val="bg1"/>
              </a:gs>
              <a:gs pos="50000">
                <a:schemeClr val="bg1">
                  <a:alpha val="0"/>
                </a:schemeClr>
              </a:gs>
            </a:gsLst>
            <a:lin ang="27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 name="Picture Placeholder">
            <a:extLst>
              <a:ext uri="{FF2B5EF4-FFF2-40B4-BE49-F238E27FC236}">
                <a16:creationId xmlns:a16="http://schemas.microsoft.com/office/drawing/2014/main" id="{3F6DDB65-3443-4048-91DE-D68C16A83807}"/>
              </a:ext>
            </a:extLst>
          </p:cNvPr>
          <p:cNvSpPr>
            <a:spLocks noGrp="1"/>
          </p:cNvSpPr>
          <p:nvPr>
            <p:ph type="pic" sz="quarter" idx="11" hasCustomPrompt="1"/>
          </p:nvPr>
        </p:nvSpPr>
        <p:spPr bwMode="gray">
          <a:xfrm>
            <a:off x="5334000" y="0"/>
            <a:ext cx="6858000" cy="6858000"/>
          </a:xfrm>
          <a:pattFill prst="dotGrid">
            <a:fgClr>
              <a:schemeClr val="tx1">
                <a:lumMod val="10000"/>
                <a:lumOff val="90000"/>
              </a:schemeClr>
            </a:fgClr>
            <a:bgClr>
              <a:schemeClr val="bg1"/>
            </a:bgClr>
          </a:pattFill>
        </p:spPr>
        <p:txBody>
          <a:bodyPr lIns="0" tIns="2011680" rIns="0" anchor="t" anchorCtr="0">
            <a:noAutofit/>
          </a:bodyPr>
          <a:lstStyle>
            <a:lvl1pPr marL="0" indent="0" algn="ctr">
              <a:lnSpc>
                <a:spcPct val="100000"/>
              </a:lnSpc>
              <a:buNone/>
              <a:defRPr sz="1600" b="1">
                <a:solidFill>
                  <a:schemeClr val="tx1"/>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4"/>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979539"/>
            <a:ext cx="4167887"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20217890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81D4DF71-7A6D-4805-8BB8-4AA350B2234E}"/>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id="{8AFEDED6-D591-4EF4-8F63-851D3CF4D230}"/>
              </a:ext>
            </a:extLst>
          </p:cNvPr>
          <p:cNvSpPr>
            <a:spLocks noGrp="1"/>
          </p:cNvSpPr>
          <p:nvPr>
            <p:ph type="ftr" sz="quarter" idx="12"/>
          </p:nvPr>
        </p:nvSpPr>
        <p:spPr/>
        <p:txBody>
          <a:bodyPr/>
          <a:lstStyle/>
          <a:p>
            <a:r>
              <a:rPr lang="en-US"/>
              <a:t>MLADS </a:t>
            </a:r>
            <a:r>
              <a:rPr lang="en-US" err="1"/>
              <a:t>JUne</a:t>
            </a:r>
            <a:r>
              <a:rPr lang="en-US"/>
              <a:t> 2019                                              John Mark Agosta</a:t>
            </a:r>
          </a:p>
        </p:txBody>
      </p:sp>
      <p:sp>
        <p:nvSpPr>
          <p:cNvPr id="6" name="Slide Number Placeholder 5">
            <a:extLst>
              <a:ext uri="{FF2B5EF4-FFF2-40B4-BE49-F238E27FC236}">
                <a16:creationId xmlns:a16="http://schemas.microsoft.com/office/drawing/2014/main" id="{185FCB34-A32F-4F3D-A91C-CF295F4A7920}"/>
              </a:ext>
            </a:extLst>
          </p:cNvPr>
          <p:cNvSpPr>
            <a:spLocks noGrp="1"/>
          </p:cNvSpPr>
          <p:nvPr>
            <p:ph type="sldNum" sz="quarter" idx="13"/>
          </p:nvPr>
        </p:nvSpPr>
        <p:spPr/>
        <p:txBody>
          <a:bodyPr/>
          <a:lstStyle/>
          <a:p>
            <a:fld id="{8ECE0170-404A-4DE0-BD61-94174B1A3B0C}" type="slidenum">
              <a:rPr lang="en-US" smtClean="0"/>
              <a:t>‹#›</a:t>
            </a:fld>
            <a:endParaRPr lang="en-US"/>
          </a:p>
        </p:txBody>
      </p:sp>
    </p:spTree>
    <p:extLst>
      <p:ext uri="{BB962C8B-B14F-4D97-AF65-F5344CB8AC3E}">
        <p14:creationId xmlns:p14="http://schemas.microsoft.com/office/powerpoint/2010/main" val="35124182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DF7C579D-FDF7-44CE-8FB3-FBE41B789946}"/>
              </a:ext>
            </a:extLst>
          </p:cNvPr>
          <p:cNvSpPr>
            <a:spLocks noGrp="1"/>
          </p:cNvSpPr>
          <p:nvPr>
            <p:ph type="ftr" sz="quarter" idx="12"/>
          </p:nvPr>
        </p:nvSpPr>
        <p:spPr>
          <a:xfrm>
            <a:off x="4038600" y="6356350"/>
            <a:ext cx="4114800" cy="365125"/>
          </a:xfrm>
        </p:spPr>
        <p:txBody>
          <a:bodyPr/>
          <a:lstStyle/>
          <a:p>
            <a:r>
              <a:rPr lang="en-US"/>
              <a:t>MLADS </a:t>
            </a:r>
            <a:r>
              <a:rPr lang="en-US" err="1"/>
              <a:t>JUne</a:t>
            </a:r>
            <a:r>
              <a:rPr lang="en-US"/>
              <a:t> 2019                                              John Mark Agosta</a:t>
            </a:r>
          </a:p>
        </p:txBody>
      </p:sp>
    </p:spTree>
    <p:extLst>
      <p:ext uri="{BB962C8B-B14F-4D97-AF65-F5344CB8AC3E}">
        <p14:creationId xmlns:p14="http://schemas.microsoft.com/office/powerpoint/2010/main" val="21601161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8527FD84-E86E-49CF-8258-B69C95382209}"/>
              </a:ext>
            </a:extLst>
          </p:cNvPr>
          <p:cNvSpPr>
            <a:spLocks noGrp="1"/>
          </p:cNvSpPr>
          <p:nvPr>
            <p:ph type="ftr" sz="quarter" idx="12"/>
          </p:nvPr>
        </p:nvSpPr>
        <p:spPr>
          <a:xfrm>
            <a:off x="4038600" y="6356350"/>
            <a:ext cx="4114800" cy="365125"/>
          </a:xfrm>
        </p:spPr>
        <p:txBody>
          <a:bodyPr/>
          <a:lstStyle/>
          <a:p>
            <a:r>
              <a:rPr lang="en-US"/>
              <a:t>MLADS </a:t>
            </a:r>
            <a:r>
              <a:rPr lang="en-US" err="1"/>
              <a:t>JUne</a:t>
            </a:r>
            <a:r>
              <a:rPr lang="en-US"/>
              <a:t> 2019                                              John Mark Agosta</a:t>
            </a:r>
          </a:p>
        </p:txBody>
      </p:sp>
    </p:spTree>
    <p:extLst>
      <p:ext uri="{BB962C8B-B14F-4D97-AF65-F5344CB8AC3E}">
        <p14:creationId xmlns:p14="http://schemas.microsoft.com/office/powerpoint/2010/main" val="425905432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687710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968799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B2C0E90-8549-4938-8B0F-55D090C05CBE}"/>
              </a:ext>
            </a:extLst>
          </p:cNvPr>
          <p:cNvSpPr>
            <a:spLocks noGrp="1"/>
          </p:cNvSpPr>
          <p:nvPr>
            <p:ph type="ftr" sz="quarter" idx="12"/>
          </p:nvPr>
        </p:nvSpPr>
        <p:spPr>
          <a:xfrm>
            <a:off x="4038600" y="6356350"/>
            <a:ext cx="4114800" cy="365125"/>
          </a:xfrm>
        </p:spPr>
        <p:txBody>
          <a:bodyPr/>
          <a:lstStyle/>
          <a:p>
            <a:r>
              <a:rPr lang="en-US"/>
              <a:t>MLADS </a:t>
            </a:r>
            <a:r>
              <a:rPr lang="en-US" err="1"/>
              <a:t>JUne</a:t>
            </a:r>
            <a:r>
              <a:rPr lang="en-US"/>
              <a:t> 2019                                              John Mark Agosta</a:t>
            </a:r>
          </a:p>
        </p:txBody>
      </p:sp>
    </p:spTree>
    <p:extLst>
      <p:ext uri="{BB962C8B-B14F-4D97-AF65-F5344CB8AC3E}">
        <p14:creationId xmlns:p14="http://schemas.microsoft.com/office/powerpoint/2010/main" val="228938751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850130FC-D32E-4BC1-AE24-A17183F393FE}"/>
              </a:ext>
            </a:extLst>
          </p:cNvPr>
          <p:cNvSpPr>
            <a:spLocks noGrp="1"/>
          </p:cNvSpPr>
          <p:nvPr>
            <p:ph type="ftr" sz="quarter" idx="12"/>
          </p:nvPr>
        </p:nvSpPr>
        <p:spPr>
          <a:xfrm>
            <a:off x="4038600" y="6356350"/>
            <a:ext cx="4114800" cy="365125"/>
          </a:xfrm>
        </p:spPr>
        <p:txBody>
          <a:bodyPr/>
          <a:lstStyle/>
          <a:p>
            <a:r>
              <a:rPr lang="en-US"/>
              <a:t>MLADS </a:t>
            </a:r>
            <a:r>
              <a:rPr lang="en-US" err="1"/>
              <a:t>JUne</a:t>
            </a:r>
            <a:r>
              <a:rPr lang="en-US"/>
              <a:t> 2019                                              John Mark Agosta</a:t>
            </a:r>
          </a:p>
        </p:txBody>
      </p:sp>
    </p:spTree>
    <p:extLst>
      <p:ext uri="{BB962C8B-B14F-4D97-AF65-F5344CB8AC3E}">
        <p14:creationId xmlns:p14="http://schemas.microsoft.com/office/powerpoint/2010/main" val="323967570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E21CC12-8ECD-48AE-A120-17C554F67570}"/>
              </a:ext>
            </a:extLst>
          </p:cNvPr>
          <p:cNvSpPr>
            <a:spLocks noGrp="1"/>
          </p:cNvSpPr>
          <p:nvPr>
            <p:ph type="ftr" sz="quarter" idx="12"/>
          </p:nvPr>
        </p:nvSpPr>
        <p:spPr>
          <a:xfrm>
            <a:off x="4038600" y="6356350"/>
            <a:ext cx="4114800" cy="365125"/>
          </a:xfrm>
        </p:spPr>
        <p:txBody>
          <a:bodyPr/>
          <a:lstStyle/>
          <a:p>
            <a:r>
              <a:rPr lang="en-US"/>
              <a:t>MLADS </a:t>
            </a:r>
            <a:r>
              <a:rPr lang="en-US" err="1"/>
              <a:t>JUne</a:t>
            </a:r>
            <a:r>
              <a:rPr lang="en-US"/>
              <a:t> 2019                                              John Mark Agosta</a:t>
            </a:r>
          </a:p>
        </p:txBody>
      </p:sp>
    </p:spTree>
    <p:extLst>
      <p:ext uri="{BB962C8B-B14F-4D97-AF65-F5344CB8AC3E}">
        <p14:creationId xmlns:p14="http://schemas.microsoft.com/office/powerpoint/2010/main" val="255496235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4">
            <a:extLst>
              <a:ext uri="{FF2B5EF4-FFF2-40B4-BE49-F238E27FC236}">
                <a16:creationId xmlns:a16="http://schemas.microsoft.com/office/drawing/2014/main" id="{201103C4-DC6D-4342-BAB2-A5280B56E21F}"/>
              </a:ext>
            </a:extLst>
          </p:cNvPr>
          <p:cNvSpPr>
            <a:spLocks noGrp="1"/>
          </p:cNvSpPr>
          <p:nvPr>
            <p:ph type="ftr" sz="quarter" idx="12"/>
          </p:nvPr>
        </p:nvSpPr>
        <p:spPr>
          <a:xfrm>
            <a:off x="588263" y="6356350"/>
            <a:ext cx="4114800" cy="365125"/>
          </a:xfrm>
        </p:spPr>
        <p:txBody>
          <a:bodyPr/>
          <a:lstStyle/>
          <a:p>
            <a:r>
              <a:rPr lang="en-US"/>
              <a:t>MLADS </a:t>
            </a:r>
            <a:r>
              <a:rPr lang="en-US" err="1"/>
              <a:t>JUne</a:t>
            </a:r>
            <a:r>
              <a:rPr lang="en-US"/>
              <a:t> 2019                                              John Mark Agosta</a:t>
            </a:r>
          </a:p>
        </p:txBody>
      </p:sp>
    </p:spTree>
    <p:extLst>
      <p:ext uri="{BB962C8B-B14F-4D97-AF65-F5344CB8AC3E}">
        <p14:creationId xmlns:p14="http://schemas.microsoft.com/office/powerpoint/2010/main" val="235780288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3C7BDE3-3FA1-4DA8-BBEA-65E24B23D94C}"/>
              </a:ext>
            </a:extLst>
          </p:cNvPr>
          <p:cNvSpPr>
            <a:spLocks noGrp="1"/>
          </p:cNvSpPr>
          <p:nvPr>
            <p:ph type="ftr" sz="quarter" idx="12"/>
          </p:nvPr>
        </p:nvSpPr>
        <p:spPr>
          <a:xfrm>
            <a:off x="4038600" y="6356350"/>
            <a:ext cx="4114800" cy="365125"/>
          </a:xfrm>
        </p:spPr>
        <p:txBody>
          <a:bodyPr/>
          <a:lstStyle/>
          <a:p>
            <a:r>
              <a:rPr lang="en-US"/>
              <a:t>MLADS </a:t>
            </a:r>
            <a:r>
              <a:rPr lang="en-US" err="1"/>
              <a:t>JUne</a:t>
            </a:r>
            <a:r>
              <a:rPr lang="en-US"/>
              <a:t> 2019                                              John Mark Agosta</a:t>
            </a:r>
          </a:p>
        </p:txBody>
      </p:sp>
    </p:spTree>
    <p:extLst>
      <p:ext uri="{BB962C8B-B14F-4D97-AF65-F5344CB8AC3E}">
        <p14:creationId xmlns:p14="http://schemas.microsoft.com/office/powerpoint/2010/main" val="5349934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F1A14BF-4BF8-48EA-BB18-B6F9FFF3A044}"/>
              </a:ext>
            </a:extLst>
          </p:cNvPr>
          <p:cNvSpPr>
            <a:spLocks noGrp="1"/>
          </p:cNvSpPr>
          <p:nvPr>
            <p:ph type="ftr" sz="quarter" idx="12"/>
          </p:nvPr>
        </p:nvSpPr>
        <p:spPr>
          <a:xfrm>
            <a:off x="4038600" y="6356350"/>
            <a:ext cx="4114800" cy="365125"/>
          </a:xfrm>
        </p:spPr>
        <p:txBody>
          <a:bodyPr/>
          <a:lstStyle/>
          <a:p>
            <a:r>
              <a:rPr lang="en-US"/>
              <a:t>MLADS </a:t>
            </a:r>
            <a:r>
              <a:rPr lang="en-US" err="1"/>
              <a:t>JUne</a:t>
            </a:r>
            <a:r>
              <a:rPr lang="en-US"/>
              <a:t> 2019                                              John Mark Agosta</a:t>
            </a:r>
          </a:p>
        </p:txBody>
      </p:sp>
    </p:spTree>
    <p:extLst>
      <p:ext uri="{BB962C8B-B14F-4D97-AF65-F5344CB8AC3E}">
        <p14:creationId xmlns:p14="http://schemas.microsoft.com/office/powerpoint/2010/main" val="310475055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864608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image" Target="../media/image1.emf"/><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theme" Target="../theme/theme2.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788" r:id="rId2"/>
    <p:sldLayoutId id="2147484609" r:id="rId3"/>
    <p:sldLayoutId id="2147484710" r:id="rId4"/>
    <p:sldLayoutId id="2147484240" r:id="rId5"/>
    <p:sldLayoutId id="2147484736" r:id="rId6"/>
    <p:sldLayoutId id="2147484474" r:id="rId7"/>
    <p:sldLayoutId id="2147484639" r:id="rId8"/>
    <p:sldLayoutId id="2147484603" r:id="rId9"/>
    <p:sldLayoutId id="2147484751" r:id="rId10"/>
    <p:sldLayoutId id="2147484752" r:id="rId11"/>
    <p:sldLayoutId id="2147484777" r:id="rId12"/>
    <p:sldLayoutId id="2147484778" r:id="rId13"/>
    <p:sldLayoutId id="2147484779" r:id="rId14"/>
    <p:sldLayoutId id="2147484780" r:id="rId15"/>
    <p:sldLayoutId id="2147484781" r:id="rId16"/>
    <p:sldLayoutId id="2147484782" r:id="rId17"/>
    <p:sldLayoutId id="2147484783" r:id="rId18"/>
    <p:sldLayoutId id="2147484784" r:id="rId19"/>
    <p:sldLayoutId id="2147484785" r:id="rId20"/>
    <p:sldLayoutId id="2147484786" r:id="rId21"/>
    <p:sldLayoutId id="2147484787" r:id="rId22"/>
    <p:sldLayoutId id="2147484249" r:id="rId23"/>
    <p:sldLayoutId id="2147484584" r:id="rId24"/>
    <p:sldLayoutId id="2147484583" r:id="rId25"/>
    <p:sldLayoutId id="2147484671" r:id="rId26"/>
    <p:sldLayoutId id="2147484673" r:id="rId27"/>
    <p:sldLayoutId id="2147484585" r:id="rId28"/>
    <p:sldLayoutId id="2147484299" r:id="rId29"/>
    <p:sldLayoutId id="2147484263" r:id="rId30"/>
    <p:sldLayoutId id="2147484789" r:id="rId31"/>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C34C78-E5EC-4950-BB93-62F0A6475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71DBDE-35A7-4CED-B4A0-1D04944E5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9F6F9-5343-4201-8511-6B9C18B49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A5174A32-A9DC-4BA3-8DE1-A2FB007BA4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MLADS JUne 2019                                              John Mark Agosta</a:t>
            </a:r>
          </a:p>
        </p:txBody>
      </p:sp>
      <p:sp>
        <p:nvSpPr>
          <p:cNvPr id="6" name="Slide Number Placeholder 5">
            <a:extLst>
              <a:ext uri="{FF2B5EF4-FFF2-40B4-BE49-F238E27FC236}">
                <a16:creationId xmlns:a16="http://schemas.microsoft.com/office/drawing/2014/main" id="{AEB1C1C9-9029-473E-88D0-0ED7DBC14E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E0170-404A-4DE0-BD61-94174B1A3B0C}" type="slidenum">
              <a:rPr lang="en-US" smtClean="0"/>
              <a:t>‹#›</a:t>
            </a:fld>
            <a:endParaRPr lang="en-US"/>
          </a:p>
        </p:txBody>
      </p:sp>
      <p:grpSp>
        <p:nvGrpSpPr>
          <p:cNvPr id="7" name="GRID" hidden="1">
            <a:extLst>
              <a:ext uri="{FF2B5EF4-FFF2-40B4-BE49-F238E27FC236}">
                <a16:creationId xmlns:a16="http://schemas.microsoft.com/office/drawing/2014/main" id="{94C29A0D-C058-44EC-9550-6E5AEE6852F1}"/>
              </a:ext>
            </a:extLst>
          </p:cNvPr>
          <p:cNvGrpSpPr/>
          <p:nvPr userDrawn="1"/>
        </p:nvGrpSpPr>
        <p:grpSpPr>
          <a:xfrm>
            <a:off x="0" y="0"/>
            <a:ext cx="12192000" cy="6858000"/>
            <a:chOff x="0" y="0"/>
            <a:chExt cx="12192000" cy="6858000"/>
          </a:xfrm>
        </p:grpSpPr>
        <p:cxnSp>
          <p:nvCxnSpPr>
            <p:cNvPr id="8" name="Straight Connector 7">
              <a:extLst>
                <a:ext uri="{FF2B5EF4-FFF2-40B4-BE49-F238E27FC236}">
                  <a16:creationId xmlns:a16="http://schemas.microsoft.com/office/drawing/2014/main" id="{F358AA6A-503B-409C-8314-4F63191BB99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3BFDDA5-E7CF-42CE-9017-7F9E821F899C}"/>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8D93CBB-111D-4332-A7E6-C411FD8390EA}"/>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34385FD-D1AC-4090-A206-BA8E85388FE3}"/>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89071A7-2DA7-4750-BC74-F5D8E3AE56C2}"/>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A3C909-056E-4D32-8B00-E0CAC7A94825}"/>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45D2257-6131-4420-85AE-8696118022E9}"/>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E7F84B-F277-4EB6-88CB-DB9EF3653EAE}"/>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736456-1317-4B16-B29A-EB652500DBF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8BC9209-E26A-4D3B-AC44-40B97691C0C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041EEFB-434E-4D12-8169-712CF4857D6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94CDAF-7F4E-4C75-980E-E1E3EE2D170C}"/>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562CC15-B0EE-4C94-985D-2BE361B7EDBD}"/>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4A8BEE0-79F3-46C7-A6D7-7A3EDF00F8A7}"/>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3722F03-1F0A-4311-8C1F-D169C4DAE7E4}"/>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8C07735-8B13-4945-9650-C1FD1F1B9A27}"/>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DA12647-36A8-4F7E-A6CF-7C218FA0A927}"/>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296CAC-2B7F-434A-9D23-75B5564AF2A4}"/>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A637A5-BB32-4810-BBB1-D64E22F9947C}"/>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7217936-8EED-4527-B8FB-1C21477E75F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544877D-BF8C-4C4D-B58E-50B19DC25B8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18A8C1E-76DA-41CD-9447-C6044BD6E96E}"/>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96C2582-4DE4-4C8F-98FF-FB360EEDC15D}"/>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3248A08-F09B-4FBF-9926-141DA7FF84A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4D556E4-E921-4FAC-A41F-298C4DF67F88}"/>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57867A5-676A-4E49-895A-EF99035463D4}"/>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0C3168-577A-4079-9555-C924B6B1097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ABF5399-2B6E-4F80-AECA-217349EAA8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3A63C14-4EDB-4157-82CF-EBF09CCCD103}"/>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8836F1C-9B7F-4862-B9BA-5BD17DD530B0}"/>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5B48F7F-5174-44D0-8B6B-8EAA8FC2D55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69E7108-5A6A-4C88-8883-410CAEF49D8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CC56E82-6F70-41FE-80B1-079992D95156}"/>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CA0E90E-4CD3-4CD4-99B0-7B076455A6E8}"/>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2" name=".64 square" hidden="1">
            <a:extLst>
              <a:ext uri="{FF2B5EF4-FFF2-40B4-BE49-F238E27FC236}">
                <a16:creationId xmlns:a16="http://schemas.microsoft.com/office/drawing/2014/main" id="{DB23378B-401A-4693-BD0F-ED533E0CD707}"/>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3" name=".32 square" hidden="1">
            <a:extLst>
              <a:ext uri="{FF2B5EF4-FFF2-40B4-BE49-F238E27FC236}">
                <a16:creationId xmlns:a16="http://schemas.microsoft.com/office/drawing/2014/main" id="{001F362F-299F-4621-9544-CA6D873A248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4"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12D373C7-A6EA-4E5E-BCEA-3726F97CB355}"/>
              </a:ext>
              <a:ext uri="{C183D7F6-B498-43B3-948B-1728B52AA6E4}">
                <adec:decorative xmlns:adec="http://schemas.microsoft.com/office/drawing/2017/decorative" val="0"/>
              </a:ext>
            </a:extLst>
          </p:cNvPr>
          <p:cNvPicPr>
            <a:picLocks noChangeAspect="1"/>
          </p:cNvPicPr>
          <p:nvPr userDrawn="1"/>
        </p:nvPicPr>
        <p:blipFill rotWithShape="1">
          <a:blip r:embed="rId26"/>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494647479"/>
      </p:ext>
    </p:extLst>
  </p:cSld>
  <p:clrMap bg1="lt1" tx1="dk1" bg2="lt2" tx2="dk2" accent1="accent1" accent2="accent2" accent3="accent3" accent4="accent4" accent5="accent5" accent6="accent6" hlink="hlink" folHlink="folHlink"/>
  <p:sldLayoutIdLst>
    <p:sldLayoutId id="2147484829" r:id="rId1"/>
    <p:sldLayoutId id="2147484830" r:id="rId2"/>
    <p:sldLayoutId id="2147484831" r:id="rId3"/>
    <p:sldLayoutId id="2147484832" r:id="rId4"/>
    <p:sldLayoutId id="2147484833" r:id="rId5"/>
    <p:sldLayoutId id="2147484834" r:id="rId6"/>
    <p:sldLayoutId id="2147484835" r:id="rId7"/>
    <p:sldLayoutId id="2147484836" r:id="rId8"/>
    <p:sldLayoutId id="2147484837" r:id="rId9"/>
    <p:sldLayoutId id="2147484838" r:id="rId10"/>
    <p:sldLayoutId id="2147484839" r:id="rId11"/>
    <p:sldLayoutId id="2147484841" r:id="rId12"/>
    <p:sldLayoutId id="2147484842" r:id="rId13"/>
    <p:sldLayoutId id="2147484844" r:id="rId14"/>
    <p:sldLayoutId id="2147484845" r:id="rId15"/>
    <p:sldLayoutId id="2147484847" r:id="rId16"/>
    <p:sldLayoutId id="2147484848" r:id="rId17"/>
    <p:sldLayoutId id="2147484849" r:id="rId18"/>
    <p:sldLayoutId id="2147484850" r:id="rId19"/>
    <p:sldLayoutId id="2147484851" r:id="rId20"/>
    <p:sldLayoutId id="2147484852" r:id="rId21"/>
    <p:sldLayoutId id="2147484853" r:id="rId22"/>
    <p:sldLayoutId id="2147484854" r:id="rId23"/>
    <p:sldLayoutId id="2147484865" r:id="rId24"/>
  </p:sldLayoutIdLst>
  <p:transition>
    <p:fade/>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userDrawn="1">
          <p15:clr>
            <a:srgbClr val="C35EA4"/>
          </p15:clr>
        </p15:guide>
        <p15:guide id="2" pos="7313" userDrawn="1">
          <p15:clr>
            <a:srgbClr val="C35EA4"/>
          </p15:clr>
        </p15:guide>
        <p15:guide id="3" orient="horz" pos="369" userDrawn="1">
          <p15:clr>
            <a:srgbClr val="C35EA4"/>
          </p15:clr>
        </p15:guide>
        <p15:guide id="4" orient="horz" pos="3949" userDrawn="1">
          <p15:clr>
            <a:srgbClr val="C35EA4"/>
          </p15:clr>
        </p15:guide>
        <p15:guide id="5" orient="horz" pos="184" userDrawn="1">
          <p15:clr>
            <a:srgbClr val="A4A3A4"/>
          </p15:clr>
        </p15:guide>
        <p15:guide id="6" pos="185" userDrawn="1">
          <p15:clr>
            <a:srgbClr val="A4A3A4"/>
          </p15:clr>
        </p15:guide>
        <p15:guide id="7" orient="horz" pos="4135" userDrawn="1">
          <p15:clr>
            <a:srgbClr val="A4A3A4"/>
          </p15:clr>
        </p15:guide>
        <p15:guide id="8"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2.xml"/><Relationship Id="rId5" Type="http://schemas.openxmlformats.org/officeDocument/2006/relationships/image" Target="../media/image25.png"/><Relationship Id="rId4" Type="http://schemas.openxmlformats.org/officeDocument/2006/relationships/image" Target="../media/image240.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44.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37.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613011"/>
            <a:ext cx="8873452" cy="1920526"/>
          </a:xfrm>
        </p:spPr>
        <p:txBody>
          <a:bodyPr/>
          <a:lstStyle/>
          <a:p>
            <a:r>
              <a:rPr lang="en-US" b="1" dirty="0"/>
              <a:t>Decision Quality for Data Scientists: Lessons from Decision Analysis Professionals</a:t>
            </a:r>
            <a:endParaRPr lang="en-US" dirty="0">
              <a:solidFill>
                <a:srgbClr val="000000"/>
              </a:solidFill>
            </a:endParaRPr>
          </a:p>
        </p:txBody>
      </p:sp>
      <p:sp>
        <p:nvSpPr>
          <p:cNvPr id="5" name="Text Placeholder 4"/>
          <p:cNvSpPr>
            <a:spLocks noGrp="1"/>
          </p:cNvSpPr>
          <p:nvPr>
            <p:ph type="body" sz="quarter" idx="12"/>
          </p:nvPr>
        </p:nvSpPr>
        <p:spPr>
          <a:xfrm>
            <a:off x="582042" y="3962400"/>
            <a:ext cx="7488532" cy="1523494"/>
          </a:xfrm>
        </p:spPr>
        <p:txBody>
          <a:bodyPr/>
          <a:lstStyle/>
          <a:p>
            <a:endParaRPr lang="en-US" b="1" dirty="0"/>
          </a:p>
          <a:p>
            <a:r>
              <a:rPr lang="en-US" b="1" dirty="0"/>
              <a:t>Presenter: </a:t>
            </a:r>
            <a:r>
              <a:rPr lang="en-US" i="1" dirty="0"/>
              <a:t>John Mark Agosta, Azure Networking</a:t>
            </a:r>
          </a:p>
          <a:p>
            <a:r>
              <a:rPr lang="en-US" dirty="0"/>
              <a:t>Based on collaborations in Azure ML, with members of ADS.</a:t>
            </a:r>
          </a:p>
          <a:p>
            <a:endParaRPr lang="en-US" i="1" dirty="0"/>
          </a:p>
          <a:p>
            <a:r>
              <a:rPr lang="en-US" i="1" dirty="0"/>
              <a:t>Sept 3, 2019</a:t>
            </a:r>
            <a:endParaRPr lang="en-US" dirty="0"/>
          </a:p>
        </p:txBody>
      </p:sp>
      <p:pic>
        <p:nvPicPr>
          <p:cNvPr id="3" name="Picture 2" descr="A person wearing a red shirt&#10;&#10;Description automatically generated">
            <a:extLst>
              <a:ext uri="{FF2B5EF4-FFF2-40B4-BE49-F238E27FC236}">
                <a16:creationId xmlns:a16="http://schemas.microsoft.com/office/drawing/2014/main" id="{E8D08745-948C-4E6D-AD3B-76F05E78293D}"/>
              </a:ext>
            </a:extLst>
          </p:cNvPr>
          <p:cNvPicPr>
            <a:picLocks noChangeAspect="1"/>
          </p:cNvPicPr>
          <p:nvPr/>
        </p:nvPicPr>
        <p:blipFill>
          <a:blip r:embed="rId3"/>
          <a:stretch>
            <a:fillRect/>
          </a:stretch>
        </p:blipFill>
        <p:spPr>
          <a:xfrm>
            <a:off x="9461715" y="4195581"/>
            <a:ext cx="2187543" cy="1456083"/>
          </a:xfrm>
          <a:prstGeom prst="rect">
            <a:avLst/>
          </a:prstGeom>
        </p:spPr>
      </p:pic>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Lessons from the Wild</a:t>
            </a:r>
          </a:p>
        </p:txBody>
      </p:sp>
      <p:sp>
        <p:nvSpPr>
          <p:cNvPr id="6" name="Text Placeholder 5"/>
          <p:cNvSpPr>
            <a:spLocks noGrp="1"/>
          </p:cNvSpPr>
          <p:nvPr>
            <p:ph sz="quarter" idx="10"/>
          </p:nvPr>
        </p:nvSpPr>
        <p:spPr>
          <a:xfrm>
            <a:off x="586581" y="1963984"/>
            <a:ext cx="11018838" cy="3916554"/>
          </a:xfrm>
        </p:spPr>
        <p:txBody>
          <a:bodyPr>
            <a:normAutofit/>
          </a:bodyPr>
          <a:lstStyle/>
          <a:p>
            <a:pPr>
              <a:lnSpc>
                <a:spcPct val="210000"/>
              </a:lnSpc>
            </a:pPr>
            <a:r>
              <a:rPr lang="en-US" b="1"/>
              <a:t>“On Time and In Full:” </a:t>
            </a:r>
            <a:r>
              <a:rPr lang="en-US" b="1">
                <a:solidFill>
                  <a:schemeClr val="accent3">
                    <a:lumMod val="75000"/>
                  </a:schemeClr>
                </a:solidFill>
              </a:rPr>
              <a:t>Is that the right problem?</a:t>
            </a:r>
          </a:p>
          <a:p>
            <a:pPr>
              <a:lnSpc>
                <a:spcPct val="210000"/>
              </a:lnSpc>
            </a:pPr>
            <a:r>
              <a:rPr lang="en-US" b="1"/>
              <a:t> Sales Opportunity Propensities:  </a:t>
            </a:r>
            <a:r>
              <a:rPr lang="en-US" b="1">
                <a:solidFill>
                  <a:srgbClr val="FEC40A"/>
                </a:solidFill>
              </a:rPr>
              <a:t>What to do next?</a:t>
            </a:r>
            <a:endParaRPr lang="en-US">
              <a:solidFill>
                <a:srgbClr val="FEC40A"/>
              </a:solidFill>
            </a:endParaRPr>
          </a:p>
          <a:p>
            <a:pPr>
              <a:lnSpc>
                <a:spcPct val="210000"/>
              </a:lnSpc>
            </a:pPr>
            <a:r>
              <a:rPr lang="en-US" b="1"/>
              <a:t>The cult of Accuracy:  </a:t>
            </a:r>
            <a:r>
              <a:rPr lang="en-US" b="1">
                <a:solidFill>
                  <a:srgbClr val="00B050"/>
                </a:solidFill>
              </a:rPr>
              <a:t>When accuracy alone doesn’t cut it. </a:t>
            </a:r>
          </a:p>
        </p:txBody>
      </p:sp>
    </p:spTree>
    <p:extLst>
      <p:ext uri="{BB962C8B-B14F-4D97-AF65-F5344CB8AC3E}">
        <p14:creationId xmlns:p14="http://schemas.microsoft.com/office/powerpoint/2010/main" val="182773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8420-5531-49F8-A2A8-311902A2EC25}"/>
              </a:ext>
            </a:extLst>
          </p:cNvPr>
          <p:cNvSpPr>
            <a:spLocks noGrp="1"/>
          </p:cNvSpPr>
          <p:nvPr>
            <p:ph type="title"/>
          </p:nvPr>
        </p:nvSpPr>
        <p:spPr/>
        <p:txBody>
          <a:bodyPr/>
          <a:lstStyle/>
          <a:p>
            <a:r>
              <a:rPr lang="en-US"/>
              <a:t>“On Time and In Full (OTIF)”  Delivery fulfillment </a:t>
            </a:r>
          </a:p>
        </p:txBody>
      </p:sp>
      <p:sp>
        <p:nvSpPr>
          <p:cNvPr id="3" name="Content Placeholder 2">
            <a:extLst>
              <a:ext uri="{FF2B5EF4-FFF2-40B4-BE49-F238E27FC236}">
                <a16:creationId xmlns:a16="http://schemas.microsoft.com/office/drawing/2014/main" id="{689D7FD3-75B2-4661-A043-ACC32ADE4673}"/>
              </a:ext>
            </a:extLst>
          </p:cNvPr>
          <p:cNvSpPr>
            <a:spLocks noGrp="1"/>
          </p:cNvSpPr>
          <p:nvPr>
            <p:ph sz="quarter" idx="10"/>
          </p:nvPr>
        </p:nvSpPr>
        <p:spPr>
          <a:xfrm>
            <a:off x="838200" y="1722014"/>
            <a:ext cx="4107070" cy="3914918"/>
          </a:xfrm>
        </p:spPr>
        <p:txBody>
          <a:bodyPr>
            <a:normAutofit lnSpcReduction="10000"/>
          </a:bodyPr>
          <a:lstStyle/>
          <a:p>
            <a:r>
              <a:rPr lang="en-US" sz="2400">
                <a:solidFill>
                  <a:srgbClr val="C00000"/>
                </a:solidFill>
              </a:rPr>
              <a:t>Poor predictability: Relevant features occurred after the sales order was placed</a:t>
            </a:r>
          </a:p>
          <a:p>
            <a:r>
              <a:rPr lang="en-US" sz="2400">
                <a:solidFill>
                  <a:srgbClr val="008080"/>
                </a:solidFill>
              </a:rPr>
              <a:t>Most variation was negative not positive (early delivery)</a:t>
            </a:r>
          </a:p>
          <a:p>
            <a:r>
              <a:rPr lang="en-US" sz="2400">
                <a:solidFill>
                  <a:schemeClr val="accent2">
                    <a:lumMod val="75000"/>
                  </a:schemeClr>
                </a:solidFill>
              </a:rPr>
              <a:t>KPI is not a goal value </a:t>
            </a:r>
          </a:p>
          <a:p>
            <a:r>
              <a:rPr lang="en-US" sz="2400">
                <a:solidFill>
                  <a:schemeClr val="accent2">
                    <a:lumMod val="75000"/>
                  </a:schemeClr>
                </a:solidFill>
              </a:rPr>
              <a:t> OTIF preserved at cost of bad inventory stock level management.</a:t>
            </a:r>
          </a:p>
          <a:p>
            <a:r>
              <a:rPr lang="en-US" sz="2400">
                <a:solidFill>
                  <a:srgbClr val="FFC000"/>
                </a:solidFill>
              </a:rPr>
              <a:t>True alternative </a:t>
            </a:r>
            <a:r>
              <a:rPr lang="en-US" sz="2400"/>
              <a:t>– when to schedule production runs. </a:t>
            </a:r>
          </a:p>
        </p:txBody>
      </p:sp>
      <p:pic>
        <p:nvPicPr>
          <p:cNvPr id="4" name="Picture 2" descr="image005">
            <a:extLst>
              <a:ext uri="{FF2B5EF4-FFF2-40B4-BE49-F238E27FC236}">
                <a16:creationId xmlns:a16="http://schemas.microsoft.com/office/drawing/2014/main" id="{2219BD75-7C51-4178-AD9D-D80F4CD04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1217" y="1435100"/>
            <a:ext cx="7140783" cy="4488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3BFC0A90-D6BC-42FE-9E3F-D9D8CC4051FF}"/>
              </a:ext>
            </a:extLst>
          </p:cNvPr>
          <p:cNvSpPr txBox="1"/>
          <p:nvPr/>
        </p:nvSpPr>
        <p:spPr>
          <a:xfrm>
            <a:off x="6294782" y="6193860"/>
            <a:ext cx="3040641"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The stock levels mountains</a:t>
            </a:r>
          </a:p>
        </p:txBody>
      </p:sp>
    </p:spTree>
    <p:extLst>
      <p:ext uri="{BB962C8B-B14F-4D97-AF65-F5344CB8AC3E}">
        <p14:creationId xmlns:p14="http://schemas.microsoft.com/office/powerpoint/2010/main" val="38089426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F65FA-04EA-453B-9454-F8956F5749DB}"/>
              </a:ext>
            </a:extLst>
          </p:cNvPr>
          <p:cNvSpPr>
            <a:spLocks noGrp="1"/>
          </p:cNvSpPr>
          <p:nvPr>
            <p:ph type="title"/>
          </p:nvPr>
        </p:nvSpPr>
        <p:spPr>
          <a:xfrm>
            <a:off x="1222455" y="365125"/>
            <a:ext cx="10131344" cy="1325563"/>
          </a:xfrm>
        </p:spPr>
        <p:txBody>
          <a:bodyPr/>
          <a:lstStyle/>
          <a:p>
            <a:r>
              <a:rPr lang="en-US"/>
              <a:t>Sales Opportunity Propensity-Scoring</a:t>
            </a:r>
          </a:p>
        </p:txBody>
      </p:sp>
      <p:sp>
        <p:nvSpPr>
          <p:cNvPr id="3" name="Content Placeholder 2">
            <a:extLst>
              <a:ext uri="{FF2B5EF4-FFF2-40B4-BE49-F238E27FC236}">
                <a16:creationId xmlns:a16="http://schemas.microsoft.com/office/drawing/2014/main" id="{E82E780E-450C-4ACA-ADFC-B359707B8B2B}"/>
              </a:ext>
            </a:extLst>
          </p:cNvPr>
          <p:cNvSpPr>
            <a:spLocks noGrp="1"/>
          </p:cNvSpPr>
          <p:nvPr>
            <p:ph sz="quarter" idx="10"/>
          </p:nvPr>
        </p:nvSpPr>
        <p:spPr>
          <a:xfrm>
            <a:off x="1222455" y="1718990"/>
            <a:ext cx="4927409" cy="4316795"/>
          </a:xfrm>
        </p:spPr>
        <p:txBody>
          <a:bodyPr>
            <a:normAutofit fontScale="85000" lnSpcReduction="20000"/>
          </a:bodyPr>
          <a:lstStyle/>
          <a:p>
            <a:pPr marL="0" indent="0">
              <a:buNone/>
            </a:pPr>
            <a:r>
              <a:rPr lang="en-US"/>
              <a:t>Predicts a score that a sale will close (make money)</a:t>
            </a:r>
          </a:p>
          <a:p>
            <a:endParaRPr lang="en-US"/>
          </a:p>
          <a:p>
            <a:r>
              <a:rPr lang="en-US" i="1">
                <a:solidFill>
                  <a:srgbClr val="008080"/>
                </a:solidFill>
              </a:rPr>
              <a:t>Routine renewals gave false impression of accuracy</a:t>
            </a:r>
          </a:p>
          <a:p>
            <a:r>
              <a:rPr lang="en-US" i="1"/>
              <a:t>Confusing </a:t>
            </a:r>
            <a:r>
              <a:rPr lang="en-US" i="1">
                <a:solidFill>
                  <a:schemeClr val="accent2">
                    <a:lumMod val="75000"/>
                  </a:schemeClr>
                </a:solidFill>
              </a:rPr>
              <a:t>outcomes</a:t>
            </a:r>
            <a:r>
              <a:rPr lang="en-US" i="1"/>
              <a:t> “succeed or fail” with </a:t>
            </a:r>
            <a:r>
              <a:rPr lang="en-US" i="1">
                <a:solidFill>
                  <a:srgbClr val="FFC000"/>
                </a:solidFill>
              </a:rPr>
              <a:t>decision alternatives</a:t>
            </a:r>
          </a:p>
          <a:p>
            <a:r>
              <a:rPr lang="en-US" i="1">
                <a:solidFill>
                  <a:schemeClr val="accent3"/>
                </a:solidFill>
              </a:rPr>
              <a:t>Decision:</a:t>
            </a:r>
            <a:r>
              <a:rPr lang="en-US" i="1"/>
              <a:t> where and when is effort best applied?</a:t>
            </a:r>
          </a:p>
          <a:p>
            <a:r>
              <a:rPr lang="en-US" i="1">
                <a:solidFill>
                  <a:srgbClr val="C00000"/>
                </a:solidFill>
              </a:rPr>
              <a:t>Data entered after the sale completed corrupts the model.</a:t>
            </a:r>
          </a:p>
          <a:p>
            <a:r>
              <a:rPr lang="en-US" i="1">
                <a:solidFill>
                  <a:srgbClr val="008080"/>
                </a:solidFill>
              </a:rPr>
              <a:t>Beware of “Predicting predictions” </a:t>
            </a:r>
          </a:p>
        </p:txBody>
      </p:sp>
      <p:pic>
        <p:nvPicPr>
          <p:cNvPr id="4" name="Picture 3">
            <a:extLst>
              <a:ext uri="{FF2B5EF4-FFF2-40B4-BE49-F238E27FC236}">
                <a16:creationId xmlns:a16="http://schemas.microsoft.com/office/drawing/2014/main" id="{97E70841-BE96-4AEC-841D-AED6F677DB8B}"/>
              </a:ext>
            </a:extLst>
          </p:cNvPr>
          <p:cNvPicPr>
            <a:picLocks noChangeAspect="1"/>
          </p:cNvPicPr>
          <p:nvPr/>
        </p:nvPicPr>
        <p:blipFill>
          <a:blip r:embed="rId2"/>
          <a:stretch>
            <a:fillRect/>
          </a:stretch>
        </p:blipFill>
        <p:spPr>
          <a:xfrm>
            <a:off x="6779160" y="2176079"/>
            <a:ext cx="4574639" cy="2608572"/>
          </a:xfrm>
          <a:prstGeom prst="rect">
            <a:avLst/>
          </a:prstGeom>
        </p:spPr>
      </p:pic>
    </p:spTree>
    <p:extLst>
      <p:ext uri="{BB962C8B-B14F-4D97-AF65-F5344CB8AC3E}">
        <p14:creationId xmlns:p14="http://schemas.microsoft.com/office/powerpoint/2010/main" val="355991702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9ECB8-3823-401B-9508-2DCF52A73CA2}"/>
              </a:ext>
            </a:extLst>
          </p:cNvPr>
          <p:cNvSpPr>
            <a:spLocks noGrp="1"/>
          </p:cNvSpPr>
          <p:nvPr>
            <p:ph type="title"/>
          </p:nvPr>
        </p:nvSpPr>
        <p:spPr>
          <a:xfrm>
            <a:off x="994673" y="-20970"/>
            <a:ext cx="10515600" cy="1325563"/>
          </a:xfrm>
        </p:spPr>
        <p:txBody>
          <a:bodyPr/>
          <a:lstStyle/>
          <a:p>
            <a:r>
              <a:rPr lang="en-US"/>
              <a:t>When Accuracy doesn’t cut it.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EBC616-EDCB-4A79-BBA3-0CBB55AD7C7E}"/>
                  </a:ext>
                </a:extLst>
              </p:cNvPr>
              <p:cNvSpPr>
                <a:spLocks noGrp="1"/>
              </p:cNvSpPr>
              <p:nvPr>
                <p:ph sz="quarter" idx="10"/>
              </p:nvPr>
            </p:nvSpPr>
            <p:spPr>
              <a:xfrm>
                <a:off x="491435" y="2686353"/>
                <a:ext cx="9614262" cy="4567404"/>
              </a:xfrm>
            </p:spPr>
            <p:txBody>
              <a:bodyPr/>
              <a:lstStyle/>
              <a:p>
                <a:pPr marL="0" indent="0">
                  <a:buNone/>
                </a:pPr>
                <a:r>
                  <a:rPr lang="en-US"/>
                  <a:t>1. Accuracy alone overlooks risk:</a:t>
                </a:r>
              </a:p>
              <a:p>
                <a:pPr marL="0" indent="0" algn="ctr">
                  <a:buNone/>
                </a:pPr>
                <a:r>
                  <a:rPr lang="en-US"/>
                  <a:t>Accuracy:	 </a:t>
                </a:r>
                <a14:m>
                  <m:oMath xmlns:m="http://schemas.openxmlformats.org/officeDocument/2006/math">
                    <m:sSub>
                      <m:sSubPr>
                        <m:ctrlPr>
                          <a:rPr lang="en-US" i="1" baseline="-25000">
                            <a:latin typeface="Cambria Math" panose="02040503050406030204" pitchFamily="18" charset="0"/>
                          </a:rPr>
                        </m:ctrlPr>
                      </m:sSubPr>
                      <m:e>
                        <m:r>
                          <a:rPr lang="en-US" i="1">
                            <a:latin typeface="Cambria Math" panose="02040503050406030204" pitchFamily="18" charset="0"/>
                          </a:rPr>
                          <m:t>𝑣</m:t>
                        </m:r>
                      </m:e>
                      <m:sub>
                        <m:r>
                          <a:rPr lang="en-US" i="1" baseline="-25000">
                            <a:latin typeface="Cambria Math" panose="02040503050406030204" pitchFamily="18" charset="0"/>
                          </a:rPr>
                          <m:t>𝑎</m:t>
                        </m:r>
                      </m:sub>
                    </m:sSub>
                    <m:r>
                      <a:rPr lang="en-US" i="1" baseline="-25000">
                        <a:latin typeface="Cambria Math" panose="02040503050406030204" pitchFamily="18" charset="0"/>
                      </a:rPr>
                      <m:t>=</m:t>
                    </m:r>
                    <m:r>
                      <a:rPr lang="en-US" i="1" baseline="-25000" smtClean="0">
                        <a:solidFill>
                          <a:srgbClr val="00B050"/>
                        </a:solidFill>
                        <a:latin typeface="Cambria Math" panose="02040503050406030204" pitchFamily="18" charset="0"/>
                      </a:rPr>
                      <m:t>𝑇𝑃</m:t>
                    </m:r>
                    <m:r>
                      <a:rPr lang="en-US" i="1" baseline="-25000">
                        <a:latin typeface="Cambria Math" panose="02040503050406030204" pitchFamily="18" charset="0"/>
                      </a:rPr>
                      <m:t>+</m:t>
                    </m:r>
                    <m:r>
                      <a:rPr lang="en-US" i="1" baseline="-25000" smtClean="0">
                        <a:solidFill>
                          <a:srgbClr val="00B050"/>
                        </a:solidFill>
                        <a:latin typeface="Cambria Math" panose="02040503050406030204" pitchFamily="18" charset="0"/>
                      </a:rPr>
                      <m:t>𝑇𝑁</m:t>
                    </m:r>
                  </m:oMath>
                </a14:m>
                <a:endParaRPr lang="en-US">
                  <a:solidFill>
                    <a:srgbClr val="00B050"/>
                  </a:solidFill>
                </a:endParaRPr>
              </a:p>
              <a:p>
                <a:pPr marL="0" indent="0" algn="ctr">
                  <a:buNone/>
                </a:pPr>
                <a:endParaRPr lang="en-US"/>
              </a:p>
              <a:p>
                <a:pPr marL="0" indent="0" algn="ctr">
                  <a:buNone/>
                </a:pPr>
                <a:r>
                  <a:rPr lang="en-US"/>
                  <a:t>Value: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𝑠</m:t>
                        </m:r>
                      </m:sub>
                    </m:sSub>
                    <m:r>
                      <a:rPr lang="en-US" i="1">
                        <a:latin typeface="Cambria Math" panose="02040503050406030204" pitchFamily="18" charset="0"/>
                      </a:rPr>
                      <m:t> .</m:t>
                    </m:r>
                    <m:r>
                      <a:rPr lang="en-US" i="1" smtClean="0">
                        <a:solidFill>
                          <a:srgbClr val="C00000"/>
                        </a:solidFill>
                        <a:latin typeface="Cambria Math" panose="02040503050406030204" pitchFamily="18" charset="0"/>
                      </a:rPr>
                      <m:t>𝐹𝑃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𝑚</m:t>
                        </m:r>
                      </m:sub>
                    </m:sSub>
                    <m:r>
                      <a:rPr lang="en-US" i="1">
                        <a:latin typeface="Cambria Math" panose="02040503050406030204" pitchFamily="18" charset="0"/>
                      </a:rPr>
                      <m:t>.</m:t>
                    </m:r>
                    <m:r>
                      <a:rPr lang="en-US" i="1" smtClean="0">
                        <a:solidFill>
                          <a:srgbClr val="C00000"/>
                        </a:solidFill>
                        <a:latin typeface="Cambria Math" panose="02040503050406030204" pitchFamily="18" charset="0"/>
                      </a:rPr>
                      <m:t>𝐹𝑁</m:t>
                    </m:r>
                  </m:oMath>
                </a14:m>
                <a:endParaRPr lang="en-US">
                  <a:solidFill>
                    <a:srgbClr val="C00000"/>
                  </a:solidFill>
                </a:endParaRPr>
              </a:p>
              <a:p>
                <a:endParaRPr lang="en-US"/>
              </a:p>
              <a:p>
                <a:pPr marL="0" indent="0">
                  <a:buNone/>
                </a:pPr>
                <a:r>
                  <a:rPr lang="en-US"/>
                  <a:t>2. Different accuracy measure give widely different results:</a:t>
                </a:r>
              </a:p>
              <a:p>
                <a:r>
                  <a:rPr lang="en-US"/>
                  <a:t> 0-1 error rate, F-score, AUC, cross entropy, precision-recall, or RMSE. </a:t>
                </a:r>
              </a:p>
              <a:p>
                <a:endParaRPr lang="en-US"/>
              </a:p>
              <a:p>
                <a:endParaRPr lang="en-US"/>
              </a:p>
            </p:txBody>
          </p:sp>
        </mc:Choice>
        <mc:Fallback xmlns="">
          <p:sp>
            <p:nvSpPr>
              <p:cNvPr id="3" name="Content Placeholder 2">
                <a:extLst>
                  <a:ext uri="{FF2B5EF4-FFF2-40B4-BE49-F238E27FC236}">
                    <a16:creationId xmlns:a16="http://schemas.microsoft.com/office/drawing/2014/main" id="{F0EBC616-EDCB-4A79-BBA3-0CBB55AD7C7E}"/>
                  </a:ext>
                </a:extLst>
              </p:cNvPr>
              <p:cNvSpPr>
                <a:spLocks noGrp="1" noRot="1" noChangeAspect="1" noMove="1" noResize="1" noEditPoints="1" noAdjustHandles="1" noChangeArrowheads="1" noChangeShapeType="1" noTextEdit="1"/>
              </p:cNvSpPr>
              <p:nvPr>
                <p:ph sz="quarter" idx="10"/>
              </p:nvPr>
            </p:nvSpPr>
            <p:spPr>
              <a:xfrm>
                <a:off x="491435" y="2686353"/>
                <a:ext cx="9614262" cy="4567404"/>
              </a:xfrm>
              <a:blipFill>
                <a:blip r:embed="rId2"/>
                <a:stretch>
                  <a:fillRect l="-1332" t="-2270"/>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1CA4DED9-F006-4B2C-A80F-8ECFF0EA198D}"/>
              </a:ext>
            </a:extLst>
          </p:cNvPr>
          <p:cNvGraphicFramePr>
            <a:graphicFrameLocks noGrp="1"/>
          </p:cNvGraphicFramePr>
          <p:nvPr>
            <p:extLst>
              <p:ext uri="{D42A27DB-BD31-4B8C-83A1-F6EECF244321}">
                <p14:modId xmlns:p14="http://schemas.microsoft.com/office/powerpoint/2010/main" val="533182644"/>
              </p:ext>
            </p:extLst>
          </p:nvPr>
        </p:nvGraphicFramePr>
        <p:xfrm>
          <a:off x="6985570" y="1493779"/>
          <a:ext cx="4524703" cy="1381760"/>
        </p:xfrm>
        <a:graphic>
          <a:graphicData uri="http://schemas.openxmlformats.org/drawingml/2006/table">
            <a:tbl>
              <a:tblPr firstRow="1" bandRow="1">
                <a:tableStyleId>{5C22544A-7EE6-4342-B048-85BDC9FD1C3A}</a:tableStyleId>
              </a:tblPr>
              <a:tblGrid>
                <a:gridCol w="1508234">
                  <a:extLst>
                    <a:ext uri="{9D8B030D-6E8A-4147-A177-3AD203B41FA5}">
                      <a16:colId xmlns:a16="http://schemas.microsoft.com/office/drawing/2014/main" val="1572806831"/>
                    </a:ext>
                  </a:extLst>
                </a:gridCol>
                <a:gridCol w="1377331">
                  <a:extLst>
                    <a:ext uri="{9D8B030D-6E8A-4147-A177-3AD203B41FA5}">
                      <a16:colId xmlns:a16="http://schemas.microsoft.com/office/drawing/2014/main" val="2456272754"/>
                    </a:ext>
                  </a:extLst>
                </a:gridCol>
                <a:gridCol w="1639138">
                  <a:extLst>
                    <a:ext uri="{9D8B030D-6E8A-4147-A177-3AD203B41FA5}">
                      <a16:colId xmlns:a16="http://schemas.microsoft.com/office/drawing/2014/main" val="2536351839"/>
                    </a:ext>
                  </a:extLst>
                </a:gridCol>
              </a:tblGrid>
              <a:tr h="370840">
                <a:tc>
                  <a:txBody>
                    <a:bodyPr/>
                    <a:lstStyle/>
                    <a:p>
                      <a:r>
                        <a:rPr lang="en-US">
                          <a:solidFill>
                            <a:schemeClr val="accent3"/>
                          </a:solidFill>
                        </a:rPr>
                        <a:t>Confusion matrix</a:t>
                      </a:r>
                    </a:p>
                  </a:txBody>
                  <a:tcPr/>
                </a:tc>
                <a:tc>
                  <a:txBody>
                    <a:bodyPr/>
                    <a:lstStyle/>
                    <a:p>
                      <a:r>
                        <a:rPr lang="en-US"/>
                        <a:t>Detected Positive</a:t>
                      </a:r>
                    </a:p>
                  </a:txBody>
                  <a:tcPr/>
                </a:tc>
                <a:tc>
                  <a:txBody>
                    <a:bodyPr/>
                    <a:lstStyle/>
                    <a:p>
                      <a:r>
                        <a:rPr lang="en-US"/>
                        <a:t>Detected Negative</a:t>
                      </a:r>
                    </a:p>
                  </a:txBody>
                  <a:tcPr/>
                </a:tc>
                <a:extLst>
                  <a:ext uri="{0D108BD9-81ED-4DB2-BD59-A6C34878D82A}">
                    <a16:rowId xmlns:a16="http://schemas.microsoft.com/office/drawing/2014/main" val="476580256"/>
                  </a:ext>
                </a:extLst>
              </a:tr>
              <a:tr h="370840">
                <a:tc>
                  <a:txBody>
                    <a:bodyPr/>
                    <a:lstStyle/>
                    <a:p>
                      <a:r>
                        <a:rPr lang="en-US"/>
                        <a:t>Actual True</a:t>
                      </a:r>
                    </a:p>
                  </a:txBody>
                  <a:tcPr/>
                </a:tc>
                <a:tc>
                  <a:txBody>
                    <a:bodyPr/>
                    <a:lstStyle/>
                    <a:p>
                      <a:r>
                        <a:rPr lang="en-US">
                          <a:solidFill>
                            <a:srgbClr val="00B050"/>
                          </a:solidFill>
                        </a:rPr>
                        <a:t>TP</a:t>
                      </a:r>
                    </a:p>
                  </a:txBody>
                  <a:tcPr/>
                </a:tc>
                <a:tc>
                  <a:txBody>
                    <a:bodyPr/>
                    <a:lstStyle/>
                    <a:p>
                      <a:r>
                        <a:rPr lang="en-US">
                          <a:solidFill>
                            <a:srgbClr val="C00000"/>
                          </a:solidFill>
                        </a:rPr>
                        <a:t>FN</a:t>
                      </a:r>
                    </a:p>
                  </a:txBody>
                  <a:tcPr/>
                </a:tc>
                <a:extLst>
                  <a:ext uri="{0D108BD9-81ED-4DB2-BD59-A6C34878D82A}">
                    <a16:rowId xmlns:a16="http://schemas.microsoft.com/office/drawing/2014/main" val="1674366249"/>
                  </a:ext>
                </a:extLst>
              </a:tr>
              <a:tr h="370840">
                <a:tc>
                  <a:txBody>
                    <a:bodyPr/>
                    <a:lstStyle/>
                    <a:p>
                      <a:r>
                        <a:rPr lang="en-US"/>
                        <a:t>Actual False</a:t>
                      </a:r>
                    </a:p>
                  </a:txBody>
                  <a:tcPr/>
                </a:tc>
                <a:tc>
                  <a:txBody>
                    <a:bodyPr/>
                    <a:lstStyle/>
                    <a:p>
                      <a:r>
                        <a:rPr lang="en-US">
                          <a:solidFill>
                            <a:srgbClr val="C00000"/>
                          </a:solidFill>
                        </a:rPr>
                        <a:t>FP</a:t>
                      </a:r>
                    </a:p>
                  </a:txBody>
                  <a:tcPr/>
                </a:tc>
                <a:tc>
                  <a:txBody>
                    <a:bodyPr/>
                    <a:lstStyle/>
                    <a:p>
                      <a:r>
                        <a:rPr lang="en-US">
                          <a:solidFill>
                            <a:srgbClr val="00B050"/>
                          </a:solidFill>
                        </a:rPr>
                        <a:t>TN</a:t>
                      </a:r>
                    </a:p>
                  </a:txBody>
                  <a:tcPr/>
                </a:tc>
                <a:extLst>
                  <a:ext uri="{0D108BD9-81ED-4DB2-BD59-A6C34878D82A}">
                    <a16:rowId xmlns:a16="http://schemas.microsoft.com/office/drawing/2014/main" val="4208974904"/>
                  </a:ext>
                </a:extLst>
              </a:tr>
            </a:tbl>
          </a:graphicData>
        </a:graphic>
      </p:graphicFrame>
    </p:spTree>
    <p:extLst>
      <p:ext uri="{BB962C8B-B14F-4D97-AF65-F5344CB8AC3E}">
        <p14:creationId xmlns:p14="http://schemas.microsoft.com/office/powerpoint/2010/main" val="20625121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10E41C-0080-47B2-B956-3E543777F124}"/>
              </a:ext>
            </a:extLst>
          </p:cNvPr>
          <p:cNvPicPr>
            <a:picLocks noChangeAspect="1"/>
          </p:cNvPicPr>
          <p:nvPr/>
        </p:nvPicPr>
        <p:blipFill>
          <a:blip r:embed="rId2"/>
          <a:stretch>
            <a:fillRect/>
          </a:stretch>
        </p:blipFill>
        <p:spPr>
          <a:xfrm>
            <a:off x="5454015" y="0"/>
            <a:ext cx="6617969" cy="6858000"/>
          </a:xfrm>
          <a:prstGeom prst="rect">
            <a:avLst/>
          </a:prstGeom>
          <a:noFill/>
        </p:spPr>
      </p:pic>
      <mc:AlternateContent xmlns:mc="http://schemas.openxmlformats.org/markup-compatibility/2006">
        <mc:Choice xmlns:a14="http://schemas.microsoft.com/office/drawing/2010/main" Requires="a14">
          <p:sp>
            <p:nvSpPr>
              <p:cNvPr id="4" name="Title 3">
                <a:extLst>
                  <a:ext uri="{FF2B5EF4-FFF2-40B4-BE49-F238E27FC236}">
                    <a16:creationId xmlns:a16="http://schemas.microsoft.com/office/drawing/2014/main" id="{40424AB1-B1D9-469F-9D2C-E48FFAA62C8B}"/>
                  </a:ext>
                </a:extLst>
              </p:cNvPr>
              <p:cNvSpPr>
                <a:spLocks noGrp="1"/>
              </p:cNvSpPr>
              <p:nvPr>
                <p:ph type="title"/>
              </p:nvPr>
            </p:nvSpPr>
            <p:spPr>
              <a:xfrm>
                <a:off x="376352" y="739676"/>
                <a:ext cx="4865753" cy="5683249"/>
              </a:xfrm>
              <a:prstGeom prst="rect">
                <a:avLst/>
              </a:prstGeom>
              <a:solidFill>
                <a:schemeClr val="bg1">
                  <a:lumMod val="95000"/>
                </a:schemeClr>
              </a:solidFill>
            </p:spPr>
            <p:txBody>
              <a:bodyPr wrap="square" anchor="ctr">
                <a:normAutofit fontScale="90000"/>
              </a:bodyPr>
              <a:lstStyle/>
              <a:p>
                <a:pPr algn="ctr"/>
                <a:r>
                  <a:rPr lang="en-US" sz="2800" dirty="0"/>
                  <a:t>Histogram binning: </a:t>
                </a:r>
                <a:br>
                  <a:rPr lang="en-US" sz="2800" dirty="0"/>
                </a:br>
                <a:r>
                  <a:rPr lang="en-US" sz="2800" dirty="0"/>
                  <a:t>Sorted predictions </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𝑦</m:t>
                        </m:r>
                      </m:e>
                      <m:sub>
                        <m:r>
                          <a:rPr lang="en-US" sz="2800" i="1" dirty="0">
                            <a:latin typeface="Cambria Math" panose="02040503050406030204" pitchFamily="18" charset="0"/>
                          </a:rPr>
                          <m:t>𝑘</m:t>
                        </m:r>
                      </m:sub>
                    </m:sSub>
                  </m:oMath>
                </a14:m>
                <a:r>
                  <a:rPr lang="en-US" sz="2800" dirty="0"/>
                  <a:t>  into</a:t>
                </a:r>
                <a:br>
                  <a:rPr lang="en-US" sz="2800" dirty="0"/>
                </a:br>
                <a:r>
                  <a:rPr lang="en-US" sz="2800" i="1" dirty="0" err="1"/>
                  <a:t>i</a:t>
                </a:r>
                <a:r>
                  <a:rPr lang="en-US" sz="2800" i="1" dirty="0"/>
                  <a:t> </a:t>
                </a:r>
                <a:r>
                  <a:rPr lang="en-US" sz="2800" dirty="0"/>
                  <a:t>bins, </a:t>
                </a:r>
                <a14:m>
                  <m:oMath xmlns:m="http://schemas.openxmlformats.org/officeDocument/2006/math">
                    <m:bar>
                      <m:barPr>
                        <m:ctrlPr>
                          <a:rPr lang="en-US" sz="2800" i="1" dirty="0">
                            <a:latin typeface="Cambria Math" panose="02040503050406030204" pitchFamily="18" charset="0"/>
                          </a:rPr>
                        </m:ctrlPr>
                      </m:bar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𝑏</m:t>
                            </m:r>
                          </m:e>
                          <m:sub>
                            <m:r>
                              <a:rPr lang="en-US" sz="2800" i="1" dirty="0">
                                <a:latin typeface="Cambria Math" panose="02040503050406030204" pitchFamily="18" charset="0"/>
                              </a:rPr>
                              <m:t>𝑖</m:t>
                            </m:r>
                          </m:sub>
                        </m:sSub>
                      </m:e>
                    </m:bar>
                    <m:r>
                      <a:rPr lang="en-US" sz="2800" i="1" dirty="0">
                        <a:latin typeface="Cambria Math" panose="02040503050406030204" pitchFamily="18" charset="0"/>
                      </a:rPr>
                      <m:t>&lt;</m:t>
                    </m:r>
                    <m:acc>
                      <m:accPr>
                        <m:chr m:val="̆"/>
                        <m:ctrlPr>
                          <a:rPr lang="en-US" sz="2800" i="1" dirty="0">
                            <a:latin typeface="Cambria Math" panose="02040503050406030204" pitchFamily="18" charset="0"/>
                          </a:rPr>
                        </m:ctrlPr>
                      </m:acc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𝑦</m:t>
                            </m:r>
                          </m:e>
                          <m:sub>
                            <m:r>
                              <a:rPr lang="en-US" sz="2800" b="0" i="1" dirty="0" smtClean="0">
                                <a:latin typeface="Cambria Math" panose="02040503050406030204" pitchFamily="18" charset="0"/>
                              </a:rPr>
                              <m:t>𝑘</m:t>
                            </m:r>
                          </m:sub>
                        </m:sSub>
                      </m:e>
                    </m:acc>
                    <m:r>
                      <a:rPr lang="en-US" sz="2800" i="1" dirty="0">
                        <a:latin typeface="Cambria Math" panose="02040503050406030204" pitchFamily="18" charset="0"/>
                      </a:rPr>
                      <m:t>&lt;</m:t>
                    </m:r>
                    <m:bar>
                      <m:barPr>
                        <m:pos m:val="top"/>
                        <m:ctrlPr>
                          <a:rPr lang="en-US" sz="2800" i="1" dirty="0">
                            <a:latin typeface="Cambria Math" panose="02040503050406030204" pitchFamily="18" charset="0"/>
                          </a:rPr>
                        </m:ctrlPr>
                      </m:bar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𝑏</m:t>
                            </m:r>
                          </m:e>
                          <m:sub>
                            <m:r>
                              <a:rPr lang="en-US" sz="2800" i="1" dirty="0">
                                <a:latin typeface="Cambria Math" panose="02040503050406030204" pitchFamily="18" charset="0"/>
                              </a:rPr>
                              <m:t>𝑖</m:t>
                            </m:r>
                          </m:sub>
                        </m:sSub>
                      </m:e>
                    </m:bar>
                    <m:r>
                      <m:rPr>
                        <m:nor/>
                      </m:rPr>
                      <a:rPr lang="en-US" sz="2800" b="0" i="1" dirty="0" smtClean="0">
                        <a:latin typeface="Cambria Math" panose="02040503050406030204" pitchFamily="18" charset="0"/>
                      </a:rPr>
                      <m:t> </m:t>
                    </m:r>
                    <m:r>
                      <m:rPr>
                        <m:nor/>
                      </m:rPr>
                      <a:rPr lang="en-US" sz="2800" b="0" i="0" dirty="0" smtClean="0">
                        <a:latin typeface="Cambria Math" panose="02040503050406030204" pitchFamily="18" charset="0"/>
                      </a:rPr>
                      <m:t>           </m:t>
                    </m:r>
                  </m:oMath>
                </a14:m>
                <a:br>
                  <a:rPr lang="en-US" sz="2800" b="0" i="0"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m:rPr>
                          <m:nor/>
                        </m:rPr>
                        <a:rPr lang="en-US" sz="2800" dirty="0"/>
                        <m:t>s</m:t>
                      </m:r>
                      <m:r>
                        <m:rPr>
                          <m:nor/>
                        </m:rPr>
                        <a:rPr lang="en-US" sz="2800" b="0" i="0" dirty="0" smtClean="0"/>
                        <m:t>hould</m:t>
                      </m:r>
                      <m:r>
                        <m:rPr>
                          <m:nor/>
                        </m:rPr>
                        <a:rPr lang="en-US" sz="2800" b="0" i="0" dirty="0" smtClean="0"/>
                        <m:t> </m:t>
                      </m:r>
                      <m:r>
                        <m:rPr>
                          <m:nor/>
                        </m:rPr>
                        <a:rPr lang="en-US" sz="2800" b="0" i="0" dirty="0" smtClean="0"/>
                        <m:t>match</m:t>
                      </m:r>
                      <m:r>
                        <m:rPr>
                          <m:nor/>
                        </m:rPr>
                        <a:rPr lang="en-US" sz="2800" b="0" i="0" dirty="0" smtClean="0"/>
                        <m:t> </m:t>
                      </m:r>
                      <m:r>
                        <m:rPr>
                          <m:nor/>
                        </m:rPr>
                        <a:rPr lang="en-US" sz="2800" b="0" i="0" dirty="0" smtClean="0"/>
                        <m:t>bin</m:t>
                      </m:r>
                      <m:r>
                        <m:rPr>
                          <m:nor/>
                        </m:rPr>
                        <a:rPr lang="en-US" sz="2800" b="0" i="0" dirty="0" smtClean="0"/>
                        <m:t> </m:t>
                      </m:r>
                      <m:r>
                        <m:rPr>
                          <m:nor/>
                        </m:rPr>
                        <a:rPr lang="en-US" sz="2800" b="0" i="0" dirty="0" smtClean="0"/>
                        <m:t>frequencies</m:t>
                      </m:r>
                      <m:r>
                        <m:rPr>
                          <m:nor/>
                        </m:rPr>
                        <a:rPr lang="en-US" sz="2800" b="0" i="0" dirty="0" smtClean="0"/>
                        <m:t>:</m:t>
                      </m:r>
                    </m:oMath>
                    <m:oMath xmlns:m="http://schemas.openxmlformats.org/officeDocument/2006/math">
                      <m:nary>
                        <m:naryPr>
                          <m:chr m:val="∑"/>
                          <m:supHide m:val="on"/>
                          <m:ctrlPr>
                            <a:rPr lang="en-US" sz="2800" i="1" dirty="0" smtClean="0">
                              <a:latin typeface="Cambria Math" panose="02040503050406030204" pitchFamily="18" charset="0"/>
                            </a:rPr>
                          </m:ctrlPr>
                        </m:naryPr>
                        <m:sub>
                          <m:bar>
                            <m:barPr>
                              <m:ctrlPr>
                                <a:rPr lang="en-US" sz="2800" i="1" dirty="0">
                                  <a:latin typeface="Cambria Math" panose="02040503050406030204" pitchFamily="18" charset="0"/>
                                </a:rPr>
                              </m:ctrlPr>
                            </m:bar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𝑏</m:t>
                                  </m:r>
                                </m:e>
                                <m:sub>
                                  <m:r>
                                    <a:rPr lang="en-US" sz="2800" i="1" dirty="0">
                                      <a:latin typeface="Cambria Math" panose="02040503050406030204" pitchFamily="18" charset="0"/>
                                    </a:rPr>
                                    <m:t>𝑖</m:t>
                                  </m:r>
                                </m:sub>
                              </m:sSub>
                            </m:e>
                          </m:bar>
                          <m:r>
                            <a:rPr lang="en-US" sz="2800" i="1" dirty="0">
                              <a:latin typeface="Cambria Math" panose="02040503050406030204" pitchFamily="18" charset="0"/>
                            </a:rPr>
                            <m:t>&lt;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𝑦</m:t>
                              </m:r>
                            </m:e>
                            <m:sub>
                              <m:r>
                                <a:rPr lang="en-US" sz="2800" b="0" i="1" dirty="0" smtClean="0">
                                  <a:latin typeface="Cambria Math" panose="02040503050406030204" pitchFamily="18" charset="0"/>
                                </a:rPr>
                                <m:t>𝑘</m:t>
                              </m:r>
                            </m:sub>
                          </m:sSub>
                          <m:r>
                            <a:rPr lang="en-US" sz="2800" i="1" dirty="0">
                              <a:latin typeface="Cambria Math" panose="02040503050406030204" pitchFamily="18" charset="0"/>
                            </a:rPr>
                            <m:t>&lt;</m:t>
                          </m:r>
                          <m:bar>
                            <m:barPr>
                              <m:pos m:val="top"/>
                              <m:ctrlPr>
                                <a:rPr lang="en-US" sz="2800" i="1" dirty="0">
                                  <a:latin typeface="Cambria Math" panose="02040503050406030204" pitchFamily="18" charset="0"/>
                                </a:rPr>
                              </m:ctrlPr>
                            </m:bar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𝑏</m:t>
                                  </m:r>
                                </m:e>
                                <m:sub>
                                  <m:r>
                                    <a:rPr lang="en-US" sz="2800" i="1" dirty="0">
                                      <a:latin typeface="Cambria Math" panose="02040503050406030204" pitchFamily="18" charset="0"/>
                                    </a:rPr>
                                    <m:t>𝑖</m:t>
                                  </m:r>
                                </m:sub>
                              </m:sSub>
                            </m:e>
                          </m:bar>
                        </m:sub>
                        <m:sup/>
                        <m:e>
                          <m:sSub>
                            <m:sSubPr>
                              <m:ctrlPr>
                                <a:rPr lang="en-US" sz="2800" i="1" dirty="0">
                                  <a:latin typeface="Cambria Math" panose="02040503050406030204" pitchFamily="18" charset="0"/>
                                </a:rPr>
                              </m:ctrlPr>
                            </m:sSubPr>
                            <m:e>
                              <m:r>
                                <a:rPr lang="en-US" sz="2800" b="0" i="1" dirty="0" smtClean="0">
                                  <a:latin typeface="Cambria Math" panose="02040503050406030204" pitchFamily="18" charset="0"/>
                                </a:rPr>
                                <m:t>𝐼</m:t>
                              </m:r>
                              <m:r>
                                <a:rPr lang="en-US" sz="2800" b="0" i="1" dirty="0" smtClean="0">
                                  <a:latin typeface="Cambria Math" panose="02040503050406030204" pitchFamily="18" charset="0"/>
                                </a:rPr>
                                <m:t>(</m:t>
                              </m:r>
                              <m:r>
                                <a:rPr lang="en-US" sz="2800" i="1" dirty="0">
                                  <a:latin typeface="Cambria Math" panose="02040503050406030204" pitchFamily="18" charset="0"/>
                                </a:rPr>
                                <m:t>𝑦</m:t>
                              </m:r>
                            </m:e>
                            <m:sub>
                              <m:r>
                                <a:rPr lang="en-US" sz="2800" i="1" dirty="0">
                                  <a:latin typeface="Cambria Math" panose="02040503050406030204" pitchFamily="18" charset="0"/>
                                </a:rPr>
                                <m:t>𝑘</m:t>
                              </m:r>
                            </m:sub>
                          </m:sSub>
                          <m:r>
                            <a:rPr lang="en-US" sz="2800" b="0" i="1" dirty="0" smtClean="0">
                              <a:latin typeface="Cambria Math" panose="02040503050406030204" pitchFamily="18" charset="0"/>
                            </a:rPr>
                            <m:t>)=</m:t>
                          </m:r>
                        </m:e>
                      </m:nary>
                      <m:nary>
                        <m:naryPr>
                          <m:chr m:val="∑"/>
                          <m:subHide m:val="on"/>
                          <m:supHide m:val="on"/>
                          <m:ctrlPr>
                            <a:rPr lang="en-US" sz="2800" i="1" dirty="0" smtClean="0">
                              <a:latin typeface="Cambria Math" panose="02040503050406030204" pitchFamily="18" charset="0"/>
                            </a:rPr>
                          </m:ctrlPr>
                        </m:naryPr>
                        <m:sub/>
                        <m:sup/>
                        <m:e>
                          <m:bar>
                            <m:barPr>
                              <m:ctrlPr>
                                <a:rPr lang="en-US" sz="2800" i="1" dirty="0">
                                  <a:latin typeface="Cambria Math" panose="02040503050406030204" pitchFamily="18" charset="0"/>
                                </a:rPr>
                              </m:ctrlPr>
                            </m:bar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𝑏</m:t>
                                  </m:r>
                                </m:e>
                                <m:sub>
                                  <m:r>
                                    <a:rPr lang="en-US" sz="2800" i="1" dirty="0">
                                      <a:latin typeface="Cambria Math" panose="02040503050406030204" pitchFamily="18" charset="0"/>
                                    </a:rPr>
                                    <m:t>𝑖</m:t>
                                  </m:r>
                                </m:sub>
                              </m:sSub>
                            </m:e>
                          </m:bar>
                          <m:r>
                            <a:rPr lang="en-US" sz="2800" i="1" dirty="0">
                              <a:latin typeface="Cambria Math" panose="02040503050406030204" pitchFamily="18" charset="0"/>
                            </a:rPr>
                            <m:t>&lt;</m:t>
                          </m:r>
                          <m:acc>
                            <m:accPr>
                              <m:chr m:val="̆"/>
                              <m:ctrlPr>
                                <a:rPr lang="en-US" sz="2800" i="1" dirty="0">
                                  <a:latin typeface="Cambria Math" panose="02040503050406030204" pitchFamily="18" charset="0"/>
                                </a:rPr>
                              </m:ctrlPr>
                            </m:acc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𝑦</m:t>
                                  </m:r>
                                </m:e>
                                <m:sub>
                                  <m:r>
                                    <a:rPr lang="en-US" sz="2800" i="1" dirty="0">
                                      <a:latin typeface="Cambria Math" panose="02040503050406030204" pitchFamily="18" charset="0"/>
                                    </a:rPr>
                                    <m:t>𝑘</m:t>
                                  </m:r>
                                </m:sub>
                              </m:sSub>
                            </m:e>
                          </m:acc>
                          <m:r>
                            <a:rPr lang="en-US" sz="2800" i="1" dirty="0">
                              <a:latin typeface="Cambria Math" panose="02040503050406030204" pitchFamily="18" charset="0"/>
                            </a:rPr>
                            <m:t>&lt;</m:t>
                          </m:r>
                          <m:bar>
                            <m:barPr>
                              <m:pos m:val="top"/>
                              <m:ctrlPr>
                                <a:rPr lang="en-US" sz="2800" i="1" dirty="0">
                                  <a:latin typeface="Cambria Math" panose="02040503050406030204" pitchFamily="18" charset="0"/>
                                </a:rPr>
                              </m:ctrlPr>
                            </m:bar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𝑏</m:t>
                                  </m:r>
                                </m:e>
                                <m:sub>
                                  <m:r>
                                    <a:rPr lang="en-US" sz="2800" i="1" dirty="0">
                                      <a:latin typeface="Cambria Math" panose="02040503050406030204" pitchFamily="18" charset="0"/>
                                    </a:rPr>
                                    <m:t>𝑖</m:t>
                                  </m:r>
                                </m:sub>
                              </m:sSub>
                            </m:e>
                          </m:bar>
                        </m:e>
                      </m:nary>
                    </m:oMath>
                  </m:oMathPara>
                </a14:m>
                <a:br>
                  <a:rPr lang="en-US" sz="2800" b="0" i="0" dirty="0">
                    <a:latin typeface="Cambria Math" panose="02040503050406030204" pitchFamily="18" charset="0"/>
                  </a:rPr>
                </a:br>
                <a:endParaRPr lang="en-US" sz="2800" dirty="0"/>
              </a:p>
            </p:txBody>
          </p:sp>
        </mc:Choice>
        <mc:Fallback>
          <p:sp>
            <p:nvSpPr>
              <p:cNvPr id="4" name="Title 3">
                <a:extLst>
                  <a:ext uri="{FF2B5EF4-FFF2-40B4-BE49-F238E27FC236}">
                    <a16:creationId xmlns:a16="http://schemas.microsoft.com/office/drawing/2014/main" id="{40424AB1-B1D9-469F-9D2C-E48FFAA62C8B}"/>
                  </a:ext>
                </a:extLst>
              </p:cNvPr>
              <p:cNvSpPr>
                <a:spLocks noGrp="1" noRot="1" noChangeAspect="1" noMove="1" noResize="1" noEditPoints="1" noAdjustHandles="1" noChangeArrowheads="1" noChangeShapeType="1" noTextEdit="1"/>
              </p:cNvSpPr>
              <p:nvPr>
                <p:ph type="title"/>
              </p:nvPr>
            </p:nvSpPr>
            <p:spPr>
              <a:xfrm>
                <a:off x="376352" y="739676"/>
                <a:ext cx="4865753" cy="568324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936F029-AE2B-4E62-9329-1844FD3EFB3C}"/>
                  </a:ext>
                </a:extLst>
              </p:cNvPr>
              <p:cNvSpPr/>
              <p:nvPr/>
            </p:nvSpPr>
            <p:spPr>
              <a:xfrm>
                <a:off x="8192792" y="5304990"/>
                <a:ext cx="434606" cy="5414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bar>
                        <m:barPr>
                          <m:ctrlPr>
                            <a:rPr lang="en-US" sz="2400" i="1" dirty="0">
                              <a:latin typeface="Cambria Math" panose="02040503050406030204" pitchFamily="18" charset="0"/>
                            </a:rPr>
                          </m:ctrlPr>
                        </m:bar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𝑖</m:t>
                              </m:r>
                            </m:sub>
                          </m:sSub>
                        </m:e>
                      </m:bar>
                    </m:oMath>
                  </m:oMathPara>
                </a14:m>
                <a:endParaRPr lang="en-US" sz="2400"/>
              </a:p>
            </p:txBody>
          </p:sp>
        </mc:Choice>
        <mc:Fallback xmlns="">
          <p:sp>
            <p:nvSpPr>
              <p:cNvPr id="7" name="Rectangle 6">
                <a:extLst>
                  <a:ext uri="{FF2B5EF4-FFF2-40B4-BE49-F238E27FC236}">
                    <a16:creationId xmlns:a16="http://schemas.microsoft.com/office/drawing/2014/main" id="{7936F029-AE2B-4E62-9329-1844FD3EFB3C}"/>
                  </a:ext>
                </a:extLst>
              </p:cNvPr>
              <p:cNvSpPr>
                <a:spLocks noRot="1" noChangeAspect="1" noMove="1" noResize="1" noEditPoints="1" noAdjustHandles="1" noChangeArrowheads="1" noChangeShapeType="1" noTextEdit="1"/>
              </p:cNvSpPr>
              <p:nvPr/>
            </p:nvSpPr>
            <p:spPr>
              <a:xfrm>
                <a:off x="8192792" y="5304990"/>
                <a:ext cx="434606" cy="541495"/>
              </a:xfrm>
              <a:prstGeom prst="rect">
                <a:avLst/>
              </a:prstGeom>
              <a:blipFill>
                <a:blip r:embed="rId4"/>
                <a:stretch>
                  <a:fillRect l="-4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5F5C9AE-8BC4-4C1F-AF22-4110935C84D5}"/>
                  </a:ext>
                </a:extLst>
              </p:cNvPr>
              <p:cNvSpPr/>
              <p:nvPr/>
            </p:nvSpPr>
            <p:spPr>
              <a:xfrm>
                <a:off x="9003785" y="5333909"/>
                <a:ext cx="525593" cy="5125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pos m:val="top"/>
                          <m:ctrlPr>
                            <a:rPr lang="en-US" sz="2400" i="1" dirty="0">
                              <a:latin typeface="Cambria Math" panose="02040503050406030204" pitchFamily="18" charset="0"/>
                            </a:rPr>
                          </m:ctrlPr>
                        </m:bar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𝑖</m:t>
                              </m:r>
                            </m:sub>
                          </m:sSub>
                        </m:e>
                      </m:bar>
                    </m:oMath>
                  </m:oMathPara>
                </a14:m>
                <a:endParaRPr lang="en-US" sz="2400"/>
              </a:p>
            </p:txBody>
          </p:sp>
        </mc:Choice>
        <mc:Fallback xmlns="">
          <p:sp>
            <p:nvSpPr>
              <p:cNvPr id="8" name="Rectangle 7">
                <a:extLst>
                  <a:ext uri="{FF2B5EF4-FFF2-40B4-BE49-F238E27FC236}">
                    <a16:creationId xmlns:a16="http://schemas.microsoft.com/office/drawing/2014/main" id="{E5F5C9AE-8BC4-4C1F-AF22-4110935C84D5}"/>
                  </a:ext>
                </a:extLst>
              </p:cNvPr>
              <p:cNvSpPr>
                <a:spLocks noRot="1" noChangeAspect="1" noMove="1" noResize="1" noEditPoints="1" noAdjustHandles="1" noChangeArrowheads="1" noChangeShapeType="1" noTextEdit="1"/>
              </p:cNvSpPr>
              <p:nvPr/>
            </p:nvSpPr>
            <p:spPr>
              <a:xfrm>
                <a:off x="9003785" y="5333909"/>
                <a:ext cx="525593" cy="512576"/>
              </a:xfrm>
              <a:prstGeom prst="rect">
                <a:avLst/>
              </a:prstGeom>
              <a:blipFill>
                <a:blip r:embed="rId5"/>
                <a:stretch>
                  <a:fillRect/>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25E75BBB-F5A7-4C2F-A23A-D8AA9D4D36B0}"/>
              </a:ext>
            </a:extLst>
          </p:cNvPr>
          <p:cNvCxnSpPr/>
          <p:nvPr/>
        </p:nvCxnSpPr>
        <p:spPr>
          <a:xfrm>
            <a:off x="8555869" y="0"/>
            <a:ext cx="0" cy="5980176"/>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D00821A-E555-481D-A0BE-1DDD90A68BD9}"/>
              </a:ext>
            </a:extLst>
          </p:cNvPr>
          <p:cNvCxnSpPr/>
          <p:nvPr/>
        </p:nvCxnSpPr>
        <p:spPr>
          <a:xfrm>
            <a:off x="9427197" y="0"/>
            <a:ext cx="0" cy="5980176"/>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D3D3147-5E78-46D8-AB4F-5EB1E4D7B56C}"/>
              </a:ext>
            </a:extLst>
          </p:cNvPr>
          <p:cNvSpPr txBox="1"/>
          <p:nvPr/>
        </p:nvSpPr>
        <p:spPr>
          <a:xfrm>
            <a:off x="927670" y="764848"/>
            <a:ext cx="4126446" cy="861774"/>
          </a:xfrm>
          <a:prstGeom prst="rect">
            <a:avLst/>
          </a:prstGeom>
          <a:noFill/>
        </p:spPr>
        <p:txBody>
          <a:bodyPr wrap="square" lIns="0" tIns="0" rIns="0" bIns="0" rtlCol="0">
            <a:spAutoFit/>
          </a:bodyPr>
          <a:lstStyle/>
          <a:p>
            <a:pPr algn="l"/>
            <a:r>
              <a:rPr lang="en-US" sz="2800" i="1">
                <a:solidFill>
                  <a:schemeClr val="accent2">
                    <a:lumMod val="75000"/>
                  </a:schemeClr>
                </a:solidFill>
              </a:rPr>
              <a:t>Scores are not calibrated probabilities. </a:t>
            </a:r>
          </a:p>
        </p:txBody>
      </p:sp>
    </p:spTree>
    <p:extLst>
      <p:ext uri="{BB962C8B-B14F-4D97-AF65-F5344CB8AC3E}">
        <p14:creationId xmlns:p14="http://schemas.microsoft.com/office/powerpoint/2010/main" val="21622025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40557" y="337935"/>
            <a:ext cx="3395910" cy="677108"/>
          </a:xfrm>
        </p:spPr>
        <p:txBody>
          <a:bodyPr>
            <a:normAutofit fontScale="90000"/>
          </a:bodyPr>
          <a:lstStyle/>
          <a:p>
            <a:r>
              <a:rPr lang="en-US"/>
              <a:t>Calibrating with </a:t>
            </a:r>
            <a:r>
              <a:rPr lang="en-US" err="1"/>
              <a:t>the</a:t>
            </a:r>
            <a:r>
              <a:rPr lang="en-US" sz="4400" err="1"/>
              <a:t>ROC</a:t>
            </a:r>
            <a:r>
              <a:rPr lang="en-US" sz="4400"/>
              <a:t> Curve:</a:t>
            </a:r>
            <a:endParaRPr lang="en-US" i="1"/>
          </a:p>
        </p:txBody>
      </p:sp>
      <p:pic>
        <p:nvPicPr>
          <p:cNvPr id="2" name="Picture 1">
            <a:extLst>
              <a:ext uri="{FF2B5EF4-FFF2-40B4-BE49-F238E27FC236}">
                <a16:creationId xmlns:a16="http://schemas.microsoft.com/office/drawing/2014/main" id="{2FAE9FDC-1A86-406B-B3FD-C028F2102168}"/>
              </a:ext>
            </a:extLst>
          </p:cNvPr>
          <p:cNvPicPr>
            <a:picLocks noChangeAspect="1"/>
          </p:cNvPicPr>
          <p:nvPr/>
        </p:nvPicPr>
        <p:blipFill>
          <a:blip r:embed="rId3"/>
          <a:stretch>
            <a:fillRect/>
          </a:stretch>
        </p:blipFill>
        <p:spPr>
          <a:xfrm>
            <a:off x="5001937" y="0"/>
            <a:ext cx="6858000" cy="6858000"/>
          </a:xfrm>
          <a:prstGeom prst="rect">
            <a:avLst/>
          </a:prstGeom>
        </p:spPr>
      </p:pic>
      <p:sp>
        <p:nvSpPr>
          <p:cNvPr id="3" name="TextBox 2">
            <a:extLst>
              <a:ext uri="{FF2B5EF4-FFF2-40B4-BE49-F238E27FC236}">
                <a16:creationId xmlns:a16="http://schemas.microsoft.com/office/drawing/2014/main" id="{EAAF5BA1-6045-4A5B-B1FF-C0A6B9AF8469}"/>
              </a:ext>
            </a:extLst>
          </p:cNvPr>
          <p:cNvSpPr txBox="1"/>
          <p:nvPr/>
        </p:nvSpPr>
        <p:spPr>
          <a:xfrm rot="16200000">
            <a:off x="4618713" y="3052859"/>
            <a:ext cx="1256306" cy="369332"/>
          </a:xfrm>
          <a:prstGeom prst="rect">
            <a:avLst/>
          </a:prstGeom>
          <a:solidFill>
            <a:schemeClr val="bg1"/>
          </a:solidFill>
        </p:spPr>
        <p:txBody>
          <a:bodyPr wrap="square" lIns="0" tIns="0" rIns="0" bIns="0" rtlCol="0">
            <a:spAutoFit/>
          </a:bodyPr>
          <a:lstStyle/>
          <a:p>
            <a:pPr algn="ctr"/>
            <a:r>
              <a:rPr lang="en-US" sz="2400" b="1">
                <a:gradFill>
                  <a:gsLst>
                    <a:gs pos="2917">
                      <a:schemeClr val="tx1"/>
                    </a:gs>
                    <a:gs pos="30000">
                      <a:schemeClr val="tx1"/>
                    </a:gs>
                  </a:gsLst>
                  <a:lin ang="5400000" scaled="0"/>
                </a:gradFill>
              </a:rPr>
              <a:t>TPR</a:t>
            </a:r>
          </a:p>
        </p:txBody>
      </p:sp>
      <p:sp>
        <p:nvSpPr>
          <p:cNvPr id="6" name="TextBox 5">
            <a:extLst>
              <a:ext uri="{FF2B5EF4-FFF2-40B4-BE49-F238E27FC236}">
                <a16:creationId xmlns:a16="http://schemas.microsoft.com/office/drawing/2014/main" id="{BE60F883-87DA-448C-B213-93926057AF8C}"/>
              </a:ext>
            </a:extLst>
          </p:cNvPr>
          <p:cNvSpPr txBox="1"/>
          <p:nvPr/>
        </p:nvSpPr>
        <p:spPr>
          <a:xfrm>
            <a:off x="5803124" y="6211669"/>
            <a:ext cx="5658394" cy="646331"/>
          </a:xfrm>
          <a:prstGeom prst="rect">
            <a:avLst/>
          </a:prstGeom>
          <a:solidFill>
            <a:schemeClr val="bg1"/>
          </a:solidFill>
        </p:spPr>
        <p:txBody>
          <a:bodyPr wrap="square" lIns="0" tIns="0" rIns="0" bIns="0" rtlCol="0">
            <a:spAutoFit/>
          </a:bodyPr>
          <a:lstStyle/>
          <a:p>
            <a:pPr algn="ctr"/>
            <a:r>
              <a:rPr lang="en-US" sz="1800">
                <a:gradFill>
                  <a:gsLst>
                    <a:gs pos="2917">
                      <a:schemeClr val="tx1"/>
                    </a:gs>
                    <a:gs pos="30000">
                      <a:schemeClr val="tx1"/>
                    </a:gs>
                  </a:gsLst>
                  <a:lin ang="5400000" scaled="0"/>
                </a:gradFill>
              </a:rPr>
              <a:t>0.0            0.2            0.4            0.6            0.8            1.0</a:t>
            </a:r>
          </a:p>
          <a:p>
            <a:pPr algn="ctr"/>
            <a:r>
              <a:rPr lang="en-US" sz="2400" b="1">
                <a:gradFill>
                  <a:gsLst>
                    <a:gs pos="2917">
                      <a:schemeClr val="tx1"/>
                    </a:gs>
                    <a:gs pos="30000">
                      <a:schemeClr val="tx1"/>
                    </a:gs>
                  </a:gsLst>
                  <a:lin ang="5400000" scaled="0"/>
                </a:gradFill>
              </a:rPr>
              <a:t>FPR</a:t>
            </a:r>
          </a:p>
        </p:txBody>
      </p:sp>
      <p:sp>
        <p:nvSpPr>
          <p:cNvPr id="5" name="TextBox 4">
            <a:extLst>
              <a:ext uri="{FF2B5EF4-FFF2-40B4-BE49-F238E27FC236}">
                <a16:creationId xmlns:a16="http://schemas.microsoft.com/office/drawing/2014/main" id="{29FF9A4C-2DF9-4F1B-B6CC-D794A3C87590}"/>
              </a:ext>
            </a:extLst>
          </p:cNvPr>
          <p:cNvSpPr txBox="1"/>
          <p:nvPr/>
        </p:nvSpPr>
        <p:spPr>
          <a:xfrm>
            <a:off x="548640" y="1160901"/>
            <a:ext cx="3495796" cy="2954655"/>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a:gradFill>
                  <a:gsLst>
                    <a:gs pos="2917">
                      <a:schemeClr val="tx1"/>
                    </a:gs>
                    <a:gs pos="30000">
                      <a:schemeClr val="tx1"/>
                    </a:gs>
                  </a:gsLst>
                  <a:lin ang="5400000" scaled="0"/>
                </a:gradFill>
              </a:rPr>
              <a:t>sort test cases by their score from the model</a:t>
            </a:r>
          </a:p>
          <a:p>
            <a:pPr marL="342900" indent="-342900">
              <a:buFont typeface="Arial" panose="020B0604020202020204" pitchFamily="34" charset="0"/>
              <a:buChar char="•"/>
            </a:pPr>
            <a:endParaRPr lang="en-US" sz="2400">
              <a:gradFill>
                <a:gsLst>
                  <a:gs pos="2917">
                    <a:schemeClr val="tx1"/>
                  </a:gs>
                  <a:gs pos="30000">
                    <a:schemeClr val="tx1"/>
                  </a:gs>
                </a:gsLst>
                <a:lin ang="5400000" scaled="0"/>
              </a:gradFill>
            </a:endParaRPr>
          </a:p>
          <a:p>
            <a:pPr marL="342900" indent="-342900">
              <a:buFont typeface="Arial" panose="020B0604020202020204" pitchFamily="34" charset="0"/>
              <a:buChar char="•"/>
            </a:pPr>
            <a:r>
              <a:rPr lang="en-US" sz="2400">
                <a:gradFill>
                  <a:gsLst>
                    <a:gs pos="2917">
                      <a:schemeClr val="tx1"/>
                    </a:gs>
                    <a:gs pos="30000">
                      <a:schemeClr val="tx1"/>
                    </a:gs>
                  </a:gsLst>
                  <a:lin ang="5400000" scaled="0"/>
                </a:gradFill>
              </a:rPr>
              <a:t>march along the sequence, stepping up for positives and right for negatives</a:t>
            </a:r>
          </a:p>
          <a:p>
            <a:endParaRPr lang="en-US" sz="2400">
              <a:gradFill>
                <a:gsLst>
                  <a:gs pos="2917">
                    <a:schemeClr val="tx1"/>
                  </a:gs>
                  <a:gs pos="30000">
                    <a:schemeClr val="tx1"/>
                  </a:gs>
                </a:gsLst>
                <a:lin ang="5400000" scaled="0"/>
              </a:gradFill>
            </a:endParaRPr>
          </a:p>
        </p:txBody>
      </p:sp>
      <p:cxnSp>
        <p:nvCxnSpPr>
          <p:cNvPr id="10" name="Straight Connector 9">
            <a:extLst>
              <a:ext uri="{FF2B5EF4-FFF2-40B4-BE49-F238E27FC236}">
                <a16:creationId xmlns:a16="http://schemas.microsoft.com/office/drawing/2014/main" id="{7B3D19E5-D233-48E4-B484-25914CC98B00}"/>
              </a:ext>
            </a:extLst>
          </p:cNvPr>
          <p:cNvCxnSpPr>
            <a:cxnSpLocks/>
          </p:cNvCxnSpPr>
          <p:nvPr/>
        </p:nvCxnSpPr>
        <p:spPr>
          <a:xfrm>
            <a:off x="6185042" y="2722387"/>
            <a:ext cx="976046"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F177634-392C-4698-AE74-74D1B5425D05}"/>
              </a:ext>
            </a:extLst>
          </p:cNvPr>
          <p:cNvCxnSpPr/>
          <p:nvPr/>
        </p:nvCxnSpPr>
        <p:spPr>
          <a:xfrm>
            <a:off x="7161088" y="1366463"/>
            <a:ext cx="0" cy="1355924"/>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D12349-9DC7-4016-BBBD-34476AF6E10E}"/>
              </a:ext>
            </a:extLst>
          </p:cNvPr>
          <p:cNvSpPr txBox="1"/>
          <p:nvPr/>
        </p:nvSpPr>
        <p:spPr>
          <a:xfrm>
            <a:off x="7277100" y="1878806"/>
            <a:ext cx="704039" cy="363946"/>
          </a:xfrm>
          <a:prstGeom prst="rect">
            <a:avLst/>
          </a:prstGeom>
          <a:noFill/>
        </p:spPr>
        <p:txBody>
          <a:bodyPr wrap="none" rtlCol="0">
            <a:spAutoFit/>
          </a:bodyPr>
          <a:lstStyle/>
          <a:p>
            <a:r>
              <a:rPr lang="en-US">
                <a:solidFill>
                  <a:srgbClr val="0070C0"/>
                </a:solidFill>
                <a:latin typeface="Bodoni MT" panose="02070603080606020203" pitchFamily="18" charset="0"/>
              </a:rPr>
              <a:t>17 up</a:t>
            </a:r>
          </a:p>
        </p:txBody>
      </p:sp>
      <p:sp>
        <p:nvSpPr>
          <p:cNvPr id="15" name="TextBox 14">
            <a:extLst>
              <a:ext uri="{FF2B5EF4-FFF2-40B4-BE49-F238E27FC236}">
                <a16:creationId xmlns:a16="http://schemas.microsoft.com/office/drawing/2014/main" id="{8B1F68A8-5417-4932-88DD-0762FB1F973D}"/>
              </a:ext>
            </a:extLst>
          </p:cNvPr>
          <p:cNvSpPr txBox="1"/>
          <p:nvPr/>
        </p:nvSpPr>
        <p:spPr>
          <a:xfrm>
            <a:off x="6285527" y="2818089"/>
            <a:ext cx="875561" cy="363946"/>
          </a:xfrm>
          <a:prstGeom prst="rect">
            <a:avLst/>
          </a:prstGeom>
          <a:noFill/>
        </p:spPr>
        <p:txBody>
          <a:bodyPr wrap="none" rtlCol="0">
            <a:spAutoFit/>
          </a:bodyPr>
          <a:lstStyle/>
          <a:p>
            <a:r>
              <a:rPr lang="en-US">
                <a:solidFill>
                  <a:srgbClr val="0070C0"/>
                </a:solidFill>
                <a:latin typeface="Bodoni MT" panose="02070603080606020203" pitchFamily="18" charset="0"/>
              </a:rPr>
              <a:t>10 over</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F9BBBBC-A105-483E-8DB2-2E6DA67F0EA5}"/>
                  </a:ext>
                </a:extLst>
              </p:cNvPr>
              <p:cNvSpPr txBox="1"/>
              <p:nvPr/>
            </p:nvSpPr>
            <p:spPr>
              <a:xfrm>
                <a:off x="8331187" y="2242752"/>
                <a:ext cx="2808398" cy="354584"/>
              </a:xfrm>
              <a:prstGeom prst="rect">
                <a:avLst/>
              </a:prstGeom>
              <a:solidFill>
                <a:schemeClr val="bg1">
                  <a:lumMod val="8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𝑇𝑜𝑡𝑎𝑙</m:t>
                      </m:r>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17</m:t>
                          </m:r>
                        </m:num>
                        <m:den>
                          <m:r>
                            <a:rPr lang="en-US" b="0" i="1" smtClean="0">
                              <a:latin typeface="Cambria Math" panose="02040503050406030204" pitchFamily="18" charset="0"/>
                            </a:rPr>
                            <m:t>27</m:t>
                          </m:r>
                        </m:den>
                      </m:f>
                    </m:oMath>
                  </m:oMathPara>
                </a14:m>
                <a:endParaRPr lang="en-US"/>
              </a:p>
            </p:txBody>
          </p:sp>
        </mc:Choice>
        <mc:Fallback xmlns="">
          <p:sp>
            <p:nvSpPr>
              <p:cNvPr id="14" name="TextBox 13">
                <a:extLst>
                  <a:ext uri="{FF2B5EF4-FFF2-40B4-BE49-F238E27FC236}">
                    <a16:creationId xmlns:a16="http://schemas.microsoft.com/office/drawing/2014/main" id="{7F9BBBBC-A105-483E-8DB2-2E6DA67F0EA5}"/>
                  </a:ext>
                </a:extLst>
              </p:cNvPr>
              <p:cNvSpPr txBox="1">
                <a:spLocks noRot="1" noChangeAspect="1" noMove="1" noResize="1" noEditPoints="1" noAdjustHandles="1" noChangeArrowheads="1" noChangeShapeType="1" noTextEdit="1"/>
              </p:cNvSpPr>
              <p:nvPr/>
            </p:nvSpPr>
            <p:spPr>
              <a:xfrm>
                <a:off x="8331187" y="2242752"/>
                <a:ext cx="2808398" cy="354584"/>
              </a:xfrm>
              <a:prstGeom prst="rect">
                <a:avLst/>
              </a:prstGeom>
              <a:blipFill>
                <a:blip r:embed="rId4"/>
                <a:stretch>
                  <a:fillRect l="-1522" t="-156897" r="-20652" b="-239655"/>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B4B4614D-0076-4784-946A-917EACF71365}"/>
              </a:ext>
            </a:extLst>
          </p:cNvPr>
          <p:cNvSpPr/>
          <p:nvPr/>
        </p:nvSpPr>
        <p:spPr>
          <a:xfrm>
            <a:off x="7629119" y="85725"/>
            <a:ext cx="2010181" cy="25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6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3852-D657-4A7F-8D5C-C8C0827FA426}"/>
              </a:ext>
            </a:extLst>
          </p:cNvPr>
          <p:cNvSpPr>
            <a:spLocks noGrp="1"/>
          </p:cNvSpPr>
          <p:nvPr>
            <p:ph type="title"/>
          </p:nvPr>
        </p:nvSpPr>
        <p:spPr/>
        <p:txBody>
          <a:bodyPr/>
          <a:lstStyle/>
          <a:p>
            <a:pPr lvl="0"/>
            <a:r>
              <a:rPr lang="en-US" b="1"/>
              <a:t>A Final word about Implementation</a:t>
            </a:r>
          </a:p>
        </p:txBody>
      </p:sp>
      <p:sp>
        <p:nvSpPr>
          <p:cNvPr id="4" name="Content Placeholder 3">
            <a:extLst>
              <a:ext uri="{FF2B5EF4-FFF2-40B4-BE49-F238E27FC236}">
                <a16:creationId xmlns:a16="http://schemas.microsoft.com/office/drawing/2014/main" id="{6D54847C-3A75-4FAE-B712-35DC7BA5105C}"/>
              </a:ext>
            </a:extLst>
          </p:cNvPr>
          <p:cNvSpPr>
            <a:spLocks noGrp="1"/>
          </p:cNvSpPr>
          <p:nvPr>
            <p:ph sz="quarter" idx="10"/>
          </p:nvPr>
        </p:nvSpPr>
        <p:spPr>
          <a:xfrm>
            <a:off x="584200" y="1939158"/>
            <a:ext cx="11018838" cy="4329879"/>
          </a:xfrm>
        </p:spPr>
        <p:txBody>
          <a:bodyPr/>
          <a:lstStyle/>
          <a:p>
            <a:pPr>
              <a:lnSpc>
                <a:spcPct val="250000"/>
              </a:lnSpc>
            </a:pPr>
            <a:r>
              <a:rPr lang="en-US"/>
              <a:t>Engineering – is 90% of the work. </a:t>
            </a:r>
          </a:p>
          <a:p>
            <a:pPr>
              <a:lnSpc>
                <a:spcPct val="250000"/>
              </a:lnSpc>
            </a:pPr>
            <a:r>
              <a:rPr lang="en-US"/>
              <a:t>Question of Trust: Trust depends on Quality</a:t>
            </a:r>
          </a:p>
          <a:p>
            <a:pPr>
              <a:lnSpc>
                <a:spcPct val="250000"/>
              </a:lnSpc>
            </a:pPr>
            <a:r>
              <a:rPr lang="en-US"/>
              <a:t>Ethical choice in values</a:t>
            </a:r>
          </a:p>
        </p:txBody>
      </p:sp>
    </p:spTree>
    <p:extLst>
      <p:ext uri="{BB962C8B-B14F-4D97-AF65-F5344CB8AC3E}">
        <p14:creationId xmlns:p14="http://schemas.microsoft.com/office/powerpoint/2010/main" val="55941847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A69A-E085-49D2-9E56-8EDB80D5B71B}"/>
              </a:ext>
            </a:extLst>
          </p:cNvPr>
          <p:cNvSpPr>
            <a:spLocks noGrp="1"/>
          </p:cNvSpPr>
          <p:nvPr>
            <p:ph type="title"/>
          </p:nvPr>
        </p:nvSpPr>
        <p:spPr/>
        <p:txBody>
          <a:bodyPr/>
          <a:lstStyle/>
          <a:p>
            <a:r>
              <a:rPr lang="en-US"/>
              <a:t>Conclusion: </a:t>
            </a:r>
          </a:p>
        </p:txBody>
      </p:sp>
      <p:sp>
        <p:nvSpPr>
          <p:cNvPr id="3" name="Content Placeholder 2">
            <a:extLst>
              <a:ext uri="{FF2B5EF4-FFF2-40B4-BE49-F238E27FC236}">
                <a16:creationId xmlns:a16="http://schemas.microsoft.com/office/drawing/2014/main" id="{F1C95883-31DE-4DA8-ADA3-E6D35BFDC37C}"/>
              </a:ext>
            </a:extLst>
          </p:cNvPr>
          <p:cNvSpPr>
            <a:spLocks noGrp="1"/>
          </p:cNvSpPr>
          <p:nvPr>
            <p:ph sz="quarter" idx="10"/>
          </p:nvPr>
        </p:nvSpPr>
        <p:spPr>
          <a:xfrm>
            <a:off x="693615" y="2529254"/>
            <a:ext cx="10660185" cy="3285392"/>
          </a:xfrm>
        </p:spPr>
        <p:txBody>
          <a:bodyPr>
            <a:normAutofit/>
          </a:bodyPr>
          <a:lstStyle/>
          <a:p>
            <a:r>
              <a:rPr lang="en-US"/>
              <a:t>Borrowing from the field of </a:t>
            </a:r>
            <a:r>
              <a:rPr lang="en-US" i="1"/>
              <a:t>Decision Science, </a:t>
            </a:r>
          </a:p>
          <a:p>
            <a:r>
              <a:rPr lang="en-US"/>
              <a:t>the principles </a:t>
            </a:r>
            <a:r>
              <a:rPr lang="en-US">
                <a:solidFill>
                  <a:schemeClr val="accent6">
                    <a:lumMod val="75000"/>
                  </a:schemeClr>
                </a:solidFill>
              </a:rPr>
              <a:t>of Data Quality</a:t>
            </a:r>
            <a:r>
              <a:rPr lang="en-US"/>
              <a:t> </a:t>
            </a:r>
          </a:p>
          <a:p>
            <a:r>
              <a:rPr lang="en-US"/>
              <a:t>guide the formulation of </a:t>
            </a:r>
            <a:r>
              <a:rPr lang="en-US">
                <a:solidFill>
                  <a:srgbClr val="00B050"/>
                </a:solidFill>
              </a:rPr>
              <a:t>automated</a:t>
            </a:r>
            <a:r>
              <a:rPr lang="en-US"/>
              <a:t> decision-making. </a:t>
            </a:r>
            <a:endParaRPr lang="en-US" i="1"/>
          </a:p>
        </p:txBody>
      </p:sp>
    </p:spTree>
    <p:extLst>
      <p:ext uri="{BB962C8B-B14F-4D97-AF65-F5344CB8AC3E}">
        <p14:creationId xmlns:p14="http://schemas.microsoft.com/office/powerpoint/2010/main" val="15433431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3F175-915D-4791-A719-A5D5CD53A331}"/>
              </a:ext>
            </a:extLst>
          </p:cNvPr>
          <p:cNvSpPr>
            <a:spLocks noGrp="1"/>
          </p:cNvSpPr>
          <p:nvPr>
            <p:ph type="title"/>
          </p:nvPr>
        </p:nvSpPr>
        <p:spPr/>
        <p:txBody>
          <a:bodyPr/>
          <a:lstStyle/>
          <a:p>
            <a:r>
              <a:rPr lang="en-US" dirty="0"/>
              <a:t>References</a:t>
            </a:r>
          </a:p>
        </p:txBody>
      </p:sp>
      <p:sp>
        <p:nvSpPr>
          <p:cNvPr id="4" name="Footer Placeholder 3">
            <a:extLst>
              <a:ext uri="{FF2B5EF4-FFF2-40B4-BE49-F238E27FC236}">
                <a16:creationId xmlns:a16="http://schemas.microsoft.com/office/drawing/2014/main" id="{284ABF7D-BD13-4633-A4D2-64D286E2E31E}"/>
              </a:ext>
            </a:extLst>
          </p:cNvPr>
          <p:cNvSpPr>
            <a:spLocks noGrp="1"/>
          </p:cNvSpPr>
          <p:nvPr>
            <p:ph type="ftr" sz="quarter" idx="12"/>
          </p:nvPr>
        </p:nvSpPr>
        <p:spPr/>
        <p:txBody>
          <a:bodyPr/>
          <a:lstStyle/>
          <a:p>
            <a:r>
              <a:rPr lang="en-US"/>
              <a:t>MLADS JUne 2019                                              John Mark Agosta</a:t>
            </a:r>
          </a:p>
        </p:txBody>
      </p:sp>
      <p:sp>
        <p:nvSpPr>
          <p:cNvPr id="5" name="Rectangle 1">
            <a:extLst>
              <a:ext uri="{FF2B5EF4-FFF2-40B4-BE49-F238E27FC236}">
                <a16:creationId xmlns:a16="http://schemas.microsoft.com/office/drawing/2014/main" id="{3BF4F299-FC1C-4ACE-8450-A34BC3AE6990}"/>
              </a:ext>
            </a:extLst>
          </p:cNvPr>
          <p:cNvSpPr>
            <a:spLocks noGrp="1" noChangeArrowheads="1"/>
          </p:cNvSpPr>
          <p:nvPr>
            <p:ph sz="quarter" idx="10"/>
          </p:nvPr>
        </p:nvSpPr>
        <p:spPr bwMode="auto">
          <a:xfrm>
            <a:off x="584200" y="1997720"/>
            <a:ext cx="7936788" cy="370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C. Spetzler, H. W. (2016). </a:t>
            </a:r>
            <a:r>
              <a:rPr kumimoji="0" lang="en-US" altLang="en-US" sz="1100" b="0" i="1"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Decision Quality: Value Creation from Better Business Decisions .</a:t>
            </a:r>
            <a:r>
              <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Wiley.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Caruana, R. a.-M. (2004). Data Mining in Metric Space: An Empirical Analysis of Supervised Learning Performance Criteria.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KDD'04.</a:t>
            </a:r>
            <a:r>
              <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 ACM.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Fienberg, S. E. (1982). The Comparison and Evaluation of Forecasters.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Proceedings of the 1982 I.O.S. Annual Conference on Practical Bayesian Statistics.</a:t>
            </a:r>
            <a:r>
              <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 </a:t>
            </a:r>
            <a:r>
              <a:rPr kumimoji="0" lang="en-US" altLang="en-US" sz="1100" b="0" i="1"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32 No. 1/2</a:t>
            </a:r>
            <a:r>
              <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 pp. 12-22. NYC: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Journal of the Royal Statistical Society. Series D (The Statistician).</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G. Allison, P. Z. (1999). </a:t>
            </a:r>
            <a:r>
              <a:rPr kumimoji="0" lang="en-US" altLang="en-US" sz="1100" b="0" i="1"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Essence of Decision 2nd Ed.</a:t>
            </a:r>
            <a:r>
              <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 Pearson.</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Kahneman, D. (2011). </a:t>
            </a:r>
            <a:r>
              <a:rPr kumimoji="0" lang="en-US" altLang="en-US" sz="1100" b="0" i="1"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Thinking Fast, Thinking Slow.</a:t>
            </a:r>
            <a:r>
              <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 Farrar, Straus &amp; Giroux.</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Merkhofer</a:t>
            </a:r>
            <a:r>
              <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 M. W. (2012). </a:t>
            </a:r>
            <a:r>
              <a:rPr kumimoji="0" lang="en-US" altLang="en-US" sz="1100" b="0" i="1"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Decision Science and Social Risk.</a:t>
            </a:r>
            <a:r>
              <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 Springer.</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Naeini</a:t>
            </a:r>
            <a:r>
              <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 M. P. (2015). Binary Classifier Calibration Using a Bayesian Non-Parametric Approach.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Proceedings of the SIAM International Conference on Data Mining.</a:t>
            </a:r>
            <a:r>
              <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 208–216.</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Platt, J. C. (1999). </a:t>
            </a:r>
            <a:r>
              <a:rPr kumimoji="0" lang="en-US" altLang="en-US" sz="1100" b="0" i="1"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Probabilistic Outputs for Support Vector Machines and Comparisons to Regularized Likelihood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 (Vol. Advances in Large Margin Classifiers). (P. B. A. </a:t>
            </a:r>
            <a:r>
              <a:rPr kumimoji="0" lang="en-US" altLang="en-US" sz="1100" b="0" i="0" u="none" strike="noStrike" cap="none" normalizeH="0" baseline="0" dirty="0" err="1">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Smola</a:t>
            </a:r>
            <a:r>
              <a:rPr kumimoji="0" lang="en-US" altLang="en-US" sz="1100" b="0"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 Ed.) Cambridge, MA: MIT Press.</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865658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A146483-F17E-44DD-A8D4-2A45C6D5C68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C. Spetzler, H. W. (2016). </a:t>
            </a:r>
            <a:r>
              <a:rPr kumimoji="0" lang="en-US" altLang="en-US" sz="1100" b="0" i="1"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Decision Quality: Value Creation from Better Business Decisions .</a:t>
            </a:r>
            <a:r>
              <a:rPr kumimoji="0" lang="en-US" altLang="en-US" sz="1100" b="0" i="0"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 Wiley.</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Caruana, R. a.-M. (2004). Data Mining in Metric Space: An Empirical Analysis of Supervised Learning Performance Criteria. </a:t>
            </a:r>
            <a:r>
              <a:rPr kumimoji="0" lang="en-US" altLang="en-US" sz="1100" b="0" i="1"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KDD'04.</a:t>
            </a:r>
            <a:r>
              <a:rPr kumimoji="0" lang="en-US" altLang="en-US" sz="1100" b="0" i="0"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 ACM.</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Fienberg, S. E. (1982). The Comparison and Evaluation of Forecasters. </a:t>
            </a:r>
            <a:r>
              <a:rPr kumimoji="0" lang="en-US" altLang="en-US" sz="1100" b="0" i="1"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Proceedings of the 1982 I.O.S. Annual Conference on Practical Bayesian Statistics.</a:t>
            </a:r>
            <a:r>
              <a:rPr kumimoji="0" lang="en-US" altLang="en-US" sz="1100" b="0" i="0"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 </a:t>
            </a:r>
            <a:r>
              <a:rPr kumimoji="0" lang="en-US" altLang="en-US" sz="1100" b="0" i="1"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32 No. 1/2</a:t>
            </a:r>
            <a:r>
              <a:rPr kumimoji="0" lang="en-US" altLang="en-US" sz="1100" b="0" i="0"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 pp. 12-22. NYC: Journal of the Royal Statistical Society. Series D (The Statistician).</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G. Allison, P. Z. (1999). </a:t>
            </a:r>
            <a:r>
              <a:rPr kumimoji="0" lang="en-US" altLang="en-US" sz="1100" b="0" i="1"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Essence of Decision 2nd Ed.</a:t>
            </a:r>
            <a:r>
              <a:rPr kumimoji="0" lang="en-US" altLang="en-US" sz="1100" b="0" i="0"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 Pearson.</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Kahneman, D. (2011). </a:t>
            </a:r>
            <a:r>
              <a:rPr kumimoji="0" lang="en-US" altLang="en-US" sz="1100" b="0" i="1"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Thinking Fast, Thinking Slow.</a:t>
            </a:r>
            <a:r>
              <a:rPr kumimoji="0" lang="en-US" altLang="en-US" sz="1100" b="0" i="0"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 Farrar, Straus &amp; Giroux.</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Merkhofer, M. W. (2012). </a:t>
            </a:r>
            <a:r>
              <a:rPr kumimoji="0" lang="en-US" altLang="en-US" sz="1100" b="0" i="1"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Decision Science and Social Risk.</a:t>
            </a:r>
            <a:r>
              <a:rPr kumimoji="0" lang="en-US" altLang="en-US" sz="1100" b="0" i="0"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 Springer.</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Naeini, M. P. (2015). Binary Classifier Calibration Using a Bayesian Non-Parametric Approach. </a:t>
            </a:r>
            <a:r>
              <a:rPr kumimoji="0" lang="en-US" altLang="en-US" sz="1100" b="0" i="1"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Proceedings of the SIAM International Conference on Data Mining.</a:t>
            </a:r>
            <a:r>
              <a:rPr kumimoji="0" lang="en-US" altLang="en-US" sz="1100" b="0" i="0"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 208–216.</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Platt, J. C. (1999). </a:t>
            </a:r>
            <a:r>
              <a:rPr kumimoji="0" lang="en-US" altLang="en-US" sz="1100" b="0" i="1"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Probabilistic Outputs for Support Vector Machines and Comparisons to Regularized Likelihood Methods</a:t>
            </a:r>
            <a:r>
              <a:rPr kumimoji="0" lang="en-US" altLang="en-US" sz="1100" b="0" i="0" u="none" strike="noStrike" cap="none" normalizeH="0" baseline="0">
                <a:ln>
                  <a:noFill/>
                </a:ln>
                <a:solidFill>
                  <a:schemeClr val="tx1"/>
                </a:solidFill>
                <a:effectLst/>
                <a:latin typeface="Palatino Linotype" panose="02040502050505030304" pitchFamily="18" charset="0"/>
                <a:ea typeface="Calibri" panose="020F0502020204030204" pitchFamily="34" charset="0"/>
                <a:cs typeface="Arial" panose="020B0604020202020204" pitchFamily="34" charset="0"/>
              </a:rPr>
              <a:t> (Vol. Advances in Large Margin Classifiers). (P. B. A. Smola, Ed.) Cambridge, MA: MIT Press.</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0F7F24-D6A0-4599-A65D-E606FB2EC78C}"/>
              </a:ext>
            </a:extLst>
          </p:cNvPr>
          <p:cNvSpPr>
            <a:spLocks noGrp="1"/>
          </p:cNvSpPr>
          <p:nvPr>
            <p:ph type="title"/>
          </p:nvPr>
        </p:nvSpPr>
        <p:spPr>
          <a:xfrm>
            <a:off x="588263" y="457200"/>
            <a:ext cx="11018520" cy="1107996"/>
          </a:xfrm>
        </p:spPr>
        <p:txBody>
          <a:bodyPr>
            <a:normAutofit fontScale="90000"/>
          </a:bodyPr>
          <a:lstStyle/>
          <a:p>
            <a:r>
              <a:rPr lang="en-US" dirty="0"/>
              <a:t>This talk --</a:t>
            </a:r>
            <a:br>
              <a:rPr lang="en-US" b="1" dirty="0"/>
            </a:br>
            <a:endParaRPr lang="en-US" dirty="0"/>
          </a:p>
        </p:txBody>
      </p:sp>
      <p:sp>
        <p:nvSpPr>
          <p:cNvPr id="6" name="Content Placeholder 5">
            <a:extLst>
              <a:ext uri="{FF2B5EF4-FFF2-40B4-BE49-F238E27FC236}">
                <a16:creationId xmlns:a16="http://schemas.microsoft.com/office/drawing/2014/main" id="{A38A9708-8A8B-4D75-9D6A-7B47D40F1564}"/>
              </a:ext>
            </a:extLst>
          </p:cNvPr>
          <p:cNvSpPr>
            <a:spLocks noGrp="1"/>
          </p:cNvSpPr>
          <p:nvPr>
            <p:ph sz="quarter" idx="10"/>
          </p:nvPr>
        </p:nvSpPr>
        <p:spPr>
          <a:xfrm>
            <a:off x="584200" y="1435100"/>
            <a:ext cx="11018838" cy="3274743"/>
          </a:xfrm>
        </p:spPr>
        <p:txBody>
          <a:bodyPr/>
          <a:lstStyle/>
          <a:p>
            <a:r>
              <a:rPr lang="en-US" dirty="0"/>
              <a:t>offers a comprehensive </a:t>
            </a:r>
            <a:r>
              <a:rPr lang="en-US" dirty="0">
                <a:solidFill>
                  <a:srgbClr val="C00000"/>
                </a:solidFill>
              </a:rPr>
              <a:t>formulation </a:t>
            </a:r>
            <a:r>
              <a:rPr lang="en-US" dirty="0"/>
              <a:t>framework with insights for </a:t>
            </a:r>
            <a:r>
              <a:rPr lang="en-US" dirty="0">
                <a:solidFill>
                  <a:srgbClr val="0070C0"/>
                </a:solidFill>
              </a:rPr>
              <a:t>framing and implementing</a:t>
            </a:r>
            <a:r>
              <a:rPr lang="en-US" dirty="0"/>
              <a:t> Machine Learning models, </a:t>
            </a:r>
          </a:p>
          <a:p>
            <a:r>
              <a:rPr lang="en-US" dirty="0"/>
              <a:t>by bringing together findings from forty years of experience solving </a:t>
            </a:r>
            <a:r>
              <a:rPr lang="en-US" dirty="0">
                <a:solidFill>
                  <a:schemeClr val="accent6"/>
                </a:solidFill>
              </a:rPr>
              <a:t>business problems </a:t>
            </a:r>
            <a:r>
              <a:rPr lang="en-US" dirty="0"/>
              <a:t>by the </a:t>
            </a:r>
            <a:r>
              <a:rPr lang="en-US" dirty="0">
                <a:solidFill>
                  <a:srgbClr val="00B050"/>
                </a:solidFill>
              </a:rPr>
              <a:t>Decision Analysis </a:t>
            </a:r>
            <a:r>
              <a:rPr lang="en-US" dirty="0"/>
              <a:t>community.  </a:t>
            </a:r>
          </a:p>
          <a:p>
            <a:r>
              <a:rPr lang="en-US" dirty="0"/>
              <a:t>We apply this </a:t>
            </a:r>
            <a:r>
              <a:rPr lang="en-US" i="1" dirty="0">
                <a:solidFill>
                  <a:srgbClr val="00B050"/>
                </a:solidFill>
              </a:rPr>
              <a:t>Decision Quality </a:t>
            </a:r>
            <a:r>
              <a:rPr lang="en-US" dirty="0"/>
              <a:t>framework to current challenges in </a:t>
            </a:r>
            <a:r>
              <a:rPr lang="en-US" dirty="0">
                <a:solidFill>
                  <a:srgbClr val="C00000"/>
                </a:solidFill>
              </a:rPr>
              <a:t>Data Science</a:t>
            </a:r>
            <a:r>
              <a:rPr lang="en-US" dirty="0"/>
              <a:t>. </a:t>
            </a:r>
          </a:p>
        </p:txBody>
      </p:sp>
      <p:sp>
        <p:nvSpPr>
          <p:cNvPr id="2" name="Rectangle 1">
            <a:extLst>
              <a:ext uri="{FF2B5EF4-FFF2-40B4-BE49-F238E27FC236}">
                <a16:creationId xmlns:a16="http://schemas.microsoft.com/office/drawing/2014/main" id="{73886F05-CBBB-4498-9748-3BD8930D0167}"/>
              </a:ext>
            </a:extLst>
          </p:cNvPr>
          <p:cNvSpPr/>
          <p:nvPr/>
        </p:nvSpPr>
        <p:spPr>
          <a:xfrm>
            <a:off x="2844800" y="4802370"/>
            <a:ext cx="6096000" cy="1384995"/>
          </a:xfrm>
          <a:prstGeom prst="rect">
            <a:avLst/>
          </a:prstGeom>
        </p:spPr>
        <p:txBody>
          <a:bodyPr>
            <a:spAutoFit/>
          </a:bodyPr>
          <a:lstStyle/>
          <a:p>
            <a:pPr marL="228600" lvl="1" indent="0">
              <a:buNone/>
            </a:pPr>
            <a:r>
              <a:rPr lang="en-US" sz="2800" i="1" dirty="0">
                <a:solidFill>
                  <a:schemeClr val="accent1"/>
                </a:solidFill>
              </a:rPr>
              <a:t>Automated ML </a:t>
            </a:r>
            <a:r>
              <a:rPr lang="en-US" sz="2800" i="1" dirty="0"/>
              <a:t>systems should be held to the same decision-making principles as are people in organizations. </a:t>
            </a:r>
          </a:p>
        </p:txBody>
      </p:sp>
    </p:spTree>
    <p:extLst>
      <p:ext uri="{BB962C8B-B14F-4D97-AF65-F5344CB8AC3E}">
        <p14:creationId xmlns:p14="http://schemas.microsoft.com/office/powerpoint/2010/main" val="29355340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explosion clipart">
            <a:extLst>
              <a:ext uri="{FF2B5EF4-FFF2-40B4-BE49-F238E27FC236}">
                <a16:creationId xmlns:a16="http://schemas.microsoft.com/office/drawing/2014/main" id="{827A7321-58FB-4AAE-B03F-FB62598C2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195" y="2815133"/>
            <a:ext cx="2721577" cy="27215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8CB652C9-E895-44BC-9F5D-0EE1A6F802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947" y="3319437"/>
            <a:ext cx="2314575" cy="1981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1FE217E-17DA-4FAB-940D-3A111F0E6BED}"/>
              </a:ext>
            </a:extLst>
          </p:cNvPr>
          <p:cNvSpPr>
            <a:spLocks noGrp="1"/>
          </p:cNvSpPr>
          <p:nvPr>
            <p:ph type="title"/>
          </p:nvPr>
        </p:nvSpPr>
        <p:spPr/>
        <p:txBody>
          <a:bodyPr/>
          <a:lstStyle/>
          <a:p>
            <a:r>
              <a:rPr lang="en-US" dirty="0"/>
              <a:t>... And ne’er the twain shall meet.</a:t>
            </a:r>
          </a:p>
        </p:txBody>
      </p:sp>
      <p:sp>
        <p:nvSpPr>
          <p:cNvPr id="4" name="Footer Placeholder 3">
            <a:extLst>
              <a:ext uri="{FF2B5EF4-FFF2-40B4-BE49-F238E27FC236}">
                <a16:creationId xmlns:a16="http://schemas.microsoft.com/office/drawing/2014/main" id="{8CCB2445-F57A-4A13-A153-7E8673BCB521}"/>
              </a:ext>
            </a:extLst>
          </p:cNvPr>
          <p:cNvSpPr>
            <a:spLocks noGrp="1"/>
          </p:cNvSpPr>
          <p:nvPr>
            <p:ph type="ftr" sz="quarter" idx="12"/>
          </p:nvPr>
        </p:nvSpPr>
        <p:spPr/>
        <p:txBody>
          <a:bodyPr/>
          <a:lstStyle/>
          <a:p>
            <a:r>
              <a:rPr lang="en-US" dirty="0"/>
              <a:t>John Mark Agosta</a:t>
            </a:r>
          </a:p>
        </p:txBody>
      </p:sp>
      <p:sp>
        <p:nvSpPr>
          <p:cNvPr id="5" name="Slide Number Placeholder 4">
            <a:extLst>
              <a:ext uri="{FF2B5EF4-FFF2-40B4-BE49-F238E27FC236}">
                <a16:creationId xmlns:a16="http://schemas.microsoft.com/office/drawing/2014/main" id="{3CDA9D87-9E25-4437-8F89-AF3ACFA71FB8}"/>
              </a:ext>
            </a:extLst>
          </p:cNvPr>
          <p:cNvSpPr>
            <a:spLocks noGrp="1"/>
          </p:cNvSpPr>
          <p:nvPr>
            <p:ph type="sldNum" sz="quarter" idx="13"/>
          </p:nvPr>
        </p:nvSpPr>
        <p:spPr/>
        <p:txBody>
          <a:bodyPr/>
          <a:lstStyle/>
          <a:p>
            <a:fld id="{8ECE0170-404A-4DE0-BD61-94174B1A3B0C}" type="slidenum">
              <a:rPr lang="en-US" smtClean="0"/>
              <a:t>3</a:t>
            </a:fld>
            <a:endParaRPr lang="en-US"/>
          </a:p>
        </p:txBody>
      </p:sp>
      <p:sp>
        <p:nvSpPr>
          <p:cNvPr id="6" name="Oval 5">
            <a:extLst>
              <a:ext uri="{FF2B5EF4-FFF2-40B4-BE49-F238E27FC236}">
                <a16:creationId xmlns:a16="http://schemas.microsoft.com/office/drawing/2014/main" id="{48F9D70F-B400-48E3-BF13-FD3F72B8B037}"/>
              </a:ext>
            </a:extLst>
          </p:cNvPr>
          <p:cNvSpPr/>
          <p:nvPr/>
        </p:nvSpPr>
        <p:spPr>
          <a:xfrm>
            <a:off x="924285" y="1774430"/>
            <a:ext cx="3232528" cy="2214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Decision Analysis</a:t>
            </a:r>
          </a:p>
        </p:txBody>
      </p:sp>
      <p:sp>
        <p:nvSpPr>
          <p:cNvPr id="7" name="Oval 6">
            <a:extLst>
              <a:ext uri="{FF2B5EF4-FFF2-40B4-BE49-F238E27FC236}">
                <a16:creationId xmlns:a16="http://schemas.microsoft.com/office/drawing/2014/main" id="{594F99FC-E416-498A-BEAB-E7D6FE905772}"/>
              </a:ext>
            </a:extLst>
          </p:cNvPr>
          <p:cNvSpPr/>
          <p:nvPr/>
        </p:nvSpPr>
        <p:spPr>
          <a:xfrm>
            <a:off x="6266525" y="1690688"/>
            <a:ext cx="3232528" cy="2214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 Science</a:t>
            </a:r>
          </a:p>
        </p:txBody>
      </p:sp>
      <p:sp>
        <p:nvSpPr>
          <p:cNvPr id="8" name="Rectangle 7">
            <a:extLst>
              <a:ext uri="{FF2B5EF4-FFF2-40B4-BE49-F238E27FC236}">
                <a16:creationId xmlns:a16="http://schemas.microsoft.com/office/drawing/2014/main" id="{62FA8A6E-AC77-46F2-9819-039FB33E08FF}"/>
              </a:ext>
            </a:extLst>
          </p:cNvPr>
          <p:cNvSpPr/>
          <p:nvPr/>
        </p:nvSpPr>
        <p:spPr>
          <a:xfrm>
            <a:off x="4112329" y="4631312"/>
            <a:ext cx="2604804" cy="12257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Statistics</a:t>
            </a:r>
          </a:p>
        </p:txBody>
      </p:sp>
    </p:spTree>
    <p:extLst>
      <p:ext uri="{BB962C8B-B14F-4D97-AF65-F5344CB8AC3E}">
        <p14:creationId xmlns:p14="http://schemas.microsoft.com/office/powerpoint/2010/main" val="3043901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A0AE2C7F-9234-4F61-AFC0-C27D87C0A240}"/>
              </a:ext>
            </a:extLst>
          </p:cNvPr>
          <p:cNvSpPr/>
          <p:nvPr/>
        </p:nvSpPr>
        <p:spPr bwMode="auto">
          <a:xfrm>
            <a:off x="4285207" y="2035737"/>
            <a:ext cx="4943061" cy="3787920"/>
          </a:xfrm>
          <a:prstGeom prst="ellipse">
            <a:avLst/>
          </a:prstGeom>
          <a:solidFill>
            <a:schemeClr val="tx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solidFill>
                <a:srgbClr val="FFFFFF"/>
              </a:solidFill>
            </a:endParaRPr>
          </a:p>
        </p:txBody>
      </p:sp>
      <p:sp>
        <p:nvSpPr>
          <p:cNvPr id="2" name="Title 1">
            <a:extLst>
              <a:ext uri="{FF2B5EF4-FFF2-40B4-BE49-F238E27FC236}">
                <a16:creationId xmlns:a16="http://schemas.microsoft.com/office/drawing/2014/main" id="{4357D7DE-0B5A-4660-8AB4-0FAC3AEC1AAD}"/>
              </a:ext>
            </a:extLst>
          </p:cNvPr>
          <p:cNvSpPr>
            <a:spLocks noGrp="1"/>
          </p:cNvSpPr>
          <p:nvPr>
            <p:ph type="title"/>
          </p:nvPr>
        </p:nvSpPr>
        <p:spPr>
          <a:xfrm>
            <a:off x="838200" y="333865"/>
            <a:ext cx="10515600" cy="1325563"/>
          </a:xfrm>
        </p:spPr>
        <p:txBody>
          <a:bodyPr/>
          <a:lstStyle/>
          <a:p>
            <a:r>
              <a:rPr lang="en-US" dirty="0"/>
              <a:t>The Data Science Process can begin only after you’ve grasped the Problem. </a:t>
            </a:r>
          </a:p>
        </p:txBody>
      </p:sp>
      <p:pic>
        <p:nvPicPr>
          <p:cNvPr id="1028" name="Picture 4" descr="Related image">
            <a:extLst>
              <a:ext uri="{FF2B5EF4-FFF2-40B4-BE49-F238E27FC236}">
                <a16:creationId xmlns:a16="http://schemas.microsoft.com/office/drawing/2014/main" id="{34DD8000-C646-4C48-B070-DF03975CE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8164" y="2819758"/>
            <a:ext cx="2143125" cy="21431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30" name="Picture 6" descr="Related image">
            <a:extLst>
              <a:ext uri="{FF2B5EF4-FFF2-40B4-BE49-F238E27FC236}">
                <a16:creationId xmlns:a16="http://schemas.microsoft.com/office/drawing/2014/main" id="{9ED76C47-7C6F-422F-B786-296DBFFB0E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5919" y="2724850"/>
            <a:ext cx="1847850" cy="2323341"/>
          </a:xfrm>
          <a:prstGeom prst="rect">
            <a:avLst/>
          </a:prstGeom>
          <a:noFill/>
          <a:extLst>
            <a:ext uri="{909E8E84-426E-40DD-AFC4-6F175D3DCCD1}">
              <a14:hiddenFill xmlns:a14="http://schemas.microsoft.com/office/drawing/2010/main">
                <a:solidFill>
                  <a:srgbClr val="FFFFFF"/>
                </a:solidFill>
              </a14:hiddenFill>
            </a:ext>
          </a:extLst>
        </p:spPr>
      </p:pic>
      <p:sp>
        <p:nvSpPr>
          <p:cNvPr id="4" name="Arrow: Curved Down 3">
            <a:extLst>
              <a:ext uri="{FF2B5EF4-FFF2-40B4-BE49-F238E27FC236}">
                <a16:creationId xmlns:a16="http://schemas.microsoft.com/office/drawing/2014/main" id="{65E851F6-C8F2-49DC-AF53-F0DD37E5CE64}"/>
              </a:ext>
            </a:extLst>
          </p:cNvPr>
          <p:cNvSpPr/>
          <p:nvPr/>
        </p:nvSpPr>
        <p:spPr bwMode="auto">
          <a:xfrm>
            <a:off x="5276221" y="2485319"/>
            <a:ext cx="3034748" cy="718281"/>
          </a:xfrm>
          <a:prstGeom prst="curvedDownArrow">
            <a:avLst>
              <a:gd name="adj1" fmla="val 25000"/>
              <a:gd name="adj2" fmla="val 50000"/>
              <a:gd name="adj3" fmla="val 59694"/>
            </a:avLst>
          </a:prstGeom>
          <a:solidFill>
            <a:schemeClr val="accent3">
              <a:lumMod val="75000"/>
            </a:schemeClr>
          </a:solidFill>
          <a:ln>
            <a:solidFill>
              <a:schemeClr val="accent3">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solidFill>
                <a:srgbClr val="FFFFFF"/>
              </a:solidFill>
            </a:endParaRPr>
          </a:p>
        </p:txBody>
      </p:sp>
      <p:sp>
        <p:nvSpPr>
          <p:cNvPr id="8" name="Arrow: Curved Down 7">
            <a:extLst>
              <a:ext uri="{FF2B5EF4-FFF2-40B4-BE49-F238E27FC236}">
                <a16:creationId xmlns:a16="http://schemas.microsoft.com/office/drawing/2014/main" id="{901E4A48-367A-4EC5-B46D-501CD508C399}"/>
              </a:ext>
            </a:extLst>
          </p:cNvPr>
          <p:cNvSpPr/>
          <p:nvPr/>
        </p:nvSpPr>
        <p:spPr bwMode="auto">
          <a:xfrm rot="10800000">
            <a:off x="5000025" y="4439070"/>
            <a:ext cx="3164690" cy="760221"/>
          </a:xfrm>
          <a:prstGeom prst="curvedDownArrow">
            <a:avLst>
              <a:gd name="adj1" fmla="val 25000"/>
              <a:gd name="adj2" fmla="val 50000"/>
              <a:gd name="adj3" fmla="val 59694"/>
            </a:avLst>
          </a:prstGeom>
          <a:solidFill>
            <a:schemeClr val="accent4">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solidFill>
                <a:schemeClr val="accent4"/>
              </a:solidFill>
            </a:endParaRPr>
          </a:p>
        </p:txBody>
      </p:sp>
      <p:sp>
        <p:nvSpPr>
          <p:cNvPr id="5" name="Rectangle 4">
            <a:extLst>
              <a:ext uri="{FF2B5EF4-FFF2-40B4-BE49-F238E27FC236}">
                <a16:creationId xmlns:a16="http://schemas.microsoft.com/office/drawing/2014/main" id="{8B8D49CC-751D-4B6B-8C13-42AE436C189E}"/>
              </a:ext>
            </a:extLst>
          </p:cNvPr>
          <p:cNvSpPr/>
          <p:nvPr/>
        </p:nvSpPr>
        <p:spPr>
          <a:xfrm>
            <a:off x="3009044" y="5823657"/>
            <a:ext cx="7146649" cy="523220"/>
          </a:xfrm>
          <a:prstGeom prst="rect">
            <a:avLst/>
          </a:prstGeom>
        </p:spPr>
        <p:txBody>
          <a:bodyPr wrap="square">
            <a:spAutoFit/>
          </a:bodyPr>
          <a:lstStyle/>
          <a:p>
            <a:pPr marL="228600" lvl="1" indent="0">
              <a:buNone/>
            </a:pPr>
            <a:r>
              <a:rPr lang="en-US" sz="2800" i="1"/>
              <a:t>As a Data Scientist, where do you start? </a:t>
            </a:r>
          </a:p>
        </p:txBody>
      </p:sp>
      <p:pic>
        <p:nvPicPr>
          <p:cNvPr id="7" name="Picture 6" descr="A screenshot of a cell phone&#10;&#10;Description automatically generated">
            <a:extLst>
              <a:ext uri="{FF2B5EF4-FFF2-40B4-BE49-F238E27FC236}">
                <a16:creationId xmlns:a16="http://schemas.microsoft.com/office/drawing/2014/main" id="{1E1D12CB-338B-4D6E-8551-D77BC46939A0}"/>
              </a:ext>
            </a:extLst>
          </p:cNvPr>
          <p:cNvPicPr>
            <a:picLocks noChangeAspect="1"/>
          </p:cNvPicPr>
          <p:nvPr/>
        </p:nvPicPr>
        <p:blipFill>
          <a:blip r:embed="rId4"/>
          <a:stretch>
            <a:fillRect/>
          </a:stretch>
        </p:blipFill>
        <p:spPr>
          <a:xfrm>
            <a:off x="986404" y="2534895"/>
            <a:ext cx="4013620" cy="301594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Footer Placeholder 2">
            <a:extLst>
              <a:ext uri="{FF2B5EF4-FFF2-40B4-BE49-F238E27FC236}">
                <a16:creationId xmlns:a16="http://schemas.microsoft.com/office/drawing/2014/main" id="{9D02E79B-D035-477A-8125-6D1E212D129D}"/>
              </a:ext>
            </a:extLst>
          </p:cNvPr>
          <p:cNvSpPr>
            <a:spLocks noGrp="1"/>
          </p:cNvSpPr>
          <p:nvPr>
            <p:ph type="ftr" sz="quarter" idx="11"/>
          </p:nvPr>
        </p:nvSpPr>
        <p:spPr/>
        <p:txBody>
          <a:bodyPr/>
          <a:lstStyle/>
          <a:p>
            <a:r>
              <a:rPr lang="en-US" dirty="0"/>
              <a:t>John Mark Agosta</a:t>
            </a:r>
          </a:p>
        </p:txBody>
      </p:sp>
      <p:sp>
        <p:nvSpPr>
          <p:cNvPr id="6" name="Slide Number Placeholder 5">
            <a:extLst>
              <a:ext uri="{FF2B5EF4-FFF2-40B4-BE49-F238E27FC236}">
                <a16:creationId xmlns:a16="http://schemas.microsoft.com/office/drawing/2014/main" id="{7C1206DA-793C-442A-97F8-6BCB2A985000}"/>
              </a:ext>
            </a:extLst>
          </p:cNvPr>
          <p:cNvSpPr>
            <a:spLocks noGrp="1"/>
          </p:cNvSpPr>
          <p:nvPr>
            <p:ph type="sldNum" sz="quarter" idx="12"/>
          </p:nvPr>
        </p:nvSpPr>
        <p:spPr/>
        <p:txBody>
          <a:bodyPr/>
          <a:lstStyle/>
          <a:p>
            <a:fld id="{4FAB73BC-B049-4115-A692-8D63A059BFB8}" type="slidenum">
              <a:rPr lang="en-US" smtClean="0"/>
              <a:t>4</a:t>
            </a:fld>
            <a:endParaRPr lang="en-US"/>
          </a:p>
        </p:txBody>
      </p:sp>
    </p:spTree>
    <p:extLst>
      <p:ext uri="{BB962C8B-B14F-4D97-AF65-F5344CB8AC3E}">
        <p14:creationId xmlns:p14="http://schemas.microsoft.com/office/powerpoint/2010/main" val="34760158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75794-56F8-423E-A684-BDA81AAC4409}"/>
              </a:ext>
            </a:extLst>
          </p:cNvPr>
          <p:cNvSpPr>
            <a:spLocks noGrp="1"/>
          </p:cNvSpPr>
          <p:nvPr>
            <p:ph type="title"/>
          </p:nvPr>
        </p:nvSpPr>
        <p:spPr>
          <a:xfrm>
            <a:off x="588263" y="457200"/>
            <a:ext cx="11018520" cy="1107996"/>
          </a:xfrm>
        </p:spPr>
        <p:txBody>
          <a:bodyPr>
            <a:normAutofit fontScale="90000"/>
          </a:bodyPr>
          <a:lstStyle/>
          <a:p>
            <a:r>
              <a:rPr lang="en-US" b="1"/>
              <a:t>Start by </a:t>
            </a:r>
            <a:r>
              <a:rPr lang="en-US" b="1">
                <a:solidFill>
                  <a:srgbClr val="FEC40A"/>
                </a:solidFill>
              </a:rPr>
              <a:t>identifying the decisions </a:t>
            </a:r>
            <a:br>
              <a:rPr lang="en-US" b="1"/>
            </a:br>
            <a:endParaRPr lang="en-US"/>
          </a:p>
        </p:txBody>
      </p:sp>
      <p:sp>
        <p:nvSpPr>
          <p:cNvPr id="3" name="Content Placeholder 2">
            <a:extLst>
              <a:ext uri="{FF2B5EF4-FFF2-40B4-BE49-F238E27FC236}">
                <a16:creationId xmlns:a16="http://schemas.microsoft.com/office/drawing/2014/main" id="{8F4F6BA7-DB7D-4237-87CA-3A81B1F4E747}"/>
              </a:ext>
            </a:extLst>
          </p:cNvPr>
          <p:cNvSpPr>
            <a:spLocks noGrp="1"/>
          </p:cNvSpPr>
          <p:nvPr>
            <p:ph sz="quarter" idx="10"/>
          </p:nvPr>
        </p:nvSpPr>
        <p:spPr>
          <a:xfrm>
            <a:off x="584200" y="1435100"/>
            <a:ext cx="11018838" cy="3360920"/>
          </a:xfrm>
        </p:spPr>
        <p:txBody>
          <a:bodyPr/>
          <a:lstStyle/>
          <a:p>
            <a:pPr marL="0" lvl="0" indent="0">
              <a:buNone/>
            </a:pPr>
            <a:r>
              <a:rPr lang="en-US" dirty="0"/>
              <a:t>A Decision is -- </a:t>
            </a:r>
          </a:p>
          <a:p>
            <a:pPr lvl="0"/>
            <a:r>
              <a:rPr lang="en-US" dirty="0"/>
              <a:t>A </a:t>
            </a:r>
            <a:r>
              <a:rPr lang="en-US" dirty="0">
                <a:solidFill>
                  <a:srgbClr val="FF0000"/>
                </a:solidFill>
              </a:rPr>
              <a:t>tangible</a:t>
            </a:r>
            <a:r>
              <a:rPr lang="en-US" dirty="0"/>
              <a:t> change—something moved or modified; a resource committed,</a:t>
            </a:r>
          </a:p>
          <a:p>
            <a:pPr lvl="0"/>
            <a:r>
              <a:rPr lang="en-US" dirty="0"/>
              <a:t>At a </a:t>
            </a:r>
            <a:r>
              <a:rPr lang="en-US" dirty="0">
                <a:solidFill>
                  <a:srgbClr val="FF0000"/>
                </a:solidFill>
              </a:rPr>
              <a:t>point in time</a:t>
            </a:r>
            <a:r>
              <a:rPr lang="en-US" dirty="0"/>
              <a:t>,</a:t>
            </a:r>
          </a:p>
          <a:p>
            <a:pPr lvl="0"/>
            <a:r>
              <a:rPr lang="en-US" dirty="0"/>
              <a:t>By a </a:t>
            </a:r>
            <a:r>
              <a:rPr lang="en-US" dirty="0">
                <a:solidFill>
                  <a:srgbClr val="FF0000"/>
                </a:solidFill>
              </a:rPr>
              <a:t>decision-maker</a:t>
            </a:r>
            <a:r>
              <a:rPr lang="en-US" dirty="0"/>
              <a:t>, typically identified as a person,</a:t>
            </a:r>
          </a:p>
          <a:p>
            <a:pPr lvl="0"/>
            <a:r>
              <a:rPr lang="en-US" dirty="0"/>
              <a:t>That can be defined by a set of outcomes, uncertainties and </a:t>
            </a:r>
            <a:r>
              <a:rPr lang="en-US" dirty="0">
                <a:solidFill>
                  <a:srgbClr val="FF0000"/>
                </a:solidFill>
              </a:rPr>
              <a:t>consequences. </a:t>
            </a:r>
          </a:p>
          <a:p>
            <a:endParaRPr lang="en-US" dirty="0"/>
          </a:p>
        </p:txBody>
      </p:sp>
    </p:spTree>
    <p:extLst>
      <p:ext uri="{BB962C8B-B14F-4D97-AF65-F5344CB8AC3E}">
        <p14:creationId xmlns:p14="http://schemas.microsoft.com/office/powerpoint/2010/main" val="24379738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80FBC-4B94-4639-A8E9-AF7BB3E48532}"/>
              </a:ext>
            </a:extLst>
          </p:cNvPr>
          <p:cNvSpPr>
            <a:spLocks noGrp="1"/>
          </p:cNvSpPr>
          <p:nvPr>
            <p:ph type="title"/>
          </p:nvPr>
        </p:nvSpPr>
        <p:spPr/>
        <p:txBody>
          <a:bodyPr/>
          <a:lstStyle/>
          <a:p>
            <a:r>
              <a:rPr lang="en-US"/>
              <a:t>Six Principles of </a:t>
            </a:r>
            <a:r>
              <a:rPr lang="en-US" i="1"/>
              <a:t>Decision Quality. </a:t>
            </a:r>
            <a:endParaRPr lang="en-US"/>
          </a:p>
        </p:txBody>
      </p:sp>
      <p:sp>
        <p:nvSpPr>
          <p:cNvPr id="3" name="Content Placeholder 2">
            <a:extLst>
              <a:ext uri="{FF2B5EF4-FFF2-40B4-BE49-F238E27FC236}">
                <a16:creationId xmlns:a16="http://schemas.microsoft.com/office/drawing/2014/main" id="{93766560-EF93-4357-B0F3-8BD31F54BB07}"/>
              </a:ext>
            </a:extLst>
          </p:cNvPr>
          <p:cNvSpPr>
            <a:spLocks noGrp="1"/>
          </p:cNvSpPr>
          <p:nvPr>
            <p:ph sz="quarter" idx="10"/>
          </p:nvPr>
        </p:nvSpPr>
        <p:spPr>
          <a:xfrm>
            <a:off x="584200" y="1435100"/>
            <a:ext cx="5313017" cy="5761577"/>
          </a:xfrm>
        </p:spPr>
        <p:txBody>
          <a:bodyPr/>
          <a:lstStyle/>
          <a:p>
            <a:pPr marL="514350" indent="-514350">
              <a:buFont typeface="+mj-lt"/>
              <a:buAutoNum type="arabicPeriod"/>
            </a:pPr>
            <a:r>
              <a:rPr lang="en-US" sz="2400" u="sng">
                <a:solidFill>
                  <a:schemeClr val="accent3">
                    <a:lumMod val="75000"/>
                  </a:schemeClr>
                </a:solidFill>
                <a:cs typeface="Segoe UI" panose="020B0502040204020203" pitchFamily="34" charset="0"/>
              </a:rPr>
              <a:t>Solve</a:t>
            </a:r>
            <a:r>
              <a:rPr lang="en-US" sz="2400" u="sng">
                <a:solidFill>
                  <a:schemeClr val="accent3">
                    <a:lumMod val="75000"/>
                  </a:schemeClr>
                </a:solidFill>
              </a:rPr>
              <a:t> the right problem.</a:t>
            </a:r>
            <a:r>
              <a:rPr lang="en-US" sz="2400">
                <a:solidFill>
                  <a:schemeClr val="accent3">
                    <a:lumMod val="75000"/>
                  </a:schemeClr>
                </a:solidFill>
              </a:rPr>
              <a:t> </a:t>
            </a:r>
          </a:p>
          <a:p>
            <a:pPr marL="514350" indent="-514350">
              <a:buFont typeface="+mj-lt"/>
              <a:buAutoNum type="arabicPeriod"/>
            </a:pPr>
            <a:r>
              <a:rPr lang="en-US" sz="2400" u="sng">
                <a:solidFill>
                  <a:srgbClr val="FEC40A"/>
                </a:solidFill>
              </a:rPr>
              <a:t>Consider a true range of alternatives</a:t>
            </a:r>
            <a:r>
              <a:rPr lang="en-US" sz="2400">
                <a:solidFill>
                  <a:srgbClr val="FEC40A"/>
                </a:solidFill>
              </a:rPr>
              <a:t>. </a:t>
            </a:r>
          </a:p>
          <a:p>
            <a:pPr marL="514350" indent="-514350">
              <a:buFont typeface="+mj-lt"/>
              <a:buAutoNum type="arabicPeriod"/>
            </a:pPr>
            <a:r>
              <a:rPr lang="en-US" sz="2400" u="sng">
                <a:solidFill>
                  <a:srgbClr val="C00000"/>
                </a:solidFill>
              </a:rPr>
              <a:t>Search out curated and relevant information</a:t>
            </a:r>
            <a:r>
              <a:rPr lang="en-US" sz="2400">
                <a:solidFill>
                  <a:srgbClr val="C00000"/>
                </a:solidFill>
              </a:rPr>
              <a:t>, </a:t>
            </a:r>
          </a:p>
          <a:p>
            <a:pPr marL="514350" indent="-514350">
              <a:buFont typeface="+mj-lt"/>
              <a:buAutoNum type="arabicPeriod"/>
            </a:pPr>
            <a:r>
              <a:rPr lang="en-US" sz="2400" u="sng">
                <a:solidFill>
                  <a:schemeClr val="accent2">
                    <a:lumMod val="75000"/>
                  </a:schemeClr>
                </a:solidFill>
              </a:rPr>
              <a:t>Value consequences of decision outcomes,</a:t>
            </a:r>
          </a:p>
          <a:p>
            <a:pPr marL="514350" indent="-514350">
              <a:buFont typeface="+mj-lt"/>
              <a:buAutoNum type="arabicPeriod"/>
            </a:pPr>
            <a:r>
              <a:rPr lang="en-US" sz="2400" u="sng">
                <a:solidFill>
                  <a:srgbClr val="008080"/>
                </a:solidFill>
              </a:rPr>
              <a:t>Apply solid reasoning.</a:t>
            </a:r>
            <a:r>
              <a:rPr lang="en-US" sz="2400">
                <a:solidFill>
                  <a:srgbClr val="008080"/>
                </a:solidFill>
              </a:rPr>
              <a:t> </a:t>
            </a:r>
          </a:p>
          <a:p>
            <a:pPr marL="514350" indent="-514350">
              <a:buFont typeface="+mj-lt"/>
              <a:buAutoNum type="arabicPeriod"/>
            </a:pPr>
            <a:r>
              <a:rPr lang="en-US" sz="2400" u="sng">
                <a:solidFill>
                  <a:srgbClr val="0070C0"/>
                </a:solidFill>
              </a:rPr>
              <a:t>Implement what has been decided</a:t>
            </a:r>
            <a:r>
              <a:rPr lang="en-US" sz="2400" u="sng"/>
              <a:t>.</a:t>
            </a:r>
          </a:p>
          <a:p>
            <a:pPr marL="514350" indent="-514350">
              <a:buFont typeface="+mj-lt"/>
              <a:buAutoNum type="arabicPeriod"/>
            </a:pPr>
            <a:endParaRPr lang="en-US" sz="2400" u="sng"/>
          </a:p>
          <a:p>
            <a:pPr marL="0" indent="0">
              <a:buNone/>
            </a:pPr>
            <a:r>
              <a:rPr lang="en-US" sz="2400" i="1"/>
              <a:t>We can learn how to improve Data Science applications from the lessons of how organizations fail.</a:t>
            </a:r>
            <a:endParaRPr lang="en-US" sz="2400"/>
          </a:p>
          <a:p>
            <a:endParaRPr lang="en-US" sz="2400"/>
          </a:p>
        </p:txBody>
      </p:sp>
      <p:pic>
        <p:nvPicPr>
          <p:cNvPr id="5" name="Picture 4">
            <a:extLst>
              <a:ext uri="{FF2B5EF4-FFF2-40B4-BE49-F238E27FC236}">
                <a16:creationId xmlns:a16="http://schemas.microsoft.com/office/drawing/2014/main" id="{1BBCB897-740A-4487-9596-1EC51F759409}"/>
              </a:ext>
            </a:extLst>
          </p:cNvPr>
          <p:cNvPicPr>
            <a:picLocks noChangeAspect="1"/>
          </p:cNvPicPr>
          <p:nvPr/>
        </p:nvPicPr>
        <p:blipFill>
          <a:blip r:embed="rId2"/>
          <a:stretch>
            <a:fillRect/>
          </a:stretch>
        </p:blipFill>
        <p:spPr>
          <a:xfrm>
            <a:off x="6096000" y="1283875"/>
            <a:ext cx="5643305" cy="5149516"/>
          </a:xfrm>
          <a:prstGeom prst="rect">
            <a:avLst/>
          </a:prstGeom>
        </p:spPr>
      </p:pic>
    </p:spTree>
    <p:extLst>
      <p:ext uri="{BB962C8B-B14F-4D97-AF65-F5344CB8AC3E}">
        <p14:creationId xmlns:p14="http://schemas.microsoft.com/office/powerpoint/2010/main" val="23158116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85729C-CF70-4B35-B575-A2BB65215C06}"/>
              </a:ext>
            </a:extLst>
          </p:cNvPr>
          <p:cNvSpPr>
            <a:spLocks noGrp="1"/>
          </p:cNvSpPr>
          <p:nvPr>
            <p:ph type="title"/>
          </p:nvPr>
        </p:nvSpPr>
        <p:spPr>
          <a:xfrm>
            <a:off x="2555631" y="1441938"/>
            <a:ext cx="7080738" cy="3974124"/>
          </a:xfrm>
        </p:spPr>
        <p:txBody>
          <a:bodyPr vert="horz" lIns="91440" tIns="45720" rIns="91440" bIns="45720" rtlCol="0" anchor="ctr">
            <a:normAutofit fontScale="90000"/>
          </a:bodyPr>
          <a:lstStyle/>
          <a:p>
            <a:pPr algn="ctr" defTabSz="914400"/>
            <a:r>
              <a:rPr lang="en-US" sz="4600" spc="0" dirty="0">
                <a:ln w="0"/>
                <a:solidFill>
                  <a:schemeClr val="accent1"/>
                </a:solidFill>
                <a:effectLst>
                  <a:outerShdw blurRad="38100" dist="25400" dir="5400000" algn="ctr" rotWithShape="0">
                    <a:srgbClr val="6E747A">
                      <a:alpha val="43000"/>
                    </a:srgbClr>
                  </a:outerShdw>
                </a:effectLst>
                <a:ea typeface="+mj-ea"/>
                <a:cs typeface="+mj-cs"/>
              </a:rPr>
              <a:t>Automated decisions </a:t>
            </a:r>
            <a:r>
              <a:rPr lang="en-US" sz="4600" spc="0" dirty="0">
                <a:ln w="0"/>
                <a:solidFill>
                  <a:schemeClr val="accent1"/>
                </a:solidFill>
                <a:effectLst>
                  <a:outerShdw blurRad="38100" dist="25400" dir="5400000" algn="ctr" rotWithShape="0">
                    <a:srgbClr val="6E747A">
                      <a:alpha val="43000"/>
                    </a:srgbClr>
                  </a:outerShdw>
                </a:effectLst>
              </a:rPr>
              <a:t>in Data Science </a:t>
            </a:r>
            <a:r>
              <a:rPr lang="en-US" sz="4600" spc="0" dirty="0">
                <a:ln w="0"/>
                <a:solidFill>
                  <a:schemeClr val="accent1"/>
                </a:solidFill>
                <a:effectLst>
                  <a:outerShdw blurRad="38100" dist="25400" dir="5400000" algn="ctr" rotWithShape="0">
                    <a:srgbClr val="6E747A">
                      <a:alpha val="43000"/>
                    </a:srgbClr>
                  </a:outerShdw>
                </a:effectLst>
                <a:ea typeface="+mj-ea"/>
                <a:cs typeface="+mj-cs"/>
              </a:rPr>
              <a:t>can go seriously wrong,</a:t>
            </a:r>
            <a:br>
              <a:rPr lang="en-US" sz="4600" spc="0" dirty="0">
                <a:ln w="0"/>
                <a:solidFill>
                  <a:schemeClr val="accent1"/>
                </a:solidFill>
                <a:effectLst>
                  <a:outerShdw blurRad="38100" dist="25400" dir="5400000" algn="ctr" rotWithShape="0">
                    <a:srgbClr val="6E747A">
                      <a:alpha val="43000"/>
                    </a:srgbClr>
                  </a:outerShdw>
                </a:effectLst>
                <a:ea typeface="+mj-ea"/>
                <a:cs typeface="+mj-cs"/>
              </a:rPr>
            </a:br>
            <a:br>
              <a:rPr lang="en-US" sz="4600" spc="0" dirty="0">
                <a:ln w="0"/>
                <a:solidFill>
                  <a:schemeClr val="accent1"/>
                </a:solidFill>
                <a:effectLst>
                  <a:outerShdw blurRad="38100" dist="25400" dir="5400000" algn="ctr" rotWithShape="0">
                    <a:srgbClr val="6E747A">
                      <a:alpha val="43000"/>
                    </a:srgbClr>
                  </a:outerShdw>
                </a:effectLst>
                <a:ea typeface="+mj-ea"/>
                <a:cs typeface="+mj-cs"/>
              </a:rPr>
            </a:br>
            <a:br>
              <a:rPr lang="en-US" sz="4600" spc="0" dirty="0">
                <a:ln w="0"/>
                <a:solidFill>
                  <a:schemeClr val="accent1"/>
                </a:solidFill>
                <a:effectLst>
                  <a:outerShdw blurRad="38100" dist="25400" dir="5400000" algn="ctr" rotWithShape="0">
                    <a:srgbClr val="6E747A">
                      <a:alpha val="43000"/>
                    </a:srgbClr>
                  </a:outerShdw>
                </a:effectLst>
                <a:ea typeface="+mj-ea"/>
                <a:cs typeface="+mj-cs"/>
              </a:rPr>
            </a:br>
            <a:r>
              <a:rPr lang="en-US" sz="4600" spc="0" dirty="0">
                <a:ln w="0"/>
                <a:solidFill>
                  <a:schemeClr val="accent1"/>
                </a:solidFill>
                <a:effectLst>
                  <a:outerShdw blurRad="38100" dist="25400" dir="5400000" algn="ctr" rotWithShape="0">
                    <a:srgbClr val="6E747A">
                      <a:alpha val="43000"/>
                    </a:srgbClr>
                  </a:outerShdw>
                </a:effectLst>
                <a:ea typeface="+mj-ea"/>
                <a:cs typeface="+mj-cs"/>
              </a:rPr>
              <a:t>…in the same way that Decision Makers </a:t>
            </a:r>
            <a:r>
              <a:rPr lang="en-US" sz="4600" i="1" spc="0" dirty="0">
                <a:ln w="0"/>
                <a:solidFill>
                  <a:schemeClr val="accent1"/>
                </a:solidFill>
                <a:effectLst>
                  <a:outerShdw blurRad="38100" dist="25400" dir="5400000" algn="ctr" rotWithShape="0">
                    <a:srgbClr val="6E747A">
                      <a:alpha val="43000"/>
                    </a:srgbClr>
                  </a:outerShdw>
                </a:effectLst>
                <a:ea typeface="+mj-ea"/>
                <a:cs typeface="+mj-cs"/>
              </a:rPr>
              <a:t>Satisfice </a:t>
            </a:r>
            <a:r>
              <a:rPr lang="en-US" sz="4600" spc="0" dirty="0">
                <a:ln w="0"/>
                <a:solidFill>
                  <a:schemeClr val="accent1"/>
                </a:solidFill>
                <a:effectLst>
                  <a:outerShdw blurRad="38100" dist="25400" dir="5400000" algn="ctr" rotWithShape="0">
                    <a:srgbClr val="6E747A">
                      <a:alpha val="43000"/>
                    </a:srgbClr>
                  </a:outerShdw>
                </a:effectLst>
                <a:ea typeface="+mj-ea"/>
                <a:cs typeface="+mj-cs"/>
              </a:rPr>
              <a:t>in</a:t>
            </a:r>
            <a:r>
              <a:rPr lang="en-US" sz="4600" i="1" spc="0" dirty="0">
                <a:ln w="0"/>
                <a:solidFill>
                  <a:schemeClr val="accent1"/>
                </a:solidFill>
                <a:effectLst>
                  <a:outerShdw blurRad="38100" dist="25400" dir="5400000" algn="ctr" rotWithShape="0">
                    <a:srgbClr val="6E747A">
                      <a:alpha val="43000"/>
                    </a:srgbClr>
                  </a:outerShdw>
                </a:effectLst>
                <a:ea typeface="+mj-ea"/>
                <a:cs typeface="+mj-cs"/>
              </a:rPr>
              <a:t>  </a:t>
            </a:r>
            <a:r>
              <a:rPr lang="en-US" sz="4600" spc="0" dirty="0">
                <a:ln w="0"/>
                <a:solidFill>
                  <a:schemeClr val="accent1"/>
                </a:solidFill>
                <a:effectLst>
                  <a:outerShdw blurRad="38100" dist="25400" dir="5400000" algn="ctr" rotWithShape="0">
                    <a:srgbClr val="6E747A">
                      <a:alpha val="43000"/>
                    </a:srgbClr>
                  </a:outerShdw>
                </a:effectLst>
              </a:rPr>
              <a:t>Organizations</a:t>
            </a:r>
            <a:r>
              <a:rPr lang="en-US" sz="4600" spc="0" dirty="0">
                <a:ln w="0"/>
                <a:solidFill>
                  <a:schemeClr val="accent1"/>
                </a:solidFill>
                <a:effectLst>
                  <a:outerShdw blurRad="38100" dist="25400" dir="5400000" algn="ctr" rotWithShape="0">
                    <a:srgbClr val="6E747A">
                      <a:alpha val="43000"/>
                    </a:srgbClr>
                  </a:outerShdw>
                </a:effectLst>
                <a:ea typeface="+mj-ea"/>
                <a:cs typeface="+mj-cs"/>
              </a:rPr>
              <a:t> </a:t>
            </a:r>
          </a:p>
        </p:txBody>
      </p:sp>
    </p:spTree>
    <p:extLst>
      <p:ext uri="{BB962C8B-B14F-4D97-AF65-F5344CB8AC3E}">
        <p14:creationId xmlns:p14="http://schemas.microsoft.com/office/powerpoint/2010/main" val="2683853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rgbClr val="00B0F0"/>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AF8B27-13F1-4963-AD5E-DF9D8573A76F}"/>
              </a:ext>
            </a:extLst>
          </p:cNvPr>
          <p:cNvSpPr>
            <a:spLocks noGrp="1"/>
          </p:cNvSpPr>
          <p:nvPr>
            <p:ph type="title"/>
          </p:nvPr>
        </p:nvSpPr>
        <p:spPr>
          <a:xfrm>
            <a:off x="1208068" y="1199158"/>
            <a:ext cx="9144000" cy="4099584"/>
          </a:xfrm>
        </p:spPr>
        <p:txBody>
          <a:bodyPr/>
          <a:lstStyle/>
          <a:p>
            <a:r>
              <a:rPr lang="en-US" sz="5400">
                <a:solidFill>
                  <a:srgbClr val="0070C0"/>
                </a:solidFill>
              </a:rPr>
              <a:t>Satisficing: </a:t>
            </a:r>
            <a:br>
              <a:rPr lang="en-US" sz="5400">
                <a:solidFill>
                  <a:srgbClr val="0070C0"/>
                </a:solidFill>
              </a:rPr>
            </a:br>
            <a:r>
              <a:rPr lang="en-US" sz="5400">
                <a:solidFill>
                  <a:srgbClr val="0070C0"/>
                </a:solidFill>
              </a:rPr>
              <a:t>		</a:t>
            </a:r>
            <a:br>
              <a:rPr lang="en-US" sz="5400">
                <a:solidFill>
                  <a:srgbClr val="0070C0"/>
                </a:solidFill>
              </a:rPr>
            </a:br>
            <a:br>
              <a:rPr lang="en-US" sz="5400">
                <a:solidFill>
                  <a:srgbClr val="0070C0"/>
                </a:solidFill>
              </a:rPr>
            </a:br>
            <a:r>
              <a:rPr lang="en-US" sz="5400">
                <a:solidFill>
                  <a:srgbClr val="0070C0"/>
                </a:solidFill>
              </a:rPr>
              <a:t>	</a:t>
            </a:r>
            <a:r>
              <a:rPr lang="en-US" sz="4000">
                <a:solidFill>
                  <a:schemeClr val="tx1"/>
                </a:solidFill>
              </a:rPr>
              <a:t>down-plays</a:t>
            </a:r>
            <a:r>
              <a:rPr lang="en-US" sz="4000">
                <a:solidFill>
                  <a:schemeClr val="accent1">
                    <a:lumMod val="75000"/>
                  </a:schemeClr>
                </a:solidFill>
              </a:rPr>
              <a:t> </a:t>
            </a:r>
            <a:r>
              <a:rPr lang="en-US" sz="4000">
                <a:solidFill>
                  <a:srgbClr val="C00000"/>
                </a:solidFill>
              </a:rPr>
              <a:t>uncertainty, </a:t>
            </a:r>
            <a:br>
              <a:rPr lang="en-US" sz="4000">
                <a:solidFill>
                  <a:schemeClr val="accent1">
                    <a:lumMod val="75000"/>
                  </a:schemeClr>
                </a:solidFill>
              </a:rPr>
            </a:br>
            <a:r>
              <a:rPr lang="en-US" sz="4000">
                <a:solidFill>
                  <a:schemeClr val="accent1">
                    <a:lumMod val="75000"/>
                  </a:schemeClr>
                </a:solidFill>
              </a:rPr>
              <a:t>		</a:t>
            </a:r>
            <a:r>
              <a:rPr lang="en-US" sz="4000">
                <a:solidFill>
                  <a:schemeClr val="accent5">
                    <a:lumMod val="75000"/>
                  </a:schemeClr>
                </a:solidFill>
              </a:rPr>
              <a:t>limits search, </a:t>
            </a:r>
            <a:r>
              <a:rPr lang="en-US" sz="4000">
                <a:solidFill>
                  <a:schemeClr val="tx1"/>
                </a:solidFill>
              </a:rPr>
              <a:t>and</a:t>
            </a:r>
            <a:r>
              <a:rPr lang="en-US" sz="4000">
                <a:solidFill>
                  <a:schemeClr val="accent1">
                    <a:lumMod val="75000"/>
                  </a:schemeClr>
                </a:solidFill>
              </a:rPr>
              <a:t> </a:t>
            </a:r>
            <a:br>
              <a:rPr lang="en-US" sz="4000">
                <a:solidFill>
                  <a:schemeClr val="accent1">
                    <a:lumMod val="75000"/>
                  </a:schemeClr>
                </a:solidFill>
              </a:rPr>
            </a:br>
            <a:r>
              <a:rPr lang="en-US" sz="4000">
                <a:solidFill>
                  <a:schemeClr val="accent1">
                    <a:lumMod val="75000"/>
                  </a:schemeClr>
                </a:solidFill>
              </a:rPr>
              <a:t>			sub-optimizes.</a:t>
            </a:r>
          </a:p>
        </p:txBody>
      </p:sp>
    </p:spTree>
    <p:extLst>
      <p:ext uri="{BB962C8B-B14F-4D97-AF65-F5344CB8AC3E}">
        <p14:creationId xmlns:p14="http://schemas.microsoft.com/office/powerpoint/2010/main" val="28595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75B6B1-E179-4D7D-B0A6-B6C60BA84A80}"/>
              </a:ext>
            </a:extLst>
          </p:cNvPr>
          <p:cNvSpPr>
            <a:spLocks noGrp="1"/>
          </p:cNvSpPr>
          <p:nvPr>
            <p:ph type="title"/>
          </p:nvPr>
        </p:nvSpPr>
        <p:spPr/>
        <p:txBody>
          <a:bodyPr/>
          <a:lstStyle/>
          <a:p>
            <a:r>
              <a:rPr lang="en-US"/>
              <a:t>Past History is Replete with Examples of Satisficing Decisions </a:t>
            </a:r>
          </a:p>
        </p:txBody>
      </p:sp>
      <p:pic>
        <p:nvPicPr>
          <p:cNvPr id="4" name="Picture 2" descr="Related image">
            <a:extLst>
              <a:ext uri="{FF2B5EF4-FFF2-40B4-BE49-F238E27FC236}">
                <a16:creationId xmlns:a16="http://schemas.microsoft.com/office/drawing/2014/main" id="{4845E77C-FA9D-4412-80BB-462ECCF087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3713"/>
          <a:stretch/>
        </p:blipFill>
        <p:spPr bwMode="auto">
          <a:xfrm>
            <a:off x="7676662" y="1742825"/>
            <a:ext cx="2588101" cy="24739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8BFA28B-91EE-46CD-A3E6-2F53301B9FA2}"/>
              </a:ext>
            </a:extLst>
          </p:cNvPr>
          <p:cNvSpPr txBox="1"/>
          <p:nvPr/>
        </p:nvSpPr>
        <p:spPr>
          <a:xfrm>
            <a:off x="6908800" y="4720486"/>
            <a:ext cx="4697045" cy="1569660"/>
          </a:xfrm>
          <a:prstGeom prst="rect">
            <a:avLst/>
          </a:prstGeom>
          <a:noFill/>
        </p:spPr>
        <p:txBody>
          <a:bodyPr wrap="square" rtlCol="0">
            <a:spAutoFit/>
          </a:bodyPr>
          <a:lstStyle/>
          <a:p>
            <a:r>
              <a:rPr lang="en-US" sz="2400"/>
              <a:t>In 1962, Soviets secretly moved missiles into Cuba, but construction crews built them in plain sight, leading to U.S. forcing their removal.</a:t>
            </a:r>
          </a:p>
        </p:txBody>
      </p:sp>
      <p:sp>
        <p:nvSpPr>
          <p:cNvPr id="6" name="TextBox 5">
            <a:extLst>
              <a:ext uri="{FF2B5EF4-FFF2-40B4-BE49-F238E27FC236}">
                <a16:creationId xmlns:a16="http://schemas.microsoft.com/office/drawing/2014/main" id="{1BF46C37-685E-47BF-85D7-2DFF8B5AE462}"/>
              </a:ext>
            </a:extLst>
          </p:cNvPr>
          <p:cNvSpPr txBox="1"/>
          <p:nvPr/>
        </p:nvSpPr>
        <p:spPr>
          <a:xfrm>
            <a:off x="1250462" y="4720486"/>
            <a:ext cx="4181230" cy="1569660"/>
          </a:xfrm>
          <a:prstGeom prst="rect">
            <a:avLst/>
          </a:prstGeom>
          <a:noFill/>
        </p:spPr>
        <p:txBody>
          <a:bodyPr wrap="square" rtlCol="0">
            <a:spAutoFit/>
          </a:bodyPr>
          <a:lstStyle/>
          <a:p>
            <a:r>
              <a:rPr lang="en-US" sz="2400"/>
              <a:t>In 1773, the British Crown levied a tax on tea in the American Colonies, leading to the American Revolution</a:t>
            </a:r>
          </a:p>
        </p:txBody>
      </p:sp>
      <p:pic>
        <p:nvPicPr>
          <p:cNvPr id="1026" name="Picture 2" descr="Related image">
            <a:extLst>
              <a:ext uri="{FF2B5EF4-FFF2-40B4-BE49-F238E27FC236}">
                <a16:creationId xmlns:a16="http://schemas.microsoft.com/office/drawing/2014/main" id="{3EA969E1-470B-47AB-B515-619D882496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144" y="1742825"/>
            <a:ext cx="2006600" cy="247348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28881794-5E01-4AE4-A83A-DA18EF3D58EE}"/>
              </a:ext>
            </a:extLst>
          </p:cNvPr>
          <p:cNvSpPr>
            <a:spLocks noGrp="1"/>
          </p:cNvSpPr>
          <p:nvPr>
            <p:ph type="ftr" sz="quarter" idx="11"/>
          </p:nvPr>
        </p:nvSpPr>
        <p:spPr/>
        <p:txBody>
          <a:bodyPr/>
          <a:lstStyle/>
          <a:p>
            <a:r>
              <a:rPr lang="en-US" dirty="0"/>
              <a:t>John Mark Agosta</a:t>
            </a:r>
          </a:p>
        </p:txBody>
      </p:sp>
      <p:sp>
        <p:nvSpPr>
          <p:cNvPr id="8" name="Slide Number Placeholder 7">
            <a:extLst>
              <a:ext uri="{FF2B5EF4-FFF2-40B4-BE49-F238E27FC236}">
                <a16:creationId xmlns:a16="http://schemas.microsoft.com/office/drawing/2014/main" id="{FEFC456B-63A8-4A09-9805-3F1691C04D99}"/>
              </a:ext>
            </a:extLst>
          </p:cNvPr>
          <p:cNvSpPr>
            <a:spLocks noGrp="1"/>
          </p:cNvSpPr>
          <p:nvPr>
            <p:ph type="sldNum" sz="quarter" idx="12"/>
          </p:nvPr>
        </p:nvSpPr>
        <p:spPr/>
        <p:txBody>
          <a:bodyPr/>
          <a:lstStyle/>
          <a:p>
            <a:fld id="{4FAB73BC-B049-4115-A692-8D63A059BFB8}" type="slidenum">
              <a:rPr lang="en-US" smtClean="0"/>
              <a:t>9</a:t>
            </a:fld>
            <a:endParaRPr lang="en-US"/>
          </a:p>
        </p:txBody>
      </p:sp>
    </p:spTree>
    <p:extLst>
      <p:ext uri="{BB962C8B-B14F-4D97-AF65-F5344CB8AC3E}">
        <p14:creationId xmlns:p14="http://schemas.microsoft.com/office/powerpoint/2010/main" val="3186733253"/>
      </p:ext>
    </p:extLst>
  </p:cSld>
  <p:clrMapOvr>
    <a:masterClrMapping/>
  </p:clrMapOvr>
  <p:transition>
    <p:fade/>
  </p:transition>
</p:sld>
</file>

<file path=ppt/theme/theme1.xml><?xml version="1.0" encoding="utf-8"?>
<a:theme xmlns:a="http://schemas.openxmlformats.org/drawingml/2006/main" name="9-51063_MLADS_Template">
  <a:themeElements>
    <a:clrScheme name="MLADS_2019">
      <a:dk1>
        <a:srgbClr val="000000"/>
      </a:dk1>
      <a:lt1>
        <a:srgbClr val="FFFFFF"/>
      </a:lt1>
      <a:dk2>
        <a:srgbClr val="243A5E"/>
      </a:dk2>
      <a:lt2>
        <a:srgbClr val="E6E6E6"/>
      </a:lt2>
      <a:accent1>
        <a:srgbClr val="0078D4"/>
      </a:accent1>
      <a:accent2>
        <a:srgbClr val="243A5E"/>
      </a:accent2>
      <a:accent3>
        <a:srgbClr val="FFB900"/>
      </a:accent3>
      <a:accent4>
        <a:srgbClr val="8661C5"/>
      </a:accent4>
      <a:accent5>
        <a:srgbClr val="737373"/>
      </a:accent5>
      <a:accent6>
        <a:srgbClr val="D2D2D2"/>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LADS_16x9_Template.potx" id="{D9B77CDA-3896-43D5-9D5F-FAB018A5C3DE}" vid="{E905570E-4E70-489F-BDCA-809BCF956ACF}"/>
    </a:ext>
  </a:extLst>
</a:theme>
</file>

<file path=ppt/theme/theme2.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77f81409-d3f9-42c7-88a3-a887086b554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F282A732A10A40B5E6861B9720A85B" ma:contentTypeVersion="16" ma:contentTypeDescription="Create a new document." ma:contentTypeScope="" ma:versionID="e5de5b78067d6eddc61a44d1ff41f5d9">
  <xsd:schema xmlns:xsd="http://www.w3.org/2001/XMLSchema" xmlns:xs="http://www.w3.org/2001/XMLSchema" xmlns:p="http://schemas.microsoft.com/office/2006/metadata/properties" xmlns:ns1="http://schemas.microsoft.com/sharepoint/v3" xmlns:ns2="caeb30a9-2c8b-4a3c-a0a0-e0c0af147dd7" xmlns:ns3="77f81409-d3f9-42c7-88a3-a887086b554f" targetNamespace="http://schemas.microsoft.com/office/2006/metadata/properties" ma:root="true" ma:fieldsID="d5cafc50f088730dc402be23f04ba1c5" ns1:_="" ns2:_="" ns3:_="">
    <xsd:import namespace="http://schemas.microsoft.com/sharepoint/v3"/>
    <xsd:import namespace="caeb30a9-2c8b-4a3c-a0a0-e0c0af147dd7"/>
    <xsd:import namespace="77f81409-d3f9-42c7-88a3-a887086b554f"/>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element ref="ns3:MediaServiceOCR"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aeb30a9-2c8b-4a3c-a0a0-e0c0af147d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7f81409-d3f9-42c7-88a3-a887086b554f"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description="" ma:hidden="true" ma:internalName="MediaServiceDateTaken" ma:readOnly="true">
      <xsd:simpleType>
        <xsd:restriction base="dms:Text"/>
      </xsd:simpleType>
    </xsd:element>
    <xsd:element name="MediaServiceAutoTags" ma:index="17" nillable="true" ma:displayName="MediaServiceAutoTags" ma:description="" ma:internalName="MediaServiceAutoTags"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 ds:uri="77f81409-d3f9-42c7-88a3-a887086b554f"/>
  </ds:schemaRefs>
</ds:datastoreItem>
</file>

<file path=customXml/itemProps2.xml><?xml version="1.0" encoding="utf-8"?>
<ds:datastoreItem xmlns:ds="http://schemas.openxmlformats.org/officeDocument/2006/customXml" ds:itemID="{0AA3B303-FAA8-4BE8-B564-C58EB34FA1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aeb30a9-2c8b-4a3c-a0a0-e0c0af147dd7"/>
    <ds:schemaRef ds:uri="77f81409-d3f9-42c7-88a3-a887086b55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188</TotalTime>
  <Words>1201</Words>
  <Application>Microsoft Office PowerPoint</Application>
  <PresentationFormat>Widescreen</PresentationFormat>
  <Paragraphs>145</Paragraphs>
  <Slides>19</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19</vt:i4>
      </vt:variant>
    </vt:vector>
  </HeadingPairs>
  <TitlesOfParts>
    <vt:vector size="31" baseType="lpstr">
      <vt:lpstr>Arial</vt:lpstr>
      <vt:lpstr>Bodoni MT</vt:lpstr>
      <vt:lpstr>Calibri</vt:lpstr>
      <vt:lpstr>Calibri Light</vt:lpstr>
      <vt:lpstr>Cambria Math</vt:lpstr>
      <vt:lpstr>Consolas</vt:lpstr>
      <vt:lpstr>Palatino Linotype</vt:lpstr>
      <vt:lpstr>Segoe UI</vt:lpstr>
      <vt:lpstr>Segoe UI Semibold</vt:lpstr>
      <vt:lpstr>Wingdings</vt:lpstr>
      <vt:lpstr>9-51063_MLADS_Template</vt:lpstr>
      <vt:lpstr>Office Theme</vt:lpstr>
      <vt:lpstr>Decision Quality for Data Scientists: Lessons from Decision Analysis Professionals</vt:lpstr>
      <vt:lpstr>This talk -- </vt:lpstr>
      <vt:lpstr>... And ne’er the twain shall meet.</vt:lpstr>
      <vt:lpstr>The Data Science Process can begin only after you’ve grasped the Problem. </vt:lpstr>
      <vt:lpstr>Start by identifying the decisions  </vt:lpstr>
      <vt:lpstr>Six Principles of Decision Quality. </vt:lpstr>
      <vt:lpstr>Automated decisions in Data Science can go seriously wrong,   …in the same way that Decision Makers Satisfice in  Organizations </vt:lpstr>
      <vt:lpstr>Satisficing:       down-plays uncertainty,    limits search, and     sub-optimizes.</vt:lpstr>
      <vt:lpstr>Past History is Replete with Examples of Satisficing Decisions </vt:lpstr>
      <vt:lpstr>Lessons from the Wild</vt:lpstr>
      <vt:lpstr>“On Time and In Full (OTIF)”  Delivery fulfillment </vt:lpstr>
      <vt:lpstr>Sales Opportunity Propensity-Scoring</vt:lpstr>
      <vt:lpstr>When Accuracy doesn’t cut it. </vt:lpstr>
      <vt:lpstr>Histogram binning:  Sorted predictions y_k  into i bins, ▁(b_i )&lt;(y_k ) ̆&lt;¯(b_i ) "            " "should match bin frequencies:" ∑8_(▁(b_i )&lt;y_k&lt;¯(b_i ))▒〖〖I(y〗_k)=〗 ∑▒〖▁(b_i )&lt;(y_k ) ̆&lt;¯(b_i )〗 </vt:lpstr>
      <vt:lpstr>Calibrating with theROC Curve:</vt:lpstr>
      <vt:lpstr>A Final word about Implementation</vt:lpstr>
      <vt:lpstr>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AI, AND DATA SCIENCE CONFERENCE</dc:title>
  <dc:creator>John-Mark Agosta</dc:creator>
  <cp:lastModifiedBy>John-Mark Agosta</cp:lastModifiedBy>
  <cp:revision>2</cp:revision>
  <dcterms:created xsi:type="dcterms:W3CDTF">2019-05-14T19:27:59Z</dcterms:created>
  <dcterms:modified xsi:type="dcterms:W3CDTF">2019-09-04T01:26:44Z</dcterms:modified>
</cp:coreProperties>
</file>