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2" r:id="rId5"/>
    <p:sldId id="263" r:id="rId6"/>
    <p:sldId id="268" r:id="rId7"/>
    <p:sldId id="265" r:id="rId8"/>
    <p:sldId id="266"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80" d="100"/>
          <a:sy n="80" d="100"/>
        </p:scale>
        <p:origin x="42" y="114"/>
      </p:cViewPr>
      <p:guideLst/>
    </p:cSldViewPr>
  </p:slideViewPr>
  <p:notesTextViewPr>
    <p:cViewPr>
      <p:scale>
        <a:sx n="1" d="1"/>
        <a:sy n="1" d="1"/>
      </p:scale>
      <p:origin x="0" y="0"/>
    </p:cViewPr>
  </p:notesTextViewPr>
  <p:notesViewPr>
    <p:cSldViewPr snapToGrid="0">
      <p:cViewPr varScale="1">
        <p:scale>
          <a:sx n="63" d="100"/>
          <a:sy n="63" d="100"/>
        </p:scale>
        <p:origin x="2550"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1T19:44:23.9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3,'270'1,"452"-5,-625 4,-1 4,4 4,-44-1,-1 3,0 2,-1 2,7 5,-44-13,-2 0,1 0,0-2,0 0,0 0,0-2,1 0,-1-1,3-1,123-4,99-9,94-3,96 1,1075-8,-1098 30,-77 7,-82 0,31 7,-40-9,36-12,-50 0,509 38,-441-17,-221-19,0-3,69-10,-88 6,144-14,305-24,2 25,-294 23,48 8,-27 0,-164-7,0 3,0 3,-1 2,55 21,-61-14,-18-6,1-2,-29-9,0-1,1 0,-1-2,15 1,493-6,-519 4,-1 0,1 0,-1 1,1-1,-1 1,1 0,-1 0,3 1,-4-2,0 2,-1-1,1 0,0 0,-1 0,1 1,-1-1,1 1,-1-1,1 1,-1 0,0-1,0 1,0 0,0 1,5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28BE-531C-4522-A71E-C36B61FD8391}"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0D60-889F-4FD7-A42B-FB018507113E}" type="slidenum">
              <a:rPr lang="en-US" smtClean="0"/>
              <a:t>‹#›</a:t>
            </a:fld>
            <a:endParaRPr lang="en-US"/>
          </a:p>
        </p:txBody>
      </p:sp>
    </p:spTree>
    <p:extLst>
      <p:ext uri="{BB962C8B-B14F-4D97-AF65-F5344CB8AC3E}">
        <p14:creationId xmlns:p14="http://schemas.microsoft.com/office/powerpoint/2010/main" val="306813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ignore.case</a:t>
            </a:r>
            <a:r>
              <a:rPr lang="en-US" dirty="0"/>
              <a:t>=TRUE` lets us match examples where the acronym, or the terms in the full name are not capitalized. If you want to ignore case between the backreference and the initial letter, you need to use `</a:t>
            </a:r>
            <a:r>
              <a:rPr lang="en-US" dirty="0" err="1"/>
              <a:t>perl</a:t>
            </a:r>
            <a:r>
              <a:rPr lang="en-US" dirty="0"/>
              <a:t>=TRUE`.</a:t>
            </a:r>
          </a:p>
        </p:txBody>
      </p:sp>
      <p:sp>
        <p:nvSpPr>
          <p:cNvPr id="4" name="Slide Number Placeholder 3"/>
          <p:cNvSpPr>
            <a:spLocks noGrp="1"/>
          </p:cNvSpPr>
          <p:nvPr>
            <p:ph type="sldNum" sz="quarter" idx="5"/>
          </p:nvPr>
        </p:nvSpPr>
        <p:spPr/>
        <p:txBody>
          <a:bodyPr/>
          <a:lstStyle/>
          <a:p>
            <a:fld id="{B6380D60-889F-4FD7-A42B-FB018507113E}" type="slidenum">
              <a:rPr lang="en-US" smtClean="0"/>
              <a:t>8</a:t>
            </a:fld>
            <a:endParaRPr lang="en-US"/>
          </a:p>
        </p:txBody>
      </p:sp>
    </p:spTree>
    <p:extLst>
      <p:ext uri="{BB962C8B-B14F-4D97-AF65-F5344CB8AC3E}">
        <p14:creationId xmlns:p14="http://schemas.microsoft.com/office/powerpoint/2010/main" val="136875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5FD9-80E5-49B3-B0B3-36F657116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0A61F3-B324-4A6F-9143-0F3745F88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5ECEC-F210-4935-B24C-A71747D74042}"/>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5" name="Footer Placeholder 4">
            <a:extLst>
              <a:ext uri="{FF2B5EF4-FFF2-40B4-BE49-F238E27FC236}">
                <a16:creationId xmlns:a16="http://schemas.microsoft.com/office/drawing/2014/main" id="{8DE59318-2A1B-48F2-A9B2-E9E023E5E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61289-CCE8-4C01-9AF2-AEEA0F7643C4}"/>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36938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4051-519A-45AB-A4C9-4F866C5DD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D13CAD-1CED-4430-8BDD-BF2DF4B91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CED83-8218-4F19-AA20-C5B98324FDD4}"/>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5" name="Footer Placeholder 4">
            <a:extLst>
              <a:ext uri="{FF2B5EF4-FFF2-40B4-BE49-F238E27FC236}">
                <a16:creationId xmlns:a16="http://schemas.microsoft.com/office/drawing/2014/main" id="{A6C5EC6B-DC28-4D30-ADF0-D37C9B2DD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55843-CFD3-4963-A115-FA19A47C6B7A}"/>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404931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2D342-C4DD-4F9B-B7A6-9AE2B65AC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8A53D8-F6C7-426B-A1C7-CDDDDD622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485B-BC6D-4BA5-914E-818FFC905C3C}"/>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5" name="Footer Placeholder 4">
            <a:extLst>
              <a:ext uri="{FF2B5EF4-FFF2-40B4-BE49-F238E27FC236}">
                <a16:creationId xmlns:a16="http://schemas.microsoft.com/office/drawing/2014/main" id="{3603D134-ADE9-4DCF-9CD3-65C13298C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975AA-9FC6-417E-8C50-87DED11C0042}"/>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407766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4022-9CD9-4E3A-8DAE-B4DA7442D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470B8-E0C8-4F04-9976-D32DD98D6D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F559E-C51D-495B-97DD-A418C64A7496}"/>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5" name="Footer Placeholder 4">
            <a:extLst>
              <a:ext uri="{FF2B5EF4-FFF2-40B4-BE49-F238E27FC236}">
                <a16:creationId xmlns:a16="http://schemas.microsoft.com/office/drawing/2014/main" id="{D79DF543-4A2C-4367-BA9D-8EE2E32D9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603B8-FC9C-4C7E-8B25-AE5E6A795467}"/>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61707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CD93-8C70-42DB-A4AE-C3C145C3BA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DE0013-3BDC-4462-8C20-07432D2ED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E7155-5765-42AB-A68C-12BA512E3FF8}"/>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5" name="Footer Placeholder 4">
            <a:extLst>
              <a:ext uri="{FF2B5EF4-FFF2-40B4-BE49-F238E27FC236}">
                <a16:creationId xmlns:a16="http://schemas.microsoft.com/office/drawing/2014/main" id="{CAD069CD-D851-4DBD-85C6-A2D23CD38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699FC-506D-4337-99D8-F649FA949001}"/>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171761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82FB-0793-47D9-B233-489B8907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D375F-DE90-4232-822A-0EA62B269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F8AC4-A717-45F4-9CAE-62F224CDB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4CCA3-B47B-4636-9EC5-3FBA105868C0}"/>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6" name="Footer Placeholder 5">
            <a:extLst>
              <a:ext uri="{FF2B5EF4-FFF2-40B4-BE49-F238E27FC236}">
                <a16:creationId xmlns:a16="http://schemas.microsoft.com/office/drawing/2014/main" id="{29B4A2E0-7AA7-47A0-80A9-3F25CCD39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175EA-58CF-47AB-A921-14E4F6C36562}"/>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408831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EFC7-F9A8-4698-8E5E-1BC0F1375A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10C07-E550-46E1-8922-44F306F5E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1620A-469A-45AF-9EF4-6BE486AA3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6E06B-3E9E-4941-A920-4E8D74DAA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5DB2-7037-49F1-AF90-803E5ED6C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85B610-0154-4560-AABB-5AEA33C1EF2D}"/>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8" name="Footer Placeholder 7">
            <a:extLst>
              <a:ext uri="{FF2B5EF4-FFF2-40B4-BE49-F238E27FC236}">
                <a16:creationId xmlns:a16="http://schemas.microsoft.com/office/drawing/2014/main" id="{DEC35D35-2587-4FC6-A472-D0CA17AC12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BB127-EF80-4052-9339-AE3B0113BF3E}"/>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334683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95F2-DF14-429F-B5D1-851E61B74D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AC16B7-6EE5-4ED0-AA00-A75405E6226F}"/>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4" name="Footer Placeholder 3">
            <a:extLst>
              <a:ext uri="{FF2B5EF4-FFF2-40B4-BE49-F238E27FC236}">
                <a16:creationId xmlns:a16="http://schemas.microsoft.com/office/drawing/2014/main" id="{8159A4FB-7CEF-47E3-9F36-7FF517832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C0B8ED-9B98-45DA-BDA2-93DBEB54615F}"/>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84170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68865-E62A-4187-B364-AE7D74CE5439}"/>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3" name="Footer Placeholder 2">
            <a:extLst>
              <a:ext uri="{FF2B5EF4-FFF2-40B4-BE49-F238E27FC236}">
                <a16:creationId xmlns:a16="http://schemas.microsoft.com/office/drawing/2014/main" id="{4E22578E-BB32-4CE3-855B-2A230B013A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A1F952-5AE4-419E-B0E8-B5DC7605B847}"/>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16457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6108-7C46-4696-BBC1-A16CBBD36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5338FF-B9AE-428E-8F0D-9F1A9E3AC3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B0697A-6055-4B11-ACAA-1E9E3C156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41899-AE65-4FD4-827E-C811D39CE3B0}"/>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6" name="Footer Placeholder 5">
            <a:extLst>
              <a:ext uri="{FF2B5EF4-FFF2-40B4-BE49-F238E27FC236}">
                <a16:creationId xmlns:a16="http://schemas.microsoft.com/office/drawing/2014/main" id="{1DB43153-7448-47B9-B2E1-B8D76F0F1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BDCA1-13D9-4EE6-8CF8-39EB32B988E1}"/>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212638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F24B-84B3-48D6-B56B-E000DD025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4647B-5A12-4503-AD9D-8568A8213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436661-4E12-49B5-A18E-C274CAA30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456EB-47B7-4DAD-A398-B1D922E82FED}"/>
              </a:ext>
            </a:extLst>
          </p:cNvPr>
          <p:cNvSpPr>
            <a:spLocks noGrp="1"/>
          </p:cNvSpPr>
          <p:nvPr>
            <p:ph type="dt" sz="half" idx="10"/>
          </p:nvPr>
        </p:nvSpPr>
        <p:spPr/>
        <p:txBody>
          <a:bodyPr/>
          <a:lstStyle/>
          <a:p>
            <a:fld id="{D9610E42-7106-4600-9FEB-65FBD9D3E05B}" type="datetimeFigureOut">
              <a:rPr lang="en-US" smtClean="0"/>
              <a:t>5/7/2019</a:t>
            </a:fld>
            <a:endParaRPr lang="en-US"/>
          </a:p>
        </p:txBody>
      </p:sp>
      <p:sp>
        <p:nvSpPr>
          <p:cNvPr id="6" name="Footer Placeholder 5">
            <a:extLst>
              <a:ext uri="{FF2B5EF4-FFF2-40B4-BE49-F238E27FC236}">
                <a16:creationId xmlns:a16="http://schemas.microsoft.com/office/drawing/2014/main" id="{964417AB-ABA6-4F03-92E6-9E0C23584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785EB-15A2-4C7F-A0B9-C673C6843026}"/>
              </a:ext>
            </a:extLst>
          </p:cNvPr>
          <p:cNvSpPr>
            <a:spLocks noGrp="1"/>
          </p:cNvSpPr>
          <p:nvPr>
            <p:ph type="sldNum" sz="quarter" idx="12"/>
          </p:nvPr>
        </p:nvSpPr>
        <p:spPr/>
        <p:txBody>
          <a:bodyPr/>
          <a:lstStyle/>
          <a:p>
            <a:fld id="{456D3E34-6735-40E1-A753-98267826AE12}" type="slidenum">
              <a:rPr lang="en-US" smtClean="0"/>
              <a:t>‹#›</a:t>
            </a:fld>
            <a:endParaRPr lang="en-US"/>
          </a:p>
        </p:txBody>
      </p:sp>
    </p:spTree>
    <p:extLst>
      <p:ext uri="{BB962C8B-B14F-4D97-AF65-F5344CB8AC3E}">
        <p14:creationId xmlns:p14="http://schemas.microsoft.com/office/powerpoint/2010/main" val="405940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B417A-5790-4A1C-8414-0E53AFF4CA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32D7B4-6ABC-4C5F-813B-DC7CCF131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A4366-B1CE-4507-884A-65A0B36F7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10E42-7106-4600-9FEB-65FBD9D3E05B}" type="datetimeFigureOut">
              <a:rPr lang="en-US" smtClean="0"/>
              <a:t>5/7/2019</a:t>
            </a:fld>
            <a:endParaRPr lang="en-US"/>
          </a:p>
        </p:txBody>
      </p:sp>
      <p:sp>
        <p:nvSpPr>
          <p:cNvPr id="5" name="Footer Placeholder 4">
            <a:extLst>
              <a:ext uri="{FF2B5EF4-FFF2-40B4-BE49-F238E27FC236}">
                <a16:creationId xmlns:a16="http://schemas.microsoft.com/office/drawing/2014/main" id="{1091619B-937F-4CA4-B8EA-FC44BBDA7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D2A504-D57E-418D-A6C3-BCAF067B5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D3E34-6735-40E1-A753-98267826AE12}" type="slidenum">
              <a:rPr lang="en-US" smtClean="0"/>
              <a:t>‹#›</a:t>
            </a:fld>
            <a:endParaRPr lang="en-US"/>
          </a:p>
        </p:txBody>
      </p:sp>
    </p:spTree>
    <p:extLst>
      <p:ext uri="{BB962C8B-B14F-4D97-AF65-F5344CB8AC3E}">
        <p14:creationId xmlns:p14="http://schemas.microsoft.com/office/powerpoint/2010/main" val="1288618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xkcd.com/208/"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hai/organisms/vre/vre.html"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D130-A263-4695-A65D-1AE6FEAADBB7}"/>
              </a:ext>
            </a:extLst>
          </p:cNvPr>
          <p:cNvSpPr>
            <a:spLocks noGrp="1"/>
          </p:cNvSpPr>
          <p:nvPr>
            <p:ph type="ctrTitle"/>
          </p:nvPr>
        </p:nvSpPr>
        <p:spPr>
          <a:xfrm>
            <a:off x="1296894" y="658902"/>
            <a:ext cx="9598212" cy="3078163"/>
          </a:xfrm>
        </p:spPr>
        <p:txBody>
          <a:bodyPr>
            <a:normAutofit/>
          </a:bodyPr>
          <a:lstStyle/>
          <a:p>
            <a:r>
              <a:rPr lang="en-US" dirty="0"/>
              <a:t>Finding Acronym Definitions in Unstructured Text</a:t>
            </a:r>
            <a:br>
              <a:rPr lang="en-US" dirty="0"/>
            </a:br>
            <a:r>
              <a:rPr lang="en-US" sz="4000" dirty="0"/>
              <a:t>(using backreferences in regular expressions)</a:t>
            </a:r>
          </a:p>
        </p:txBody>
      </p:sp>
      <p:sp>
        <p:nvSpPr>
          <p:cNvPr id="3" name="Subtitle 2">
            <a:extLst>
              <a:ext uri="{FF2B5EF4-FFF2-40B4-BE49-F238E27FC236}">
                <a16:creationId xmlns:a16="http://schemas.microsoft.com/office/drawing/2014/main" id="{2DE96187-C941-43E5-9EE8-C6C7D5A8E825}"/>
              </a:ext>
            </a:extLst>
          </p:cNvPr>
          <p:cNvSpPr>
            <a:spLocks noGrp="1"/>
          </p:cNvSpPr>
          <p:nvPr>
            <p:ph type="subTitle" idx="1"/>
          </p:nvPr>
        </p:nvSpPr>
        <p:spPr>
          <a:xfrm>
            <a:off x="1524000" y="4770438"/>
            <a:ext cx="9144000" cy="1655762"/>
          </a:xfrm>
        </p:spPr>
        <p:txBody>
          <a:bodyPr/>
          <a:lstStyle/>
          <a:p>
            <a:r>
              <a:rPr lang="en-US" i="1" dirty="0"/>
              <a:t>Bob Horton</a:t>
            </a:r>
          </a:p>
          <a:p>
            <a:r>
              <a:rPr lang="en-US" i="1" dirty="0"/>
              <a:t>Microsoft</a:t>
            </a:r>
          </a:p>
        </p:txBody>
      </p:sp>
    </p:spTree>
    <p:extLst>
      <p:ext uri="{BB962C8B-B14F-4D97-AF65-F5344CB8AC3E}">
        <p14:creationId xmlns:p14="http://schemas.microsoft.com/office/powerpoint/2010/main" val="153757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053F07-7CAC-4732-840B-AF3FD0EC127E}"/>
              </a:ext>
            </a:extLst>
          </p:cNvPr>
          <p:cNvSpPr/>
          <p:nvPr/>
        </p:nvSpPr>
        <p:spPr>
          <a:xfrm>
            <a:off x="1933388" y="1465152"/>
            <a:ext cx="8325224" cy="3046988"/>
          </a:xfrm>
          <a:prstGeom prst="rect">
            <a:avLst/>
          </a:prstGeom>
        </p:spPr>
        <p:txBody>
          <a:bodyPr wrap="square">
            <a:spAutoFit/>
          </a:bodyPr>
          <a:lstStyle/>
          <a:p>
            <a:r>
              <a:rPr lang="en-US" sz="2400" dirty="0">
                <a:latin typeface="Consolas" panose="020B0609020204030204" pitchFamily="49" charset="0"/>
              </a:rPr>
              <a:t>library(</a:t>
            </a:r>
            <a:r>
              <a:rPr lang="en-US" sz="2400" dirty="0" err="1">
                <a:latin typeface="Consolas" panose="020B0609020204030204" pitchFamily="49" charset="0"/>
              </a:rPr>
              <a:t>rvest</a:t>
            </a:r>
            <a:r>
              <a:rPr lang="en-US" sz="2400" dirty="0">
                <a:latin typeface="Consolas" panose="020B0609020204030204" pitchFamily="49" charset="0"/>
              </a:rPr>
              <a:t>)</a:t>
            </a:r>
          </a:p>
          <a:p>
            <a:r>
              <a:rPr lang="en-US" sz="2400" dirty="0">
                <a:latin typeface="Consolas" panose="020B0609020204030204" pitchFamily="49" charset="0"/>
              </a:rPr>
              <a:t>library(xml2)</a:t>
            </a:r>
          </a:p>
          <a:p>
            <a:endParaRPr lang="en-US" sz="2400" dirty="0">
              <a:solidFill>
                <a:schemeClr val="accent6">
                  <a:lumMod val="50000"/>
                </a:schemeClr>
              </a:solidFill>
              <a:latin typeface="Consolas" panose="020B0609020204030204" pitchFamily="49" charset="0"/>
            </a:endParaRPr>
          </a:p>
          <a:p>
            <a:r>
              <a:rPr lang="en-US" sz="2400" dirty="0">
                <a:solidFill>
                  <a:schemeClr val="accent6">
                    <a:lumMod val="50000"/>
                  </a:schemeClr>
                </a:solidFill>
                <a:latin typeface="Consolas" panose="020B0609020204030204" pitchFamily="49" charset="0"/>
              </a:rPr>
              <a:t>"https://en.wikipedia.org/wiki/Acronym" </a:t>
            </a:r>
            <a:r>
              <a:rPr lang="en-US" sz="2400" dirty="0">
                <a:latin typeface="Consolas" panose="020B0609020204030204" pitchFamily="49" charset="0"/>
              </a:rPr>
              <a:t>%&gt;% </a:t>
            </a:r>
          </a:p>
          <a:p>
            <a:r>
              <a:rPr lang="en-US" sz="2400" dirty="0">
                <a:latin typeface="Consolas" panose="020B0609020204030204" pitchFamily="49" charset="0"/>
              </a:rPr>
              <a:t>  xml2::</a:t>
            </a:r>
            <a:r>
              <a:rPr lang="en-US" sz="2400" dirty="0" err="1">
                <a:latin typeface="Consolas" panose="020B0609020204030204" pitchFamily="49" charset="0"/>
              </a:rPr>
              <a:t>read_html</a:t>
            </a:r>
            <a:r>
              <a:rPr lang="en-US" sz="2400" dirty="0">
                <a:latin typeface="Consolas" panose="020B0609020204030204" pitchFamily="49" charset="0"/>
              </a:rPr>
              <a:t>() %&gt;% </a:t>
            </a:r>
          </a:p>
          <a:p>
            <a:r>
              <a:rPr lang="en-US" sz="2400" dirty="0">
                <a:latin typeface="Consolas" panose="020B0609020204030204" pitchFamily="49" charset="0"/>
              </a:rPr>
              <a:t>  </a:t>
            </a:r>
            <a:r>
              <a:rPr lang="en-US" sz="2400" dirty="0" err="1">
                <a:latin typeface="Consolas" panose="020B0609020204030204" pitchFamily="49" charset="0"/>
              </a:rPr>
              <a:t>html_text</a:t>
            </a:r>
            <a:r>
              <a:rPr lang="en-US" sz="2400" dirty="0">
                <a:latin typeface="Consolas" panose="020B0609020204030204" pitchFamily="49" charset="0"/>
              </a:rPr>
              <a:t> %&gt;% </a:t>
            </a:r>
          </a:p>
          <a:p>
            <a:r>
              <a:rPr lang="en-US" sz="2400" dirty="0">
                <a:latin typeface="Consolas" panose="020B0609020204030204" pitchFamily="49" charset="0"/>
              </a:rPr>
              <a:t>  </a:t>
            </a:r>
            <a:r>
              <a:rPr lang="en-US" sz="2400" dirty="0" err="1">
                <a:latin typeface="Consolas" panose="020B0609020204030204" pitchFamily="49" charset="0"/>
              </a:rPr>
              <a:t>get_acronyms_table</a:t>
            </a:r>
            <a:r>
              <a:rPr lang="en-US" sz="2400" dirty="0">
                <a:latin typeface="Consolas" panose="020B0609020204030204" pitchFamily="49" charset="0"/>
              </a:rPr>
              <a:t>(</a:t>
            </a:r>
            <a:r>
              <a:rPr lang="en-US" sz="2400" dirty="0" err="1">
                <a:latin typeface="Consolas" panose="020B0609020204030204" pitchFamily="49" charset="0"/>
              </a:rPr>
              <a:t>acronym_lengths</a:t>
            </a:r>
            <a:r>
              <a:rPr lang="en-US" sz="2400" dirty="0">
                <a:latin typeface="Consolas" panose="020B0609020204030204" pitchFamily="49" charset="0"/>
              </a:rPr>
              <a:t>=2:8) %&gt;% </a:t>
            </a:r>
          </a:p>
          <a:p>
            <a:r>
              <a:rPr lang="en-US" sz="2400" dirty="0">
                <a:latin typeface="Consolas" panose="020B0609020204030204" pitchFamily="49" charset="0"/>
              </a:rPr>
              <a:t>  </a:t>
            </a:r>
            <a:r>
              <a:rPr lang="en-US" sz="2400" dirty="0" err="1">
                <a:latin typeface="Consolas" panose="020B0609020204030204" pitchFamily="49" charset="0"/>
              </a:rPr>
              <a:t>as.data.frame</a:t>
            </a:r>
            <a:endParaRPr lang="en-US" sz="2400" dirty="0">
              <a:latin typeface="Consolas" panose="020B0609020204030204" pitchFamily="49" charset="0"/>
            </a:endParaRPr>
          </a:p>
        </p:txBody>
      </p:sp>
    </p:spTree>
    <p:extLst>
      <p:ext uri="{BB962C8B-B14F-4D97-AF65-F5344CB8AC3E}">
        <p14:creationId xmlns:p14="http://schemas.microsoft.com/office/powerpoint/2010/main" val="230786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ular Expressions">
            <a:extLst>
              <a:ext uri="{FF2B5EF4-FFF2-40B4-BE49-F238E27FC236}">
                <a16:creationId xmlns:a16="http://schemas.microsoft.com/office/drawing/2014/main" id="{2237891D-B392-43BC-8157-2A012F366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028" y="208894"/>
            <a:ext cx="6365943" cy="64402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DE3920E-38B9-4BA1-8A32-C06C22E8E4D4}"/>
              </a:ext>
            </a:extLst>
          </p:cNvPr>
          <p:cNvSpPr/>
          <p:nvPr/>
        </p:nvSpPr>
        <p:spPr>
          <a:xfrm>
            <a:off x="9442090" y="6279774"/>
            <a:ext cx="1062214" cy="369332"/>
          </a:xfrm>
          <a:prstGeom prst="rect">
            <a:avLst/>
          </a:prstGeom>
        </p:spPr>
        <p:txBody>
          <a:bodyPr wrap="none">
            <a:spAutoFit/>
          </a:bodyPr>
          <a:lstStyle/>
          <a:p>
            <a:r>
              <a:rPr lang="en-US" dirty="0">
                <a:hlinkClick r:id="rId3"/>
              </a:rPr>
              <a:t>xkcd.com</a:t>
            </a:r>
            <a:endParaRPr lang="en-US" dirty="0"/>
          </a:p>
        </p:txBody>
      </p:sp>
    </p:spTree>
    <p:extLst>
      <p:ext uri="{BB962C8B-B14F-4D97-AF65-F5344CB8AC3E}">
        <p14:creationId xmlns:p14="http://schemas.microsoft.com/office/powerpoint/2010/main" val="95411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AB2240-E2E5-477E-9521-BB484134AC6F}"/>
              </a:ext>
            </a:extLst>
          </p:cNvPr>
          <p:cNvSpPr/>
          <p:nvPr/>
        </p:nvSpPr>
        <p:spPr>
          <a:xfrm>
            <a:off x="562429" y="2197893"/>
            <a:ext cx="11067142" cy="2462213"/>
          </a:xfrm>
          <a:prstGeom prst="rect">
            <a:avLst/>
          </a:prstGeom>
        </p:spPr>
        <p:txBody>
          <a:bodyPr wrap="square">
            <a:spAutoFit/>
          </a:bodyPr>
          <a:lstStyle/>
          <a:p>
            <a:pPr algn="ctr"/>
            <a:r>
              <a:rPr lang="en-US" sz="3600" b="0" i="0" dirty="0">
                <a:solidFill>
                  <a:srgbClr val="222222"/>
                </a:solidFill>
                <a:effectLst/>
                <a:latin typeface="Arial" panose="020B0604020202020204" pitchFamily="34" charset="0"/>
              </a:rPr>
              <a:t>Some people, when confronted with a problem, think "I know, I'll use regular expressions." </a:t>
            </a:r>
          </a:p>
          <a:p>
            <a:pPr algn="ctr"/>
            <a:r>
              <a:rPr lang="en-US" sz="3600" b="0" i="0" dirty="0">
                <a:solidFill>
                  <a:srgbClr val="222222"/>
                </a:solidFill>
                <a:effectLst/>
                <a:latin typeface="Arial" panose="020B0604020202020204" pitchFamily="34" charset="0"/>
              </a:rPr>
              <a:t>Now they have two problems. </a:t>
            </a:r>
          </a:p>
          <a:p>
            <a:endParaRPr lang="en-US" dirty="0">
              <a:solidFill>
                <a:srgbClr val="222222"/>
              </a:solidFill>
              <a:latin typeface="Arial" panose="020B0604020202020204" pitchFamily="34" charset="0"/>
            </a:endParaRPr>
          </a:p>
          <a:p>
            <a:pPr algn="r"/>
            <a:r>
              <a:rPr lang="en-US" sz="2800" b="0" i="0" dirty="0">
                <a:solidFill>
                  <a:srgbClr val="222222"/>
                </a:solidFill>
                <a:effectLst/>
                <a:latin typeface="Arial" panose="020B0604020202020204" pitchFamily="34" charset="0"/>
              </a:rPr>
              <a:t>- Jamie </a:t>
            </a:r>
            <a:r>
              <a:rPr lang="en-US" sz="2800" b="0" i="0" dirty="0" err="1">
                <a:solidFill>
                  <a:srgbClr val="222222"/>
                </a:solidFill>
                <a:effectLst/>
                <a:latin typeface="Arial" panose="020B0604020202020204" pitchFamily="34" charset="0"/>
              </a:rPr>
              <a:t>Zawinski</a:t>
            </a:r>
            <a:endParaRPr lang="en-US" sz="2800" dirty="0"/>
          </a:p>
        </p:txBody>
      </p:sp>
    </p:spTree>
    <p:extLst>
      <p:ext uri="{BB962C8B-B14F-4D97-AF65-F5344CB8AC3E}">
        <p14:creationId xmlns:p14="http://schemas.microsoft.com/office/powerpoint/2010/main" val="285212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Image result for VRE">
            <a:extLst>
              <a:ext uri="{FF2B5EF4-FFF2-40B4-BE49-F238E27FC236}">
                <a16:creationId xmlns:a16="http://schemas.microsoft.com/office/drawing/2014/main" id="{388A77CA-8BF1-465A-9A27-9C4A51DCA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32" y="935275"/>
            <a:ext cx="6068064" cy="45451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ar stopped at a traffic light sitting on the side of a road&#10;&#10;Description automatically generated">
            <a:extLst>
              <a:ext uri="{FF2B5EF4-FFF2-40B4-BE49-F238E27FC236}">
                <a16:creationId xmlns:a16="http://schemas.microsoft.com/office/drawing/2014/main" id="{85535F25-DD11-4927-A845-970C047B3795}"/>
              </a:ext>
            </a:extLst>
          </p:cNvPr>
          <p:cNvPicPr>
            <a:picLocks noChangeAspect="1"/>
          </p:cNvPicPr>
          <p:nvPr/>
        </p:nvPicPr>
        <p:blipFill rotWithShape="1">
          <a:blip r:embed="rId3">
            <a:extLst>
              <a:ext uri="{28A0092B-C50C-407E-A947-70E740481C1C}">
                <a14:useLocalDpi xmlns:a14="http://schemas.microsoft.com/office/drawing/2010/main" val="0"/>
              </a:ext>
            </a:extLst>
          </a:blip>
          <a:srcRect l="31233" t="33165" r="40028"/>
          <a:stretch/>
        </p:blipFill>
        <p:spPr>
          <a:xfrm>
            <a:off x="7360448" y="23904"/>
            <a:ext cx="3903490" cy="6808276"/>
          </a:xfrm>
          <a:prstGeom prst="rect">
            <a:avLst/>
          </a:prstGeom>
        </p:spPr>
      </p:pic>
    </p:spTree>
    <p:extLst>
      <p:ext uri="{BB962C8B-B14F-4D97-AF65-F5344CB8AC3E}">
        <p14:creationId xmlns:p14="http://schemas.microsoft.com/office/powerpoint/2010/main" val="123422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212546-39F1-4A4B-AF20-19336730AE4E}"/>
              </a:ext>
            </a:extLst>
          </p:cNvPr>
          <p:cNvPicPr>
            <a:picLocks noChangeAspect="1"/>
          </p:cNvPicPr>
          <p:nvPr/>
        </p:nvPicPr>
        <p:blipFill>
          <a:blip r:embed="rId2"/>
          <a:stretch>
            <a:fillRect/>
          </a:stretch>
        </p:blipFill>
        <p:spPr>
          <a:xfrm>
            <a:off x="1810870" y="205211"/>
            <a:ext cx="8289366" cy="4113219"/>
          </a:xfrm>
          <a:prstGeom prst="rect">
            <a:avLst/>
          </a:prstGeom>
        </p:spPr>
      </p:pic>
      <p:sp>
        <p:nvSpPr>
          <p:cNvPr id="3" name="Rectangle 2">
            <a:extLst>
              <a:ext uri="{FF2B5EF4-FFF2-40B4-BE49-F238E27FC236}">
                <a16:creationId xmlns:a16="http://schemas.microsoft.com/office/drawing/2014/main" id="{F466D4DA-A281-41FA-A399-B6806B330D43}"/>
              </a:ext>
            </a:extLst>
          </p:cNvPr>
          <p:cNvSpPr/>
          <p:nvPr/>
        </p:nvSpPr>
        <p:spPr>
          <a:xfrm>
            <a:off x="10997605" y="6103811"/>
            <a:ext cx="894669" cy="369332"/>
          </a:xfrm>
          <a:prstGeom prst="rect">
            <a:avLst/>
          </a:prstGeom>
        </p:spPr>
        <p:txBody>
          <a:bodyPr wrap="none">
            <a:spAutoFit/>
          </a:bodyPr>
          <a:lstStyle/>
          <a:p>
            <a:r>
              <a:rPr lang="en-US" dirty="0">
                <a:hlinkClick r:id="rId3"/>
              </a:rPr>
              <a:t>cdc.gov</a:t>
            </a:r>
            <a:endParaRPr lang="en-US" dirty="0"/>
          </a:p>
        </p:txBody>
      </p:sp>
      <p:sp>
        <p:nvSpPr>
          <p:cNvPr id="2" name="Rectangle 1">
            <a:extLst>
              <a:ext uri="{FF2B5EF4-FFF2-40B4-BE49-F238E27FC236}">
                <a16:creationId xmlns:a16="http://schemas.microsoft.com/office/drawing/2014/main" id="{FAEA5B20-308E-498C-9E0C-460895DE56F8}"/>
              </a:ext>
            </a:extLst>
          </p:cNvPr>
          <p:cNvSpPr/>
          <p:nvPr/>
        </p:nvSpPr>
        <p:spPr>
          <a:xfrm>
            <a:off x="0" y="4965038"/>
            <a:ext cx="12192000" cy="1508105"/>
          </a:xfrm>
          <a:prstGeom prst="rect">
            <a:avLst/>
          </a:prstGeom>
        </p:spPr>
        <p:txBody>
          <a:bodyPr wrap="square">
            <a:spAutoFit/>
          </a:bodyPr>
          <a:lstStyle/>
          <a:p>
            <a:r>
              <a:rPr lang="en-US" sz="2000" b="1" dirty="0">
                <a:solidFill>
                  <a:srgbClr val="000000"/>
                </a:solidFill>
                <a:latin typeface="Lato"/>
              </a:rPr>
              <a:t>What is vancomycin-resistant enterococci?</a:t>
            </a:r>
          </a:p>
          <a:p>
            <a:r>
              <a:rPr lang="en-US" dirty="0" err="1">
                <a:solidFill>
                  <a:srgbClr val="000000"/>
                </a:solidFill>
                <a:latin typeface="Lato"/>
              </a:rPr>
              <a:t>Enteroccocci</a:t>
            </a:r>
            <a:r>
              <a:rPr lang="en-US" dirty="0">
                <a:solidFill>
                  <a:srgbClr val="000000"/>
                </a:solidFill>
                <a:latin typeface="Lato"/>
              </a:rPr>
              <a:t> are bacteria that are normally present in the human intestines and in the female genital tract and are often found in the environment. These bacteria can sometimes cause infections. Vancomycin is an antibiotic that is used to treat some drug-resistant infections caused by enterococci. In some instances, enterococci have become resistant to this drug and thus are called vancomycin-resistant enterococci (VRE). Most VRE infections occur in hospitals.</a:t>
            </a:r>
            <a:endParaRPr lang="en-US" b="0" i="0" dirty="0">
              <a:solidFill>
                <a:srgbClr val="000000"/>
              </a:solidFill>
              <a:effectLst/>
              <a:latin typeface="Lato"/>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333F130-B252-4A7C-B9C1-F10E0EA0273D}"/>
                  </a:ext>
                </a:extLst>
              </p14:cNvPr>
              <p14:cNvContentPartPr/>
              <p14:nvPr/>
            </p14:nvContentPartPr>
            <p14:xfrm>
              <a:off x="3017584" y="6250374"/>
              <a:ext cx="3921480" cy="100800"/>
            </p14:xfrm>
          </p:contentPart>
        </mc:Choice>
        <mc:Fallback xmlns="">
          <p:pic>
            <p:nvPicPr>
              <p:cNvPr id="5" name="Ink 4">
                <a:extLst>
                  <a:ext uri="{FF2B5EF4-FFF2-40B4-BE49-F238E27FC236}">
                    <a16:creationId xmlns:a16="http://schemas.microsoft.com/office/drawing/2014/main" id="{3333F130-B252-4A7C-B9C1-F10E0EA0273D}"/>
                  </a:ext>
                </a:extLst>
              </p:cNvPr>
              <p:cNvPicPr/>
              <p:nvPr/>
            </p:nvPicPr>
            <p:blipFill>
              <a:blip r:embed="rId5"/>
              <a:stretch>
                <a:fillRect/>
              </a:stretch>
            </p:blipFill>
            <p:spPr>
              <a:xfrm>
                <a:off x="2963584" y="6142374"/>
                <a:ext cx="4029120" cy="316440"/>
              </a:xfrm>
              <a:prstGeom prst="rect">
                <a:avLst/>
              </a:prstGeom>
            </p:spPr>
          </p:pic>
        </mc:Fallback>
      </mc:AlternateContent>
    </p:spTree>
    <p:extLst>
      <p:ext uri="{BB962C8B-B14F-4D97-AF65-F5344CB8AC3E}">
        <p14:creationId xmlns:p14="http://schemas.microsoft.com/office/powerpoint/2010/main" val="39834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EB4D-E6D5-4B91-8BAF-BB94030086A2}"/>
              </a:ext>
            </a:extLst>
          </p:cNvPr>
          <p:cNvSpPr>
            <a:spLocks noGrp="1"/>
          </p:cNvSpPr>
          <p:nvPr>
            <p:ph type="title"/>
          </p:nvPr>
        </p:nvSpPr>
        <p:spPr/>
        <p:txBody>
          <a:bodyPr/>
          <a:lstStyle/>
          <a:p>
            <a:r>
              <a:rPr lang="en-US" dirty="0"/>
              <a:t>Bonus Slides</a:t>
            </a:r>
          </a:p>
        </p:txBody>
      </p:sp>
      <p:sp>
        <p:nvSpPr>
          <p:cNvPr id="3" name="Text Placeholder 2">
            <a:extLst>
              <a:ext uri="{FF2B5EF4-FFF2-40B4-BE49-F238E27FC236}">
                <a16:creationId xmlns:a16="http://schemas.microsoft.com/office/drawing/2014/main" id="{9AA77A16-8C5E-4119-90C0-3FA1C357122A}"/>
              </a:ext>
            </a:extLst>
          </p:cNvPr>
          <p:cNvSpPr>
            <a:spLocks noGrp="1"/>
          </p:cNvSpPr>
          <p:nvPr>
            <p:ph type="body" idx="1"/>
          </p:nvPr>
        </p:nvSpPr>
        <p:spPr/>
        <p:txBody>
          <a:bodyPr/>
          <a:lstStyle/>
          <a:p>
            <a:r>
              <a:rPr lang="en-US" dirty="0"/>
              <a:t>Code from the talk</a:t>
            </a:r>
          </a:p>
        </p:txBody>
      </p:sp>
    </p:spTree>
    <p:extLst>
      <p:ext uri="{BB962C8B-B14F-4D97-AF65-F5344CB8AC3E}">
        <p14:creationId xmlns:p14="http://schemas.microsoft.com/office/powerpoint/2010/main" val="130401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1D03D7-9445-4B10-BF5D-5D077402B6B6}"/>
              </a:ext>
            </a:extLst>
          </p:cNvPr>
          <p:cNvSpPr/>
          <p:nvPr/>
        </p:nvSpPr>
        <p:spPr>
          <a:xfrm>
            <a:off x="1016000" y="1771001"/>
            <a:ext cx="10159999" cy="1569660"/>
          </a:xfrm>
          <a:prstGeom prst="rect">
            <a:avLst/>
          </a:prstGeom>
        </p:spPr>
        <p:txBody>
          <a:bodyPr wrap="square">
            <a:spAutoFit/>
          </a:bodyPr>
          <a:lstStyle/>
          <a:p>
            <a:r>
              <a:rPr lang="en-US" sz="2400" dirty="0" err="1">
                <a:latin typeface="Consolas" panose="020B0609020204030204" pitchFamily="49" charset="0"/>
              </a:rPr>
              <a:t>tla_pat</a:t>
            </a:r>
            <a:r>
              <a:rPr lang="en-US" sz="2400" dirty="0">
                <a:latin typeface="Consolas" panose="020B0609020204030204" pitchFamily="49" charset="0"/>
              </a:rPr>
              <a:t> &lt;- </a:t>
            </a:r>
            <a:r>
              <a:rPr lang="en-US" sz="2400" dirty="0">
                <a:solidFill>
                  <a:schemeClr val="accent6">
                    <a:lumMod val="50000"/>
                  </a:schemeClr>
                </a:solidFill>
                <a:latin typeface="Consolas" panose="020B0609020204030204" pitchFamily="49" charset="0"/>
              </a:rPr>
              <a:t>"(([A-Z])[a-z']+(?: |,|&amp;|</a:t>
            </a:r>
            <a:r>
              <a:rPr lang="en-US" sz="2400" dirty="0" err="1">
                <a:solidFill>
                  <a:schemeClr val="accent6">
                    <a:lumMod val="50000"/>
                  </a:schemeClr>
                </a:solidFill>
                <a:latin typeface="Consolas" panose="020B0609020204030204" pitchFamily="49" charset="0"/>
              </a:rPr>
              <a:t>and|of</a:t>
            </a:r>
            <a:r>
              <a:rPr lang="en-US" sz="2400" dirty="0">
                <a:solidFill>
                  <a:schemeClr val="accent6">
                    <a:lumMod val="50000"/>
                  </a:schemeClr>
                </a:solidFill>
                <a:latin typeface="Consolas" panose="020B0609020204030204" pitchFamily="49" charset="0"/>
              </a:rPr>
              <a:t>|-)+([A-Z])[a-z']+(?: |,|&amp;|</a:t>
            </a:r>
            <a:r>
              <a:rPr lang="en-US" sz="2400" dirty="0" err="1">
                <a:solidFill>
                  <a:schemeClr val="accent6">
                    <a:lumMod val="50000"/>
                  </a:schemeClr>
                </a:solidFill>
                <a:latin typeface="Consolas" panose="020B0609020204030204" pitchFamily="49" charset="0"/>
              </a:rPr>
              <a:t>and|of</a:t>
            </a:r>
            <a:r>
              <a:rPr lang="en-US" sz="2400" dirty="0">
                <a:solidFill>
                  <a:schemeClr val="accent6">
                    <a:lumMod val="50000"/>
                  </a:schemeClr>
                </a:solidFill>
                <a:latin typeface="Consolas" panose="020B0609020204030204" pitchFamily="49" charset="0"/>
              </a:rPr>
              <a:t>|-)+([A-Z])[a-z']+) ?\\(\\2\\3\\4\\)"</a:t>
            </a:r>
          </a:p>
          <a:p>
            <a:endParaRPr lang="en-US" sz="2400" dirty="0">
              <a:latin typeface="Consolas" panose="020B0609020204030204" pitchFamily="49" charset="0"/>
            </a:endParaRPr>
          </a:p>
          <a:p>
            <a:r>
              <a:rPr lang="en-US" sz="2400" dirty="0" err="1">
                <a:latin typeface="Consolas" panose="020B0609020204030204" pitchFamily="49" charset="0"/>
              </a:rPr>
              <a:t>grepl</a:t>
            </a:r>
            <a:r>
              <a:rPr lang="en-US" sz="2400" dirty="0">
                <a:latin typeface="Consolas" panose="020B0609020204030204" pitchFamily="49" charset="0"/>
              </a:rPr>
              <a:t>(</a:t>
            </a:r>
            <a:r>
              <a:rPr lang="en-US" sz="2400" dirty="0" err="1">
                <a:latin typeface="Consolas" panose="020B0609020204030204" pitchFamily="49" charset="0"/>
              </a:rPr>
              <a:t>tla_pat</a:t>
            </a:r>
            <a:r>
              <a:rPr lang="en-US" sz="2400" dirty="0">
                <a:latin typeface="Consolas" panose="020B0609020204030204" pitchFamily="49" charset="0"/>
              </a:rPr>
              <a:t>, </a:t>
            </a:r>
            <a:r>
              <a:rPr lang="en-US" sz="2400" dirty="0">
                <a:solidFill>
                  <a:schemeClr val="accent6">
                    <a:lumMod val="50000"/>
                  </a:schemeClr>
                </a:solidFill>
                <a:latin typeface="Consolas" panose="020B0609020204030204" pitchFamily="49" charset="0"/>
              </a:rPr>
              <a:t>"Three-Letter Acronym (TLA)"</a:t>
            </a:r>
            <a:r>
              <a:rPr lang="en-US" sz="2400" dirty="0">
                <a:latin typeface="Consolas" panose="020B0609020204030204" pitchFamily="49" charset="0"/>
              </a:rPr>
              <a:t>)</a:t>
            </a:r>
          </a:p>
        </p:txBody>
      </p:sp>
    </p:spTree>
    <p:extLst>
      <p:ext uri="{BB962C8B-B14F-4D97-AF65-F5344CB8AC3E}">
        <p14:creationId xmlns:p14="http://schemas.microsoft.com/office/powerpoint/2010/main" val="53436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8295B-59AD-4456-97E0-AFCFC01BD53C}"/>
              </a:ext>
            </a:extLst>
          </p:cNvPr>
          <p:cNvSpPr/>
          <p:nvPr/>
        </p:nvSpPr>
        <p:spPr>
          <a:xfrm>
            <a:off x="167341" y="551870"/>
            <a:ext cx="11857318" cy="6001643"/>
          </a:xfrm>
          <a:prstGeom prst="rect">
            <a:avLst/>
          </a:prstGeom>
        </p:spPr>
        <p:txBody>
          <a:bodyPr wrap="square">
            <a:spAutoFit/>
          </a:bodyPr>
          <a:lstStyle/>
          <a:p>
            <a:r>
              <a:rPr lang="en-US" sz="2400" dirty="0">
                <a:latin typeface="Consolas" panose="020B0609020204030204" pitchFamily="49" charset="0"/>
              </a:rPr>
              <a:t>library(</a:t>
            </a:r>
            <a:r>
              <a:rPr lang="en-US" sz="2400" dirty="0" err="1">
                <a:latin typeface="Consolas" panose="020B0609020204030204" pitchFamily="49" charset="0"/>
              </a:rPr>
              <a:t>dplyr</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err="1">
                <a:latin typeface="Consolas" panose="020B0609020204030204" pitchFamily="49" charset="0"/>
              </a:rPr>
              <a:t>find_acronyms_of_length</a:t>
            </a:r>
            <a:r>
              <a:rPr lang="en-US" sz="2400" dirty="0">
                <a:latin typeface="Consolas" panose="020B0609020204030204" pitchFamily="49" charset="0"/>
              </a:rPr>
              <a:t> &lt;- function(</a:t>
            </a:r>
            <a:r>
              <a:rPr lang="en-US" sz="2400" dirty="0" err="1">
                <a:latin typeface="Consolas" panose="020B0609020204030204" pitchFamily="49" charset="0"/>
              </a:rPr>
              <a:t>num_terms</a:t>
            </a:r>
            <a:r>
              <a:rPr lang="en-US" sz="2400" dirty="0">
                <a:latin typeface="Consolas" panose="020B0609020204030204" pitchFamily="49" charset="0"/>
              </a:rPr>
              <a:t>, txt){</a:t>
            </a:r>
          </a:p>
          <a:p>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chemeClr val="accent2">
                    <a:lumMod val="50000"/>
                  </a:schemeClr>
                </a:solidFill>
                <a:latin typeface="Consolas" panose="020B0609020204030204" pitchFamily="49" charset="0"/>
              </a:rPr>
              <a:t># Find full names followed by abbreviation in parentheses</a:t>
            </a:r>
          </a:p>
          <a:p>
            <a:r>
              <a:rPr lang="en-US" sz="2400" dirty="0">
                <a:solidFill>
                  <a:schemeClr val="accent2">
                    <a:lumMod val="50000"/>
                  </a:schemeClr>
                </a:solidFill>
                <a:latin typeface="Consolas" panose="020B0609020204030204" pitchFamily="49" charset="0"/>
              </a:rPr>
              <a:t>    # Assemble acronym pattern for specified number of terms:</a:t>
            </a:r>
          </a:p>
          <a:p>
            <a:r>
              <a:rPr lang="en-US" sz="2400" dirty="0">
                <a:latin typeface="Consolas" panose="020B0609020204030204" pitchFamily="49" charset="0"/>
              </a:rPr>
              <a:t>    </a:t>
            </a:r>
            <a:r>
              <a:rPr lang="en-US" sz="2400" dirty="0" err="1">
                <a:latin typeface="Consolas" panose="020B0609020204030204" pitchFamily="49" charset="0"/>
              </a:rPr>
              <a:t>terms_pat</a:t>
            </a:r>
            <a:r>
              <a:rPr lang="en-US" sz="2400" dirty="0">
                <a:latin typeface="Consolas" panose="020B0609020204030204" pitchFamily="49" charset="0"/>
              </a:rPr>
              <a:t> &lt;- paste(rep(</a:t>
            </a:r>
            <a:r>
              <a:rPr lang="en-US" sz="2400" dirty="0">
                <a:solidFill>
                  <a:schemeClr val="accent6">
                    <a:lumMod val="50000"/>
                  </a:schemeClr>
                </a:solidFill>
                <a:latin typeface="Consolas" panose="020B0609020204030204" pitchFamily="49" charset="0"/>
              </a:rPr>
              <a:t>"([A-Z])[a-z']+"</a:t>
            </a:r>
            <a:r>
              <a:rPr lang="en-US" sz="2400" dirty="0">
                <a:latin typeface="Consolas" panose="020B0609020204030204" pitchFamily="49" charset="0"/>
              </a:rPr>
              <a:t>, </a:t>
            </a:r>
            <a:r>
              <a:rPr lang="en-US" sz="2400" dirty="0" err="1">
                <a:latin typeface="Consolas" panose="020B0609020204030204" pitchFamily="49" charset="0"/>
              </a:rPr>
              <a:t>num_terms</a:t>
            </a:r>
            <a:r>
              <a:rPr lang="en-US" sz="2400" dirty="0">
                <a:latin typeface="Consolas" panose="020B0609020204030204" pitchFamily="49" charset="0"/>
              </a:rPr>
              <a:t>),</a:t>
            </a:r>
          </a:p>
          <a:p>
            <a:r>
              <a:rPr lang="en-US" sz="2400" dirty="0">
                <a:latin typeface="Consolas" panose="020B0609020204030204" pitchFamily="49" charset="0"/>
              </a:rPr>
              <a:t>                       collapse=</a:t>
            </a:r>
            <a:r>
              <a:rPr lang="en-US" sz="2400" dirty="0">
                <a:solidFill>
                  <a:schemeClr val="accent6">
                    <a:lumMod val="50000"/>
                  </a:schemeClr>
                </a:solidFill>
                <a:latin typeface="Consolas" panose="020B0609020204030204" pitchFamily="49" charset="0"/>
              </a:rPr>
              <a:t>'(?: |,|&amp;|</a:t>
            </a:r>
            <a:r>
              <a:rPr lang="en-US" sz="2400" dirty="0" err="1">
                <a:solidFill>
                  <a:schemeClr val="accent6">
                    <a:lumMod val="50000"/>
                  </a:schemeClr>
                </a:solidFill>
                <a:latin typeface="Consolas" panose="020B0609020204030204" pitchFamily="49" charset="0"/>
              </a:rPr>
              <a:t>and|of</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a:t>
            </a:r>
          </a:p>
          <a:p>
            <a:r>
              <a:rPr lang="en-US" sz="2400" dirty="0">
                <a:latin typeface="Consolas" panose="020B0609020204030204" pitchFamily="49" charset="0"/>
              </a:rPr>
              <a:t>    </a:t>
            </a:r>
            <a:r>
              <a:rPr lang="en-US" sz="2400" dirty="0" err="1">
                <a:latin typeface="Consolas" panose="020B0609020204030204" pitchFamily="49" charset="0"/>
              </a:rPr>
              <a:t>backref_pat</a:t>
            </a:r>
            <a:r>
              <a:rPr lang="en-US" sz="2400" dirty="0">
                <a:latin typeface="Consolas" panose="020B0609020204030204" pitchFamily="49" charset="0"/>
              </a:rPr>
              <a:t> &lt;- paste0(</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 (1:num_terms) + 1, collapse=</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a:t>
            </a:r>
          </a:p>
          <a:p>
            <a:r>
              <a:rPr lang="en-US" sz="2400" dirty="0">
                <a:latin typeface="Consolas" panose="020B0609020204030204" pitchFamily="49" charset="0"/>
              </a:rPr>
              <a:t>    </a:t>
            </a:r>
            <a:r>
              <a:rPr lang="en-US" sz="2400" dirty="0" err="1">
                <a:latin typeface="Consolas" panose="020B0609020204030204" pitchFamily="49" charset="0"/>
              </a:rPr>
              <a:t>acronym_pat</a:t>
            </a:r>
            <a:r>
              <a:rPr lang="en-US" sz="2400" dirty="0">
                <a:latin typeface="Consolas" panose="020B0609020204030204" pitchFamily="49" charset="0"/>
              </a:rPr>
              <a:t> &lt;- </a:t>
            </a:r>
            <a:r>
              <a:rPr lang="en-US" sz="2400" dirty="0" err="1">
                <a:latin typeface="Consolas" panose="020B0609020204030204" pitchFamily="49" charset="0"/>
              </a:rPr>
              <a:t>sprintf</a:t>
            </a:r>
            <a:r>
              <a:rPr lang="en-US" sz="2400" dirty="0">
                <a:latin typeface="Consolas" panose="020B0609020204030204" pitchFamily="49" charset="0"/>
              </a:rPr>
              <a:t>(</a:t>
            </a:r>
            <a:r>
              <a:rPr lang="en-US" sz="2400" dirty="0">
                <a:solidFill>
                  <a:schemeClr val="accent6">
                    <a:lumMod val="50000"/>
                  </a:schemeClr>
                </a:solidFill>
                <a:latin typeface="Consolas" panose="020B0609020204030204" pitchFamily="49" charset="0"/>
              </a:rPr>
              <a:t>'(%s) ?\\(%s\\)'</a:t>
            </a:r>
            <a:r>
              <a:rPr lang="en-US" sz="2400" dirty="0">
                <a:latin typeface="Consolas" panose="020B0609020204030204" pitchFamily="49" charset="0"/>
              </a:rPr>
              <a:t>, </a:t>
            </a:r>
            <a:r>
              <a:rPr lang="en-US" sz="2400" dirty="0" err="1">
                <a:latin typeface="Consolas" panose="020B0609020204030204" pitchFamily="49" charset="0"/>
              </a:rPr>
              <a:t>terms_pat</a:t>
            </a:r>
            <a:r>
              <a:rPr lang="en-US" sz="2400" dirty="0">
                <a:latin typeface="Consolas" panose="020B0609020204030204" pitchFamily="49" charset="0"/>
              </a:rPr>
              <a:t>, </a:t>
            </a:r>
            <a:r>
              <a:rPr lang="en-US" sz="2400" dirty="0" err="1">
                <a:latin typeface="Consolas" panose="020B0609020204030204" pitchFamily="49" charset="0"/>
              </a:rPr>
              <a:t>backref_pat</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    </a:t>
            </a:r>
            <a:r>
              <a:rPr lang="en-US" sz="2400" dirty="0">
                <a:solidFill>
                  <a:schemeClr val="accent2">
                    <a:lumMod val="50000"/>
                  </a:schemeClr>
                </a:solidFill>
                <a:latin typeface="Consolas" panose="020B0609020204030204" pitchFamily="49" charset="0"/>
              </a:rPr>
              <a:t># Use the pattern to extract occurrences from the text:</a:t>
            </a:r>
          </a:p>
          <a:p>
            <a:r>
              <a:rPr lang="en-US" sz="2400" dirty="0">
                <a:latin typeface="Consolas" panose="020B0609020204030204" pitchFamily="49" charset="0"/>
              </a:rPr>
              <a:t>    txt %&gt;% </a:t>
            </a:r>
          </a:p>
          <a:p>
            <a:r>
              <a:rPr lang="en-US" sz="2400" dirty="0">
                <a:latin typeface="Consolas" panose="020B0609020204030204" pitchFamily="49" charset="0"/>
              </a:rPr>
              <a:t>      </a:t>
            </a:r>
            <a:r>
              <a:rPr lang="en-US" sz="2400" dirty="0" err="1">
                <a:latin typeface="Consolas" panose="020B0609020204030204" pitchFamily="49" charset="0"/>
              </a:rPr>
              <a:t>gregexpr</a:t>
            </a:r>
            <a:r>
              <a:rPr lang="en-US" sz="2400" dirty="0">
                <a:latin typeface="Consolas" panose="020B0609020204030204" pitchFamily="49" charset="0"/>
              </a:rPr>
              <a:t>(</a:t>
            </a:r>
            <a:r>
              <a:rPr lang="en-US" sz="2400" dirty="0" err="1">
                <a:latin typeface="Consolas" panose="020B0609020204030204" pitchFamily="49" charset="0"/>
              </a:rPr>
              <a:t>acronym_pat</a:t>
            </a:r>
            <a:r>
              <a:rPr lang="en-US" sz="2400" dirty="0">
                <a:latin typeface="Consolas" panose="020B0609020204030204" pitchFamily="49" charset="0"/>
              </a:rPr>
              <a:t>, ., </a:t>
            </a:r>
            <a:r>
              <a:rPr lang="en-US" sz="2400" dirty="0" err="1">
                <a:latin typeface="Consolas" panose="020B0609020204030204" pitchFamily="49" charset="0"/>
              </a:rPr>
              <a:t>perl</a:t>
            </a:r>
            <a:r>
              <a:rPr lang="en-US" sz="2400" dirty="0">
                <a:latin typeface="Consolas" panose="020B0609020204030204" pitchFamily="49" charset="0"/>
              </a:rPr>
              <a:t>=TRUE, </a:t>
            </a:r>
            <a:r>
              <a:rPr lang="en-US" sz="2400" dirty="0" err="1">
                <a:latin typeface="Consolas" panose="020B0609020204030204" pitchFamily="49" charset="0"/>
              </a:rPr>
              <a:t>ignore.case</a:t>
            </a:r>
            <a:r>
              <a:rPr lang="en-US" sz="2400" dirty="0">
                <a:latin typeface="Consolas" panose="020B0609020204030204" pitchFamily="49" charset="0"/>
              </a:rPr>
              <a:t>=TRUE) %&gt;%</a:t>
            </a:r>
          </a:p>
          <a:p>
            <a:r>
              <a:rPr lang="en-US" sz="2400" dirty="0">
                <a:latin typeface="Consolas" panose="020B0609020204030204" pitchFamily="49" charset="0"/>
              </a:rPr>
              <a:t>      </a:t>
            </a:r>
            <a:r>
              <a:rPr lang="en-US" sz="2400" dirty="0" err="1">
                <a:latin typeface="Consolas" panose="020B0609020204030204" pitchFamily="49" charset="0"/>
              </a:rPr>
              <a:t>regmatches</a:t>
            </a:r>
            <a:r>
              <a:rPr lang="en-US" sz="2400" dirty="0">
                <a:latin typeface="Consolas" panose="020B0609020204030204" pitchFamily="49" charset="0"/>
              </a:rPr>
              <a:t>(txt, .)</a:t>
            </a:r>
          </a:p>
          <a:p>
            <a:r>
              <a:rPr lang="en-US" sz="2400" dirty="0">
                <a:latin typeface="Consolas" panose="020B0609020204030204" pitchFamily="49" charset="0"/>
              </a:rPr>
              <a:t>  }</a:t>
            </a:r>
          </a:p>
        </p:txBody>
      </p:sp>
    </p:spTree>
    <p:extLst>
      <p:ext uri="{BB962C8B-B14F-4D97-AF65-F5344CB8AC3E}">
        <p14:creationId xmlns:p14="http://schemas.microsoft.com/office/powerpoint/2010/main" val="12011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CC2315-EB48-43F2-8364-BDF27B4F27F2}"/>
              </a:ext>
            </a:extLst>
          </p:cNvPr>
          <p:cNvSpPr/>
          <p:nvPr/>
        </p:nvSpPr>
        <p:spPr>
          <a:xfrm>
            <a:off x="125506" y="992094"/>
            <a:ext cx="11940987" cy="4893647"/>
          </a:xfrm>
          <a:prstGeom prst="rect">
            <a:avLst/>
          </a:prstGeom>
        </p:spPr>
        <p:txBody>
          <a:bodyPr wrap="square">
            <a:spAutoFit/>
          </a:bodyPr>
          <a:lstStyle/>
          <a:p>
            <a:r>
              <a:rPr lang="en-US" sz="2400" dirty="0" err="1">
                <a:latin typeface="Consolas" panose="020B0609020204030204" pitchFamily="49" charset="0"/>
              </a:rPr>
              <a:t>get_acronyms_table</a:t>
            </a:r>
            <a:r>
              <a:rPr lang="en-US" sz="2400" dirty="0">
                <a:latin typeface="Consolas" panose="020B0609020204030204" pitchFamily="49" charset="0"/>
              </a:rPr>
              <a:t> &lt;- function(</a:t>
            </a:r>
            <a:r>
              <a:rPr lang="en-US" sz="2400" dirty="0" err="1">
                <a:latin typeface="Consolas" panose="020B0609020204030204" pitchFamily="49" charset="0"/>
              </a:rPr>
              <a:t>text_vec</a:t>
            </a:r>
            <a:r>
              <a:rPr lang="en-US" sz="2400" dirty="0">
                <a:latin typeface="Consolas" panose="020B0609020204030204" pitchFamily="49" charset="0"/>
              </a:rPr>
              <a:t>, </a:t>
            </a:r>
            <a:r>
              <a:rPr lang="en-US" sz="2400" dirty="0" err="1">
                <a:latin typeface="Consolas" panose="020B0609020204030204" pitchFamily="49" charset="0"/>
              </a:rPr>
              <a:t>acronym_lengths</a:t>
            </a:r>
            <a:r>
              <a:rPr lang="en-US" sz="2400" dirty="0">
                <a:latin typeface="Consolas" panose="020B0609020204030204" pitchFamily="49" charset="0"/>
              </a:rPr>
              <a:t>=2:6){</a:t>
            </a:r>
          </a:p>
          <a:p>
            <a:r>
              <a:rPr lang="en-US" sz="2400" dirty="0">
                <a:latin typeface="Consolas" panose="020B0609020204030204" pitchFamily="49" charset="0"/>
              </a:rPr>
              <a:t>  </a:t>
            </a:r>
            <a:r>
              <a:rPr lang="en-US" sz="2400" dirty="0" err="1">
                <a:latin typeface="Consolas" panose="020B0609020204030204" pitchFamily="49" charset="0"/>
              </a:rPr>
              <a:t>text_vec</a:t>
            </a:r>
            <a:r>
              <a:rPr lang="en-US" sz="2400" dirty="0">
                <a:latin typeface="Consolas" panose="020B0609020204030204" pitchFamily="49" charset="0"/>
              </a:rPr>
              <a:t> %&gt;% </a:t>
            </a:r>
          </a:p>
          <a:p>
            <a:r>
              <a:rPr lang="en-US" sz="2400" dirty="0">
                <a:latin typeface="Consolas" panose="020B0609020204030204" pitchFamily="49" charset="0"/>
              </a:rPr>
              <a:t>    </a:t>
            </a:r>
            <a:r>
              <a:rPr lang="en-US" sz="2400" dirty="0" err="1">
                <a:latin typeface="Consolas" panose="020B0609020204030204" pitchFamily="49" charset="0"/>
              </a:rPr>
              <a:t>lapply</a:t>
            </a:r>
            <a:r>
              <a:rPr lang="en-US" sz="2400" dirty="0">
                <a:latin typeface="Consolas" panose="020B0609020204030204" pitchFamily="49" charset="0"/>
              </a:rPr>
              <a:t>(</a:t>
            </a:r>
            <a:r>
              <a:rPr lang="en-US" sz="2400" dirty="0" err="1">
                <a:latin typeface="Consolas" panose="020B0609020204030204" pitchFamily="49" charset="0"/>
              </a:rPr>
              <a:t>acronym_lengths</a:t>
            </a:r>
            <a:r>
              <a:rPr lang="en-US" sz="2400" dirty="0">
                <a:latin typeface="Consolas" panose="020B0609020204030204" pitchFamily="49" charset="0"/>
              </a:rPr>
              <a:t>, </a:t>
            </a:r>
            <a:r>
              <a:rPr lang="en-US" sz="2400" dirty="0" err="1">
                <a:latin typeface="Consolas" panose="020B0609020204030204" pitchFamily="49" charset="0"/>
              </a:rPr>
              <a:t>find_acronyms_of_length</a:t>
            </a:r>
            <a:r>
              <a:rPr lang="en-US" sz="2400" dirty="0">
                <a:latin typeface="Consolas" panose="020B0609020204030204" pitchFamily="49" charset="0"/>
              </a:rPr>
              <a:t>, .) %&gt;% </a:t>
            </a:r>
          </a:p>
          <a:p>
            <a:r>
              <a:rPr lang="en-US" sz="2400" dirty="0">
                <a:latin typeface="Consolas" panose="020B0609020204030204" pitchFamily="49" charset="0"/>
              </a:rPr>
              <a:t>    </a:t>
            </a:r>
            <a:r>
              <a:rPr lang="en-US" sz="2400" dirty="0" err="1">
                <a:latin typeface="Consolas" panose="020B0609020204030204" pitchFamily="49" charset="0"/>
              </a:rPr>
              <a:t>unlist</a:t>
            </a:r>
            <a:r>
              <a:rPr lang="en-US" sz="2400" dirty="0">
                <a:latin typeface="Consolas" panose="020B0609020204030204" pitchFamily="49" charset="0"/>
              </a:rPr>
              <a:t> %&gt;% </a:t>
            </a:r>
            <a:r>
              <a:rPr lang="en-US" sz="2400" dirty="0" err="1">
                <a:latin typeface="Consolas" panose="020B0609020204030204" pitchFamily="49" charset="0"/>
              </a:rPr>
              <a:t>gsub</a:t>
            </a:r>
            <a:r>
              <a:rPr lang="en-US" sz="2400" dirty="0">
                <a:latin typeface="Consolas" panose="020B0609020204030204" pitchFamily="49" charset="0"/>
              </a:rPr>
              <a:t>(</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 </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 .) %&gt;% </a:t>
            </a:r>
          </a:p>
          <a:p>
            <a:r>
              <a:rPr lang="en-US" sz="2400" dirty="0">
                <a:latin typeface="Consolas" panose="020B0609020204030204" pitchFamily="49" charset="0"/>
              </a:rPr>
              <a:t>    </a:t>
            </a:r>
            <a:r>
              <a:rPr lang="en-US" sz="2400" dirty="0" err="1">
                <a:latin typeface="Consolas" panose="020B0609020204030204" pitchFamily="49" charset="0"/>
              </a:rPr>
              <a:t>strsplit</a:t>
            </a:r>
            <a:r>
              <a:rPr lang="en-US" sz="2400" dirty="0">
                <a:latin typeface="Consolas" panose="020B0609020204030204" pitchFamily="49" charset="0"/>
              </a:rPr>
              <a:t>(</a:t>
            </a:r>
            <a:r>
              <a:rPr lang="en-US" sz="2400" dirty="0">
                <a:solidFill>
                  <a:schemeClr val="accent6">
                    <a:lumMod val="50000"/>
                  </a:schemeClr>
                </a:solidFill>
                <a:latin typeface="Consolas" panose="020B0609020204030204" pitchFamily="49" charset="0"/>
              </a:rPr>
              <a:t>' ?\\('</a:t>
            </a:r>
            <a:r>
              <a:rPr lang="en-US" sz="2400" dirty="0">
                <a:latin typeface="Consolas" panose="020B0609020204030204" pitchFamily="49" charset="0"/>
              </a:rPr>
              <a:t>) %&gt;% </a:t>
            </a:r>
            <a:r>
              <a:rPr lang="en-US" sz="2400" dirty="0" err="1">
                <a:latin typeface="Consolas" panose="020B0609020204030204" pitchFamily="49" charset="0"/>
              </a:rPr>
              <a:t>do.call</a:t>
            </a:r>
            <a:r>
              <a:rPr lang="en-US" sz="2400" dirty="0">
                <a:latin typeface="Consolas" panose="020B0609020204030204" pitchFamily="49" charset="0"/>
              </a:rPr>
              <a:t>(</a:t>
            </a:r>
            <a:r>
              <a:rPr lang="en-US" sz="2400" dirty="0" err="1">
                <a:latin typeface="Consolas" panose="020B0609020204030204" pitchFamily="49" charset="0"/>
              </a:rPr>
              <a:t>rbind</a:t>
            </a:r>
            <a:r>
              <a:rPr lang="en-US" sz="2400" dirty="0">
                <a:latin typeface="Consolas" panose="020B0609020204030204" pitchFamily="49" charset="0"/>
              </a:rPr>
              <a:t>, .) %&gt;%</a:t>
            </a:r>
          </a:p>
          <a:p>
            <a:r>
              <a:rPr lang="en-US" sz="2400" dirty="0">
                <a:latin typeface="Consolas" panose="020B0609020204030204" pitchFamily="49" charset="0"/>
              </a:rPr>
              <a:t>    </a:t>
            </a:r>
            <a:r>
              <a:rPr lang="en-US" sz="2400" dirty="0" err="1">
                <a:latin typeface="Consolas" panose="020B0609020204030204" pitchFamily="49" charset="0"/>
              </a:rPr>
              <a:t>as.data.frame</a:t>
            </a:r>
            <a:r>
              <a:rPr lang="en-US" sz="2400" dirty="0">
                <a:latin typeface="Consolas" panose="020B0609020204030204" pitchFamily="49" charset="0"/>
              </a:rPr>
              <a:t>(</a:t>
            </a:r>
            <a:r>
              <a:rPr lang="en-US" sz="2400" dirty="0" err="1">
                <a:latin typeface="Consolas" panose="020B0609020204030204" pitchFamily="49" charset="0"/>
              </a:rPr>
              <a:t>stringsAsFactors</a:t>
            </a:r>
            <a:r>
              <a:rPr lang="en-US" sz="2400" dirty="0">
                <a:latin typeface="Consolas" panose="020B0609020204030204" pitchFamily="49" charset="0"/>
              </a:rPr>
              <a:t>=FALSE) %&gt;% </a:t>
            </a:r>
          </a:p>
          <a:p>
            <a:r>
              <a:rPr lang="en-US" sz="2400" dirty="0">
                <a:latin typeface="Consolas" panose="020B0609020204030204" pitchFamily="49" charset="0"/>
              </a:rPr>
              <a:t>    </a:t>
            </a:r>
            <a:r>
              <a:rPr lang="en-US" sz="2400" dirty="0" err="1">
                <a:latin typeface="Consolas" panose="020B0609020204030204" pitchFamily="49" charset="0"/>
              </a:rPr>
              <a:t>setNames</a:t>
            </a:r>
            <a:r>
              <a:rPr lang="en-US" sz="2400" dirty="0">
                <a:latin typeface="Consolas" panose="020B0609020204030204" pitchFamily="49" charset="0"/>
              </a:rPr>
              <a:t>(nm=c(</a:t>
            </a:r>
            <a:r>
              <a:rPr lang="en-US" sz="2400" dirty="0">
                <a:solidFill>
                  <a:schemeClr val="accent6">
                    <a:lumMod val="50000"/>
                  </a:schemeClr>
                </a:solidFill>
                <a:latin typeface="Consolas" panose="020B0609020204030204" pitchFamily="49" charset="0"/>
              </a:rPr>
              <a:t>'full'</a:t>
            </a:r>
            <a:r>
              <a:rPr lang="en-US" sz="2400" dirty="0">
                <a:latin typeface="Consolas" panose="020B0609020204030204" pitchFamily="49" charset="0"/>
              </a:rPr>
              <a:t>, </a:t>
            </a:r>
            <a:r>
              <a:rPr lang="en-US" sz="2400" dirty="0">
                <a:solidFill>
                  <a:schemeClr val="accent6">
                    <a:lumMod val="50000"/>
                  </a:schemeClr>
                </a:solidFill>
                <a:latin typeface="Consolas" panose="020B0609020204030204" pitchFamily="49" charset="0"/>
              </a:rPr>
              <a:t>'</a:t>
            </a:r>
            <a:r>
              <a:rPr lang="en-US" sz="2400" dirty="0" err="1">
                <a:solidFill>
                  <a:schemeClr val="accent6">
                    <a:lumMod val="50000"/>
                  </a:schemeClr>
                </a:solidFill>
                <a:latin typeface="Consolas" panose="020B0609020204030204" pitchFamily="49" charset="0"/>
              </a:rPr>
              <a:t>abbr</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 %&gt;% </a:t>
            </a:r>
          </a:p>
          <a:p>
            <a:r>
              <a:rPr lang="en-US" sz="2400" dirty="0">
                <a:latin typeface="Consolas" panose="020B0609020204030204" pitchFamily="49" charset="0"/>
              </a:rPr>
              <a:t>    mutate(</a:t>
            </a:r>
            <a:r>
              <a:rPr lang="en-US" sz="2400" dirty="0" err="1">
                <a:latin typeface="Consolas" panose="020B0609020204030204" pitchFamily="49" charset="0"/>
              </a:rPr>
              <a:t>normalized_name</a:t>
            </a:r>
            <a:r>
              <a:rPr lang="en-US" sz="2400" dirty="0">
                <a:latin typeface="Consolas" panose="020B0609020204030204" pitchFamily="49" charset="0"/>
              </a:rPr>
              <a:t>=full %&gt;% </a:t>
            </a:r>
            <a:r>
              <a:rPr lang="en-US" sz="2400" dirty="0" err="1">
                <a:latin typeface="Consolas" panose="020B0609020204030204" pitchFamily="49" charset="0"/>
              </a:rPr>
              <a:t>gsub</a:t>
            </a:r>
            <a:r>
              <a:rPr lang="en-US" sz="2400" dirty="0">
                <a:latin typeface="Consolas" panose="020B0609020204030204" pitchFamily="49" charset="0"/>
              </a:rPr>
              <a:t>(</a:t>
            </a:r>
            <a:r>
              <a:rPr lang="en-US" sz="2400" dirty="0">
                <a:solidFill>
                  <a:schemeClr val="accent6">
                    <a:lumMod val="50000"/>
                  </a:schemeClr>
                </a:solidFill>
                <a:latin typeface="Consolas" panose="020B0609020204030204" pitchFamily="49" charset="0"/>
              </a:rPr>
              <a:t>',|&amp;|</a:t>
            </a:r>
            <a:r>
              <a:rPr lang="en-US" sz="2400" dirty="0" err="1">
                <a:solidFill>
                  <a:schemeClr val="accent6">
                    <a:lumMod val="50000"/>
                  </a:schemeClr>
                </a:solidFill>
                <a:latin typeface="Consolas" panose="020B0609020204030204" pitchFamily="49" charset="0"/>
              </a:rPr>
              <a:t>and|of</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 </a:t>
            </a:r>
            <a:r>
              <a:rPr lang="en-US" sz="2400" dirty="0">
                <a:solidFill>
                  <a:schemeClr val="accent6">
                    <a:lumMod val="50000"/>
                  </a:schemeClr>
                </a:solidFill>
                <a:latin typeface="Consolas" panose="020B0609020204030204" pitchFamily="49" charset="0"/>
              </a:rPr>
              <a:t>''</a:t>
            </a:r>
            <a:r>
              <a:rPr lang="en-US" sz="2400" dirty="0">
                <a:latin typeface="Consolas" panose="020B0609020204030204" pitchFamily="49" charset="0"/>
              </a:rPr>
              <a:t>, .) %&gt;%</a:t>
            </a:r>
          </a:p>
          <a:p>
            <a:r>
              <a:rPr lang="en-US" sz="2400" dirty="0">
                <a:latin typeface="Consolas" panose="020B0609020204030204" pitchFamily="49" charset="0"/>
              </a:rPr>
              <a:t>                           </a:t>
            </a:r>
            <a:r>
              <a:rPr lang="en-US" sz="2400" dirty="0" err="1">
                <a:latin typeface="Consolas" panose="020B0609020204030204" pitchFamily="49" charset="0"/>
              </a:rPr>
              <a:t>gsub</a:t>
            </a:r>
            <a:r>
              <a:rPr lang="en-US" sz="2400" dirty="0">
                <a:latin typeface="Consolas" panose="020B0609020204030204" pitchFamily="49" charset="0"/>
              </a:rPr>
              <a:t>(</a:t>
            </a:r>
            <a:r>
              <a:rPr lang="en-US" sz="2400" dirty="0">
                <a:solidFill>
                  <a:schemeClr val="accent6">
                    <a:lumMod val="50000"/>
                  </a:schemeClr>
                </a:solidFill>
                <a:latin typeface="Consolas" panose="020B0609020204030204" pitchFamily="49" charset="0"/>
              </a:rPr>
              <a:t>' +'</a:t>
            </a:r>
            <a:r>
              <a:rPr lang="en-US" sz="2400" dirty="0">
                <a:latin typeface="Consolas" panose="020B0609020204030204" pitchFamily="49" charset="0"/>
              </a:rPr>
              <a:t>, </a:t>
            </a:r>
            <a:r>
              <a:rPr lang="en-US" sz="2400" dirty="0">
                <a:solidFill>
                  <a:schemeClr val="accent6">
                    <a:lumMod val="50000"/>
                  </a:schemeClr>
                </a:solidFill>
                <a:latin typeface="Consolas" panose="020B0609020204030204" pitchFamily="49" charset="0"/>
              </a:rPr>
              <a:t>' '</a:t>
            </a:r>
            <a:r>
              <a:rPr lang="en-US" sz="2400" dirty="0">
                <a:latin typeface="Consolas" panose="020B0609020204030204" pitchFamily="49" charset="0"/>
              </a:rPr>
              <a:t>, .) %&gt;% </a:t>
            </a:r>
            <a:r>
              <a:rPr lang="en-US" sz="2400" dirty="0" err="1">
                <a:latin typeface="Consolas" panose="020B0609020204030204" pitchFamily="49" charset="0"/>
              </a:rPr>
              <a:t>tolower</a:t>
            </a:r>
            <a:r>
              <a:rPr lang="en-US" sz="2400" dirty="0">
                <a:latin typeface="Consolas" panose="020B0609020204030204" pitchFamily="49" charset="0"/>
              </a:rPr>
              <a:t>  ) %&gt;%</a:t>
            </a:r>
          </a:p>
          <a:p>
            <a:r>
              <a:rPr lang="en-US" sz="2400" dirty="0">
                <a:latin typeface="Consolas" panose="020B0609020204030204" pitchFamily="49" charset="0"/>
              </a:rPr>
              <a:t>    </a:t>
            </a:r>
            <a:r>
              <a:rPr lang="en-US" sz="2400" dirty="0" err="1">
                <a:latin typeface="Consolas" panose="020B0609020204030204" pitchFamily="49" charset="0"/>
              </a:rPr>
              <a:t>group_by</a:t>
            </a:r>
            <a:r>
              <a:rPr lang="en-US" sz="2400" dirty="0">
                <a:latin typeface="Consolas" panose="020B0609020204030204" pitchFamily="49" charset="0"/>
              </a:rPr>
              <a:t>(</a:t>
            </a:r>
            <a:r>
              <a:rPr lang="en-US" sz="2400" dirty="0" err="1">
                <a:latin typeface="Consolas" panose="020B0609020204030204" pitchFamily="49" charset="0"/>
              </a:rPr>
              <a:t>normalized_name</a:t>
            </a:r>
            <a:r>
              <a:rPr lang="en-US" sz="2400" dirty="0">
                <a:latin typeface="Consolas" panose="020B0609020204030204" pitchFamily="49" charset="0"/>
              </a:rPr>
              <a:t>) %&gt;% </a:t>
            </a:r>
            <a:r>
              <a:rPr lang="en-US" sz="2400" dirty="0" err="1">
                <a:latin typeface="Consolas" panose="020B0609020204030204" pitchFamily="49" charset="0"/>
              </a:rPr>
              <a:t>top_n</a:t>
            </a:r>
            <a:r>
              <a:rPr lang="en-US" sz="2400" dirty="0">
                <a:latin typeface="Consolas" panose="020B0609020204030204" pitchFamily="49" charset="0"/>
              </a:rPr>
              <a:t>(n=1, </a:t>
            </a:r>
            <a:r>
              <a:rPr lang="en-US" sz="2400" dirty="0" err="1">
                <a:latin typeface="Consolas" panose="020B0609020204030204" pitchFamily="49" charset="0"/>
              </a:rPr>
              <a:t>wt</a:t>
            </a:r>
            <a:r>
              <a:rPr lang="en-US" sz="2400" dirty="0">
                <a:latin typeface="Consolas" panose="020B0609020204030204" pitchFamily="49" charset="0"/>
              </a:rPr>
              <a:t>=</a:t>
            </a:r>
            <a:r>
              <a:rPr lang="en-US" sz="2400" dirty="0" err="1">
                <a:latin typeface="Consolas" panose="020B0609020204030204" pitchFamily="49" charset="0"/>
              </a:rPr>
              <a:t>nchar</a:t>
            </a:r>
            <a:r>
              <a:rPr lang="en-US" sz="2400" dirty="0">
                <a:latin typeface="Consolas" panose="020B0609020204030204" pitchFamily="49" charset="0"/>
              </a:rPr>
              <a:t>(full)) %&gt;%</a:t>
            </a:r>
          </a:p>
          <a:p>
            <a:r>
              <a:rPr lang="en-US" sz="2400" dirty="0">
                <a:latin typeface="Consolas" panose="020B0609020204030204" pitchFamily="49" charset="0"/>
              </a:rPr>
              <a:t>    arrange(</a:t>
            </a:r>
            <a:r>
              <a:rPr lang="en-US" sz="2400" dirty="0" err="1">
                <a:latin typeface="Consolas" panose="020B0609020204030204" pitchFamily="49" charset="0"/>
              </a:rPr>
              <a:t>normalized_name</a:t>
            </a:r>
            <a:r>
              <a:rPr lang="en-US" sz="2400" dirty="0">
                <a:latin typeface="Consolas" panose="020B0609020204030204" pitchFamily="49" charset="0"/>
              </a:rPr>
              <a:t>, -</a:t>
            </a:r>
            <a:r>
              <a:rPr lang="en-US" sz="2400" dirty="0" err="1">
                <a:latin typeface="Consolas" panose="020B0609020204030204" pitchFamily="49" charset="0"/>
              </a:rPr>
              <a:t>nchar</a:t>
            </a:r>
            <a:r>
              <a:rPr lang="en-US" sz="2400" dirty="0">
                <a:latin typeface="Consolas" panose="020B0609020204030204" pitchFamily="49" charset="0"/>
              </a:rPr>
              <a:t>(full)) %&gt;% slice(1) %&gt;% </a:t>
            </a:r>
          </a:p>
          <a:p>
            <a:r>
              <a:rPr lang="en-US" sz="2400" dirty="0">
                <a:latin typeface="Consolas" panose="020B0609020204030204" pitchFamily="49" charset="0"/>
              </a:rPr>
              <a:t>    ungroup %&gt;% select(</a:t>
            </a:r>
            <a:r>
              <a:rPr lang="en-US" sz="2400" dirty="0" err="1">
                <a:latin typeface="Consolas" panose="020B0609020204030204" pitchFamily="49" charset="0"/>
              </a:rPr>
              <a:t>abbr</a:t>
            </a:r>
            <a:r>
              <a:rPr lang="en-US" sz="2400" dirty="0">
                <a:latin typeface="Consolas" panose="020B0609020204030204" pitchFamily="49" charset="0"/>
              </a:rPr>
              <a:t>, full)</a:t>
            </a:r>
          </a:p>
          <a:p>
            <a:r>
              <a:rPr lang="en-US" sz="2400" dirty="0">
                <a:latin typeface="Consolas" panose="020B0609020204030204" pitchFamily="49" charset="0"/>
              </a:rPr>
              <a:t>}</a:t>
            </a:r>
          </a:p>
        </p:txBody>
      </p:sp>
    </p:spTree>
    <p:extLst>
      <p:ext uri="{BB962C8B-B14F-4D97-AF65-F5344CB8AC3E}">
        <p14:creationId xmlns:p14="http://schemas.microsoft.com/office/powerpoint/2010/main" val="4016383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590</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Lato</vt:lpstr>
      <vt:lpstr>Office Theme</vt:lpstr>
      <vt:lpstr>Finding Acronym Definitions in Unstructured Text (using backreferences in regular expressions)</vt:lpstr>
      <vt:lpstr>PowerPoint Presentation</vt:lpstr>
      <vt:lpstr>PowerPoint Presentation</vt:lpstr>
      <vt:lpstr>PowerPoint Presentation</vt:lpstr>
      <vt:lpstr>PowerPoint Presentation</vt:lpstr>
      <vt:lpstr>Bonus Slides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Backreferences in Regular Expressions</dc:title>
  <dc:creator>Robert Horton</dc:creator>
  <cp:lastModifiedBy>Robert Horton</cp:lastModifiedBy>
  <cp:revision>17</cp:revision>
  <dcterms:created xsi:type="dcterms:W3CDTF">2019-04-22T20:16:39Z</dcterms:created>
  <dcterms:modified xsi:type="dcterms:W3CDTF">2019-05-08T05:42:53Z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rhorton@microsoft.com</vt:lpwstr>
  </property>
  <property fmtid="{D5CDD505-2E9C-101B-9397-08002B2CF9AE}" pid="5" name="MSIP_Label_f42aa342-8706-4288-bd11-ebb85995028c_SetDate">
    <vt:lpwstr>2019-04-22T20:17:26.5696277Z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fbc2884c-3b4d-4612-8678-c7b3f69d3aea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