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0" r:id="rId5"/>
    <p:sldId id="261" r:id="rId6"/>
    <p:sldId id="262" r:id="rId7"/>
    <p:sldId id="264" r:id="rId8"/>
    <p:sldId id="259" r:id="rId9"/>
    <p:sldId id="257" r:id="rId10"/>
    <p:sldId id="258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7T21:53:23.2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15,'82'-1,"3"0,4 4,-24 6,-41-5,23 2,246-5,-151-2,-125 2,0 1,0 0,8 3,-5-1,0-1,4-1,94-1,-75-1,-36 1,0 0,1 0,-1 1,0 0,0 0,0 0,0 1,4 3,-1-2,1 1,-1-2,7 2,35 5,0-3,0-1,6-3,160-4,-91 0,663 1,-740 2,33 6,-34-2,36-2,-14-3,-8 0,28-4,-37-6,-37 5,0 1,12 0,-5 1,-1-2,0 0,14-6,-12 4,0 0,25-1,47 3,36 5,-24 1,-68-2,0-1,0-3,18-4,-12 2,0 2,1 2,42 4,-11 0,920-2,-947-2,18-4,14-2,468 3,-336 6,171-13,-212 4,6 8,-88 0,-76 1,0 1,1 0,6 3,-4-1,0-1,5 0,-1-2,0 1,0 2,-1 0,1 2,9 3,-19-4,0-2,0 0,1-1,12 1,59-2,-52-2,128 0,139 2,-276-1,-1 2,24 4,-40-4,-1-1,1 2,0-1,-1 1,0 0,0 1,0 0,0 0,0 0,-1 1,1 0,-1 1,-1-1,1 0,0 0,1-1,-1 0,1 0,0 0,0-1,0 0,1-1,-1 1,1-1,-1-1,1 1,2-1,78 2,49-6,-23 1,982 1,-552 2,-506 0,0 2,0 1,0 3,32 9,-23-5,26 3,-51-11,0-1,0-1,0-1,11-1,-17-2,-1 0,1-1,-1-1,0 0,0-1,1-2,27-9,-6 5,0 1,1 2,0 2,16 0,9 1,0 3,23 4,-50 2,1 2,30 8,-21-4,14 0,58-2,85-8,-75 0,545 1,-614 2,24 6,-18-2,10-2,494-5,-561 2,1 0,-1 0,0 0,3 2,-4-1,0 0,0-1,1 0,-1 0,0-1,0 0,5-1,63-11,28-10,-6 0,76-10,1 8,167-2,-173 29,-47-1,1613-2,-1716-1,0-1,0 0,0-2,0 0,44-8,44 2,22 4,109 4,-195 2,-22 1,0-2,1-1,-1 0,0-1,13-4,-15 2,0 0,0 2,0 0,1 1,-1 1,1 1,0 1,-1 0,1 1,10 3,35 12,-37-9,0-2,1 0,-1-2,1 0,0-3,2 0,148-11,97-2,-113 13,-159-1,0 0,-1 0,0 0,0 0,1 0,-1 0,0 0,0 1,1-1,-1 1,0 0,0 0,0 0,0 0,1 0,5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7T21:53:28.6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0,'1118'0,"-1096"0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7T21:53:34.7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0,'1410'0,"-1391"0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7T22:35:44.91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0,'3'3,"0"-1,1 1,-1-1,1 0,0 0,0 0,-1-1,1 1,0-1,1 0,-1 0,1 0,13 1,-1 0,7-1,-14 0,312 1,-165-4,652 2,-779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7T22:35:53.6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1,'976'0,"-950"0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7T22:37:33.29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0,'333'0,"-310"1,0 1,0 2,0 0,0 1,-1 1,16 6,-7-3,23 3,20 6,-18-4,54 6,-97-18,29 3,-1-2,3-2,24 2,-38 0,25 7,-27-5,0 0,5-2,157-1,-116-3,-48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D4E1-5559-4A0E-8F55-1D70CAA46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365DD-CD5F-4F78-B308-B12CF2D4E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6E2D1-5238-43F4-B761-4C95F963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CFD8-8031-4E4D-849C-D8B7BAF95FF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5908-1FD2-465C-97D0-A102BF7B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657F-1DE8-40DD-8B51-A3B07F40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221-0FC1-4ED2-BD0C-61296CE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5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BC29-1EB3-40BD-836E-AA3E4068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49417-4F27-47AE-A36D-48D3FEAAF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4D0E-0BBC-442C-B615-93E0ECD9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CFD8-8031-4E4D-849C-D8B7BAF95FF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8C7F-1168-4478-9586-37FA19C4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4ABC-2C5B-42E1-B15C-2BDCA484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221-0FC1-4ED2-BD0C-61296CE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E6B8F-E9EA-4761-AEF9-47B128970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FCC0D-E776-4F83-BC5C-70E9D854F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3AB8-6DF4-479C-A465-74B6F3A9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CFD8-8031-4E4D-849C-D8B7BAF95FF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C6DB-0084-4FB1-8568-893EA637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782F-E55D-408B-805F-E27EFDBD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221-0FC1-4ED2-BD0C-61296CE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B86A-D241-4D1C-84D1-63FF4E75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E68E-EC91-4E3B-8204-54D73240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A7F8-A386-4A90-97F4-C6199EB1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CFD8-8031-4E4D-849C-D8B7BAF95FF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0B52-8FCA-4F9D-9EE6-43F6A5BB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ED21-FAE6-4F4C-8E36-3CA7E4D2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221-0FC1-4ED2-BD0C-61296CE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C152-EC1B-4216-9787-EAF30C2A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D02B5-18FF-440B-892C-058F7F79F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E5C1-8C5C-4220-AFAB-20202823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CFD8-8031-4E4D-849C-D8B7BAF95FF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3123-3736-498E-85CB-4E49E920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A851-7377-4EA0-92DC-EC3B83A6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221-0FC1-4ED2-BD0C-61296CE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ECC9-EBF8-462F-A219-2428E4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C74A-9D5D-4469-8FF5-1CD1BDE58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A7465-3567-4480-89C0-F57665547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7BB36-8F5F-4AAA-AAFE-B6D42E3E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CFD8-8031-4E4D-849C-D8B7BAF95FF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CE99-E66B-44A4-90C6-77985F06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0A117-5401-472D-BD3A-6F5262F0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221-0FC1-4ED2-BD0C-61296CE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3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744D-BD87-4831-BA06-24BAC7AA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DF376-CE80-45D2-89DD-9D1214FDB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B5976-25CD-4F4C-BFEA-5C3BD1FB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5EBF9-7EBA-4F07-9CF9-50C64FC6F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8A0D1-9886-4A0A-9EAE-11667D122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7F7A2-5CC1-4B71-A1E3-6F97C78F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CFD8-8031-4E4D-849C-D8B7BAF95FF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31CB6-7EB2-4436-9B35-1D9421C4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EC76F-2B9F-4294-9A9B-683466EF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221-0FC1-4ED2-BD0C-61296CE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DDB6-FBA7-4817-8640-56D5CC1E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E23FC-6253-4991-9072-A686E9FF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CFD8-8031-4E4D-849C-D8B7BAF95FF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3D07C-139C-438F-918A-140E05FA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51FEB-1901-4153-8BA8-D0CDE404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221-0FC1-4ED2-BD0C-61296CE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4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B75AB-3806-421D-963C-0E6D0BF6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CFD8-8031-4E4D-849C-D8B7BAF95FF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85D59-B349-4ABD-9802-6AD02A31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D070A-0632-4C9E-B72C-8FDA1545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221-0FC1-4ED2-BD0C-61296CE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7147-284C-4C6A-B252-3B418C87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E50C-3D31-4114-9D21-A6451785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CC1C-E6D6-4608-94DA-B8783AE70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11A4B-084E-4559-BF66-83481F11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CFD8-8031-4E4D-849C-D8B7BAF95FF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8A435-7B43-4149-B4E8-F0C7780F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3F49E-795D-499D-8545-7716A73D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221-0FC1-4ED2-BD0C-61296CE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66E4-3A5E-4415-B415-89BA964D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46ED9-83D2-4F75-8E3B-3E880BE72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758BB-FD33-49AC-B296-D53578640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4E2D0-5DDB-4835-9743-3B47406A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CFD8-8031-4E4D-849C-D8B7BAF95FF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9CFFB-2CB5-4E4F-854C-6D86F36D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8B1FC-6AF6-41F0-ACA5-3919F8CC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221-0FC1-4ED2-BD0C-61296CE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1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087F2-BF03-46C4-AD5C-6B5D59DA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C5B3-2DFD-4418-ACB6-CA0426F39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2479C-8C9C-4E72-8735-E9CAB7BA9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ECFD8-8031-4E4D-849C-D8B7BAF95FF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06A8-49A3-4195-A7A4-0C359E41A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564F-E58F-4D18-A8EA-FBF4B5C2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9221-0FC1-4ED2-BD0C-61296CE0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5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0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0.png"/><Relationship Id="rId5" Type="http://schemas.openxmlformats.org/officeDocument/2006/relationships/image" Target="../media/image2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8A74-E779-4944-BB2B-23D88BB71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1013" y="984477"/>
            <a:ext cx="466997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on co-occurrence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2F238-C7D1-4E25-8F6E-ACBBDA6D8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202238"/>
            <a:ext cx="9144000" cy="1655762"/>
          </a:xfrm>
        </p:spPr>
        <p:txBody>
          <a:bodyPr/>
          <a:lstStyle/>
          <a:p>
            <a:r>
              <a:rPr lang="en-US" i="1" dirty="0"/>
              <a:t>Bob Horton</a:t>
            </a:r>
          </a:p>
          <a:p>
            <a:r>
              <a:rPr lang="en-US" i="1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277115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0F76131-7F55-440A-9823-0923695C9D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bonus slides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with example code</a:t>
            </a:r>
          </a:p>
        </p:txBody>
      </p:sp>
    </p:spTree>
    <p:extLst>
      <p:ext uri="{BB962C8B-B14F-4D97-AF65-F5344CB8AC3E}">
        <p14:creationId xmlns:p14="http://schemas.microsoft.com/office/powerpoint/2010/main" val="209448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3B8E81-6852-4EA2-9F6C-E663DAF7F81D}"/>
              </a:ext>
            </a:extLst>
          </p:cNvPr>
          <p:cNvSpPr/>
          <p:nvPr/>
        </p:nvSpPr>
        <p:spPr>
          <a:xfrm>
            <a:off x="79828" y="2070411"/>
            <a:ext cx="121121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sudo</a:t>
            </a:r>
            <a:r>
              <a:rPr lang="en-US" sz="2200" dirty="0">
                <a:latin typeface="Consolas" panose="020B0609020204030204" pitchFamily="49" charset="0"/>
              </a:rPr>
              <a:t> apt-get install p7zip-full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wget</a:t>
            </a:r>
            <a:r>
              <a:rPr lang="en-US" sz="2200" dirty="0">
                <a:latin typeface="Consolas" panose="020B0609020204030204" pitchFamily="49" charset="0"/>
              </a:rPr>
              <a:t> https://archive.org/download/stackexchange/biology.stackexchange.com.7z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7z e -so biology.stackexchange.com.7z Posts.xml | \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  grep 'Tags=' | \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  sed -E 's/.*Tags="([^"]+)".*//g' | \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  sed 's/&amp;</a:t>
            </a:r>
            <a:r>
              <a:rPr lang="en-US" sz="2200" dirty="0" err="1">
                <a:latin typeface="Consolas" panose="020B0609020204030204" pitchFamily="49" charset="0"/>
              </a:rPr>
              <a:t>gt</a:t>
            </a:r>
            <a:r>
              <a:rPr lang="en-US" sz="2200" dirty="0">
                <a:latin typeface="Consolas" panose="020B0609020204030204" pitchFamily="49" charset="0"/>
              </a:rPr>
              <a:t>;&amp;</a:t>
            </a:r>
            <a:r>
              <a:rPr lang="en-US" sz="2200" dirty="0" err="1">
                <a:latin typeface="Consolas" panose="020B0609020204030204" pitchFamily="49" charset="0"/>
              </a:rPr>
              <a:t>lt</a:t>
            </a:r>
            <a:r>
              <a:rPr lang="en-US" sz="2200" dirty="0">
                <a:latin typeface="Consolas" panose="020B0609020204030204" pitchFamily="49" charset="0"/>
              </a:rPr>
              <a:t>;/        /g' | \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  sed 's/&amp;[</a:t>
            </a:r>
            <a:r>
              <a:rPr lang="en-US" sz="2200" dirty="0" err="1">
                <a:latin typeface="Consolas" panose="020B0609020204030204" pitchFamily="49" charset="0"/>
              </a:rPr>
              <a:t>gl</a:t>
            </a:r>
            <a:r>
              <a:rPr lang="en-US" sz="2200" dirty="0">
                <a:latin typeface="Consolas" panose="020B0609020204030204" pitchFamily="49" charset="0"/>
              </a:rPr>
              <a:t>]t;//g' &gt; biology_tagsets.txt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F76131-7F55-440A-9823-0923695C9D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collect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tagsets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stackexchange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archive</a:t>
            </a:r>
          </a:p>
        </p:txBody>
      </p:sp>
    </p:spTree>
    <p:extLst>
      <p:ext uri="{BB962C8B-B14F-4D97-AF65-F5344CB8AC3E}">
        <p14:creationId xmlns:p14="http://schemas.microsoft.com/office/powerpoint/2010/main" val="277268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D56123-8E82-464E-BBA5-9E9BF5B0C55A}"/>
              </a:ext>
            </a:extLst>
          </p:cNvPr>
          <p:cNvSpPr/>
          <p:nvPr/>
        </p:nvSpPr>
        <p:spPr>
          <a:xfrm>
            <a:off x="195940" y="562556"/>
            <a:ext cx="1179285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library(</a:t>
            </a:r>
            <a:r>
              <a:rPr lang="en-US" sz="2200" dirty="0" err="1">
                <a:latin typeface="Consolas" panose="020B0609020204030204" pitchFamily="49" charset="0"/>
              </a:rPr>
              <a:t>dplyr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library(</a:t>
            </a:r>
            <a:r>
              <a:rPr lang="en-US" sz="2200" dirty="0" err="1">
                <a:latin typeface="Consolas" panose="020B0609020204030204" pitchFamily="49" charset="0"/>
              </a:rPr>
              <a:t>arules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library(</a:t>
            </a:r>
            <a:r>
              <a:rPr lang="en-US" sz="2200" dirty="0" err="1">
                <a:latin typeface="Consolas" panose="020B0609020204030204" pitchFamily="49" charset="0"/>
              </a:rPr>
              <a:t>igraph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tagsets</a:t>
            </a:r>
            <a:r>
              <a:rPr lang="en-US" sz="2200" dirty="0">
                <a:latin typeface="Consolas" panose="020B0609020204030204" pitchFamily="49" charset="0"/>
              </a:rPr>
              <a:t> &lt;- '</a:t>
            </a:r>
            <a:r>
              <a:rPr lang="en-US" sz="2200" dirty="0" err="1">
                <a:latin typeface="Consolas" panose="020B0609020204030204" pitchFamily="49" charset="0"/>
              </a:rPr>
              <a:t>tagsets</a:t>
            </a:r>
            <a:r>
              <a:rPr lang="en-US" sz="2200" dirty="0">
                <a:latin typeface="Consolas" panose="020B0609020204030204" pitchFamily="49" charset="0"/>
              </a:rPr>
              <a:t>/biology_tagsets.txt' %&gt;% </a:t>
            </a:r>
            <a:r>
              <a:rPr lang="en-US" sz="2200" dirty="0" err="1">
                <a:latin typeface="Consolas" panose="020B0609020204030204" pitchFamily="49" charset="0"/>
              </a:rPr>
              <a:t>read.transactions</a:t>
            </a:r>
            <a:r>
              <a:rPr lang="en-US" sz="2200" dirty="0">
                <a:latin typeface="Consolas" panose="020B0609020204030204" pitchFamily="49" charset="0"/>
              </a:rPr>
              <a:t>(quote='')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min_support</a:t>
            </a:r>
            <a:r>
              <a:rPr lang="en-US" sz="2200" dirty="0">
                <a:latin typeface="Consolas" panose="020B0609020204030204" pitchFamily="49" charset="0"/>
              </a:rPr>
              <a:t> &lt;- 10/length(</a:t>
            </a:r>
            <a:r>
              <a:rPr lang="en-US" sz="2200" dirty="0" err="1">
                <a:latin typeface="Consolas" panose="020B0609020204030204" pitchFamily="49" charset="0"/>
              </a:rPr>
              <a:t>tagsets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rules_df</a:t>
            </a:r>
            <a:r>
              <a:rPr lang="en-US" sz="2200" dirty="0">
                <a:latin typeface="Consolas" panose="020B0609020204030204" pitchFamily="49" charset="0"/>
              </a:rPr>
              <a:t> &lt;- </a:t>
            </a:r>
            <a:r>
              <a:rPr lang="en-US" sz="2200" dirty="0" err="1">
                <a:latin typeface="Consolas" panose="020B0609020204030204" pitchFamily="49" charset="0"/>
              </a:rPr>
              <a:t>tagsets</a:t>
            </a:r>
            <a:r>
              <a:rPr lang="en-US" sz="2200" dirty="0">
                <a:latin typeface="Consolas" panose="020B0609020204030204" pitchFamily="49" charset="0"/>
              </a:rPr>
              <a:t> %&gt;%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apriori</a:t>
            </a:r>
            <a:r>
              <a:rPr lang="en-US" sz="2200" dirty="0">
                <a:latin typeface="Consolas" panose="020B0609020204030204" pitchFamily="49" charset="0"/>
              </a:rPr>
              <a:t>(parameter=list(support=</a:t>
            </a:r>
            <a:r>
              <a:rPr lang="en-US" sz="2200" dirty="0" err="1">
                <a:latin typeface="Consolas" panose="020B0609020204030204" pitchFamily="49" charset="0"/>
              </a:rPr>
              <a:t>min_support</a:t>
            </a:r>
            <a:r>
              <a:rPr lang="en-US" sz="2200" dirty="0">
                <a:latin typeface="Consolas" panose="020B0609020204030204" pitchFamily="49" charset="0"/>
              </a:rPr>
              <a:t>, conf=0.01, </a:t>
            </a:r>
            <a:r>
              <a:rPr lang="en-US" sz="2200" dirty="0" err="1">
                <a:latin typeface="Consolas" panose="020B0609020204030204" pitchFamily="49" charset="0"/>
              </a:rPr>
              <a:t>maxlen</a:t>
            </a:r>
            <a:r>
              <a:rPr lang="en-US" sz="2200" dirty="0">
                <a:latin typeface="Consolas" panose="020B0609020204030204" pitchFamily="49" charset="0"/>
              </a:rPr>
              <a:t>=2)) %&gt;%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arules</a:t>
            </a:r>
            <a:r>
              <a:rPr lang="en-US" sz="2200" dirty="0">
                <a:latin typeface="Consolas" panose="020B0609020204030204" pitchFamily="49" charset="0"/>
              </a:rPr>
              <a:t>::DATAFRAME(separate=TRUE) %&gt;%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filter(!</a:t>
            </a:r>
            <a:r>
              <a:rPr lang="en-US" sz="2200" dirty="0" err="1">
                <a:latin typeface="Consolas" panose="020B0609020204030204" pitchFamily="49" charset="0"/>
              </a:rPr>
              <a:t>grepl</a:t>
            </a:r>
            <a:r>
              <a:rPr lang="en-US" sz="2200" dirty="0">
                <a:latin typeface="Consolas" panose="020B0609020204030204" pitchFamily="49" charset="0"/>
              </a:rPr>
              <a:t>('{}', LHS, fixed=TRUE)) %&gt;%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mutate(LHS=</a:t>
            </a:r>
            <a:r>
              <a:rPr lang="en-US" sz="2200" dirty="0" err="1">
                <a:latin typeface="Consolas" panose="020B0609020204030204" pitchFamily="49" charset="0"/>
              </a:rPr>
              <a:t>gsub</a:t>
            </a:r>
            <a:r>
              <a:rPr lang="en-US" sz="2200" dirty="0">
                <a:latin typeface="Consolas" panose="020B0609020204030204" pitchFamily="49" charset="0"/>
              </a:rPr>
              <a:t>('[\\{\\}]', '', LHS), RHS=</a:t>
            </a:r>
            <a:r>
              <a:rPr lang="en-US" sz="2200" dirty="0" err="1">
                <a:latin typeface="Consolas" panose="020B0609020204030204" pitchFamily="49" charset="0"/>
              </a:rPr>
              <a:t>gsub</a:t>
            </a:r>
            <a:r>
              <a:rPr lang="en-US" sz="2200" dirty="0">
                <a:latin typeface="Consolas" panose="020B0609020204030204" pitchFamily="49" charset="0"/>
              </a:rPr>
              <a:t>('[\\{\\}]', '', RHS))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g &lt;- </a:t>
            </a:r>
            <a:r>
              <a:rPr lang="en-US" sz="2200" dirty="0" err="1">
                <a:latin typeface="Consolas" panose="020B0609020204030204" pitchFamily="49" charset="0"/>
              </a:rPr>
              <a:t>rules_df</a:t>
            </a:r>
            <a:r>
              <a:rPr lang="en-US" sz="2200" dirty="0">
                <a:latin typeface="Consolas" panose="020B0609020204030204" pitchFamily="49" charset="0"/>
              </a:rPr>
              <a:t> %&gt;%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filter(confidence &gt;= 0.2) %&gt;%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select(LHS, RHS, confidence) %&gt;%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graph_from_data_frame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C2B3C9-7B50-49F3-8E56-D58151D59383}"/>
              </a:ext>
            </a:extLst>
          </p:cNvPr>
          <p:cNvSpPr txBox="1">
            <a:spLocks/>
          </p:cNvSpPr>
          <p:nvPr/>
        </p:nvSpPr>
        <p:spPr>
          <a:xfrm>
            <a:off x="834569" y="4077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build the graph</a:t>
            </a:r>
          </a:p>
        </p:txBody>
      </p:sp>
    </p:spTree>
    <p:extLst>
      <p:ext uri="{BB962C8B-B14F-4D97-AF65-F5344CB8AC3E}">
        <p14:creationId xmlns:p14="http://schemas.microsoft.com/office/powerpoint/2010/main" val="134411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5A4A-ADE7-41B5-9708-8EE5211ABC0A}"/>
              </a:ext>
            </a:extLst>
          </p:cNvPr>
          <p:cNvSpPr txBox="1">
            <a:spLocks/>
          </p:cNvSpPr>
          <p:nvPr/>
        </p:nvSpPr>
        <p:spPr>
          <a:xfrm>
            <a:off x="834569" y="4077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plot the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5E5B7-C8C5-4216-9877-C289F20B550C}"/>
              </a:ext>
            </a:extLst>
          </p:cNvPr>
          <p:cNvSpPr txBox="1"/>
          <p:nvPr/>
        </p:nvSpPr>
        <p:spPr>
          <a:xfrm>
            <a:off x="500739" y="2126343"/>
            <a:ext cx="11183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pdf('biology_graph.pdf', height=35, width=35)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g %&gt;% plot(</a:t>
            </a:r>
            <a:r>
              <a:rPr lang="en-US" sz="2200" dirty="0" err="1">
                <a:latin typeface="Consolas" panose="020B0609020204030204" pitchFamily="49" charset="0"/>
              </a:rPr>
              <a:t>edge.arrow.size</a:t>
            </a:r>
            <a:r>
              <a:rPr lang="en-US" sz="2200" dirty="0">
                <a:latin typeface="Consolas" panose="020B0609020204030204" pitchFamily="49" charset="0"/>
              </a:rPr>
              <a:t>=0.5, </a:t>
            </a:r>
            <a:r>
              <a:rPr lang="en-US" sz="2200" dirty="0" err="1">
                <a:latin typeface="Consolas" panose="020B0609020204030204" pitchFamily="49" charset="0"/>
              </a:rPr>
              <a:t>vertex.color</a:t>
            </a:r>
            <a:r>
              <a:rPr lang="en-US" sz="2200" dirty="0">
                <a:latin typeface="Consolas" panose="020B0609020204030204" pitchFamily="49" charset="0"/>
              </a:rPr>
              <a:t>='yellow', </a:t>
            </a:r>
            <a:r>
              <a:rPr lang="en-US" sz="2200" dirty="0" err="1">
                <a:latin typeface="Consolas" panose="020B0609020204030204" pitchFamily="49" charset="0"/>
              </a:rPr>
              <a:t>vertex.shape</a:t>
            </a:r>
            <a:r>
              <a:rPr lang="en-US" sz="2200" dirty="0">
                <a:latin typeface="Consolas" panose="020B0609020204030204" pitchFamily="49" charset="0"/>
              </a:rPr>
              <a:t>='circle', </a:t>
            </a:r>
            <a:r>
              <a:rPr lang="en-US" sz="2200" dirty="0" err="1">
                <a:latin typeface="Consolas" panose="020B0609020204030204" pitchFamily="49" charset="0"/>
              </a:rPr>
              <a:t>vertex.size</a:t>
            </a:r>
            <a:r>
              <a:rPr lang="en-US" sz="2200" dirty="0">
                <a:latin typeface="Consolas" panose="020B0609020204030204" pitchFamily="49" charset="0"/>
              </a:rPr>
              <a:t>=3,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        </a:t>
            </a:r>
            <a:r>
              <a:rPr lang="en-US" sz="2200" dirty="0" err="1">
                <a:latin typeface="Consolas" panose="020B0609020204030204" pitchFamily="49" charset="0"/>
              </a:rPr>
              <a:t>vertex.label.csx</a:t>
            </a:r>
            <a:r>
              <a:rPr lang="en-US" sz="2200" dirty="0">
                <a:latin typeface="Consolas" panose="020B0609020204030204" pitchFamily="49" charset="0"/>
              </a:rPr>
              <a:t>=0.01,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        layout=function(g) </a:t>
            </a:r>
            <a:r>
              <a:rPr lang="en-US" sz="2200" dirty="0" err="1">
                <a:latin typeface="Consolas" panose="020B0609020204030204" pitchFamily="49" charset="0"/>
              </a:rPr>
              <a:t>layout_with_graphopt</a:t>
            </a:r>
            <a:r>
              <a:rPr lang="en-US" sz="2200" dirty="0">
                <a:latin typeface="Consolas" panose="020B0609020204030204" pitchFamily="49" charset="0"/>
              </a:rPr>
              <a:t>(g, </a:t>
            </a:r>
            <a:r>
              <a:rPr lang="en-US" sz="2200" dirty="0" err="1">
                <a:latin typeface="Consolas" panose="020B0609020204030204" pitchFamily="49" charset="0"/>
              </a:rPr>
              <a:t>spring.length</a:t>
            </a:r>
            <a:r>
              <a:rPr lang="en-US" sz="2200" dirty="0">
                <a:latin typeface="Consolas" panose="020B0609020204030204" pitchFamily="49" charset="0"/>
              </a:rPr>
              <a:t>=0.0001, </a:t>
            </a:r>
            <a:r>
              <a:rPr lang="en-US" sz="2200" dirty="0" err="1">
                <a:latin typeface="Consolas" panose="020B0609020204030204" pitchFamily="49" charset="0"/>
              </a:rPr>
              <a:t>spring.constant</a:t>
            </a:r>
            <a:r>
              <a:rPr lang="en-US" sz="2200" dirty="0">
                <a:latin typeface="Consolas" panose="020B0609020204030204" pitchFamily="49" charset="0"/>
              </a:rPr>
              <a:t>=2, charge=0.0005))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dev.off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5A4A-ADE7-41B5-9708-8EE5211ABC0A}"/>
              </a:ext>
            </a:extLst>
          </p:cNvPr>
          <p:cNvSpPr txBox="1">
            <a:spLocks/>
          </p:cNvSpPr>
          <p:nvPr/>
        </p:nvSpPr>
        <p:spPr>
          <a:xfrm>
            <a:off x="834569" y="4077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the clusters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5E5B7-C8C5-4216-9877-C289F20B550C}"/>
              </a:ext>
            </a:extLst>
          </p:cNvPr>
          <p:cNvSpPr txBox="1"/>
          <p:nvPr/>
        </p:nvSpPr>
        <p:spPr>
          <a:xfrm>
            <a:off x="500739" y="2126343"/>
            <a:ext cx="1118325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dataframeify</a:t>
            </a:r>
            <a:r>
              <a:rPr lang="en-US" sz="2200" dirty="0">
                <a:latin typeface="Consolas" panose="020B0609020204030204" pitchFamily="49" charset="0"/>
              </a:rPr>
              <a:t> &lt;- function(</a:t>
            </a:r>
            <a:r>
              <a:rPr lang="en-US" sz="2200" dirty="0" err="1">
                <a:latin typeface="Consolas" panose="020B0609020204030204" pitchFamily="49" charset="0"/>
              </a:rPr>
              <a:t>named_vec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tibble</a:t>
            </a:r>
            <a:r>
              <a:rPr lang="en-US" sz="2200" dirty="0">
                <a:latin typeface="Consolas" panose="020B0609020204030204" pitchFamily="49" charset="0"/>
              </a:rPr>
              <a:t>(item=names(</a:t>
            </a:r>
            <a:r>
              <a:rPr lang="en-US" sz="2200" dirty="0" err="1">
                <a:latin typeface="Consolas" panose="020B0609020204030204" pitchFamily="49" charset="0"/>
              </a:rPr>
              <a:t>named_vec</a:t>
            </a:r>
            <a:r>
              <a:rPr lang="en-US" sz="2200" dirty="0">
                <a:latin typeface="Consolas" panose="020B0609020204030204" pitchFamily="49" charset="0"/>
              </a:rPr>
              <a:t>), </a:t>
            </a:r>
            <a:r>
              <a:rPr lang="en-US" sz="2200" dirty="0" err="1">
                <a:latin typeface="Consolas" panose="020B0609020204030204" pitchFamily="49" charset="0"/>
              </a:rPr>
              <a:t>cluster_id</a:t>
            </a:r>
            <a:r>
              <a:rPr lang="en-US" sz="2200" dirty="0">
                <a:latin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</a:rPr>
              <a:t>named_vec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cluster_assignment_tbl</a:t>
            </a:r>
            <a:r>
              <a:rPr lang="en-US" sz="2200" dirty="0">
                <a:latin typeface="Consolas" panose="020B0609020204030204" pitchFamily="49" charset="0"/>
              </a:rPr>
              <a:t> &lt;- g %&gt;%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as.undirected</a:t>
            </a:r>
            <a:r>
              <a:rPr lang="en-US" sz="2200" dirty="0">
                <a:latin typeface="Consolas" panose="020B0609020204030204" pitchFamily="49" charset="0"/>
              </a:rPr>
              <a:t> %&gt;%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cluster_louvain</a:t>
            </a:r>
            <a:r>
              <a:rPr lang="en-US" sz="2200" dirty="0">
                <a:latin typeface="Consolas" panose="020B0609020204030204" pitchFamily="49" charset="0"/>
              </a:rPr>
              <a:t> %&gt;%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membership %&gt;%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dataframeify</a:t>
            </a:r>
            <a:r>
              <a:rPr lang="en-US" sz="2200" dirty="0">
                <a:latin typeface="Consolas" panose="020B0609020204030204" pitchFamily="49" charset="0"/>
              </a:rPr>
              <a:t> %&gt;%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group_by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cluster_id</a:t>
            </a:r>
            <a:r>
              <a:rPr lang="en-US" sz="2200" dirty="0">
                <a:latin typeface="Consolas" panose="020B0609020204030204" pitchFamily="49" charset="0"/>
              </a:rPr>
              <a:t>) %&gt;%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summarize(items=paste(item, collapse=',’))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cluster_assignment_tbl</a:t>
            </a:r>
            <a:endParaRPr lang="en-US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5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0390-800C-417F-8ABB-048FAD37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77"/>
            <a:ext cx="10515600" cy="931676"/>
          </a:xfrm>
        </p:spPr>
        <p:txBody>
          <a:bodyPr/>
          <a:lstStyle/>
          <a:p>
            <a:pPr algn="ctr"/>
            <a:r>
              <a:rPr lang="en-US" dirty="0" err="1"/>
              <a:t>stackoverflow</a:t>
            </a:r>
            <a:r>
              <a:rPr lang="en-US" dirty="0"/>
              <a:t> </a:t>
            </a:r>
            <a:r>
              <a:rPr lang="en-US" dirty="0" err="1"/>
              <a:t>tagset</a:t>
            </a:r>
            <a:r>
              <a:rPr lang="en-US" dirty="0"/>
              <a:t> data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A41B6F-3BBA-4C8D-823A-06D514A0D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404" y="1199119"/>
            <a:ext cx="8098971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html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css3 internet-explorer-7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c#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.net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datetime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c#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datetime time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datediff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relative-time-span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html browser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timezone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timezoneoffset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.net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c#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linq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web-services .net-3.5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mysql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database binary-data data-storage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performance algorithm language-agnostic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unix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mysql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database triggers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c++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 sockets mainframe zos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arrays actionscript-3 flex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-server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datatable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rdbms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c#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.net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vb.net timer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php plugins architecture hook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html form-submit html-form submit-button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…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0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325BEE-849B-42B2-B86A-37AFA7A9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30887"/>
            <a:ext cx="4267295" cy="599206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9E87D20-C7C6-4C01-A858-078B16F03A10}"/>
              </a:ext>
            </a:extLst>
          </p:cNvPr>
          <p:cNvSpPr txBox="1">
            <a:spLocks/>
          </p:cNvSpPr>
          <p:nvPr/>
        </p:nvSpPr>
        <p:spPr>
          <a:xfrm>
            <a:off x="849274" y="261109"/>
            <a:ext cx="4800600" cy="9316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Flags matrix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D13088-0BEA-4C50-962B-77DF7C743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2" y="1102578"/>
            <a:ext cx="7177408" cy="5494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One column per tag: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htaccess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actionscript-3 ajax algorithm amazon-web-services android android-fragments android-layout android-studio angular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angularjs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apache apache-spark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arrays asp.net asp.net-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mvc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asp.net-mvc-3 asp.net-mvc-4 authentication azure bash batch-file 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c#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c++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c++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11 class cocoa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codeigniter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cordova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css3 csv curl database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date datetime debugging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delphi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dictionary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django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docker eclipse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elasticsearch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email entity-framework excel excel-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vba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express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facebook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file firebase flash for-loop forms function git go google-app-engine google-chrome google-maps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gradle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hadoop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haskell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hibernate html html5 http if-statement image internet-explorer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ipad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iphone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java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javascript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jpa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jquery-ui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jsf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json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jsp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laravel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linq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linux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list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listview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logging loops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macos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magento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maven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mongodb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-access multithreading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node.js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object objective-c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opencv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opengl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oracle pandas parsing pdf performance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php pointers post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postgresql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powershell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python python-2.7 python-3.x qt r react-native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reactjs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redirect regex rest ruby ruby-on-rails ruby-on-rails-3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scala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security select selenium session shell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silverlight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sockets sorting spring spring-boot spring-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mvc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-server sql-server-2008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sqlite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string swift swing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symfony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templates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tensorflow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tomcat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twitter-bootstrap typescript ubuntu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uitableview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unit-testing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unix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user-interface validation variables vb.net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vba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visual-studio visual-studio-2010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wcf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web web-services windows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winforms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wordpress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wpf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xamarin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xaml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xml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B7F4E7-95D6-4EF9-A17B-2D9E9E48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320244"/>
            <a:ext cx="8915400" cy="44672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C5128B-C08E-4058-AFD1-43F55867C6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87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Asymmetric distance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1633B-FA90-471F-99BA-4E9658D4F5AD}"/>
              </a:ext>
            </a:extLst>
          </p:cNvPr>
          <p:cNvSpPr txBox="1"/>
          <p:nvPr/>
        </p:nvSpPr>
        <p:spPr>
          <a:xfrm>
            <a:off x="1175657" y="1177126"/>
            <a:ext cx="937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flags</a:t>
            </a:r>
            <a:r>
              <a:rPr lang="en-US" sz="2400" dirty="0"/>
              <a:t> is a Boolean matrix, where each column represents a tag, the rows represent a </a:t>
            </a:r>
            <a:r>
              <a:rPr lang="en-US" sz="2400" dirty="0" err="1"/>
              <a:t>tagset</a:t>
            </a:r>
            <a:r>
              <a:rPr lang="en-US" sz="2400" dirty="0"/>
              <a:t>, and the cell is true if the tag is in the </a:t>
            </a:r>
            <a:r>
              <a:rPr lang="en-US" sz="2400" dirty="0" err="1"/>
              <a:t>tagset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0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9D09076-5412-46C8-BB85-AB5F48B7A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3" t="16016" r="5992" b="20540"/>
          <a:stretch/>
        </p:blipFill>
        <p:spPr bwMode="auto">
          <a:xfrm>
            <a:off x="2564870" y="0"/>
            <a:ext cx="70622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4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62332D1-A9FB-409E-941B-C24D1B996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-8506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80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775AE7-1C85-4B89-ADB4-324E150C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8" y="0"/>
            <a:ext cx="11643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3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9D8B7-A7DB-47B6-AB3D-63798DB9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3765160"/>
            <a:ext cx="11785600" cy="2846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AEDFA-D5B3-4B3A-A5B6-6A8992FA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75" y="224685"/>
            <a:ext cx="9711447" cy="329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7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C8D862-7C10-4076-81EE-A19DA03CA1E5}"/>
              </a:ext>
            </a:extLst>
          </p:cNvPr>
          <p:cNvSpPr/>
          <p:nvPr/>
        </p:nvSpPr>
        <p:spPr>
          <a:xfrm>
            <a:off x="217713" y="366623"/>
            <a:ext cx="11901715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0: html, express,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jquery-ui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react-native, html5, parsing, node.js,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angularjs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angular, image,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jquery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google-chrome, internet-explorer, json,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mongodb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object,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magento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css3, web,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reactjs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twitter-bootstrap,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css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javascript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typescript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1: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c++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11, file, docker, dictionary, sockets,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c++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git, google-app-engine, pandas,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tensorflow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unix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arrays,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opencv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performance, csv, python, class, string, pointers,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linux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shell,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perl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qt, algorithm, for-loop, c, python-2.7,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haskell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templates, bash, function,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dataframe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delphi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if-statement,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loops,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opengl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regex, ubuntu,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django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python-3.x,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oop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selenium,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matlab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sorting, list, 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2: oracle,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postgresql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sql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sql-server-2008,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sql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-server, database,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tsql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3: visual-studio-2010,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linq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silverlight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vb.net, asp.net-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mvc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.net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datetime, entity-framework, asp.net-mvc-3,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wpf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azure, c#, windows, asp.net-mvc-4, asp.net, visual-studio, debugging,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powershell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xaml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winforms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wcf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date, pdf, batch-file, web-services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4: firebase, android-fragments, android, android-studio,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cordova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xml, android-layout,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facebook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listview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sqlite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google-maps,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gradle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Xamarin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5: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codeigniter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ruby-on-rails, session, curl, rest, amazon-web-services, email, variables, ajax, post,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wordpress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security,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laravel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forms, validation,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api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select, ruby-on-rails-3, redirect, authentication, ruby,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mysql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symfony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apache,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ssl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php,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elasticsearch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http, go, .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htaccess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6: logging, multithreading,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scala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tomcat, eclipse, swing,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jsf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unit-testing, maven,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hadoop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user-interface, hibernate, spring-boot, java, spring, spring-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mvc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jpa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jsp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apache-spark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7: cocoa,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xcode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iphone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objective-c,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uitableview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ipad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ios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swift,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macos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8: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ms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-access, excel-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vba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vba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excel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9: flash, actionscript-3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D05FFA-7530-4575-98EF-38C95277F751}"/>
                  </a:ext>
                </a:extLst>
              </p14:cNvPr>
              <p14:cNvContentPartPr/>
              <p14:nvPr/>
            </p14:nvContentPartPr>
            <p14:xfrm>
              <a:off x="624063" y="2186086"/>
              <a:ext cx="6680160" cy="86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D05FFA-7530-4575-98EF-38C95277F7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063" y="2078086"/>
                <a:ext cx="67878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F2AD9F-90FD-4634-A2C4-35A5E7448864}"/>
                  </a:ext>
                </a:extLst>
              </p14:cNvPr>
              <p14:cNvContentPartPr/>
              <p14:nvPr/>
            </p14:nvContentPartPr>
            <p14:xfrm>
              <a:off x="10174143" y="4397206"/>
              <a:ext cx="4107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F2AD9F-90FD-4634-A2C4-35A5E74488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0143" y="4289206"/>
                <a:ext cx="518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C6B54E-E081-44EF-B305-810806DB8371}"/>
                  </a:ext>
                </a:extLst>
              </p14:cNvPr>
              <p14:cNvContentPartPr/>
              <p14:nvPr/>
            </p14:nvContentPartPr>
            <p14:xfrm>
              <a:off x="10885503" y="3497566"/>
              <a:ext cx="51444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C6B54E-E081-44EF-B305-810806DB83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31503" y="3389566"/>
                <a:ext cx="6220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B6922EB-A38E-415E-A59D-53DD4D1BB228}"/>
              </a:ext>
            </a:extLst>
          </p:cNvPr>
          <p:cNvGrpSpPr/>
          <p:nvPr/>
        </p:nvGrpSpPr>
        <p:grpSpPr>
          <a:xfrm>
            <a:off x="217712" y="26782"/>
            <a:ext cx="3265767" cy="6486103"/>
            <a:chOff x="217712" y="26782"/>
            <a:chExt cx="3265767" cy="64861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443D67-EDAF-4790-B420-5F186792AC47}"/>
                </a:ext>
              </a:extLst>
            </p:cNvPr>
            <p:cNvSpPr txBox="1"/>
            <p:nvPr/>
          </p:nvSpPr>
          <p:spPr>
            <a:xfrm>
              <a:off x="217713" y="26782"/>
              <a:ext cx="1631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web design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5A2CB2-A4A3-4D3B-9C73-7B7A683364EC}"/>
                </a:ext>
              </a:extLst>
            </p:cNvPr>
            <p:cNvSpPr txBox="1"/>
            <p:nvPr/>
          </p:nvSpPr>
          <p:spPr>
            <a:xfrm>
              <a:off x="217713" y="753342"/>
              <a:ext cx="3265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software &amp; data science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F595A6-1004-4FF3-9D9B-E41F42FDAE99}"/>
                </a:ext>
              </a:extLst>
            </p:cNvPr>
            <p:cNvSpPr txBox="1"/>
            <p:nvPr/>
          </p:nvSpPr>
          <p:spPr>
            <a:xfrm>
              <a:off x="217713" y="1749651"/>
              <a:ext cx="1475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databases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BD1C4B-00D5-4DFB-90CE-39D6F6EACC78}"/>
                </a:ext>
              </a:extLst>
            </p:cNvPr>
            <p:cNvSpPr txBox="1"/>
            <p:nvPr/>
          </p:nvSpPr>
          <p:spPr>
            <a:xfrm>
              <a:off x="217713" y="2229286"/>
              <a:ext cx="2196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windows &amp; </a:t>
              </a:r>
              <a:r>
                <a:rPr lang="en-US" sz="2400" b="1" dirty="0" err="1">
                  <a:solidFill>
                    <a:schemeClr val="accent2">
                      <a:lumMod val="75000"/>
                    </a:schemeClr>
                  </a:solidFill>
                </a:rPr>
                <a:t>.net</a:t>
              </a:r>
              <a:endParaRPr 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E646C-B393-4FF2-A85F-FA31666901E9}"/>
                </a:ext>
              </a:extLst>
            </p:cNvPr>
            <p:cNvSpPr txBox="1"/>
            <p:nvPr/>
          </p:nvSpPr>
          <p:spPr>
            <a:xfrm>
              <a:off x="217713" y="3075056"/>
              <a:ext cx="1177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android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65CF93-BFCA-4285-8920-CD151AC67885}"/>
                </a:ext>
              </a:extLst>
            </p:cNvPr>
            <p:cNvSpPr txBox="1"/>
            <p:nvPr/>
          </p:nvSpPr>
          <p:spPr>
            <a:xfrm>
              <a:off x="217713" y="3703081"/>
              <a:ext cx="1307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web dev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C0A674-772C-446B-88E1-FAC05F193486}"/>
                </a:ext>
              </a:extLst>
            </p:cNvPr>
            <p:cNvSpPr txBox="1"/>
            <p:nvPr/>
          </p:nvSpPr>
          <p:spPr>
            <a:xfrm>
              <a:off x="217712" y="4563138"/>
              <a:ext cx="704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java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84458D-43D1-4F9F-8581-804943FE66D6}"/>
                </a:ext>
              </a:extLst>
            </p:cNvPr>
            <p:cNvSpPr txBox="1"/>
            <p:nvPr/>
          </p:nvSpPr>
          <p:spPr>
            <a:xfrm>
              <a:off x="217713" y="5205551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mac &amp; iOS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E9966F-9A68-4193-92F2-187AFD3886DC}"/>
                </a:ext>
              </a:extLst>
            </p:cNvPr>
            <p:cNvSpPr txBox="1"/>
            <p:nvPr/>
          </p:nvSpPr>
          <p:spPr>
            <a:xfrm>
              <a:off x="220446" y="5634979"/>
              <a:ext cx="828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excel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162E60-E954-48F6-905E-1AA590F2F522}"/>
                </a:ext>
              </a:extLst>
            </p:cNvPr>
            <p:cNvSpPr txBox="1"/>
            <p:nvPr/>
          </p:nvSpPr>
          <p:spPr>
            <a:xfrm>
              <a:off x="217712" y="6051220"/>
              <a:ext cx="798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flash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09601F6-0676-413D-A9C1-47913F89B096}"/>
                  </a:ext>
                </a:extLst>
              </p14:cNvPr>
              <p14:cNvContentPartPr/>
              <p14:nvPr/>
            </p14:nvContentPartPr>
            <p14:xfrm>
              <a:off x="1615747" y="3763407"/>
              <a:ext cx="518040" cy="11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09601F6-0676-413D-A9C1-47913F89B0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2107" y="3655407"/>
                <a:ext cx="6256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619A4E7-6D64-4B1E-8B1E-EB38FD39F270}"/>
                  </a:ext>
                </a:extLst>
              </p14:cNvPr>
              <p14:cNvContentPartPr/>
              <p14:nvPr/>
            </p14:nvContentPartPr>
            <p14:xfrm>
              <a:off x="8048227" y="5050047"/>
              <a:ext cx="36108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619A4E7-6D64-4B1E-8B1E-EB38FD39F2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94227" y="4942407"/>
                <a:ext cx="468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B99A399-D0A7-4D53-B6B3-2FBDD411A195}"/>
                  </a:ext>
                </a:extLst>
              </p14:cNvPr>
              <p14:cNvContentPartPr/>
              <p14:nvPr/>
            </p14:nvContentPartPr>
            <p14:xfrm>
              <a:off x="9855787" y="1573167"/>
              <a:ext cx="542160" cy="53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B99A399-D0A7-4D53-B6B3-2FBDD411A1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01787" y="1465167"/>
                <a:ext cx="64980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1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802</Words>
  <Application>Microsoft Office PowerPoint</Application>
  <PresentationFormat>Widescreen</PresentationFormat>
  <Paragraphs>104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Lucida Console</vt:lpstr>
      <vt:lpstr>Office Theme</vt:lpstr>
      <vt:lpstr>clustering on co-occurrence graphs</vt:lpstr>
      <vt:lpstr>stackoverflow tagset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on co-occurrence graphs</dc:title>
  <dc:creator>Robert Horton</dc:creator>
  <cp:lastModifiedBy>Robert Horton</cp:lastModifiedBy>
  <cp:revision>22</cp:revision>
  <dcterms:created xsi:type="dcterms:W3CDTF">2019-04-17T21:50:10Z</dcterms:created>
  <dcterms:modified xsi:type="dcterms:W3CDTF">2019-04-19T23:01:43Z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rhorton@microsoft.com</vt:lpwstr>
  </property>
  <property fmtid="{D5CDD505-2E9C-101B-9397-08002B2CF9AE}" pid="5" name="MSIP_Label_f42aa342-8706-4288-bd11-ebb85995028c_SetDate">
    <vt:lpwstr>2019-04-17T21:54:55.6703081Z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716f9582-efff-41c3-a6b2-39164b3d792a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