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70" r:id="rId4"/>
    <p:sldId id="269" r:id="rId5"/>
    <p:sldId id="271" r:id="rId6"/>
    <p:sldId id="261" r:id="rId7"/>
    <p:sldId id="257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5929F-1C66-464E-B81E-D100ED3E6E7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9E9E-756D-421A-89B0-AF545BEF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09E9E-756D-421A-89B0-AF545BEFD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027A-C368-413D-BC1B-51E4BBF29220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C7B3-1172-4EFF-9FEF-A02FBE8A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Running R from Excel through VBA:  Turning your Old Scripts into Interactive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Brumbaugh</a:t>
            </a:r>
          </a:p>
          <a:p>
            <a:r>
              <a:rPr lang="en-US" dirty="0" smtClean="0"/>
              <a:t>Ceres 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81600"/>
            <a:ext cx="1938251" cy="1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31"/>
            <a:ext cx="8229600" cy="6599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Consider VBA?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8382000" cy="3662541"/>
          </a:xfrm>
          <a:prstGeom prst="rect">
            <a:avLst/>
          </a:prstGeom>
          <a:noFill/>
          <a:ln w="19050" cmpd="sng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Cross-functional teamwork arises </a:t>
            </a:r>
            <a:r>
              <a:rPr lang="en-US" dirty="0" smtClean="0"/>
              <a:t>where R is used between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Upstream Excel inputs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Downstream Excel review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Recurrence of (1) suggests </a:t>
            </a:r>
            <a:r>
              <a:rPr lang="en-US" dirty="0" smtClean="0">
                <a:solidFill>
                  <a:srgbClr val="FF0000"/>
                </a:solidFill>
              </a:rPr>
              <a:t>need for automation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Example:  Exploratory data analysis in survey research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/>
              <a:t>Less technical folks need to </a:t>
            </a:r>
            <a:r>
              <a:rPr lang="en-US" dirty="0" smtClean="0">
                <a:solidFill>
                  <a:srgbClr val="FF0000"/>
                </a:solidFill>
              </a:rPr>
              <a:t>follow in your footsteps</a:t>
            </a:r>
            <a:endParaRPr lang="en-US" dirty="0"/>
          </a:p>
          <a:p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418" y="4579524"/>
            <a:ext cx="8305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VBA is best </a:t>
            </a:r>
            <a:r>
              <a:rPr lang="en-US" sz="1600" dirty="0">
                <a:solidFill>
                  <a:srgbClr val="FF0000"/>
                </a:solidFill>
              </a:rPr>
              <a:t>leveraged when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Need for </a:t>
            </a:r>
            <a:r>
              <a:rPr lang="en-US" sz="1600" dirty="0">
                <a:solidFill>
                  <a:srgbClr val="FF0000"/>
                </a:solidFill>
              </a:rPr>
              <a:t>customization is based on inputs </a:t>
            </a:r>
            <a:r>
              <a:rPr lang="en-US" sz="1600" dirty="0"/>
              <a:t>(rather than on concept)</a:t>
            </a:r>
          </a:p>
          <a:p>
            <a:pPr lvl="1"/>
            <a:r>
              <a:rPr lang="en-US" sz="1600" i="1" dirty="0" smtClean="0">
                <a:solidFill>
                  <a:srgbClr val="0070C0"/>
                </a:solidFill>
              </a:rPr>
              <a:t>	Example</a:t>
            </a:r>
            <a:r>
              <a:rPr lang="en-US" sz="1600" i="1" dirty="0">
                <a:solidFill>
                  <a:srgbClr val="0070C0"/>
                </a:solidFill>
              </a:rPr>
              <a:t>:  Stratify sampling by different variables for different studies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Some</a:t>
            </a:r>
            <a:r>
              <a:rPr lang="en-US" sz="1600" dirty="0"/>
              <a:t> run-time information for </a:t>
            </a:r>
            <a:r>
              <a:rPr lang="en-US" sz="1600" dirty="0">
                <a:solidFill>
                  <a:srgbClr val="FF0000"/>
                </a:solidFill>
              </a:rPr>
              <a:t>automation depends on Windows-based elements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i="1" dirty="0" smtClean="0">
                <a:solidFill>
                  <a:srgbClr val="0070C0"/>
                </a:solidFill>
              </a:rPr>
              <a:t>Example</a:t>
            </a:r>
            <a:r>
              <a:rPr lang="en-US" sz="1600" i="1" dirty="0">
                <a:solidFill>
                  <a:srgbClr val="0070C0"/>
                </a:solidFill>
              </a:rPr>
              <a:t>:  Capture </a:t>
            </a:r>
            <a:r>
              <a:rPr lang="en-US" sz="1600" i="1" dirty="0" smtClean="0">
                <a:solidFill>
                  <a:srgbClr val="0070C0"/>
                </a:solidFill>
              </a:rPr>
              <a:t>folder path </a:t>
            </a:r>
            <a:r>
              <a:rPr lang="en-US" sz="1600" i="1" dirty="0">
                <a:solidFill>
                  <a:srgbClr val="0070C0"/>
                </a:solidFill>
              </a:rPr>
              <a:t>from pop-up </a:t>
            </a:r>
            <a:r>
              <a:rPr lang="en-US" sz="1600" i="1" dirty="0" smtClean="0">
                <a:solidFill>
                  <a:srgbClr val="0070C0"/>
                </a:solidFill>
              </a:rPr>
              <a:t>browser</a:t>
            </a:r>
            <a:endParaRPr lang="en-US" sz="1600" i="1" dirty="0">
              <a:solidFill>
                <a:srgbClr val="0070C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Efficiencies result from collecting both (a) and (b) in central location (workbook) and </a:t>
            </a:r>
            <a:r>
              <a:rPr lang="en-US" sz="1600" dirty="0">
                <a:solidFill>
                  <a:srgbClr val="FF0000"/>
                </a:solidFill>
              </a:rPr>
              <a:t>manipulating them in formulas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FF0000"/>
                </a:solidFill>
              </a:rPr>
              <a:t>visible impacts</a:t>
            </a:r>
            <a:r>
              <a:rPr lang="en-US" sz="1600" dirty="0"/>
              <a:t> (on R code)</a:t>
            </a:r>
          </a:p>
        </p:txBody>
      </p:sp>
    </p:spTree>
    <p:extLst>
      <p:ext uri="{BB962C8B-B14F-4D97-AF65-F5344CB8AC3E}">
        <p14:creationId xmlns:p14="http://schemas.microsoft.com/office/powerpoint/2010/main" val="2287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659969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/>
              <a:t>Example</a:t>
            </a:r>
          </a:p>
          <a:p>
            <a:r>
              <a:rPr lang="en-US" sz="3600" dirty="0" smtClean="0"/>
              <a:t>After dragging through Range, VBA puts Captured Elements in Cells</a:t>
            </a:r>
          </a:p>
          <a:p>
            <a:r>
              <a:rPr lang="en-US" sz="3600" dirty="0" smtClean="0"/>
              <a:t>R Code Assembled by Formula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38700" y="4155806"/>
            <a:ext cx="533400" cy="19050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3581400"/>
            <a:ext cx="35052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05200" y="1828800"/>
            <a:ext cx="0" cy="1752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76400" y="1600200"/>
            <a:ext cx="3810000" cy="228600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76400" y="1524000"/>
            <a:ext cx="403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05400" y="3848100"/>
            <a:ext cx="403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4305300"/>
            <a:ext cx="2286000" cy="2286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31"/>
            <a:ext cx="8229600" cy="6599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Excel &lt;-&gt; R Options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93090"/>
              </p:ext>
            </p:extLst>
          </p:nvPr>
        </p:nvGraphicFramePr>
        <p:xfrm>
          <a:off x="304800" y="850021"/>
          <a:ext cx="7924800" cy="539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981200"/>
                <a:gridCol w="3276600"/>
                <a:gridCol w="1524000"/>
              </a:tblGrid>
              <a:tr h="4113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 Package 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Examples?</a:t>
                      </a:r>
                      <a:endParaRPr lang="en-US" sz="1200" dirty="0"/>
                    </a:p>
                  </a:txBody>
                  <a:tcPr/>
                </a:tc>
              </a:tr>
              <a:tr h="71339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RExcelXML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Manipulate Excel files through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their underlying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XML structures (2007+)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progress as of 3/03/14 per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www.omegahat.org/RExcelXML/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339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XLConnect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Manipulate Excel files from R via Java-based Apache POI (2007+)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Leverages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underlying XML structure of Excel 2007+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 compatible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64 vs. 32-bit R and Java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XL-&gt;R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532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RExcel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Real-time use of R through Excel add-in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32-bit R only,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uses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DCOMClient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339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xlsx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Transfer data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(I/O)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between 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(as XML file)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via Java-based Apache POI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http://danganothererror.wordpress.com/2012/02/12/write-data-frame-to-excel-file/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RODBC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ODBC</a:t>
                      </a:r>
                      <a:r>
                        <a:rPr lang="en-US" sz="1200" baseline="0" dirty="0" smtClean="0"/>
                        <a:t> database operations for Excel from 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</a:t>
                      </a:r>
                      <a:r>
                        <a:rPr lang="en-US" sz="1200" baseline="0" dirty="0" smtClean="0"/>
                        <a:t> 32-bit R for .</a:t>
                      </a:r>
                      <a:r>
                        <a:rPr lang="en-US" sz="1200" baseline="0" dirty="0" err="1" smtClean="0"/>
                        <a:t>xlsx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9214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or CSV,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PNG/JPG/etc.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Write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text files from one package to read with the other.  Write R graphs for Excel import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Output available outside of both R and Excel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R-&gt;XL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100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gdata:Perl-based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rcom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RDCOMClient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package(s)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0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65996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 smtClean="0"/>
              <a:t>Speaking of XML</a:t>
            </a:r>
          </a:p>
          <a:p>
            <a:r>
              <a:rPr lang="en-US" sz="3600" dirty="0" smtClean="0"/>
              <a:t>A Custom Menu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2" y="838200"/>
            <a:ext cx="784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7724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3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Maximize Flexibility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59003"/>
              </p:ext>
            </p:extLst>
          </p:nvPr>
        </p:nvGraphicFramePr>
        <p:xfrm>
          <a:off x="609600" y="1371600"/>
          <a:ext cx="7924800" cy="434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33600"/>
                <a:gridCol w="5334000"/>
              </a:tblGrid>
              <a:tr h="682576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Use…</a:t>
                      </a:r>
                      <a:endParaRPr lang="en-US" dirty="0"/>
                    </a:p>
                  </a:txBody>
                  <a:tcPr/>
                </a:tc>
              </a:tr>
              <a:tr h="4713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Named Ranges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i="1" dirty="0" smtClean="0"/>
                        <a:t>Example:  one-cell range</a:t>
                      </a:r>
                      <a:r>
                        <a:rPr lang="en-US" i="1" baseline="0" dirty="0" smtClean="0"/>
                        <a:t> names can be used in worksheet formulas like variables</a:t>
                      </a:r>
                      <a:endParaRPr lang="en-US" i="1" dirty="0"/>
                    </a:p>
                  </a:txBody>
                  <a:tcPr/>
                </a:tc>
              </a:tr>
              <a:tr h="6825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Worksheet Controls  (buttons,</a:t>
                      </a:r>
                      <a:r>
                        <a:rPr lang="en-US" baseline="0" dirty="0" smtClean="0"/>
                        <a:t> pull-downs, etc.)</a:t>
                      </a:r>
                      <a:endParaRPr lang="en-US" dirty="0" smtClean="0"/>
                    </a:p>
                    <a:p>
                      <a:r>
                        <a:rPr lang="en-US" i="1" dirty="0" smtClean="0"/>
                        <a:t>-or-</a:t>
                      </a:r>
                    </a:p>
                    <a:p>
                      <a:r>
                        <a:rPr lang="en-US" dirty="0" smtClean="0"/>
                        <a:t>Custom Menu (your own ribbon)</a:t>
                      </a:r>
                    </a:p>
                  </a:txBody>
                  <a:tcPr/>
                </a:tc>
              </a:tr>
              <a:tr h="3954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User Interaction (</a:t>
                      </a:r>
                      <a:r>
                        <a:rPr lang="en-US" baseline="0" dirty="0" err="1" smtClean="0"/>
                        <a:t>MsgBox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InputBox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Expanded</a:t>
                      </a:r>
                      <a:r>
                        <a:rPr lang="en-US" baseline="0" dirty="0" smtClean="0"/>
                        <a:t> API with Tools/References</a:t>
                      </a:r>
                    </a:p>
                  </a:txBody>
                  <a:tcPr/>
                </a:tc>
              </a:tr>
              <a:tr h="6825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Excel-generated</a:t>
                      </a:r>
                      <a:r>
                        <a:rPr lang="en-US" baseline="0" dirty="0" smtClean="0"/>
                        <a:t> code sections (e.g., a “generic start”)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i="1" baseline="0" dirty="0" smtClean="0"/>
                        <a:t>Example:  opening section that reads, into a data frame, whatever Excel data the user drags through as a range)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1" y="9525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5586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336442" y="4615588"/>
            <a:ext cx="2532036" cy="1991855"/>
            <a:chOff x="342901" y="4524499"/>
            <a:chExt cx="2532036" cy="199185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4" t="106" r="65501" b="56328"/>
            <a:stretch/>
          </p:blipFill>
          <p:spPr bwMode="auto">
            <a:xfrm>
              <a:off x="342901" y="4524499"/>
              <a:ext cx="2532036" cy="19918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410059" y="4746355"/>
              <a:ext cx="381000" cy="381000"/>
              <a:chOff x="152400" y="304800"/>
              <a:chExt cx="381000" cy="381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4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800100" y="4936855"/>
              <a:ext cx="923119" cy="229856"/>
            </a:xfrm>
            <a:prstGeom prst="straightConnector1">
              <a:avLst/>
            </a:prstGeom>
            <a:ln w="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6"/>
            </p:cNvCxnSpPr>
            <p:nvPr/>
          </p:nvCxnSpPr>
          <p:spPr>
            <a:xfrm flipV="1">
              <a:off x="791059" y="4724400"/>
              <a:ext cx="1534978" cy="212455"/>
            </a:xfrm>
            <a:prstGeom prst="straightConnector1">
              <a:avLst/>
            </a:prstGeom>
            <a:ln w="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1 of 2 Techie: For Controls and Macros in Excel: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Show Developer Tab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000" y="685800"/>
            <a:ext cx="2286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" y="685800"/>
            <a:ext cx="228600" cy="1905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2400" y="304800"/>
            <a:ext cx="381000" cy="381000"/>
            <a:chOff x="152400" y="304800"/>
            <a:chExt cx="381000" cy="381000"/>
          </a:xfrm>
        </p:grpSpPr>
        <p:sp>
          <p:nvSpPr>
            <p:cNvPr id="9" name="Oval 8"/>
            <p:cNvSpPr/>
            <p:nvPr/>
          </p:nvSpPr>
          <p:spPr>
            <a:xfrm>
              <a:off x="152400" y="3048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1459" y="341411"/>
              <a:ext cx="34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4400" y="3429000"/>
            <a:ext cx="381000" cy="381000"/>
            <a:chOff x="152400" y="304800"/>
            <a:chExt cx="381000" cy="381000"/>
          </a:xfrm>
        </p:grpSpPr>
        <p:sp>
          <p:nvSpPr>
            <p:cNvPr id="21" name="Oval 20"/>
            <p:cNvSpPr/>
            <p:nvPr/>
          </p:nvSpPr>
          <p:spPr>
            <a:xfrm>
              <a:off x="152400" y="3048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1459" y="341411"/>
              <a:ext cx="34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943600" y="4242689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Check “Developer”, then click “OK”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299274" y="3668579"/>
            <a:ext cx="5025326" cy="18940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99274" y="3668579"/>
            <a:ext cx="4339526" cy="712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99274" y="3619499"/>
            <a:ext cx="2053526" cy="49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324600" y="1130550"/>
            <a:ext cx="2438400" cy="1801665"/>
            <a:chOff x="6096000" y="2336576"/>
            <a:chExt cx="2438400" cy="180166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66667" b="60593"/>
            <a:stretch/>
          </p:blipFill>
          <p:spPr bwMode="auto">
            <a:xfrm>
              <a:off x="6096000" y="2336576"/>
              <a:ext cx="2438400" cy="18016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826246" y="3589888"/>
              <a:ext cx="1650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</a:rPr>
                <a:t>Handy Crutch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624680" y="2601531"/>
              <a:ext cx="0" cy="912911"/>
            </a:xfrm>
            <a:prstGeom prst="straightConnector1">
              <a:avLst/>
            </a:prstGeom>
            <a:ln w="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42315" y="2534872"/>
              <a:ext cx="1582565" cy="979570"/>
            </a:xfrm>
            <a:prstGeom prst="straightConnector1">
              <a:avLst/>
            </a:prstGeom>
            <a:ln w="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381169" y="3514442"/>
              <a:ext cx="381000" cy="381000"/>
              <a:chOff x="-201090" y="925131"/>
              <a:chExt cx="381000" cy="3810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-201090" y="925131"/>
                <a:ext cx="381000" cy="381000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-181172" y="985189"/>
                <a:ext cx="342900" cy="30777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 3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726804" y="5972706"/>
            <a:ext cx="165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Controls to Add to Worksheet</a:t>
            </a:r>
          </a:p>
        </p:txBody>
      </p:sp>
    </p:spTree>
    <p:extLst>
      <p:ext uri="{BB962C8B-B14F-4D97-AF65-F5344CB8AC3E}">
        <p14:creationId xmlns:p14="http://schemas.microsoft.com/office/powerpoint/2010/main" val="12820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18" y="1497493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4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2 of 2 Techie:  Excel to VBA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&lt;Alt&gt;&lt;F11&gt; Goes behind the Scenes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7519" y="1014984"/>
            <a:ext cx="3889750" cy="599482"/>
            <a:chOff x="160795" y="693038"/>
            <a:chExt cx="3889750" cy="59948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92188" y="1058575"/>
              <a:ext cx="1236895" cy="2339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60795" y="733371"/>
              <a:ext cx="381000" cy="381000"/>
              <a:chOff x="122695" y="377359"/>
              <a:chExt cx="381000" cy="381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22695" y="377359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0795" y="411720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9275" y="693038"/>
              <a:ext cx="3441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VBA Menu:   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Styled like Excel 2003, pre-”ribbon”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4641" y="1848411"/>
            <a:ext cx="3737999" cy="657999"/>
            <a:chOff x="190500" y="660812"/>
            <a:chExt cx="3737999" cy="657999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597330" y="847207"/>
              <a:ext cx="1284746" cy="19460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2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87229" y="1041812"/>
              <a:ext cx="3441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Project Explorer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400" y="1010304"/>
            <a:ext cx="3848100" cy="993912"/>
            <a:chOff x="190500" y="660812"/>
            <a:chExt cx="3848100" cy="993912"/>
          </a:xfrm>
        </p:grpSpPr>
        <p:cxnSp>
          <p:nvCxnSpPr>
            <p:cNvPr id="38" name="Straight Arrow Connector 37"/>
            <p:cNvCxnSpPr>
              <a:stCxn id="41" idx="4"/>
            </p:cNvCxnSpPr>
            <p:nvPr/>
          </p:nvCxnSpPr>
          <p:spPr>
            <a:xfrm>
              <a:off x="381000" y="1041812"/>
              <a:ext cx="0" cy="6129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330" y="839715"/>
              <a:ext cx="3441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Code for Selected Item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4641" y="3276600"/>
            <a:ext cx="3737999" cy="1027331"/>
            <a:chOff x="190500" y="660812"/>
            <a:chExt cx="3737999" cy="102733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597330" y="847207"/>
              <a:ext cx="1284746" cy="17435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3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87229" y="1041812"/>
              <a:ext cx="3441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Properties of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Selected Item (in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Project Explorer)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00400" y="5676900"/>
            <a:ext cx="2126818" cy="1032363"/>
            <a:chOff x="190500" y="66824"/>
            <a:chExt cx="2126818" cy="103236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91009" y="66824"/>
              <a:ext cx="0" cy="5783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6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85062" y="637522"/>
              <a:ext cx="1732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Immediate Window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(useful for </a:t>
              </a:r>
              <a:r>
                <a:rPr lang="en-US" sz="1200" b="1" i="1" dirty="0" err="1" smtClean="0">
                  <a:solidFill>
                    <a:srgbClr val="FF0000"/>
                  </a:solidFill>
                </a:rPr>
                <a:t>debug.print</a:t>
              </a:r>
              <a:r>
                <a:rPr lang="en-US" sz="1200" b="1" i="1" dirty="0" smtClean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6000" y="5676900"/>
            <a:ext cx="2362200" cy="974988"/>
            <a:chOff x="190500" y="66824"/>
            <a:chExt cx="2362200" cy="974988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91009" y="66824"/>
              <a:ext cx="0" cy="5783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7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77957" y="566825"/>
              <a:ext cx="1974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Locals Window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(view assignments)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61277" y="1014984"/>
            <a:ext cx="1702232" cy="993912"/>
            <a:chOff x="190500" y="660812"/>
            <a:chExt cx="1702232" cy="993912"/>
          </a:xfrm>
        </p:grpSpPr>
        <p:cxnSp>
          <p:nvCxnSpPr>
            <p:cNvPr id="81" name="Straight Arrow Connector 80"/>
            <p:cNvCxnSpPr>
              <a:stCxn id="84" idx="4"/>
            </p:cNvCxnSpPr>
            <p:nvPr/>
          </p:nvCxnSpPr>
          <p:spPr>
            <a:xfrm>
              <a:off x="381000" y="1041812"/>
              <a:ext cx="0" cy="6129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190500" y="660812"/>
              <a:ext cx="381000" cy="381000"/>
              <a:chOff x="152400" y="304800"/>
              <a:chExt cx="381000" cy="381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52400" y="304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1459" y="341411"/>
                <a:ext cx="34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5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97330" y="839715"/>
              <a:ext cx="12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Object Browser</a:t>
              </a:r>
            </a:p>
            <a:p>
              <a:r>
                <a:rPr lang="en-US" sz="1200" b="1" i="1" dirty="0" smtClean="0">
                  <a:solidFill>
                    <a:srgbClr val="FF0000"/>
                  </a:solidFill>
                </a:rPr>
                <a:t>(Not docked)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8393" y="6068333"/>
            <a:ext cx="2743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Notes:</a:t>
            </a:r>
          </a:p>
          <a:p>
            <a:pPr marL="228600" indent="-228600">
              <a:buAutoNum type="alphaLcParenR"/>
            </a:pPr>
            <a:r>
              <a:rPr lang="en-US" sz="1200" b="1" i="1" dirty="0" smtClean="0">
                <a:solidFill>
                  <a:srgbClr val="0070C0"/>
                </a:solidFill>
              </a:rPr>
              <a:t>Windows arranged through “View”                                                                   menu item</a:t>
            </a:r>
          </a:p>
          <a:p>
            <a:r>
              <a:rPr lang="en-US" sz="1200" b="1" i="1" dirty="0" smtClean="0">
                <a:solidFill>
                  <a:srgbClr val="0070C0"/>
                </a:solidFill>
              </a:rPr>
              <a:t>b)  &lt;F8&gt; steps through macro</a:t>
            </a:r>
          </a:p>
        </p:txBody>
      </p:sp>
    </p:spTree>
    <p:extLst>
      <p:ext uri="{BB962C8B-B14F-4D97-AF65-F5344CB8AC3E}">
        <p14:creationId xmlns:p14="http://schemas.microsoft.com/office/powerpoint/2010/main" val="20694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Run Example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Adapted Exploratory Data Analysis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456</Words>
  <Application>Microsoft Office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Running R from Excel through VBA:  Turning your Old Scripts into Interactive Tools</vt:lpstr>
      <vt:lpstr>Why Consider VBA?</vt:lpstr>
      <vt:lpstr>PowerPoint Presentation</vt:lpstr>
      <vt:lpstr>Key Excel &lt;-&gt; R Options</vt:lpstr>
      <vt:lpstr>PowerPoint Presentation</vt:lpstr>
      <vt:lpstr>To Maximize Flexibility</vt:lpstr>
      <vt:lpstr>1 of 2 Techie: For Controls and Macros in Excel: Show Developer Tab</vt:lpstr>
      <vt:lpstr>2 of 2 Techie:  Excel to VBA &lt;Alt&gt;&lt;F11&gt; Goes behind the Scenes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sbrumbaugh</dc:creator>
  <cp:lastModifiedBy>Joe.Rickert</cp:lastModifiedBy>
  <cp:revision>91</cp:revision>
  <dcterms:created xsi:type="dcterms:W3CDTF">2014-04-06T23:32:39Z</dcterms:created>
  <dcterms:modified xsi:type="dcterms:W3CDTF">2014-04-09T17:32:16Z</dcterms:modified>
</cp:coreProperties>
</file>