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2" r:id="rId4"/>
    <p:sldId id="268" r:id="rId5"/>
    <p:sldId id="257" r:id="rId6"/>
    <p:sldId id="259" r:id="rId7"/>
    <p:sldId id="266" r:id="rId8"/>
    <p:sldId id="261" r:id="rId9"/>
    <p:sldId id="258" r:id="rId10"/>
    <p:sldId id="269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7"/>
    </mc:Choice>
    <mc:Fallback>
      <c:style val="37"/>
    </mc:Fallback>
  </mc:AlternateContent>
  <c:chart>
    <c:title>
      <c:tx>
        <c:rich>
          <a:bodyPr/>
          <a:lstStyle/>
          <a:p>
            <a:pPr>
              <a:defRPr>
                <a:solidFill>
                  <a:srgbClr val="0000FF"/>
                </a:solidFill>
              </a:defRPr>
            </a:pPr>
            <a:r>
              <a:rPr lang="en-US">
                <a:solidFill>
                  <a:srgbClr val="0000FF"/>
                </a:solidFill>
              </a:rPr>
              <a:t>A Personal Comfort Scale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Sheet1!$E$10</c:f>
              <c:strCache>
                <c:ptCount val="1"/>
                <c:pt idx="0">
                  <c:v>score</c:v>
                </c:pt>
              </c:strCache>
            </c:strRef>
          </c:tx>
          <c:invertIfNegative val="0"/>
          <c:cat>
            <c:strRef>
              <c:f>Sheet1!$D$11:$D$15</c:f>
              <c:strCache>
                <c:ptCount val="5"/>
                <c:pt idx="0">
                  <c:v>_60</c:v>
                </c:pt>
                <c:pt idx="1">
                  <c:v>_70</c:v>
                </c:pt>
                <c:pt idx="2">
                  <c:v>_80</c:v>
                </c:pt>
                <c:pt idx="3">
                  <c:v>_90</c:v>
                </c:pt>
                <c:pt idx="4">
                  <c:v>_100</c:v>
                </c:pt>
              </c:strCache>
            </c:strRef>
          </c:cat>
          <c:val>
            <c:numRef>
              <c:f>Sheet1!$E$11:$E$15</c:f>
              <c:numCache>
                <c:formatCode>General</c:formatCode>
                <c:ptCount val="5"/>
                <c:pt idx="0">
                  <c:v>50</c:v>
                </c:pt>
                <c:pt idx="1">
                  <c:v>80</c:v>
                </c:pt>
                <c:pt idx="2">
                  <c:v>100</c:v>
                </c:pt>
                <c:pt idx="3">
                  <c:v>80</c:v>
                </c:pt>
                <c:pt idx="4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"/>
        <c:axId val="185262520"/>
        <c:axId val="463878592"/>
      </c:barChart>
      <c:catAx>
        <c:axId val="1852625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Temperature (deg F)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463878592"/>
        <c:crosses val="autoZero"/>
        <c:auto val="1"/>
        <c:lblAlgn val="ctr"/>
        <c:lblOffset val="100"/>
        <c:noMultiLvlLbl val="0"/>
      </c:catAx>
      <c:valAx>
        <c:axId val="463878592"/>
        <c:scaling>
          <c:orientation val="minMax"/>
          <c:max val="1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Comfort Score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52625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D0EB-6D08-8041-851F-B63FB25E5782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DC4E-3F24-1349-A69B-C0C98962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7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D0EB-6D08-8041-851F-B63FB25E5782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DC4E-3F24-1349-A69B-C0C98962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4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D0EB-6D08-8041-851F-B63FB25E5782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DC4E-3F24-1349-A69B-C0C98962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5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D0EB-6D08-8041-851F-B63FB25E5782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DC4E-3F24-1349-A69B-C0C98962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6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D0EB-6D08-8041-851F-B63FB25E5782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DC4E-3F24-1349-A69B-C0C98962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4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D0EB-6D08-8041-851F-B63FB25E5782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DC4E-3F24-1349-A69B-C0C98962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D0EB-6D08-8041-851F-B63FB25E5782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DC4E-3F24-1349-A69B-C0C98962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8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D0EB-6D08-8041-851F-B63FB25E5782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DC4E-3F24-1349-A69B-C0C98962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8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D0EB-6D08-8041-851F-B63FB25E5782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DC4E-3F24-1349-A69B-C0C98962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6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D0EB-6D08-8041-851F-B63FB25E5782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DC4E-3F24-1349-A69B-C0C98962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8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D0EB-6D08-8041-851F-B63FB25E5782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DC4E-3F24-1349-A69B-C0C98962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7D0EB-6D08-8041-851F-B63FB25E5782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DC4E-3F24-1349-A69B-C0C98962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9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rstudio.com/ram/WeatherCompare" TargetMode="External"/><Relationship Id="rId2" Type="http://schemas.openxmlformats.org/officeDocument/2006/relationships/hyperlink" Target="http://cran.r-project.org/web/packages/weatherData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am-n.github.io/weatherData/" TargetMode="External"/><Relationship Id="rId5" Type="http://schemas.openxmlformats.org/officeDocument/2006/relationships/hyperlink" Target="https://github.com/Ram-N/WeatherCompare" TargetMode="External"/><Relationship Id="rId4" Type="http://schemas.openxmlformats.org/officeDocument/2006/relationships/hyperlink" Target="https://github.com/Ram-N/weatherDat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rstudio.com/ram/WeatherCompar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weatherData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425" y="3497632"/>
            <a:ext cx="6400800" cy="17526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Ram Narasimhan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08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How does the Shiny App work?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800000"/>
                </a:solidFill>
              </a:rPr>
              <a:t>Data</a:t>
            </a:r>
          </a:p>
          <a:p>
            <a:r>
              <a:rPr lang="en-US" dirty="0" smtClean="0"/>
              <a:t>For each city of interest, </a:t>
            </a:r>
            <a:endParaRPr lang="en-US" dirty="0"/>
          </a:p>
          <a:p>
            <a:pPr lvl="1"/>
            <a:r>
              <a:rPr lang="en-US" dirty="0" smtClean="0"/>
              <a:t>Invoke</a:t>
            </a:r>
            <a:r>
              <a:rPr lang="en-US" dirty="0"/>
              <a:t> </a:t>
            </a:r>
            <a:r>
              <a:rPr lang="en-US" b="1" dirty="0" err="1" smtClean="0">
                <a:latin typeface="Courier"/>
                <a:cs typeface="Courier"/>
              </a:rPr>
              <a:t>GetWeatherForYear</a:t>
            </a:r>
            <a:r>
              <a:rPr lang="en-US" b="1" dirty="0" smtClean="0">
                <a:latin typeface="Courier"/>
                <a:cs typeface="Courier"/>
              </a:rPr>
              <a:t>()</a:t>
            </a:r>
            <a:r>
              <a:rPr lang="en-US" dirty="0" smtClean="0"/>
              <a:t> for 2012 &amp; 2013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800000"/>
                </a:solidFill>
              </a:rPr>
              <a:t>Plotting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ggplot</a:t>
            </a:r>
            <a:r>
              <a:rPr lang="en-US" dirty="0" smtClean="0"/>
              <a:t> for all plots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gplot</a:t>
            </a:r>
            <a:r>
              <a:rPr lang="en-US" dirty="0" smtClean="0"/>
              <a:t> works only with data frames</a:t>
            </a:r>
          </a:p>
          <a:p>
            <a:pPr lvl="1"/>
            <a:r>
              <a:rPr lang="en-US" dirty="0" smtClean="0"/>
              <a:t>Works great with “melted” </a:t>
            </a:r>
            <a:r>
              <a:rPr lang="en-US" dirty="0" err="1" smtClean="0"/>
              <a:t>dataframes</a:t>
            </a:r>
            <a:r>
              <a:rPr lang="en-US" dirty="0" smtClean="0"/>
              <a:t> (reshape2)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800000"/>
                </a:solidFill>
              </a:rPr>
              <a:t>Shiny: Reactive Elements</a:t>
            </a:r>
          </a:p>
          <a:p>
            <a:r>
              <a:rPr lang="en-US" dirty="0" smtClean="0"/>
              <a:t>Generous use of </a:t>
            </a:r>
            <a:r>
              <a:rPr lang="en-US" b="1" dirty="0" smtClean="0">
                <a:latin typeface="Courier"/>
                <a:cs typeface="Courier"/>
              </a:rPr>
              <a:t>subset()</a:t>
            </a:r>
            <a:r>
              <a:rPr lang="en-US" dirty="0" smtClean="0"/>
              <a:t> based on checkboxes</a:t>
            </a:r>
          </a:p>
          <a:p>
            <a:r>
              <a:rPr lang="en-US" dirty="0"/>
              <a:t>Created different “reactive” functions for each type of </a:t>
            </a:r>
            <a:r>
              <a:rPr lang="en-US" dirty="0" smtClean="0"/>
              <a:t>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88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LINKS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07866"/>
            <a:ext cx="8499607" cy="481829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weatherData</a:t>
            </a:r>
            <a:r>
              <a:rPr lang="en-US" dirty="0" smtClean="0"/>
              <a:t> (on CRAN)</a:t>
            </a:r>
          </a:p>
          <a:p>
            <a:pPr lvl="1"/>
            <a:r>
              <a:rPr lang="en-US" sz="2400" dirty="0">
                <a:hlinkClick r:id="rId2"/>
              </a:rPr>
              <a:t>http://cran.r-project.org/web/packages/weatherData/</a:t>
            </a:r>
            <a:r>
              <a:rPr lang="en-US" sz="2400" dirty="0" smtClean="0">
                <a:hlinkClick r:id="rId2"/>
              </a:rPr>
              <a:t>index.html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weatherCompare</a:t>
            </a:r>
            <a:r>
              <a:rPr lang="en-US" dirty="0" smtClean="0"/>
              <a:t> (Shiny)</a:t>
            </a:r>
          </a:p>
          <a:p>
            <a:pPr lvl="1"/>
            <a:r>
              <a:rPr lang="en-US" dirty="0">
                <a:hlinkClick r:id="rId3"/>
              </a:rPr>
              <a:t>http://spark.rstudio.com/ram/</a:t>
            </a:r>
            <a:r>
              <a:rPr lang="en-US" dirty="0" smtClean="0">
                <a:hlinkClick r:id="rId3"/>
              </a:rPr>
              <a:t>WeatherCompare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/>
              <a:t>For the </a:t>
            </a:r>
            <a:r>
              <a:rPr lang="en-US" dirty="0" smtClean="0"/>
              <a:t>package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https://github.com/Ram-N/weatherData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weatherCompare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https://github.com/Ram-N/</a:t>
            </a:r>
            <a:r>
              <a:rPr lang="en-US" dirty="0" smtClean="0">
                <a:hlinkClick r:id="rId5"/>
              </a:rPr>
              <a:t>WeatherCompare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Pages (with a few examples)</a:t>
            </a:r>
          </a:p>
          <a:p>
            <a:pPr marL="457200" lvl="1" indent="0">
              <a:buNone/>
            </a:pPr>
            <a:r>
              <a:rPr lang="en-US" dirty="0">
                <a:hlinkClick r:id="rId6"/>
              </a:rPr>
              <a:t>http://ram-n.github.io/weatherData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31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ular Callout 3"/>
          <p:cNvSpPr/>
          <p:nvPr/>
        </p:nvSpPr>
        <p:spPr>
          <a:xfrm>
            <a:off x="917877" y="1658524"/>
            <a:ext cx="6113376" cy="360137"/>
          </a:xfrm>
          <a:prstGeom prst="wedgeRoundRectCallout">
            <a:avLst>
              <a:gd name="adj1" fmla="val -60988"/>
              <a:gd name="adj2" fmla="val 14144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“Sunnyvale temperatures are comparable to Chicago”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2491993" y="2378100"/>
            <a:ext cx="6113376" cy="360137"/>
          </a:xfrm>
          <a:prstGeom prst="wedgeRoundRectCallout">
            <a:avLst>
              <a:gd name="adj1" fmla="val 55756"/>
              <a:gd name="adj2" fmla="val 13881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“No way! Let’s </a:t>
            </a:r>
            <a:r>
              <a:rPr lang="en-US" dirty="0">
                <a:solidFill>
                  <a:schemeClr val="tx1"/>
                </a:solidFill>
              </a:rPr>
              <a:t>compare the average </a:t>
            </a:r>
            <a:r>
              <a:rPr lang="en-US" dirty="0" smtClean="0">
                <a:solidFill>
                  <a:schemeClr val="tx1"/>
                </a:solidFill>
              </a:rPr>
              <a:t>temperatures”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917877" y="3100598"/>
            <a:ext cx="3762806" cy="360137"/>
          </a:xfrm>
          <a:prstGeom prst="wedgeRoundRectCallout">
            <a:avLst>
              <a:gd name="adj1" fmla="val -60988"/>
              <a:gd name="adj2" fmla="val 14144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“Averages hide a lot of the detail”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917877" y="4721977"/>
            <a:ext cx="4350448" cy="360137"/>
          </a:xfrm>
          <a:prstGeom prst="wedgeRoundRectCallout">
            <a:avLst>
              <a:gd name="adj1" fmla="val -59903"/>
              <a:gd name="adj2" fmla="val 11249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>
                <a:solidFill>
                  <a:schemeClr val="tx1"/>
                </a:solidFill>
              </a:rPr>
              <a:t>Anything less than 50 degrees is too </a:t>
            </a:r>
            <a:r>
              <a:rPr lang="en-US" dirty="0" smtClean="0">
                <a:solidFill>
                  <a:schemeClr val="tx1"/>
                </a:solidFill>
              </a:rPr>
              <a:t>cold”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4946819" y="5355492"/>
            <a:ext cx="3555041" cy="360137"/>
          </a:xfrm>
          <a:prstGeom prst="wedgeRoundRectCallout">
            <a:avLst>
              <a:gd name="adj1" fmla="val 55290"/>
              <a:gd name="adj2" fmla="val 15986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“Give me any measure.”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885272" y="3592717"/>
            <a:ext cx="4616588" cy="360137"/>
          </a:xfrm>
          <a:prstGeom prst="wedgeRoundRectCallout">
            <a:avLst>
              <a:gd name="adj1" fmla="val 55290"/>
              <a:gd name="adj2" fmla="val 15986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>
                <a:solidFill>
                  <a:schemeClr val="tx1"/>
                </a:solidFill>
              </a:rPr>
              <a:t>Let’s </a:t>
            </a:r>
            <a:r>
              <a:rPr lang="en-US" dirty="0" smtClean="0">
                <a:solidFill>
                  <a:schemeClr val="tx1"/>
                </a:solidFill>
              </a:rPr>
              <a:t>compare minimums </a:t>
            </a:r>
            <a:r>
              <a:rPr lang="en-US" dirty="0">
                <a:solidFill>
                  <a:schemeClr val="tx1"/>
                </a:solidFill>
              </a:rPr>
              <a:t>for all 12 </a:t>
            </a:r>
            <a:r>
              <a:rPr lang="en-US" dirty="0" smtClean="0">
                <a:solidFill>
                  <a:schemeClr val="tx1"/>
                </a:solidFill>
              </a:rPr>
              <a:t>months”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552039" y="4133751"/>
            <a:ext cx="5053330" cy="360137"/>
          </a:xfrm>
          <a:prstGeom prst="wedgeRoundRectCallout">
            <a:avLst>
              <a:gd name="adj1" fmla="val 55756"/>
              <a:gd name="adj2" fmla="val 13881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>
                <a:solidFill>
                  <a:schemeClr val="tx1"/>
                </a:solidFill>
              </a:rPr>
              <a:t>Let’s compare the number of below freezing </a:t>
            </a:r>
            <a:r>
              <a:rPr lang="en-US" dirty="0" smtClean="0">
                <a:solidFill>
                  <a:schemeClr val="tx1"/>
                </a:solidFill>
              </a:rPr>
              <a:t>days”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A True weather story…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46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 animBg="1"/>
      <p:bldP spid="13" grpId="0" animBg="1"/>
      <p:bldP spid="14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36"/>
            <a:ext cx="8229600" cy="1143000"/>
          </a:xfrm>
        </p:spPr>
        <p:txBody>
          <a:bodyPr anchor="t"/>
          <a:lstStyle/>
          <a:p>
            <a:r>
              <a:rPr lang="en-US" b="1" dirty="0" err="1" smtClean="0">
                <a:solidFill>
                  <a:srgbClr val="0000FF"/>
                </a:solidFill>
              </a:rPr>
              <a:t>weatherData</a:t>
            </a:r>
            <a:r>
              <a:rPr lang="en-US" b="1" dirty="0" smtClean="0">
                <a:solidFill>
                  <a:srgbClr val="0000FF"/>
                </a:solidFill>
              </a:rPr>
              <a:t> 0.3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174" y="60291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What does it do?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Given a Location and Time interval, it fetches a data frame of weather data.</a:t>
            </a:r>
          </a:p>
          <a:p>
            <a:pPr marL="0" indent="0">
              <a:buNone/>
            </a:pPr>
            <a:r>
              <a:rPr lang="en-US" sz="2000" dirty="0"/>
              <a:t>	I</a:t>
            </a:r>
            <a:r>
              <a:rPr lang="en-US" sz="2000" dirty="0" smtClean="0"/>
              <a:t>nput 1: </a:t>
            </a:r>
            <a:r>
              <a:rPr lang="en-US" sz="2000" b="1" dirty="0" smtClean="0"/>
              <a:t>Location</a:t>
            </a:r>
            <a:r>
              <a:rPr lang="en-US" sz="2000" dirty="0" smtClean="0"/>
              <a:t>: Airport Code or </a:t>
            </a:r>
            <a:r>
              <a:rPr lang="en-US" sz="2000" dirty="0" err="1" smtClean="0"/>
              <a:t>WeatherStation</a:t>
            </a:r>
            <a:r>
              <a:rPr lang="en-US" sz="2000" dirty="0" smtClean="0"/>
              <a:t> ID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Input 2: </a:t>
            </a:r>
            <a:r>
              <a:rPr lang="en-US" sz="2000" b="1" dirty="0" smtClean="0"/>
              <a:t>Time Interval</a:t>
            </a:r>
            <a:r>
              <a:rPr lang="en-US" sz="2000" dirty="0" smtClean="0"/>
              <a:t>: Date, Year, or custom date range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Output: </a:t>
            </a:r>
            <a:r>
              <a:rPr lang="en-US" sz="2000" b="1" dirty="0" smtClean="0"/>
              <a:t>Data Frame with Time Stamps and data columns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66844" y="2448300"/>
            <a:ext cx="8495986" cy="3693319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"/>
                <a:cs typeface="Courier"/>
              </a:rPr>
              <a:t>&gt; </a:t>
            </a:r>
            <a:r>
              <a:rPr lang="en-US" b="1" dirty="0" err="1">
                <a:latin typeface="Courier"/>
                <a:cs typeface="Courier"/>
              </a:rPr>
              <a:t>w</a:t>
            </a:r>
            <a:r>
              <a:rPr lang="en-US" b="1" dirty="0" err="1" smtClean="0">
                <a:latin typeface="Courier"/>
                <a:cs typeface="Courier"/>
              </a:rPr>
              <a:t>df</a:t>
            </a:r>
            <a:r>
              <a:rPr lang="en-US" b="1" dirty="0" smtClean="0">
                <a:latin typeface="Courier"/>
                <a:cs typeface="Courier"/>
              </a:rPr>
              <a:t> &lt;- </a:t>
            </a:r>
            <a:r>
              <a:rPr lang="en-US" b="1" dirty="0" err="1" smtClean="0">
                <a:latin typeface="Courier"/>
                <a:cs typeface="Courier"/>
              </a:rPr>
              <a:t>getWeatherForDate</a:t>
            </a:r>
            <a:r>
              <a:rPr lang="en-US" b="1" dirty="0" smtClean="0">
                <a:latin typeface="Courier"/>
                <a:cs typeface="Courier"/>
              </a:rPr>
              <a:t>(“SFO”, “2014-04-07”)</a:t>
            </a:r>
          </a:p>
          <a:p>
            <a:r>
              <a:rPr lang="en-US" b="1" dirty="0" smtClean="0">
                <a:latin typeface="Courier"/>
                <a:cs typeface="Courier"/>
              </a:rPr>
              <a:t>&gt; </a:t>
            </a:r>
            <a:r>
              <a:rPr lang="en-US" b="1" dirty="0" err="1" smtClean="0">
                <a:latin typeface="Courier"/>
                <a:cs typeface="Courier"/>
              </a:rPr>
              <a:t>wdf</a:t>
            </a:r>
            <a:r>
              <a:rPr lang="en-US" b="1" dirty="0" smtClean="0">
                <a:latin typeface="Courier"/>
                <a:cs typeface="Courier"/>
              </a:rPr>
              <a:t> &lt;- </a:t>
            </a:r>
            <a:r>
              <a:rPr lang="en-US" b="1" dirty="0" err="1" smtClean="0">
                <a:latin typeface="Courier"/>
                <a:cs typeface="Courier"/>
              </a:rPr>
              <a:t>getWeatherForDate</a:t>
            </a:r>
            <a:r>
              <a:rPr lang="en-US" b="1" dirty="0">
                <a:latin typeface="Courier"/>
                <a:cs typeface="Courier"/>
              </a:rPr>
              <a:t>(“SFO”, </a:t>
            </a:r>
            <a:r>
              <a:rPr lang="en-US" b="1" dirty="0" err="1" smtClean="0">
                <a:latin typeface="Courier"/>
                <a:cs typeface="Courier"/>
              </a:rPr>
              <a:t>start_date</a:t>
            </a:r>
            <a:r>
              <a:rPr lang="en-US" b="1" dirty="0" smtClean="0">
                <a:latin typeface="Courier"/>
                <a:cs typeface="Courier"/>
              </a:rPr>
              <a:t> = “</a:t>
            </a:r>
            <a:r>
              <a:rPr lang="en-US" b="1" dirty="0">
                <a:latin typeface="Courier"/>
                <a:cs typeface="Courier"/>
              </a:rPr>
              <a:t>2014-</a:t>
            </a:r>
            <a:r>
              <a:rPr lang="en-US" b="1" dirty="0" smtClean="0">
                <a:latin typeface="Courier"/>
                <a:cs typeface="Courier"/>
              </a:rPr>
              <a:t>01-01”, </a:t>
            </a:r>
          </a:p>
          <a:p>
            <a:r>
              <a:rPr lang="en-US" b="1" dirty="0" smtClean="0">
                <a:latin typeface="Courier"/>
                <a:cs typeface="Courier"/>
              </a:rPr>
              <a:t>                           </a:t>
            </a:r>
            <a:r>
              <a:rPr lang="en-US" b="1" dirty="0" err="1" smtClean="0">
                <a:latin typeface="Courier"/>
                <a:cs typeface="Courier"/>
              </a:rPr>
              <a:t>end_date</a:t>
            </a:r>
            <a:r>
              <a:rPr lang="en-US" b="1" dirty="0" smtClean="0">
                <a:latin typeface="Courier"/>
                <a:cs typeface="Courier"/>
              </a:rPr>
              <a:t> = “2014-04-07”)</a:t>
            </a:r>
          </a:p>
          <a:p>
            <a:r>
              <a:rPr lang="en-US" b="1" dirty="0" smtClean="0">
                <a:latin typeface="Courier"/>
                <a:cs typeface="Courier"/>
              </a:rPr>
              <a:t>&gt; </a:t>
            </a:r>
            <a:r>
              <a:rPr lang="en-US" b="1" dirty="0" err="1" smtClean="0">
                <a:latin typeface="Courier"/>
                <a:cs typeface="Courier"/>
              </a:rPr>
              <a:t>wdf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b="1" dirty="0">
                <a:latin typeface="Courier"/>
                <a:cs typeface="Courier"/>
              </a:rPr>
              <a:t>&lt;- </a:t>
            </a:r>
            <a:r>
              <a:rPr lang="en-US" b="1" dirty="0" err="1" smtClean="0">
                <a:latin typeface="Courier"/>
                <a:cs typeface="Courier"/>
              </a:rPr>
              <a:t>getWeatherForYear</a:t>
            </a:r>
            <a:r>
              <a:rPr lang="en-US" b="1" dirty="0" smtClean="0">
                <a:latin typeface="Courier"/>
                <a:cs typeface="Courier"/>
              </a:rPr>
              <a:t>(</a:t>
            </a:r>
            <a:r>
              <a:rPr lang="en-US" b="1" dirty="0">
                <a:latin typeface="Courier"/>
                <a:cs typeface="Courier"/>
              </a:rPr>
              <a:t>“SFO”, </a:t>
            </a:r>
            <a:r>
              <a:rPr lang="en-US" b="1" dirty="0" smtClean="0">
                <a:latin typeface="Courier"/>
                <a:cs typeface="Courier"/>
              </a:rPr>
              <a:t>2013)</a:t>
            </a: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                   Time 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Temperature</a:t>
            </a: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1 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   2013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-01-01 00:56:00        44.1</a:t>
            </a: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2 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   2013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-01-01 01:21:00        44.6</a:t>
            </a: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3 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   2013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-01-01 01:56:00        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45.0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...</a:t>
            </a: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9504 2013-12-31 20:56:00        50.0</a:t>
            </a: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9505 2013-12-31 21:56:00        48.9</a:t>
            </a: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9506 2013-12-31 22:56:00        46.9</a:t>
            </a: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9507 2013-12-31 23:56:00        48.0</a:t>
            </a:r>
          </a:p>
        </p:txBody>
      </p:sp>
    </p:spTree>
    <p:extLst>
      <p:ext uri="{BB962C8B-B14F-4D97-AF65-F5344CB8AC3E}">
        <p14:creationId xmlns:p14="http://schemas.microsoft.com/office/powerpoint/2010/main" val="280153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36"/>
            <a:ext cx="8229600" cy="1143000"/>
          </a:xfrm>
        </p:spPr>
        <p:txBody>
          <a:bodyPr anchor="t"/>
          <a:lstStyle/>
          <a:p>
            <a:r>
              <a:rPr lang="en-US" b="1" dirty="0" err="1" smtClean="0">
                <a:solidFill>
                  <a:srgbClr val="0000FF"/>
                </a:solidFill>
              </a:rPr>
              <a:t>weatherData</a:t>
            </a:r>
            <a:r>
              <a:rPr lang="en-US" b="1" dirty="0" smtClean="0">
                <a:solidFill>
                  <a:srgbClr val="0000FF"/>
                </a:solidFill>
              </a:rPr>
              <a:t> 0.3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174" y="78298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800000"/>
                </a:solidFill>
              </a:rPr>
              <a:t>Utility Functions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3174" y="2997989"/>
            <a:ext cx="7387810" cy="923330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"/>
                <a:cs typeface="Courier"/>
              </a:rPr>
              <a:t>&gt; </a:t>
            </a:r>
            <a:r>
              <a:rPr lang="de-DE" b="1" dirty="0" err="1">
                <a:latin typeface="Courier"/>
                <a:cs typeface="Courier"/>
              </a:rPr>
              <a:t>getStationCode</a:t>
            </a:r>
            <a:r>
              <a:rPr lang="de-DE" b="1" dirty="0">
                <a:latin typeface="Courier"/>
                <a:cs typeface="Courier"/>
              </a:rPr>
              <a:t>("Alice Springs")</a:t>
            </a:r>
          </a:p>
          <a:p>
            <a:r>
              <a:rPr lang="de-DE" b="1" dirty="0">
                <a:solidFill>
                  <a:srgbClr val="0000FF"/>
                </a:solidFill>
                <a:latin typeface="Courier"/>
                <a:cs typeface="Courier"/>
              </a:rPr>
              <a:t>[1] "AUSTRALIA    ALICE SPRINGS AR YBAS        </a:t>
            </a:r>
            <a:endParaRPr lang="de-DE" b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de-DE" b="1" dirty="0" smtClean="0">
                <a:solidFill>
                  <a:srgbClr val="0000FF"/>
                </a:solidFill>
                <a:latin typeface="Courier"/>
                <a:cs typeface="Courier"/>
              </a:rPr>
              <a:t>94326  </a:t>
            </a:r>
            <a:r>
              <a:rPr lang="de-DE" b="1" dirty="0">
                <a:solidFill>
                  <a:srgbClr val="0000FF"/>
                </a:solidFill>
                <a:latin typeface="Courier"/>
                <a:cs typeface="Courier"/>
              </a:rPr>
              <a:t>23 48S  133 54E  541   X     T          6 </a:t>
            </a:r>
            <a:r>
              <a:rPr lang="de-DE" b="1" dirty="0" smtClean="0">
                <a:solidFill>
                  <a:srgbClr val="0000FF"/>
                </a:solidFill>
                <a:latin typeface="Courier"/>
                <a:cs typeface="Courier"/>
              </a:rPr>
              <a:t>AU“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3174" y="4509692"/>
            <a:ext cx="6556678" cy="2031325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"/>
                <a:cs typeface="Courier"/>
              </a:rPr>
              <a:t>&gt; </a:t>
            </a:r>
            <a:r>
              <a:rPr lang="en-US" b="1" dirty="0" err="1" smtClean="0">
                <a:latin typeface="Courier"/>
                <a:cs typeface="Courier"/>
              </a:rPr>
              <a:t>checkDataAvailabilityForDateRange</a:t>
            </a:r>
            <a:r>
              <a:rPr lang="en-US" b="1" dirty="0">
                <a:latin typeface="Courier"/>
                <a:cs typeface="Courier"/>
              </a:rPr>
              <a:t>("BWI", </a:t>
            </a:r>
            <a:endParaRPr lang="en-US" b="1" dirty="0" smtClean="0">
              <a:latin typeface="Courier"/>
              <a:cs typeface="Courier"/>
            </a:endParaRPr>
          </a:p>
          <a:p>
            <a:r>
              <a:rPr lang="en-US" b="1" dirty="0" smtClean="0">
                <a:latin typeface="Courier"/>
                <a:cs typeface="Courier"/>
              </a:rPr>
              <a:t>                   "</a:t>
            </a:r>
            <a:r>
              <a:rPr lang="en-US" b="1" dirty="0">
                <a:latin typeface="Courier"/>
                <a:cs typeface="Courier"/>
              </a:rPr>
              <a:t>2013-12-13", "2014-01-</a:t>
            </a:r>
            <a:r>
              <a:rPr lang="en-US" b="1" dirty="0" smtClean="0">
                <a:latin typeface="Courier"/>
                <a:cs typeface="Courier"/>
              </a:rPr>
              <a:t>01”)</a:t>
            </a: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Checking Data Availability For BWI</a:t>
            </a: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Found 12 records for 2013-12-13</a:t>
            </a: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Found 12 records for 2014-01-01</a:t>
            </a:r>
          </a:p>
          <a:p>
            <a:endParaRPr lang="en-US" b="1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Data is Available for the interval.</a:t>
            </a:r>
            <a:endParaRPr lang="en-US" b="1" dirty="0" smtClean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3174" y="1424674"/>
            <a:ext cx="5627786" cy="923330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ourier"/>
                <a:cs typeface="Courier"/>
              </a:rPr>
              <a:t>&gt; </a:t>
            </a:r>
            <a:r>
              <a:rPr lang="en-US" b="1" dirty="0" err="1">
                <a:latin typeface="Courier"/>
                <a:cs typeface="Courier"/>
              </a:rPr>
              <a:t>getCurrentTemperature</a:t>
            </a:r>
            <a:r>
              <a:rPr lang="en-US" b="1" dirty="0">
                <a:latin typeface="Courier"/>
                <a:cs typeface="Courier"/>
              </a:rPr>
              <a:t>("MIA")</a:t>
            </a:r>
          </a:p>
          <a:p>
            <a:r>
              <a:rPr lang="en-US" b="1" dirty="0">
                <a:latin typeface="Courier"/>
                <a:cs typeface="Courier"/>
              </a:rPr>
              <a:t>               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   Time 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TemperatureF</a:t>
            </a:r>
            <a:endParaRPr lang="en-US" b="1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13 2014-04-06 12:53:00           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82</a:t>
            </a:r>
            <a:endParaRPr lang="en-US" b="1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137132" y="3166585"/>
            <a:ext cx="873828" cy="576943"/>
          </a:xfrm>
          <a:prstGeom prst="ellips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01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9" grpId="0" animBg="1"/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00FF"/>
                </a:solidFill>
              </a:rPr>
              <a:t>weatherData</a:t>
            </a:r>
            <a:r>
              <a:rPr lang="en-US" b="1" dirty="0" smtClean="0">
                <a:solidFill>
                  <a:srgbClr val="0000FF"/>
                </a:solidFill>
              </a:rPr>
              <a:t> 0.4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Two main enhancements based on suggestions</a:t>
            </a:r>
          </a:p>
          <a:p>
            <a:r>
              <a:rPr lang="en-US" b="1" dirty="0" smtClean="0"/>
              <a:t>Summarized </a:t>
            </a:r>
            <a:r>
              <a:rPr lang="en-US" b="1" dirty="0" err="1" smtClean="0"/>
              <a:t>vs</a:t>
            </a:r>
            <a:r>
              <a:rPr lang="en-US" b="1" dirty="0" smtClean="0"/>
              <a:t> Detailed</a:t>
            </a:r>
          </a:p>
          <a:p>
            <a:pPr lvl="1"/>
            <a:r>
              <a:rPr lang="en-US" dirty="0" smtClean="0"/>
              <a:t>Choose the level of detail you are interested in</a:t>
            </a:r>
          </a:p>
          <a:p>
            <a:r>
              <a:rPr lang="en-US" b="1" dirty="0" smtClean="0"/>
              <a:t>Ability to choose specific columns</a:t>
            </a:r>
          </a:p>
          <a:p>
            <a:pPr lvl="1"/>
            <a:r>
              <a:rPr lang="en-US" dirty="0" smtClean="0"/>
              <a:t>Choose which aspects of the weather you wish to analyze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249" y="1417638"/>
            <a:ext cx="1248905" cy="128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7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Detailed </a:t>
            </a:r>
            <a:r>
              <a:rPr lang="en-US" b="1" dirty="0" err="1" smtClean="0">
                <a:solidFill>
                  <a:srgbClr val="0000FF"/>
                </a:solidFill>
              </a:rPr>
              <a:t>vs</a:t>
            </a:r>
            <a:r>
              <a:rPr lang="en-US" b="1" dirty="0" smtClean="0">
                <a:solidFill>
                  <a:srgbClr val="0000FF"/>
                </a:solidFill>
              </a:rPr>
              <a:t> Summarized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673227"/>
              </p:ext>
            </p:extLst>
          </p:nvPr>
        </p:nvGraphicFramePr>
        <p:xfrm>
          <a:off x="275762" y="1200352"/>
          <a:ext cx="1869489" cy="5518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259"/>
                <a:gridCol w="694642"/>
                <a:gridCol w="437588"/>
              </a:tblGrid>
              <a:tr h="3232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</a:t>
                      </a:r>
                      <a:endParaRPr lang="en-US" sz="1600" dirty="0"/>
                    </a:p>
                  </a:txBody>
                  <a:tcPr marL="80802" marR="80802" marT="40401" marB="4040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802" marR="80802" marT="40401" marB="4040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802" marR="80802" marT="40401" marB="40401"/>
                </a:tc>
              </a:tr>
              <a:tr h="3232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1/1</a:t>
                      </a:r>
                      <a:endParaRPr lang="en-US" sz="1600" dirty="0"/>
                    </a:p>
                  </a:txBody>
                  <a:tcPr marL="80802" marR="80802" marT="40401" marB="4040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0:00</a:t>
                      </a:r>
                      <a:endParaRPr lang="en-US" sz="1600" dirty="0"/>
                    </a:p>
                  </a:txBody>
                  <a:tcPr marL="80802" marR="80802" marT="40401" marB="4040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t10</a:t>
                      </a:r>
                      <a:endParaRPr lang="en-US" sz="1600" dirty="0"/>
                    </a:p>
                  </a:txBody>
                  <a:tcPr marL="80802" marR="80802" marT="40401" marB="40401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232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1/1</a:t>
                      </a:r>
                      <a:endParaRPr lang="en-US" sz="1600" dirty="0"/>
                    </a:p>
                  </a:txBody>
                  <a:tcPr marL="80802" marR="80802" marT="40401" marB="4040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1:00</a:t>
                      </a:r>
                      <a:endParaRPr lang="en-US" sz="1600" dirty="0"/>
                    </a:p>
                  </a:txBody>
                  <a:tcPr marL="80802" marR="80802" marT="40401" marB="4040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t11</a:t>
                      </a:r>
                      <a:endParaRPr lang="en-US" sz="1600" dirty="0"/>
                    </a:p>
                  </a:txBody>
                  <a:tcPr marL="80802" marR="80802" marT="40401" marB="40401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232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1/1</a:t>
                      </a:r>
                      <a:endParaRPr lang="en-US" sz="1600" dirty="0"/>
                    </a:p>
                  </a:txBody>
                  <a:tcPr marL="80802" marR="80802" marT="40401" marB="4040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2:00</a:t>
                      </a:r>
                      <a:endParaRPr lang="en-US" sz="1600" dirty="0"/>
                    </a:p>
                  </a:txBody>
                  <a:tcPr marL="80802" marR="80802" marT="40401" marB="4040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t12</a:t>
                      </a:r>
                      <a:endParaRPr lang="en-US" sz="1600" dirty="0"/>
                    </a:p>
                  </a:txBody>
                  <a:tcPr marL="80802" marR="80802" marT="40401" marB="40401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232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1/1</a:t>
                      </a:r>
                      <a:endParaRPr lang="en-US" sz="1600" dirty="0"/>
                    </a:p>
                  </a:txBody>
                  <a:tcPr marL="80802" marR="80802" marT="40401" marB="4040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 marL="80802" marR="80802" marT="40401" marB="4040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232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1/1</a:t>
                      </a:r>
                      <a:endParaRPr lang="en-US" sz="1600" dirty="0"/>
                    </a:p>
                  </a:txBody>
                  <a:tcPr marL="80802" marR="80802" marT="40401" marB="4040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23:00</a:t>
                      </a:r>
                      <a:endParaRPr lang="en-US" sz="1600" dirty="0"/>
                    </a:p>
                  </a:txBody>
                  <a:tcPr marL="80802" marR="80802" marT="40401" marB="4040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232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1/2</a:t>
                      </a:r>
                      <a:endParaRPr lang="en-US" sz="1600" dirty="0"/>
                    </a:p>
                  </a:txBody>
                  <a:tcPr marL="80802" marR="80802" marT="40401" marB="4040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0:00</a:t>
                      </a:r>
                      <a:endParaRPr lang="en-US" sz="1600" dirty="0"/>
                    </a:p>
                  </a:txBody>
                  <a:tcPr marL="80802" marR="80802" marT="40401" marB="4040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t20</a:t>
                      </a:r>
                      <a:endParaRPr lang="en-US" sz="1600" dirty="0"/>
                    </a:p>
                  </a:txBody>
                  <a:tcPr marL="80802" marR="80802" marT="40401" marB="40401"/>
                </a:tc>
              </a:tr>
              <a:tr h="3232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1/2</a:t>
                      </a:r>
                      <a:endParaRPr lang="en-US" sz="1600" dirty="0"/>
                    </a:p>
                  </a:txBody>
                  <a:tcPr marL="80802" marR="80802" marT="40401" marB="4040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1:00</a:t>
                      </a:r>
                      <a:endParaRPr lang="en-US" sz="1600" dirty="0"/>
                    </a:p>
                  </a:txBody>
                  <a:tcPr marL="80802" marR="80802" marT="40401" marB="4040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t21</a:t>
                      </a:r>
                      <a:endParaRPr lang="en-US" sz="1600" dirty="0"/>
                    </a:p>
                  </a:txBody>
                  <a:tcPr marL="80802" marR="80802" marT="40401" marB="40401"/>
                </a:tc>
              </a:tr>
              <a:tr h="3232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1/2</a:t>
                      </a:r>
                      <a:endParaRPr lang="en-US" sz="1600" dirty="0"/>
                    </a:p>
                  </a:txBody>
                  <a:tcPr marL="80802" marR="80802" marT="40401" marB="4040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2:00</a:t>
                      </a:r>
                      <a:endParaRPr lang="en-US" sz="1600" dirty="0"/>
                    </a:p>
                  </a:txBody>
                  <a:tcPr marL="80802" marR="80802" marT="40401" marB="4040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t22</a:t>
                      </a:r>
                      <a:endParaRPr lang="en-US" sz="1600" dirty="0"/>
                    </a:p>
                  </a:txBody>
                  <a:tcPr marL="80802" marR="80802" marT="40401" marB="40401"/>
                </a:tc>
              </a:tr>
              <a:tr h="3232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1/2</a:t>
                      </a:r>
                      <a:endParaRPr lang="en-US" sz="1600" dirty="0"/>
                    </a:p>
                  </a:txBody>
                  <a:tcPr marL="80802" marR="80802" marT="40401" marB="4040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 marL="80802" marR="80802" marT="40401" marB="4040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/>
                </a:tc>
              </a:tr>
              <a:tr h="3232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1/2</a:t>
                      </a:r>
                      <a:endParaRPr lang="en-US" sz="1600" dirty="0"/>
                    </a:p>
                  </a:txBody>
                  <a:tcPr marL="80802" marR="80802" marT="40401" marB="4040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23:00</a:t>
                      </a:r>
                      <a:endParaRPr lang="en-US" sz="1600" dirty="0"/>
                    </a:p>
                  </a:txBody>
                  <a:tcPr marL="80802" marR="80802" marT="40401" marB="4040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/>
                </a:tc>
              </a:tr>
              <a:tr h="3232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1/3</a:t>
                      </a:r>
                      <a:endParaRPr lang="en-US" sz="1600" dirty="0"/>
                    </a:p>
                  </a:txBody>
                  <a:tcPr marL="80802" marR="80802" marT="40401" marB="4040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0:00</a:t>
                      </a:r>
                      <a:endParaRPr lang="en-US" sz="1600" dirty="0"/>
                    </a:p>
                  </a:txBody>
                  <a:tcPr marL="80802" marR="80802" marT="40401" marB="4040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t30</a:t>
                      </a:r>
                      <a:endParaRPr lang="en-US" sz="1600" dirty="0"/>
                    </a:p>
                  </a:txBody>
                  <a:tcPr marL="80802" marR="80802" marT="40401" marB="4040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232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1/3</a:t>
                      </a:r>
                      <a:endParaRPr lang="en-US" sz="1600" dirty="0"/>
                    </a:p>
                  </a:txBody>
                  <a:tcPr marL="80802" marR="80802" marT="40401" marB="4040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1:00</a:t>
                      </a:r>
                      <a:endParaRPr lang="en-US" sz="1600" dirty="0"/>
                    </a:p>
                  </a:txBody>
                  <a:tcPr marL="80802" marR="80802" marT="40401" marB="4040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t31</a:t>
                      </a:r>
                      <a:endParaRPr lang="en-US" sz="1600" dirty="0"/>
                    </a:p>
                  </a:txBody>
                  <a:tcPr marL="80802" marR="80802" marT="40401" marB="4040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232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1/3</a:t>
                      </a:r>
                      <a:endParaRPr lang="en-US" sz="1600" dirty="0"/>
                    </a:p>
                  </a:txBody>
                  <a:tcPr marL="80802" marR="80802" marT="40401" marB="4040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2:00</a:t>
                      </a:r>
                      <a:endParaRPr lang="en-US" sz="1600" dirty="0"/>
                    </a:p>
                  </a:txBody>
                  <a:tcPr marL="80802" marR="80802" marT="40401" marB="4040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232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1/3</a:t>
                      </a:r>
                      <a:endParaRPr lang="en-US" sz="1600" dirty="0"/>
                    </a:p>
                  </a:txBody>
                  <a:tcPr marL="80802" marR="80802" marT="40401" marB="4040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 marL="80802" marR="80802" marT="40401" marB="4040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232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1/3</a:t>
                      </a:r>
                      <a:endParaRPr lang="en-US" sz="1600" dirty="0"/>
                    </a:p>
                  </a:txBody>
                  <a:tcPr marL="80802" marR="80802" marT="40401" marB="4040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23:00</a:t>
                      </a:r>
                      <a:endParaRPr lang="en-US" sz="1600" dirty="0"/>
                    </a:p>
                  </a:txBody>
                  <a:tcPr marL="80802" marR="80802" marT="40401" marB="4040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2320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802" marR="80802" marT="40401" marB="4040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802" marR="80802" marT="40401" marB="4040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3024882"/>
              </p:ext>
            </p:extLst>
          </p:nvPr>
        </p:nvGraphicFramePr>
        <p:xfrm>
          <a:off x="4611936" y="3129383"/>
          <a:ext cx="4074864" cy="2030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572"/>
                <a:gridCol w="596431"/>
                <a:gridCol w="758248"/>
                <a:gridCol w="777204"/>
                <a:gridCol w="848409"/>
              </a:tblGrid>
              <a:tr h="3232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Date</a:t>
                      </a:r>
                      <a:endParaRPr lang="en-US" sz="1600" dirty="0"/>
                    </a:p>
                  </a:txBody>
                  <a:tcPr marL="80802" marR="80802" marT="40401" marB="4040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Mean</a:t>
                      </a:r>
                      <a:endParaRPr lang="en-US" sz="1600" dirty="0"/>
                    </a:p>
                  </a:txBody>
                  <a:tcPr marL="80802" marR="80802" marT="40401" marB="4040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Min</a:t>
                      </a:r>
                      <a:endParaRPr lang="en-US" sz="1600" dirty="0"/>
                    </a:p>
                  </a:txBody>
                  <a:tcPr marL="80802" marR="80802" marT="40401" marB="4040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Max</a:t>
                      </a:r>
                      <a:endParaRPr lang="en-US" sz="1600" dirty="0"/>
                    </a:p>
                  </a:txBody>
                  <a:tcPr marL="80802" marR="80802" marT="40401" marB="40401"/>
                </a:tc>
              </a:tr>
              <a:tr h="3232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1/1</a:t>
                      </a:r>
                      <a:endParaRPr lang="en-US" sz="1600" dirty="0"/>
                    </a:p>
                  </a:txBody>
                  <a:tcPr marL="80802" marR="80802" marT="40401" marB="40401"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0-23</a:t>
                      </a:r>
                      <a:endParaRPr lang="en-US" sz="1600" dirty="0"/>
                    </a:p>
                  </a:txBody>
                  <a:tcPr marL="80802" marR="80802" marT="40401" marB="40401"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T1_avg</a:t>
                      </a:r>
                      <a:endParaRPr lang="en-US" sz="1600" dirty="0"/>
                    </a:p>
                  </a:txBody>
                  <a:tcPr marL="80802" marR="80802" marT="40401" marB="40401"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T1_min</a:t>
                      </a:r>
                      <a:endParaRPr lang="en-US" sz="1600" dirty="0"/>
                    </a:p>
                  </a:txBody>
                  <a:tcPr marL="80802" marR="80802" marT="40401" marB="40401"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T1_max</a:t>
                      </a:r>
                      <a:endParaRPr lang="en-US" sz="1600" dirty="0"/>
                    </a:p>
                  </a:txBody>
                  <a:tcPr marL="80802" marR="80802" marT="40401" marB="40401">
                    <a:solidFill>
                      <a:srgbClr val="C4BD97"/>
                    </a:solidFill>
                  </a:tcPr>
                </a:tc>
              </a:tr>
              <a:tr h="3232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1/2</a:t>
                      </a:r>
                      <a:endParaRPr lang="en-US" sz="1600" dirty="0"/>
                    </a:p>
                  </a:txBody>
                  <a:tcPr marL="80802" marR="80802" marT="40401" marB="4040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0-23</a:t>
                      </a:r>
                      <a:endParaRPr lang="en-US" sz="1600" dirty="0"/>
                    </a:p>
                  </a:txBody>
                  <a:tcPr marL="80802" marR="80802" marT="40401" marB="4040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T2_avg</a:t>
                      </a:r>
                      <a:endParaRPr lang="en-US" sz="1600" dirty="0"/>
                    </a:p>
                  </a:txBody>
                  <a:tcPr marL="80802" marR="80802" marT="40401" marB="4040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T2_min</a:t>
                      </a:r>
                      <a:endParaRPr lang="en-US" sz="1600" dirty="0"/>
                    </a:p>
                  </a:txBody>
                  <a:tcPr marL="80802" marR="80802" marT="40401" marB="4040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T2_max</a:t>
                      </a:r>
                      <a:endParaRPr lang="en-US" sz="1600" dirty="0"/>
                    </a:p>
                  </a:txBody>
                  <a:tcPr marL="80802" marR="80802" marT="40401" marB="40401"/>
                </a:tc>
              </a:tr>
              <a:tr h="3232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1/3</a:t>
                      </a:r>
                      <a:endParaRPr lang="en-US" sz="1600" dirty="0"/>
                    </a:p>
                  </a:txBody>
                  <a:tcPr marL="80802" marR="80802" marT="40401" marB="4040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0-23</a:t>
                      </a:r>
                      <a:endParaRPr lang="en-US" sz="1600" dirty="0"/>
                    </a:p>
                  </a:txBody>
                  <a:tcPr marL="80802" marR="80802" marT="40401" marB="4040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T3_avg</a:t>
                      </a:r>
                      <a:endParaRPr lang="en-US" sz="1600" dirty="0"/>
                    </a:p>
                  </a:txBody>
                  <a:tcPr marL="80802" marR="80802" marT="40401" marB="4040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T3_min</a:t>
                      </a:r>
                      <a:endParaRPr lang="en-US" sz="1600" dirty="0"/>
                    </a:p>
                  </a:txBody>
                  <a:tcPr marL="80802" marR="80802" marT="40401" marB="4040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T3_max</a:t>
                      </a:r>
                      <a:endParaRPr lang="en-US" sz="1600" dirty="0"/>
                    </a:p>
                  </a:txBody>
                  <a:tcPr marL="80802" marR="80802" marT="40401" marB="4040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2219961" y="1536747"/>
            <a:ext cx="405570" cy="16327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2219961" y="3193415"/>
            <a:ext cx="405570" cy="16327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2219961" y="4915041"/>
            <a:ext cx="405570" cy="16327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844410">
            <a:off x="2384484" y="2757401"/>
            <a:ext cx="2299707" cy="565608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9348299">
            <a:off x="2477136" y="4671596"/>
            <a:ext cx="2254139" cy="565608"/>
          </a:xfrm>
          <a:prstGeom prst="rightArrow">
            <a:avLst/>
          </a:prstGeom>
          <a:solidFill>
            <a:srgbClr val="D996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2458847" y="3641394"/>
            <a:ext cx="2153089" cy="56560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02316" y="1417638"/>
            <a:ext cx="301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24 x 365 </a:t>
            </a:r>
            <a:r>
              <a:rPr lang="en-US" b="1" dirty="0"/>
              <a:t>= 8760</a:t>
            </a:r>
          </a:p>
          <a:p>
            <a:r>
              <a:rPr lang="en-US" b="1" dirty="0"/>
              <a:t>8760 </a:t>
            </a:r>
            <a:r>
              <a:rPr lang="en-US" b="1" dirty="0" smtClean="0"/>
              <a:t>x </a:t>
            </a:r>
            <a:r>
              <a:rPr lang="en-US" b="1" dirty="0"/>
              <a:t>10 = 87600 data </a:t>
            </a:r>
            <a:r>
              <a:rPr lang="en-US" b="1" dirty="0" smtClean="0"/>
              <a:t>points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18494" y="4795506"/>
            <a:ext cx="4288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Typically, mean, max and min for the day</a:t>
            </a:r>
          </a:p>
          <a:p>
            <a:r>
              <a:rPr lang="en-US" dirty="0" smtClean="0"/>
              <a:t>For Temperature, Pressure, </a:t>
            </a:r>
            <a:r>
              <a:rPr lang="en-US" dirty="0" err="1" smtClean="0"/>
              <a:t>WindSpeed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Compact data frames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11936" y="2763738"/>
            <a:ext cx="356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Summarized Data has 1 row per day</a:t>
            </a:r>
          </a:p>
        </p:txBody>
      </p:sp>
    </p:spTree>
    <p:extLst>
      <p:ext uri="{BB962C8B-B14F-4D97-AF65-F5344CB8AC3E}">
        <p14:creationId xmlns:p14="http://schemas.microsoft.com/office/powerpoint/2010/main" val="125616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3" grpId="0"/>
      <p:bldP spid="9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Interested only in specific columns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4072537"/>
              </p:ext>
            </p:extLst>
          </p:nvPr>
        </p:nvGraphicFramePr>
        <p:xfrm>
          <a:off x="380019" y="1544798"/>
          <a:ext cx="7164551" cy="4464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788"/>
                <a:gridCol w="932788"/>
                <a:gridCol w="932788"/>
                <a:gridCol w="932788"/>
                <a:gridCol w="932788"/>
                <a:gridCol w="932788"/>
                <a:gridCol w="1567823"/>
              </a:tblGrid>
              <a:tr h="35586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800000"/>
                          </a:solidFill>
                        </a:rPr>
                        <a:t>Date</a:t>
                      </a:r>
                      <a:endParaRPr lang="en-US" sz="1600" dirty="0">
                        <a:solidFill>
                          <a:srgbClr val="800000"/>
                        </a:solidFill>
                      </a:endParaRPr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800000"/>
                          </a:solidFill>
                        </a:rPr>
                        <a:t>Time</a:t>
                      </a:r>
                      <a:endParaRPr lang="en-US" sz="1600" dirty="0">
                        <a:solidFill>
                          <a:srgbClr val="800000"/>
                        </a:solidFill>
                      </a:endParaRPr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800000"/>
                          </a:solidFill>
                        </a:rPr>
                        <a:t>Temp</a:t>
                      </a:r>
                      <a:endParaRPr lang="en-US" sz="1600" dirty="0">
                        <a:solidFill>
                          <a:srgbClr val="800000"/>
                        </a:solidFill>
                      </a:endParaRPr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800000"/>
                          </a:solidFill>
                        </a:rPr>
                        <a:t>Max Temp</a:t>
                      </a:r>
                      <a:endParaRPr lang="en-US" sz="1600" dirty="0">
                        <a:solidFill>
                          <a:srgbClr val="800000"/>
                        </a:solidFill>
                      </a:endParaRPr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800000"/>
                          </a:solidFill>
                        </a:rPr>
                        <a:t>Wind</a:t>
                      </a:r>
                      <a:endParaRPr lang="en-US" sz="1600" dirty="0">
                        <a:solidFill>
                          <a:srgbClr val="800000"/>
                        </a:solidFill>
                      </a:endParaRPr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800000"/>
                          </a:solidFill>
                        </a:rPr>
                        <a:t>Pressure</a:t>
                      </a:r>
                      <a:endParaRPr lang="en-US" sz="1600" dirty="0">
                        <a:solidFill>
                          <a:srgbClr val="800000"/>
                        </a:solidFill>
                      </a:endParaRPr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800000"/>
                          </a:solidFill>
                        </a:rPr>
                        <a:t>Humidity</a:t>
                      </a:r>
                      <a:endParaRPr lang="en-US" sz="1600" dirty="0">
                        <a:solidFill>
                          <a:srgbClr val="800000"/>
                        </a:solidFill>
                      </a:endParaRPr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2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1/1</a:t>
                      </a:r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0:00</a:t>
                      </a:r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t10</a:t>
                      </a:r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32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1/1</a:t>
                      </a:r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1:00</a:t>
                      </a:r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t11</a:t>
                      </a:r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32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1/1</a:t>
                      </a:r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2:00</a:t>
                      </a:r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t12</a:t>
                      </a:r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32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1/1</a:t>
                      </a:r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32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1/1</a:t>
                      </a:r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23:00</a:t>
                      </a:r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32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1/2</a:t>
                      </a:r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0:00</a:t>
                      </a:r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t20</a:t>
                      </a:r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32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1/2</a:t>
                      </a:r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1:00</a:t>
                      </a:r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t21</a:t>
                      </a:r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32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1/2</a:t>
                      </a:r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2:00</a:t>
                      </a:r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t22</a:t>
                      </a:r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32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1/2</a:t>
                      </a:r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32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1/2</a:t>
                      </a:r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23:00</a:t>
                      </a:r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32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1/3</a:t>
                      </a:r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0:00</a:t>
                      </a:r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t30</a:t>
                      </a:r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32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1/3</a:t>
                      </a:r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1:00</a:t>
                      </a:r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t31</a:t>
                      </a:r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02" marR="80802" marT="40401" marB="404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302807" y="3327439"/>
            <a:ext cx="4755892" cy="646331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 err="1">
                <a:latin typeface="Courier"/>
                <a:cs typeface="Courier"/>
              </a:rPr>
              <a:t>showAvailableColumns</a:t>
            </a:r>
            <a:r>
              <a:rPr lang="en-US" b="1" dirty="0" smtClean="0">
                <a:latin typeface="Courier"/>
                <a:cs typeface="Courier"/>
              </a:rPr>
              <a:t>(“SEA”, </a:t>
            </a:r>
          </a:p>
          <a:p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                  “2010-08-13”)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02807" y="2395878"/>
            <a:ext cx="434032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"/>
                <a:cs typeface="Courier"/>
              </a:rPr>
              <a:t>opt_all_columns</a:t>
            </a:r>
            <a:r>
              <a:rPr lang="en-US" b="1" dirty="0">
                <a:latin typeface="Courier"/>
                <a:cs typeface="Courier"/>
              </a:rPr>
              <a:t> = TRUE</a:t>
            </a:r>
          </a:p>
          <a:p>
            <a:r>
              <a:rPr lang="en-US" b="1" dirty="0" err="1" smtClean="0">
                <a:latin typeface="Courier"/>
                <a:cs typeface="Courier"/>
              </a:rPr>
              <a:t>opt_temperature_columns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b="1" dirty="0">
                <a:latin typeface="Courier"/>
                <a:cs typeface="Courier"/>
              </a:rPr>
              <a:t>= </a:t>
            </a:r>
            <a:r>
              <a:rPr lang="en-US" b="1" dirty="0" smtClean="0">
                <a:latin typeface="Courier"/>
                <a:cs typeface="Courier"/>
              </a:rPr>
              <a:t>TRUE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29875" y="1435333"/>
            <a:ext cx="2068925" cy="4696469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02807" y="6131802"/>
            <a:ext cx="378623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"/>
                <a:cs typeface="Courier"/>
              </a:rPr>
              <a:t>opt_custom_columns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b="1" dirty="0">
                <a:latin typeface="Courier"/>
                <a:cs typeface="Courier"/>
              </a:rPr>
              <a:t>=TRUE</a:t>
            </a:r>
          </a:p>
          <a:p>
            <a:r>
              <a:rPr lang="en-US" b="1" dirty="0" err="1">
                <a:latin typeface="Courier"/>
                <a:cs typeface="Courier"/>
              </a:rPr>
              <a:t>custom_columns</a:t>
            </a:r>
            <a:r>
              <a:rPr lang="en-US" b="1" dirty="0">
                <a:latin typeface="Courier"/>
                <a:cs typeface="Courier"/>
              </a:rPr>
              <a:t> = c</a:t>
            </a:r>
            <a:r>
              <a:rPr lang="en-US" b="1" dirty="0" smtClean="0">
                <a:latin typeface="Courier"/>
                <a:cs typeface="Courier"/>
              </a:rPr>
              <a:t>(7,8,13)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02807" y="3973770"/>
            <a:ext cx="5032936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"/>
                <a:cs typeface="Courier"/>
              </a:rPr>
              <a:t>The following columns are available: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"/>
                <a:cs typeface="Courier"/>
              </a:rPr>
              <a:t> [1] "</a:t>
            </a:r>
            <a:r>
              <a:rPr lang="en-US" sz="1400" b="1" dirty="0" err="1">
                <a:solidFill>
                  <a:srgbClr val="0000FF"/>
                </a:solidFill>
                <a:latin typeface="Courier"/>
                <a:cs typeface="Courier"/>
              </a:rPr>
              <a:t>TimeEST</a:t>
            </a:r>
            <a:r>
              <a:rPr lang="en-US" sz="1400" b="1" dirty="0">
                <a:solidFill>
                  <a:srgbClr val="0000FF"/>
                </a:solidFill>
                <a:latin typeface="Courier"/>
                <a:cs typeface="Courier"/>
              </a:rPr>
              <a:t>"              "</a:t>
            </a:r>
            <a:r>
              <a:rPr lang="en-US" sz="1400" b="1" dirty="0" err="1">
                <a:solidFill>
                  <a:srgbClr val="0000FF"/>
                </a:solidFill>
                <a:latin typeface="Courier"/>
                <a:cs typeface="Courier"/>
              </a:rPr>
              <a:t>TemperatureF</a:t>
            </a:r>
            <a:r>
              <a:rPr lang="en-US" sz="1400" b="1" dirty="0">
                <a:solidFill>
                  <a:srgbClr val="0000FF"/>
                </a:solidFill>
                <a:latin typeface="Courier"/>
                <a:cs typeface="Courier"/>
              </a:rPr>
              <a:t>"       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"/>
                <a:cs typeface="Courier"/>
              </a:rPr>
              <a:t> [3] "</a:t>
            </a:r>
            <a:r>
              <a:rPr lang="en-US" sz="1400" b="1" dirty="0" err="1">
                <a:solidFill>
                  <a:srgbClr val="0000FF"/>
                </a:solidFill>
                <a:latin typeface="Courier"/>
                <a:cs typeface="Courier"/>
              </a:rPr>
              <a:t>Dew_PointF</a:t>
            </a:r>
            <a:r>
              <a:rPr lang="en-US" sz="1400" b="1" dirty="0">
                <a:solidFill>
                  <a:srgbClr val="0000FF"/>
                </a:solidFill>
                <a:latin typeface="Courier"/>
                <a:cs typeface="Courier"/>
              </a:rPr>
              <a:t>"           "Humidity"           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"/>
                <a:cs typeface="Courier"/>
              </a:rPr>
              <a:t> [5] "</a:t>
            </a:r>
            <a:r>
              <a:rPr lang="en-US" sz="1400" b="1" dirty="0" err="1">
                <a:solidFill>
                  <a:srgbClr val="0000FF"/>
                </a:solidFill>
                <a:latin typeface="Courier"/>
                <a:cs typeface="Courier"/>
              </a:rPr>
              <a:t>Sea_Level_PressureIn</a:t>
            </a:r>
            <a:r>
              <a:rPr lang="en-US" sz="1400" b="1" dirty="0">
                <a:solidFill>
                  <a:srgbClr val="0000FF"/>
                </a:solidFill>
                <a:latin typeface="Courier"/>
                <a:cs typeface="Courier"/>
              </a:rPr>
              <a:t>" "</a:t>
            </a:r>
            <a:r>
              <a:rPr lang="en-US" sz="1400" b="1" dirty="0" err="1">
                <a:solidFill>
                  <a:srgbClr val="0000FF"/>
                </a:solidFill>
                <a:latin typeface="Courier"/>
                <a:cs typeface="Courier"/>
              </a:rPr>
              <a:t>VisibilityMPH</a:t>
            </a:r>
            <a:r>
              <a:rPr lang="en-US" sz="1400" b="1" dirty="0">
                <a:solidFill>
                  <a:srgbClr val="0000FF"/>
                </a:solidFill>
                <a:latin typeface="Courier"/>
                <a:cs typeface="Courier"/>
              </a:rPr>
              <a:t>"      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"/>
                <a:cs typeface="Courier"/>
              </a:rPr>
              <a:t> [7] "</a:t>
            </a:r>
            <a:r>
              <a:rPr lang="en-US" sz="1400" b="1" dirty="0" err="1">
                <a:solidFill>
                  <a:srgbClr val="0000FF"/>
                </a:solidFill>
                <a:latin typeface="Courier"/>
                <a:cs typeface="Courier"/>
              </a:rPr>
              <a:t>Wind_Direction</a:t>
            </a:r>
            <a:r>
              <a:rPr lang="en-US" sz="1400" b="1" dirty="0">
                <a:solidFill>
                  <a:srgbClr val="0000FF"/>
                </a:solidFill>
                <a:latin typeface="Courier"/>
                <a:cs typeface="Courier"/>
              </a:rPr>
              <a:t>"       "</a:t>
            </a:r>
            <a:r>
              <a:rPr lang="en-US" sz="1400" b="1" dirty="0" err="1">
                <a:solidFill>
                  <a:srgbClr val="0000FF"/>
                </a:solidFill>
                <a:latin typeface="Courier"/>
                <a:cs typeface="Courier"/>
              </a:rPr>
              <a:t>Wind_SpeedMPH</a:t>
            </a:r>
            <a:r>
              <a:rPr lang="en-US" sz="1400" b="1" dirty="0">
                <a:solidFill>
                  <a:srgbClr val="0000FF"/>
                </a:solidFill>
                <a:latin typeface="Courier"/>
                <a:cs typeface="Courier"/>
              </a:rPr>
              <a:t>"      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"/>
                <a:cs typeface="Courier"/>
              </a:rPr>
              <a:t> [9] "</a:t>
            </a:r>
            <a:r>
              <a:rPr lang="en-US" sz="1400" b="1" dirty="0" err="1">
                <a:solidFill>
                  <a:srgbClr val="0000FF"/>
                </a:solidFill>
                <a:latin typeface="Courier"/>
                <a:cs typeface="Courier"/>
              </a:rPr>
              <a:t>Gust_SpeedMPH</a:t>
            </a:r>
            <a:r>
              <a:rPr lang="en-US" sz="1400" b="1" dirty="0">
                <a:solidFill>
                  <a:srgbClr val="0000FF"/>
                </a:solidFill>
                <a:latin typeface="Courier"/>
                <a:cs typeface="Courier"/>
              </a:rPr>
              <a:t>"        "</a:t>
            </a:r>
            <a:r>
              <a:rPr lang="en-US" sz="1400" b="1" dirty="0" err="1">
                <a:solidFill>
                  <a:srgbClr val="0000FF"/>
                </a:solidFill>
                <a:latin typeface="Courier"/>
                <a:cs typeface="Courier"/>
              </a:rPr>
              <a:t>PrecipitationIn</a:t>
            </a:r>
            <a:r>
              <a:rPr lang="en-US" sz="1400" b="1" dirty="0">
                <a:solidFill>
                  <a:srgbClr val="0000FF"/>
                </a:solidFill>
                <a:latin typeface="Courier"/>
                <a:cs typeface="Courier"/>
              </a:rPr>
              <a:t>"    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"/>
                <a:cs typeface="Courier"/>
              </a:rPr>
              <a:t>[11] "Events"               "Conditions"         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"/>
                <a:cs typeface="Courier"/>
              </a:rPr>
              <a:t>[13] "</a:t>
            </a:r>
            <a:r>
              <a:rPr lang="en-US" sz="1400" b="1" dirty="0" err="1">
                <a:solidFill>
                  <a:srgbClr val="0000FF"/>
                </a:solidFill>
                <a:latin typeface="Courier"/>
                <a:cs typeface="Courier"/>
              </a:rPr>
              <a:t>WindDirDegrees</a:t>
            </a:r>
            <a:r>
              <a:rPr lang="en-US" sz="1400" b="1" dirty="0">
                <a:solidFill>
                  <a:srgbClr val="0000FF"/>
                </a:solidFill>
                <a:latin typeface="Courier"/>
                <a:cs typeface="Courier"/>
              </a:rPr>
              <a:t>"       "</a:t>
            </a:r>
            <a:r>
              <a:rPr lang="en-US" sz="1400" b="1" dirty="0" err="1">
                <a:solidFill>
                  <a:srgbClr val="0000FF"/>
                </a:solidFill>
                <a:latin typeface="Courier"/>
                <a:cs typeface="Courier"/>
              </a:rPr>
              <a:t>DateUTC</a:t>
            </a:r>
            <a:r>
              <a:rPr lang="en-US" sz="1400" b="1" dirty="0">
                <a:solidFill>
                  <a:srgbClr val="0000FF"/>
                </a:solidFill>
                <a:latin typeface="Courier"/>
                <a:cs typeface="Courier"/>
              </a:rPr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305867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build="p" animBg="1"/>
      <p:bldP spid="16" grpId="0" animBg="1"/>
      <p:bldP spid="16" grpId="1" animBg="1"/>
      <p:bldP spid="7" grpId="0" build="p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0" y="627635"/>
            <a:ext cx="7785238" cy="63697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00420" y="5610538"/>
            <a:ext cx="2170485" cy="4170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3"/>
            <a:ext cx="8229600" cy="1143000"/>
          </a:xfrm>
        </p:spPr>
        <p:txBody>
          <a:bodyPr anchor="t"/>
          <a:lstStyle/>
          <a:p>
            <a:r>
              <a:rPr lang="en-US" b="1" dirty="0" smtClean="0">
                <a:solidFill>
                  <a:srgbClr val="0000FF"/>
                </a:solidFill>
              </a:rPr>
              <a:t>World Cities Comfort Score - 2012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896397"/>
            <a:ext cx="2170485" cy="781082"/>
          </a:xfrm>
          <a:prstGeom prst="rect">
            <a:avLst/>
          </a:prstGeom>
          <a:noFill/>
          <a:ln w="38100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4440056"/>
              </p:ext>
            </p:extLst>
          </p:nvPr>
        </p:nvGraphicFramePr>
        <p:xfrm>
          <a:off x="4572000" y="364501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1292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Graphic spid="8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21" y="1530881"/>
            <a:ext cx="8186712" cy="49593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36"/>
            <a:ext cx="8229600" cy="1143000"/>
          </a:xfrm>
        </p:spPr>
        <p:txBody>
          <a:bodyPr anchor="t">
            <a:norm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</a:rPr>
              <a:t>weatherCompare</a:t>
            </a:r>
            <a:r>
              <a:rPr lang="en-US" b="1" dirty="0" smtClean="0">
                <a:solidFill>
                  <a:srgbClr val="0000FF"/>
                </a:solidFill>
              </a:rPr>
              <a:t> – Shiny App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449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://spark.rstudio.com/ram/WeatherCompare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6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9824</TotalTime>
  <Words>630</Words>
  <Application>Microsoft Office PowerPoint</Application>
  <PresentationFormat>On-screen Show (4:3)</PresentationFormat>
  <Paragraphs>202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</vt:lpstr>
      <vt:lpstr>Office Theme</vt:lpstr>
      <vt:lpstr>weatherData</vt:lpstr>
      <vt:lpstr>A True weather story…</vt:lpstr>
      <vt:lpstr>weatherData 0.3</vt:lpstr>
      <vt:lpstr>weatherData 0.3</vt:lpstr>
      <vt:lpstr>weatherData 0.4</vt:lpstr>
      <vt:lpstr>Detailed vs Summarized</vt:lpstr>
      <vt:lpstr>Interested only in specific columns</vt:lpstr>
      <vt:lpstr>World Cities Comfort Score - 2012</vt:lpstr>
      <vt:lpstr>weatherCompare – Shiny App</vt:lpstr>
      <vt:lpstr>How does the Shiny App work?</vt:lpstr>
      <vt:lpstr>LINKS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weatherData</dc:title>
  <dc:creator>GE Global Research</dc:creator>
  <cp:lastModifiedBy>Joe.Rickert</cp:lastModifiedBy>
  <cp:revision>57</cp:revision>
  <dcterms:created xsi:type="dcterms:W3CDTF">2014-03-29T15:30:14Z</dcterms:created>
  <dcterms:modified xsi:type="dcterms:W3CDTF">2014-04-09T00:07:54Z</dcterms:modified>
</cp:coreProperties>
</file>