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ug Camplejohn" initials="DC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00A"/>
    <a:srgbClr val="646779"/>
    <a:srgbClr val="2A4E39"/>
    <a:srgbClr val="262D4E"/>
    <a:srgbClr val="231F3F"/>
    <a:srgbClr val="1ABB33"/>
    <a:srgbClr val="19A427"/>
    <a:srgbClr val="23B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3" autoAdjust="0"/>
  </p:normalViewPr>
  <p:slideViewPr>
    <p:cSldViewPr snapToGrid="0" snapToObjects="1">
      <p:cViewPr varScale="1">
        <p:scale>
          <a:sx n="81" d="100"/>
          <a:sy n="81" d="100"/>
        </p:scale>
        <p:origin x="4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55C01-7C30-9240-A1FF-4925701AB832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8B88-8184-8E42-93CD-D1E1409640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1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125D3-C9AA-5C4E-9AF5-134385E877C0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40CC0-5EF0-7143-9263-F1CC6AA5F2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365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0274"/>
            <a:ext cx="7772400" cy="1470025"/>
          </a:xfrm>
        </p:spPr>
        <p:txBody>
          <a:bodyPr/>
          <a:lstStyle>
            <a:lvl1pPr>
              <a:defRPr b="0" i="0">
                <a:solidFill>
                  <a:srgbClr val="262D4E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0604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3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88721"/>
            <a:ext cx="8229600" cy="412496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0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0085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5165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1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320"/>
            <a:ext cx="8229600" cy="639981"/>
          </a:xfrm>
        </p:spPr>
        <p:txBody>
          <a:bodyPr>
            <a:normAutofit/>
          </a:bodyPr>
          <a:lstStyle>
            <a:lvl1pPr algn="l">
              <a:defRPr sz="2800" b="0" i="0">
                <a:solidFill>
                  <a:srgbClr val="262D4E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921760"/>
          </a:xfrm>
        </p:spPr>
        <p:txBody>
          <a:bodyPr/>
          <a:lstStyle>
            <a:lvl1pPr>
              <a:defRPr b="0" i="0">
                <a:latin typeface="Helvetica Neue Light"/>
                <a:cs typeface="Helvetica Neue Light"/>
              </a:defRPr>
            </a:lvl1pPr>
            <a:lvl2pPr>
              <a:defRPr b="0" i="0">
                <a:latin typeface="Helvetica Neue Light"/>
                <a:cs typeface="Helvetica Neue Light"/>
              </a:defRPr>
            </a:lvl2pPr>
            <a:lvl3pPr>
              <a:defRPr b="0" i="0">
                <a:latin typeface="Helvetica Neue Light"/>
                <a:cs typeface="Helvetica Neue Light"/>
              </a:defRPr>
            </a:lvl3pPr>
            <a:lvl4pPr>
              <a:defRPr b="0" i="0">
                <a:latin typeface="Helvetica Neue Light"/>
                <a:cs typeface="Helvetica Neue Light"/>
              </a:defRPr>
            </a:lvl4pPr>
            <a:lvl5pPr>
              <a:defRPr b="0" i="0"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13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115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6"/>
            <a:ext cx="8229600" cy="636775"/>
          </a:xfrm>
        </p:spPr>
        <p:txBody>
          <a:bodyPr>
            <a:normAutofit/>
          </a:bodyPr>
          <a:lstStyle>
            <a:lvl1pPr algn="l">
              <a:defRPr sz="2800" b="0" i="0">
                <a:solidFill>
                  <a:srgbClr val="262D4E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6681"/>
            <a:ext cx="4038600" cy="3794759"/>
          </a:xfrm>
        </p:spPr>
        <p:txBody>
          <a:bodyPr/>
          <a:lstStyle>
            <a:lvl1pPr>
              <a:defRPr sz="18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1pPr>
            <a:lvl2pPr>
              <a:defRPr sz="16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2pPr>
            <a:lvl3pPr>
              <a:defRPr sz="14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3pPr>
            <a:lvl4pPr>
              <a:defRPr sz="14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4pPr>
            <a:lvl5pPr>
              <a:defRPr sz="14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6681"/>
            <a:ext cx="4038600" cy="3794759"/>
          </a:xfrm>
        </p:spPr>
        <p:txBody>
          <a:bodyPr/>
          <a:lstStyle>
            <a:lvl1pPr>
              <a:defRPr sz="18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1pPr>
            <a:lvl2pPr>
              <a:defRPr sz="16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2pPr>
            <a:lvl3pPr>
              <a:defRPr sz="14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3pPr>
            <a:lvl4pPr>
              <a:defRPr sz="14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4pPr>
            <a:lvl5pPr>
              <a:defRPr sz="14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20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6"/>
            <a:ext cx="8229600" cy="636775"/>
          </a:xfrm>
        </p:spPr>
        <p:txBody>
          <a:bodyPr>
            <a:normAutofit/>
          </a:bodyPr>
          <a:lstStyle>
            <a:lvl1pPr algn="l">
              <a:defRPr sz="2800" b="0" i="0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233"/>
            <a:ext cx="4040188" cy="639763"/>
          </a:xfrm>
        </p:spPr>
        <p:txBody>
          <a:bodyPr anchor="ctr">
            <a:normAutofit/>
          </a:bodyPr>
          <a:lstStyle>
            <a:lvl1pPr marL="0" indent="0">
              <a:buNone/>
              <a:defRPr sz="1800" b="0" i="0">
                <a:solidFill>
                  <a:srgbClr val="262D4E"/>
                </a:solidFill>
                <a:latin typeface="Helvetica Neue Medium"/>
                <a:cs typeface="Helvetica Neue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1995"/>
            <a:ext cx="4040188" cy="3169285"/>
          </a:xfrm>
        </p:spPr>
        <p:txBody>
          <a:bodyPr/>
          <a:lstStyle>
            <a:lvl1pPr>
              <a:defRPr sz="18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1pPr>
            <a:lvl2pPr>
              <a:defRPr sz="16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2pPr>
            <a:lvl3pPr>
              <a:defRPr sz="14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3pPr>
            <a:lvl4pPr>
              <a:defRPr sz="14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4pPr>
            <a:lvl5pPr>
              <a:defRPr sz="14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352233"/>
            <a:ext cx="4041775" cy="639763"/>
          </a:xfrm>
        </p:spPr>
        <p:txBody>
          <a:bodyPr anchor="ctr">
            <a:normAutofit/>
          </a:bodyPr>
          <a:lstStyle>
            <a:lvl1pPr marL="0" indent="0">
              <a:buNone/>
              <a:defRPr sz="1800" b="0" i="0">
                <a:solidFill>
                  <a:srgbClr val="262D4E"/>
                </a:solidFill>
                <a:latin typeface="Helvetica Neue Medium"/>
                <a:cs typeface="Helvetica Neue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991995"/>
            <a:ext cx="4041775" cy="3169285"/>
          </a:xfrm>
        </p:spPr>
        <p:txBody>
          <a:bodyPr/>
          <a:lstStyle>
            <a:lvl1pPr>
              <a:defRPr sz="18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1pPr>
            <a:lvl2pPr>
              <a:defRPr sz="16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2pPr>
            <a:lvl3pPr>
              <a:defRPr sz="14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3pPr>
            <a:lvl4pPr>
              <a:defRPr sz="14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4pPr>
            <a:lvl5pPr>
              <a:defRPr sz="1400" b="0" i="0">
                <a:solidFill>
                  <a:srgbClr val="262D4E"/>
                </a:solidFill>
                <a:latin typeface="Helvetica Neue Ligh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8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46"/>
            <a:ext cx="8229600" cy="636775"/>
          </a:xfrm>
        </p:spPr>
        <p:txBody>
          <a:bodyPr>
            <a:normAutofit/>
          </a:bodyPr>
          <a:lstStyle>
            <a:lvl1pPr algn="l">
              <a:defRPr sz="2800" b="0" i="0">
                <a:solidFill>
                  <a:srgbClr val="262D4E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4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3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1"/>
            <a:ext cx="5111750" cy="532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1630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335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7"/>
            <a:ext cx="5486400" cy="3222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0708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6"/>
            <a:ext cx="8229600" cy="636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841"/>
            <a:ext cx="8229600" cy="397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262D4E"/>
          </a:solidFill>
          <a:latin typeface="Helvetica Neue Thin"/>
          <a:ea typeface="+mj-ea"/>
          <a:cs typeface="Helvetica Neue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tlyyX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inston.attli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gerald-lindsly/rmongod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Stack with </a:t>
            </a:r>
            <a:r>
              <a:rPr lang="en-US" dirty="0" err="1" smtClean="0"/>
              <a:t>MongoDB</a:t>
            </a:r>
            <a:r>
              <a:rPr lang="en-US" dirty="0" smtClean="0"/>
              <a:t>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up an easy data </a:t>
            </a:r>
            <a:r>
              <a:rPr lang="en-US" dirty="0" smtClean="0"/>
              <a:t>science platform </a:t>
            </a:r>
            <a:r>
              <a:rPr lang="en-US" dirty="0"/>
              <a:t>with </a:t>
            </a:r>
            <a:r>
              <a:rPr lang="en-US" dirty="0" err="1"/>
              <a:t>RStudio</a:t>
            </a:r>
            <a:r>
              <a:rPr lang="en-US" dirty="0"/>
              <a:t> server on top of your </a:t>
            </a:r>
            <a:r>
              <a:rPr lang="en-US" dirty="0" err="1" smtClean="0"/>
              <a:t>MongoDB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Winston Chen – Lead Software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– Construct Vectors for each column</a:t>
            </a:r>
            <a:endParaRPr lang="en-US" dirty="0"/>
          </a:p>
        </p:txBody>
      </p:sp>
      <p:pic>
        <p:nvPicPr>
          <p:cNvPr id="6" name="Picture 5" descr="mongo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0" y="1262380"/>
            <a:ext cx="6845300" cy="3937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310640" y="1534160"/>
            <a:ext cx="5709920" cy="1016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219200" y="5158740"/>
            <a:ext cx="6663690" cy="4064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10640" y="4683760"/>
            <a:ext cx="5476240" cy="1016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3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– Loop through curser and insert values</a:t>
            </a:r>
            <a:endParaRPr lang="en-US" dirty="0"/>
          </a:p>
        </p:txBody>
      </p:sp>
      <p:pic>
        <p:nvPicPr>
          <p:cNvPr id="4" name="Picture 3" descr="mongo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919480"/>
            <a:ext cx="6096000" cy="421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3520" y="5293360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Where are my apply functions?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- Too bad. We are using mongo cursor :P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2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320"/>
            <a:ext cx="8575040" cy="639981"/>
          </a:xfrm>
        </p:spPr>
        <p:txBody>
          <a:bodyPr>
            <a:normAutofit/>
          </a:bodyPr>
          <a:lstStyle/>
          <a:p>
            <a:r>
              <a:rPr lang="en-US" dirty="0" smtClean="0"/>
              <a:t>4 – Go into sub </a:t>
            </a:r>
            <a:r>
              <a:rPr lang="en-US" dirty="0" err="1" smtClean="0"/>
              <a:t>bson</a:t>
            </a:r>
            <a:r>
              <a:rPr lang="en-US" dirty="0" smtClean="0"/>
              <a:t> block to extract data (optional)</a:t>
            </a:r>
            <a:endParaRPr lang="en-US" dirty="0"/>
          </a:p>
        </p:txBody>
      </p:sp>
      <p:pic>
        <p:nvPicPr>
          <p:cNvPr id="4" name="Picture 3" descr="mongo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" y="1092181"/>
            <a:ext cx="6210300" cy="52451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869440" y="2438400"/>
            <a:ext cx="363728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9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– Construct data frame and return</a:t>
            </a:r>
            <a:endParaRPr lang="en-US" dirty="0"/>
          </a:p>
        </p:txBody>
      </p:sp>
      <p:pic>
        <p:nvPicPr>
          <p:cNvPr id="4" name="Picture 3" descr="mongo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079"/>
            <a:ext cx="9144000" cy="1135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4602480"/>
            <a:ext cx="4573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are able to get the full example code here:</a:t>
            </a:r>
            <a:br>
              <a:rPr lang="en-US" dirty="0" smtClean="0"/>
            </a:br>
            <a:r>
              <a:rPr lang="en-US" dirty="0" smtClean="0"/>
              <a:t> http://</a:t>
            </a:r>
            <a:r>
              <a:rPr lang="en-US" dirty="0">
                <a:hlinkClick r:id="rId3"/>
              </a:rPr>
              <a:t>goo.gl/tlyyXp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" y="2651760"/>
            <a:ext cx="905256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61440" y="3818374"/>
            <a:ext cx="62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now have a data frame to play with from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bson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a BIG DATA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takes around 1 min to process 900Mb+ of </a:t>
            </a:r>
            <a:r>
              <a:rPr lang="en-US" dirty="0" err="1" smtClean="0"/>
              <a:t>bson</a:t>
            </a:r>
            <a:r>
              <a:rPr lang="en-US" dirty="0" smtClean="0"/>
              <a:t> from Mongo.</a:t>
            </a:r>
          </a:p>
          <a:p>
            <a:r>
              <a:rPr lang="en-US" dirty="0" smtClean="0"/>
              <a:t>BIG data stack – Data should fit into the ram</a:t>
            </a:r>
          </a:p>
          <a:p>
            <a:r>
              <a:rPr lang="en-US" dirty="0" smtClean="0"/>
              <a:t>Most of the data in the world is not big anyways.</a:t>
            </a:r>
          </a:p>
          <a:p>
            <a:r>
              <a:rPr lang="en-US" dirty="0" smtClean="0"/>
              <a:t>It works fine for </a:t>
            </a:r>
            <a:r>
              <a:rPr lang="en-US" dirty="0"/>
              <a:t>us (m1.</a:t>
            </a:r>
            <a:r>
              <a:rPr lang="en-US" dirty="0" smtClean="0"/>
              <a:t>large machine in AWS)</a:t>
            </a:r>
          </a:p>
          <a:p>
            <a:pPr lvl="1"/>
            <a:r>
              <a:rPr lang="en-US" dirty="0" smtClean="0"/>
              <a:t>CRM data is never big, not even after we pull in 3000+ additional signals.</a:t>
            </a:r>
          </a:p>
          <a:p>
            <a:pPr lvl="1"/>
            <a:r>
              <a:rPr lang="en-US" dirty="0" smtClean="0"/>
              <a:t>The term ‘Big-Data’ is seriously overrated, ‘Data Science’ however, is the key term here.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32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</a:t>
            </a:r>
            <a:r>
              <a:rPr lang="en-US" dirty="0" err="1" smtClean="0"/>
              <a:t>Fliptop</a:t>
            </a:r>
            <a:r>
              <a:rPr lang="en-US" dirty="0" smtClean="0"/>
              <a:t>, we now use </a:t>
            </a:r>
            <a:r>
              <a:rPr lang="en-US" dirty="0" err="1" smtClean="0"/>
              <a:t>Rstudio</a:t>
            </a:r>
            <a:r>
              <a:rPr lang="en-US" dirty="0" smtClean="0"/>
              <a:t>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Insight Extraction</a:t>
            </a:r>
          </a:p>
          <a:p>
            <a:r>
              <a:rPr lang="en-US" dirty="0"/>
              <a:t>A</a:t>
            </a:r>
            <a:r>
              <a:rPr lang="en-US" dirty="0" smtClean="0"/>
              <a:t>lgorithm prototyping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9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REALLY want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</a:t>
            </a:r>
            <a:r>
              <a:rPr lang="en-US" dirty="0" smtClean="0"/>
              <a:t>: HDFS + </a:t>
            </a:r>
            <a:r>
              <a:rPr lang="en-US" dirty="0"/>
              <a:t>Pig/Hive  + </a:t>
            </a:r>
            <a:r>
              <a:rPr lang="en-US" dirty="0" smtClean="0"/>
              <a:t>Hue</a:t>
            </a:r>
            <a:br>
              <a:rPr lang="en-US" dirty="0" smtClean="0"/>
            </a:br>
            <a:r>
              <a:rPr lang="en-US" dirty="0" smtClean="0"/>
              <a:t>(any other suggestion from the audience here?)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1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Winston Chen</a:t>
            </a:r>
          </a:p>
          <a:p>
            <a:pPr lvl="1"/>
            <a:r>
              <a:rPr lang="en-US" dirty="0"/>
              <a:t>Personal Blog: </a:t>
            </a:r>
            <a:r>
              <a:rPr lang="en-US" dirty="0">
                <a:hlinkClick r:id="rId2"/>
              </a:rPr>
              <a:t>http://winston.attlin.com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Twitter: @wingchen83</a:t>
            </a:r>
          </a:p>
          <a:p>
            <a:pPr lvl="1"/>
            <a:r>
              <a:rPr lang="en-US" dirty="0" err="1" smtClean="0"/>
              <a:t>winston@fliptop.com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Fliptop</a:t>
            </a:r>
            <a:r>
              <a:rPr lang="en-US" dirty="0" smtClean="0"/>
              <a:t> is hiring Data Scientists. Please email to:</a:t>
            </a:r>
            <a:br>
              <a:rPr lang="en-US" dirty="0" smtClean="0"/>
            </a:br>
            <a:r>
              <a:rPr lang="en-US" dirty="0" err="1" smtClean="0"/>
              <a:t>winston@fliptop.com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0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Fliptop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Predictive Lead Scoring, using data science</a:t>
            </a:r>
          </a:p>
          <a:p>
            <a:pPr lvl="1"/>
            <a:r>
              <a:rPr lang="en-US" dirty="0" smtClean="0"/>
              <a:t>Pull opportunity/lead/contact data from CRM</a:t>
            </a:r>
          </a:p>
          <a:p>
            <a:pPr lvl="1"/>
            <a:r>
              <a:rPr lang="en-US" dirty="0" smtClean="0"/>
              <a:t>Aggregate company data and social data from various data sources and the internet</a:t>
            </a:r>
          </a:p>
          <a:p>
            <a:pPr lvl="1"/>
            <a:r>
              <a:rPr lang="en-US" dirty="0" smtClean="0"/>
              <a:t>Over 3000 signals</a:t>
            </a:r>
          </a:p>
          <a:p>
            <a:pPr lvl="1"/>
            <a:r>
              <a:rPr lang="en-US" dirty="0" smtClean="0"/>
              <a:t>Build conversion/revenue model</a:t>
            </a:r>
          </a:p>
          <a:p>
            <a:pPr lvl="1"/>
            <a:r>
              <a:rPr lang="en-US" dirty="0" smtClean="0"/>
              <a:t>Predict lead conversion and revenue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altLang="zh-TW" dirty="0" smtClean="0"/>
              <a:t>ur</a:t>
            </a:r>
            <a:r>
              <a:rPr lang="zh-TW" altLang="en-US" dirty="0" smtClean="0"/>
              <a:t> </a:t>
            </a:r>
            <a:r>
              <a:rPr lang="en-US" altLang="zh-TW" dirty="0" smtClean="0"/>
              <a:t>Platform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Java/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err="1" smtClean="0"/>
              <a:t>Liftweb</a:t>
            </a:r>
            <a:endParaRPr lang="en-US" dirty="0" smtClean="0"/>
          </a:p>
          <a:p>
            <a:r>
              <a:rPr lang="en-US" dirty="0" smtClean="0"/>
              <a:t>JMS/Storm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/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0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altLang="zh-TW" dirty="0" smtClean="0"/>
              <a:t>ur</a:t>
            </a:r>
            <a:r>
              <a:rPr lang="zh-TW" altLang="en-US" dirty="0" smtClean="0"/>
              <a:t> </a:t>
            </a:r>
            <a:r>
              <a:rPr lang="en-US" altLang="zh-TW" dirty="0" smtClean="0"/>
              <a:t>Machine Learning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 smtClean="0"/>
              <a:t>/Pandas</a:t>
            </a:r>
          </a:p>
          <a:p>
            <a:r>
              <a:rPr lang="en-US" dirty="0" smtClean="0"/>
              <a:t>Bottle (</a:t>
            </a:r>
            <a:r>
              <a:rPr lang="en-US" dirty="0" err="1" smtClean="0"/>
              <a:t>RESTful</a:t>
            </a:r>
            <a:r>
              <a:rPr lang="en-US" dirty="0" smtClean="0"/>
              <a:t>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7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where is R then?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20639"/>
          </a:xfrm>
        </p:spPr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Data is stored in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2"/>
            <a:r>
              <a:rPr lang="en-US" dirty="0" smtClean="0"/>
              <a:t>Sales Lead Data</a:t>
            </a:r>
          </a:p>
          <a:p>
            <a:pPr lvl="2"/>
            <a:r>
              <a:rPr lang="en-US" dirty="0" smtClean="0"/>
              <a:t>Sales Opportunity Data</a:t>
            </a:r>
          </a:p>
          <a:p>
            <a:pPr lvl="2"/>
            <a:r>
              <a:rPr lang="en-US" dirty="0" smtClean="0"/>
              <a:t>Sales Contact Data</a:t>
            </a:r>
            <a:endParaRPr lang="en-US" dirty="0"/>
          </a:p>
          <a:p>
            <a:pPr lvl="1"/>
            <a:r>
              <a:rPr lang="en-US" dirty="0" smtClean="0"/>
              <a:t>It’s hard to view/digest/process data on the fly using </a:t>
            </a:r>
            <a:r>
              <a:rPr lang="en-US" dirty="0" err="1" smtClean="0"/>
              <a:t>MongoDB</a:t>
            </a:r>
            <a:r>
              <a:rPr lang="en-US" dirty="0" smtClean="0"/>
              <a:t> console</a:t>
            </a:r>
          </a:p>
          <a:p>
            <a:pPr lvl="2"/>
            <a:r>
              <a:rPr lang="en-US" dirty="0" smtClean="0"/>
              <a:t>(X) Text processing for insight extraction?</a:t>
            </a:r>
          </a:p>
          <a:p>
            <a:pPr lvl="2"/>
            <a:r>
              <a:rPr lang="en-US" dirty="0" smtClean="0"/>
              <a:t>(X) Prototype cool machine learning algorithms on the fly?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R and </a:t>
            </a:r>
            <a:r>
              <a:rPr lang="en-US" dirty="0" err="1" smtClean="0"/>
              <a:t>Rstudio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Why not </a:t>
            </a:r>
            <a:r>
              <a:rPr lang="en-US" dirty="0" err="1" smtClean="0"/>
              <a:t>scala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not python/</a:t>
            </a:r>
            <a:r>
              <a:rPr lang="en-US" dirty="0" err="1" smtClean="0"/>
              <a:t>ipython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76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Console &amp; Query</a:t>
            </a:r>
            <a:endParaRPr lang="en-US" dirty="0"/>
          </a:p>
        </p:txBody>
      </p:sp>
      <p:pic>
        <p:nvPicPr>
          <p:cNvPr id="7" name="Picture 6" descr="mongodb_consol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33"/>
          <a:stretch/>
        </p:blipFill>
        <p:spPr>
          <a:xfrm>
            <a:off x="711200" y="1155488"/>
            <a:ext cx="7711440" cy="453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6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Server </a:t>
            </a:r>
            <a:endParaRPr lang="en-US" dirty="0"/>
          </a:p>
        </p:txBody>
      </p:sp>
      <p:pic>
        <p:nvPicPr>
          <p:cNvPr id="4" name="Picture 3" descr="R_studio_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" y="1206818"/>
            <a:ext cx="7656470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3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</a:t>
            </a:r>
            <a:r>
              <a:rPr lang="en-US" dirty="0" err="1" smtClean="0"/>
              <a:t>MongoDB</a:t>
            </a:r>
            <a:r>
              <a:rPr lang="en-US" dirty="0" smtClean="0"/>
              <a:t> data into R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rmongodb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https://github.com/gerald-lindsly/rmongodb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ongodb_coll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1877060"/>
            <a:ext cx="3801110" cy="4204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200" y="3708400"/>
            <a:ext cx="11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7920" y="3708400"/>
            <a:ext cx="200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Into a R data-frame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3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– Get the total count of your data set</a:t>
            </a:r>
            <a:endParaRPr lang="en-US" dirty="0"/>
          </a:p>
        </p:txBody>
      </p:sp>
      <p:pic>
        <p:nvPicPr>
          <p:cNvPr id="4" name="Content Placeholder 3" descr="mongo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r="606"/>
          <a:stretch>
            <a:fillRect/>
          </a:stretch>
        </p:blipFill>
        <p:spPr/>
      </p:pic>
      <p:cxnSp>
        <p:nvCxnSpPr>
          <p:cNvPr id="8" name="Straight Connector 7"/>
          <p:cNvCxnSpPr>
            <a:endCxn id="4" idx="3"/>
          </p:cNvCxnSpPr>
          <p:nvPr/>
        </p:nvCxnSpPr>
        <p:spPr>
          <a:xfrm>
            <a:off x="1686560" y="3332480"/>
            <a:ext cx="7000240" cy="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200" y="1676400"/>
            <a:ext cx="1879600" cy="1016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0240" y="2733040"/>
            <a:ext cx="636016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3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15892</TotalTime>
  <Words>399</Words>
  <Application>Microsoft Office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新細明體</vt:lpstr>
      <vt:lpstr>Arial</vt:lpstr>
      <vt:lpstr>Calibri</vt:lpstr>
      <vt:lpstr>Helvetica Neue Light</vt:lpstr>
      <vt:lpstr>Helvetica Neue Medium</vt:lpstr>
      <vt:lpstr>Helvetica Neue Thin</vt:lpstr>
      <vt:lpstr>Office Theme</vt:lpstr>
      <vt:lpstr>Data Science Stack with MongoDB and RStudio</vt:lpstr>
      <vt:lpstr>What does Fliptop do?</vt:lpstr>
      <vt:lpstr>Our Platform Stack</vt:lpstr>
      <vt:lpstr>Our Machine Learning Stack</vt:lpstr>
      <vt:lpstr>So, where is R then?</vt:lpstr>
      <vt:lpstr>MongoDB Console &amp; Query</vt:lpstr>
      <vt:lpstr>Rstudio Server </vt:lpstr>
      <vt:lpstr>Pull MongoDB data into R data frame</vt:lpstr>
      <vt:lpstr>1 – Get the total count of your data set</vt:lpstr>
      <vt:lpstr>2 – Construct Vectors for each column</vt:lpstr>
      <vt:lpstr>3 – Loop through curser and insert values</vt:lpstr>
      <vt:lpstr>4 – Go into sub bson block to extract data (optional)</vt:lpstr>
      <vt:lpstr>5 – Construct data frame and return</vt:lpstr>
      <vt:lpstr>This is NOT a BIG DATA Stack</vt:lpstr>
      <vt:lpstr>@ Fliptop, we now use Rstudio to do</vt:lpstr>
      <vt:lpstr>If you REALLY want BIG Data</vt:lpstr>
      <vt:lpstr>QA</vt:lpstr>
    </vt:vector>
  </TitlesOfParts>
  <Company>Fliptop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Science of Predictive Lead Scoring</dc:title>
  <dc:creator>Jessica Cross</dc:creator>
  <cp:lastModifiedBy>Joe.Rickert</cp:lastModifiedBy>
  <cp:revision>175</cp:revision>
  <dcterms:created xsi:type="dcterms:W3CDTF">2014-03-11T20:45:33Z</dcterms:created>
  <dcterms:modified xsi:type="dcterms:W3CDTF">2014-04-08T17:58:17Z</dcterms:modified>
</cp:coreProperties>
</file>