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Lato"/>
      <p:regular r:id="rId26"/>
      <p:bold r:id="rId27"/>
      <p:italic r:id="rId28"/>
      <p:boldItalic r:id="rId29"/>
    </p:embeddedFont>
    <p:embeddedFont>
      <p:font typeface="Lato Light"/>
      <p:regular r:id="rId30"/>
      <p:bold r:id="rId31"/>
      <p:italic r:id="rId32"/>
      <p:boldItalic r:id="rId33"/>
    </p:embeddedFont>
    <p:embeddedFont>
      <p:font typeface="Helvetica Neue"/>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F394E0B-395F-4EB9-B664-DEE15ABBA051}">
  <a:tblStyle styleId="{9F394E0B-395F-4EB9-B664-DEE15ABBA051}"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regular.fntdata"/><Relationship Id="rId25" Type="http://schemas.openxmlformats.org/officeDocument/2006/relationships/slide" Target="slides/slide19.xml"/><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Light-bold.fntdata"/><Relationship Id="rId30" Type="http://schemas.openxmlformats.org/officeDocument/2006/relationships/font" Target="fonts/LatoLight-regular.fntdata"/><Relationship Id="rId11" Type="http://schemas.openxmlformats.org/officeDocument/2006/relationships/slide" Target="slides/slide5.xml"/><Relationship Id="rId33" Type="http://schemas.openxmlformats.org/officeDocument/2006/relationships/font" Target="fonts/LatoLight-boldItalic.fntdata"/><Relationship Id="rId10" Type="http://schemas.openxmlformats.org/officeDocument/2006/relationships/slide" Target="slides/slide4.xml"/><Relationship Id="rId32" Type="http://schemas.openxmlformats.org/officeDocument/2006/relationships/font" Target="fonts/LatoLight-italic.fntdata"/><Relationship Id="rId13" Type="http://schemas.openxmlformats.org/officeDocument/2006/relationships/slide" Target="slides/slide7.xml"/><Relationship Id="rId35" Type="http://schemas.openxmlformats.org/officeDocument/2006/relationships/font" Target="fonts/HelveticaNeue-bold.fntdata"/><Relationship Id="rId12" Type="http://schemas.openxmlformats.org/officeDocument/2006/relationships/slide" Target="slides/slide6.xml"/><Relationship Id="rId34" Type="http://schemas.openxmlformats.org/officeDocument/2006/relationships/font" Target="fonts/HelveticaNeue-regular.fntdata"/><Relationship Id="rId15" Type="http://schemas.openxmlformats.org/officeDocument/2006/relationships/slide" Target="slides/slide9.xml"/><Relationship Id="rId37" Type="http://schemas.openxmlformats.org/officeDocument/2006/relationships/font" Target="fonts/HelveticaNeue-boldItalic.fntdata"/><Relationship Id="rId14" Type="http://schemas.openxmlformats.org/officeDocument/2006/relationships/slide" Target="slides/slide8.xml"/><Relationship Id="rId36" Type="http://schemas.openxmlformats.org/officeDocument/2006/relationships/font" Target="fonts/HelveticaNeue-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Ask audience if they now the definition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5f80c691f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5f80c691f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5fbf8d5c1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5fbf8d5c1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fbf8d5c1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fbf8d5c1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5fbf8d5c1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5fbf8d5c1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f80c691f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f80c691f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5f80c691f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5f80c691f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60f3e29bf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60f3e29bf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60f3e29bf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60f3e29bf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60f3e29bf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60f3e29bf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5f80c691f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5f80c691f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6056d92c11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6056d92c11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60f3e29b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60f3e29b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most important thing to consider when calculating CLV</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5f80c691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f80c691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wrong with this formula? Everything</a:t>
            </a:r>
            <a:endParaRPr/>
          </a:p>
          <a:p>
            <a:pPr indent="-298450" lvl="0" marL="457200" marR="0" rtl="0" algn="l">
              <a:spcBef>
                <a:spcPts val="3800"/>
              </a:spcBef>
              <a:spcAft>
                <a:spcPts val="0"/>
              </a:spcAft>
              <a:buSzPts val="1100"/>
              <a:buAutoNum type="arabicParenR"/>
            </a:pPr>
            <a:r>
              <a:rPr lang="en" sz="1350">
                <a:solidFill>
                  <a:schemeClr val="dk1"/>
                </a:solidFill>
              </a:rPr>
              <a:t>On the left sid</a:t>
            </a:r>
            <a:r>
              <a:rPr lang="en" sz="1350">
                <a:solidFill>
                  <a:schemeClr val="dk1"/>
                </a:solidFill>
              </a:rPr>
              <a:t>e</a:t>
            </a:r>
            <a:endParaRPr sz="1350">
              <a:solidFill>
                <a:schemeClr val="dk1"/>
              </a:solidFill>
            </a:endParaRPr>
          </a:p>
          <a:p>
            <a:pPr indent="-298450" lvl="1" marL="914400" marR="0" rtl="0" algn="l">
              <a:spcBef>
                <a:spcPts val="0"/>
              </a:spcBef>
              <a:spcAft>
                <a:spcPts val="0"/>
              </a:spcAft>
              <a:buSzPts val="1100"/>
              <a:buAutoNum type="alphaLcParenR"/>
            </a:pPr>
            <a:r>
              <a:rPr lang="en" sz="1350">
                <a:solidFill>
                  <a:schemeClr val="dk1"/>
                </a:solidFill>
              </a:rPr>
              <a:t> “CLV” makes it seem like it is deterministic</a:t>
            </a:r>
            <a:endParaRPr sz="1350">
              <a:solidFill>
                <a:schemeClr val="dk1"/>
              </a:solidFill>
            </a:endParaRPr>
          </a:p>
          <a:p>
            <a:pPr indent="-298450" lvl="2" marL="1371600" marR="0" rtl="0" algn="l">
              <a:spcBef>
                <a:spcPts val="0"/>
              </a:spcBef>
              <a:spcAft>
                <a:spcPts val="0"/>
              </a:spcAft>
              <a:buSzPts val="1100"/>
              <a:buAutoNum type="romanLcParenR"/>
            </a:pPr>
            <a:r>
              <a:rPr lang="en" sz="1350">
                <a:solidFill>
                  <a:schemeClr val="dk1"/>
                </a:solidFill>
              </a:rPr>
              <a:t>There is some random error</a:t>
            </a:r>
            <a:endParaRPr sz="1350">
              <a:solidFill>
                <a:schemeClr val="dk1"/>
              </a:solidFill>
            </a:endParaRPr>
          </a:p>
          <a:p>
            <a:pPr indent="-298450" lvl="2" marL="1371600" marR="0" rtl="0" algn="l">
              <a:spcBef>
                <a:spcPts val="0"/>
              </a:spcBef>
              <a:spcAft>
                <a:spcPts val="0"/>
              </a:spcAft>
              <a:buSzPts val="1100"/>
              <a:buAutoNum type="romanLcParenR"/>
            </a:pPr>
            <a:r>
              <a:rPr lang="en" sz="1350">
                <a:solidFill>
                  <a:schemeClr val="dk1"/>
                </a:solidFill>
              </a:rPr>
              <a:t>Should be E(CLV)</a:t>
            </a:r>
            <a:endParaRPr sz="1350">
              <a:solidFill>
                <a:schemeClr val="dk1"/>
              </a:solidFill>
            </a:endParaRPr>
          </a:p>
          <a:p>
            <a:pPr indent="-298450" lvl="0" marL="457200" marR="0" rtl="0" algn="l">
              <a:spcBef>
                <a:spcPts val="0"/>
              </a:spcBef>
              <a:spcAft>
                <a:spcPts val="0"/>
              </a:spcAft>
              <a:buSzPts val="1100"/>
              <a:buAutoNum type="arabicParenR"/>
            </a:pPr>
            <a:r>
              <a:rPr lang="en" sz="1350">
                <a:solidFill>
                  <a:schemeClr val="dk1"/>
                </a:solidFill>
              </a:rPr>
              <a:t>On the right side</a:t>
            </a:r>
            <a:endParaRPr sz="1350">
              <a:solidFill>
                <a:schemeClr val="dk1"/>
              </a:solidFill>
              <a:latin typeface="Courier New"/>
              <a:ea typeface="Courier New"/>
              <a:cs typeface="Courier New"/>
              <a:sym typeface="Courier New"/>
            </a:endParaRPr>
          </a:p>
          <a:p>
            <a:pPr indent="-298450" lvl="1" marL="914400" marR="0" rtl="0" algn="l">
              <a:spcBef>
                <a:spcPts val="0"/>
              </a:spcBef>
              <a:spcAft>
                <a:spcPts val="0"/>
              </a:spcAft>
              <a:buSzPts val="1100"/>
              <a:buAutoNum type="alphaLcParenR"/>
            </a:pPr>
            <a:r>
              <a:rPr lang="en" sz="1350">
                <a:solidFill>
                  <a:schemeClr val="dk1"/>
                </a:solidFill>
              </a:rPr>
              <a:t>Summation implies discrete</a:t>
            </a:r>
            <a:endParaRPr sz="1350">
              <a:solidFill>
                <a:schemeClr val="dk1"/>
              </a:solidFill>
            </a:endParaRPr>
          </a:p>
          <a:p>
            <a:pPr indent="-298450" lvl="2" marL="1371600" marR="0" rtl="0" algn="l">
              <a:spcBef>
                <a:spcPts val="0"/>
              </a:spcBef>
              <a:spcAft>
                <a:spcPts val="0"/>
              </a:spcAft>
              <a:buSzPts val="1100"/>
              <a:buAutoNum type="romanLcParenR"/>
            </a:pPr>
            <a:r>
              <a:rPr lang="en" sz="1350">
                <a:solidFill>
                  <a:schemeClr val="dk1"/>
                </a:solidFill>
              </a:rPr>
              <a:t>You can take a continuous process and make it discrete (discretize)</a:t>
            </a:r>
            <a:endParaRPr sz="1350">
              <a:solidFill>
                <a:schemeClr val="dk1"/>
              </a:solidFill>
            </a:endParaRPr>
          </a:p>
          <a:p>
            <a:pPr indent="-298450" lvl="2" marL="1371600" marR="0" rtl="0" algn="l">
              <a:spcBef>
                <a:spcPts val="0"/>
              </a:spcBef>
              <a:spcAft>
                <a:spcPts val="0"/>
              </a:spcAft>
              <a:buSzPts val="1100"/>
              <a:buAutoNum type="romanLcParenR"/>
            </a:pPr>
            <a:r>
              <a:rPr lang="en" sz="1350">
                <a:solidFill>
                  <a:schemeClr val="dk1"/>
                </a:solidFill>
              </a:rPr>
              <a:t>You CANNOT take a discrete process and make it continuous</a:t>
            </a:r>
            <a:endParaRPr sz="1350">
              <a:solidFill>
                <a:schemeClr val="dk1"/>
              </a:solidFill>
              <a:latin typeface="Courier New"/>
              <a:ea typeface="Courier New"/>
              <a:cs typeface="Courier New"/>
              <a:sym typeface="Courier New"/>
            </a:endParaRPr>
          </a:p>
          <a:p>
            <a:pPr indent="-298450" lvl="1" marL="914400" marR="0" rtl="0" algn="l">
              <a:spcBef>
                <a:spcPts val="0"/>
              </a:spcBef>
              <a:spcAft>
                <a:spcPts val="0"/>
              </a:spcAft>
              <a:buSzPts val="1100"/>
              <a:buAutoNum type="alphaLcParenR"/>
            </a:pPr>
            <a:r>
              <a:rPr lang="en" sz="1350">
                <a:solidFill>
                  <a:schemeClr val="dk1"/>
                </a:solidFill>
              </a:rPr>
              <a:t>Time should go on forever</a:t>
            </a:r>
            <a:endParaRPr sz="1350">
              <a:solidFill>
                <a:schemeClr val="dk1"/>
              </a:solidFill>
            </a:endParaRPr>
          </a:p>
          <a:p>
            <a:pPr indent="-298450" lvl="2" marL="1371600" marR="0" rtl="0" algn="l">
              <a:spcBef>
                <a:spcPts val="0"/>
              </a:spcBef>
              <a:spcAft>
                <a:spcPts val="0"/>
              </a:spcAft>
              <a:buSzPts val="1100"/>
              <a:buAutoNum type="romanLcParenR"/>
            </a:pPr>
            <a:r>
              <a:rPr lang="en" sz="1350">
                <a:solidFill>
                  <a:schemeClr val="dk1"/>
                </a:solidFill>
              </a:rPr>
              <a:t>Need to allow for the possible that the customer can live forever</a:t>
            </a:r>
            <a:endParaRPr sz="1350">
              <a:solidFill>
                <a:schemeClr val="dk1"/>
              </a:solidFill>
            </a:endParaRPr>
          </a:p>
          <a:p>
            <a:pPr indent="-298450" lvl="2" marL="1371600" marR="0" rtl="0" algn="l">
              <a:spcBef>
                <a:spcPts val="0"/>
              </a:spcBef>
              <a:spcAft>
                <a:spcPts val="0"/>
              </a:spcAft>
              <a:buSzPts val="1100"/>
              <a:buAutoNum type="romanLcParenR"/>
            </a:pPr>
            <a:r>
              <a:rPr lang="en" sz="1350">
                <a:solidFill>
                  <a:schemeClr val="dk1"/>
                </a:solidFill>
              </a:rPr>
              <a:t>Even though this is very unlikely</a:t>
            </a:r>
            <a:endParaRPr sz="1350">
              <a:solidFill>
                <a:schemeClr val="dk1"/>
              </a:solidFill>
            </a:endParaRPr>
          </a:p>
          <a:p>
            <a:pPr indent="-298450" lvl="2" marL="1371600" marR="0" rtl="0" algn="l">
              <a:spcBef>
                <a:spcPts val="0"/>
              </a:spcBef>
              <a:spcAft>
                <a:spcPts val="0"/>
              </a:spcAft>
              <a:buSzPts val="1100"/>
              <a:buAutoNum type="romanLcParenR"/>
            </a:pPr>
            <a:r>
              <a:rPr lang="en" sz="1350">
                <a:solidFill>
                  <a:schemeClr val="dk1"/>
                </a:solidFill>
              </a:rPr>
              <a:t>If you’re doing a portion of the future value of the customer (e.g., C3V),</a:t>
            </a:r>
            <a:endParaRPr sz="1350">
              <a:solidFill>
                <a:schemeClr val="dk1"/>
              </a:solidFill>
            </a:endParaRPr>
          </a:p>
          <a:p>
            <a:pPr indent="-298450" lvl="2" marL="1371600" marR="0" rtl="0" algn="l">
              <a:spcBef>
                <a:spcPts val="0"/>
              </a:spcBef>
              <a:spcAft>
                <a:spcPts val="0"/>
              </a:spcAft>
              <a:buSzPts val="1100"/>
              <a:buAutoNum type="romanLcParenR"/>
            </a:pPr>
            <a:r>
              <a:rPr lang="en" sz="1350">
                <a:solidFill>
                  <a:schemeClr val="dk1"/>
                </a:solidFill>
              </a:rPr>
              <a:t>that’s fine – but be open about the discrete horizon</a:t>
            </a:r>
            <a:endParaRPr sz="1350">
              <a:solidFill>
                <a:schemeClr val="dk1"/>
              </a:solidFill>
              <a:latin typeface="Courier New"/>
              <a:ea typeface="Courier New"/>
              <a:cs typeface="Courier New"/>
              <a:sym typeface="Courier New"/>
            </a:endParaRPr>
          </a:p>
          <a:p>
            <a:pPr indent="-298450" lvl="1" marL="914400" marR="0" rtl="0" algn="l">
              <a:spcBef>
                <a:spcPts val="0"/>
              </a:spcBef>
              <a:spcAft>
                <a:spcPts val="0"/>
              </a:spcAft>
              <a:buSzPts val="1100"/>
              <a:buAutoNum type="alphaLcParenR"/>
            </a:pPr>
            <a:r>
              <a:rPr lang="en" sz="1350">
                <a:solidFill>
                  <a:schemeClr val="dk1"/>
                </a:solidFill>
              </a:rPr>
              <a:t>t=0 implies no history</a:t>
            </a:r>
            <a:endParaRPr sz="1350">
              <a:solidFill>
                <a:schemeClr val="dk1"/>
              </a:solidFill>
            </a:endParaRPr>
          </a:p>
          <a:p>
            <a:pPr indent="-298450" lvl="2" marL="1371600" marR="0" rtl="0" algn="l">
              <a:spcBef>
                <a:spcPts val="0"/>
              </a:spcBef>
              <a:spcAft>
                <a:spcPts val="0"/>
              </a:spcAft>
              <a:buSzPts val="1100"/>
              <a:buAutoNum type="romanLcParenR"/>
            </a:pPr>
            <a:r>
              <a:rPr lang="en" sz="1350">
                <a:solidFill>
                  <a:schemeClr val="dk1"/>
                </a:solidFill>
              </a:rPr>
              <a:t>Doing calculation from the moment before we acquire you as a customer</a:t>
            </a:r>
            <a:endParaRPr sz="1350">
              <a:solidFill>
                <a:schemeClr val="dk1"/>
              </a:solidFill>
            </a:endParaRPr>
          </a:p>
          <a:p>
            <a:pPr indent="-298450" lvl="2" marL="1371600" marR="0" rtl="0" algn="l">
              <a:spcBef>
                <a:spcPts val="0"/>
              </a:spcBef>
              <a:spcAft>
                <a:spcPts val="0"/>
              </a:spcAft>
              <a:buSzPts val="1100"/>
              <a:buAutoNum type="romanLcParenR"/>
            </a:pPr>
            <a:r>
              <a:rPr lang="en" sz="1350">
                <a:solidFill>
                  <a:schemeClr val="dk1"/>
                </a:solidFill>
              </a:rPr>
              <a:t>Realistically, there is probably historical value</a:t>
            </a:r>
            <a:endParaRPr sz="1350">
              <a:solidFill>
                <a:schemeClr val="dk1"/>
              </a:solidFill>
            </a:endParaRPr>
          </a:p>
          <a:p>
            <a:pPr indent="-298450" lvl="2" marL="1371600" marR="0" rtl="0" algn="l">
              <a:spcBef>
                <a:spcPts val="0"/>
              </a:spcBef>
              <a:spcAft>
                <a:spcPts val="0"/>
              </a:spcAft>
              <a:buSzPts val="1100"/>
              <a:buAutoNum type="romanLcParenR"/>
            </a:pPr>
            <a:r>
              <a:rPr lang="en" sz="1350">
                <a:solidFill>
                  <a:schemeClr val="dk1"/>
                </a:solidFill>
              </a:rPr>
              <a:t>How can you calculate lifetime value about a customer we know nothing</a:t>
            </a:r>
            <a:endParaRPr sz="1350">
              <a:solidFill>
                <a:schemeClr val="dk1"/>
              </a:solidFill>
            </a:endParaRPr>
          </a:p>
          <a:p>
            <a:pPr indent="-298450" lvl="2" marL="1371600" marR="0" rtl="0" algn="l">
              <a:spcBef>
                <a:spcPts val="0"/>
              </a:spcBef>
              <a:spcAft>
                <a:spcPts val="0"/>
              </a:spcAft>
              <a:buSzPts val="1100"/>
              <a:buAutoNum type="romanLcParenR"/>
            </a:pPr>
            <a:r>
              <a:rPr lang="en" sz="1350">
                <a:solidFill>
                  <a:schemeClr val="dk1"/>
                </a:solidFill>
              </a:rPr>
              <a:t>About?</a:t>
            </a:r>
            <a:endParaRPr sz="1350">
              <a:solidFill>
                <a:schemeClr val="dk1"/>
              </a:solidFill>
            </a:endParaRPr>
          </a:p>
          <a:p>
            <a:pPr indent="-298450" lvl="2" marL="1371600" marR="0" rtl="0" algn="l">
              <a:spcBef>
                <a:spcPts val="0"/>
              </a:spcBef>
              <a:spcAft>
                <a:spcPts val="0"/>
              </a:spcAft>
              <a:buSzPts val="1100"/>
              <a:buAutoNum type="romanLcParenR"/>
            </a:pPr>
            <a:r>
              <a:rPr lang="en" sz="1350">
                <a:solidFill>
                  <a:schemeClr val="dk1"/>
                </a:solidFill>
              </a:rPr>
              <a:t>Why would we calculate CLV for an as-yet-to-be-acquired customers?</a:t>
            </a:r>
            <a:endParaRPr sz="1350">
              <a:solidFill>
                <a:schemeClr val="dk1"/>
              </a:solidFill>
            </a:endParaRPr>
          </a:p>
          <a:p>
            <a:pPr indent="-298450" lvl="2" marL="1371600" marR="0" rtl="0" algn="l">
              <a:spcBef>
                <a:spcPts val="0"/>
              </a:spcBef>
              <a:spcAft>
                <a:spcPts val="0"/>
              </a:spcAft>
              <a:buSzPts val="1100"/>
              <a:buAutoNum type="romanLcParenR"/>
            </a:pPr>
            <a:r>
              <a:rPr lang="en" sz="1350">
                <a:solidFill>
                  <a:schemeClr val="dk1"/>
                </a:solidFill>
              </a:rPr>
              <a:t>Customer acquisition costs</a:t>
            </a:r>
            <a:endParaRPr sz="1350">
              <a:solidFill>
                <a:schemeClr val="dk1"/>
              </a:solidFill>
            </a:endParaRPr>
          </a:p>
          <a:p>
            <a:pPr indent="-298450" lvl="3" marL="1828800" marR="0" rtl="0" algn="l">
              <a:spcBef>
                <a:spcPts val="0"/>
              </a:spcBef>
              <a:spcAft>
                <a:spcPts val="0"/>
              </a:spcAft>
              <a:buSzPts val="1100"/>
              <a:buAutoNum type="arabicParenBoth"/>
            </a:pPr>
            <a:r>
              <a:rPr lang="en" sz="1350">
                <a:solidFill>
                  <a:schemeClr val="dk1"/>
                </a:solidFill>
              </a:rPr>
              <a:t>Instead of obsessing over reducing costs per acquisition (CPA),</a:t>
            </a:r>
            <a:endParaRPr sz="1350">
              <a:solidFill>
                <a:schemeClr val="dk1"/>
              </a:solidFill>
            </a:endParaRPr>
          </a:p>
          <a:p>
            <a:pPr indent="-298450" lvl="3" marL="1828800" marR="0" rtl="0" algn="l">
              <a:spcBef>
                <a:spcPts val="0"/>
              </a:spcBef>
              <a:spcAft>
                <a:spcPts val="0"/>
              </a:spcAft>
              <a:buSzPts val="1100"/>
              <a:buAutoNum type="arabicParenBoth"/>
            </a:pPr>
            <a:r>
              <a:rPr lang="en" sz="1350">
                <a:solidFill>
                  <a:schemeClr val="dk1"/>
                </a:solidFill>
              </a:rPr>
              <a:t>focus on the right customers (“look up, think about the CLV and</a:t>
            </a:r>
            <a:endParaRPr sz="1350">
              <a:solidFill>
                <a:schemeClr val="dk1"/>
              </a:solidFill>
            </a:endParaRPr>
          </a:p>
          <a:p>
            <a:pPr indent="-298450" lvl="3" marL="1828800" marR="0" rtl="0" algn="l">
              <a:spcBef>
                <a:spcPts val="0"/>
              </a:spcBef>
              <a:spcAft>
                <a:spcPts val="0"/>
              </a:spcAft>
              <a:buSzPts val="1100"/>
              <a:buAutoNum type="arabicParenBoth"/>
            </a:pPr>
            <a:r>
              <a:rPr lang="en" sz="1350">
                <a:solidFill>
                  <a:schemeClr val="dk1"/>
                </a:solidFill>
              </a:rPr>
              <a:t>let that drive your decisions”)</a:t>
            </a:r>
            <a:endParaRPr sz="1350">
              <a:solidFill>
                <a:schemeClr val="dk1"/>
              </a:solidFill>
              <a:latin typeface="Courier New"/>
              <a:ea typeface="Courier New"/>
              <a:cs typeface="Courier New"/>
              <a:sym typeface="Courier New"/>
            </a:endParaRPr>
          </a:p>
          <a:p>
            <a:pPr indent="-298450" lvl="1" marL="914400" marR="0" rtl="0" algn="l">
              <a:spcBef>
                <a:spcPts val="0"/>
              </a:spcBef>
              <a:spcAft>
                <a:spcPts val="0"/>
              </a:spcAft>
              <a:buSzPts val="1100"/>
              <a:buAutoNum type="alphaLcParenR"/>
            </a:pPr>
            <a:r>
              <a:rPr lang="en" sz="1350">
                <a:solidFill>
                  <a:schemeClr val="dk1"/>
                </a:solidFill>
              </a:rPr>
              <a:t>M suggests cash flow per period is constant over time</a:t>
            </a:r>
            <a:endParaRPr sz="1350">
              <a:solidFill>
                <a:schemeClr val="dk1"/>
              </a:solidFill>
            </a:endParaRPr>
          </a:p>
          <a:p>
            <a:pPr indent="-298450" lvl="2" marL="1371600" marR="0" rtl="0" algn="l">
              <a:spcBef>
                <a:spcPts val="0"/>
              </a:spcBef>
              <a:spcAft>
                <a:spcPts val="0"/>
              </a:spcAft>
              <a:buSzPts val="1100"/>
              <a:buAutoNum type="romanLcParenR"/>
            </a:pPr>
            <a:r>
              <a:rPr lang="en" sz="1350">
                <a:solidFill>
                  <a:schemeClr val="dk1"/>
                </a:solidFill>
              </a:rPr>
              <a:t>This is why we need a spend model</a:t>
            </a:r>
            <a:endParaRPr sz="1350">
              <a:solidFill>
                <a:schemeClr val="dk1"/>
              </a:solidFill>
              <a:latin typeface="Courier New"/>
              <a:ea typeface="Courier New"/>
              <a:cs typeface="Courier New"/>
              <a:sym typeface="Courier New"/>
            </a:endParaRPr>
          </a:p>
          <a:p>
            <a:pPr indent="-298450" lvl="1" marL="914400" marR="0" rtl="0" algn="l">
              <a:spcBef>
                <a:spcPts val="0"/>
              </a:spcBef>
              <a:spcAft>
                <a:spcPts val="0"/>
              </a:spcAft>
              <a:buSzPts val="1100"/>
              <a:buAutoNum type="alphaLcParenR"/>
            </a:pPr>
            <a:r>
              <a:rPr lang="en" sz="1350">
                <a:solidFill>
                  <a:schemeClr val="dk1"/>
                </a:solidFill>
              </a:rPr>
              <a:t>Retention rate</a:t>
            </a:r>
            <a:endParaRPr sz="1350">
              <a:solidFill>
                <a:schemeClr val="dk1"/>
              </a:solidFill>
            </a:endParaRPr>
          </a:p>
          <a:p>
            <a:pPr indent="-298450" lvl="2" marL="1371600" marR="0" rtl="0" algn="l">
              <a:spcBef>
                <a:spcPts val="0"/>
              </a:spcBef>
              <a:spcAft>
                <a:spcPts val="0"/>
              </a:spcAft>
              <a:buSzPts val="1100"/>
              <a:buAutoNum type="romanLcParenR"/>
            </a:pPr>
            <a:r>
              <a:rPr lang="en" sz="1350">
                <a:solidFill>
                  <a:schemeClr val="dk1"/>
                </a:solidFill>
              </a:rPr>
              <a:t>Implies contractual setting</a:t>
            </a:r>
            <a:endParaRPr sz="1350">
              <a:solidFill>
                <a:schemeClr val="dk1"/>
              </a:solidFill>
            </a:endParaRPr>
          </a:p>
          <a:p>
            <a:pPr indent="-298450" lvl="2" marL="1371600" marR="0" rtl="0" algn="l">
              <a:spcBef>
                <a:spcPts val="0"/>
              </a:spcBef>
              <a:spcAft>
                <a:spcPts val="0"/>
              </a:spcAft>
              <a:buSzPts val="1100"/>
              <a:buAutoNum type="romanLcParenR"/>
            </a:pPr>
            <a:r>
              <a:rPr lang="en" sz="1350">
                <a:solidFill>
                  <a:schemeClr val="dk1"/>
                </a:solidFill>
              </a:rPr>
              <a:t>Makes no sense to talk about retention rate in noncontractual setting</a:t>
            </a:r>
            <a:endParaRPr sz="1350">
              <a:solidFill>
                <a:schemeClr val="dk1"/>
              </a:solidFill>
              <a:latin typeface="Courier New"/>
              <a:ea typeface="Courier New"/>
              <a:cs typeface="Courier New"/>
              <a:sym typeface="Courier New"/>
            </a:endParaRPr>
          </a:p>
          <a:p>
            <a:pPr indent="-298450" lvl="1" marL="914400" marR="0" rtl="0" algn="l">
              <a:spcBef>
                <a:spcPts val="0"/>
              </a:spcBef>
              <a:spcAft>
                <a:spcPts val="0"/>
              </a:spcAft>
              <a:buSzPts val="1100"/>
              <a:buAutoNum type="alphaLcParenR"/>
            </a:pPr>
            <a:r>
              <a:rPr lang="en" sz="1350">
                <a:solidFill>
                  <a:schemeClr val="dk1"/>
                </a:solidFill>
              </a:rPr>
              <a:t>Implies certain relationship between t and S(t)</a:t>
            </a:r>
            <a:endParaRPr sz="1350">
              <a:solidFill>
                <a:schemeClr val="dk1"/>
              </a:solidFill>
            </a:endParaRPr>
          </a:p>
          <a:p>
            <a:pPr indent="-298450" lvl="2" marL="1371600" marR="0" rtl="0" algn="l">
              <a:spcBef>
                <a:spcPts val="0"/>
              </a:spcBef>
              <a:spcAft>
                <a:spcPts val="0"/>
              </a:spcAft>
              <a:buSzPts val="1100"/>
              <a:buAutoNum type="romanLcParenR"/>
            </a:pPr>
            <a:r>
              <a:rPr lang="en" sz="1350">
                <a:solidFill>
                  <a:schemeClr val="dk1"/>
                </a:solidFill>
              </a:rPr>
              <a:t>Implies the curve of S(t) vs. t is ever-decreasing – survival curve NEVER</a:t>
            </a:r>
            <a:endParaRPr sz="1350">
              <a:solidFill>
                <a:schemeClr val="dk1"/>
              </a:solidFill>
            </a:endParaRPr>
          </a:p>
          <a:p>
            <a:pPr indent="-298450" lvl="2" marL="1371600" marR="0" rtl="0" algn="l">
              <a:spcBef>
                <a:spcPts val="0"/>
              </a:spcBef>
              <a:spcAft>
                <a:spcPts val="0"/>
              </a:spcAft>
              <a:buSzPts val="1100"/>
              <a:buAutoNum type="romanLcParenR"/>
            </a:pPr>
            <a:r>
              <a:rPr lang="en" sz="1350">
                <a:solidFill>
                  <a:schemeClr val="dk1"/>
                </a:solidFill>
              </a:rPr>
              <a:t>looks like this</a:t>
            </a:r>
            <a:endParaRPr sz="1350">
              <a:solidFill>
                <a:schemeClr val="dk1"/>
              </a:solidFill>
            </a:endParaRPr>
          </a:p>
          <a:p>
            <a:pPr indent="-298450" lvl="2" marL="1371600" marR="0" rtl="0" algn="l">
              <a:spcBef>
                <a:spcPts val="0"/>
              </a:spcBef>
              <a:spcAft>
                <a:spcPts val="0"/>
              </a:spcAft>
              <a:buSzPts val="1100"/>
              <a:buAutoNum type="romanLcParenR"/>
            </a:pPr>
            <a:r>
              <a:rPr lang="en" sz="1350">
                <a:solidFill>
                  <a:schemeClr val="dk1"/>
                </a:solidFill>
              </a:rPr>
              <a:t>The real shape is a steep drop at outset and levels off much faster and</a:t>
            </a:r>
            <a:endParaRPr sz="1350">
              <a:solidFill>
                <a:schemeClr val="dk1"/>
              </a:solidFill>
            </a:endParaRPr>
          </a:p>
          <a:p>
            <a:pPr indent="-298450" lvl="2" marL="1371600" marR="0" rtl="0" algn="l">
              <a:spcBef>
                <a:spcPts val="0"/>
              </a:spcBef>
              <a:spcAft>
                <a:spcPts val="0"/>
              </a:spcAft>
              <a:buSzPts val="1100"/>
              <a:buAutoNum type="romanLcParenR"/>
            </a:pPr>
            <a:r>
              <a:rPr lang="en" sz="1350">
                <a:solidFill>
                  <a:schemeClr val="dk1"/>
                </a:solidFill>
              </a:rPr>
              <a:t>more dramatically</a:t>
            </a:r>
            <a:endParaRPr sz="1350">
              <a:solidFill>
                <a:schemeClr val="dk1"/>
              </a:solidFill>
            </a:endParaRPr>
          </a:p>
          <a:p>
            <a:pPr indent="-298450" lvl="2" marL="1371600" marR="0" rtl="0" algn="l">
              <a:spcBef>
                <a:spcPts val="0"/>
              </a:spcBef>
              <a:spcAft>
                <a:spcPts val="0"/>
              </a:spcAft>
              <a:buSzPts val="1100"/>
              <a:buAutoNum type="romanLcParenR"/>
            </a:pPr>
            <a:r>
              <a:rPr lang="en" sz="1350">
                <a:solidFill>
                  <a:schemeClr val="dk1"/>
                </a:solidFill>
              </a:rPr>
              <a:t>These two differences are perfectly reflective of heterogeneity (shakeout)</a:t>
            </a:r>
            <a:endParaRPr sz="1350">
              <a:solidFill>
                <a:schemeClr val="dk1"/>
              </a:solidFill>
            </a:endParaRPr>
          </a:p>
          <a:p>
            <a:pPr indent="-298450" lvl="2" marL="1371600" marR="0" rtl="0" algn="l">
              <a:spcBef>
                <a:spcPts val="0"/>
              </a:spcBef>
              <a:spcAft>
                <a:spcPts val="0"/>
              </a:spcAft>
              <a:buSzPts val="1100"/>
              <a:buAutoNum type="romanLcParenR"/>
            </a:pPr>
            <a:r>
              <a:rPr lang="en" sz="1350">
                <a:solidFill>
                  <a:schemeClr val="dk1"/>
                </a:solidFill>
              </a:rPr>
              <a:t>We lose the high-theta people</a:t>
            </a:r>
            <a:endParaRPr sz="1350">
              <a:solidFill>
                <a:schemeClr val="dk1"/>
              </a:solidFill>
            </a:endParaRPr>
          </a:p>
          <a:p>
            <a:pPr indent="-298450" lvl="2" marL="1371600" marR="0" rtl="0" algn="l">
              <a:spcBef>
                <a:spcPts val="0"/>
              </a:spcBef>
              <a:spcAft>
                <a:spcPts val="0"/>
              </a:spcAft>
              <a:buSzPts val="1100"/>
              <a:buAutoNum type="romanLcParenR"/>
            </a:pPr>
            <a:r>
              <a:rPr lang="en" sz="1350">
                <a:solidFill>
                  <a:schemeClr val="dk1"/>
                </a:solidFill>
              </a:rPr>
              <a:t>Left with low-theta people who will stay with us for a long time</a:t>
            </a:r>
            <a:endParaRPr sz="1350">
              <a:solidFill>
                <a:schemeClr val="dk1"/>
              </a:solidFill>
              <a:latin typeface="Courier New"/>
              <a:ea typeface="Courier New"/>
              <a:cs typeface="Courier New"/>
              <a:sym typeface="Courier New"/>
            </a:endParaRPr>
          </a:p>
          <a:p>
            <a:pPr indent="-298450" lvl="1" marL="914400" marR="0" rtl="0" algn="l">
              <a:spcBef>
                <a:spcPts val="0"/>
              </a:spcBef>
              <a:spcAft>
                <a:spcPts val="0"/>
              </a:spcAft>
              <a:buSzPts val="1100"/>
              <a:buAutoNum type="alphaLcParenR"/>
            </a:pPr>
            <a:r>
              <a:rPr lang="en" sz="1350">
                <a:solidFill>
                  <a:schemeClr val="dk1"/>
                </a:solidFill>
              </a:rPr>
              <a:t>Time value of money</a:t>
            </a:r>
            <a:endParaRPr sz="1350">
              <a:solidFill>
                <a:schemeClr val="dk1"/>
              </a:solidFill>
            </a:endParaRPr>
          </a:p>
          <a:p>
            <a:pPr indent="-298450" lvl="2" marL="1371600" marR="0" rtl="0" algn="l">
              <a:spcBef>
                <a:spcPts val="0"/>
              </a:spcBef>
              <a:spcAft>
                <a:spcPts val="0"/>
              </a:spcAft>
              <a:buSzPts val="1100"/>
              <a:buAutoNum type="romanLcParenR"/>
            </a:pPr>
            <a:r>
              <a:rPr lang="en" sz="1350">
                <a:solidFill>
                  <a:schemeClr val="dk1"/>
                </a:solidFill>
              </a:rPr>
              <a:t>Discount rate should be thoughtful – maybe we should even use different</a:t>
            </a:r>
            <a:endParaRPr sz="1350">
              <a:solidFill>
                <a:schemeClr val="dk1"/>
              </a:solidFill>
            </a:endParaRPr>
          </a:p>
          <a:p>
            <a:pPr indent="-298450" lvl="2" marL="1371600" marR="0" rtl="0" algn="l">
              <a:spcBef>
                <a:spcPts val="0"/>
              </a:spcBef>
              <a:spcAft>
                <a:spcPts val="0"/>
              </a:spcAft>
              <a:buSzPts val="1100"/>
              <a:buAutoNum type="romanLcParenR"/>
            </a:pPr>
            <a:r>
              <a:rPr lang="en" sz="1350">
                <a:solidFill>
                  <a:schemeClr val="dk1"/>
                </a:solidFill>
              </a:rPr>
              <a:t>discount rate for different segments of customers or geographies</a:t>
            </a:r>
            <a:endParaRPr sz="1350">
              <a:solidFill>
                <a:schemeClr val="dk1"/>
              </a:solidFill>
            </a:endParaRPr>
          </a:p>
          <a:p>
            <a:pPr indent="-298450" lvl="2" marL="1371600" marR="0" rtl="0" algn="l">
              <a:spcBef>
                <a:spcPts val="0"/>
              </a:spcBef>
              <a:spcAft>
                <a:spcPts val="0"/>
              </a:spcAft>
              <a:buSzPts val="1100"/>
              <a:buAutoNum type="romanLcParenR"/>
            </a:pPr>
            <a:r>
              <a:rPr lang="en" sz="1350">
                <a:solidFill>
                  <a:schemeClr val="dk1"/>
                </a:solidFill>
              </a:rPr>
              <a:t>Discount rate really matters!</a:t>
            </a:r>
            <a:endParaRPr sz="1350">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60f3e29bf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0f3e29bf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more correct, this is what we need to operationalize!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6056d92c1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056d92c1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At this point you might be thinking, what did I walk into? Why am I being given a math lecture.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So now we need to operationalize this. This is where it gets really interesting. Let’s go right after the MOST DIFFICULT case.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Let’s remind ourselves what are the most difficult aspects about it: 1) unregular purchasing pattern 2) can’t observe retention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f80c691f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f80c691f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Story of two coins/dice: </a:t>
            </a:r>
            <a:endParaRPr/>
          </a:p>
          <a:p>
            <a:pPr indent="0" lvl="0" marL="0" rtl="0" algn="l">
              <a:spcBef>
                <a:spcPts val="0"/>
              </a:spcBef>
              <a:spcAft>
                <a:spcPts val="0"/>
              </a:spcAft>
              <a:buNone/>
            </a:pPr>
            <a:r>
              <a:rPr lang="en"/>
              <a:t>	Truly forward looking </a:t>
            </a:r>
            <a:endParaRPr/>
          </a:p>
          <a:p>
            <a:pPr indent="0" lvl="0" marL="0" rtl="0" algn="l">
              <a:spcBef>
                <a:spcPts val="0"/>
              </a:spcBef>
              <a:spcAft>
                <a:spcPts val="0"/>
              </a:spcAft>
              <a:buNone/>
            </a:pPr>
            <a:r>
              <a:rPr lang="en"/>
              <a:t>	Compare strengths of traditional ML Models vs </a:t>
            </a:r>
            <a:r>
              <a:rPr lang="en"/>
              <a:t>Probabilistic Model</a:t>
            </a:r>
            <a:r>
              <a:rPr lang="en"/>
              <a:t>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5f80c691f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f80c691f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Written and maintained by Daniel McCarthy and a bunch of other students of Fader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5f80c691f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5f80c691f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Needs very basic data, talk about each data set and it’s difficulties.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7.png"/><Relationship Id="rId5"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20.png"/><Relationship Id="rId5"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 Id="rId4" Type="http://schemas.openxmlformats.org/officeDocument/2006/relationships/image" Target="../media/image10.png"/><Relationship Id="rId5"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en.wikipedia.org/wiki/Customer_lifetime_valu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cran.r-project.org/web/packages/BTYD/index.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Customer Lifetime Value</a:t>
            </a:r>
            <a:endParaRPr/>
          </a:p>
          <a:p>
            <a:pPr indent="0" lvl="0" marL="0" rtl="0" algn="ctr">
              <a:spcBef>
                <a:spcPts val="0"/>
              </a:spcBef>
              <a:spcAft>
                <a:spcPts val="0"/>
              </a:spcAft>
              <a:buNone/>
            </a:pPr>
            <a:r>
              <a:rPr lang="en"/>
              <a:t> (in R)</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Felix Schildorfer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Pipeline</a:t>
            </a:r>
            <a:endParaRPr/>
          </a:p>
        </p:txBody>
      </p:sp>
      <p:sp>
        <p:nvSpPr>
          <p:cNvPr id="124" name="Google Shape;124;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a:t>
            </a:r>
            <a:r>
              <a:rPr lang="en"/>
              <a:t>Merge Transactions</a:t>
            </a:r>
            <a:endParaRPr/>
          </a:p>
          <a:p>
            <a:pPr indent="0" lvl="0" marL="457200" rtl="0" algn="l">
              <a:spcBef>
                <a:spcPts val="1600"/>
              </a:spcBef>
              <a:spcAft>
                <a:spcPts val="0"/>
              </a:spcAft>
              <a:buNone/>
            </a:pPr>
            <a:r>
              <a:t/>
            </a:r>
            <a:endParaRPr/>
          </a:p>
          <a:p>
            <a:pPr indent="0" lvl="0" marL="0" rtl="0" algn="l">
              <a:spcBef>
                <a:spcPts val="1600"/>
              </a:spcBef>
              <a:spcAft>
                <a:spcPts val="0"/>
              </a:spcAft>
              <a:buNone/>
            </a:pPr>
            <a:r>
              <a:rPr lang="en"/>
              <a:t>2. Split Data</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25" name="Google Shape;125;p22"/>
          <p:cNvPicPr preferRelativeResize="0"/>
          <p:nvPr/>
        </p:nvPicPr>
        <p:blipFill>
          <a:blip r:embed="rId3">
            <a:alphaModFix/>
          </a:blip>
          <a:stretch>
            <a:fillRect/>
          </a:stretch>
        </p:blipFill>
        <p:spPr>
          <a:xfrm>
            <a:off x="391450" y="1684750"/>
            <a:ext cx="5974697" cy="269825"/>
          </a:xfrm>
          <a:prstGeom prst="rect">
            <a:avLst/>
          </a:prstGeom>
          <a:noFill/>
          <a:ln>
            <a:noFill/>
          </a:ln>
        </p:spPr>
      </p:pic>
      <p:pic>
        <p:nvPicPr>
          <p:cNvPr id="126" name="Google Shape;126;p22"/>
          <p:cNvPicPr preferRelativeResize="0"/>
          <p:nvPr/>
        </p:nvPicPr>
        <p:blipFill>
          <a:blip r:embed="rId4">
            <a:alphaModFix/>
          </a:blip>
          <a:stretch>
            <a:fillRect/>
          </a:stretch>
        </p:blipFill>
        <p:spPr>
          <a:xfrm>
            <a:off x="391451" y="2609256"/>
            <a:ext cx="5974700" cy="438744"/>
          </a:xfrm>
          <a:prstGeom prst="rect">
            <a:avLst/>
          </a:prstGeom>
          <a:noFill/>
          <a:ln>
            <a:noFill/>
          </a:ln>
        </p:spPr>
      </p:pic>
      <p:pic>
        <p:nvPicPr>
          <p:cNvPr id="127" name="Google Shape;127;p22"/>
          <p:cNvPicPr preferRelativeResize="0"/>
          <p:nvPr/>
        </p:nvPicPr>
        <p:blipFill>
          <a:blip r:embed="rId5">
            <a:alphaModFix/>
          </a:blip>
          <a:stretch>
            <a:fillRect/>
          </a:stretch>
        </p:blipFill>
        <p:spPr>
          <a:xfrm>
            <a:off x="391450" y="3061826"/>
            <a:ext cx="5974701" cy="4249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Pipeline cont.</a:t>
            </a:r>
            <a:endParaRPr/>
          </a:p>
        </p:txBody>
      </p:sp>
      <p:sp>
        <p:nvSpPr>
          <p:cNvPr id="133" name="Google Shape;133;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a:t>
            </a:r>
            <a:r>
              <a:rPr lang="en"/>
              <a:t>Create Customer-by-time (CBT) Matrix</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4. Merge back one-time customers</a:t>
            </a:r>
            <a:endParaRPr/>
          </a:p>
          <a:p>
            <a:pPr indent="0" lvl="0" marL="0" rtl="0" algn="l">
              <a:spcBef>
                <a:spcPts val="1600"/>
              </a:spcBef>
              <a:spcAft>
                <a:spcPts val="1600"/>
              </a:spcAft>
              <a:buNone/>
            </a:pPr>
            <a:r>
              <a:t/>
            </a:r>
            <a:endParaRPr/>
          </a:p>
        </p:txBody>
      </p:sp>
      <p:pic>
        <p:nvPicPr>
          <p:cNvPr id="134" name="Google Shape;134;p23"/>
          <p:cNvPicPr preferRelativeResize="0"/>
          <p:nvPr/>
        </p:nvPicPr>
        <p:blipFill>
          <a:blip r:embed="rId3">
            <a:alphaModFix/>
          </a:blip>
          <a:stretch>
            <a:fillRect/>
          </a:stretch>
        </p:blipFill>
        <p:spPr>
          <a:xfrm>
            <a:off x="311700" y="1602350"/>
            <a:ext cx="5038349" cy="1354400"/>
          </a:xfrm>
          <a:prstGeom prst="rect">
            <a:avLst/>
          </a:prstGeom>
          <a:noFill/>
          <a:ln>
            <a:noFill/>
          </a:ln>
        </p:spPr>
      </p:pic>
      <p:pic>
        <p:nvPicPr>
          <p:cNvPr id="135" name="Google Shape;135;p23"/>
          <p:cNvPicPr preferRelativeResize="0"/>
          <p:nvPr/>
        </p:nvPicPr>
        <p:blipFill>
          <a:blip r:embed="rId4">
            <a:alphaModFix/>
          </a:blip>
          <a:stretch>
            <a:fillRect/>
          </a:stretch>
        </p:blipFill>
        <p:spPr>
          <a:xfrm>
            <a:off x="311700" y="3772475"/>
            <a:ext cx="5170949" cy="373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Pipeline cont.</a:t>
            </a:r>
            <a:endParaRPr/>
          </a:p>
        </p:txBody>
      </p:sp>
      <p:sp>
        <p:nvSpPr>
          <p:cNvPr id="141" name="Google Shape;141;p24"/>
          <p:cNvSpPr txBox="1"/>
          <p:nvPr>
            <p:ph idx="1" type="body"/>
          </p:nvPr>
        </p:nvSpPr>
        <p:spPr>
          <a:xfrm>
            <a:off x="311700" y="1152475"/>
            <a:ext cx="8520600" cy="261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a:t>
            </a:r>
            <a:r>
              <a:rPr lang="en"/>
              <a:t>. Create Customer-by-sufficient-statistics (CBS) Matrix</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6.  Or the shorter version</a:t>
            </a:r>
            <a:endParaRPr/>
          </a:p>
          <a:p>
            <a:pPr indent="0" lvl="0" marL="0" rtl="0" algn="l">
              <a:spcBef>
                <a:spcPts val="1600"/>
              </a:spcBef>
              <a:spcAft>
                <a:spcPts val="1600"/>
              </a:spcAft>
              <a:buNone/>
            </a:pPr>
            <a:r>
              <a:t/>
            </a:r>
            <a:endParaRPr>
              <a:solidFill>
                <a:srgbClr val="000000"/>
              </a:solidFill>
            </a:endParaRPr>
          </a:p>
        </p:txBody>
      </p:sp>
      <p:pic>
        <p:nvPicPr>
          <p:cNvPr id="142" name="Google Shape;142;p24"/>
          <p:cNvPicPr preferRelativeResize="0"/>
          <p:nvPr/>
        </p:nvPicPr>
        <p:blipFill>
          <a:blip r:embed="rId3">
            <a:alphaModFix/>
          </a:blip>
          <a:stretch>
            <a:fillRect/>
          </a:stretch>
        </p:blipFill>
        <p:spPr>
          <a:xfrm>
            <a:off x="311700" y="1634675"/>
            <a:ext cx="6026200" cy="1249500"/>
          </a:xfrm>
          <a:prstGeom prst="rect">
            <a:avLst/>
          </a:prstGeom>
          <a:noFill/>
          <a:ln>
            <a:noFill/>
          </a:ln>
        </p:spPr>
      </p:pic>
      <p:sp>
        <p:nvSpPr>
          <p:cNvPr id="143" name="Google Shape;143;p24"/>
          <p:cNvSpPr/>
          <p:nvPr/>
        </p:nvSpPr>
        <p:spPr>
          <a:xfrm>
            <a:off x="345250" y="3974925"/>
            <a:ext cx="5992500" cy="973800"/>
          </a:xfrm>
          <a:prstGeom prst="rect">
            <a:avLst/>
          </a:prstGeom>
          <a:solidFill>
            <a:srgbClr val="F3F3F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200">
                <a:solidFill>
                  <a:srgbClr val="CC0000"/>
                </a:solidFill>
              </a:rPr>
              <a:t>dc.ElogToCbsCbt</a:t>
            </a:r>
            <a:r>
              <a:rPr lang="en" sz="1200">
                <a:solidFill>
                  <a:schemeClr val="dk1"/>
                </a:solidFill>
              </a:rPr>
              <a:t>(elog, per = "week", T.cal = max(elog$date), T.tot = max(elog$date), merge.same.date = TRUE, cohort.birth.per = T.cal, dissipate.factor = 1, statistic = "freq")</a:t>
            </a: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Pipeline cont.</a:t>
            </a:r>
            <a:endParaRPr/>
          </a:p>
        </p:txBody>
      </p:sp>
      <p:sp>
        <p:nvSpPr>
          <p:cNvPr id="149" name="Google Shape;149;p25"/>
          <p:cNvSpPr txBox="1"/>
          <p:nvPr/>
        </p:nvSpPr>
        <p:spPr>
          <a:xfrm>
            <a:off x="265575" y="1403875"/>
            <a:ext cx="7852500" cy="60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 For the BG/BB Method we need to go one step forward and create a RFM from the CBS</a:t>
            </a:r>
            <a:endParaRPr/>
          </a:p>
        </p:txBody>
      </p:sp>
      <p:pic>
        <p:nvPicPr>
          <p:cNvPr id="150" name="Google Shape;150;p25"/>
          <p:cNvPicPr preferRelativeResize="0"/>
          <p:nvPr/>
        </p:nvPicPr>
        <p:blipFill>
          <a:blip r:embed="rId3">
            <a:alphaModFix/>
          </a:blip>
          <a:stretch>
            <a:fillRect/>
          </a:stretch>
        </p:blipFill>
        <p:spPr>
          <a:xfrm>
            <a:off x="435700" y="1775550"/>
            <a:ext cx="3548074" cy="31092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Purchase Frequency Distributions</a:t>
            </a:r>
            <a:endParaRPr/>
          </a:p>
        </p:txBody>
      </p:sp>
      <p:pic>
        <p:nvPicPr>
          <p:cNvPr id="156" name="Google Shape;156;p26"/>
          <p:cNvPicPr preferRelativeResize="0"/>
          <p:nvPr/>
        </p:nvPicPr>
        <p:blipFill>
          <a:blip r:embed="rId3">
            <a:alphaModFix/>
          </a:blip>
          <a:stretch>
            <a:fillRect/>
          </a:stretch>
        </p:blipFill>
        <p:spPr>
          <a:xfrm>
            <a:off x="149275" y="1451875"/>
            <a:ext cx="4355625" cy="1291575"/>
          </a:xfrm>
          <a:prstGeom prst="rect">
            <a:avLst/>
          </a:prstGeom>
          <a:noFill/>
          <a:ln>
            <a:noFill/>
          </a:ln>
        </p:spPr>
      </p:pic>
      <p:pic>
        <p:nvPicPr>
          <p:cNvPr id="157" name="Google Shape;157;p26"/>
          <p:cNvPicPr preferRelativeResize="0"/>
          <p:nvPr/>
        </p:nvPicPr>
        <p:blipFill>
          <a:blip r:embed="rId4">
            <a:alphaModFix/>
          </a:blip>
          <a:stretch>
            <a:fillRect/>
          </a:stretch>
        </p:blipFill>
        <p:spPr>
          <a:xfrm>
            <a:off x="4649525" y="1451875"/>
            <a:ext cx="4402713" cy="1291575"/>
          </a:xfrm>
          <a:prstGeom prst="rect">
            <a:avLst/>
          </a:prstGeom>
          <a:noFill/>
          <a:ln>
            <a:noFill/>
          </a:ln>
        </p:spPr>
      </p:pic>
      <p:pic>
        <p:nvPicPr>
          <p:cNvPr id="158" name="Google Shape;158;p26"/>
          <p:cNvPicPr preferRelativeResize="0"/>
          <p:nvPr/>
        </p:nvPicPr>
        <p:blipFill>
          <a:blip r:embed="rId5">
            <a:alphaModFix/>
          </a:blip>
          <a:stretch>
            <a:fillRect/>
          </a:stretch>
        </p:blipFill>
        <p:spPr>
          <a:xfrm>
            <a:off x="1816725" y="3370475"/>
            <a:ext cx="5044225" cy="1231100"/>
          </a:xfrm>
          <a:prstGeom prst="rect">
            <a:avLst/>
          </a:prstGeom>
          <a:noFill/>
          <a:ln>
            <a:noFill/>
          </a:ln>
        </p:spPr>
      </p:pic>
      <p:sp>
        <p:nvSpPr>
          <p:cNvPr id="159" name="Google Shape;159;p26"/>
          <p:cNvSpPr txBox="1"/>
          <p:nvPr/>
        </p:nvSpPr>
        <p:spPr>
          <a:xfrm>
            <a:off x="903000" y="1088900"/>
            <a:ext cx="2355000" cy="30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Pareto/NBD</a:t>
            </a:r>
            <a:endParaRPr/>
          </a:p>
        </p:txBody>
      </p:sp>
      <p:sp>
        <p:nvSpPr>
          <p:cNvPr id="160" name="Google Shape;160;p26"/>
          <p:cNvSpPr txBox="1"/>
          <p:nvPr/>
        </p:nvSpPr>
        <p:spPr>
          <a:xfrm>
            <a:off x="5673388" y="1080000"/>
            <a:ext cx="2355000" cy="30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Beta-Geometric</a:t>
            </a:r>
            <a:r>
              <a:rPr lang="en"/>
              <a:t>/NBD</a:t>
            </a:r>
            <a:endParaRPr/>
          </a:p>
        </p:txBody>
      </p:sp>
      <p:sp>
        <p:nvSpPr>
          <p:cNvPr id="161" name="Google Shape;161;p26"/>
          <p:cNvSpPr txBox="1"/>
          <p:nvPr/>
        </p:nvSpPr>
        <p:spPr>
          <a:xfrm>
            <a:off x="2074438" y="3022625"/>
            <a:ext cx="4528800" cy="30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Beta-Geometric/BB </a:t>
            </a:r>
            <a:endParaRPr/>
          </a:p>
        </p:txBody>
      </p:sp>
      <p:sp>
        <p:nvSpPr>
          <p:cNvPr id="162" name="Google Shape;162;p26"/>
          <p:cNvSpPr txBox="1"/>
          <p:nvPr/>
        </p:nvSpPr>
        <p:spPr>
          <a:xfrm>
            <a:off x="6860950" y="3596150"/>
            <a:ext cx="1841400" cy="77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*Making sure parameters converge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AOV Distribution</a:t>
            </a:r>
            <a:endParaRPr/>
          </a:p>
        </p:txBody>
      </p:sp>
      <p:sp>
        <p:nvSpPr>
          <p:cNvPr id="168" name="Google Shape;168;p27"/>
          <p:cNvSpPr txBox="1"/>
          <p:nvPr>
            <p:ph idx="1" type="body"/>
          </p:nvPr>
        </p:nvSpPr>
        <p:spPr>
          <a:xfrm>
            <a:off x="311700" y="3826025"/>
            <a:ext cx="1396800" cy="42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050">
                <a:solidFill>
                  <a:srgbClr val="222222"/>
                </a:solidFill>
                <a:highlight>
                  <a:srgbClr val="FFFFFF"/>
                </a:highlight>
              </a:rPr>
              <a:t>Example Code:</a:t>
            </a:r>
            <a:endParaRPr sz="1050">
              <a:solidFill>
                <a:srgbClr val="222222"/>
              </a:solidFill>
              <a:highlight>
                <a:srgbClr val="FFFFFF"/>
              </a:highlight>
            </a:endParaRPr>
          </a:p>
          <a:p>
            <a:pPr indent="0" lvl="0" marL="0" rtl="0" algn="l">
              <a:spcBef>
                <a:spcPts val="600"/>
              </a:spcBef>
              <a:spcAft>
                <a:spcPts val="0"/>
              </a:spcAft>
              <a:buNone/>
            </a:pPr>
            <a:r>
              <a:t/>
            </a:r>
            <a:endParaRPr sz="1050">
              <a:solidFill>
                <a:srgbClr val="222222"/>
              </a:solidFill>
              <a:highlight>
                <a:srgbClr val="FFFFFF"/>
              </a:highlight>
            </a:endParaRPr>
          </a:p>
          <a:p>
            <a:pPr indent="0" lvl="0" marL="0" rtl="0" algn="l">
              <a:spcBef>
                <a:spcPts val="100"/>
              </a:spcBef>
              <a:spcAft>
                <a:spcPts val="1600"/>
              </a:spcAft>
              <a:buNone/>
            </a:pPr>
            <a:r>
              <a:t/>
            </a:r>
            <a:endParaRPr/>
          </a:p>
        </p:txBody>
      </p:sp>
      <p:sp>
        <p:nvSpPr>
          <p:cNvPr id="169" name="Google Shape;169;p27"/>
          <p:cNvSpPr/>
          <p:nvPr/>
        </p:nvSpPr>
        <p:spPr>
          <a:xfrm>
            <a:off x="314225" y="4320200"/>
            <a:ext cx="4913400" cy="359100"/>
          </a:xfrm>
          <a:prstGeom prst="rect">
            <a:avLst/>
          </a:prstGeom>
          <a:solidFill>
            <a:srgbClr val="F3F3F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600"/>
              </a:spcBef>
              <a:spcAft>
                <a:spcPts val="100"/>
              </a:spcAft>
              <a:buNone/>
            </a:pPr>
            <a:r>
              <a:rPr lang="en" sz="1050">
                <a:solidFill>
                  <a:srgbClr val="CC0000"/>
                </a:solidFill>
              </a:rPr>
              <a:t>spend.EstimateParameters</a:t>
            </a:r>
            <a:r>
              <a:rPr lang="en" sz="1050"/>
              <a:t>(</a:t>
            </a:r>
            <a:r>
              <a:rPr lang="en" sz="1050">
                <a:solidFill>
                  <a:srgbClr val="222222"/>
                </a:solidFill>
              </a:rPr>
              <a:t>ave.spend, tot.trans)</a:t>
            </a:r>
            <a:endParaRPr sz="1200"/>
          </a:p>
        </p:txBody>
      </p:sp>
      <p:pic>
        <p:nvPicPr>
          <p:cNvPr id="170" name="Google Shape;170;p27"/>
          <p:cNvPicPr preferRelativeResize="0"/>
          <p:nvPr/>
        </p:nvPicPr>
        <p:blipFill>
          <a:blip r:embed="rId3">
            <a:alphaModFix/>
          </a:blip>
          <a:stretch>
            <a:fillRect/>
          </a:stretch>
        </p:blipFill>
        <p:spPr>
          <a:xfrm>
            <a:off x="5349075" y="824850"/>
            <a:ext cx="3545151" cy="2862032"/>
          </a:xfrm>
          <a:prstGeom prst="rect">
            <a:avLst/>
          </a:prstGeom>
          <a:noFill/>
          <a:ln>
            <a:noFill/>
          </a:ln>
        </p:spPr>
      </p:pic>
      <p:sp>
        <p:nvSpPr>
          <p:cNvPr id="171" name="Google Shape;171;p27"/>
          <p:cNvSpPr txBox="1"/>
          <p:nvPr/>
        </p:nvSpPr>
        <p:spPr>
          <a:xfrm>
            <a:off x="380675" y="1111725"/>
            <a:ext cx="4780500" cy="1699800"/>
          </a:xfrm>
          <a:prstGeom prst="rect">
            <a:avLst/>
          </a:prstGeom>
          <a:noFill/>
          <a:ln>
            <a:noFill/>
          </a:ln>
        </p:spPr>
        <p:txBody>
          <a:bodyPr anchorCtr="0" anchor="t" bIns="91425" lIns="91425" spcFirstLastPara="1" rIns="91425" wrap="square" tIns="91425">
            <a:noAutofit/>
          </a:bodyPr>
          <a:lstStyle/>
          <a:p>
            <a:pPr indent="0" lvl="0" marL="0" rtl="0" algn="l">
              <a:lnSpc>
                <a:spcPct val="142850"/>
              </a:lnSpc>
              <a:spcBef>
                <a:spcPts val="0"/>
              </a:spcBef>
              <a:spcAft>
                <a:spcPts val="0"/>
              </a:spcAft>
              <a:buClr>
                <a:schemeClr val="dk1"/>
              </a:buClr>
              <a:buSzPts val="1100"/>
              <a:buFont typeface="Arial"/>
              <a:buNone/>
            </a:pPr>
            <a:r>
              <a:rPr lang="en" sz="1050">
                <a:solidFill>
                  <a:schemeClr val="dk1"/>
                </a:solidFill>
                <a:highlight>
                  <a:srgbClr val="FFFFFF"/>
                </a:highlight>
                <a:latin typeface="Lato"/>
                <a:ea typeface="Lato"/>
                <a:cs typeface="Lato"/>
                <a:sym typeface="Lato"/>
              </a:rPr>
              <a:t>A Gamma-Gamma distribution with parameters </a:t>
            </a:r>
            <a:r>
              <a:rPr lang="en" sz="950">
                <a:solidFill>
                  <a:srgbClr val="C7254E"/>
                </a:solidFill>
                <a:highlight>
                  <a:srgbClr val="F9F2F4"/>
                </a:highlight>
                <a:latin typeface="Courier New"/>
                <a:ea typeface="Courier New"/>
                <a:cs typeface="Courier New"/>
                <a:sym typeface="Courier New"/>
              </a:rPr>
              <a:t>shape1 = a</a:t>
            </a:r>
            <a:r>
              <a:rPr lang="en" sz="1050">
                <a:solidFill>
                  <a:schemeClr val="dk1"/>
                </a:solidFill>
                <a:highlight>
                  <a:srgbClr val="FFFFFF"/>
                </a:highlight>
                <a:latin typeface="Lato"/>
                <a:ea typeface="Lato"/>
                <a:cs typeface="Lato"/>
                <a:sym typeface="Lato"/>
              </a:rPr>
              <a:t>, </a:t>
            </a:r>
            <a:r>
              <a:rPr lang="en" sz="950">
                <a:solidFill>
                  <a:srgbClr val="C7254E"/>
                </a:solidFill>
                <a:highlight>
                  <a:srgbClr val="F9F2F4"/>
                </a:highlight>
                <a:latin typeface="Courier New"/>
                <a:ea typeface="Courier New"/>
                <a:cs typeface="Courier New"/>
                <a:sym typeface="Courier New"/>
              </a:rPr>
              <a:t>rate1 = r</a:t>
            </a:r>
            <a:r>
              <a:rPr lang="en" sz="1050">
                <a:solidFill>
                  <a:schemeClr val="dk1"/>
                </a:solidFill>
                <a:highlight>
                  <a:srgbClr val="FFFFFF"/>
                </a:highlight>
                <a:latin typeface="Lato"/>
                <a:ea typeface="Lato"/>
                <a:cs typeface="Lato"/>
                <a:sym typeface="Lato"/>
              </a:rPr>
              <a:t> and </a:t>
            </a:r>
            <a:r>
              <a:rPr lang="en" sz="950">
                <a:solidFill>
                  <a:srgbClr val="C7254E"/>
                </a:solidFill>
                <a:highlight>
                  <a:srgbClr val="F9F2F4"/>
                </a:highlight>
                <a:latin typeface="Courier New"/>
                <a:ea typeface="Courier New"/>
                <a:cs typeface="Courier New"/>
                <a:sym typeface="Courier New"/>
              </a:rPr>
              <a:t>shape2 = b</a:t>
            </a:r>
            <a:r>
              <a:rPr lang="en" sz="1050">
                <a:solidFill>
                  <a:schemeClr val="dk1"/>
                </a:solidFill>
                <a:highlight>
                  <a:srgbClr val="FFFFFF"/>
                </a:highlight>
                <a:latin typeface="Lato"/>
                <a:ea typeface="Lato"/>
                <a:cs typeface="Lato"/>
                <a:sym typeface="Lato"/>
              </a:rPr>
              <a:t> has density</a:t>
            </a:r>
            <a:endParaRPr sz="1050">
              <a:solidFill>
                <a:schemeClr val="dk1"/>
              </a:solidFill>
              <a:highlight>
                <a:srgbClr val="FFFFFF"/>
              </a:highlight>
              <a:latin typeface="Lato"/>
              <a:ea typeface="Lato"/>
              <a:cs typeface="Lato"/>
              <a:sym typeface="Lato"/>
            </a:endParaRPr>
          </a:p>
          <a:p>
            <a:pPr indent="0" lvl="0" marL="0" rtl="0" algn="ctr">
              <a:lnSpc>
                <a:spcPct val="142850"/>
              </a:lnSpc>
              <a:spcBef>
                <a:spcPts val="1100"/>
              </a:spcBef>
              <a:spcAft>
                <a:spcPts val="0"/>
              </a:spcAft>
              <a:buClr>
                <a:schemeClr val="dk1"/>
              </a:buClr>
              <a:buSzPts val="1100"/>
              <a:buFont typeface="Arial"/>
              <a:buNone/>
            </a:pPr>
            <a:r>
              <a:rPr i="1" lang="en" sz="1050">
                <a:solidFill>
                  <a:schemeClr val="dk1"/>
                </a:solidFill>
                <a:highlight>
                  <a:srgbClr val="FFFFFF"/>
                </a:highlight>
                <a:latin typeface="Lato"/>
                <a:ea typeface="Lato"/>
                <a:cs typeface="Lato"/>
                <a:sym typeface="Lato"/>
              </a:rPr>
              <a:t>f(x) = [(r^a)/(Gamma(a))][Gamma(a+b)/Gamma(b)] [x^(b-1)/(r+x)^(a+b)]</a:t>
            </a:r>
            <a:endParaRPr i="1" sz="1050">
              <a:solidFill>
                <a:schemeClr val="dk1"/>
              </a:solidFill>
              <a:highlight>
                <a:srgbClr val="FFFFFF"/>
              </a:highlight>
              <a:latin typeface="Lato"/>
              <a:ea typeface="Lato"/>
              <a:cs typeface="Lato"/>
              <a:sym typeface="Lato"/>
            </a:endParaRPr>
          </a:p>
          <a:p>
            <a:pPr indent="0" lvl="0" marL="0" rtl="0" algn="l">
              <a:lnSpc>
                <a:spcPct val="142850"/>
              </a:lnSpc>
              <a:spcBef>
                <a:spcPts val="1100"/>
              </a:spcBef>
              <a:spcAft>
                <a:spcPts val="0"/>
              </a:spcAft>
              <a:buClr>
                <a:schemeClr val="dk1"/>
              </a:buClr>
              <a:buSzPts val="1100"/>
              <a:buFont typeface="Arial"/>
              <a:buNone/>
            </a:pPr>
            <a:r>
              <a:rPr lang="en" sz="1050">
                <a:solidFill>
                  <a:schemeClr val="dk1"/>
                </a:solidFill>
                <a:highlight>
                  <a:srgbClr val="FFFFFF"/>
                </a:highlight>
                <a:latin typeface="Lato"/>
                <a:ea typeface="Lato"/>
                <a:cs typeface="Lato"/>
                <a:sym typeface="Lato"/>
              </a:rPr>
              <a:t>for </a:t>
            </a:r>
            <a:r>
              <a:rPr i="1" lang="en" sz="1050">
                <a:solidFill>
                  <a:schemeClr val="dk1"/>
                </a:solidFill>
                <a:highlight>
                  <a:srgbClr val="FFFFFF"/>
                </a:highlight>
                <a:latin typeface="Lato"/>
                <a:ea typeface="Lato"/>
                <a:cs typeface="Lato"/>
                <a:sym typeface="Lato"/>
              </a:rPr>
              <a:t>x &gt; 0</a:t>
            </a:r>
            <a:r>
              <a:rPr lang="en" sz="1050">
                <a:solidFill>
                  <a:schemeClr val="dk1"/>
                </a:solidFill>
                <a:highlight>
                  <a:srgbClr val="FFFFFF"/>
                </a:highlight>
                <a:latin typeface="Lato"/>
                <a:ea typeface="Lato"/>
                <a:cs typeface="Lato"/>
                <a:sym typeface="Lato"/>
              </a:rPr>
              <a:t> where </a:t>
            </a:r>
            <a:r>
              <a:rPr i="1" lang="en" sz="1050">
                <a:solidFill>
                  <a:schemeClr val="dk1"/>
                </a:solidFill>
                <a:highlight>
                  <a:srgbClr val="FFFFFF"/>
                </a:highlight>
                <a:latin typeface="Lato"/>
                <a:ea typeface="Lato"/>
                <a:cs typeface="Lato"/>
                <a:sym typeface="Lato"/>
              </a:rPr>
              <a:t>a,r &gt; 0</a:t>
            </a:r>
            <a:r>
              <a:rPr lang="en" sz="1050">
                <a:solidFill>
                  <a:schemeClr val="dk1"/>
                </a:solidFill>
                <a:highlight>
                  <a:srgbClr val="FFFFFF"/>
                </a:highlight>
                <a:latin typeface="Lato"/>
                <a:ea typeface="Lato"/>
                <a:cs typeface="Lato"/>
                <a:sym typeface="Lato"/>
              </a:rPr>
              <a:t> and </a:t>
            </a:r>
            <a:r>
              <a:rPr i="1" lang="en" sz="1050">
                <a:solidFill>
                  <a:schemeClr val="dk1"/>
                </a:solidFill>
                <a:highlight>
                  <a:srgbClr val="FFFFFF"/>
                </a:highlight>
                <a:latin typeface="Lato"/>
                <a:ea typeface="Lato"/>
                <a:cs typeface="Lato"/>
                <a:sym typeface="Lato"/>
              </a:rPr>
              <a:t>b = 1,2,…</a:t>
            </a:r>
            <a:r>
              <a:rPr lang="en" sz="1050">
                <a:solidFill>
                  <a:schemeClr val="dk1"/>
                </a:solidFill>
                <a:highlight>
                  <a:srgbClr val="FFFFFF"/>
                </a:highlight>
                <a:latin typeface="Lato"/>
                <a:ea typeface="Lato"/>
                <a:cs typeface="Lato"/>
                <a:sym typeface="Lato"/>
              </a:rPr>
              <a:t>.</a:t>
            </a:r>
            <a:endParaRPr sz="1050">
              <a:solidFill>
                <a:schemeClr val="dk1"/>
              </a:solidFill>
              <a:highlight>
                <a:srgbClr val="FFFFFF"/>
              </a:highlight>
              <a:latin typeface="Lato"/>
              <a:ea typeface="Lato"/>
              <a:cs typeface="Lato"/>
              <a:sym typeface="Lato"/>
            </a:endParaRPr>
          </a:p>
          <a:p>
            <a:pPr indent="0" lvl="0" marL="0" rtl="0" algn="l">
              <a:lnSpc>
                <a:spcPct val="142850"/>
              </a:lnSpc>
              <a:spcBef>
                <a:spcPts val="1100"/>
              </a:spcBef>
              <a:spcAft>
                <a:spcPts val="0"/>
              </a:spcAft>
              <a:buClr>
                <a:schemeClr val="dk1"/>
              </a:buClr>
              <a:buSzPts val="1100"/>
              <a:buFont typeface="Arial"/>
              <a:buNone/>
            </a:pPr>
            <a:r>
              <a:rPr lang="en" sz="1050">
                <a:solidFill>
                  <a:schemeClr val="dk1"/>
                </a:solidFill>
                <a:highlight>
                  <a:srgbClr val="FFFFFF"/>
                </a:highlight>
                <a:latin typeface="Lato"/>
                <a:ea typeface="Lato"/>
                <a:cs typeface="Lato"/>
                <a:sym typeface="Lato"/>
              </a:rPr>
              <a:t>The distribution is generated using the following scheme:</a:t>
            </a:r>
            <a:endParaRPr sz="1050">
              <a:solidFill>
                <a:schemeClr val="dk1"/>
              </a:solidFill>
              <a:highlight>
                <a:srgbClr val="FFFFFF"/>
              </a:highlight>
              <a:latin typeface="Lato"/>
              <a:ea typeface="Lato"/>
              <a:cs typeface="Lato"/>
              <a:sym typeface="Lato"/>
            </a:endParaRPr>
          </a:p>
          <a:p>
            <a:pPr indent="-295275" lvl="0" marL="457200" rtl="0" algn="l">
              <a:lnSpc>
                <a:spcPct val="115000"/>
              </a:lnSpc>
              <a:spcBef>
                <a:spcPts val="1100"/>
              </a:spcBef>
              <a:spcAft>
                <a:spcPts val="0"/>
              </a:spcAft>
              <a:buClr>
                <a:schemeClr val="dk1"/>
              </a:buClr>
              <a:buSzPts val="1050"/>
              <a:buFont typeface="Lato"/>
              <a:buAutoNum type="arabicPeriod"/>
            </a:pPr>
            <a:r>
              <a:rPr lang="en" sz="1050">
                <a:solidFill>
                  <a:schemeClr val="dk1"/>
                </a:solidFill>
                <a:highlight>
                  <a:srgbClr val="FFFFFF"/>
                </a:highlight>
                <a:latin typeface="Lato"/>
                <a:ea typeface="Lato"/>
                <a:cs typeface="Lato"/>
                <a:sym typeface="Lato"/>
              </a:rPr>
              <a:t>Generate Y ~ Gamma(shape=</a:t>
            </a:r>
            <a:r>
              <a:rPr lang="en" sz="950">
                <a:solidFill>
                  <a:srgbClr val="C7254E"/>
                </a:solidFill>
                <a:highlight>
                  <a:srgbClr val="F9F2F4"/>
                </a:highlight>
                <a:latin typeface="Courier New"/>
                <a:ea typeface="Courier New"/>
                <a:cs typeface="Courier New"/>
                <a:sym typeface="Courier New"/>
              </a:rPr>
              <a:t>shape1</a:t>
            </a:r>
            <a:r>
              <a:rPr lang="en" sz="1050">
                <a:solidFill>
                  <a:schemeClr val="dk1"/>
                </a:solidFill>
                <a:highlight>
                  <a:srgbClr val="FFFFFF"/>
                </a:highlight>
                <a:latin typeface="Lato"/>
                <a:ea typeface="Lato"/>
                <a:cs typeface="Lato"/>
                <a:sym typeface="Lato"/>
              </a:rPr>
              <a:t>,rate=</a:t>
            </a:r>
            <a:r>
              <a:rPr lang="en" sz="950">
                <a:solidFill>
                  <a:srgbClr val="C7254E"/>
                </a:solidFill>
                <a:highlight>
                  <a:srgbClr val="F9F2F4"/>
                </a:highlight>
                <a:latin typeface="Courier New"/>
                <a:ea typeface="Courier New"/>
                <a:cs typeface="Courier New"/>
                <a:sym typeface="Courier New"/>
              </a:rPr>
              <a:t>rate1</a:t>
            </a:r>
            <a:r>
              <a:rPr lang="en" sz="1050">
                <a:solidFill>
                  <a:schemeClr val="dk1"/>
                </a:solidFill>
                <a:highlight>
                  <a:srgbClr val="FFFFFF"/>
                </a:highlight>
                <a:latin typeface="Lato"/>
                <a:ea typeface="Lato"/>
                <a:cs typeface="Lato"/>
                <a:sym typeface="Lato"/>
              </a:rPr>
              <a:t>).</a:t>
            </a:r>
            <a:endParaRPr sz="1050">
              <a:solidFill>
                <a:schemeClr val="dk1"/>
              </a:solidFill>
              <a:highlight>
                <a:srgbClr val="FFFFFF"/>
              </a:highlight>
              <a:latin typeface="Lato"/>
              <a:ea typeface="Lato"/>
              <a:cs typeface="Lato"/>
              <a:sym typeface="Lato"/>
            </a:endParaRPr>
          </a:p>
          <a:p>
            <a:pPr indent="-295275" lvl="0" marL="457200" rtl="0" algn="l">
              <a:lnSpc>
                <a:spcPct val="115000"/>
              </a:lnSpc>
              <a:spcBef>
                <a:spcPts val="0"/>
              </a:spcBef>
              <a:spcAft>
                <a:spcPts val="0"/>
              </a:spcAft>
              <a:buClr>
                <a:schemeClr val="dk1"/>
              </a:buClr>
              <a:buSzPts val="1050"/>
              <a:buFont typeface="Lato"/>
              <a:buAutoNum type="arabicPeriod"/>
            </a:pPr>
            <a:r>
              <a:rPr lang="en" sz="1050">
                <a:solidFill>
                  <a:schemeClr val="dk1"/>
                </a:solidFill>
                <a:highlight>
                  <a:srgbClr val="FFFFFF"/>
                </a:highlight>
                <a:latin typeface="Lato"/>
                <a:ea typeface="Lato"/>
                <a:cs typeface="Lato"/>
                <a:sym typeface="Lato"/>
              </a:rPr>
              <a:t>Generate X ~ Gamma(shape=</a:t>
            </a:r>
            <a:r>
              <a:rPr lang="en" sz="950">
                <a:solidFill>
                  <a:srgbClr val="C7254E"/>
                </a:solidFill>
                <a:highlight>
                  <a:srgbClr val="F9F2F4"/>
                </a:highlight>
                <a:latin typeface="Courier New"/>
                <a:ea typeface="Courier New"/>
                <a:cs typeface="Courier New"/>
                <a:sym typeface="Courier New"/>
              </a:rPr>
              <a:t>shape2</a:t>
            </a:r>
            <a:r>
              <a:rPr lang="en" sz="1050">
                <a:solidFill>
                  <a:schemeClr val="dk1"/>
                </a:solidFill>
                <a:highlight>
                  <a:srgbClr val="FFFFFF"/>
                </a:highlight>
                <a:latin typeface="Lato"/>
                <a:ea typeface="Lato"/>
                <a:cs typeface="Lato"/>
                <a:sym typeface="Lato"/>
              </a:rPr>
              <a:t>,rate=Y).</a:t>
            </a:r>
            <a:endParaRPr sz="1050">
              <a:solidFill>
                <a:schemeClr val="dk1"/>
              </a:solidFill>
              <a:highlight>
                <a:srgbClr val="FFFFFF"/>
              </a:highlight>
              <a:latin typeface="Lato"/>
              <a:ea typeface="Lato"/>
              <a:cs typeface="Lato"/>
              <a:sym typeface="Lato"/>
            </a:endParaRPr>
          </a:p>
          <a:p>
            <a:pPr indent="0" lvl="0" marL="0" rtl="0" algn="l">
              <a:lnSpc>
                <a:spcPct val="142850"/>
              </a:lnSpc>
              <a:spcBef>
                <a:spcPts val="1100"/>
              </a:spcBef>
              <a:spcAft>
                <a:spcPts val="0"/>
              </a:spcAft>
              <a:buClr>
                <a:schemeClr val="dk1"/>
              </a:buClr>
              <a:buSzPts val="1100"/>
              <a:buFont typeface="Arial"/>
              <a:buNone/>
            </a:pPr>
            <a:r>
              <a:rPr lang="en" sz="1050">
                <a:solidFill>
                  <a:schemeClr val="dk1"/>
                </a:solidFill>
                <a:highlight>
                  <a:srgbClr val="FFFFFF"/>
                </a:highlight>
                <a:latin typeface="Lato"/>
                <a:ea typeface="Lato"/>
                <a:cs typeface="Lato"/>
                <a:sym typeface="Lato"/>
              </a:rPr>
              <a:t>Then, X follows a Gamma-Gamma distribution.</a:t>
            </a:r>
            <a:endParaRPr sz="1050">
              <a:solidFill>
                <a:schemeClr val="dk1"/>
              </a:solidFill>
              <a:highlight>
                <a:srgbClr val="FFFFFF"/>
              </a:highlight>
              <a:latin typeface="Lato"/>
              <a:ea typeface="Lato"/>
              <a:cs typeface="Lato"/>
              <a:sym typeface="Lato"/>
            </a:endParaRPr>
          </a:p>
          <a:p>
            <a:pPr indent="0" lvl="0" marL="0" rtl="0" algn="l">
              <a:spcBef>
                <a:spcPts val="110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Individual Level</a:t>
            </a:r>
            <a:r>
              <a:rPr lang="en"/>
              <a:t> Predictions</a:t>
            </a:r>
            <a:endParaRPr/>
          </a:p>
        </p:txBody>
      </p:sp>
      <p:sp>
        <p:nvSpPr>
          <p:cNvPr id="177" name="Google Shape;177;p28"/>
          <p:cNvSpPr txBox="1"/>
          <p:nvPr>
            <p:ph idx="1" type="body"/>
          </p:nvPr>
        </p:nvSpPr>
        <p:spPr>
          <a:xfrm>
            <a:off x="311700" y="1055100"/>
            <a:ext cx="2724900" cy="396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Average New Customer:</a:t>
            </a:r>
            <a:endParaRPr/>
          </a:p>
        </p:txBody>
      </p:sp>
      <p:pic>
        <p:nvPicPr>
          <p:cNvPr id="178" name="Google Shape;178;p28"/>
          <p:cNvPicPr preferRelativeResize="0"/>
          <p:nvPr/>
        </p:nvPicPr>
        <p:blipFill>
          <a:blip r:embed="rId3">
            <a:alphaModFix/>
          </a:blip>
          <a:stretch>
            <a:fillRect/>
          </a:stretch>
        </p:blipFill>
        <p:spPr>
          <a:xfrm>
            <a:off x="347175" y="1439834"/>
            <a:ext cx="5037350" cy="511351"/>
          </a:xfrm>
          <a:prstGeom prst="rect">
            <a:avLst/>
          </a:prstGeom>
          <a:noFill/>
          <a:ln>
            <a:noFill/>
          </a:ln>
        </p:spPr>
      </p:pic>
      <p:sp>
        <p:nvSpPr>
          <p:cNvPr id="179" name="Google Shape;179;p28"/>
          <p:cNvSpPr txBox="1"/>
          <p:nvPr>
            <p:ph idx="1" type="body"/>
          </p:nvPr>
        </p:nvSpPr>
        <p:spPr>
          <a:xfrm>
            <a:off x="347175" y="1992375"/>
            <a:ext cx="2724900" cy="396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Existing </a:t>
            </a:r>
            <a:r>
              <a:rPr lang="en"/>
              <a:t>Customers:</a:t>
            </a:r>
            <a:endParaRPr/>
          </a:p>
        </p:txBody>
      </p:sp>
      <p:pic>
        <p:nvPicPr>
          <p:cNvPr id="180" name="Google Shape;180;p28"/>
          <p:cNvPicPr preferRelativeResize="0"/>
          <p:nvPr/>
        </p:nvPicPr>
        <p:blipFill>
          <a:blip r:embed="rId4">
            <a:alphaModFix/>
          </a:blip>
          <a:stretch>
            <a:fillRect/>
          </a:stretch>
        </p:blipFill>
        <p:spPr>
          <a:xfrm>
            <a:off x="258600" y="2373275"/>
            <a:ext cx="4586477" cy="635375"/>
          </a:xfrm>
          <a:prstGeom prst="rect">
            <a:avLst/>
          </a:prstGeom>
          <a:noFill/>
          <a:ln>
            <a:noFill/>
          </a:ln>
        </p:spPr>
      </p:pic>
      <p:pic>
        <p:nvPicPr>
          <p:cNvPr id="181" name="Google Shape;181;p28"/>
          <p:cNvPicPr preferRelativeResize="0"/>
          <p:nvPr/>
        </p:nvPicPr>
        <p:blipFill>
          <a:blip r:embed="rId5">
            <a:alphaModFix/>
          </a:blip>
          <a:stretch>
            <a:fillRect/>
          </a:stretch>
        </p:blipFill>
        <p:spPr>
          <a:xfrm>
            <a:off x="258600" y="3008649"/>
            <a:ext cx="4586475" cy="19558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Goodness of Fit</a:t>
            </a:r>
            <a:endParaRPr/>
          </a:p>
        </p:txBody>
      </p:sp>
      <p:pic>
        <p:nvPicPr>
          <p:cNvPr id="187" name="Google Shape;187;p29"/>
          <p:cNvPicPr preferRelativeResize="0"/>
          <p:nvPr/>
        </p:nvPicPr>
        <p:blipFill>
          <a:blip r:embed="rId3">
            <a:alphaModFix/>
          </a:blip>
          <a:stretch>
            <a:fillRect/>
          </a:stretch>
        </p:blipFill>
        <p:spPr>
          <a:xfrm>
            <a:off x="0" y="1224100"/>
            <a:ext cx="3286401" cy="2634776"/>
          </a:xfrm>
          <a:prstGeom prst="rect">
            <a:avLst/>
          </a:prstGeom>
          <a:noFill/>
          <a:ln>
            <a:noFill/>
          </a:ln>
        </p:spPr>
      </p:pic>
      <p:pic>
        <p:nvPicPr>
          <p:cNvPr id="188" name="Google Shape;188;p29"/>
          <p:cNvPicPr preferRelativeResize="0"/>
          <p:nvPr/>
        </p:nvPicPr>
        <p:blipFill>
          <a:blip r:embed="rId4">
            <a:alphaModFix/>
          </a:blip>
          <a:stretch>
            <a:fillRect/>
          </a:stretch>
        </p:blipFill>
        <p:spPr>
          <a:xfrm>
            <a:off x="3070766" y="1284625"/>
            <a:ext cx="3351033" cy="2574250"/>
          </a:xfrm>
          <a:prstGeom prst="rect">
            <a:avLst/>
          </a:prstGeom>
          <a:noFill/>
          <a:ln>
            <a:noFill/>
          </a:ln>
        </p:spPr>
      </p:pic>
      <p:pic>
        <p:nvPicPr>
          <p:cNvPr id="189" name="Google Shape;189;p29"/>
          <p:cNvPicPr preferRelativeResize="0"/>
          <p:nvPr/>
        </p:nvPicPr>
        <p:blipFill>
          <a:blip r:embed="rId5">
            <a:alphaModFix/>
          </a:blip>
          <a:stretch>
            <a:fillRect/>
          </a:stretch>
        </p:blipFill>
        <p:spPr>
          <a:xfrm>
            <a:off x="5952230" y="1224100"/>
            <a:ext cx="3191771" cy="26347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Road to Customer Centricity</a:t>
            </a:r>
            <a:endParaRPr/>
          </a:p>
        </p:txBody>
      </p:sp>
      <p:sp>
        <p:nvSpPr>
          <p:cNvPr id="195" name="Google Shape;195;p30"/>
          <p:cNvSpPr txBox="1"/>
          <p:nvPr>
            <p:ph idx="1" type="body"/>
          </p:nvPr>
        </p:nvSpPr>
        <p:spPr>
          <a:xfrm>
            <a:off x="311700" y="2571750"/>
            <a:ext cx="8520600" cy="61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NOT ALL CUSTOMERS ARE CREATED EQUAL!</a:t>
            </a:r>
            <a:endParaRPr/>
          </a:p>
          <a:p>
            <a:pPr indent="0" lvl="0" marL="0" rtl="0" algn="l">
              <a:spcBef>
                <a:spcPts val="1600"/>
              </a:spcBef>
              <a:spcAft>
                <a:spcPts val="0"/>
              </a:spcAft>
              <a:buNone/>
            </a:pPr>
            <a:r>
              <a:t/>
            </a:r>
            <a:endParaRPr sz="1200"/>
          </a:p>
          <a:p>
            <a:pPr indent="0" lvl="0" marL="0" rtl="0" algn="l">
              <a:spcBef>
                <a:spcPts val="1600"/>
              </a:spcBef>
              <a:spcAft>
                <a:spcPts val="1600"/>
              </a:spcAft>
              <a:buNone/>
            </a:pPr>
            <a:r>
              <a:t/>
            </a:r>
            <a:endParaRPr sz="1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Resources</a:t>
            </a:r>
            <a:endParaRPr/>
          </a:p>
        </p:txBody>
      </p:sp>
      <p:sp>
        <p:nvSpPr>
          <p:cNvPr id="201" name="Google Shape;201;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000000"/>
                </a:solidFill>
              </a:rPr>
              <a:t>Researchers:</a:t>
            </a:r>
            <a:r>
              <a:rPr lang="en">
                <a:solidFill>
                  <a:srgbClr val="000000"/>
                </a:solidFill>
              </a:rPr>
              <a:t> Peter Fader, Daniel McCarthy, Bruce Hardy, </a:t>
            </a:r>
            <a:r>
              <a:rPr lang="en">
                <a:solidFill>
                  <a:srgbClr val="000000"/>
                </a:solidFill>
              </a:rPr>
              <a:t>Christopher Heitz</a:t>
            </a:r>
            <a:endParaRPr>
              <a:solidFill>
                <a:srgbClr val="000000"/>
              </a:solidFill>
            </a:endParaRPr>
          </a:p>
          <a:p>
            <a:pPr indent="0" lvl="0" marL="0" rtl="0" algn="l">
              <a:lnSpc>
                <a:spcPct val="150000"/>
              </a:lnSpc>
              <a:spcBef>
                <a:spcPts val="1600"/>
              </a:spcBef>
              <a:spcAft>
                <a:spcPts val="0"/>
              </a:spcAft>
              <a:buNone/>
            </a:pPr>
            <a:r>
              <a:rPr b="1" lang="en">
                <a:solidFill>
                  <a:srgbClr val="000000"/>
                </a:solidFill>
              </a:rPr>
              <a:t>Books:</a:t>
            </a:r>
            <a:r>
              <a:rPr lang="en">
                <a:solidFill>
                  <a:srgbClr val="000000"/>
                </a:solidFill>
              </a:rPr>
              <a:t> Customer Centricity, Customer Centricity Playbook</a:t>
            </a:r>
            <a:endParaRPr>
              <a:solidFill>
                <a:srgbClr val="000000"/>
              </a:solidFill>
            </a:endParaRPr>
          </a:p>
          <a:p>
            <a:pPr indent="0" lvl="0" marL="0" rtl="0" algn="l">
              <a:lnSpc>
                <a:spcPct val="150000"/>
              </a:lnSpc>
              <a:spcBef>
                <a:spcPts val="1600"/>
              </a:spcBef>
              <a:spcAft>
                <a:spcPts val="0"/>
              </a:spcAft>
              <a:buNone/>
            </a:pPr>
            <a:r>
              <a:rPr b="1" lang="en">
                <a:solidFill>
                  <a:srgbClr val="000000"/>
                </a:solidFill>
              </a:rPr>
              <a:t>Podcast:</a:t>
            </a:r>
            <a:r>
              <a:rPr lang="en">
                <a:solidFill>
                  <a:srgbClr val="000000"/>
                </a:solidFill>
              </a:rPr>
              <a:t> </a:t>
            </a:r>
            <a:r>
              <a:rPr lang="en">
                <a:solidFill>
                  <a:srgbClr val="000000"/>
                </a:solidFill>
                <a:highlight>
                  <a:srgbClr val="FFFFFF"/>
                </a:highlight>
              </a:rPr>
              <a:t>The Customer Equity Accelerator Podcast by Allison Hartsoe</a:t>
            </a:r>
            <a:endParaRPr>
              <a:solidFill>
                <a:srgbClr val="000000"/>
              </a:solidFill>
            </a:endParaRPr>
          </a:p>
          <a:p>
            <a:pPr indent="0" lvl="0" marL="0" rtl="0" algn="l">
              <a:lnSpc>
                <a:spcPct val="150000"/>
              </a:lnSpc>
              <a:spcBef>
                <a:spcPts val="1600"/>
              </a:spcBef>
              <a:spcAft>
                <a:spcPts val="0"/>
              </a:spcAft>
              <a:buNone/>
            </a:pPr>
            <a:r>
              <a:rPr b="1" lang="en">
                <a:solidFill>
                  <a:srgbClr val="000000"/>
                </a:solidFill>
              </a:rPr>
              <a:t>Blogs:</a:t>
            </a:r>
            <a:r>
              <a:rPr lang="en">
                <a:solidFill>
                  <a:srgbClr val="000000"/>
                </a:solidFill>
              </a:rPr>
              <a:t> First Retail, Theta Equity Partners, Ambition Data</a:t>
            </a:r>
            <a:endParaRPr>
              <a:solidFill>
                <a:srgbClr val="000000"/>
              </a:solidFill>
            </a:endParaRPr>
          </a:p>
          <a:p>
            <a:pPr indent="0" lvl="0" marL="0" rtl="0" algn="l">
              <a:lnSpc>
                <a:spcPct val="150000"/>
              </a:lnSpc>
              <a:spcBef>
                <a:spcPts val="1600"/>
              </a:spcBef>
              <a:spcAft>
                <a:spcPts val="1600"/>
              </a:spcAft>
              <a:buNone/>
            </a:pPr>
            <a:r>
              <a:rPr b="1" lang="en">
                <a:solidFill>
                  <a:srgbClr val="000000"/>
                </a:solidFill>
              </a:rPr>
              <a:t>Contact me directly:</a:t>
            </a:r>
            <a:r>
              <a:rPr lang="en">
                <a:solidFill>
                  <a:srgbClr val="000000"/>
                </a:solidFill>
              </a:rPr>
              <a:t> felix.schildorfer@firstretail.com</a:t>
            </a: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Introduction to CLV</a:t>
            </a:r>
            <a:endParaRPr/>
          </a:p>
          <a:p>
            <a:pPr indent="0" lvl="0" marL="0" rtl="0" algn="l">
              <a:spcBef>
                <a:spcPts val="0"/>
              </a:spcBef>
              <a:spcAft>
                <a:spcPts val="0"/>
              </a:spcAft>
              <a:buNone/>
            </a:pPr>
            <a:r>
              <a:t/>
            </a:r>
            <a:endParaRPr/>
          </a:p>
        </p:txBody>
      </p:sp>
      <p:sp>
        <p:nvSpPr>
          <p:cNvPr id="61" name="Google Shape;61;p14"/>
          <p:cNvSpPr txBox="1"/>
          <p:nvPr>
            <p:ph idx="1" type="body"/>
          </p:nvPr>
        </p:nvSpPr>
        <p:spPr>
          <a:xfrm>
            <a:off x="311700" y="1121825"/>
            <a:ext cx="8520600" cy="69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Definition: the present value of the future cash flow (profit) associated with a specific customer relationship</a:t>
            </a:r>
            <a:endParaRPr/>
          </a:p>
          <a:p>
            <a:pPr indent="0" lvl="0" marL="0" rtl="0" algn="l">
              <a:spcBef>
                <a:spcPts val="1600"/>
              </a:spcBef>
              <a:spcAft>
                <a:spcPts val="1600"/>
              </a:spcAft>
              <a:buNone/>
            </a:pPr>
            <a:r>
              <a:t/>
            </a:r>
            <a:endParaRPr/>
          </a:p>
        </p:txBody>
      </p:sp>
      <p:sp>
        <p:nvSpPr>
          <p:cNvPr id="62" name="Google Shape;62;p14"/>
          <p:cNvSpPr txBox="1"/>
          <p:nvPr/>
        </p:nvSpPr>
        <p:spPr>
          <a:xfrm>
            <a:off x="694225" y="2264525"/>
            <a:ext cx="2075700" cy="26676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1" i="0" lang="en" sz="1800" u="none" cap="none" strike="noStrike">
                <a:solidFill>
                  <a:srgbClr val="000000"/>
                </a:solidFill>
                <a:latin typeface="Lato"/>
                <a:ea typeface="Lato"/>
                <a:cs typeface="Lato"/>
                <a:sym typeface="Lato"/>
              </a:rPr>
              <a:t>Nike</a:t>
            </a:r>
            <a:endParaRPr b="1" i="0" sz="1800" u="none" cap="none" strike="noStrike">
              <a:solidFill>
                <a:srgbClr val="000000"/>
              </a:solidFill>
              <a:latin typeface="Lato"/>
              <a:ea typeface="Lato"/>
              <a:cs typeface="Lato"/>
              <a:sym typeface="Lato"/>
            </a:endParaRPr>
          </a:p>
          <a:p>
            <a:pPr indent="0" lvl="0" marL="0" marR="0" rtl="0" algn="l">
              <a:lnSpc>
                <a:spcPct val="115000"/>
              </a:lnSpc>
              <a:spcBef>
                <a:spcPts val="1000"/>
              </a:spcBef>
              <a:spcAft>
                <a:spcPts val="1000"/>
              </a:spcAft>
              <a:buClr>
                <a:srgbClr val="000000"/>
              </a:buClr>
              <a:buSzPts val="1200"/>
              <a:buFont typeface="Arial"/>
              <a:buNone/>
            </a:pPr>
            <a:r>
              <a:rPr b="0" i="0" lang="en" sz="1200" u="none" cap="none" strike="noStrike">
                <a:solidFill>
                  <a:srgbClr val="000000"/>
                </a:solidFill>
                <a:latin typeface="Lato"/>
                <a:ea typeface="Lato"/>
                <a:cs typeface="Lato"/>
                <a:sym typeface="Lato"/>
              </a:rPr>
              <a:t>Nike’s stock has gone on a meteoric rise in the last few years, due large parts to their acquisition of, Fader and McCarthy's former company, Zodiac, which specialized on CLV Analytics.</a:t>
            </a:r>
            <a:endParaRPr b="0" i="0" sz="1200" u="none" cap="none" strike="noStrike">
              <a:solidFill>
                <a:srgbClr val="000000"/>
              </a:solidFill>
              <a:latin typeface="Lato"/>
              <a:ea typeface="Lato"/>
              <a:cs typeface="Lato"/>
              <a:sym typeface="Lato"/>
            </a:endParaRPr>
          </a:p>
        </p:txBody>
      </p:sp>
      <p:sp>
        <p:nvSpPr>
          <p:cNvPr id="63" name="Google Shape;63;p14"/>
          <p:cNvSpPr txBox="1"/>
          <p:nvPr/>
        </p:nvSpPr>
        <p:spPr>
          <a:xfrm>
            <a:off x="3532013" y="2264525"/>
            <a:ext cx="2004000" cy="26067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100"/>
              <a:buFont typeface="Arial"/>
              <a:buNone/>
            </a:pPr>
            <a:r>
              <a:rPr b="1" i="0" lang="en" sz="1800" u="none" cap="none" strike="noStrike">
                <a:solidFill>
                  <a:srgbClr val="000000"/>
                </a:solidFill>
                <a:latin typeface="Lato"/>
                <a:ea typeface="Lato"/>
                <a:cs typeface="Lato"/>
                <a:sym typeface="Lato"/>
              </a:rPr>
              <a:t>Overstock</a:t>
            </a:r>
            <a:endParaRPr b="1" i="0" sz="1800" u="none" cap="none" strike="noStrike">
              <a:solidFill>
                <a:srgbClr val="000000"/>
              </a:solidFill>
              <a:latin typeface="Lato"/>
              <a:ea typeface="Lato"/>
              <a:cs typeface="Lato"/>
              <a:sym typeface="Lato"/>
            </a:endParaRPr>
          </a:p>
          <a:p>
            <a:pPr indent="0" lvl="0" marL="0" marR="0" rtl="0" algn="l">
              <a:lnSpc>
                <a:spcPct val="115000"/>
              </a:lnSpc>
              <a:spcBef>
                <a:spcPts val="1000"/>
              </a:spcBef>
              <a:spcAft>
                <a:spcPts val="0"/>
              </a:spcAft>
              <a:buClr>
                <a:srgbClr val="000000"/>
              </a:buClr>
              <a:buSzPts val="1200"/>
              <a:buFont typeface="Arial"/>
              <a:buNone/>
            </a:pPr>
            <a:r>
              <a:rPr b="0" i="0" lang="en" sz="1200" u="none" cap="none" strike="noStrike">
                <a:solidFill>
                  <a:srgbClr val="000000"/>
                </a:solidFill>
                <a:latin typeface="Lato"/>
                <a:ea typeface="Lato"/>
                <a:cs typeface="Lato"/>
                <a:sym typeface="Lato"/>
              </a:rPr>
              <a:t>While initially having solid customer base Overstock decided to challenge Wayfair and blindly expand without any consideration of unit economics. After an initial surge their stock fell greatly once the reality of their decision became apparent. </a:t>
            </a:r>
            <a:endParaRPr b="0" i="0" sz="1200" u="none" cap="none" strike="noStrike">
              <a:solidFill>
                <a:srgbClr val="000000"/>
              </a:solidFill>
              <a:latin typeface="Lato Light"/>
              <a:ea typeface="Lato Light"/>
              <a:cs typeface="Lato Light"/>
              <a:sym typeface="Lato Light"/>
            </a:endParaRPr>
          </a:p>
          <a:p>
            <a:pPr indent="0" lvl="0" marL="0" marR="0" rtl="0" algn="l">
              <a:lnSpc>
                <a:spcPct val="115000"/>
              </a:lnSpc>
              <a:spcBef>
                <a:spcPts val="1000"/>
              </a:spcBef>
              <a:spcAft>
                <a:spcPts val="0"/>
              </a:spcAft>
              <a:buClr>
                <a:srgbClr val="000000"/>
              </a:buClr>
              <a:buSzPts val="1200"/>
              <a:buFont typeface="Arial"/>
              <a:buNone/>
            </a:pPr>
            <a:r>
              <a:t/>
            </a:r>
            <a:endParaRPr b="0" i="0" sz="1200" u="none" cap="none" strike="noStrike">
              <a:solidFill>
                <a:srgbClr val="000000"/>
              </a:solidFill>
              <a:latin typeface="Lato Light"/>
              <a:ea typeface="Lato Light"/>
              <a:cs typeface="Lato Light"/>
              <a:sym typeface="Lato Light"/>
            </a:endParaRPr>
          </a:p>
          <a:p>
            <a:pPr indent="0" lvl="0" marL="0" marR="0" rtl="0" algn="l">
              <a:lnSpc>
                <a:spcPct val="115000"/>
              </a:lnSpc>
              <a:spcBef>
                <a:spcPts val="1000"/>
              </a:spcBef>
              <a:spcAft>
                <a:spcPts val="1000"/>
              </a:spcAft>
              <a:buClr>
                <a:srgbClr val="000000"/>
              </a:buClr>
              <a:buSzPts val="1200"/>
              <a:buFont typeface="Arial"/>
              <a:buNone/>
            </a:pPr>
            <a:r>
              <a:t/>
            </a:r>
            <a:endParaRPr b="0" i="0" sz="1200" u="none" cap="none" strike="noStrike">
              <a:solidFill>
                <a:srgbClr val="000000"/>
              </a:solidFill>
              <a:latin typeface="Lato Light"/>
              <a:ea typeface="Lato Light"/>
              <a:cs typeface="Lato Light"/>
              <a:sym typeface="Lato Light"/>
            </a:endParaRPr>
          </a:p>
        </p:txBody>
      </p:sp>
      <p:sp>
        <p:nvSpPr>
          <p:cNvPr id="64" name="Google Shape;64;p14"/>
          <p:cNvSpPr txBox="1"/>
          <p:nvPr/>
        </p:nvSpPr>
        <p:spPr>
          <a:xfrm>
            <a:off x="6298100" y="2294975"/>
            <a:ext cx="2181600" cy="2733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1" i="0" lang="en" sz="1800" u="none" cap="none" strike="noStrike">
                <a:solidFill>
                  <a:srgbClr val="000000"/>
                </a:solidFill>
                <a:latin typeface="Lato"/>
                <a:ea typeface="Lato"/>
                <a:cs typeface="Lato"/>
                <a:sym typeface="Lato"/>
              </a:rPr>
              <a:t>Blue Apron</a:t>
            </a:r>
            <a:endParaRPr b="1" i="0" sz="1800" u="none" cap="none" strike="noStrike">
              <a:solidFill>
                <a:srgbClr val="000000"/>
              </a:solidFill>
              <a:latin typeface="Lato"/>
              <a:ea typeface="Lato"/>
              <a:cs typeface="Lato"/>
              <a:sym typeface="Lato"/>
            </a:endParaRPr>
          </a:p>
          <a:p>
            <a:pPr indent="0" lvl="0" marL="0" marR="0" rtl="0" algn="l">
              <a:lnSpc>
                <a:spcPct val="115000"/>
              </a:lnSpc>
              <a:spcBef>
                <a:spcPts val="1000"/>
              </a:spcBef>
              <a:spcAft>
                <a:spcPts val="1000"/>
              </a:spcAft>
              <a:buClr>
                <a:srgbClr val="000000"/>
              </a:buClr>
              <a:buSzPts val="1200"/>
              <a:buFont typeface="Arial"/>
              <a:buNone/>
            </a:pPr>
            <a:r>
              <a:rPr b="0" i="0" lang="en" sz="1200" u="none" cap="none" strike="noStrike">
                <a:solidFill>
                  <a:srgbClr val="000000"/>
                </a:solidFill>
                <a:latin typeface="Lato"/>
                <a:ea typeface="Lato"/>
                <a:cs typeface="Lato"/>
                <a:sym typeface="Lato"/>
              </a:rPr>
              <a:t>Blue Apron has been in a free fall since its IPO mainly due to their challenging unit economics. The most crucial on being that they lose money on around ~70% of customers they acquire.</a:t>
            </a:r>
            <a:endParaRPr b="0" i="0" sz="1200" u="none" cap="none" strike="noStrike">
              <a:solidFill>
                <a:srgbClr val="000000"/>
              </a:solidFill>
              <a:latin typeface="Lato"/>
              <a:ea typeface="Lato"/>
              <a:cs typeface="Lato"/>
              <a:sym typeface="Lato"/>
            </a:endParaRPr>
          </a:p>
        </p:txBody>
      </p:sp>
      <p:sp>
        <p:nvSpPr>
          <p:cNvPr id="65" name="Google Shape;65;p14"/>
          <p:cNvSpPr txBox="1"/>
          <p:nvPr/>
        </p:nvSpPr>
        <p:spPr>
          <a:xfrm>
            <a:off x="1086325" y="1924625"/>
            <a:ext cx="1291500" cy="30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The Good</a:t>
            </a:r>
            <a:endParaRPr b="1"/>
          </a:p>
        </p:txBody>
      </p:sp>
      <p:sp>
        <p:nvSpPr>
          <p:cNvPr id="66" name="Google Shape;66;p14"/>
          <p:cNvSpPr txBox="1"/>
          <p:nvPr/>
        </p:nvSpPr>
        <p:spPr>
          <a:xfrm>
            <a:off x="3914725" y="1890575"/>
            <a:ext cx="1291500" cy="30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The Bad</a:t>
            </a:r>
            <a:endParaRPr b="1"/>
          </a:p>
        </p:txBody>
      </p:sp>
      <p:sp>
        <p:nvSpPr>
          <p:cNvPr id="67" name="Google Shape;67;p14"/>
          <p:cNvSpPr txBox="1"/>
          <p:nvPr/>
        </p:nvSpPr>
        <p:spPr>
          <a:xfrm>
            <a:off x="6743125" y="1905800"/>
            <a:ext cx="1291500" cy="30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The Ugly</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Classifying Customer Bases</a:t>
            </a:r>
            <a:endParaRPr/>
          </a:p>
        </p:txBody>
      </p:sp>
      <p:sp>
        <p:nvSpPr>
          <p:cNvPr id="73" name="Google Shape;73;p15"/>
          <p:cNvSpPr/>
          <p:nvPr/>
        </p:nvSpPr>
        <p:spPr>
          <a:xfrm>
            <a:off x="3047025" y="1172775"/>
            <a:ext cx="1527900" cy="1510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Groceries</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Clothes</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Hotel Stays</a:t>
            </a:r>
            <a:endParaRPr/>
          </a:p>
        </p:txBody>
      </p:sp>
      <p:sp>
        <p:nvSpPr>
          <p:cNvPr id="74" name="Google Shape;74;p15"/>
          <p:cNvSpPr/>
          <p:nvPr/>
        </p:nvSpPr>
        <p:spPr>
          <a:xfrm>
            <a:off x="4656325" y="1172775"/>
            <a:ext cx="1527900" cy="1510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Credit Cards</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Mortgages</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Lifetime programs</a:t>
            </a:r>
            <a:endParaRPr/>
          </a:p>
        </p:txBody>
      </p:sp>
      <p:sp>
        <p:nvSpPr>
          <p:cNvPr id="75" name="Google Shape;75;p15"/>
          <p:cNvSpPr/>
          <p:nvPr/>
        </p:nvSpPr>
        <p:spPr>
          <a:xfrm>
            <a:off x="3047025" y="2764275"/>
            <a:ext cx="1527900" cy="1510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Conferences</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Prescriptions</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Charity fundraisers</a:t>
            </a:r>
            <a:endParaRPr/>
          </a:p>
        </p:txBody>
      </p:sp>
      <p:sp>
        <p:nvSpPr>
          <p:cNvPr id="76" name="Google Shape;76;p15"/>
          <p:cNvSpPr/>
          <p:nvPr/>
        </p:nvSpPr>
        <p:spPr>
          <a:xfrm>
            <a:off x="4656325" y="2764275"/>
            <a:ext cx="1527900" cy="1510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Magazine Subs</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Insurance</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Streaming Subs</a:t>
            </a:r>
            <a:endParaRPr/>
          </a:p>
        </p:txBody>
      </p:sp>
      <p:sp>
        <p:nvSpPr>
          <p:cNvPr id="77" name="Google Shape;77;p15"/>
          <p:cNvSpPr txBox="1"/>
          <p:nvPr/>
        </p:nvSpPr>
        <p:spPr>
          <a:xfrm>
            <a:off x="1705625" y="1743450"/>
            <a:ext cx="1260000" cy="29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Continuous</a:t>
            </a:r>
            <a:endParaRPr/>
          </a:p>
        </p:txBody>
      </p:sp>
      <p:sp>
        <p:nvSpPr>
          <p:cNvPr id="78" name="Google Shape;78;p15"/>
          <p:cNvSpPr txBox="1"/>
          <p:nvPr/>
        </p:nvSpPr>
        <p:spPr>
          <a:xfrm>
            <a:off x="1705625" y="3372825"/>
            <a:ext cx="1260000" cy="29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Discrete</a:t>
            </a:r>
            <a:endParaRPr/>
          </a:p>
        </p:txBody>
      </p:sp>
      <p:sp>
        <p:nvSpPr>
          <p:cNvPr id="79" name="Google Shape;79;p15"/>
          <p:cNvSpPr txBox="1"/>
          <p:nvPr/>
        </p:nvSpPr>
        <p:spPr>
          <a:xfrm>
            <a:off x="3047025" y="4355775"/>
            <a:ext cx="1527900" cy="37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Non-contractual</a:t>
            </a:r>
            <a:endParaRPr/>
          </a:p>
        </p:txBody>
      </p:sp>
      <p:sp>
        <p:nvSpPr>
          <p:cNvPr id="80" name="Google Shape;80;p15"/>
          <p:cNvSpPr txBox="1"/>
          <p:nvPr/>
        </p:nvSpPr>
        <p:spPr>
          <a:xfrm>
            <a:off x="4656325" y="4355775"/>
            <a:ext cx="1527900" cy="37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C</a:t>
            </a:r>
            <a:r>
              <a:rPr lang="en"/>
              <a:t>ontractual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Classic Formula</a:t>
            </a:r>
            <a:endParaRPr/>
          </a:p>
        </p:txBody>
      </p:sp>
      <p:pic>
        <p:nvPicPr>
          <p:cNvPr id="86" name="Google Shape;86;p16"/>
          <p:cNvPicPr preferRelativeResize="0"/>
          <p:nvPr/>
        </p:nvPicPr>
        <p:blipFill>
          <a:blip r:embed="rId3">
            <a:alphaModFix/>
          </a:blip>
          <a:stretch>
            <a:fillRect/>
          </a:stretch>
        </p:blipFill>
        <p:spPr>
          <a:xfrm>
            <a:off x="775900" y="1226175"/>
            <a:ext cx="7592202" cy="36799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truth can be scary</a:t>
            </a:r>
            <a:endParaRPr/>
          </a:p>
        </p:txBody>
      </p:sp>
      <p:pic>
        <p:nvPicPr>
          <p:cNvPr id="92" name="Google Shape;92;p17"/>
          <p:cNvPicPr preferRelativeResize="0"/>
          <p:nvPr/>
        </p:nvPicPr>
        <p:blipFill>
          <a:blip r:embed="rId3">
            <a:alphaModFix/>
          </a:blip>
          <a:stretch>
            <a:fillRect/>
          </a:stretch>
        </p:blipFill>
        <p:spPr>
          <a:xfrm>
            <a:off x="1250150" y="1099300"/>
            <a:ext cx="6849023" cy="38209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for existing customers</a:t>
            </a:r>
            <a:endParaRPr/>
          </a:p>
        </p:txBody>
      </p:sp>
      <p:pic>
        <p:nvPicPr>
          <p:cNvPr id="98" name="Google Shape;98;p18"/>
          <p:cNvPicPr preferRelativeResize="0"/>
          <p:nvPr/>
        </p:nvPicPr>
        <p:blipFill>
          <a:blip r:embed="rId3">
            <a:alphaModFix/>
          </a:blip>
          <a:stretch>
            <a:fillRect/>
          </a:stretch>
        </p:blipFill>
        <p:spPr>
          <a:xfrm>
            <a:off x="962025" y="2034875"/>
            <a:ext cx="7219950" cy="1200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Buy Till You Die </a:t>
            </a:r>
            <a:endParaRPr/>
          </a:p>
        </p:txBody>
      </p:sp>
      <p:sp>
        <p:nvSpPr>
          <p:cNvPr id="104" name="Google Shape;104;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500"/>
              </a:spcBef>
              <a:spcAft>
                <a:spcPts val="0"/>
              </a:spcAft>
              <a:buClr>
                <a:schemeClr val="dk1"/>
              </a:buClr>
              <a:buSzPts val="1100"/>
              <a:buFont typeface="Arial"/>
              <a:buNone/>
            </a:pPr>
            <a:r>
              <a:rPr lang="en" sz="1050">
                <a:solidFill>
                  <a:srgbClr val="222222"/>
                </a:solidFill>
                <a:highlight>
                  <a:srgbClr val="FFFFFF"/>
                </a:highlight>
              </a:rPr>
              <a:t>The </a:t>
            </a:r>
            <a:r>
              <a:rPr b="1" lang="en" sz="1050">
                <a:solidFill>
                  <a:srgbClr val="222222"/>
                </a:solidFill>
                <a:highlight>
                  <a:srgbClr val="FFFFFF"/>
                </a:highlight>
              </a:rPr>
              <a:t>Buy T</a:t>
            </a:r>
            <a:r>
              <a:rPr b="1" lang="en" sz="1050">
                <a:solidFill>
                  <a:srgbClr val="000000"/>
                </a:solidFill>
                <a:highlight>
                  <a:srgbClr val="FFFFFF"/>
                </a:highlight>
              </a:rPr>
              <a:t>ill You Die</a:t>
            </a:r>
            <a:r>
              <a:rPr lang="en" sz="1050">
                <a:solidFill>
                  <a:srgbClr val="000000"/>
                </a:solidFill>
                <a:highlight>
                  <a:srgbClr val="FFFFFF"/>
                </a:highlight>
              </a:rPr>
              <a:t> (BTYD) class of statistical models are designed to capture the behavioral characteristics of non-contractual customers, or when the company is not able to directly observe when a customer stops being a customer of a brand. The goal is typically to model and forecast </a:t>
            </a:r>
            <a:r>
              <a:rPr lang="en" sz="1050">
                <a:solidFill>
                  <a:srgbClr val="000000"/>
                </a:solidFill>
                <a:highlight>
                  <a:srgbClr val="FFFFFF"/>
                </a:highlight>
                <a:uFill>
                  <a:noFill/>
                </a:uFill>
                <a:hlinkClick r:id="rId3"/>
              </a:rPr>
              <a:t>customer lifetime value</a:t>
            </a:r>
            <a:r>
              <a:rPr lang="en" sz="1050">
                <a:solidFill>
                  <a:srgbClr val="000000"/>
                </a:solidFill>
                <a:highlight>
                  <a:srgbClr val="FFFFFF"/>
                </a:highlight>
              </a:rPr>
              <a:t>.</a:t>
            </a:r>
            <a:endParaRPr sz="1050">
              <a:solidFill>
                <a:srgbClr val="000000"/>
              </a:solidFill>
              <a:highlight>
                <a:srgbClr val="FFFFFF"/>
              </a:highlight>
            </a:endParaRPr>
          </a:p>
          <a:p>
            <a:pPr indent="0" lvl="0" marL="0" rtl="0" algn="l">
              <a:spcBef>
                <a:spcPts val="500"/>
              </a:spcBef>
              <a:spcAft>
                <a:spcPts val="0"/>
              </a:spcAft>
              <a:buClr>
                <a:schemeClr val="dk1"/>
              </a:buClr>
              <a:buSzPts val="1100"/>
              <a:buFont typeface="Arial"/>
              <a:buNone/>
            </a:pPr>
            <a:r>
              <a:t/>
            </a:r>
            <a:endParaRPr sz="1050">
              <a:solidFill>
                <a:srgbClr val="222222"/>
              </a:solidFill>
              <a:highlight>
                <a:srgbClr val="FFFFFF"/>
              </a:highlight>
            </a:endParaRPr>
          </a:p>
          <a:p>
            <a:pPr indent="0" lvl="0" marL="0" rtl="0" algn="l">
              <a:spcBef>
                <a:spcPts val="500"/>
              </a:spcBef>
              <a:spcAft>
                <a:spcPts val="0"/>
              </a:spcAft>
              <a:buClr>
                <a:schemeClr val="dk1"/>
              </a:buClr>
              <a:buSzPts val="1100"/>
              <a:buFont typeface="Arial"/>
              <a:buNone/>
            </a:pPr>
            <a:r>
              <a:rPr lang="en" sz="1050">
                <a:solidFill>
                  <a:srgbClr val="222222"/>
                </a:solidFill>
                <a:highlight>
                  <a:srgbClr val="FFFFFF"/>
                </a:highlight>
              </a:rPr>
              <a:t>BTYD models all jointly model two processes: </a:t>
            </a:r>
            <a:endParaRPr sz="1050">
              <a:solidFill>
                <a:srgbClr val="222222"/>
              </a:solidFill>
              <a:highlight>
                <a:srgbClr val="FFFFFF"/>
              </a:highlight>
            </a:endParaRPr>
          </a:p>
          <a:p>
            <a:pPr indent="0" lvl="0" marL="0" rtl="0" algn="l">
              <a:spcBef>
                <a:spcPts val="500"/>
              </a:spcBef>
              <a:spcAft>
                <a:spcPts val="0"/>
              </a:spcAft>
              <a:buClr>
                <a:schemeClr val="dk1"/>
              </a:buClr>
              <a:buSzPts val="1100"/>
              <a:buFont typeface="Arial"/>
              <a:buNone/>
            </a:pPr>
            <a:r>
              <a:rPr lang="en" sz="1050">
                <a:solidFill>
                  <a:srgbClr val="222222"/>
                </a:solidFill>
                <a:highlight>
                  <a:srgbClr val="FFFFFF"/>
                </a:highlight>
              </a:rPr>
              <a:t>(1) a repeat purchase process, that explains how frequently customers make purchases while they are still "alive"; and </a:t>
            </a:r>
            <a:endParaRPr sz="1050">
              <a:solidFill>
                <a:srgbClr val="222222"/>
              </a:solidFill>
              <a:highlight>
                <a:srgbClr val="FFFFFF"/>
              </a:highlight>
            </a:endParaRPr>
          </a:p>
          <a:p>
            <a:pPr indent="0" lvl="0" marL="0" rtl="0" algn="l">
              <a:spcBef>
                <a:spcPts val="500"/>
              </a:spcBef>
              <a:spcAft>
                <a:spcPts val="0"/>
              </a:spcAft>
              <a:buClr>
                <a:schemeClr val="dk1"/>
              </a:buClr>
              <a:buSzPts val="1100"/>
              <a:buFont typeface="Arial"/>
              <a:buNone/>
            </a:pPr>
            <a:r>
              <a:rPr lang="en" sz="1050">
                <a:solidFill>
                  <a:srgbClr val="222222"/>
                </a:solidFill>
                <a:highlight>
                  <a:srgbClr val="FFFFFF"/>
                </a:highlight>
              </a:rPr>
              <a:t>(2) a dropout process, which models how likely a customer is to churn in any given time period.</a:t>
            </a:r>
            <a:endParaRPr baseline="30000" sz="1400">
              <a:solidFill>
                <a:srgbClr val="0B0080"/>
              </a:solidFill>
              <a:highlight>
                <a:srgbClr val="FFFFFF"/>
              </a:highlight>
            </a:endParaRPr>
          </a:p>
          <a:p>
            <a:pPr indent="0" lvl="0" marL="0" rtl="0" algn="l">
              <a:spcBef>
                <a:spcPts val="500"/>
              </a:spcBef>
              <a:spcAft>
                <a:spcPts val="0"/>
              </a:spcAft>
              <a:buClr>
                <a:schemeClr val="dk1"/>
              </a:buClr>
              <a:buSzPts val="1100"/>
              <a:buFont typeface="Arial"/>
              <a:buNone/>
            </a:pPr>
            <a:r>
              <a:t/>
            </a:r>
            <a:endParaRPr baseline="30000" sz="1400">
              <a:solidFill>
                <a:srgbClr val="0B0080"/>
              </a:solidFill>
              <a:highlight>
                <a:srgbClr val="FFFFFF"/>
              </a:highlight>
            </a:endParaRPr>
          </a:p>
          <a:p>
            <a:pPr indent="0" lvl="0" marL="0" rtl="0" algn="l">
              <a:spcBef>
                <a:spcPts val="500"/>
              </a:spcBef>
              <a:spcAft>
                <a:spcPts val="0"/>
              </a:spcAft>
              <a:buClr>
                <a:schemeClr val="dk1"/>
              </a:buClr>
              <a:buSzPts val="1100"/>
              <a:buFont typeface="Arial"/>
              <a:buNone/>
            </a:pPr>
            <a:r>
              <a:rPr lang="en" sz="1050">
                <a:solidFill>
                  <a:srgbClr val="222222"/>
                </a:solidFill>
                <a:highlight>
                  <a:srgbClr val="FFFFFF"/>
                </a:highlight>
              </a:rPr>
              <a:t>Common versions of the BTYD model include:</a:t>
            </a:r>
            <a:endParaRPr sz="1050">
              <a:solidFill>
                <a:srgbClr val="222222"/>
              </a:solidFill>
              <a:highlight>
                <a:srgbClr val="FFFFFF"/>
              </a:highlight>
            </a:endParaRPr>
          </a:p>
          <a:p>
            <a:pPr indent="-295275" lvl="0" marL="685800" rtl="0" algn="l">
              <a:spcBef>
                <a:spcPts val="600"/>
              </a:spcBef>
              <a:spcAft>
                <a:spcPts val="0"/>
              </a:spcAft>
              <a:buClr>
                <a:srgbClr val="222222"/>
              </a:buClr>
              <a:buSzPts val="1050"/>
              <a:buChar char="●"/>
            </a:pPr>
            <a:r>
              <a:rPr lang="en" sz="1050">
                <a:solidFill>
                  <a:srgbClr val="222222"/>
                </a:solidFill>
                <a:highlight>
                  <a:srgbClr val="FFFFFF"/>
                </a:highlight>
              </a:rPr>
              <a:t>The Pareto/NBD model</a:t>
            </a:r>
            <a:endParaRPr sz="1050">
              <a:solidFill>
                <a:srgbClr val="222222"/>
              </a:solidFill>
              <a:highlight>
                <a:srgbClr val="FFFFFF"/>
              </a:highlight>
            </a:endParaRPr>
          </a:p>
          <a:p>
            <a:pPr indent="-295275" lvl="0" marL="685800" rtl="0" algn="l">
              <a:spcBef>
                <a:spcPts val="0"/>
              </a:spcBef>
              <a:spcAft>
                <a:spcPts val="0"/>
              </a:spcAft>
              <a:buClr>
                <a:srgbClr val="222222"/>
              </a:buClr>
              <a:buSzPts val="1050"/>
              <a:buChar char="●"/>
            </a:pPr>
            <a:r>
              <a:rPr lang="en" sz="1050">
                <a:solidFill>
                  <a:srgbClr val="222222"/>
                </a:solidFill>
                <a:highlight>
                  <a:schemeClr val="lt1"/>
                </a:highlight>
              </a:rPr>
              <a:t>The Beta-Geometric/NBD model</a:t>
            </a:r>
            <a:endParaRPr sz="1050">
              <a:solidFill>
                <a:srgbClr val="222222"/>
              </a:solidFill>
              <a:highlight>
                <a:srgbClr val="FFFFFF"/>
              </a:highlight>
            </a:endParaRPr>
          </a:p>
          <a:p>
            <a:pPr indent="-295275" lvl="0" marL="685800" rtl="0" algn="l">
              <a:spcBef>
                <a:spcPts val="0"/>
              </a:spcBef>
              <a:spcAft>
                <a:spcPts val="0"/>
              </a:spcAft>
              <a:buClr>
                <a:srgbClr val="222222"/>
              </a:buClr>
              <a:buSzPts val="1050"/>
              <a:buChar char="●"/>
            </a:pPr>
            <a:r>
              <a:rPr lang="en" sz="1050">
                <a:solidFill>
                  <a:srgbClr val="222222"/>
                </a:solidFill>
                <a:highlight>
                  <a:srgbClr val="FFFFFF"/>
                </a:highlight>
              </a:rPr>
              <a:t>The Beta-Geometric/Beta-Binomial model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BTYD in R</a:t>
            </a:r>
            <a:endParaRPr/>
          </a:p>
        </p:txBody>
      </p:sp>
      <p:sp>
        <p:nvSpPr>
          <p:cNvPr id="110" name="Google Shape;110;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https://cran.r-project.org/web/packages/BTYD/index.html</a:t>
            </a:r>
            <a:endParaRPr/>
          </a:p>
          <a:p>
            <a:pPr indent="0" lvl="0" marL="0" rtl="0" algn="l">
              <a:spcBef>
                <a:spcPts val="1600"/>
              </a:spcBef>
              <a:spcAft>
                <a:spcPts val="0"/>
              </a:spcAft>
              <a:buNone/>
            </a:pPr>
            <a:r>
              <a:rPr lang="en"/>
              <a:t>Summary:</a:t>
            </a:r>
            <a:endParaRPr/>
          </a:p>
          <a:p>
            <a:pPr indent="0" lvl="0" marL="0" rtl="0" algn="l">
              <a:spcBef>
                <a:spcPts val="1600"/>
              </a:spcBef>
              <a:spcAft>
                <a:spcPts val="1600"/>
              </a:spcAft>
              <a:buNone/>
            </a:pPr>
            <a:r>
              <a:rPr lang="en"/>
              <a:t>The BTYD package contains models to capture non-contractual purchasing behavior of customers—or, more simply, models that tell the story of people buying until they die (become </a:t>
            </a:r>
            <a:r>
              <a:rPr lang="en"/>
              <a:t>inactive</a:t>
            </a:r>
            <a:r>
              <a:rPr lang="en"/>
              <a:t> as customers). The main models presented in the package are the Pareto/NBD, BG/NBD and BG/BB models, which describe scenario of the firm not being able to observe the exact time at which a customer drops out. We will cover each in turn.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a:t>
            </a:r>
            <a:endParaRPr/>
          </a:p>
        </p:txBody>
      </p:sp>
      <p:sp>
        <p:nvSpPr>
          <p:cNvPr id="116" name="Google Shape;116;p21"/>
          <p:cNvSpPr txBox="1"/>
          <p:nvPr>
            <p:ph idx="1" type="body"/>
          </p:nvPr>
        </p:nvSpPr>
        <p:spPr>
          <a:xfrm>
            <a:off x="4305238" y="328350"/>
            <a:ext cx="4106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Customer ID:</a:t>
            </a:r>
            <a:r>
              <a:rPr lang="en"/>
              <a:t> unique identifier for each customer</a:t>
            </a:r>
            <a:endParaRPr/>
          </a:p>
          <a:p>
            <a:pPr indent="0" lvl="0" marL="0" rtl="0" algn="l">
              <a:spcBef>
                <a:spcPts val="1600"/>
              </a:spcBef>
              <a:spcAft>
                <a:spcPts val="0"/>
              </a:spcAft>
              <a:buNone/>
            </a:pPr>
            <a:r>
              <a:rPr b="1" lang="en"/>
              <a:t>Date: </a:t>
            </a:r>
            <a:r>
              <a:rPr lang="en"/>
              <a:t>rough </a:t>
            </a:r>
            <a:r>
              <a:rPr lang="en"/>
              <a:t>date of transaction (day/week/month)</a:t>
            </a:r>
            <a:endParaRPr/>
          </a:p>
          <a:p>
            <a:pPr indent="0" lvl="0" marL="0" rtl="0" algn="l">
              <a:spcBef>
                <a:spcPts val="1600"/>
              </a:spcBef>
              <a:spcAft>
                <a:spcPts val="1600"/>
              </a:spcAft>
              <a:buNone/>
            </a:pPr>
            <a:r>
              <a:rPr b="1" lang="en"/>
              <a:t>Sales:</a:t>
            </a:r>
            <a:r>
              <a:rPr lang="en"/>
              <a:t> purchase amount</a:t>
            </a:r>
            <a:endParaRPr/>
          </a:p>
        </p:txBody>
      </p:sp>
      <p:graphicFrame>
        <p:nvGraphicFramePr>
          <p:cNvPr id="117" name="Google Shape;117;p21"/>
          <p:cNvGraphicFramePr/>
          <p:nvPr/>
        </p:nvGraphicFramePr>
        <p:xfrm>
          <a:off x="560000" y="1098610"/>
          <a:ext cx="3000000" cy="3000000"/>
        </p:xfrm>
        <a:graphic>
          <a:graphicData uri="http://schemas.openxmlformats.org/drawingml/2006/table">
            <a:tbl>
              <a:tblPr>
                <a:noFill/>
                <a:tableStyleId>{9F394E0B-395F-4EB9-B664-DEE15ABBA051}</a:tableStyleId>
              </a:tblPr>
              <a:tblGrid>
                <a:gridCol w="493900"/>
                <a:gridCol w="511000"/>
                <a:gridCol w="1021950"/>
                <a:gridCol w="681300"/>
              </a:tblGrid>
              <a:tr h="306900">
                <a:tc>
                  <a:txBody>
                    <a:bodyPr/>
                    <a:lstStyle/>
                    <a:p>
                      <a:pPr indent="0" lvl="0" marL="0" rtl="0" algn="l">
                        <a:lnSpc>
                          <a:spcPct val="115000"/>
                        </a:lnSpc>
                        <a:spcBef>
                          <a:spcPts val="0"/>
                        </a:spcBef>
                        <a:spcAft>
                          <a:spcPts val="0"/>
                        </a:spcAft>
                        <a:buNone/>
                      </a:pPr>
                      <a:r>
                        <a:t/>
                      </a:r>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a:txBody>
                    <a:bodyPr/>
                    <a:lstStyle/>
                    <a:p>
                      <a:pPr indent="0" lvl="0" marL="0" rtl="0" algn="l">
                        <a:lnSpc>
                          <a:spcPct val="115000"/>
                        </a:lnSpc>
                        <a:spcBef>
                          <a:spcPts val="0"/>
                        </a:spcBef>
                        <a:spcAft>
                          <a:spcPts val="0"/>
                        </a:spcAft>
                        <a:buNone/>
                      </a:pPr>
                      <a:r>
                        <a:rPr b="1" lang="en" sz="750">
                          <a:latin typeface="Helvetica Neue"/>
                          <a:ea typeface="Helvetica Neue"/>
                          <a:cs typeface="Helvetica Neue"/>
                          <a:sym typeface="Helvetica Neue"/>
                        </a:rPr>
                        <a:t>cust</a:t>
                      </a:r>
                      <a:endParaRPr b="1" sz="750">
                        <a:latin typeface="Helvetica Neue"/>
                        <a:ea typeface="Helvetica Neue"/>
                        <a:cs typeface="Helvetica Neue"/>
                        <a:sym typeface="Helvetica Neue"/>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a:txBody>
                    <a:bodyPr/>
                    <a:lstStyle/>
                    <a:p>
                      <a:pPr indent="0" lvl="0" marL="0" rtl="0" algn="l">
                        <a:lnSpc>
                          <a:spcPct val="115000"/>
                        </a:lnSpc>
                        <a:spcBef>
                          <a:spcPts val="0"/>
                        </a:spcBef>
                        <a:spcAft>
                          <a:spcPts val="0"/>
                        </a:spcAft>
                        <a:buNone/>
                      </a:pPr>
                      <a:r>
                        <a:rPr b="1" lang="en" sz="750">
                          <a:latin typeface="Helvetica Neue"/>
                          <a:ea typeface="Helvetica Neue"/>
                          <a:cs typeface="Helvetica Neue"/>
                          <a:sym typeface="Helvetica Neue"/>
                        </a:rPr>
                        <a:t>trans_date</a:t>
                      </a:r>
                      <a:endParaRPr b="1" sz="750">
                        <a:latin typeface="Helvetica Neue"/>
                        <a:ea typeface="Helvetica Neue"/>
                        <a:cs typeface="Helvetica Neue"/>
                        <a:sym typeface="Helvetica Neue"/>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a:txBody>
                    <a:bodyPr/>
                    <a:lstStyle/>
                    <a:p>
                      <a:pPr indent="0" lvl="0" marL="0" rtl="0" algn="l">
                        <a:lnSpc>
                          <a:spcPct val="115000"/>
                        </a:lnSpc>
                        <a:spcBef>
                          <a:spcPts val="0"/>
                        </a:spcBef>
                        <a:spcAft>
                          <a:spcPts val="0"/>
                        </a:spcAft>
                        <a:buNone/>
                      </a:pPr>
                      <a:r>
                        <a:rPr b="1" lang="en" sz="750">
                          <a:latin typeface="Helvetica Neue"/>
                          <a:ea typeface="Helvetica Neue"/>
                          <a:cs typeface="Helvetica Neue"/>
                          <a:sym typeface="Helvetica Neue"/>
                        </a:rPr>
                        <a:t>sales</a:t>
                      </a:r>
                      <a:endParaRPr b="1" sz="750">
                        <a:latin typeface="Helvetica Neue"/>
                        <a:ea typeface="Helvetica Neue"/>
                        <a:cs typeface="Helvetica Neue"/>
                        <a:sym typeface="Helvetica Neue"/>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r>
              <a:tr h="222100">
                <a:tc>
                  <a:txBody>
                    <a:bodyPr/>
                    <a:lstStyle/>
                    <a:p>
                      <a:pPr indent="0" lvl="0" marL="0" rtl="0" algn="l">
                        <a:lnSpc>
                          <a:spcPct val="115000"/>
                        </a:lnSpc>
                        <a:spcBef>
                          <a:spcPts val="0"/>
                        </a:spcBef>
                        <a:spcAft>
                          <a:spcPts val="0"/>
                        </a:spcAft>
                        <a:buNone/>
                      </a:pPr>
                      <a:r>
                        <a:rPr b="1" lang="en" sz="750">
                          <a:latin typeface="Helvetica Neue"/>
                          <a:ea typeface="Helvetica Neue"/>
                          <a:cs typeface="Helvetica Neue"/>
                          <a:sym typeface="Helvetica Neue"/>
                        </a:rPr>
                        <a:t>1</a:t>
                      </a:r>
                      <a:endParaRPr b="1" sz="750">
                        <a:latin typeface="Helvetica Neue"/>
                        <a:ea typeface="Helvetica Neue"/>
                        <a:cs typeface="Helvetica Neue"/>
                        <a:sym typeface="Helvetica Neue"/>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4D4D4"/>
                    </a:solidFill>
                  </a:tcPr>
                </a:tc>
                <a:tc>
                  <a:txBody>
                    <a:bodyPr/>
                    <a:lstStyle/>
                    <a:p>
                      <a:pPr indent="0" lvl="0" marL="0" rtl="0" algn="l">
                        <a:lnSpc>
                          <a:spcPct val="115000"/>
                        </a:lnSpc>
                        <a:spcBef>
                          <a:spcPts val="0"/>
                        </a:spcBef>
                        <a:spcAft>
                          <a:spcPts val="0"/>
                        </a:spcAft>
                        <a:buNone/>
                      </a:pPr>
                      <a:r>
                        <a:rPr lang="en" sz="750">
                          <a:latin typeface="Helvetica Neue"/>
                          <a:ea typeface="Helvetica Neue"/>
                          <a:cs typeface="Helvetica Neue"/>
                          <a:sym typeface="Helvetica Neue"/>
                        </a:rPr>
                        <a:t>1</a:t>
                      </a:r>
                      <a:endParaRPr sz="750">
                        <a:latin typeface="Helvetica Neue"/>
                        <a:ea typeface="Helvetica Neue"/>
                        <a:cs typeface="Helvetica Neue"/>
                        <a:sym typeface="Helvetica Neue"/>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latin typeface="Helvetica Neue"/>
                          <a:ea typeface="Helvetica Neue"/>
                          <a:cs typeface="Helvetica Neue"/>
                          <a:sym typeface="Helvetica Neue"/>
                        </a:rPr>
                        <a:t>19970101</a:t>
                      </a:r>
                      <a:endParaRPr sz="750">
                        <a:latin typeface="Helvetica Neue"/>
                        <a:ea typeface="Helvetica Neue"/>
                        <a:cs typeface="Helvetica Neue"/>
                        <a:sym typeface="Helvetica Neue"/>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latin typeface="Helvetica Neue"/>
                          <a:ea typeface="Helvetica Neue"/>
                          <a:cs typeface="Helvetica Neue"/>
                          <a:sym typeface="Helvetica Neue"/>
                        </a:rPr>
                        <a:t>29.33</a:t>
                      </a:r>
                      <a:endParaRPr sz="750">
                        <a:latin typeface="Helvetica Neue"/>
                        <a:ea typeface="Helvetica Neue"/>
                        <a:cs typeface="Helvetica Neue"/>
                        <a:sym typeface="Helvetica Neue"/>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2100">
                <a:tc>
                  <a:txBody>
                    <a:bodyPr/>
                    <a:lstStyle/>
                    <a:p>
                      <a:pPr indent="0" lvl="0" marL="0" rtl="0" algn="l">
                        <a:lnSpc>
                          <a:spcPct val="115000"/>
                        </a:lnSpc>
                        <a:spcBef>
                          <a:spcPts val="0"/>
                        </a:spcBef>
                        <a:spcAft>
                          <a:spcPts val="0"/>
                        </a:spcAft>
                        <a:buNone/>
                      </a:pPr>
                      <a:r>
                        <a:rPr b="1" lang="en" sz="750">
                          <a:latin typeface="Helvetica Neue"/>
                          <a:ea typeface="Helvetica Neue"/>
                          <a:cs typeface="Helvetica Neue"/>
                          <a:sym typeface="Helvetica Neue"/>
                        </a:rPr>
                        <a:t>2</a:t>
                      </a:r>
                      <a:endParaRPr b="1" sz="750">
                        <a:latin typeface="Helvetica Neue"/>
                        <a:ea typeface="Helvetica Neue"/>
                        <a:cs typeface="Helvetica Neue"/>
                        <a:sym typeface="Helvetica Neue"/>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4D4D4"/>
                    </a:solidFill>
                  </a:tcPr>
                </a:tc>
                <a:tc>
                  <a:txBody>
                    <a:bodyPr/>
                    <a:lstStyle/>
                    <a:p>
                      <a:pPr indent="0" lvl="0" marL="0" rtl="0" algn="l">
                        <a:lnSpc>
                          <a:spcPct val="115000"/>
                        </a:lnSpc>
                        <a:spcBef>
                          <a:spcPts val="0"/>
                        </a:spcBef>
                        <a:spcAft>
                          <a:spcPts val="0"/>
                        </a:spcAft>
                        <a:buNone/>
                      </a:pPr>
                      <a:r>
                        <a:rPr lang="en" sz="750">
                          <a:latin typeface="Helvetica Neue"/>
                          <a:ea typeface="Helvetica Neue"/>
                          <a:cs typeface="Helvetica Neue"/>
                          <a:sym typeface="Helvetica Neue"/>
                        </a:rPr>
                        <a:t>1</a:t>
                      </a:r>
                      <a:endParaRPr sz="750">
                        <a:latin typeface="Helvetica Neue"/>
                        <a:ea typeface="Helvetica Neue"/>
                        <a:cs typeface="Helvetica Neue"/>
                        <a:sym typeface="Helvetica Neue"/>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latin typeface="Helvetica Neue"/>
                          <a:ea typeface="Helvetica Neue"/>
                          <a:cs typeface="Helvetica Neue"/>
                          <a:sym typeface="Helvetica Neue"/>
                        </a:rPr>
                        <a:t>19970118</a:t>
                      </a:r>
                      <a:endParaRPr sz="750">
                        <a:latin typeface="Helvetica Neue"/>
                        <a:ea typeface="Helvetica Neue"/>
                        <a:cs typeface="Helvetica Neue"/>
                        <a:sym typeface="Helvetica Neue"/>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latin typeface="Helvetica Neue"/>
                          <a:ea typeface="Helvetica Neue"/>
                          <a:cs typeface="Helvetica Neue"/>
                          <a:sym typeface="Helvetica Neue"/>
                        </a:rPr>
                        <a:t>29.73</a:t>
                      </a:r>
                      <a:endParaRPr sz="750">
                        <a:latin typeface="Helvetica Neue"/>
                        <a:ea typeface="Helvetica Neue"/>
                        <a:cs typeface="Helvetica Neue"/>
                        <a:sym typeface="Helvetica Neue"/>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2100">
                <a:tc>
                  <a:txBody>
                    <a:bodyPr/>
                    <a:lstStyle/>
                    <a:p>
                      <a:pPr indent="0" lvl="0" marL="0" rtl="0" algn="l">
                        <a:lnSpc>
                          <a:spcPct val="115000"/>
                        </a:lnSpc>
                        <a:spcBef>
                          <a:spcPts val="0"/>
                        </a:spcBef>
                        <a:spcAft>
                          <a:spcPts val="0"/>
                        </a:spcAft>
                        <a:buNone/>
                      </a:pPr>
                      <a:r>
                        <a:rPr b="1" lang="en" sz="750">
                          <a:latin typeface="Helvetica Neue"/>
                          <a:ea typeface="Helvetica Neue"/>
                          <a:cs typeface="Helvetica Neue"/>
                          <a:sym typeface="Helvetica Neue"/>
                        </a:rPr>
                        <a:t>3</a:t>
                      </a:r>
                      <a:endParaRPr b="1" sz="750">
                        <a:latin typeface="Helvetica Neue"/>
                        <a:ea typeface="Helvetica Neue"/>
                        <a:cs typeface="Helvetica Neue"/>
                        <a:sym typeface="Helvetica Neue"/>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4D4D4"/>
                    </a:solidFill>
                  </a:tcPr>
                </a:tc>
                <a:tc>
                  <a:txBody>
                    <a:bodyPr/>
                    <a:lstStyle/>
                    <a:p>
                      <a:pPr indent="0" lvl="0" marL="0" rtl="0" algn="l">
                        <a:lnSpc>
                          <a:spcPct val="115000"/>
                        </a:lnSpc>
                        <a:spcBef>
                          <a:spcPts val="0"/>
                        </a:spcBef>
                        <a:spcAft>
                          <a:spcPts val="0"/>
                        </a:spcAft>
                        <a:buNone/>
                      </a:pPr>
                      <a:r>
                        <a:rPr lang="en" sz="750">
                          <a:latin typeface="Helvetica Neue"/>
                          <a:ea typeface="Helvetica Neue"/>
                          <a:cs typeface="Helvetica Neue"/>
                          <a:sym typeface="Helvetica Neue"/>
                        </a:rPr>
                        <a:t>1</a:t>
                      </a:r>
                      <a:endParaRPr sz="750">
                        <a:latin typeface="Helvetica Neue"/>
                        <a:ea typeface="Helvetica Neue"/>
                        <a:cs typeface="Helvetica Neue"/>
                        <a:sym typeface="Helvetica Neue"/>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latin typeface="Helvetica Neue"/>
                          <a:ea typeface="Helvetica Neue"/>
                          <a:cs typeface="Helvetica Neue"/>
                          <a:sym typeface="Helvetica Neue"/>
                        </a:rPr>
                        <a:t>19970802</a:t>
                      </a:r>
                      <a:endParaRPr sz="750">
                        <a:latin typeface="Helvetica Neue"/>
                        <a:ea typeface="Helvetica Neue"/>
                        <a:cs typeface="Helvetica Neue"/>
                        <a:sym typeface="Helvetica Neue"/>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latin typeface="Helvetica Neue"/>
                          <a:ea typeface="Helvetica Neue"/>
                          <a:cs typeface="Helvetica Neue"/>
                          <a:sym typeface="Helvetica Neue"/>
                        </a:rPr>
                        <a:t>14.96</a:t>
                      </a:r>
                      <a:endParaRPr sz="750">
                        <a:latin typeface="Helvetica Neue"/>
                        <a:ea typeface="Helvetica Neue"/>
                        <a:cs typeface="Helvetica Neue"/>
                        <a:sym typeface="Helvetica Neue"/>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2100">
                <a:tc>
                  <a:txBody>
                    <a:bodyPr/>
                    <a:lstStyle/>
                    <a:p>
                      <a:pPr indent="0" lvl="0" marL="0" rtl="0" algn="l">
                        <a:lnSpc>
                          <a:spcPct val="115000"/>
                        </a:lnSpc>
                        <a:spcBef>
                          <a:spcPts val="0"/>
                        </a:spcBef>
                        <a:spcAft>
                          <a:spcPts val="0"/>
                        </a:spcAft>
                        <a:buNone/>
                      </a:pPr>
                      <a:r>
                        <a:rPr b="1" lang="en" sz="750">
                          <a:latin typeface="Helvetica Neue"/>
                          <a:ea typeface="Helvetica Neue"/>
                          <a:cs typeface="Helvetica Neue"/>
                          <a:sym typeface="Helvetica Neue"/>
                        </a:rPr>
                        <a:t>4</a:t>
                      </a:r>
                      <a:endParaRPr b="1" sz="750">
                        <a:latin typeface="Helvetica Neue"/>
                        <a:ea typeface="Helvetica Neue"/>
                        <a:cs typeface="Helvetica Neue"/>
                        <a:sym typeface="Helvetica Neue"/>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4D4D4"/>
                    </a:solidFill>
                  </a:tcPr>
                </a:tc>
                <a:tc>
                  <a:txBody>
                    <a:bodyPr/>
                    <a:lstStyle/>
                    <a:p>
                      <a:pPr indent="0" lvl="0" marL="0" rtl="0" algn="l">
                        <a:lnSpc>
                          <a:spcPct val="115000"/>
                        </a:lnSpc>
                        <a:spcBef>
                          <a:spcPts val="0"/>
                        </a:spcBef>
                        <a:spcAft>
                          <a:spcPts val="0"/>
                        </a:spcAft>
                        <a:buNone/>
                      </a:pPr>
                      <a:r>
                        <a:rPr lang="en" sz="750">
                          <a:latin typeface="Helvetica Neue"/>
                          <a:ea typeface="Helvetica Neue"/>
                          <a:cs typeface="Helvetica Neue"/>
                          <a:sym typeface="Helvetica Neue"/>
                        </a:rPr>
                        <a:t>1</a:t>
                      </a:r>
                      <a:endParaRPr sz="750">
                        <a:latin typeface="Helvetica Neue"/>
                        <a:ea typeface="Helvetica Neue"/>
                        <a:cs typeface="Helvetica Neue"/>
                        <a:sym typeface="Helvetica Neue"/>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latin typeface="Helvetica Neue"/>
                          <a:ea typeface="Helvetica Neue"/>
                          <a:cs typeface="Helvetica Neue"/>
                          <a:sym typeface="Helvetica Neue"/>
                        </a:rPr>
                        <a:t>19971212</a:t>
                      </a:r>
                      <a:endParaRPr sz="750">
                        <a:latin typeface="Helvetica Neue"/>
                        <a:ea typeface="Helvetica Neue"/>
                        <a:cs typeface="Helvetica Neue"/>
                        <a:sym typeface="Helvetica Neue"/>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latin typeface="Helvetica Neue"/>
                          <a:ea typeface="Helvetica Neue"/>
                          <a:cs typeface="Helvetica Neue"/>
                          <a:sym typeface="Helvetica Neue"/>
                        </a:rPr>
                        <a:t>26.48</a:t>
                      </a:r>
                      <a:endParaRPr sz="750">
                        <a:latin typeface="Helvetica Neue"/>
                        <a:ea typeface="Helvetica Neue"/>
                        <a:cs typeface="Helvetica Neue"/>
                        <a:sym typeface="Helvetica Neue"/>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2100">
                <a:tc>
                  <a:txBody>
                    <a:bodyPr/>
                    <a:lstStyle/>
                    <a:p>
                      <a:pPr indent="0" lvl="0" marL="0" rtl="0" algn="l">
                        <a:lnSpc>
                          <a:spcPct val="115000"/>
                        </a:lnSpc>
                        <a:spcBef>
                          <a:spcPts val="0"/>
                        </a:spcBef>
                        <a:spcAft>
                          <a:spcPts val="0"/>
                        </a:spcAft>
                        <a:buNone/>
                      </a:pPr>
                      <a:r>
                        <a:rPr b="1" lang="en" sz="750">
                          <a:latin typeface="Helvetica Neue"/>
                          <a:ea typeface="Helvetica Neue"/>
                          <a:cs typeface="Helvetica Neue"/>
                          <a:sym typeface="Helvetica Neue"/>
                        </a:rPr>
                        <a:t>5</a:t>
                      </a:r>
                      <a:endParaRPr b="1" sz="750">
                        <a:latin typeface="Helvetica Neue"/>
                        <a:ea typeface="Helvetica Neue"/>
                        <a:cs typeface="Helvetica Neue"/>
                        <a:sym typeface="Helvetica Neue"/>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4D4D4"/>
                    </a:solidFill>
                  </a:tcPr>
                </a:tc>
                <a:tc>
                  <a:txBody>
                    <a:bodyPr/>
                    <a:lstStyle/>
                    <a:p>
                      <a:pPr indent="0" lvl="0" marL="0" rtl="0" algn="l">
                        <a:lnSpc>
                          <a:spcPct val="115000"/>
                        </a:lnSpc>
                        <a:spcBef>
                          <a:spcPts val="0"/>
                        </a:spcBef>
                        <a:spcAft>
                          <a:spcPts val="0"/>
                        </a:spcAft>
                        <a:buNone/>
                      </a:pPr>
                      <a:r>
                        <a:rPr lang="en" sz="750">
                          <a:latin typeface="Helvetica Neue"/>
                          <a:ea typeface="Helvetica Neue"/>
                          <a:cs typeface="Helvetica Neue"/>
                          <a:sym typeface="Helvetica Neue"/>
                        </a:rPr>
                        <a:t>2</a:t>
                      </a:r>
                      <a:endParaRPr sz="750">
                        <a:latin typeface="Helvetica Neue"/>
                        <a:ea typeface="Helvetica Neue"/>
                        <a:cs typeface="Helvetica Neue"/>
                        <a:sym typeface="Helvetica Neue"/>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latin typeface="Helvetica Neue"/>
                          <a:ea typeface="Helvetica Neue"/>
                          <a:cs typeface="Helvetica Neue"/>
                          <a:sym typeface="Helvetica Neue"/>
                        </a:rPr>
                        <a:t>19970101</a:t>
                      </a:r>
                      <a:endParaRPr sz="750">
                        <a:latin typeface="Helvetica Neue"/>
                        <a:ea typeface="Helvetica Neue"/>
                        <a:cs typeface="Helvetica Neue"/>
                        <a:sym typeface="Helvetica Neue"/>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latin typeface="Helvetica Neue"/>
                          <a:ea typeface="Helvetica Neue"/>
                          <a:cs typeface="Helvetica Neue"/>
                          <a:sym typeface="Helvetica Neue"/>
                        </a:rPr>
                        <a:t>63.34</a:t>
                      </a:r>
                      <a:endParaRPr sz="750">
                        <a:latin typeface="Helvetica Neue"/>
                        <a:ea typeface="Helvetica Neue"/>
                        <a:cs typeface="Helvetica Neue"/>
                        <a:sym typeface="Helvetica Neue"/>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2100">
                <a:tc>
                  <a:txBody>
                    <a:bodyPr/>
                    <a:lstStyle/>
                    <a:p>
                      <a:pPr indent="0" lvl="0" marL="0" rtl="0" algn="l">
                        <a:lnSpc>
                          <a:spcPct val="115000"/>
                        </a:lnSpc>
                        <a:spcBef>
                          <a:spcPts val="0"/>
                        </a:spcBef>
                        <a:spcAft>
                          <a:spcPts val="0"/>
                        </a:spcAft>
                        <a:buNone/>
                      </a:pPr>
                      <a:r>
                        <a:rPr b="1" lang="en" sz="750">
                          <a:latin typeface="Helvetica Neue"/>
                          <a:ea typeface="Helvetica Neue"/>
                          <a:cs typeface="Helvetica Neue"/>
                          <a:sym typeface="Helvetica Neue"/>
                        </a:rPr>
                        <a:t>6</a:t>
                      </a:r>
                      <a:endParaRPr b="1" sz="750">
                        <a:latin typeface="Helvetica Neue"/>
                        <a:ea typeface="Helvetica Neue"/>
                        <a:cs typeface="Helvetica Neue"/>
                        <a:sym typeface="Helvetica Neue"/>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4D4D4"/>
                    </a:solidFill>
                  </a:tcPr>
                </a:tc>
                <a:tc>
                  <a:txBody>
                    <a:bodyPr/>
                    <a:lstStyle/>
                    <a:p>
                      <a:pPr indent="0" lvl="0" marL="0" rtl="0" algn="l">
                        <a:lnSpc>
                          <a:spcPct val="115000"/>
                        </a:lnSpc>
                        <a:spcBef>
                          <a:spcPts val="0"/>
                        </a:spcBef>
                        <a:spcAft>
                          <a:spcPts val="0"/>
                        </a:spcAft>
                        <a:buNone/>
                      </a:pPr>
                      <a:r>
                        <a:rPr lang="en" sz="750">
                          <a:latin typeface="Helvetica Neue"/>
                          <a:ea typeface="Helvetica Neue"/>
                          <a:cs typeface="Helvetica Neue"/>
                          <a:sym typeface="Helvetica Neue"/>
                        </a:rPr>
                        <a:t>2</a:t>
                      </a:r>
                      <a:endParaRPr sz="750">
                        <a:latin typeface="Helvetica Neue"/>
                        <a:ea typeface="Helvetica Neue"/>
                        <a:cs typeface="Helvetica Neue"/>
                        <a:sym typeface="Helvetica Neue"/>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latin typeface="Helvetica Neue"/>
                          <a:ea typeface="Helvetica Neue"/>
                          <a:cs typeface="Helvetica Neue"/>
                          <a:sym typeface="Helvetica Neue"/>
                        </a:rPr>
                        <a:t>19970113</a:t>
                      </a:r>
                      <a:endParaRPr sz="750">
                        <a:latin typeface="Helvetica Neue"/>
                        <a:ea typeface="Helvetica Neue"/>
                        <a:cs typeface="Helvetica Neue"/>
                        <a:sym typeface="Helvetica Neue"/>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latin typeface="Helvetica Neue"/>
                          <a:ea typeface="Helvetica Neue"/>
                          <a:cs typeface="Helvetica Neue"/>
                          <a:sym typeface="Helvetica Neue"/>
                        </a:rPr>
                        <a:t>11.77</a:t>
                      </a:r>
                      <a:endParaRPr sz="750">
                        <a:latin typeface="Helvetica Neue"/>
                        <a:ea typeface="Helvetica Neue"/>
                        <a:cs typeface="Helvetica Neue"/>
                        <a:sym typeface="Helvetica Neue"/>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2100">
                <a:tc>
                  <a:txBody>
                    <a:bodyPr/>
                    <a:lstStyle/>
                    <a:p>
                      <a:pPr indent="0" lvl="0" marL="0" rtl="0" algn="l">
                        <a:lnSpc>
                          <a:spcPct val="115000"/>
                        </a:lnSpc>
                        <a:spcBef>
                          <a:spcPts val="0"/>
                        </a:spcBef>
                        <a:spcAft>
                          <a:spcPts val="0"/>
                        </a:spcAft>
                        <a:buNone/>
                      </a:pPr>
                      <a:r>
                        <a:rPr b="1" lang="en" sz="750">
                          <a:latin typeface="Helvetica Neue"/>
                          <a:ea typeface="Helvetica Neue"/>
                          <a:cs typeface="Helvetica Neue"/>
                          <a:sym typeface="Helvetica Neue"/>
                        </a:rPr>
                        <a:t>7</a:t>
                      </a:r>
                      <a:endParaRPr b="1" sz="750">
                        <a:latin typeface="Helvetica Neue"/>
                        <a:ea typeface="Helvetica Neue"/>
                        <a:cs typeface="Helvetica Neue"/>
                        <a:sym typeface="Helvetica Neue"/>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4D4D4"/>
                    </a:solidFill>
                  </a:tcPr>
                </a:tc>
                <a:tc>
                  <a:txBody>
                    <a:bodyPr/>
                    <a:lstStyle/>
                    <a:p>
                      <a:pPr indent="0" lvl="0" marL="0" rtl="0" algn="l">
                        <a:lnSpc>
                          <a:spcPct val="115000"/>
                        </a:lnSpc>
                        <a:spcBef>
                          <a:spcPts val="0"/>
                        </a:spcBef>
                        <a:spcAft>
                          <a:spcPts val="0"/>
                        </a:spcAft>
                        <a:buNone/>
                      </a:pPr>
                      <a:r>
                        <a:rPr lang="en" sz="750">
                          <a:latin typeface="Helvetica Neue"/>
                          <a:ea typeface="Helvetica Neue"/>
                          <a:cs typeface="Helvetica Neue"/>
                          <a:sym typeface="Helvetica Neue"/>
                        </a:rPr>
                        <a:t>3</a:t>
                      </a:r>
                      <a:endParaRPr sz="750">
                        <a:latin typeface="Helvetica Neue"/>
                        <a:ea typeface="Helvetica Neue"/>
                        <a:cs typeface="Helvetica Neue"/>
                        <a:sym typeface="Helvetica Neue"/>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latin typeface="Helvetica Neue"/>
                          <a:ea typeface="Helvetica Neue"/>
                          <a:cs typeface="Helvetica Neue"/>
                          <a:sym typeface="Helvetica Neue"/>
                        </a:rPr>
                        <a:t>19970101</a:t>
                      </a:r>
                      <a:endParaRPr sz="750">
                        <a:latin typeface="Helvetica Neue"/>
                        <a:ea typeface="Helvetica Neue"/>
                        <a:cs typeface="Helvetica Neue"/>
                        <a:sym typeface="Helvetica Neue"/>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latin typeface="Helvetica Neue"/>
                          <a:ea typeface="Helvetica Neue"/>
                          <a:cs typeface="Helvetica Neue"/>
                          <a:sym typeface="Helvetica Neue"/>
                        </a:rPr>
                        <a:t>6.79</a:t>
                      </a:r>
                      <a:endParaRPr sz="750">
                        <a:latin typeface="Helvetica Neue"/>
                        <a:ea typeface="Helvetica Neue"/>
                        <a:cs typeface="Helvetica Neue"/>
                        <a:sym typeface="Helvetica Neue"/>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2100">
                <a:tc>
                  <a:txBody>
                    <a:bodyPr/>
                    <a:lstStyle/>
                    <a:p>
                      <a:pPr indent="0" lvl="0" marL="0" rtl="0" algn="l">
                        <a:lnSpc>
                          <a:spcPct val="115000"/>
                        </a:lnSpc>
                        <a:spcBef>
                          <a:spcPts val="0"/>
                        </a:spcBef>
                        <a:spcAft>
                          <a:spcPts val="0"/>
                        </a:spcAft>
                        <a:buNone/>
                      </a:pPr>
                      <a:r>
                        <a:rPr b="1" lang="en" sz="750">
                          <a:latin typeface="Helvetica Neue"/>
                          <a:ea typeface="Helvetica Neue"/>
                          <a:cs typeface="Helvetica Neue"/>
                          <a:sym typeface="Helvetica Neue"/>
                        </a:rPr>
                        <a:t>8</a:t>
                      </a:r>
                      <a:endParaRPr b="1" sz="750">
                        <a:latin typeface="Helvetica Neue"/>
                        <a:ea typeface="Helvetica Neue"/>
                        <a:cs typeface="Helvetica Neue"/>
                        <a:sym typeface="Helvetica Neue"/>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4D4D4"/>
                    </a:solidFill>
                  </a:tcPr>
                </a:tc>
                <a:tc>
                  <a:txBody>
                    <a:bodyPr/>
                    <a:lstStyle/>
                    <a:p>
                      <a:pPr indent="0" lvl="0" marL="0" rtl="0" algn="l">
                        <a:lnSpc>
                          <a:spcPct val="115000"/>
                        </a:lnSpc>
                        <a:spcBef>
                          <a:spcPts val="0"/>
                        </a:spcBef>
                        <a:spcAft>
                          <a:spcPts val="0"/>
                        </a:spcAft>
                        <a:buNone/>
                      </a:pPr>
                      <a:r>
                        <a:rPr lang="en" sz="750">
                          <a:latin typeface="Helvetica Neue"/>
                          <a:ea typeface="Helvetica Neue"/>
                          <a:cs typeface="Helvetica Neue"/>
                          <a:sym typeface="Helvetica Neue"/>
                        </a:rPr>
                        <a:t>4</a:t>
                      </a:r>
                      <a:endParaRPr sz="750">
                        <a:latin typeface="Helvetica Neue"/>
                        <a:ea typeface="Helvetica Neue"/>
                        <a:cs typeface="Helvetica Neue"/>
                        <a:sym typeface="Helvetica Neue"/>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latin typeface="Helvetica Neue"/>
                          <a:ea typeface="Helvetica Neue"/>
                          <a:cs typeface="Helvetica Neue"/>
                          <a:sym typeface="Helvetica Neue"/>
                        </a:rPr>
                        <a:t>19970101</a:t>
                      </a:r>
                      <a:endParaRPr sz="750">
                        <a:latin typeface="Helvetica Neue"/>
                        <a:ea typeface="Helvetica Neue"/>
                        <a:cs typeface="Helvetica Neue"/>
                        <a:sym typeface="Helvetica Neue"/>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latin typeface="Helvetica Neue"/>
                          <a:ea typeface="Helvetica Neue"/>
                          <a:cs typeface="Helvetica Neue"/>
                          <a:sym typeface="Helvetica Neue"/>
                        </a:rPr>
                        <a:t>13.97</a:t>
                      </a:r>
                      <a:endParaRPr sz="750">
                        <a:latin typeface="Helvetica Neue"/>
                        <a:ea typeface="Helvetica Neue"/>
                        <a:cs typeface="Helvetica Neue"/>
                        <a:sym typeface="Helvetica Neue"/>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2100">
                <a:tc>
                  <a:txBody>
                    <a:bodyPr/>
                    <a:lstStyle/>
                    <a:p>
                      <a:pPr indent="0" lvl="0" marL="0" rtl="0" algn="l">
                        <a:lnSpc>
                          <a:spcPct val="115000"/>
                        </a:lnSpc>
                        <a:spcBef>
                          <a:spcPts val="0"/>
                        </a:spcBef>
                        <a:spcAft>
                          <a:spcPts val="0"/>
                        </a:spcAft>
                        <a:buNone/>
                      </a:pPr>
                      <a:r>
                        <a:rPr b="1" lang="en" sz="750">
                          <a:latin typeface="Helvetica Neue"/>
                          <a:ea typeface="Helvetica Neue"/>
                          <a:cs typeface="Helvetica Neue"/>
                          <a:sym typeface="Helvetica Neue"/>
                        </a:rPr>
                        <a:t>9</a:t>
                      </a:r>
                      <a:endParaRPr b="1" sz="750">
                        <a:latin typeface="Helvetica Neue"/>
                        <a:ea typeface="Helvetica Neue"/>
                        <a:cs typeface="Helvetica Neue"/>
                        <a:sym typeface="Helvetica Neue"/>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4D4D4"/>
                    </a:solidFill>
                  </a:tcPr>
                </a:tc>
                <a:tc>
                  <a:txBody>
                    <a:bodyPr/>
                    <a:lstStyle/>
                    <a:p>
                      <a:pPr indent="0" lvl="0" marL="0" rtl="0" algn="l">
                        <a:lnSpc>
                          <a:spcPct val="115000"/>
                        </a:lnSpc>
                        <a:spcBef>
                          <a:spcPts val="0"/>
                        </a:spcBef>
                        <a:spcAft>
                          <a:spcPts val="0"/>
                        </a:spcAft>
                        <a:buNone/>
                      </a:pPr>
                      <a:r>
                        <a:rPr lang="en" sz="750">
                          <a:latin typeface="Helvetica Neue"/>
                          <a:ea typeface="Helvetica Neue"/>
                          <a:cs typeface="Helvetica Neue"/>
                          <a:sym typeface="Helvetica Neue"/>
                        </a:rPr>
                        <a:t>5</a:t>
                      </a:r>
                      <a:endParaRPr sz="750">
                        <a:latin typeface="Helvetica Neue"/>
                        <a:ea typeface="Helvetica Neue"/>
                        <a:cs typeface="Helvetica Neue"/>
                        <a:sym typeface="Helvetica Neue"/>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latin typeface="Helvetica Neue"/>
                          <a:ea typeface="Helvetica Neue"/>
                          <a:cs typeface="Helvetica Neue"/>
                          <a:sym typeface="Helvetica Neue"/>
                        </a:rPr>
                        <a:t>19970101</a:t>
                      </a:r>
                      <a:endParaRPr sz="750">
                        <a:latin typeface="Helvetica Neue"/>
                        <a:ea typeface="Helvetica Neue"/>
                        <a:cs typeface="Helvetica Neue"/>
                        <a:sym typeface="Helvetica Neue"/>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latin typeface="Helvetica Neue"/>
                          <a:ea typeface="Helvetica Neue"/>
                          <a:cs typeface="Helvetica Neue"/>
                          <a:sym typeface="Helvetica Neue"/>
                        </a:rPr>
                        <a:t>23.94</a:t>
                      </a:r>
                      <a:endParaRPr sz="750">
                        <a:latin typeface="Helvetica Neue"/>
                        <a:ea typeface="Helvetica Neue"/>
                        <a:cs typeface="Helvetica Neue"/>
                        <a:sym typeface="Helvetica Neue"/>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2100">
                <a:tc>
                  <a:txBody>
                    <a:bodyPr/>
                    <a:lstStyle/>
                    <a:p>
                      <a:pPr indent="0" lvl="0" marL="0" rtl="0" algn="l">
                        <a:lnSpc>
                          <a:spcPct val="115000"/>
                        </a:lnSpc>
                        <a:spcBef>
                          <a:spcPts val="0"/>
                        </a:spcBef>
                        <a:spcAft>
                          <a:spcPts val="0"/>
                        </a:spcAft>
                        <a:buNone/>
                      </a:pPr>
                      <a:r>
                        <a:rPr b="1" lang="en" sz="750">
                          <a:latin typeface="Helvetica Neue"/>
                          <a:ea typeface="Helvetica Neue"/>
                          <a:cs typeface="Helvetica Neue"/>
                          <a:sym typeface="Helvetica Neue"/>
                        </a:rPr>
                        <a:t>10</a:t>
                      </a:r>
                      <a:endParaRPr b="1" sz="750">
                        <a:latin typeface="Helvetica Neue"/>
                        <a:ea typeface="Helvetica Neue"/>
                        <a:cs typeface="Helvetica Neue"/>
                        <a:sym typeface="Helvetica Neue"/>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4D4D4"/>
                    </a:solidFill>
                  </a:tcPr>
                </a:tc>
                <a:tc>
                  <a:txBody>
                    <a:bodyPr/>
                    <a:lstStyle/>
                    <a:p>
                      <a:pPr indent="0" lvl="0" marL="0" rtl="0" algn="l">
                        <a:lnSpc>
                          <a:spcPct val="115000"/>
                        </a:lnSpc>
                        <a:spcBef>
                          <a:spcPts val="0"/>
                        </a:spcBef>
                        <a:spcAft>
                          <a:spcPts val="0"/>
                        </a:spcAft>
                        <a:buNone/>
                      </a:pPr>
                      <a:r>
                        <a:rPr lang="en" sz="750">
                          <a:latin typeface="Helvetica Neue"/>
                          <a:ea typeface="Helvetica Neue"/>
                          <a:cs typeface="Helvetica Neue"/>
                          <a:sym typeface="Helvetica Neue"/>
                        </a:rPr>
                        <a:t>6</a:t>
                      </a:r>
                      <a:endParaRPr sz="750">
                        <a:latin typeface="Helvetica Neue"/>
                        <a:ea typeface="Helvetica Neue"/>
                        <a:cs typeface="Helvetica Neue"/>
                        <a:sym typeface="Helvetica Neue"/>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latin typeface="Helvetica Neue"/>
                          <a:ea typeface="Helvetica Neue"/>
                          <a:cs typeface="Helvetica Neue"/>
                          <a:sym typeface="Helvetica Neue"/>
                        </a:rPr>
                        <a:t>19970101</a:t>
                      </a:r>
                      <a:endParaRPr sz="750">
                        <a:latin typeface="Helvetica Neue"/>
                        <a:ea typeface="Helvetica Neue"/>
                        <a:cs typeface="Helvetica Neue"/>
                        <a:sym typeface="Helvetica Neue"/>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latin typeface="Helvetica Neue"/>
                          <a:ea typeface="Helvetica Neue"/>
                          <a:cs typeface="Helvetica Neue"/>
                          <a:sym typeface="Helvetica Neue"/>
                        </a:rPr>
                        <a:t>35.99</a:t>
                      </a:r>
                      <a:endParaRPr sz="750">
                        <a:latin typeface="Helvetica Neue"/>
                        <a:ea typeface="Helvetica Neue"/>
                        <a:cs typeface="Helvetica Neue"/>
                        <a:sym typeface="Helvetica Neue"/>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2100">
                <a:tc>
                  <a:txBody>
                    <a:bodyPr/>
                    <a:lstStyle/>
                    <a:p>
                      <a:pPr indent="0" lvl="0" marL="0" rtl="0" algn="l">
                        <a:lnSpc>
                          <a:spcPct val="115000"/>
                        </a:lnSpc>
                        <a:spcBef>
                          <a:spcPts val="0"/>
                        </a:spcBef>
                        <a:spcAft>
                          <a:spcPts val="0"/>
                        </a:spcAft>
                        <a:buNone/>
                      </a:pPr>
                      <a:r>
                        <a:rPr b="1" lang="en" sz="750">
                          <a:latin typeface="Helvetica Neue"/>
                          <a:ea typeface="Helvetica Neue"/>
                          <a:cs typeface="Helvetica Neue"/>
                          <a:sym typeface="Helvetica Neue"/>
                        </a:rPr>
                        <a:t>11</a:t>
                      </a:r>
                      <a:endParaRPr b="1" sz="750">
                        <a:latin typeface="Helvetica Neue"/>
                        <a:ea typeface="Helvetica Neue"/>
                        <a:cs typeface="Helvetica Neue"/>
                        <a:sym typeface="Helvetica Neue"/>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4D4D4"/>
                    </a:solidFill>
                  </a:tcPr>
                </a:tc>
                <a:tc>
                  <a:txBody>
                    <a:bodyPr/>
                    <a:lstStyle/>
                    <a:p>
                      <a:pPr indent="0" lvl="0" marL="0" rtl="0" algn="l">
                        <a:lnSpc>
                          <a:spcPct val="115000"/>
                        </a:lnSpc>
                        <a:spcBef>
                          <a:spcPts val="0"/>
                        </a:spcBef>
                        <a:spcAft>
                          <a:spcPts val="0"/>
                        </a:spcAft>
                        <a:buNone/>
                      </a:pPr>
                      <a:r>
                        <a:rPr lang="en" sz="750">
                          <a:latin typeface="Helvetica Neue"/>
                          <a:ea typeface="Helvetica Neue"/>
                          <a:cs typeface="Helvetica Neue"/>
                          <a:sym typeface="Helvetica Neue"/>
                        </a:rPr>
                        <a:t>6</a:t>
                      </a:r>
                      <a:endParaRPr sz="750">
                        <a:latin typeface="Helvetica Neue"/>
                        <a:ea typeface="Helvetica Neue"/>
                        <a:cs typeface="Helvetica Neue"/>
                        <a:sym typeface="Helvetica Neue"/>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latin typeface="Helvetica Neue"/>
                          <a:ea typeface="Helvetica Neue"/>
                          <a:cs typeface="Helvetica Neue"/>
                          <a:sym typeface="Helvetica Neue"/>
                        </a:rPr>
                        <a:t>19970111</a:t>
                      </a:r>
                      <a:endParaRPr sz="750">
                        <a:latin typeface="Helvetica Neue"/>
                        <a:ea typeface="Helvetica Neue"/>
                        <a:cs typeface="Helvetica Neue"/>
                        <a:sym typeface="Helvetica Neue"/>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latin typeface="Helvetica Neue"/>
                          <a:ea typeface="Helvetica Neue"/>
                          <a:cs typeface="Helvetica Neue"/>
                          <a:sym typeface="Helvetica Neue"/>
                        </a:rPr>
                        <a:t>32.99</a:t>
                      </a:r>
                      <a:endParaRPr sz="750">
                        <a:latin typeface="Helvetica Neue"/>
                        <a:ea typeface="Helvetica Neue"/>
                        <a:cs typeface="Helvetica Neue"/>
                        <a:sym typeface="Helvetica Neue"/>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2100">
                <a:tc>
                  <a:txBody>
                    <a:bodyPr/>
                    <a:lstStyle/>
                    <a:p>
                      <a:pPr indent="0" lvl="0" marL="0" rtl="0" algn="l">
                        <a:lnSpc>
                          <a:spcPct val="115000"/>
                        </a:lnSpc>
                        <a:spcBef>
                          <a:spcPts val="0"/>
                        </a:spcBef>
                        <a:spcAft>
                          <a:spcPts val="0"/>
                        </a:spcAft>
                        <a:buNone/>
                      </a:pPr>
                      <a:r>
                        <a:rPr b="1" lang="en" sz="750">
                          <a:latin typeface="Helvetica Neue"/>
                          <a:ea typeface="Helvetica Neue"/>
                          <a:cs typeface="Helvetica Neue"/>
                          <a:sym typeface="Helvetica Neue"/>
                        </a:rPr>
                        <a:t>12</a:t>
                      </a:r>
                      <a:endParaRPr b="1" sz="750">
                        <a:latin typeface="Helvetica Neue"/>
                        <a:ea typeface="Helvetica Neue"/>
                        <a:cs typeface="Helvetica Neue"/>
                        <a:sym typeface="Helvetica Neue"/>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4D4D4"/>
                    </a:solidFill>
                  </a:tcPr>
                </a:tc>
                <a:tc>
                  <a:txBody>
                    <a:bodyPr/>
                    <a:lstStyle/>
                    <a:p>
                      <a:pPr indent="0" lvl="0" marL="0" rtl="0" algn="l">
                        <a:lnSpc>
                          <a:spcPct val="115000"/>
                        </a:lnSpc>
                        <a:spcBef>
                          <a:spcPts val="0"/>
                        </a:spcBef>
                        <a:spcAft>
                          <a:spcPts val="0"/>
                        </a:spcAft>
                        <a:buNone/>
                      </a:pPr>
                      <a:r>
                        <a:rPr lang="en" sz="750">
                          <a:latin typeface="Helvetica Neue"/>
                          <a:ea typeface="Helvetica Neue"/>
                          <a:cs typeface="Helvetica Neue"/>
                          <a:sym typeface="Helvetica Neue"/>
                        </a:rPr>
                        <a:t>6</a:t>
                      </a:r>
                      <a:endParaRPr sz="750">
                        <a:latin typeface="Helvetica Neue"/>
                        <a:ea typeface="Helvetica Neue"/>
                        <a:cs typeface="Helvetica Neue"/>
                        <a:sym typeface="Helvetica Neue"/>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latin typeface="Helvetica Neue"/>
                          <a:ea typeface="Helvetica Neue"/>
                          <a:cs typeface="Helvetica Neue"/>
                          <a:sym typeface="Helvetica Neue"/>
                        </a:rPr>
                        <a:t>19970315</a:t>
                      </a:r>
                      <a:endParaRPr sz="750">
                        <a:latin typeface="Helvetica Neue"/>
                        <a:ea typeface="Helvetica Neue"/>
                        <a:cs typeface="Helvetica Neue"/>
                        <a:sym typeface="Helvetica Neue"/>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latin typeface="Helvetica Neue"/>
                          <a:ea typeface="Helvetica Neue"/>
                          <a:cs typeface="Helvetica Neue"/>
                          <a:sym typeface="Helvetica Neue"/>
                        </a:rPr>
                        <a:t>77.96</a:t>
                      </a:r>
                      <a:endParaRPr sz="750">
                        <a:latin typeface="Helvetica Neue"/>
                        <a:ea typeface="Helvetica Neue"/>
                        <a:cs typeface="Helvetica Neue"/>
                        <a:sym typeface="Helvetica Neue"/>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2100">
                <a:tc>
                  <a:txBody>
                    <a:bodyPr/>
                    <a:lstStyle/>
                    <a:p>
                      <a:pPr indent="0" lvl="0" marL="0" rtl="0" algn="l">
                        <a:lnSpc>
                          <a:spcPct val="115000"/>
                        </a:lnSpc>
                        <a:spcBef>
                          <a:spcPts val="0"/>
                        </a:spcBef>
                        <a:spcAft>
                          <a:spcPts val="0"/>
                        </a:spcAft>
                        <a:buNone/>
                      </a:pPr>
                      <a:r>
                        <a:rPr b="1" lang="en" sz="750">
                          <a:latin typeface="Helvetica Neue"/>
                          <a:ea typeface="Helvetica Neue"/>
                          <a:cs typeface="Helvetica Neue"/>
                          <a:sym typeface="Helvetica Neue"/>
                        </a:rPr>
                        <a:t>13</a:t>
                      </a:r>
                      <a:endParaRPr b="1" sz="750">
                        <a:latin typeface="Helvetica Neue"/>
                        <a:ea typeface="Helvetica Neue"/>
                        <a:cs typeface="Helvetica Neue"/>
                        <a:sym typeface="Helvetica Neue"/>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4D4D4"/>
                    </a:solidFill>
                  </a:tcPr>
                </a:tc>
                <a:tc>
                  <a:txBody>
                    <a:bodyPr/>
                    <a:lstStyle/>
                    <a:p>
                      <a:pPr indent="0" lvl="0" marL="0" rtl="0" algn="l">
                        <a:lnSpc>
                          <a:spcPct val="115000"/>
                        </a:lnSpc>
                        <a:spcBef>
                          <a:spcPts val="0"/>
                        </a:spcBef>
                        <a:spcAft>
                          <a:spcPts val="0"/>
                        </a:spcAft>
                        <a:buNone/>
                      </a:pPr>
                      <a:r>
                        <a:rPr lang="en" sz="750">
                          <a:latin typeface="Helvetica Neue"/>
                          <a:ea typeface="Helvetica Neue"/>
                          <a:cs typeface="Helvetica Neue"/>
                          <a:sym typeface="Helvetica Neue"/>
                        </a:rPr>
                        <a:t>6</a:t>
                      </a:r>
                      <a:endParaRPr sz="750">
                        <a:latin typeface="Helvetica Neue"/>
                        <a:ea typeface="Helvetica Neue"/>
                        <a:cs typeface="Helvetica Neue"/>
                        <a:sym typeface="Helvetica Neue"/>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latin typeface="Helvetica Neue"/>
                          <a:ea typeface="Helvetica Neue"/>
                          <a:cs typeface="Helvetica Neue"/>
                          <a:sym typeface="Helvetica Neue"/>
                        </a:rPr>
                        <a:t>19970416</a:t>
                      </a:r>
                      <a:endParaRPr sz="750">
                        <a:latin typeface="Helvetica Neue"/>
                        <a:ea typeface="Helvetica Neue"/>
                        <a:cs typeface="Helvetica Neue"/>
                        <a:sym typeface="Helvetica Neue"/>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latin typeface="Helvetica Neue"/>
                          <a:ea typeface="Helvetica Neue"/>
                          <a:cs typeface="Helvetica Neue"/>
                          <a:sym typeface="Helvetica Neue"/>
                        </a:rPr>
                        <a:t>59.3</a:t>
                      </a:r>
                      <a:endParaRPr sz="750">
                        <a:latin typeface="Helvetica Neue"/>
                        <a:ea typeface="Helvetica Neue"/>
                        <a:cs typeface="Helvetica Neue"/>
                        <a:sym typeface="Helvetica Neue"/>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2100">
                <a:tc>
                  <a:txBody>
                    <a:bodyPr/>
                    <a:lstStyle/>
                    <a:p>
                      <a:pPr indent="0" lvl="0" marL="0" rtl="0" algn="l">
                        <a:lnSpc>
                          <a:spcPct val="115000"/>
                        </a:lnSpc>
                        <a:spcBef>
                          <a:spcPts val="0"/>
                        </a:spcBef>
                        <a:spcAft>
                          <a:spcPts val="0"/>
                        </a:spcAft>
                        <a:buNone/>
                      </a:pPr>
                      <a:r>
                        <a:rPr b="1" lang="en" sz="750">
                          <a:latin typeface="Helvetica Neue"/>
                          <a:ea typeface="Helvetica Neue"/>
                          <a:cs typeface="Helvetica Neue"/>
                          <a:sym typeface="Helvetica Neue"/>
                        </a:rPr>
                        <a:t>14</a:t>
                      </a:r>
                      <a:endParaRPr b="1" sz="750">
                        <a:latin typeface="Helvetica Neue"/>
                        <a:ea typeface="Helvetica Neue"/>
                        <a:cs typeface="Helvetica Neue"/>
                        <a:sym typeface="Helvetica Neue"/>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4D4D4"/>
                    </a:solidFill>
                  </a:tcPr>
                </a:tc>
                <a:tc>
                  <a:txBody>
                    <a:bodyPr/>
                    <a:lstStyle/>
                    <a:p>
                      <a:pPr indent="0" lvl="0" marL="0" rtl="0" algn="l">
                        <a:lnSpc>
                          <a:spcPct val="115000"/>
                        </a:lnSpc>
                        <a:spcBef>
                          <a:spcPts val="0"/>
                        </a:spcBef>
                        <a:spcAft>
                          <a:spcPts val="0"/>
                        </a:spcAft>
                        <a:buNone/>
                      </a:pPr>
                      <a:r>
                        <a:rPr lang="en" sz="750">
                          <a:latin typeface="Helvetica Neue"/>
                          <a:ea typeface="Helvetica Neue"/>
                          <a:cs typeface="Helvetica Neue"/>
                          <a:sym typeface="Helvetica Neue"/>
                        </a:rPr>
                        <a:t>6</a:t>
                      </a:r>
                      <a:endParaRPr sz="750">
                        <a:latin typeface="Helvetica Neue"/>
                        <a:ea typeface="Helvetica Neue"/>
                        <a:cs typeface="Helvetica Neue"/>
                        <a:sym typeface="Helvetica Neue"/>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latin typeface="Helvetica Neue"/>
                          <a:ea typeface="Helvetica Neue"/>
                          <a:cs typeface="Helvetica Neue"/>
                          <a:sym typeface="Helvetica Neue"/>
                        </a:rPr>
                        <a:t>19970424</a:t>
                      </a:r>
                      <a:endParaRPr sz="750">
                        <a:latin typeface="Helvetica Neue"/>
                        <a:ea typeface="Helvetica Neue"/>
                        <a:cs typeface="Helvetica Neue"/>
                        <a:sym typeface="Helvetica Neue"/>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latin typeface="Helvetica Neue"/>
                          <a:ea typeface="Helvetica Neue"/>
                          <a:cs typeface="Helvetica Neue"/>
                          <a:sym typeface="Helvetica Neue"/>
                        </a:rPr>
                        <a:t>134.98</a:t>
                      </a:r>
                      <a:endParaRPr sz="750">
                        <a:latin typeface="Helvetica Neue"/>
                        <a:ea typeface="Helvetica Neue"/>
                        <a:cs typeface="Helvetica Neue"/>
                        <a:sym typeface="Helvetica Neue"/>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pic>
        <p:nvPicPr>
          <p:cNvPr id="118" name="Google Shape;118;p21"/>
          <p:cNvPicPr preferRelativeResize="0"/>
          <p:nvPr/>
        </p:nvPicPr>
        <p:blipFill>
          <a:blip r:embed="rId3">
            <a:alphaModFix/>
          </a:blip>
          <a:stretch>
            <a:fillRect/>
          </a:stretch>
        </p:blipFill>
        <p:spPr>
          <a:xfrm>
            <a:off x="3651250" y="2681450"/>
            <a:ext cx="5236976" cy="1567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