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69" r:id="rId4"/>
    <p:sldId id="257" r:id="rId5"/>
    <p:sldId id="259" r:id="rId6"/>
    <p:sldId id="260" r:id="rId7"/>
    <p:sldId id="272" r:id="rId8"/>
    <p:sldId id="263" r:id="rId9"/>
    <p:sldId id="264" r:id="rId10"/>
    <p:sldId id="265" r:id="rId11"/>
    <p:sldId id="262" r:id="rId12"/>
    <p:sldId id="266" r:id="rId13"/>
    <p:sldId id="267" r:id="rId14"/>
    <p:sldId id="273" r:id="rId15"/>
    <p:sldId id="270"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996" autoAdjust="0"/>
    <p:restoredTop sz="94660"/>
  </p:normalViewPr>
  <p:slideViewPr>
    <p:cSldViewPr snapToGrid="0">
      <p:cViewPr varScale="1">
        <p:scale>
          <a:sx n="32" d="100"/>
          <a:sy n="32" d="100"/>
        </p:scale>
        <p:origin x="24" y="1020"/>
      </p:cViewPr>
      <p:guideLst/>
    </p:cSldViewPr>
  </p:slideViewPr>
  <p:notesTextViewPr>
    <p:cViewPr>
      <p:scale>
        <a:sx n="1" d="1"/>
        <a:sy n="1" d="1"/>
      </p:scale>
      <p:origin x="0" y="0"/>
    </p:cViewPr>
  </p:notesTextViewPr>
  <p:notesViewPr>
    <p:cSldViewPr snapToGrid="0">
      <p:cViewPr varScale="1">
        <p:scale>
          <a:sx n="61" d="100"/>
          <a:sy n="61" d="100"/>
        </p:scale>
        <p:origin x="84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6810D-B569-49D6-A9C6-BA1183140B41}" type="datetimeFigureOut">
              <a:rPr lang="en-US" smtClean="0"/>
              <a:t>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8A56A-F151-4986-A2D1-897E623084F0}" type="slidenum">
              <a:rPr lang="en-US" smtClean="0"/>
              <a:t>‹#›</a:t>
            </a:fld>
            <a:endParaRPr lang="en-US"/>
          </a:p>
        </p:txBody>
      </p:sp>
    </p:spTree>
    <p:extLst>
      <p:ext uri="{BB962C8B-B14F-4D97-AF65-F5344CB8AC3E}">
        <p14:creationId xmlns:p14="http://schemas.microsoft.com/office/powerpoint/2010/main" val="586492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log.revolutionanalytics.com/2016/11/calculating-auc.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seem like such different concepts that I was surprised to see they are so close to being exactly the same thing.</a:t>
            </a:r>
          </a:p>
        </p:txBody>
      </p:sp>
      <p:sp>
        <p:nvSpPr>
          <p:cNvPr id="4" name="Slide Number Placeholder 3"/>
          <p:cNvSpPr>
            <a:spLocks noGrp="1"/>
          </p:cNvSpPr>
          <p:nvPr>
            <p:ph type="sldNum" sz="quarter" idx="10"/>
          </p:nvPr>
        </p:nvSpPr>
        <p:spPr/>
        <p:txBody>
          <a:bodyPr/>
          <a:lstStyle/>
          <a:p>
            <a:fld id="{C2C8A56A-F151-4986-A2D1-897E623084F0}" type="slidenum">
              <a:rPr lang="en-US" smtClean="0"/>
              <a:t>2</a:t>
            </a:fld>
            <a:endParaRPr lang="en-US"/>
          </a:p>
        </p:txBody>
      </p:sp>
    </p:spTree>
    <p:extLst>
      <p:ext uri="{BB962C8B-B14F-4D97-AF65-F5344CB8AC3E}">
        <p14:creationId xmlns:p14="http://schemas.microsoft.com/office/powerpoint/2010/main" val="511910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on a bigger dataset, with no ties.</a:t>
            </a:r>
          </a:p>
        </p:txBody>
      </p:sp>
      <p:sp>
        <p:nvSpPr>
          <p:cNvPr id="4" name="Slide Number Placeholder 3"/>
          <p:cNvSpPr>
            <a:spLocks noGrp="1"/>
          </p:cNvSpPr>
          <p:nvPr>
            <p:ph type="sldNum" sz="quarter" idx="10"/>
          </p:nvPr>
        </p:nvSpPr>
        <p:spPr/>
        <p:txBody>
          <a:bodyPr/>
          <a:lstStyle/>
          <a:p>
            <a:fld id="{C2C8A56A-F151-4986-A2D1-897E623084F0}" type="slidenum">
              <a:rPr lang="en-US" smtClean="0"/>
              <a:t>11</a:t>
            </a:fld>
            <a:endParaRPr lang="en-US"/>
          </a:p>
        </p:txBody>
      </p:sp>
    </p:spTree>
    <p:extLst>
      <p:ext uri="{BB962C8B-B14F-4D97-AF65-F5344CB8AC3E}">
        <p14:creationId xmlns:p14="http://schemas.microsoft.com/office/powerpoint/2010/main" val="407841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there are no ties, the left edge of the stack of green bars forms a perfect (scaled) ROC curve.</a:t>
            </a:r>
          </a:p>
          <a:p>
            <a:endParaRPr lang="en-US" dirty="0"/>
          </a:p>
          <a:p>
            <a:endParaRPr lang="en-US" dirty="0"/>
          </a:p>
          <a:p>
            <a:r>
              <a:rPr lang="en-US" dirty="0"/>
              <a:t>We may have invented the world’s most complicated way to draw an ROC curve!</a:t>
            </a:r>
          </a:p>
        </p:txBody>
      </p:sp>
      <p:sp>
        <p:nvSpPr>
          <p:cNvPr id="4" name="Slide Number Placeholder 3"/>
          <p:cNvSpPr>
            <a:spLocks noGrp="1"/>
          </p:cNvSpPr>
          <p:nvPr>
            <p:ph type="sldNum" sz="quarter" idx="10"/>
          </p:nvPr>
        </p:nvSpPr>
        <p:spPr/>
        <p:txBody>
          <a:bodyPr/>
          <a:lstStyle/>
          <a:p>
            <a:fld id="{C2C8A56A-F151-4986-A2D1-897E623084F0}" type="slidenum">
              <a:rPr lang="en-US" smtClean="0"/>
              <a:t>12</a:t>
            </a:fld>
            <a:endParaRPr lang="en-US"/>
          </a:p>
        </p:txBody>
      </p:sp>
    </p:spTree>
    <p:extLst>
      <p:ext uri="{BB962C8B-B14F-4D97-AF65-F5344CB8AC3E}">
        <p14:creationId xmlns:p14="http://schemas.microsoft.com/office/powerpoint/2010/main" val="3215311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more details in the posts at http://blog.revolutionanalytics.com/</a:t>
            </a:r>
            <a:endParaRPr lang="en-US" dirty="0"/>
          </a:p>
        </p:txBody>
      </p:sp>
      <p:sp>
        <p:nvSpPr>
          <p:cNvPr id="4" name="Slide Number Placeholder 3"/>
          <p:cNvSpPr>
            <a:spLocks noGrp="1"/>
          </p:cNvSpPr>
          <p:nvPr>
            <p:ph type="sldNum" sz="quarter" idx="10"/>
          </p:nvPr>
        </p:nvSpPr>
        <p:spPr/>
        <p:txBody>
          <a:bodyPr/>
          <a:lstStyle/>
          <a:p>
            <a:fld id="{C2C8A56A-F151-4986-A2D1-897E623084F0}" type="slidenum">
              <a:rPr lang="en-US" smtClean="0"/>
              <a:t>13</a:t>
            </a:fld>
            <a:endParaRPr lang="en-US"/>
          </a:p>
        </p:txBody>
      </p:sp>
    </p:spTree>
    <p:extLst>
      <p:ext uri="{BB962C8B-B14F-4D97-AF65-F5344CB8AC3E}">
        <p14:creationId xmlns:p14="http://schemas.microsoft.com/office/powerpoint/2010/main" val="2085117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C8A56A-F151-4986-A2D1-897E623084F0}" type="slidenum">
              <a:rPr lang="en-US" smtClean="0"/>
              <a:t>14</a:t>
            </a:fld>
            <a:endParaRPr lang="en-US"/>
          </a:p>
        </p:txBody>
      </p:sp>
    </p:spTree>
    <p:extLst>
      <p:ext uri="{BB962C8B-B14F-4D97-AF65-F5344CB8AC3E}">
        <p14:creationId xmlns:p14="http://schemas.microsoft.com/office/powerpoint/2010/main" val="4133693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“turtle graphics” explanation from the first blog post. Once the cases are sorted by their scores, the turtle uses them to plot its course. Starting at (0,0) it reads the sorted labels. If it sees a positive one (red in this figure), it goes up. If it sees a negative(black) case it goes to the right. It scales its steps along each axis so that by the time it has seen all of the positive cases it will be at 1.0 on the y axis, and by the time it has seen all the negative cases it will be at 1.0 on the x axis.</a:t>
            </a:r>
          </a:p>
        </p:txBody>
      </p:sp>
      <p:sp>
        <p:nvSpPr>
          <p:cNvPr id="4" name="Slide Number Placeholder 3"/>
          <p:cNvSpPr>
            <a:spLocks noGrp="1"/>
          </p:cNvSpPr>
          <p:nvPr>
            <p:ph type="sldNum" sz="quarter" idx="10"/>
          </p:nvPr>
        </p:nvSpPr>
        <p:spPr/>
        <p:txBody>
          <a:bodyPr/>
          <a:lstStyle/>
          <a:p>
            <a:fld id="{C2C8A56A-F151-4986-A2D1-897E623084F0}" type="slidenum">
              <a:rPr lang="en-US" smtClean="0"/>
              <a:t>15</a:t>
            </a:fld>
            <a:endParaRPr lang="en-US"/>
          </a:p>
        </p:txBody>
      </p:sp>
    </p:spTree>
    <p:extLst>
      <p:ext uri="{BB962C8B-B14F-4D97-AF65-F5344CB8AC3E}">
        <p14:creationId xmlns:p14="http://schemas.microsoft.com/office/powerpoint/2010/main" val="1387519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plots from the blog post on “</a:t>
            </a:r>
            <a:r>
              <a:rPr lang="en-US" dirty="0">
                <a:solidFill>
                  <a:srgbClr val="000000"/>
                </a:solidFill>
                <a:latin typeface="Segoe"/>
                <a:hlinkClick r:id="rId3"/>
              </a:rPr>
              <a:t>Calculating AUC</a:t>
            </a:r>
            <a:r>
              <a:rPr lang="en-US" dirty="0"/>
              <a:t>” that illustrate hos AUC relates to probability. On the left is the figure for the “full resolution” data, where there are no ties, and on the right is the figure for the dataset where scores have been rounded so that we have sets of cases with tied scores. In each figure we first generate a matrix where each row represents one of the positive cases, sorted so the highest score is in the row at the bottom. The columns in this matrix represent negative cases, sorted so that the highest score among these negative cases is at the left. Each cell in the matrix is assigned a value of 1 if the positive case for its row has a higher score than the negative case for its column, 0 if the positive case for the row has a lower score than the negative case for the column, and 0.5 if they are tied. The average value for the entire matrix is the AUC.</a:t>
            </a:r>
          </a:p>
          <a:p>
            <a:endParaRPr lang="en-US" dirty="0"/>
          </a:p>
          <a:p>
            <a:r>
              <a:rPr lang="en-US" dirty="0"/>
              <a:t>ROC curves were calculated using the standard method, and plotted on top of the image of the matrix (after a little scaling and shifting to get the points to line up with the edges of the cells…)</a:t>
            </a:r>
          </a:p>
          <a:p>
            <a:endParaRPr lang="en-US" dirty="0"/>
          </a:p>
          <a:p>
            <a:r>
              <a:rPr lang="en-US" dirty="0"/>
              <a:t>This approach for finding (and visualizing) the AUC should make the probabilistic interpretation clear: AUC is the probability that a randomly chosen positive case with have a higher score than a randomly chosen </a:t>
            </a:r>
            <a:r>
              <a:rPr lang="en-US"/>
              <a:t>negative case.</a:t>
            </a:r>
            <a:endParaRPr lang="en-US" dirty="0"/>
          </a:p>
        </p:txBody>
      </p:sp>
      <p:sp>
        <p:nvSpPr>
          <p:cNvPr id="4" name="Slide Number Placeholder 3"/>
          <p:cNvSpPr>
            <a:spLocks noGrp="1"/>
          </p:cNvSpPr>
          <p:nvPr>
            <p:ph type="sldNum" sz="quarter" idx="10"/>
          </p:nvPr>
        </p:nvSpPr>
        <p:spPr/>
        <p:txBody>
          <a:bodyPr/>
          <a:lstStyle/>
          <a:p>
            <a:fld id="{C2C8A56A-F151-4986-A2D1-897E623084F0}" type="slidenum">
              <a:rPr lang="en-US" smtClean="0"/>
              <a:t>16</a:t>
            </a:fld>
            <a:endParaRPr lang="en-US"/>
          </a:p>
        </p:txBody>
      </p:sp>
    </p:spTree>
    <p:extLst>
      <p:ext uri="{BB962C8B-B14F-4D97-AF65-F5344CB8AC3E}">
        <p14:creationId xmlns:p14="http://schemas.microsoft.com/office/powerpoint/2010/main" val="194651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black line show the “full-resolution” ROC curve, where each case has a unique score, with no ties. Here we take a step for each case, either in the positive y direction (if the case is actually positive), or in the positive ex-direction (if the case is actually negative).</a:t>
            </a:r>
          </a:p>
          <a:p>
            <a:endParaRPr lang="en-US" dirty="0"/>
          </a:p>
          <a:p>
            <a:r>
              <a:rPr lang="en-US" dirty="0"/>
              <a:t>The red line was made from the same dataset, but the scores were first rounded to one decimal place. This creates groups of cases that all tie for the same score. These groups are represented by diagonal lines.</a:t>
            </a:r>
          </a:p>
          <a:p>
            <a:endParaRPr lang="en-US" dirty="0"/>
          </a:p>
          <a:p>
            <a:r>
              <a:rPr lang="en-US" dirty="0"/>
              <a:t>The main idea here is that it is easier to think about what the ROC curve means if we ignore ties, but you need to handle them in practice.</a:t>
            </a:r>
          </a:p>
        </p:txBody>
      </p:sp>
      <p:sp>
        <p:nvSpPr>
          <p:cNvPr id="4" name="Slide Number Placeholder 3"/>
          <p:cNvSpPr>
            <a:spLocks noGrp="1"/>
          </p:cNvSpPr>
          <p:nvPr>
            <p:ph type="sldNum" sz="quarter" idx="10"/>
          </p:nvPr>
        </p:nvSpPr>
        <p:spPr/>
        <p:txBody>
          <a:bodyPr/>
          <a:lstStyle/>
          <a:p>
            <a:fld id="{C2C8A56A-F151-4986-A2D1-897E623084F0}" type="slidenum">
              <a:rPr lang="en-US" smtClean="0"/>
              <a:t>3</a:t>
            </a:fld>
            <a:endParaRPr lang="en-US"/>
          </a:p>
        </p:txBody>
      </p:sp>
    </p:spTree>
    <p:extLst>
      <p:ext uri="{BB962C8B-B14F-4D97-AF65-F5344CB8AC3E}">
        <p14:creationId xmlns:p14="http://schemas.microsoft.com/office/powerpoint/2010/main" val="640726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simple data set we use for most of the examples. The `prediction` vector holds the fake scores, which are just assigned so that the cases will be ranked in the order they started with. We add a minor complication by having two of the cases (one positive and one negative) have tied scores.</a:t>
            </a:r>
          </a:p>
          <a:p>
            <a:endParaRPr lang="en-US" dirty="0"/>
          </a:p>
          <a:p>
            <a:r>
              <a:rPr lang="en-US" dirty="0"/>
              <a:t>In the first pass at a function to use this relationship to calculate AUC from the U statistic we just take the statistic value from the result of the `</a:t>
            </a:r>
            <a:r>
              <a:rPr lang="en-US" dirty="0" err="1"/>
              <a:t>wilcox.test</a:t>
            </a:r>
            <a:r>
              <a:rPr lang="en-US" dirty="0"/>
              <a:t>` function. We get the same AUC value as the “official” version on the previous slide.</a:t>
            </a:r>
          </a:p>
        </p:txBody>
      </p:sp>
      <p:sp>
        <p:nvSpPr>
          <p:cNvPr id="4" name="Slide Number Placeholder 3"/>
          <p:cNvSpPr>
            <a:spLocks noGrp="1"/>
          </p:cNvSpPr>
          <p:nvPr>
            <p:ph type="sldNum" sz="quarter" idx="10"/>
          </p:nvPr>
        </p:nvSpPr>
        <p:spPr/>
        <p:txBody>
          <a:bodyPr/>
          <a:lstStyle/>
          <a:p>
            <a:fld id="{C2C8A56A-F151-4986-A2D1-897E623084F0}" type="slidenum">
              <a:rPr lang="en-US" smtClean="0"/>
              <a:t>4</a:t>
            </a:fld>
            <a:endParaRPr lang="en-US"/>
          </a:p>
        </p:txBody>
      </p:sp>
    </p:spTree>
    <p:extLst>
      <p:ext uri="{BB962C8B-B14F-4D97-AF65-F5344CB8AC3E}">
        <p14:creationId xmlns:p14="http://schemas.microsoft.com/office/powerpoint/2010/main" val="3202333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next version of a function to compute AUC using the U statistic formula. Here we calculate the U statistic directly. It still works.</a:t>
            </a:r>
          </a:p>
        </p:txBody>
      </p:sp>
      <p:sp>
        <p:nvSpPr>
          <p:cNvPr id="4" name="Slide Number Placeholder 3"/>
          <p:cNvSpPr>
            <a:spLocks noGrp="1"/>
          </p:cNvSpPr>
          <p:nvPr>
            <p:ph type="sldNum" sz="quarter" idx="10"/>
          </p:nvPr>
        </p:nvSpPr>
        <p:spPr/>
        <p:txBody>
          <a:bodyPr/>
          <a:lstStyle/>
          <a:p>
            <a:fld id="{C2C8A56A-F151-4986-A2D1-897E623084F0}" type="slidenum">
              <a:rPr lang="en-US" smtClean="0"/>
              <a:t>5</a:t>
            </a:fld>
            <a:endParaRPr lang="en-US"/>
          </a:p>
        </p:txBody>
      </p:sp>
    </p:spTree>
    <p:extLst>
      <p:ext uri="{BB962C8B-B14F-4D97-AF65-F5344CB8AC3E}">
        <p14:creationId xmlns:p14="http://schemas.microsoft.com/office/powerpoint/2010/main" val="710493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graphical representation of the rank-ordered data.  Each case gets a bar of height 1, and width determined by its rank. The bars are colored by the label (red for negative or green for positive).</a:t>
            </a:r>
          </a:p>
          <a:p>
            <a:endParaRPr lang="en-US" dirty="0"/>
          </a:p>
          <a:p>
            <a:endParaRPr lang="en-US" dirty="0"/>
          </a:p>
          <a:p>
            <a:endParaRPr lang="en-US" dirty="0"/>
          </a:p>
          <a:p>
            <a:endParaRPr lang="en-US" dirty="0"/>
          </a:p>
          <a:p>
            <a:r>
              <a:rPr lang="en-US" dirty="0"/>
              <a:t>If you look closely you’ll see that the ranks in this example are the same as the `prediction` values we started with. Maybe the difference would be more clear if we divided the prediction values by 10 or something…</a:t>
            </a:r>
          </a:p>
        </p:txBody>
      </p:sp>
      <p:sp>
        <p:nvSpPr>
          <p:cNvPr id="4" name="Slide Number Placeholder 3"/>
          <p:cNvSpPr>
            <a:spLocks noGrp="1"/>
          </p:cNvSpPr>
          <p:nvPr>
            <p:ph type="sldNum" sz="quarter" idx="10"/>
          </p:nvPr>
        </p:nvSpPr>
        <p:spPr/>
        <p:txBody>
          <a:bodyPr/>
          <a:lstStyle/>
          <a:p>
            <a:fld id="{C2C8A56A-F151-4986-A2D1-897E623084F0}" type="slidenum">
              <a:rPr lang="en-US" smtClean="0"/>
              <a:t>6</a:t>
            </a:fld>
            <a:endParaRPr lang="en-US"/>
          </a:p>
        </p:txBody>
      </p:sp>
    </p:spTree>
    <p:extLst>
      <p:ext uri="{BB962C8B-B14F-4D97-AF65-F5344CB8AC3E}">
        <p14:creationId xmlns:p14="http://schemas.microsoft.com/office/powerpoint/2010/main" val="2408037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remove the red bars and are left with a stack the green ones. The total area of green is equal to R1, the sum of the ranks of the positive cases.</a:t>
            </a:r>
          </a:p>
        </p:txBody>
      </p:sp>
      <p:sp>
        <p:nvSpPr>
          <p:cNvPr id="4" name="Slide Number Placeholder 3"/>
          <p:cNvSpPr>
            <a:spLocks noGrp="1"/>
          </p:cNvSpPr>
          <p:nvPr>
            <p:ph type="sldNum" sz="quarter" idx="10"/>
          </p:nvPr>
        </p:nvSpPr>
        <p:spPr/>
        <p:txBody>
          <a:bodyPr/>
          <a:lstStyle/>
          <a:p>
            <a:fld id="{C2C8A56A-F151-4986-A2D1-897E623084F0}" type="slidenum">
              <a:rPr lang="en-US" smtClean="0"/>
              <a:t>7</a:t>
            </a:fld>
            <a:endParaRPr lang="en-US"/>
          </a:p>
        </p:txBody>
      </p:sp>
    </p:spTree>
    <p:extLst>
      <p:ext uri="{BB962C8B-B14F-4D97-AF65-F5344CB8AC3E}">
        <p14:creationId xmlns:p14="http://schemas.microsoft.com/office/powerpoint/2010/main" val="4107431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slid the bars so that the right edge forms a perfect </a:t>
            </a:r>
            <a:r>
              <a:rPr lang="en-US" dirty="0" err="1"/>
              <a:t>stairstep</a:t>
            </a:r>
            <a:r>
              <a:rPr lang="en-US" dirty="0"/>
              <a:t> pattern. The area remains the same (still equal to R1).</a:t>
            </a:r>
          </a:p>
        </p:txBody>
      </p:sp>
      <p:sp>
        <p:nvSpPr>
          <p:cNvPr id="4" name="Slide Number Placeholder 3"/>
          <p:cNvSpPr>
            <a:spLocks noGrp="1"/>
          </p:cNvSpPr>
          <p:nvPr>
            <p:ph type="sldNum" sz="quarter" idx="10"/>
          </p:nvPr>
        </p:nvSpPr>
        <p:spPr/>
        <p:txBody>
          <a:bodyPr/>
          <a:lstStyle/>
          <a:p>
            <a:fld id="{C2C8A56A-F151-4986-A2D1-897E623084F0}" type="slidenum">
              <a:rPr lang="en-US" smtClean="0"/>
              <a:t>8</a:t>
            </a:fld>
            <a:endParaRPr lang="en-US"/>
          </a:p>
        </p:txBody>
      </p:sp>
    </p:spTree>
    <p:extLst>
      <p:ext uri="{BB962C8B-B14F-4D97-AF65-F5344CB8AC3E}">
        <p14:creationId xmlns:p14="http://schemas.microsoft.com/office/powerpoint/2010/main" val="97697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subtract the area under the hatched red square, we are left with U1, the Wilcoxon-Mann-Whitney U statistic.</a:t>
            </a:r>
          </a:p>
          <a:p>
            <a:endParaRPr lang="en-US" dirty="0"/>
          </a:p>
          <a:p>
            <a:endParaRPr lang="en-US" dirty="0"/>
          </a:p>
          <a:p>
            <a:r>
              <a:rPr lang="en-US" dirty="0"/>
              <a:t>In this example n1 and n2 are both equal to 10, so both the red hatched area and the black dashed area are squares. But the black dashed area will only be square if n1 and n2 are equal.</a:t>
            </a:r>
          </a:p>
          <a:p>
            <a:endParaRPr lang="en-US" dirty="0"/>
          </a:p>
        </p:txBody>
      </p:sp>
      <p:sp>
        <p:nvSpPr>
          <p:cNvPr id="4" name="Slide Number Placeholder 3"/>
          <p:cNvSpPr>
            <a:spLocks noGrp="1"/>
          </p:cNvSpPr>
          <p:nvPr>
            <p:ph type="sldNum" sz="quarter" idx="10"/>
          </p:nvPr>
        </p:nvSpPr>
        <p:spPr/>
        <p:txBody>
          <a:bodyPr/>
          <a:lstStyle/>
          <a:p>
            <a:fld id="{C2C8A56A-F151-4986-A2D1-897E623084F0}" type="slidenum">
              <a:rPr lang="en-US" smtClean="0"/>
              <a:t>9</a:t>
            </a:fld>
            <a:endParaRPr lang="en-US"/>
          </a:p>
        </p:txBody>
      </p:sp>
    </p:spTree>
    <p:extLst>
      <p:ext uri="{BB962C8B-B14F-4D97-AF65-F5344CB8AC3E}">
        <p14:creationId xmlns:p14="http://schemas.microsoft.com/office/powerpoint/2010/main" val="1149112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independently calculated an ROC curve for this dataset, re-scaled it so that the true positive rate ranges from 0 to n1 (originally it would range from 0 to 1), and the false positive rate ranges from 0 to n2. When we plot it on top of this figure, it follows along the left edge of our stacked bars, except where the ties occur in the dataset. But we can see that the area of U1 is equal to the area under the scaled ROC curve. That square </a:t>
            </a:r>
            <a:r>
              <a:rPr lang="en-US" dirty="0" err="1"/>
              <a:t>tht</a:t>
            </a:r>
            <a:r>
              <a:rPr lang="en-US" dirty="0"/>
              <a:t> differs is split in half diagonally by the ROC curve and vertically for the green bars, but it is still divided exactly in half in both cases.</a:t>
            </a:r>
          </a:p>
          <a:p>
            <a:endParaRPr lang="en-US" dirty="0"/>
          </a:p>
          <a:p>
            <a:r>
              <a:rPr lang="en-US" dirty="0"/>
              <a:t>To calculate AUC from U1, we go the other way, scaling U1 down as a fraction of the n1 * n2 black dashed area.</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2C8A56A-F151-4986-A2D1-897E623084F0}" type="slidenum">
              <a:rPr lang="en-US" smtClean="0"/>
              <a:t>10</a:t>
            </a:fld>
            <a:endParaRPr lang="en-US"/>
          </a:p>
        </p:txBody>
      </p:sp>
    </p:spTree>
    <p:extLst>
      <p:ext uri="{BB962C8B-B14F-4D97-AF65-F5344CB8AC3E}">
        <p14:creationId xmlns:p14="http://schemas.microsoft.com/office/powerpoint/2010/main" val="3707064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B58C310-711D-4579-8C2F-869D853BC8F9}" type="datetime1">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E5B96343-668E-4542-9171-3BEDAFBEFAD3}" type="slidenum">
              <a:rPr lang="en-US" smtClean="0"/>
              <a:pPr/>
              <a:t>‹#›</a:t>
            </a:fld>
            <a:endParaRPr lang="en-US" dirty="0"/>
          </a:p>
        </p:txBody>
      </p:sp>
    </p:spTree>
    <p:extLst>
      <p:ext uri="{BB962C8B-B14F-4D97-AF65-F5344CB8AC3E}">
        <p14:creationId xmlns:p14="http://schemas.microsoft.com/office/powerpoint/2010/main" val="758361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42CAB0C-0BD3-4100-BB2F-17775BE1D3A6}" type="datetime1">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96343-668E-4542-9171-3BEDAFBEFAD3}" type="slidenum">
              <a:rPr lang="en-US" smtClean="0"/>
              <a:t>‹#›</a:t>
            </a:fld>
            <a:endParaRPr lang="en-US"/>
          </a:p>
        </p:txBody>
      </p:sp>
    </p:spTree>
    <p:extLst>
      <p:ext uri="{BB962C8B-B14F-4D97-AF65-F5344CB8AC3E}">
        <p14:creationId xmlns:p14="http://schemas.microsoft.com/office/powerpoint/2010/main" val="188252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BF5CC48-4465-4CD8-8624-C0DB25910CD6}" type="datetime1">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96343-668E-4542-9171-3BEDAFBEFAD3}" type="slidenum">
              <a:rPr lang="en-US" smtClean="0"/>
              <a:t>‹#›</a:t>
            </a:fld>
            <a:endParaRPr lang="en-US"/>
          </a:p>
        </p:txBody>
      </p:sp>
    </p:spTree>
    <p:extLst>
      <p:ext uri="{BB962C8B-B14F-4D97-AF65-F5344CB8AC3E}">
        <p14:creationId xmlns:p14="http://schemas.microsoft.com/office/powerpoint/2010/main" val="285014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9787991-EA5B-4D9B-93C2-3E6ECE292A10}" type="datetime1">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96343-668E-4542-9171-3BEDAFBEFAD3}" type="slidenum">
              <a:rPr lang="en-US" smtClean="0"/>
              <a:t>‹#›</a:t>
            </a:fld>
            <a:endParaRPr lang="en-US"/>
          </a:p>
        </p:txBody>
      </p:sp>
    </p:spTree>
    <p:extLst>
      <p:ext uri="{BB962C8B-B14F-4D97-AF65-F5344CB8AC3E}">
        <p14:creationId xmlns:p14="http://schemas.microsoft.com/office/powerpoint/2010/main" val="134940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26DD70-2124-4F2D-B852-28D030EBC437}" type="datetime1">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96343-668E-4542-9171-3BEDAFBEFAD3}" type="slidenum">
              <a:rPr lang="en-US" smtClean="0"/>
              <a:t>‹#›</a:t>
            </a:fld>
            <a:endParaRPr lang="en-US"/>
          </a:p>
        </p:txBody>
      </p:sp>
    </p:spTree>
    <p:extLst>
      <p:ext uri="{BB962C8B-B14F-4D97-AF65-F5344CB8AC3E}">
        <p14:creationId xmlns:p14="http://schemas.microsoft.com/office/powerpoint/2010/main" val="536924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56D252EC-6B25-4911-AB0E-1FFB37EA2D47}" type="datetime1">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96343-668E-4542-9171-3BEDAFBEFAD3}" type="slidenum">
              <a:rPr lang="en-US" smtClean="0"/>
              <a:t>‹#›</a:t>
            </a:fld>
            <a:endParaRPr lang="en-US"/>
          </a:p>
        </p:txBody>
      </p:sp>
    </p:spTree>
    <p:extLst>
      <p:ext uri="{BB962C8B-B14F-4D97-AF65-F5344CB8AC3E}">
        <p14:creationId xmlns:p14="http://schemas.microsoft.com/office/powerpoint/2010/main" val="149839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40209257-A002-4E84-AB51-4A929D28F773}" type="datetime1">
              <a:rPr lang="en-US" smtClean="0"/>
              <a:t>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B96343-668E-4542-9171-3BEDAFBEFAD3}" type="slidenum">
              <a:rPr lang="en-US" smtClean="0"/>
              <a:t>‹#›</a:t>
            </a:fld>
            <a:endParaRPr lang="en-US"/>
          </a:p>
        </p:txBody>
      </p:sp>
    </p:spTree>
    <p:extLst>
      <p:ext uri="{BB962C8B-B14F-4D97-AF65-F5344CB8AC3E}">
        <p14:creationId xmlns:p14="http://schemas.microsoft.com/office/powerpoint/2010/main" val="415474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795BFE8-779F-4B86-B814-C78CB205A997}" type="datetime1">
              <a:rPr lang="en-US" smtClean="0"/>
              <a:t>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B96343-668E-4542-9171-3BEDAFBEFAD3}" type="slidenum">
              <a:rPr lang="en-US" smtClean="0"/>
              <a:t>‹#›</a:t>
            </a:fld>
            <a:endParaRPr lang="en-US"/>
          </a:p>
        </p:txBody>
      </p:sp>
    </p:spTree>
    <p:extLst>
      <p:ext uri="{BB962C8B-B14F-4D97-AF65-F5344CB8AC3E}">
        <p14:creationId xmlns:p14="http://schemas.microsoft.com/office/powerpoint/2010/main" val="210387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7155-A59D-4DEF-AD1A-7B6D25C4CF4D}" type="datetime1">
              <a:rPr lang="en-US" smtClean="0"/>
              <a:t>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B96343-668E-4542-9171-3BEDAFBEFAD3}" type="slidenum">
              <a:rPr lang="en-US" smtClean="0"/>
              <a:t>‹#›</a:t>
            </a:fld>
            <a:endParaRPr lang="en-US"/>
          </a:p>
        </p:txBody>
      </p:sp>
    </p:spTree>
    <p:extLst>
      <p:ext uri="{BB962C8B-B14F-4D97-AF65-F5344CB8AC3E}">
        <p14:creationId xmlns:p14="http://schemas.microsoft.com/office/powerpoint/2010/main" val="259924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2681EE-2AA1-4F4D-8A3C-23EDB7902FC4}" type="datetime1">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96343-668E-4542-9171-3BEDAFBEFAD3}" type="slidenum">
              <a:rPr lang="en-US" smtClean="0"/>
              <a:t>‹#›</a:t>
            </a:fld>
            <a:endParaRPr lang="en-US"/>
          </a:p>
        </p:txBody>
      </p:sp>
    </p:spTree>
    <p:extLst>
      <p:ext uri="{BB962C8B-B14F-4D97-AF65-F5344CB8AC3E}">
        <p14:creationId xmlns:p14="http://schemas.microsoft.com/office/powerpoint/2010/main" val="180386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E4B8DB-5C66-42BE-863B-7B36BBABE6E5}" type="datetime1">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96343-668E-4542-9171-3BEDAFBEFAD3}" type="slidenum">
              <a:rPr lang="en-US" smtClean="0"/>
              <a:t>‹#›</a:t>
            </a:fld>
            <a:endParaRPr lang="en-US"/>
          </a:p>
        </p:txBody>
      </p:sp>
    </p:spTree>
    <p:extLst>
      <p:ext uri="{BB962C8B-B14F-4D97-AF65-F5344CB8AC3E}">
        <p14:creationId xmlns:p14="http://schemas.microsoft.com/office/powerpoint/2010/main" val="259774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4F644-24E7-4516-A0C6-64B270F8775A}" type="datetime1">
              <a:rPr lang="en-US" smtClean="0"/>
              <a:t>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96343-668E-4542-9171-3BEDAFBEFAD3}" type="slidenum">
              <a:rPr lang="en-US" smtClean="0"/>
              <a:t>‹#›</a:t>
            </a:fld>
            <a:endParaRPr lang="en-US"/>
          </a:p>
        </p:txBody>
      </p:sp>
    </p:spTree>
    <p:extLst>
      <p:ext uri="{BB962C8B-B14F-4D97-AF65-F5344CB8AC3E}">
        <p14:creationId xmlns:p14="http://schemas.microsoft.com/office/powerpoint/2010/main" val="425187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blog.revolutionanalytics.com/2016/08/roc-curves-in-two-lines-of-code.html"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blog.revolutionanalytics.com/2016/11/calculating-auc.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4893"/>
            <a:ext cx="9144000" cy="3229472"/>
          </a:xfrm>
        </p:spPr>
        <p:txBody>
          <a:bodyPr>
            <a:normAutofit fontScale="90000"/>
          </a:bodyPr>
          <a:lstStyle/>
          <a:p>
            <a:r>
              <a:rPr lang="en-US" b="1" dirty="0"/>
              <a:t>AUC Meets the </a:t>
            </a:r>
            <a:br>
              <a:rPr lang="en-US" b="1" dirty="0"/>
            </a:br>
            <a:r>
              <a:rPr lang="en-US" b="1" dirty="0"/>
              <a:t>Wilcoxon-Mann-Whitney </a:t>
            </a:r>
            <a:br>
              <a:rPr lang="en-US" b="1" dirty="0"/>
            </a:br>
            <a:r>
              <a:rPr lang="en-US" b="1" dirty="0"/>
              <a:t>U Statistic</a:t>
            </a:r>
            <a:br>
              <a:rPr lang="en-US" b="1" dirty="0"/>
            </a:br>
            <a:endParaRPr lang="en-US" dirty="0"/>
          </a:p>
        </p:txBody>
      </p:sp>
      <p:sp>
        <p:nvSpPr>
          <p:cNvPr id="3" name="Subtitle 2"/>
          <p:cNvSpPr>
            <a:spLocks noGrp="1"/>
          </p:cNvSpPr>
          <p:nvPr>
            <p:ph type="subTitle" idx="1"/>
          </p:nvPr>
        </p:nvSpPr>
        <p:spPr>
          <a:xfrm>
            <a:off x="1524000" y="4923841"/>
            <a:ext cx="9144000" cy="1655762"/>
          </a:xfrm>
        </p:spPr>
        <p:txBody>
          <a:bodyPr/>
          <a:lstStyle/>
          <a:p>
            <a:r>
              <a:rPr lang="en-US" dirty="0"/>
              <a:t>Bob Horton</a:t>
            </a:r>
          </a:p>
          <a:p>
            <a:r>
              <a:rPr lang="en-US" dirty="0"/>
              <a:t>Senior Data Scientist</a:t>
            </a:r>
          </a:p>
          <a:p>
            <a:r>
              <a:rPr lang="en-US" dirty="0"/>
              <a:t>Microsoft</a:t>
            </a:r>
          </a:p>
          <a:p>
            <a:endParaRPr lang="en-US" dirty="0"/>
          </a:p>
        </p:txBody>
      </p:sp>
      <p:sp>
        <p:nvSpPr>
          <p:cNvPr id="4" name="Slide Number Placeholder 3"/>
          <p:cNvSpPr>
            <a:spLocks noGrp="1"/>
          </p:cNvSpPr>
          <p:nvPr>
            <p:ph type="sldNum" sz="quarter" idx="12"/>
          </p:nvPr>
        </p:nvSpPr>
        <p:spPr/>
        <p:txBody>
          <a:bodyPr/>
          <a:lstStyle/>
          <a:p>
            <a:fld id="{E5B96343-668E-4542-9171-3BEDAFBEFAD3}" type="slidenum">
              <a:rPr lang="en-US" smtClean="0"/>
              <a:t>1</a:t>
            </a:fld>
            <a:endParaRPr lang="en-US"/>
          </a:p>
        </p:txBody>
      </p:sp>
    </p:spTree>
    <p:extLst>
      <p:ext uri="{BB962C8B-B14F-4D97-AF65-F5344CB8AC3E}">
        <p14:creationId xmlns:p14="http://schemas.microsoft.com/office/powerpoint/2010/main" val="4044172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5400" y="36209"/>
            <a:ext cx="9601200" cy="6858000"/>
          </a:xfrm>
          <a:prstGeom prst="rect">
            <a:avLst/>
          </a:prstGeom>
        </p:spPr>
      </p:pic>
      <p:sp>
        <p:nvSpPr>
          <p:cNvPr id="3" name="Left Brace 2"/>
          <p:cNvSpPr/>
          <p:nvPr/>
        </p:nvSpPr>
        <p:spPr>
          <a:xfrm rot="16200000" flipH="1">
            <a:off x="4451974" y="-907661"/>
            <a:ext cx="183937" cy="3619590"/>
          </a:xfrm>
          <a:prstGeom prst="leftBrace">
            <a:avLst>
              <a:gd name="adj1" fmla="val 52595"/>
              <a:gd name="adj2" fmla="val 49856"/>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257132" y="15452"/>
            <a:ext cx="815075" cy="707886"/>
          </a:xfrm>
          <a:prstGeom prst="rect">
            <a:avLst/>
          </a:prstGeom>
          <a:noFill/>
        </p:spPr>
        <p:txBody>
          <a:bodyPr wrap="square" rtlCol="0">
            <a:spAutoFit/>
          </a:bodyPr>
          <a:lstStyle/>
          <a:p>
            <a:r>
              <a:rPr lang="en-US" sz="4000" b="1" dirty="0"/>
              <a:t>n</a:t>
            </a:r>
            <a:r>
              <a:rPr lang="en-US" sz="4000" b="1" baseline="-25000" dirty="0"/>
              <a:t>2</a:t>
            </a:r>
          </a:p>
        </p:txBody>
      </p:sp>
      <p:pic>
        <p:nvPicPr>
          <p:cNvPr id="7" name="Picture 6"/>
          <p:cNvPicPr>
            <a:picLocks noChangeAspect="1"/>
          </p:cNvPicPr>
          <p:nvPr/>
        </p:nvPicPr>
        <p:blipFill>
          <a:blip r:embed="rId4">
            <a:clrChange>
              <a:clrFrom>
                <a:srgbClr val="FFFFFF"/>
              </a:clrFrom>
              <a:clrTo>
                <a:srgbClr val="FFFFFF">
                  <a:alpha val="0"/>
                </a:srgbClr>
              </a:clrTo>
            </a:clrChange>
          </a:blip>
          <a:stretch>
            <a:fillRect/>
          </a:stretch>
        </p:blipFill>
        <p:spPr>
          <a:xfrm>
            <a:off x="139700" y="5473363"/>
            <a:ext cx="2526707" cy="1137298"/>
          </a:xfrm>
          <a:prstGeom prst="rect">
            <a:avLst/>
          </a:prstGeom>
        </p:spPr>
      </p:pic>
      <p:sp>
        <p:nvSpPr>
          <p:cNvPr id="8" name="TextBox 7"/>
          <p:cNvSpPr txBox="1"/>
          <p:nvPr/>
        </p:nvSpPr>
        <p:spPr>
          <a:xfrm>
            <a:off x="717613" y="357968"/>
            <a:ext cx="1937148" cy="954107"/>
          </a:xfrm>
          <a:prstGeom prst="rect">
            <a:avLst/>
          </a:prstGeom>
          <a:noFill/>
        </p:spPr>
        <p:txBody>
          <a:bodyPr wrap="square" rtlCol="0">
            <a:spAutoFit/>
          </a:bodyPr>
          <a:lstStyle/>
          <a:p>
            <a:r>
              <a:rPr lang="en-US" sz="2800" b="1" dirty="0">
                <a:solidFill>
                  <a:srgbClr val="0000FF"/>
                </a:solidFill>
              </a:rPr>
              <a:t>Scaled ROC curve</a:t>
            </a:r>
          </a:p>
        </p:txBody>
      </p:sp>
      <p:cxnSp>
        <p:nvCxnSpPr>
          <p:cNvPr id="10" name="Connector: Curved 9"/>
          <p:cNvCxnSpPr>
            <a:cxnSpLocks/>
          </p:cNvCxnSpPr>
          <p:nvPr/>
        </p:nvCxnSpPr>
        <p:spPr>
          <a:xfrm>
            <a:off x="1686187" y="1080930"/>
            <a:ext cx="2105637" cy="1326710"/>
          </a:xfrm>
          <a:prstGeom prst="curvedConnector3">
            <a:avLst>
              <a:gd name="adj1" fmla="val 55578"/>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12"/>
          </p:nvPr>
        </p:nvSpPr>
        <p:spPr/>
        <p:txBody>
          <a:bodyPr/>
          <a:lstStyle/>
          <a:p>
            <a:fld id="{E5B96343-668E-4542-9171-3BEDAFBEFAD3}" type="slidenum">
              <a:rPr lang="en-US" smtClean="0"/>
              <a:t>10</a:t>
            </a:fld>
            <a:endParaRPr lang="en-US"/>
          </a:p>
        </p:txBody>
      </p:sp>
      <p:sp>
        <p:nvSpPr>
          <p:cNvPr id="19" name="Rectangle 18"/>
          <p:cNvSpPr/>
          <p:nvPr/>
        </p:nvSpPr>
        <p:spPr>
          <a:xfrm>
            <a:off x="6395683" y="810165"/>
            <a:ext cx="3993773" cy="485240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6480187" y="1537838"/>
            <a:ext cx="1242368" cy="3606276"/>
            <a:chOff x="10347511" y="1445559"/>
            <a:chExt cx="1242368" cy="3606276"/>
          </a:xfrm>
        </p:grpSpPr>
        <p:sp>
          <p:nvSpPr>
            <p:cNvPr id="5" name="Left Brace 4"/>
            <p:cNvSpPr/>
            <p:nvPr/>
          </p:nvSpPr>
          <p:spPr>
            <a:xfrm flipH="1">
              <a:off x="10347511" y="1445559"/>
              <a:ext cx="255429" cy="3606276"/>
            </a:xfrm>
            <a:prstGeom prst="leftBrace">
              <a:avLst>
                <a:gd name="adj1" fmla="val 52595"/>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0774804" y="2877860"/>
              <a:ext cx="815075" cy="707886"/>
            </a:xfrm>
            <a:prstGeom prst="rect">
              <a:avLst/>
            </a:prstGeom>
            <a:noFill/>
          </p:spPr>
          <p:txBody>
            <a:bodyPr wrap="square" rtlCol="0">
              <a:spAutoFit/>
            </a:bodyPr>
            <a:lstStyle/>
            <a:p>
              <a:r>
                <a:rPr lang="en-US" sz="4000" b="1" dirty="0"/>
                <a:t>n</a:t>
              </a:r>
              <a:r>
                <a:rPr lang="en-US" sz="4000" b="1" baseline="-25000" dirty="0"/>
                <a:t>1</a:t>
              </a:r>
            </a:p>
          </p:txBody>
        </p:sp>
      </p:grpSp>
      <p:sp>
        <p:nvSpPr>
          <p:cNvPr id="21" name="Rectangle 20"/>
          <p:cNvSpPr/>
          <p:nvPr/>
        </p:nvSpPr>
        <p:spPr>
          <a:xfrm>
            <a:off x="6711888" y="5545122"/>
            <a:ext cx="3993773" cy="46433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3627767" y="3418178"/>
            <a:ext cx="1505264" cy="1480289"/>
            <a:chOff x="3627767" y="3418178"/>
            <a:chExt cx="1505264" cy="1480289"/>
          </a:xfrm>
        </p:grpSpPr>
        <p:sp>
          <p:nvSpPr>
            <p:cNvPr id="24" name="Rectangle: Rounded Corners 23"/>
            <p:cNvSpPr/>
            <p:nvPr/>
          </p:nvSpPr>
          <p:spPr>
            <a:xfrm>
              <a:off x="3627767" y="3418178"/>
              <a:ext cx="1505264" cy="1480289"/>
            </a:xfrm>
            <a:prstGeom prst="roundRect">
              <a:avLst>
                <a:gd name="adj" fmla="val 50000"/>
              </a:avLst>
            </a:prstGeom>
            <a:solidFill>
              <a:schemeClr val="accent2">
                <a:lumMod val="20000"/>
                <a:lumOff val="80000"/>
              </a:schemeClr>
            </a:solidFill>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p:cNvPicPr>
              <a:picLocks noChangeAspect="1"/>
            </p:cNvPicPr>
            <p:nvPr/>
          </p:nvPicPr>
          <p:blipFill rotWithShape="1">
            <a:blip r:embed="rId5">
              <a:clrChange>
                <a:clrFrom>
                  <a:srgbClr val="FFFFFF"/>
                </a:clrFrom>
                <a:clrTo>
                  <a:srgbClr val="FFFFFF">
                    <a:alpha val="0"/>
                  </a:srgbClr>
                </a:clrTo>
              </a:clrChange>
            </a:blip>
            <a:srcRect r="85531"/>
            <a:stretch/>
          </p:blipFill>
          <p:spPr>
            <a:xfrm>
              <a:off x="4153427" y="3722159"/>
              <a:ext cx="453944" cy="872326"/>
            </a:xfrm>
            <a:prstGeom prst="rect">
              <a:avLst/>
            </a:prstGeom>
          </p:spPr>
        </p:pic>
      </p:grpSp>
    </p:spTree>
    <p:extLst>
      <p:ext uri="{BB962C8B-B14F-4D97-AF65-F5344CB8AC3E}">
        <p14:creationId xmlns:p14="http://schemas.microsoft.com/office/powerpoint/2010/main" val="5990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1312" y="0"/>
            <a:ext cx="6429375" cy="6858000"/>
          </a:xfrm>
          <a:prstGeom prst="rect">
            <a:avLst/>
          </a:prstGeom>
        </p:spPr>
      </p:pic>
      <p:sp>
        <p:nvSpPr>
          <p:cNvPr id="15" name="Slide Number Placeholder 14"/>
          <p:cNvSpPr>
            <a:spLocks noGrp="1"/>
          </p:cNvSpPr>
          <p:nvPr>
            <p:ph type="sldNum" sz="quarter" idx="12"/>
          </p:nvPr>
        </p:nvSpPr>
        <p:spPr/>
        <p:txBody>
          <a:bodyPr/>
          <a:lstStyle/>
          <a:p>
            <a:fld id="{E5B96343-668E-4542-9171-3BEDAFBEFAD3}" type="slidenum">
              <a:rPr lang="en-US" smtClean="0"/>
              <a:t>11</a:t>
            </a:fld>
            <a:endParaRPr lang="en-US"/>
          </a:p>
        </p:txBody>
      </p:sp>
    </p:spTree>
    <p:extLst>
      <p:ext uri="{BB962C8B-B14F-4D97-AF65-F5344CB8AC3E}">
        <p14:creationId xmlns:p14="http://schemas.microsoft.com/office/powerpoint/2010/main" val="1702815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258" y="165208"/>
            <a:ext cx="9601270" cy="6400846"/>
          </a:xfrm>
          <a:prstGeom prst="rect">
            <a:avLst/>
          </a:prstGeom>
        </p:spPr>
      </p:pic>
      <p:sp>
        <p:nvSpPr>
          <p:cNvPr id="4" name="Slide Number Placeholder 3"/>
          <p:cNvSpPr>
            <a:spLocks noGrp="1"/>
          </p:cNvSpPr>
          <p:nvPr>
            <p:ph type="sldNum" sz="quarter" idx="12"/>
          </p:nvPr>
        </p:nvSpPr>
        <p:spPr/>
        <p:txBody>
          <a:bodyPr/>
          <a:lstStyle/>
          <a:p>
            <a:fld id="{E5B96343-668E-4542-9171-3BEDAFBEFAD3}" type="slidenum">
              <a:rPr lang="en-US" smtClean="0"/>
              <a:t>12</a:t>
            </a:fld>
            <a:endParaRPr lang="en-US"/>
          </a:p>
        </p:txBody>
      </p:sp>
    </p:spTree>
    <p:extLst>
      <p:ext uri="{BB962C8B-B14F-4D97-AF65-F5344CB8AC3E}">
        <p14:creationId xmlns:p14="http://schemas.microsoft.com/office/powerpoint/2010/main" val="2446606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7841" y="3015733"/>
            <a:ext cx="6891618" cy="1815882"/>
          </a:xfrm>
          <a:prstGeom prst="rect">
            <a:avLst/>
          </a:prstGeom>
        </p:spPr>
        <p:txBody>
          <a:bodyPr wrap="square">
            <a:spAutoFit/>
          </a:bodyPr>
          <a:lstStyle/>
          <a:p>
            <a:pPr marL="457200" indent="-457200">
              <a:buFont typeface="Arial" panose="020B0604020202020204" pitchFamily="34" charset="0"/>
              <a:buChar char="•"/>
            </a:pPr>
            <a:r>
              <a:rPr lang="en-US" sz="2800" b="0" i="0" dirty="0">
                <a:solidFill>
                  <a:srgbClr val="000000"/>
                </a:solidFill>
                <a:effectLst/>
                <a:latin typeface="Segoe"/>
                <a:hlinkClick r:id="rId3"/>
              </a:rPr>
              <a:t>ROC Curves in Two Lines of R Code</a:t>
            </a:r>
            <a:endParaRPr lang="en-US" sz="2800" dirty="0">
              <a:solidFill>
                <a:srgbClr val="000000"/>
              </a:solidFill>
              <a:latin typeface="Segoe"/>
            </a:endParaRPr>
          </a:p>
          <a:p>
            <a:pPr marL="457200" indent="-457200">
              <a:buFont typeface="Arial" panose="020B0604020202020204" pitchFamily="34" charset="0"/>
              <a:buChar char="•"/>
            </a:pPr>
            <a:r>
              <a:rPr lang="en-US" sz="2800" b="0" i="0" dirty="0">
                <a:solidFill>
                  <a:srgbClr val="000000"/>
                </a:solidFill>
                <a:effectLst/>
                <a:latin typeface="Segoe"/>
                <a:hlinkClick r:id="rId4"/>
              </a:rPr>
              <a:t>Calculating AUC</a:t>
            </a:r>
            <a:endParaRPr lang="en-US" sz="2800" b="0" i="0" dirty="0">
              <a:solidFill>
                <a:srgbClr val="000000"/>
              </a:solidFill>
              <a:effectLst/>
              <a:latin typeface="Segoe"/>
            </a:endParaRPr>
          </a:p>
          <a:p>
            <a:pPr marL="457200" indent="-457200">
              <a:buFont typeface="Arial" panose="020B0604020202020204" pitchFamily="34" charset="0"/>
              <a:buChar char="•"/>
            </a:pPr>
            <a:r>
              <a:rPr lang="en-US" sz="2800" dirty="0">
                <a:solidFill>
                  <a:srgbClr val="000000"/>
                </a:solidFill>
                <a:latin typeface="Segoe"/>
              </a:rPr>
              <a:t>AUC meets the Wilcoxon-Mann-Whitney U Statistic </a:t>
            </a:r>
            <a:endParaRPr lang="en-US" sz="2800" b="0" i="0" dirty="0">
              <a:solidFill>
                <a:srgbClr val="000000"/>
              </a:solidFill>
              <a:effectLst/>
              <a:latin typeface="Segoe"/>
            </a:endParaRPr>
          </a:p>
        </p:txBody>
      </p:sp>
      <p:sp>
        <p:nvSpPr>
          <p:cNvPr id="5" name="TextBox 4"/>
          <p:cNvSpPr txBox="1"/>
          <p:nvPr/>
        </p:nvSpPr>
        <p:spPr>
          <a:xfrm>
            <a:off x="2649071" y="2144806"/>
            <a:ext cx="6824381" cy="584775"/>
          </a:xfrm>
          <a:prstGeom prst="rect">
            <a:avLst/>
          </a:prstGeom>
          <a:noFill/>
        </p:spPr>
        <p:txBody>
          <a:bodyPr wrap="square" rtlCol="0">
            <a:spAutoFit/>
          </a:bodyPr>
          <a:lstStyle/>
          <a:p>
            <a:r>
              <a:rPr lang="en-US" sz="3200" dirty="0"/>
              <a:t>Bob’s Revolutions blog posts on AUC:</a:t>
            </a:r>
          </a:p>
        </p:txBody>
      </p:sp>
      <p:sp>
        <p:nvSpPr>
          <p:cNvPr id="6" name="Slide Number Placeholder 5"/>
          <p:cNvSpPr>
            <a:spLocks noGrp="1"/>
          </p:cNvSpPr>
          <p:nvPr>
            <p:ph type="sldNum" sz="quarter" idx="12"/>
          </p:nvPr>
        </p:nvSpPr>
        <p:spPr/>
        <p:txBody>
          <a:bodyPr/>
          <a:lstStyle/>
          <a:p>
            <a:fld id="{E5B96343-668E-4542-9171-3BEDAFBEFAD3}" type="slidenum">
              <a:rPr lang="en-US" smtClean="0"/>
              <a:t>13</a:t>
            </a:fld>
            <a:endParaRPr lang="en-US"/>
          </a:p>
        </p:txBody>
      </p:sp>
    </p:spTree>
    <p:extLst>
      <p:ext uri="{BB962C8B-B14F-4D97-AF65-F5344CB8AC3E}">
        <p14:creationId xmlns:p14="http://schemas.microsoft.com/office/powerpoint/2010/main" val="3291816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8483"/>
            <a:ext cx="10515600" cy="1325563"/>
          </a:xfrm>
        </p:spPr>
        <p:txBody>
          <a:bodyPr/>
          <a:lstStyle/>
          <a:p>
            <a:pPr algn="ctr"/>
            <a:r>
              <a:rPr lang="en-US" dirty="0"/>
              <a:t>Bonus Slides!</a:t>
            </a:r>
          </a:p>
        </p:txBody>
      </p:sp>
      <p:sp>
        <p:nvSpPr>
          <p:cNvPr id="3" name="Slide Number Placeholder 2"/>
          <p:cNvSpPr>
            <a:spLocks noGrp="1"/>
          </p:cNvSpPr>
          <p:nvPr>
            <p:ph type="sldNum" sz="quarter" idx="12"/>
          </p:nvPr>
        </p:nvSpPr>
        <p:spPr/>
        <p:txBody>
          <a:bodyPr/>
          <a:lstStyle/>
          <a:p>
            <a:fld id="{E5B96343-668E-4542-9171-3BEDAFBEFAD3}" type="slidenum">
              <a:rPr lang="en-US" smtClean="0"/>
              <a:t>14</a:t>
            </a:fld>
            <a:endParaRPr lang="en-US"/>
          </a:p>
        </p:txBody>
      </p:sp>
    </p:spTree>
    <p:extLst>
      <p:ext uri="{BB962C8B-B14F-4D97-AF65-F5344CB8AC3E}">
        <p14:creationId xmlns:p14="http://schemas.microsoft.com/office/powerpoint/2010/main" val="1405361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http://revolution-computing.typepad.com/.a/6a010534b1db25970b01b7c882060b970b-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372"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encrypted-tbn2.gstatic.com/images?q=tbn:ANd9GcS3NmrckkNOk-fRXrxrFz3JVIq18kQISRWqkVyF0Q-Y6X1gnQzjZA"/>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1370" y="3246539"/>
            <a:ext cx="5161002" cy="28901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3070" y="1768288"/>
            <a:ext cx="432995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Sort the observed outcomes by their predicted scores with the highest scores first.</a:t>
            </a:r>
          </a:p>
          <a:p>
            <a:pPr marL="285750" indent="-285750">
              <a:buFont typeface="Arial" panose="020B0604020202020204" pitchFamily="34" charset="0"/>
              <a:buChar char="•"/>
            </a:pPr>
            <a:r>
              <a:rPr lang="en-US" dirty="0"/>
              <a:t>Calculate cumulative True Positive Rate (TPR) and False Positive Rate (FPR) for the ordered observed outcomes.</a:t>
            </a:r>
          </a:p>
          <a:p>
            <a:pPr marL="285750" indent="-285750">
              <a:buFont typeface="Arial" panose="020B0604020202020204" pitchFamily="34" charset="0"/>
              <a:buChar char="•"/>
            </a:pPr>
            <a:r>
              <a:rPr lang="en-US" dirty="0"/>
              <a:t>Plot TPR (Sensitivity) against FPR (1 – Specificity)</a:t>
            </a:r>
          </a:p>
        </p:txBody>
      </p:sp>
      <p:sp>
        <p:nvSpPr>
          <p:cNvPr id="3" name="TextBox 2"/>
          <p:cNvSpPr txBox="1"/>
          <p:nvPr/>
        </p:nvSpPr>
        <p:spPr>
          <a:xfrm>
            <a:off x="598394" y="833718"/>
            <a:ext cx="3953435" cy="830997"/>
          </a:xfrm>
          <a:prstGeom prst="rect">
            <a:avLst/>
          </a:prstGeom>
          <a:noFill/>
        </p:spPr>
        <p:txBody>
          <a:bodyPr wrap="square" rtlCol="0">
            <a:spAutoFit/>
          </a:bodyPr>
          <a:lstStyle/>
          <a:p>
            <a:r>
              <a:rPr lang="en-US" sz="2400" b="1" dirty="0"/>
              <a:t>Simple ROC curves: </a:t>
            </a:r>
          </a:p>
          <a:p>
            <a:r>
              <a:rPr lang="en-US" sz="2400" b="1" dirty="0"/>
              <a:t>Think like a turtle</a:t>
            </a:r>
          </a:p>
        </p:txBody>
      </p:sp>
      <p:sp>
        <p:nvSpPr>
          <p:cNvPr id="4" name="Slide Number Placeholder 3"/>
          <p:cNvSpPr>
            <a:spLocks noGrp="1"/>
          </p:cNvSpPr>
          <p:nvPr>
            <p:ph type="sldNum" sz="quarter" idx="12"/>
          </p:nvPr>
        </p:nvSpPr>
        <p:spPr/>
        <p:txBody>
          <a:bodyPr/>
          <a:lstStyle/>
          <a:p>
            <a:fld id="{E5B96343-668E-4542-9171-3BEDAFBEFAD3}" type="slidenum">
              <a:rPr lang="en-US" smtClean="0"/>
              <a:t>15</a:t>
            </a:fld>
            <a:endParaRPr lang="en-US"/>
          </a:p>
        </p:txBody>
      </p:sp>
      <p:sp>
        <p:nvSpPr>
          <p:cNvPr id="8" name="TextBox 7"/>
          <p:cNvSpPr txBox="1"/>
          <p:nvPr/>
        </p:nvSpPr>
        <p:spPr>
          <a:xfrm>
            <a:off x="5863904" y="6246524"/>
            <a:ext cx="5863905" cy="584775"/>
          </a:xfrm>
          <a:prstGeom prst="rect">
            <a:avLst/>
          </a:prstGeom>
          <a:solidFill>
            <a:schemeClr val="bg1"/>
          </a:solidFill>
        </p:spPr>
        <p:txBody>
          <a:bodyPr wrap="square" rtlCol="0">
            <a:spAutoFit/>
          </a:bodyPr>
          <a:lstStyle/>
          <a:p>
            <a:r>
              <a:rPr lang="en-US" sz="1600" dirty="0"/>
              <a:t>0.0                 0.2                  0.4                 0.6                 0.8                  1.0</a:t>
            </a:r>
          </a:p>
          <a:p>
            <a:pPr algn="ctr"/>
            <a:r>
              <a:rPr lang="en-US" sz="1600" dirty="0"/>
              <a:t>False Positive Rate</a:t>
            </a:r>
          </a:p>
        </p:txBody>
      </p:sp>
      <p:sp>
        <p:nvSpPr>
          <p:cNvPr id="9" name="TextBox 8"/>
          <p:cNvSpPr txBox="1"/>
          <p:nvPr/>
        </p:nvSpPr>
        <p:spPr>
          <a:xfrm rot="16200000">
            <a:off x="4371606" y="2964513"/>
            <a:ext cx="1854867" cy="369332"/>
          </a:xfrm>
          <a:prstGeom prst="rect">
            <a:avLst/>
          </a:prstGeom>
          <a:solidFill>
            <a:schemeClr val="bg1"/>
          </a:solidFill>
        </p:spPr>
        <p:txBody>
          <a:bodyPr wrap="none" rtlCol="0">
            <a:spAutoFit/>
          </a:bodyPr>
          <a:lstStyle/>
          <a:p>
            <a:r>
              <a:rPr lang="en-US" dirty="0"/>
              <a:t>True Positive Rate</a:t>
            </a:r>
          </a:p>
        </p:txBody>
      </p:sp>
    </p:spTree>
    <p:extLst>
      <p:ext uri="{BB962C8B-B14F-4D97-AF65-F5344CB8AC3E}">
        <p14:creationId xmlns:p14="http://schemas.microsoft.com/office/powerpoint/2010/main" val="275812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descr="http://revolution-computing.typepad.com/.a/6a010534b1db25970b01bb0953c54a970d-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15" y="1149790"/>
            <a:ext cx="64008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revolution-computing.typepad.com/.a/6a010534b1db25970b01b8d23a975a970c-p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0116" y="1149790"/>
            <a:ext cx="64008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E5B96343-668E-4542-9171-3BEDAFBEFAD3}" type="slidenum">
              <a:rPr lang="en-US" smtClean="0"/>
              <a:t>16</a:t>
            </a:fld>
            <a:endParaRPr lang="en-US"/>
          </a:p>
        </p:txBody>
      </p:sp>
      <p:sp>
        <p:nvSpPr>
          <p:cNvPr id="4" name="TextBox 3"/>
          <p:cNvSpPr txBox="1"/>
          <p:nvPr/>
        </p:nvSpPr>
        <p:spPr>
          <a:xfrm>
            <a:off x="3246539" y="5947793"/>
            <a:ext cx="5364061" cy="954107"/>
          </a:xfrm>
          <a:prstGeom prst="rect">
            <a:avLst/>
          </a:prstGeom>
          <a:noFill/>
        </p:spPr>
        <p:txBody>
          <a:bodyPr wrap="square" rtlCol="0">
            <a:spAutoFit/>
          </a:bodyPr>
          <a:lstStyle/>
          <a:p>
            <a:r>
              <a:rPr lang="en-US" sz="2800" dirty="0"/>
              <a:t>Negative cases in columns</a:t>
            </a:r>
          </a:p>
          <a:p>
            <a:r>
              <a:rPr lang="en-US" sz="2800" dirty="0"/>
              <a:t>Positive cases in rows</a:t>
            </a:r>
          </a:p>
        </p:txBody>
      </p:sp>
      <p:sp>
        <p:nvSpPr>
          <p:cNvPr id="5" name="TextBox 4"/>
          <p:cNvSpPr txBox="1"/>
          <p:nvPr/>
        </p:nvSpPr>
        <p:spPr>
          <a:xfrm>
            <a:off x="1453327" y="672736"/>
            <a:ext cx="3586424" cy="954107"/>
          </a:xfrm>
          <a:prstGeom prst="rect">
            <a:avLst/>
          </a:prstGeom>
          <a:solidFill>
            <a:schemeClr val="bg1"/>
          </a:solidFill>
        </p:spPr>
        <p:txBody>
          <a:bodyPr wrap="square" rtlCol="0">
            <a:spAutoFit/>
          </a:bodyPr>
          <a:lstStyle/>
          <a:p>
            <a:pPr algn="ctr"/>
            <a:r>
              <a:rPr lang="en-US" sz="2800" b="1" dirty="0"/>
              <a:t>Full-resolution scores</a:t>
            </a:r>
          </a:p>
          <a:p>
            <a:pPr algn="ctr"/>
            <a:r>
              <a:rPr lang="en-US" sz="2800" b="1" dirty="0"/>
              <a:t>(no ties)</a:t>
            </a:r>
          </a:p>
        </p:txBody>
      </p:sp>
      <p:sp>
        <p:nvSpPr>
          <p:cNvPr id="10" name="TextBox 9"/>
          <p:cNvSpPr txBox="1"/>
          <p:nvPr/>
        </p:nvSpPr>
        <p:spPr>
          <a:xfrm>
            <a:off x="7201184" y="672736"/>
            <a:ext cx="3586424" cy="954107"/>
          </a:xfrm>
          <a:prstGeom prst="rect">
            <a:avLst/>
          </a:prstGeom>
          <a:solidFill>
            <a:schemeClr val="bg1"/>
          </a:solidFill>
        </p:spPr>
        <p:txBody>
          <a:bodyPr wrap="square" rtlCol="0">
            <a:spAutoFit/>
          </a:bodyPr>
          <a:lstStyle/>
          <a:p>
            <a:pPr algn="ctr"/>
            <a:r>
              <a:rPr lang="en-US" sz="2800" b="1" dirty="0"/>
              <a:t>Rounded scores</a:t>
            </a:r>
          </a:p>
          <a:p>
            <a:pPr algn="ctr"/>
            <a:r>
              <a:rPr lang="en-US" sz="2800" b="1" dirty="0"/>
              <a:t>(includes ties)</a:t>
            </a:r>
          </a:p>
        </p:txBody>
      </p:sp>
    </p:spTree>
    <p:extLst>
      <p:ext uri="{BB962C8B-B14F-4D97-AF65-F5344CB8AC3E}">
        <p14:creationId xmlns:p14="http://schemas.microsoft.com/office/powerpoint/2010/main" val="247388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315" y="554921"/>
            <a:ext cx="11115373" cy="1938992"/>
          </a:xfrm>
          <a:prstGeom prst="rect">
            <a:avLst/>
          </a:prstGeom>
        </p:spPr>
        <p:txBody>
          <a:bodyPr wrap="square">
            <a:spAutoFit/>
          </a:bodyPr>
          <a:lstStyle/>
          <a:p>
            <a:r>
              <a:rPr lang="en-US" sz="2400" b="1" dirty="0"/>
              <a:t>ROC curve: </a:t>
            </a:r>
            <a:r>
              <a:rPr lang="en-US" sz="2400" dirty="0"/>
              <a:t>a graphical plot that illustrates the performance of a binary classifier system as its discrimination threshold is varied.</a:t>
            </a:r>
          </a:p>
          <a:p>
            <a:endParaRPr lang="en-US" sz="2400" dirty="0"/>
          </a:p>
          <a:p>
            <a:r>
              <a:rPr lang="en-US" sz="2400" b="1" dirty="0"/>
              <a:t>Wilcoxon-Mann-Whitney U test: </a:t>
            </a:r>
            <a:r>
              <a:rPr lang="en-US" sz="2400" dirty="0"/>
              <a:t>A non-parametric alternative to the unpaired Student's t-test.</a:t>
            </a:r>
          </a:p>
        </p:txBody>
      </p:sp>
      <p:pic>
        <p:nvPicPr>
          <p:cNvPr id="3" name="Picture 2"/>
          <p:cNvPicPr>
            <a:picLocks noChangeAspect="1"/>
          </p:cNvPicPr>
          <p:nvPr/>
        </p:nvPicPr>
        <p:blipFill>
          <a:blip r:embed="rId3"/>
          <a:stretch>
            <a:fillRect/>
          </a:stretch>
        </p:blipFill>
        <p:spPr>
          <a:xfrm>
            <a:off x="4121114" y="3275752"/>
            <a:ext cx="4295775" cy="1933575"/>
          </a:xfrm>
          <a:prstGeom prst="rect">
            <a:avLst/>
          </a:prstGeom>
        </p:spPr>
      </p:pic>
      <p:sp>
        <p:nvSpPr>
          <p:cNvPr id="4" name="TextBox 3"/>
          <p:cNvSpPr txBox="1"/>
          <p:nvPr/>
        </p:nvSpPr>
        <p:spPr>
          <a:xfrm>
            <a:off x="4098840" y="5878769"/>
            <a:ext cx="4340321" cy="369332"/>
          </a:xfrm>
          <a:prstGeom prst="rect">
            <a:avLst/>
          </a:prstGeom>
          <a:noFill/>
        </p:spPr>
        <p:txBody>
          <a:bodyPr wrap="square" rtlCol="0">
            <a:spAutoFit/>
          </a:bodyPr>
          <a:lstStyle/>
          <a:p>
            <a:pPr algn="ctr"/>
            <a:r>
              <a:rPr lang="en-US" dirty="0"/>
              <a:t>See “</a:t>
            </a:r>
            <a:r>
              <a:rPr lang="en-US" b="1" dirty="0"/>
              <a:t>Mann–Whitney </a:t>
            </a:r>
            <a:r>
              <a:rPr lang="en-US" b="1" i="1" dirty="0"/>
              <a:t>U</a:t>
            </a:r>
            <a:r>
              <a:rPr lang="en-US" b="1" dirty="0"/>
              <a:t> test” </a:t>
            </a:r>
            <a:r>
              <a:rPr lang="en-US" dirty="0"/>
              <a:t>in Wikipedia</a:t>
            </a:r>
            <a:endParaRPr lang="en-US" dirty="0"/>
          </a:p>
        </p:txBody>
      </p:sp>
      <p:sp>
        <p:nvSpPr>
          <p:cNvPr id="5" name="Rectangle 4"/>
          <p:cNvSpPr/>
          <p:nvPr/>
        </p:nvSpPr>
        <p:spPr>
          <a:xfrm>
            <a:off x="4353887" y="3808601"/>
            <a:ext cx="1526796" cy="755009"/>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11315" y="554922"/>
            <a:ext cx="1419489" cy="485314"/>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981039" y="3431097"/>
            <a:ext cx="812333" cy="662732"/>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11315" y="1695974"/>
            <a:ext cx="4062021" cy="384496"/>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E5B96343-668E-4542-9171-3BEDAFBEFAD3}" type="slidenum">
              <a:rPr lang="en-US" smtClean="0"/>
              <a:t>2</a:t>
            </a:fld>
            <a:endParaRPr lang="en-US"/>
          </a:p>
        </p:txBody>
      </p:sp>
    </p:spTree>
    <p:extLst>
      <p:ext uri="{BB962C8B-B14F-4D97-AF65-F5344CB8AC3E}">
        <p14:creationId xmlns:p14="http://schemas.microsoft.com/office/powerpoint/2010/main" val="300363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revolution-computing.typepad.com/.a/6a010534b1db25970b01bb0953c541970d-80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709613"/>
            <a:ext cx="7620000" cy="5438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202884" y="5376601"/>
            <a:ext cx="4420999" cy="646331"/>
          </a:xfrm>
          <a:prstGeom prst="rect">
            <a:avLst/>
          </a:prstGeom>
          <a:solidFill>
            <a:schemeClr val="bg1"/>
          </a:solidFill>
        </p:spPr>
        <p:txBody>
          <a:bodyPr wrap="square" rtlCol="0">
            <a:spAutoFit/>
          </a:bodyPr>
          <a:lstStyle/>
          <a:p>
            <a:r>
              <a:rPr lang="en-US" dirty="0"/>
              <a:t>0.0         0.2         0.4         0.6         0.8         1.0</a:t>
            </a:r>
          </a:p>
          <a:p>
            <a:pPr algn="ctr"/>
            <a:r>
              <a:rPr lang="en-US" dirty="0"/>
              <a:t>False Positive Rate</a:t>
            </a:r>
          </a:p>
        </p:txBody>
      </p:sp>
      <p:sp>
        <p:nvSpPr>
          <p:cNvPr id="6" name="TextBox 5"/>
          <p:cNvSpPr txBox="1"/>
          <p:nvPr/>
        </p:nvSpPr>
        <p:spPr>
          <a:xfrm rot="16200000">
            <a:off x="1543232" y="2986483"/>
            <a:ext cx="1854867" cy="369332"/>
          </a:xfrm>
          <a:prstGeom prst="rect">
            <a:avLst/>
          </a:prstGeom>
          <a:solidFill>
            <a:schemeClr val="bg1"/>
          </a:solidFill>
        </p:spPr>
        <p:txBody>
          <a:bodyPr wrap="none" rtlCol="0">
            <a:spAutoFit/>
          </a:bodyPr>
          <a:lstStyle/>
          <a:p>
            <a:r>
              <a:rPr lang="en-US" dirty="0"/>
              <a:t>True Positive Rate</a:t>
            </a:r>
          </a:p>
        </p:txBody>
      </p:sp>
      <p:sp>
        <p:nvSpPr>
          <p:cNvPr id="7" name="Slide Number Placeholder 6"/>
          <p:cNvSpPr>
            <a:spLocks noGrp="1"/>
          </p:cNvSpPr>
          <p:nvPr>
            <p:ph type="sldNum" sz="quarter" idx="12"/>
          </p:nvPr>
        </p:nvSpPr>
        <p:spPr/>
        <p:txBody>
          <a:bodyPr/>
          <a:lstStyle/>
          <a:p>
            <a:fld id="{E5B96343-668E-4542-9171-3BEDAFBEFAD3}" type="slidenum">
              <a:rPr lang="en-US" smtClean="0"/>
              <a:t>3</a:t>
            </a:fld>
            <a:endParaRPr lang="en-US"/>
          </a:p>
        </p:txBody>
      </p:sp>
    </p:spTree>
    <p:extLst>
      <p:ext uri="{BB962C8B-B14F-4D97-AF65-F5344CB8AC3E}">
        <p14:creationId xmlns:p14="http://schemas.microsoft.com/office/powerpoint/2010/main" val="193359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770" y="3094147"/>
            <a:ext cx="12139642" cy="2682786"/>
          </a:xfrm>
          <a:prstGeom prst="rect">
            <a:avLst/>
          </a:prstGeom>
        </p:spPr>
        <p:txBody>
          <a:bodyPr wrap="square">
            <a:spAutoFit/>
          </a:bodyPr>
          <a:lstStyle/>
          <a:p>
            <a:pPr latinLnBrk="1">
              <a:spcAft>
                <a:spcPts val="1000"/>
              </a:spcAft>
            </a:pPr>
            <a:r>
              <a:rPr lang="en-US" sz="2000" dirty="0" err="1">
                <a:latin typeface="Consolas" panose="020B0609020204030204" pitchFamily="49" charset="0"/>
                <a:ea typeface="Cambria" panose="02040503050406030204" pitchFamily="18" charset="0"/>
                <a:cs typeface="Times New Roman" panose="02020603050405020304" pitchFamily="18" charset="0"/>
              </a:rPr>
              <a:t>auc_wmw</a:t>
            </a:r>
            <a:r>
              <a:rPr lang="en-US" sz="2000" dirty="0">
                <a:latin typeface="Consolas" panose="020B0609020204030204" pitchFamily="49" charset="0"/>
                <a:ea typeface="Cambria" panose="02040503050406030204" pitchFamily="18" charset="0"/>
                <a:cs typeface="Times New Roman" panose="02020603050405020304" pitchFamily="18" charset="0"/>
              </a:rPr>
              <a:t>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dirty="0">
                <a:latin typeface="Consolas" panose="020B0609020204030204" pitchFamily="49" charset="0"/>
                <a:ea typeface="Cambria" panose="02040503050406030204" pitchFamily="18" charset="0"/>
                <a:cs typeface="Times New Roman" panose="02020603050405020304" pitchFamily="18" charset="0"/>
              </a:rPr>
              <a:t>function(labels, scores){</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  labels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as.logical</a:t>
            </a:r>
            <a:r>
              <a:rPr lang="en-US" sz="2000" dirty="0">
                <a:latin typeface="Consolas" panose="020B0609020204030204" pitchFamily="49" charset="0"/>
                <a:ea typeface="Cambria" panose="02040503050406030204" pitchFamily="18" charset="0"/>
                <a:cs typeface="Times New Roman" panose="02020603050405020304" pitchFamily="18" charset="0"/>
              </a:rPr>
              <a:t>(labels)</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err="1">
                <a:latin typeface="Consolas" panose="020B0609020204030204" pitchFamily="49" charset="0"/>
                <a:ea typeface="Cambria" panose="02040503050406030204" pitchFamily="18" charset="0"/>
                <a:cs typeface="Times New Roman" panose="02020603050405020304" pitchFamily="18" charset="0"/>
              </a:rPr>
              <a:t>pos</a:t>
            </a:r>
            <a:r>
              <a:rPr lang="en-US" sz="2000" dirty="0">
                <a:latin typeface="Consolas" panose="020B0609020204030204" pitchFamily="49" charset="0"/>
                <a:ea typeface="Cambria" panose="02040503050406030204" pitchFamily="18" charset="0"/>
                <a:cs typeface="Times New Roman" panose="02020603050405020304" pitchFamily="18" charset="0"/>
              </a:rPr>
              <a:t>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dirty="0">
                <a:latin typeface="Consolas" panose="020B0609020204030204" pitchFamily="49" charset="0"/>
                <a:ea typeface="Cambria" panose="02040503050406030204" pitchFamily="18" charset="0"/>
                <a:cs typeface="Times New Roman" panose="02020603050405020304" pitchFamily="18" charset="0"/>
              </a:rPr>
              <a:t>scores[labels]</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  neg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dirty="0">
                <a:latin typeface="Consolas" panose="020B0609020204030204" pitchFamily="49" charset="0"/>
                <a:ea typeface="Cambria" panose="02040503050406030204" pitchFamily="18" charset="0"/>
                <a:cs typeface="Times New Roman" panose="02020603050405020304" pitchFamily="18" charset="0"/>
              </a:rPr>
              <a:t>scores[!labels]</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  U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as.numeric</a:t>
            </a:r>
            <a:r>
              <a:rPr lang="en-US" sz="2000" dirty="0">
                <a:latin typeface="Consolas" panose="020B0609020204030204" pitchFamily="49" charset="0"/>
                <a:ea typeface="Cambria" panose="02040503050406030204" pitchFamily="18" charset="0"/>
                <a:cs typeface="Times New Roman" panose="02020603050405020304" pitchFamily="18" charset="0"/>
              </a:rPr>
              <a:t>(</a:t>
            </a:r>
            <a:r>
              <a:rPr lang="en-US" sz="20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wilcox.test</a:t>
            </a:r>
            <a:r>
              <a:rPr lang="en-US" sz="2000" dirty="0">
                <a:latin typeface="Consolas" panose="020B0609020204030204" pitchFamily="49" charset="0"/>
                <a:ea typeface="Cambria" panose="02040503050406030204" pitchFamily="18" charset="0"/>
                <a:cs typeface="Times New Roman" panose="02020603050405020304" pitchFamily="18" charset="0"/>
              </a:rPr>
              <a:t>(</a:t>
            </a:r>
            <a:r>
              <a:rPr lang="en-US" sz="2000" dirty="0" err="1">
                <a:latin typeface="Consolas" panose="020B0609020204030204" pitchFamily="49" charset="0"/>
                <a:ea typeface="Cambria" panose="02040503050406030204" pitchFamily="18" charset="0"/>
                <a:cs typeface="Times New Roman" panose="02020603050405020304" pitchFamily="18" charset="0"/>
              </a:rPr>
              <a:t>pos</a:t>
            </a:r>
            <a:r>
              <a:rPr lang="en-US" sz="2000" dirty="0">
                <a:latin typeface="Consolas" panose="020B0609020204030204" pitchFamily="49" charset="0"/>
                <a:ea typeface="Cambria" panose="02040503050406030204" pitchFamily="18" charset="0"/>
                <a:cs typeface="Times New Roman" panose="02020603050405020304" pitchFamily="18" charset="0"/>
              </a:rPr>
              <a:t>, neg)$statistic)</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  U/(</a:t>
            </a:r>
            <a:r>
              <a:rPr lang="en-US" sz="20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length</a:t>
            </a:r>
            <a:r>
              <a:rPr lang="en-US" sz="2000" dirty="0">
                <a:latin typeface="Consolas" panose="020B0609020204030204" pitchFamily="49" charset="0"/>
                <a:ea typeface="Cambria" panose="02040503050406030204" pitchFamily="18" charset="0"/>
                <a:cs typeface="Times New Roman" panose="02020603050405020304" pitchFamily="18" charset="0"/>
              </a:rPr>
              <a:t>(</a:t>
            </a:r>
            <a:r>
              <a:rPr lang="en-US" sz="2000" dirty="0" err="1">
                <a:latin typeface="Consolas" panose="020B0609020204030204" pitchFamily="49" charset="0"/>
                <a:ea typeface="Cambria" panose="02040503050406030204" pitchFamily="18" charset="0"/>
                <a:cs typeface="Times New Roman" panose="02020603050405020304" pitchFamily="18" charset="0"/>
              </a:rPr>
              <a:t>pos</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length</a:t>
            </a:r>
            <a:r>
              <a:rPr lang="en-US" sz="2000" dirty="0">
                <a:latin typeface="Consolas" panose="020B0609020204030204" pitchFamily="49" charset="0"/>
                <a:ea typeface="Cambria" panose="02040503050406030204" pitchFamily="18" charset="0"/>
                <a:cs typeface="Times New Roman" panose="02020603050405020304" pitchFamily="18" charset="0"/>
              </a:rPr>
              <a:t>(neg))</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n-US" sz="20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auc_wmw</a:t>
            </a:r>
            <a:r>
              <a:rPr lang="en-US" sz="2000" dirty="0">
                <a:latin typeface="Consolas" panose="020B0609020204030204" pitchFamily="49" charset="0"/>
                <a:ea typeface="Cambria" panose="02040503050406030204" pitchFamily="18" charset="0"/>
                <a:cs typeface="Times New Roman" panose="02020603050405020304" pitchFamily="18" charset="0"/>
              </a:rPr>
              <a:t>(category, prediction) # 0.825</a:t>
            </a:r>
          </a:p>
        </p:txBody>
      </p:sp>
      <p:sp>
        <p:nvSpPr>
          <p:cNvPr id="5" name="Rectangle 4"/>
          <p:cNvSpPr/>
          <p:nvPr/>
        </p:nvSpPr>
        <p:spPr>
          <a:xfrm>
            <a:off x="6169166" y="879149"/>
            <a:ext cx="1312697" cy="645129"/>
          </a:xfrm>
          <a:prstGeom prst="rect">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7770" y="814497"/>
            <a:ext cx="12139642" cy="2067233"/>
          </a:xfrm>
          <a:prstGeom prst="rect">
            <a:avLst/>
          </a:prstGeom>
        </p:spPr>
        <p:txBody>
          <a:bodyPr wrap="square">
            <a:spAutoFit/>
          </a:bodyPr>
          <a:lstStyle/>
          <a:p>
            <a:pPr latinLnBrk="1">
              <a:spcAft>
                <a:spcPts val="1000"/>
              </a:spcAft>
            </a:pPr>
            <a:r>
              <a:rPr lang="en-US" sz="2000" dirty="0">
                <a:latin typeface="Consolas" panose="020B0609020204030204" pitchFamily="49" charset="0"/>
                <a:ea typeface="Cambria" panose="02040503050406030204" pitchFamily="18" charset="0"/>
                <a:cs typeface="Times New Roman" panose="02020603050405020304" pitchFamily="18" charset="0"/>
              </a:rPr>
              <a:t>category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prediction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b="1" dirty="0">
                <a:latin typeface="Consolas" panose="020B0609020204030204" pitchFamily="49" charset="0"/>
                <a:ea typeface="Cambria" panose="02040503050406030204" pitchFamily="18" charset="0"/>
                <a:cs typeface="Times New Roman" panose="02020603050405020304" pitchFamily="18" charset="0"/>
              </a:rPr>
              <a:t>c(</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20,19,18,17,16,15,14,13,11.5,11.5,10, 9, 8, 7, 6, 5, 4, 3, 2, 1</a:t>
            </a:r>
            <a:r>
              <a:rPr lang="en-US" sz="2000" b="1" dirty="0">
                <a:latin typeface="Consolas" panose="020B0609020204030204" pitchFamily="49" charset="0"/>
                <a:ea typeface="Cambria" panose="02040503050406030204" pitchFamily="18" charset="0"/>
                <a:cs typeface="Times New Roman" panose="02020603050405020304" pitchFamily="18" charset="0"/>
              </a:rPr>
              <a:t>)</a:t>
            </a:r>
            <a:br>
              <a:rPr lang="en-US" sz="2000" dirty="0">
                <a:latin typeface="Consolas" panose="020B0609020204030204" pitchFamily="49" charset="0"/>
                <a:ea typeface="Cambria" panose="02040503050406030204" pitchFamily="18" charset="0"/>
                <a:cs typeface="Times New Roman" panose="02020603050405020304" pitchFamily="18" charset="0"/>
              </a:rPr>
            </a:b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library</a:t>
            </a:r>
            <a:r>
              <a:rPr lang="en-US" sz="2000" dirty="0">
                <a:latin typeface="Consolas" panose="020B0609020204030204" pitchFamily="49" charset="0"/>
                <a:ea typeface="Cambria" panose="02040503050406030204" pitchFamily="18" charset="0"/>
                <a:cs typeface="Times New Roman" panose="02020603050405020304" pitchFamily="18" charset="0"/>
              </a:rPr>
              <a: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pROC</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sz="2000" dirty="0">
                <a:latin typeface="Consolas" panose="020B0609020204030204" pitchFamily="49" charset="0"/>
                <a:ea typeface="Cambria" panose="02040503050406030204" pitchFamily="18" charset="0"/>
                <a:cs typeface="Times New Roman" panose="02020603050405020304" pitchFamily="18" charset="0"/>
              </a:rPr>
              <a:t>)</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a:t>
            </a:r>
            <a:r>
              <a:rPr lang="en-US" sz="2000" dirty="0" err="1">
                <a:latin typeface="Consolas" panose="020B0609020204030204" pitchFamily="49" charset="0"/>
                <a:ea typeface="Cambria" panose="02040503050406030204" pitchFamily="18" charset="0"/>
                <a:cs typeface="Times New Roman" panose="02020603050405020304" pitchFamily="18" charset="0"/>
              </a:rPr>
              <a:t>official_auc</a:t>
            </a:r>
            <a:r>
              <a:rPr lang="en-US" sz="2000" dirty="0">
                <a:latin typeface="Consolas" panose="020B0609020204030204" pitchFamily="49" charset="0"/>
                <a:ea typeface="Cambria" panose="02040503050406030204" pitchFamily="18" charset="0"/>
                <a:cs typeface="Times New Roman" panose="02020603050405020304" pitchFamily="18" charset="0"/>
              </a:rPr>
              <a:t>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auc</a:t>
            </a:r>
            <a:r>
              <a:rPr lang="en-US" sz="2000" dirty="0">
                <a:latin typeface="Consolas" panose="020B0609020204030204" pitchFamily="49" charset="0"/>
                <a:ea typeface="Cambria" panose="02040503050406030204" pitchFamily="18" charset="0"/>
                <a:cs typeface="Times New Roman" panose="02020603050405020304" pitchFamily="18" charset="0"/>
              </a:rPr>
              <a:t>(</a:t>
            </a:r>
            <a:r>
              <a:rPr lang="en-US" sz="20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roc</a:t>
            </a:r>
            <a:r>
              <a:rPr lang="en-US" sz="2000" dirty="0">
                <a:latin typeface="Consolas" panose="020B0609020204030204" pitchFamily="49" charset="0"/>
                <a:ea typeface="Cambria" panose="02040503050406030204" pitchFamily="18" charset="0"/>
                <a:cs typeface="Times New Roman" panose="02020603050405020304" pitchFamily="18" charset="0"/>
              </a:rPr>
              <a:t>(category, prediction)))</a:t>
            </a:r>
          </a:p>
          <a:p>
            <a:pPr latinLnBrk="1">
              <a:spcAft>
                <a:spcPts val="1000"/>
              </a:spcAft>
            </a:pPr>
            <a:r>
              <a:rPr lang="en-US" sz="2000" dirty="0">
                <a:latin typeface="Consolas" panose="020B0609020204030204" pitchFamily="49" charset="0"/>
                <a:ea typeface="Cambria" panose="02040503050406030204" pitchFamily="18" charset="0"/>
                <a:cs typeface="Times New Roman" panose="02020603050405020304" pitchFamily="18" charset="0"/>
              </a:rPr>
              <a:t>## Area under the curve: 0.825</a:t>
            </a:r>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7207214" y="2729652"/>
            <a:ext cx="4295775" cy="1933575"/>
          </a:xfrm>
          <a:prstGeom prst="rect">
            <a:avLst/>
          </a:prstGeom>
        </p:spPr>
      </p:pic>
      <p:sp>
        <p:nvSpPr>
          <p:cNvPr id="9" name="Slide Number Placeholder 8"/>
          <p:cNvSpPr>
            <a:spLocks noGrp="1"/>
          </p:cNvSpPr>
          <p:nvPr>
            <p:ph type="sldNum" sz="quarter" idx="12"/>
          </p:nvPr>
        </p:nvSpPr>
        <p:spPr/>
        <p:txBody>
          <a:bodyPr/>
          <a:lstStyle/>
          <a:p>
            <a:fld id="{E5B96343-668E-4542-9171-3BEDAFBEFAD3}" type="slidenum">
              <a:rPr lang="en-US" smtClean="0"/>
              <a:t>4</a:t>
            </a:fld>
            <a:endParaRPr lang="en-US"/>
          </a:p>
        </p:txBody>
      </p:sp>
    </p:spTree>
    <p:extLst>
      <p:ext uri="{BB962C8B-B14F-4D97-AF65-F5344CB8AC3E}">
        <p14:creationId xmlns:p14="http://schemas.microsoft.com/office/powerpoint/2010/main" val="251423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997201" y="641630"/>
            <a:ext cx="6410770" cy="1782506"/>
          </a:xfrm>
          <a:prstGeom prst="rect">
            <a:avLst/>
          </a:prstGeom>
        </p:spPr>
      </p:pic>
      <p:sp>
        <p:nvSpPr>
          <p:cNvPr id="5" name="Rectangle 4"/>
          <p:cNvSpPr/>
          <p:nvPr/>
        </p:nvSpPr>
        <p:spPr>
          <a:xfrm>
            <a:off x="2812388" y="2890195"/>
            <a:ext cx="8036148" cy="3785652"/>
          </a:xfrm>
          <a:prstGeom prst="rect">
            <a:avLst/>
          </a:prstGeom>
        </p:spPr>
        <p:txBody>
          <a:bodyPr wrap="square">
            <a:spAutoFit/>
          </a:bodyPr>
          <a:lstStyle/>
          <a:p>
            <a:pPr latinLnBrk="1">
              <a:spcAft>
                <a:spcPts val="1000"/>
              </a:spcAft>
            </a:pPr>
            <a:r>
              <a:rPr lang="en-US" sz="2400" dirty="0">
                <a:latin typeface="Consolas" panose="020B0609020204030204" pitchFamily="49" charset="0"/>
                <a:ea typeface="Cambria" panose="02040503050406030204" pitchFamily="18" charset="0"/>
                <a:cs typeface="Times New Roman" panose="02020603050405020304" pitchFamily="18" charset="0"/>
              </a:rPr>
              <a:t>auc_wmw2 &lt;-</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dirty="0">
                <a:latin typeface="Consolas" panose="020B0609020204030204" pitchFamily="49" charset="0"/>
                <a:ea typeface="Cambria" panose="02040503050406030204" pitchFamily="18" charset="0"/>
                <a:cs typeface="Times New Roman" panose="02020603050405020304" pitchFamily="18" charset="0"/>
              </a:rPr>
              <a:t>function(labels, scores){</a:t>
            </a: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dirty="0">
                <a:latin typeface="Consolas" panose="020B0609020204030204" pitchFamily="49" charset="0"/>
                <a:ea typeface="Cambria" panose="02040503050406030204" pitchFamily="18" charset="0"/>
                <a:cs typeface="Times New Roman" panose="02020603050405020304" pitchFamily="18" charset="0"/>
              </a:rPr>
              <a:t>  labels &lt;-</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as.logical</a:t>
            </a:r>
            <a:r>
              <a:rPr lang="en-US" sz="2400" dirty="0">
                <a:latin typeface="Consolas" panose="020B0609020204030204" pitchFamily="49" charset="0"/>
                <a:ea typeface="Cambria" panose="02040503050406030204" pitchFamily="18" charset="0"/>
                <a:cs typeface="Times New Roman" panose="02020603050405020304" pitchFamily="18" charset="0"/>
              </a:rPr>
              <a:t>(labels)</a:t>
            </a: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dirty="0">
                <a:latin typeface="Consolas" panose="020B0609020204030204" pitchFamily="49" charset="0"/>
                <a:ea typeface="Cambria" panose="02040503050406030204" pitchFamily="18" charset="0"/>
                <a:cs typeface="Times New Roman" panose="02020603050405020304" pitchFamily="18" charset="0"/>
              </a:rPr>
              <a:t>  n1 &lt;-</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sum</a:t>
            </a:r>
            <a:r>
              <a:rPr lang="en-US" sz="2400" dirty="0">
                <a:latin typeface="Consolas" panose="020B0609020204030204" pitchFamily="49" charset="0"/>
                <a:ea typeface="Cambria" panose="02040503050406030204" pitchFamily="18" charset="0"/>
                <a:cs typeface="Times New Roman" panose="02020603050405020304" pitchFamily="18" charset="0"/>
              </a:rPr>
              <a:t>(labels)</a:t>
            </a: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dirty="0">
                <a:latin typeface="Consolas" panose="020B0609020204030204" pitchFamily="49" charset="0"/>
                <a:ea typeface="Cambria" panose="02040503050406030204" pitchFamily="18" charset="0"/>
                <a:cs typeface="Times New Roman" panose="02020603050405020304" pitchFamily="18" charset="0"/>
              </a:rPr>
              <a:t>  n2 &lt;-</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sum</a:t>
            </a:r>
            <a:r>
              <a:rPr lang="en-US" sz="2400" dirty="0">
                <a:latin typeface="Consolas" panose="020B0609020204030204" pitchFamily="49" charset="0"/>
                <a:ea typeface="Cambria" panose="02040503050406030204" pitchFamily="18" charset="0"/>
                <a:cs typeface="Times New Roman" panose="02020603050405020304" pitchFamily="18" charset="0"/>
              </a:rPr>
              <a:t>(!labels)</a:t>
            </a: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dirty="0">
                <a:latin typeface="Consolas" panose="020B0609020204030204" pitchFamily="49" charset="0"/>
                <a:ea typeface="Cambria" panose="02040503050406030204" pitchFamily="18" charset="0"/>
                <a:cs typeface="Times New Roman" panose="02020603050405020304" pitchFamily="18" charset="0"/>
              </a:rPr>
              <a:t>  R1 &lt;-</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sum</a:t>
            </a:r>
            <a:r>
              <a:rPr lang="en-US" sz="2400" dirty="0">
                <a:latin typeface="Consolas" panose="020B0609020204030204" pitchFamily="49" charset="0"/>
                <a:ea typeface="Cambria" panose="02040503050406030204" pitchFamily="18" charset="0"/>
                <a:cs typeface="Times New Roman" panose="02020603050405020304" pitchFamily="18" charset="0"/>
              </a:rPr>
              <a:t>(</a:t>
            </a:r>
            <a:r>
              <a:rPr lang="en-US" sz="24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rank</a:t>
            </a:r>
            <a:r>
              <a:rPr lang="en-US" sz="2400" dirty="0">
                <a:latin typeface="Consolas" panose="020B0609020204030204" pitchFamily="49" charset="0"/>
                <a:ea typeface="Cambria" panose="02040503050406030204" pitchFamily="18" charset="0"/>
                <a:cs typeface="Times New Roman" panose="02020603050405020304" pitchFamily="18" charset="0"/>
              </a:rPr>
              <a:t>(scores)[labels])</a:t>
            </a: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dirty="0">
                <a:latin typeface="Consolas" panose="020B0609020204030204" pitchFamily="49" charset="0"/>
                <a:ea typeface="Cambria" panose="02040503050406030204" pitchFamily="18" charset="0"/>
                <a:cs typeface="Times New Roman" panose="02020603050405020304" pitchFamily="18" charset="0"/>
              </a:rPr>
              <a:t>  U1 &lt;-</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dirty="0">
                <a:latin typeface="Consolas" panose="020B0609020204030204" pitchFamily="49" charset="0"/>
                <a:ea typeface="Cambria" panose="02040503050406030204" pitchFamily="18" charset="0"/>
                <a:cs typeface="Times New Roman" panose="02020603050405020304" pitchFamily="18" charset="0"/>
              </a:rPr>
              <a:t>R1 -</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dirty="0">
                <a:latin typeface="Consolas" panose="020B0609020204030204" pitchFamily="49" charset="0"/>
                <a:ea typeface="Cambria" panose="02040503050406030204" pitchFamily="18" charset="0"/>
                <a:cs typeface="Times New Roman" panose="02020603050405020304" pitchFamily="18" charset="0"/>
              </a:rPr>
              <a:t>n1 *</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dirty="0">
                <a:latin typeface="Consolas" panose="020B0609020204030204" pitchFamily="49" charset="0"/>
                <a:ea typeface="Cambria" panose="02040503050406030204" pitchFamily="18" charset="0"/>
                <a:cs typeface="Times New Roman" panose="02020603050405020304" pitchFamily="18" charset="0"/>
              </a:rPr>
              <a:t>(n1 +</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400" dirty="0">
                <a:latin typeface="Consolas" panose="020B0609020204030204" pitchFamily="49" charset="0"/>
                <a:ea typeface="Cambria" panose="02040503050406030204" pitchFamily="18" charset="0"/>
                <a:cs typeface="Times New Roman" panose="02020603050405020304" pitchFamily="18" charset="0"/>
              </a:rPr>
              <a:t>)/</a:t>
            </a:r>
            <a:r>
              <a:rPr lang="en-US" sz="24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2</a:t>
            </a: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dirty="0">
                <a:latin typeface="Consolas" panose="020B0609020204030204" pitchFamily="49" charset="0"/>
                <a:ea typeface="Cambria" panose="02040503050406030204" pitchFamily="18" charset="0"/>
                <a:cs typeface="Times New Roman" panose="02020603050405020304" pitchFamily="18" charset="0"/>
              </a:rPr>
              <a:t>  U1/(n1 *</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dirty="0">
                <a:latin typeface="Consolas" panose="020B0609020204030204" pitchFamily="49" charset="0"/>
                <a:ea typeface="Cambria" panose="02040503050406030204" pitchFamily="18" charset="0"/>
                <a:cs typeface="Times New Roman" panose="02020603050405020304" pitchFamily="18" charset="0"/>
              </a:rPr>
              <a:t>n2)</a:t>
            </a: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dirty="0">
                <a:latin typeface="Consolas" panose="020B0609020204030204" pitchFamily="49" charset="0"/>
                <a:ea typeface="Cambria" panose="02040503050406030204" pitchFamily="18" charset="0"/>
                <a:cs typeface="Times New Roman" panose="02020603050405020304" pitchFamily="18" charset="0"/>
              </a:rPr>
              <a:t>}</a:t>
            </a:r>
            <a:br>
              <a:rPr lang="en-US" sz="2400" dirty="0">
                <a:latin typeface="Consolas" panose="020B0609020204030204" pitchFamily="49" charset="0"/>
                <a:ea typeface="Cambria" panose="02040503050406030204" pitchFamily="18" charset="0"/>
                <a:cs typeface="Times New Roman" panose="02020603050405020304" pitchFamily="18" charset="0"/>
              </a:rPr>
            </a:b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auc_wmw2</a:t>
            </a:r>
            <a:r>
              <a:rPr lang="en-US" sz="2400" dirty="0">
                <a:latin typeface="Consolas" panose="020B0609020204030204" pitchFamily="49" charset="0"/>
                <a:ea typeface="Cambria" panose="02040503050406030204" pitchFamily="18" charset="0"/>
                <a:cs typeface="Times New Roman" panose="02020603050405020304" pitchFamily="18" charset="0"/>
              </a:rPr>
              <a:t>(category, prediction)  # 0.825</a:t>
            </a:r>
            <a:endParaRPr lang="en-US" sz="2400" dirty="0"/>
          </a:p>
        </p:txBody>
      </p:sp>
      <p:sp>
        <p:nvSpPr>
          <p:cNvPr id="6" name="Slide Number Placeholder 5"/>
          <p:cNvSpPr>
            <a:spLocks noGrp="1"/>
          </p:cNvSpPr>
          <p:nvPr>
            <p:ph type="sldNum" sz="quarter" idx="12"/>
          </p:nvPr>
        </p:nvSpPr>
        <p:spPr/>
        <p:txBody>
          <a:bodyPr/>
          <a:lstStyle/>
          <a:p>
            <a:fld id="{E5B96343-668E-4542-9171-3BEDAFBEFAD3}" type="slidenum">
              <a:rPr lang="en-US" smtClean="0"/>
              <a:t>5</a:t>
            </a:fld>
            <a:endParaRPr lang="en-US"/>
          </a:p>
        </p:txBody>
      </p:sp>
    </p:spTree>
    <p:extLst>
      <p:ext uri="{BB962C8B-B14F-4D97-AF65-F5344CB8AC3E}">
        <p14:creationId xmlns:p14="http://schemas.microsoft.com/office/powerpoint/2010/main" val="38417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4628" r="2058"/>
          <a:stretch/>
        </p:blipFill>
        <p:spPr>
          <a:xfrm>
            <a:off x="2011680" y="0"/>
            <a:ext cx="8595360" cy="6858000"/>
          </a:xfrm>
          <a:prstGeom prst="rect">
            <a:avLst/>
          </a:prstGeom>
        </p:spPr>
      </p:pic>
      <p:sp>
        <p:nvSpPr>
          <p:cNvPr id="5" name="Rectangle 4"/>
          <p:cNvSpPr/>
          <p:nvPr/>
        </p:nvSpPr>
        <p:spPr>
          <a:xfrm>
            <a:off x="219880" y="614591"/>
            <a:ext cx="2320594" cy="5262979"/>
          </a:xfrm>
          <a:prstGeom prst="rect">
            <a:avLst/>
          </a:prstGeom>
        </p:spPr>
        <p:txBody>
          <a:bodyPr wrap="square">
            <a:spAutoFit/>
          </a:bodyPr>
          <a:lstStyle/>
          <a:p>
            <a:r>
              <a:rPr lang="en-US" sz="1600" dirty="0">
                <a:latin typeface="Consolas" panose="020B0609020204030204" pitchFamily="49" charset="0"/>
              </a:rPr>
              <a:t>rank    label</a:t>
            </a:r>
          </a:p>
          <a:p>
            <a:r>
              <a:rPr lang="en-US" sz="1600" dirty="0">
                <a:latin typeface="Consolas" panose="020B0609020204030204" pitchFamily="49" charset="0"/>
              </a:rPr>
              <a:t> 1.0      0</a:t>
            </a:r>
          </a:p>
          <a:p>
            <a:r>
              <a:rPr lang="en-US" sz="1600" dirty="0">
                <a:latin typeface="Consolas" panose="020B0609020204030204" pitchFamily="49" charset="0"/>
              </a:rPr>
              <a:t> 2.0      0</a:t>
            </a:r>
          </a:p>
          <a:p>
            <a:r>
              <a:rPr lang="en-US" sz="1600" dirty="0">
                <a:latin typeface="Consolas" panose="020B0609020204030204" pitchFamily="49" charset="0"/>
              </a:rPr>
              <a:t> 3.0      0</a:t>
            </a:r>
          </a:p>
          <a:p>
            <a:r>
              <a:rPr lang="en-US" sz="1600" dirty="0">
                <a:latin typeface="Consolas" panose="020B0609020204030204" pitchFamily="49" charset="0"/>
              </a:rPr>
              <a:t> 4.0      0</a:t>
            </a:r>
          </a:p>
          <a:p>
            <a:r>
              <a:rPr lang="en-US" sz="1600" dirty="0">
                <a:latin typeface="Consolas" panose="020B0609020204030204" pitchFamily="49" charset="0"/>
              </a:rPr>
              <a:t> 5.0      1</a:t>
            </a:r>
          </a:p>
          <a:p>
            <a:r>
              <a:rPr lang="en-US" sz="1600" dirty="0">
                <a:latin typeface="Consolas" panose="020B0609020204030204" pitchFamily="49" charset="0"/>
              </a:rPr>
              <a:t> 6.0      0</a:t>
            </a:r>
          </a:p>
          <a:p>
            <a:r>
              <a:rPr lang="en-US" sz="1600" dirty="0">
                <a:latin typeface="Consolas" panose="020B0609020204030204" pitchFamily="49" charset="0"/>
              </a:rPr>
              <a:t> 7.0      0</a:t>
            </a:r>
          </a:p>
          <a:p>
            <a:r>
              <a:rPr lang="en-US" sz="1600" dirty="0">
                <a:latin typeface="Consolas" panose="020B0609020204030204" pitchFamily="49" charset="0"/>
              </a:rPr>
              <a:t> 8.0      1</a:t>
            </a:r>
          </a:p>
          <a:p>
            <a:r>
              <a:rPr lang="en-US" sz="1600" dirty="0">
                <a:latin typeface="Consolas" panose="020B0609020204030204" pitchFamily="49" charset="0"/>
              </a:rPr>
              <a:t> 9.0      0</a:t>
            </a:r>
          </a:p>
          <a:p>
            <a:r>
              <a:rPr lang="en-US" sz="1600" dirty="0">
                <a:latin typeface="Consolas" panose="020B0609020204030204" pitchFamily="49" charset="0"/>
              </a:rPr>
              <a:t>10.0      1</a:t>
            </a:r>
          </a:p>
          <a:p>
            <a:r>
              <a:rPr lang="en-US" sz="1600" dirty="0">
                <a:latin typeface="Consolas" panose="020B0609020204030204" pitchFamily="49" charset="0"/>
              </a:rPr>
              <a:t>11.5      0</a:t>
            </a:r>
          </a:p>
          <a:p>
            <a:r>
              <a:rPr lang="en-US" sz="1600" dirty="0">
                <a:latin typeface="Consolas" panose="020B0609020204030204" pitchFamily="49" charset="0"/>
              </a:rPr>
              <a:t>11.5      1</a:t>
            </a:r>
          </a:p>
          <a:p>
            <a:r>
              <a:rPr lang="en-US" sz="1600" dirty="0">
                <a:latin typeface="Consolas" panose="020B0609020204030204" pitchFamily="49" charset="0"/>
              </a:rPr>
              <a:t>13.0      0</a:t>
            </a:r>
          </a:p>
          <a:p>
            <a:r>
              <a:rPr lang="en-US" sz="1600" dirty="0">
                <a:latin typeface="Consolas" panose="020B0609020204030204" pitchFamily="49" charset="0"/>
              </a:rPr>
              <a:t>14.0      1</a:t>
            </a:r>
          </a:p>
          <a:p>
            <a:r>
              <a:rPr lang="en-US" sz="1600" dirty="0">
                <a:latin typeface="Consolas" panose="020B0609020204030204" pitchFamily="49" charset="0"/>
              </a:rPr>
              <a:t>15.0      1</a:t>
            </a:r>
          </a:p>
          <a:p>
            <a:r>
              <a:rPr lang="en-US" sz="1600" dirty="0">
                <a:latin typeface="Consolas" panose="020B0609020204030204" pitchFamily="49" charset="0"/>
              </a:rPr>
              <a:t>16.0      0</a:t>
            </a:r>
          </a:p>
          <a:p>
            <a:r>
              <a:rPr lang="en-US" sz="1600" dirty="0">
                <a:latin typeface="Consolas" panose="020B0609020204030204" pitchFamily="49" charset="0"/>
              </a:rPr>
              <a:t>17.0      1</a:t>
            </a:r>
          </a:p>
          <a:p>
            <a:r>
              <a:rPr lang="en-US" sz="1600" dirty="0">
                <a:latin typeface="Consolas" panose="020B0609020204030204" pitchFamily="49" charset="0"/>
              </a:rPr>
              <a:t>18.0      1</a:t>
            </a:r>
          </a:p>
          <a:p>
            <a:r>
              <a:rPr lang="en-US" sz="1600" dirty="0">
                <a:latin typeface="Consolas" panose="020B0609020204030204" pitchFamily="49" charset="0"/>
              </a:rPr>
              <a:t>19.0      1</a:t>
            </a:r>
          </a:p>
          <a:p>
            <a:r>
              <a:rPr lang="en-US" sz="1600" dirty="0">
                <a:latin typeface="Consolas" panose="020B0609020204030204" pitchFamily="49" charset="0"/>
              </a:rPr>
              <a:t>20.0      1</a:t>
            </a:r>
            <a:endParaRPr lang="en-US" sz="1600" dirty="0">
              <a:latin typeface="Consolas" panose="020B0609020204030204" pitchFamily="49" charset="0"/>
            </a:endParaRPr>
          </a:p>
        </p:txBody>
      </p:sp>
      <p:sp>
        <p:nvSpPr>
          <p:cNvPr id="6" name="Slide Number Placeholder 5"/>
          <p:cNvSpPr>
            <a:spLocks noGrp="1"/>
          </p:cNvSpPr>
          <p:nvPr>
            <p:ph type="sldNum" sz="quarter" idx="12"/>
          </p:nvPr>
        </p:nvSpPr>
        <p:spPr/>
        <p:txBody>
          <a:bodyPr/>
          <a:lstStyle/>
          <a:p>
            <a:fld id="{E5B96343-668E-4542-9171-3BEDAFBEFAD3}" type="slidenum">
              <a:rPr lang="en-US" smtClean="0"/>
              <a:t>6</a:t>
            </a:fld>
            <a:endParaRPr lang="en-US"/>
          </a:p>
        </p:txBody>
      </p:sp>
      <p:sp>
        <p:nvSpPr>
          <p:cNvPr id="7" name="TextBox 6"/>
          <p:cNvSpPr txBox="1"/>
          <p:nvPr/>
        </p:nvSpPr>
        <p:spPr>
          <a:xfrm rot="16200000">
            <a:off x="1558674" y="2969704"/>
            <a:ext cx="906011" cy="369332"/>
          </a:xfrm>
          <a:prstGeom prst="rect">
            <a:avLst/>
          </a:prstGeom>
          <a:noFill/>
        </p:spPr>
        <p:txBody>
          <a:bodyPr wrap="square" rtlCol="0">
            <a:spAutoFit/>
          </a:bodyPr>
          <a:lstStyle/>
          <a:p>
            <a:r>
              <a:rPr lang="en-US" b="1" dirty="0"/>
              <a:t>case</a:t>
            </a:r>
          </a:p>
        </p:txBody>
      </p:sp>
    </p:spTree>
    <p:extLst>
      <p:ext uri="{BB962C8B-B14F-4D97-AF65-F5344CB8AC3E}">
        <p14:creationId xmlns:p14="http://schemas.microsoft.com/office/powerpoint/2010/main" val="175146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B96343-668E-4542-9171-3BEDAFBEFAD3}" type="slidenum">
              <a:rPr lang="en-US" smtClean="0"/>
              <a:t>7</a:t>
            </a:fld>
            <a:endParaRPr lang="en-US"/>
          </a:p>
        </p:txBody>
      </p:sp>
      <p:pic>
        <p:nvPicPr>
          <p:cNvPr id="4" name="Picture 3"/>
          <p:cNvPicPr>
            <a:picLocks noChangeAspect="1"/>
          </p:cNvPicPr>
          <p:nvPr/>
        </p:nvPicPr>
        <p:blipFill>
          <a:blip r:embed="rId3"/>
          <a:stretch>
            <a:fillRect/>
          </a:stretch>
        </p:blipFill>
        <p:spPr>
          <a:xfrm>
            <a:off x="1295400" y="0"/>
            <a:ext cx="9601200" cy="6858000"/>
          </a:xfrm>
          <a:prstGeom prst="rect">
            <a:avLst/>
          </a:prstGeom>
        </p:spPr>
      </p:pic>
      <p:sp>
        <p:nvSpPr>
          <p:cNvPr id="5" name="TextBox 4"/>
          <p:cNvSpPr txBox="1"/>
          <p:nvPr/>
        </p:nvSpPr>
        <p:spPr>
          <a:xfrm>
            <a:off x="5243568" y="2705725"/>
            <a:ext cx="1378324" cy="1446550"/>
          </a:xfrm>
          <a:prstGeom prst="rect">
            <a:avLst/>
          </a:prstGeom>
          <a:noFill/>
        </p:spPr>
        <p:txBody>
          <a:bodyPr wrap="square" rtlCol="0">
            <a:spAutoFit/>
          </a:bodyPr>
          <a:lstStyle/>
          <a:p>
            <a:r>
              <a:rPr lang="en-US" sz="8800" dirty="0"/>
              <a:t>R</a:t>
            </a:r>
            <a:r>
              <a:rPr lang="en-US" sz="8800" baseline="-25000" dirty="0"/>
              <a:t>1</a:t>
            </a:r>
          </a:p>
        </p:txBody>
      </p:sp>
    </p:spTree>
    <p:extLst>
      <p:ext uri="{BB962C8B-B14F-4D97-AF65-F5344CB8AC3E}">
        <p14:creationId xmlns:p14="http://schemas.microsoft.com/office/powerpoint/2010/main" val="387972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UAAAAPACAMAAADDuCPrAAAAZlBMVEUAAAAAADoAAGYAOpAAZAAAZmYAZpAAZrYA/wA6AAA6OgA6kJA6kNtmAABmtv+QOgCQtpCQ29uQ2/+t2Oa2ZgC225C2/7a2///bkDrbtmbb/7bb/9vb////tmb/25D//7b//9v///+bWtZEAAAACXBIWXMAAB2HAAAdhwGP5fFlAAAgAElEQVR4nO3dAXfbVhadbSaZ1k2b2F9jtaO2o9j+/3/yIyVKIiXYMa8OLrZ4nnetGVmM9+U+EvgaIEBy9w0AMMRu6wIA8F4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CQbIHuAKCMekWVr1jIT/9YPn+++CcZG8ltZv4ZkdxmVzF/uaOqF6zkp8f9/PnitWMjuc3MPyOS2+wK5ifQZWK3hrQN6B1EcpuZf0aEQOsg0IaR3GbmnxEh0DoItGEkt5n5Z0QItA4CbRjJbWb+GRECrYNAG0Zym5l/RoRA6yDQhpHcZuafESHQOgi0YSS3mflnRAi0DgJtGMltZv4ZEQKtg0AbRnKbmX9GhEDrINCGkdxm5p8RIdA6CLRhJLeZ+WdECLQOAm0YyW1m/hkRAq2DQBtGcpuZf0aEQOsg0IaR3GbmnxEh0DoItGEkt5n5Z0QItA4CbRjJbWb+GRECrYNAG0Zym5l/RoRA6yDQhpHcZuafESHQOgi0YSS3mflnRAi0DgJtGMltZv4ZEQKtg0AbRnKbmX9GhEDrINCGkdxm5p8RIdA6CLRhJLeZ+WdECLQOAm0YyW1m/hkRAq2DQBtGcpuZf0aEQOsg0IaR3GbmnxEh0DoItGEkt5n5Z0QItA4CbRjJbWb+GRECPeNm98iHy8ME2jCS28z8MyIE+szt7pxLHUqgDSO5zcw/I0Kgj/z9++4lv/77ohUItGEkt5n5Z0QI9MjXT+fG/PLn/vvf/nPJEgTaMJLbzPwzIgR65O6VLg9K/XjJEgTaMJLbzPwzIgR65Ob1Aft+J/Sip0EJtGEkt5n5Z0QI9IH97uYfr268vewYnkAbRnKbmX9GhEAf2O9tvj5cv7vsNBKBNozkNjP/jAiBPkCgg5HcZuafEcltdgXzvyOBOoQfjOQ2M/+MSG6zK5j/HQnUSaTBSG4z88+I5Da7gvnfk0CXL2N6vVf6Awi0YSS3mflnRAj0yOKF9Je9FIlAG0Zym5l/RoRAH7k35jm//HXRCgTaMJLbzPwzIgT6zM0Lf3ozkZy7iY3kNjP/jAiBnuHt7ELv5vPnf13KnMiku/H7D40Q6CivDvj3fAaAMsqtVb3gOPwJYF3KrVW9YCUO4VeLTDtQvjgyr9n6P+Xc339uxCF8HQS6WuQgkP92IZ8/X5oYicy5GwJNjRBoHQS6WoRACTQzQqB1EOhqEQIl0MwIgdZBoKtFCJRAMyME+sDC65Au/lg5Al0tQqAEmhkh0AcIdDBCoATaOUKgRxY+1ZhAY+6GQAk0M0Kgjxz2QS9697pXEOhqEQIl0MwIgT6xN+iFb7/0AgJdLUKgBJoZIdBn9kfxF32Ex0sIdLUIgRJoZoRAT7jdLXyy3M9DoKtFCJRAMyMEesL+IP4tu6AEulqEQAk0M0Kgp7xtF5RAV4sQKIFmRgi0DgJdLUKgBJoZIdA6CHS1CIESaGaEQOsg0NUiBEqgmRECrYNAV4sQKIFmRgi0DgJdLUKgBJoZIdA6CHS1CIESaGaEQOsg0NUiBEqgmRECrYNAV4sQKIFmRgi0DgJdLUKgBJoZIdA6CHS1CIESaGaEQOsg0NUiBEqgmRECrYNAV4sQKIFmRgi0DgJdLUKgBJoZIdA6CHS1CIESaGaEQOsg0NUiBEqgmRECrYNAV4sQKIFmRgi0DgJdLUKgBJoZIdA6CHS1CIESaGaEQOsg0NUiBEqgmRECrYNAV4sQKIFmRgi0DgJdLUKgBJoZIdA6CHS1CIESaGaEQOsg0NUiBEqgmRECrYNAV4sQKIFmRgi0DgJdLUKgBJoZIdA6CHS1CIESaGaEQOsg0NUiBEqgmRECrYNAV4sQKIFmRgi0DgJdLUKgBJoZIdA6CHS1CIESaGaEQOsg0NUiBEqgmRECrYNAV4sQKIFmRgi0DgJdLUKgBJoZIdA6CHS1CIESaGaEQOvoKtB/Xco1RXKbXYFA3kGEQOvY7T4DQBnljqpesBL+BFBJuaOqF6yk5SF88iHsjEhuszlPm+ZumQ7hl1asXrCStgJd/yRKbiS2GYES6MKK1QtWQqCr2SA3EtuMQAl0YcXqBSsh0NVskBuJbUagBLqwYvWClRDoajbIjcQ2I1ACXVixesFKCHQ1G+RGYpsRKIEurFi9YCUEupoNciOxzQiUQBdWrF6wEgJdzQa5kdhmBEqgCytWL1gJga5mg9xIbDMCJdCFFasXrIRAV7NBbiS2GYES6MKK1QtWQqCr2SA3EtuMQAl0YcXqBSsh0NVskBuJbUagBLqwYvWClRDoajbIjcQ2I1ACXVixesFKCHQ1G+RGYpsRKIEurFi9YCUEupoNciOxzQiUQBdWrF6wEgJdzQa5kdhmBEqgCytWL1gJga5mg9xIbDMCJdCFFasXrIRAV7NBbiS2GYES6MKK1QtWQqCr2SA3EtuMQAl0YcXqBSsh0NVskBuJbUagBLqwYvWClRDoajbIjcQ2I1ACXVixesFKCHQ1G+RGYpsRKIEurFi9YCUEupoNciOxzQiUQBdWrF6wEgJdzQa5kdhmBEqgCytWL1gJga5mg9xIbDMCJdCFFasXrIRAV7NBbiS2GYES6MKK1QtWQqCr2SA3EtuMQAl0YcXqBSsh0NVskBuJbUagBLqwYvWClRDoajbIjcQ2I1ACXVixesFKCHQ1G+RGYpsRKIEurFi9YCUEupoNciOxzQiUQBdWrF6wEgJdzQa5kdhmBEqgCytWL1gJga5mg9xIbDMCJdCFFasXrIRAV7NBbiS2GYES6MKK1QtWQqCr2SA3EtuMQAl0YcXqBSsh0NVskBuJbUagBLqwYvWClRDoajbIjcQ2I1ACXVixesFKCHQ1G+RGYpsRKIEurFi9YCUEupoNciOxzQiUQBdWrF6wEgJdzQa5kdhmBEqgCytWL1gJga5mg9xIbDMCJdCFFasXrIRAV7NBbiS2GYES6MKK1QtWQqCr2SA3EtuMQAl0YcXqBZe52+35cGmKQFezQW4kthmBEujCitULnnK7t+av//727eun3QMfL8sT6Go2yI3ENiNQAl1YsXrBZ47a/OWvbze73ZBBCXQ1G+RGYpsRKIEurFi94DOP2vzt/+z/959v9zukh/3Rn4dAV7NBbiS2GYES6MKK1Qs+cfegzb9/3zv0j6ebLtoFJdDVbJAbiW1GoAS6sGL1gk/cPOx2Hgz6tN95c9mJJAJdzQa5kdhmBEqgCytWL/jI10/H/c79H56seXuU6k9yDQL918UMZK4pkttsKHLxJpO8Mc+IEOgDX/48Hq4/mfTb4Rj+B0+C7hb4DABlVHsuW6Bb/7QBXBXVnnMIv2bEIaz5J2xmVxVxCH/k8STS3fPFS6cu/RmuQqATTm9cVSS32ZzzTrEbM4Eurli94BPHy5juX8TZ9TImAiXQCZvZVUUI9MjT6zefLqS/a3chPYES6ITN7KoiBPrIlz+PL+V8Umm7l3ISKIFO2MyuKkKgzzy+mchRpf3eTIRACXTCZnZVEQJd4rbn29kRKIFO2MyuKkKgdRBow0huMwKdESHQOgi0YSS3GYHOiBBoHQTaMJLbjEBnRAi0DgJtGMltRqAzIgRaB4E2jOQ2I9AZEQKtg0AbRnKbEeiMCIHWQaANI7nNCHRGhEDrINCGkdxmBDojQqB1EGjDSG4zAp0RIdA6CLRhJLcZgc6IEGgdBNowktuMQGdECLQOAm0YyW1GoDMiBFoHgTaM5DYj0BkRAq2DQBtGcpsR6IwIgdZBoA0juc0IdEaEQOsg0IaR3GYEOiNCoHUQaMNIbjMCnREh0DoItGEktxmBzogQaB0E2jCS24xAZ0QItA4CbRjJbUagMyIEWgeBNozkNiPQGRECrYNAG0ZymxHojAiB1kGgDSO5zQh0RoRA6yDQhpHcZgQ6I0KgdRBow0huMwKdESHQOgi0YSS3GYHOiBBoHQTaMJLbjEBnRAi0DgJtGMltRqAzIgRaB4E2jOQ2I9AZEQKtg0AbRnKbEeiMCIHWQaANI7nNCHRGhEDrINCGkdxmBDojQqB1EGjDSG4zAp0RIdA6CLRhJLcZgc6IEGgdBNowktuMQGdECLQOAm0YyW1GoDMiBFoHgTaM5DYj0BkRAq2DQBtGcpsR6IwIgdZBoA0juc0IdEaEQOsg0IaR3GYEOiNCoHUQaMNIbjMCnREh0DrekUD/tcz+AXQxA5lriuQ2mzb/1hvzphECrWO3+wwAZZQ7qnrBSvgTQCXljqpesJL3cghffQjXOpLbbN78W27MW0ccwtfxngRadqoi9oyIk0hTIgRKoFUQaMNIbjMCnREh0DoItGEktxmBzogQaB0E2jCS24xAZ0QItA4CbRjJbUagMyIEWgeBNozkNiPQGRECrYNAG0ZymxHojAiB1kGgDSO5zQh0RoRA6yDQhpHcZgQ6I0KgdRBow0huMwKdESHQOgi0YSS3GYHOiBBoHQTaMJLbjEBnRAi0DgJtGMltRqAzIgRaB4E2jOQ2I9AZEQKtg0AbRnKbEeiMCIHWQaANI7nNCHRGhEDrINCGkdxmBDojckUC/fv33e63/1Tf4wUQaMNIbjMCnRG5BoF++fPgzYM/d7tf/qq+y5+HQBtGcpsR6IzIFQj0brf79d/fvn7a3bP/41YQaMNIbjMCnRF5/wI97Hnu9zv3X/buvN3t/qi+z5+GQBtGcpsR6IzI+xfo3pkfHr4c1Hlz/802EGjDSG4zAp0RefcC3R+6H54B3X+5f/rzbsNjeAJtGMltRqAzIu9eoF/+3H18+HJvTgL95wiBFkZymxHojMi1CPTu4UCeQH8iQqCFkdxmBDojci0Cvdndf/l2u+GloATaMJLbjEBnRN69QL9+Opw8enwKdK9TJ5H+KUKghZHcZgQ6I/LuBbrf99yr8/bhRUiHS5o+Vt/nT0OgDSO5zQh0RuT9C/ThFUj34twfx2/5Yk4CbRjJbUagMyLvX6CHvc+jOG83fSESgXaM5DYj0BmRKxDo4Qz84yn47Y7fvxFoy0huMwKdEbkGgaZAoA0juc0IdEaEQOsg0IaR3GYEOiNCoHUQaMNIbjMCnRG5BoE+noff+v3sCLRhJLcZgc6IXIFAb3c7Ar0kQqCFkdxmBDoj8v4Fercj0MsiBFoYyW1GoDMi71+gN9te/HkCgTaM5DYj0BmRdy/Qr59S/EmgHSO5zQh0RuTdC/TLnxt+iMc5BNowktuMQGdECLQOAm0YyW1GoDMi716gD29nV8KXP49PBtyOfUAygTaM5DYj0BmRdy/QurdQfjwbdTd6Pp9AG0ZymxHojMj7F2jVMfzNca/z5LKoC3dCCbRhJLcZgc6IvH+BHl6IVLAPeng50+EtnfY+ftj1/Prp0n1QAm0YyW1GoDMi716gB+FVXEj//KFKTx8Kcre7bN+WQBtGcpsR6IwIgT6w39/8cPz6vMDNZbu2BNowktuMQGdECPRpmY/Hr8/SvL1ssXUF+q9LmROZdDexkdxmyfMPbP+hkXcv0CJOBPr8sZ4//JD53QKfAaCMas+tJtDHy0kfD+XvuVSgW/+0AVwV1Z5b7w2Vb47ivDk7hE95DvTaDuGuJ5LbLHr+Sx8ADuFr+M6CxydC3/KuInfHqz7//v3pk+kufZHTygKdcEbASZSLI7nNYucn0DCBnpxHGlfo4bLP+33Q5zNHNxdeSU+gDSO5zWLnJ9AsgZ6dh7/8FeyP3H8wyOGQ/ejNwyuSLnuJE4E2jOQ2i52fQKMEeth1PB513x0VOMb5Rysd+PDPobNyBNovktssdn4CjRLo3Yk0DzL9+Pqv/Cw35/68dCUCbRjJbRY7P4FGCfTm9InPs8s4B3h+OmBgT5ZAG0Zym8XOT6BJAn1xqrzsze0GINCGkdxmsfMTaJJAH19CdOSH176vDIE2jOQ2i52fQAl0EQJtGMltFjs/gSYJ1CF83ZZNIOafkCHQJIHWnkR6EwTaMJLbLHZ+Ao0SaOFlTG+EQBtGcpvFzk+gUQItu5D+zRBow0hus9j5CTRKoOcv5dzuFBKBtozkNoudn0CzBFrzZiIFEGjDSG6z2PkJNEygJW9nVwCBNozkNoudn0DjBJoBgTaM5DaLnZ9ACXQRAm0YyW0WOz+BEugiBNowktssdn4CzRDo4YnPj1Ufa1xSjkD7RXKbxc5PoAS6XI5A+0Vym8XOT6AEulyOQPtFcpvFzk+gGQKNg0AbRnKbxc5PoAS6CIE2jOQ2i52fQAl0EQJtGMltFjs/gWYK9PCpmhu+lQiBtozkNoudn0DDBPrlz4M3Hz6VePxz4d8OgTaM5DaLnZ9AswR6d3/m/f5d7bZ9PTyBNozkNoudn0CjBHrY89zvd+6/7N15uzv7gI+5EGjDSG6z2PkJNEqge2d+ePhyUOeNj/QY37IJxPwTMgSaJND9ofvhGdD9l/unP30q5xu2bAIx/4QMgSYJ9Pixxvsv9+Yk0Dds2QRi/gkZAg0U6N3DgTyBvmXLJhDzT8gQaKBAb44fLOdz4d+wZROI+SdkCDRJoF8/HU4ePT4F6nPh37JlE4j5J2QINEmg+33PvTpvH16EdLikyefCD2/ZBGL+CRkCjRLowyuQ7sV543Ph37RlE4j5J2QINEqgh73PozhvfS78m7ZsAjH/hAyBZgn0cAb+8RT8dsfv3wi0ZSS3Wez8BBom0BQItGEkt1ns/ARKoIsQaMNIbrPY+QmUQBch0IaR3Gax8xNohkB9qFz1lk0g5p+QIVACXS5HoP0iuc1i5ydQAl0uR6D9IrnNYucn0AyBxkGgDSO5zWLnJ1ACXYRAG0Zym8XOT6AEusjKAr2UOZHcZuafEZnW7NKHDIEurvjqli9/bvchSC/Y7T4DQBnljnp1y/1JpE1fwfkEfwKopNxRr245noXf8vPgH3EI3zCS2+za5r/0MeMQfmnFhdse389uyzdiusdJpIaR3GbXND+BFvGdBe+O14Bu+Gag3wi0ZSS32TXNT6BFfH/B26NDt/tEDwLtGMltdk3zE2gRP1zw1iuR3raZ5j6AciO5za5pfgIt4p8WvCPQN2ymuQ+g3Ehus2uan0CL+OGCN/ZA37aZ5j6AciO5za5pfgIt4vsL3hyfA93wsnoCbRjJbXZN8xNoEd9ZMOAM0jcCbRnJbXZN8xNoEd//VM6tr2H6RqAtI7nNrml+Ai3iu69E2vwq+m8E2jKS2+ya5ifQIpYFmvA6zm8E2jKS2+ya5ifQIpYEmvFOIt8ItGUkt9k1zU+gRXR+P9D1N9PcB1BuJLfZNc1PoEUQ6Jqbae4DKDeS2+ya5ifQInyo3Jqbae4DKDeS2+ya5ifQIgh0zc009wGUG8ltdk3zE2gRBLrmZpr7AMqN5Da7pvkJtAjPga65meY+gHIjuc2uaX4CLYJA19xMcx9AuZHcZtc0P4EWQaBrbqa5D6DcSG6za5qfQIsg0DU309wHUG4kt9k1zU+gRRDomptp7gMoN5Lb7JrmJ9AiXp6FX8BZ+OHNNPcBlBvJbXZN8xNoEQS65maa+wDKjeQ2u6b5CbQIAl1zM819AOVGcptd0/wEWsTSgne7x/eze7i0fjMItGEkt9k1zU+gRSws+PfvJ5+DdLfle4MSaMNIbrNrmp9Ai1hY8Obsk5BuNvxcJAJtGMltdk3zE2gRi+9If3rUfuc50PHNNPcBlBvJbXZN8xNoEQS65maa+wDKjeQ2u6b5CbSI1wt+/fTiEH67D+ck0IaR3GbXND+BFrH4HOjJLujtlp8NT6ANI7nNrml+Ai1i+Sz842H74Y/Owo9vprkPoNxIbrNrmp9Ai1ha8PbsOnrXgY5vprkPoNxIbrNrmp9Ai1hc8O5Zn5t+QjyBNozkNrum+Qm0iO8seHxV53Yn4O8h0IaR3GbXND+BFuHt7NbcTHMfQLmR3GbXND+BFkGga26muQ+g3Ehus2uan0CLINA1N9PcB1BuJLfZNc1PoEUQ6Jqbae4DKDeS2+ya5ifQIgh0zc009wGUG8ltdk3zE2gRswT65c+T98j7WQi0YSS32TXNT6BFEOiam2nuAyg3ktvsmuYn0CIIdM3NNPcBlBvJbXZN8xNoEasJtOIDlgi0YSS32TXNT6BFEOiam2nuAyg3ktvsmuYn0CLWO4S/I9DgB1BuJLfZNc1PoEWs+BzoYR/06c2Y134O9F+XEhvJbWb+GZHcZgS6tGL1gqfc7J7ezeknBLq0w/oZAMqodty6Z+EPb8j84M0xgW790wZwVVQrbuXLmL5+Oh7Gr3oIn3zUc3Ekt5n5Z0Rym8152tQh/Dm3D29qv7pA13/e/apOIuRGcps1n59AF1c8+XPFlUevORzGfyDQtLuJjeQ2az4/gS6uePLndQR6fxj/6/8m0Ky7iY3kNms+P4Eurnj6zWFnsV6gj59SR6BJdxMbyW3WfH4CXVzx7LvDPujlnvtn7s1MoEl3ExvJbdZ8fgJdXPH8271B1/kczhsCzbqb2Ehus+bzE+jiii++3+8rPr16aHMItGEkt1nz+Ql0ccWXN9zeX3WUAYE2jOQ2az4/gS6u+PKG/UF8zC4ogTaM5DZrPj+BLq746pagXVACbRjJbdZ8fgJdXLF6wUoItGEkt1nz+Ql0ccXqBSsh0IaR3GbN5yfQxRWrF6yEQBtGcps1n59AF1esXrASAm0YyW3WfH4CXVyxesFKCLRhJLdZ8/kJdHHFpRvPXxP/9tfCj0KgDSO5zZrPT6CLKy7cdlv9ZiKjEGjDSG6z5vMT6OKKr296+XGaBDo1ktvM/DMisc0IdHHF1zfdbOnMMwi0YSS3WfP5CXRxxVe3fP2U4k8C7RjJbdZ8fgJdXPHVLUMfvrEOBNowktus+fwEurjiq1sIdNtIbjPzz4jENiPQxRVf3bI/hCfQDSO5zcw/IxLbjEAXV3x9023M+9kRaMNIbrPm8xPo4oqvb8o5hifQhpHcZs3nJ9DFFRdui/lYDwJtGMlt1nx+Al1c8dUtrz4d3oX0UyO5zcw/IxLbjEAXV3x1C4FuG8ltZv4ZkdhmBLq44qtbCHTbSG4z88+IxDYj0MUVqxeshEAbRnKbNZ+fQBdXrF6wEgJtGMlt1nx+Al1csXrBSgi0YSS3WfP5CXRxxeoFKyHQhpHcZs3nJ9DFFasXrIRAG0ZymzWfn0AXV6xesBICbRjJbdZ8fgJdXLF6wUoItGEkt1nz+Ql0ccXqBSsh0IaR3GbN5yfQxRWrF6yEQBtGcps1n59AF1esXrASAm0YyW3WfH4CXVyxesFKCLRhJLdZ8/kJdHHF6gUrIdCGkdxmzecn0MUVqxeshEAbRnKbNZ+fQBdXrF6wEgJtGMlt1nx+Al1csXrBSgi0YSS3WfP5CXRxxeoFKyHQhpHcZs3nJ9DFFasXrIRAG0ZymzWfn0AXV6xesBICbRjJbdZ8fgJdXLF6wUoItGEkt1nz+Ql0ccXqBSu5RKCXEhvJbWb+GZHcZkORyx/1BFrGbvcZAMood1T1gpXwJ4BKyh1VvWAlDuEbRnKbmX8kcvGj3iF8GU4iNYzkNjP/pQkC3RYCbRjJbWb+SxMEui0E2jCS28z8lyYIdFsItGEkt5n5L00Q6LYQaMNIbjPzX5og0G0h0IaR3GbmvzRBoNtCoA0juc3Mf2mCQLeFQBtGcpuZ/9IEgW4LgTaM5DYz/6UJAt0WAm0YyW1m/ksTBLotBNowktvM/JcmCHRbCLRhJLeZ+S9NEOi2EGjDSG4z81+aINBtIdCGkdxm5r80QaDbQqANI7nNzH9pgkC3hUAbRnKbmf/SBIFuC4E2jOQ2M/+lCQLdFgJtGMltZv5LEwS6LQTaMJLbzPyXJgh0Wwi0YSS3mfkvTRDothBow0huM/NfmiDQbSHQhpHcZua/NEGg20KgDSO5zcx/aYJAt4VAG0Zym5n/0gSBbguBNozkNjP/pQkC3RYCbRjJbWb+SxMEui0E2jCS28z8lyYIdFsItGEkt5n5L00Q6LYQaMNIbjPzX5og0G0h0IaR3GbmvzRBoNtCoA0juc3Mf2mCQLeFQBtGcpuZ/9IEgW4LgTaM5DYz/6UJAt0WAm0YyW1m/ksTBLotBNowktvM/JcmCHRbCLRhJLeZ+S9NEOi2EGjDSG4z81+aINBtIdCGkdxm5r80QaDbQqANI6nA0AYAABNTSURBVLnNzH9pgkC3hUAbRnKbmf/SBIFuC4E2jOQ2M/+lCQLdFgJtGMltZv5LEwT6Nv7+fbfb/fafp++/ftr9+u8L8gTaMJLbzPyXJgj0TdzsHvjweAOB5txNbCS3mfkvTRDoW3j05/NOKIHm3E1sJLeZ+S9NEOgbOBy/f9x/vX02KIHm3E1sJLeZ+S9NEOgbuNn98tf9H/baPBqUQHPuJjaS28z8lyYIdJy9LJ+e+7w5GnRNgV5KbCS3mflnRHKbTZv/MtN8u06Bfvnz/gD+gaNBfyzQ3QKfAaCMas/NEejBoB8GBLr1TxvAVVHtuUkCPTwP+odD+KC7iY3kNjP/jMjI86bXeAh/+hzow7e7j04i5dxNbCS3mflnRAj0yO3udBf0cFXTL/+TQGPuJjaS28z8MyIEeuRwHegfJ9/f3T+rSaAhdxMbyW1m/hkRAn3k9uxlnEeDEmjI3cRGcpuZf0aEQJ84GPR0H/SwT0qgIXcTG8ltZv4ZEQJ95uunM4EelEqgIXcTG8ltZv4ZEQKtg0AbRnKbmX9GhEDrINCGkdxm5p8RIdA6CLRhJLeZ+WdECLQOAm0YyW1m/hkRAq2DQBtGcpuZf0aEQOsg0IaR3GbmnxEh0DoItGEkt5n5Z0QItA4CbRjJbWb+GRECrYNAG0Zym5l/RoRA6yDQhpHcZuafESHQOgi0YSS3mflnRAi0DgJtGMltZv4ZEQKtg0AbRnKbmX9GhEDrINCGkdxm5p8RIdA6CLRhJLeZ+WdECLQOAm0YyW1m/hkRAq2DQBtGcpuZf0aEQOsg0IaR3GbmnxEh0DoItGEkt5n5Z0QItA4CbRjJbWb+GRECrYNAG0Zym5l/RoRA6yDQhpHcZuafESHQOgi0YSS3mflnRAi0DgJtGMltZv4ZEQKtg0AbRnKbmX9GhEDrINCGkdxm5p8RIdA6CLRhJLeZ+WdECLQOAm0YyW1m/hkRAq2DQBtGcpuZf0aEQOsg0IaR3GbmnxEh0DoItGEkt5n5Z0QItA4CbRjJbWb+GRECrYNAG0Zym5l/RoRA6yDQhpHcZuafESHQOgi0YSS3mflnRAi0DgJtGMltZv4ZEQKtg0AbRnKbmX9GhEDrINCGkdxm5p8RIdA6CLRhJLeZ+WdECLQOAm0YyW1m/hkRAq2DQBtGcpuZf0aEQOu4RKCXEhvJbWb+GZHcZsnzFxvl5wkX6GcAKKPcUdULVsKfACopd1T1gpU4hG8YyW1m/hmRwbupNcrPczUCnfD0tpMIMyK5zcw/IzKQIdDvQKANI7nNzD8jQqB1EGjDSG4z88+IEGgdBNowktvM/DMiBFoHgTaM5DYz/4wIgdZBoA0juc3MPyNCoHUQaMNIbjPzz4gQaB0E2jCS28z8MyIEWgeBNozkNjP/jAiB1kGgDSO5zcw/I0KgdRBow0huM/PPiBBoHQTaMJLbzPwzIgRaB4E2jOQ2M/+MCIHWQaANI7nNzD8jQqB1EGjDSG4z88+IEGgdBNowktvM/DMiBFoHgTaM5DYz/4wIgdZBoA0juc3MPyNCoHUQaMNIbjPzz4gQaB0E2jCS28z8MyIEWgeBNozkNjP/jAiB1kGgDSO5zcw/I0KgdRBow0huM/PPiBBoHQTaMJLbzPwzIgRaB4E2jOQ2M/+MCIHWQaANI7nNzD8jQqB1EGjDSG4z88+IEGgdBNowktvM/DMiBFoHgTaM5DYz/4wIgdZBoA0juc3MPyNCoHUQaMNIbjPzz4gQaB0E2jCS28z8MyIEWgeBNozkNjP/jAiB1kGgDSO5zcw/I0KgdRBow0huM/PPiBBoHQTaMJLbzPwzIgRaB4E2jOQ2M/+MCIHWQaANI7nNzD8jQqB1EGjDSG4z88+IEGgdBNowktvM/DMiBFoHgTaM5DYz/4wIgZ5xs3vkw+VhAm0YyW1m/hkRAn3mdnfOpQ4l0IaR3GbmnxEh0Ef+/n33kl//fdEKBNowktvM/DMiBHrk66dzY375c//9b/+5ZAkCbRjJbWb+GRECPXL3SpcHpX68ZAkCbRjJbWb+GRECPXLz+oB9vxN60dOgBNowktvM/DMiBPrAfnfzj1c33l52DH+JQC8lNpLbzPwzIrnNouevNcrPs5pA93ubrw/X7350GunVKac9nwGgjGrPZQt06582gKui2nNXcQj/LfZ4xCHcxZHcZuafEXEIf2TiSaRvA/+wxEZym5l/RiS32RXM/54EunwZ0+u90h9AoA0juc3MPyNCoEcWL6S/7KVIBNowktvM/DMiBPrIvTHP+eWvi1Yg0IaR3GbmnxEh0GduXvhzrTcTyd0a0jagdxDJbWb+GRECPWPK29nlbg1pG9A7iOQ2M/+MCIHWQaANI7nNzD8jQqB1EGjDSG4z88+IEGgdBNowktvM/DMiBFoHgTaM5DYz/4wIgdZBoA0juc3MPyNCoHUQaMNIbjPzz4gQaB0E2jCS28z8MyIEWgeBNozkNjP/jAiB1kGgDSO5zcw/I0KgdRBow0huM/PPiBBoHQTaMJLbzPwzIgRaB4E2jOQ2M/+MCIHWQaANI7nNzD8jQqB1EGjDSG4z88+IEGgdBNowktvM/DMiBFoHgTaM5DYz/4wIgdZBoA0juc3MPyNCoHUQaMNIbjPzz4gQaB0E2jCS28z8MyIEWgeBNozkNjP/jAiB1kGgDSO5zcw/I0KgdRBow0huM/PPiBBoHQTaMJLbzPwzIgRaB4E2jOQ2M/+MCIHWQaANI7nNzD8jQqB1EGjDSG4z88+IEGgdBNowktvM/DMiBFoHgTaM5DYz/4wIgdZBoA0juc3MPyNCoHUQaMNIbjPzz4gQaB0E2jCS28z8MyIEWgeBNozkNjP/jAiB1kGgDSO5zcw/I0KgdRBow0huM/PPiBBoHQTaMJLbzPwzIgRaB4E2jOQ2M/+MCIHWQaANI7nNzD8jQqB1EGjDSG4z88+IEGgdBNowktvM/DMiBFrH7mf5/Pmn/2p8JLeZ+WdEcptdxfzljqpesJKQn/ncSG4z88+I5Da7ivnLHVW94CbU/1zeF+bfusG2mH+7u97sniuxAW3dYFvMv3WDbSHQN2ID2rrBtph/6wbbQqBvxAa0dYNtMf/WDbaFQN+IDWjrBtti/q0bbAuBvhEb0NYNtsX8WzfYFgJ9IzagrRtsi/m3brAtBPpGbEBbN9gW82/dYFsI9I3YgLZusC3m37rBthDoG7EBbd1gW8y/dYNtIdA3YgPausG2mH/rBttCoG/EBrR1g20x/9YNtoVA34gNaOsG22L+rRtsC4G+ERvQ1g22xfxbN9gWAn0jNqCtG2yL+bdusC0E+kZsQFs32Bbzb91gWwj0jdiAtm6wLebfusG2EOgbsQFt3WBbzL91g20h0DdiA9q6wbaYf+sG20KgAPD+IFAAGIRAAWAQAgWAQQgUAAYhUAAYhEABYBACBYBBCBQABiFQABiEQAFgEAIFgEEIFAAGIVAAGIRAAWAQAgWAQQgUAAYhUAAYhEABYBACBYBBCBQABiFQABiEQAFgEAIFgEEIFAAGIVAAGIRAAWCQKxDolz93e/7YusZGfP20e+Lj1mVm8+XPX/99+l23DeF0/m4bwt+/Hyb95a/nWzb5/b9/gd4cN5rTH2UjHraaPo+bU/bOOBFovw3hbP5eG8LztE8/gW1+/+9eoLe7Vz/JVtztOj1uzrk5/aU33BDO5m+1IZz+a3H8EWz0+3/vAj3syP/2n4fN58PWZbbgtsHDZZn7Y9anB0u/DeF8/l4bwu3jsfrN4697q9//exfozeOPa/8D7HPsdsJNnx2ucx6eAzs9gOu1IbyYv9WGcNgBPf5rcXv8GWz1+3/nAt3/JB83m9te5w+O7HdDDv/utuP+GO6/Pj8H2G1DeDl/rw3h7nkv87Af/nHD3/87F+j+n5sPz3/sswU9sd9wehywvuBwDPfx5CRKtw3h5fy9NoRTR97cC3Sz3/87F+jJT/L8lGwX9v8Wf7zfG2lx2PrM7eHxcvIr77YhvJy/7YawF+hh4s1+/+9foI/PnO9/bt22nW+HH8Av//148vH6d7teci7QfhvCqSq6bgj7fzQO8272+3/nAr05OfV40+Vxc8rjxW/tHjgHTgTSckM4FWjXDeG467nZ7//dC/T5Z9XmcXPC4Sn0h6nvdh3OnZxzJtCGG8LJ/F03hMcnPDf7/V+VQBtdCHdkfwDz+APYb0rX/9TfOd8VaJMN4evZVQgdN4SnWTf7/V+VQJvseHyHNt54wh7ooir7bAh3TxfC2gMdo+Xj5ju0uP7xDAJdFGibDeHZnwQ6SMuTr9/hrsvj5gln4RcF2mVDuDk5XeYs/Bh3zS7/+xFdHjfPnPzKW24IrQV6OG32/NKBzX7/71yg3V6A8iNavZvEPY1fiXTP9w/hr39DOLwVwB9n33ol0gDdXgL9kvMXYDQ5cn3ia9/Xwt/z3VdiXf+G8PItQ7wWfpB2b8JzzsklK3dd3sbtmRcXkrfbEM73wDttCCdXbR3xbkxj9HsbyDMOTwQ9PHD2/+528cYTpwLtuCG8uJC+z4ZwfAumU7wf6CAN34j8lId3hXygyYHrM2fPATbcEF7+A9JmQzh99/3d0aXekX6Qfh+Fc8bzA+f6Txy8xGcinczfaEM4/fy854F9JtIg/T6M8ZyHf467HLae8uIsdLsN4cX8bTaE009EOvkXw6dyAsB7gk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LFBP7+fbfnl79KFvvy56///sF/3P32n2/fvn7aLfyl5Vu/dzPwjxAoVmcvtSMVnvqx7ggUMyFQrM2zP0sMevPDVQgUMyFQrM3tXpx/HP6wV9/uwxsX28vuZwQKTIFAsTKHHdCPD3+8XXTf3ok/7byHJ1MJFCEQKFbm7nm387D7+PHVX/h5gd4/GfBff+Y5UGAKBIpSHp5PPBy1P4rs9ngAf+Dm5wX6eqGHJwM+fucZy3u5fjh7DnT/56e/ef/n5+jd/TOyH07v6uT2j9+vcJ5EdwgUpRyk879+P54yeiXLm6VLmb4v0JcL3R7EtSzQ24e/+Nv/PT2JdPtc4e6g8cfo34/rPqj9acWn010P3y5UeJFEdwgUpdyf5HnkpS2Xj6+/K9DlhRYFevv4N//LqUD3unvcVbxX9zF6elnAx5MVT26///51hZdJdIdAUcqDdA5yeTr5/szt4o7bjwS6sNCSQA9iO6xx93i4/fCX9v9/VO+Duo/R2xNBnl7zdHO8o9vjMfrrCi+T6A6BopSDWo5+u335VOF+h/DcOne7M852WL+70JJAbx99djjEPnHik7Hvj+Afb316Jvb4/fHLPntscPzT6wovk+gOgaKUg3SOu4svfbn//oV0/kmgiwstuOt5T/NRpc8H6w/Jm0cjHrV6Vuz55kdP3z769kWFl0l0h0BRyonLXgj07vX1m/8g0OWFFgR6crr9+Hefj8ofn7v88By9e/Ek5ssd02/HJ09fV3iZRHcIFKV813sL/nyOLD8HeolAH//Ci5dy3j09d3l6tujmUdl/nKx4cofHe1yo8CKJ7hAoSvme926+f/D7doGe/IUXAj07efQcfTppfy/CJ4GeXjW6LNAXSXSHQFHKsvcOzyZ+99rzNfdAH47hHy9nOok+XZD0x7dL9kBfJNEdAkUpi9I5nBv/vm5KBPqd50AP3//xdEH9i+i9Cp93UG/OLrtffA70ZRLdIVCUsiSd5+uDvhd5o0BPXmN/fhb+YfH/93gHr47VH8z7+iz8zeOe6XmFV0l0h0BRyoL39q754XvRv12gz5cXPV5R//yXbne//H+/n50tOurx+NefBbp0HeiLCi+T6A6BopTX0ll+C6aBhZ7/w+IrkY4OfCnQ+5uOK51cxvThMXby6vrTVyIdF1m4jOk0ie4QKEr57rWTj/ysSy8S6POd/I9X70h/8/x05avLmHanr0Raei38dy9jqvl4Erx3CBSlLD1vOEGgjwY9fzemp//yx3n0udP9Xfzg3ZheVniRRHcIFKW8ks7pGxitKNAHtX14dRnT2bOVz7ceW716YfvL9wN9XeEsie4QKAAMQqAAMAiBAsAgBAoAgxAoAAxCoAAwCIECwCAECgCDECgADEKgADAIgQLAIAQKAIMQKAAMQqAAMAiBAsAgBAoAgxAoAAxCoAAwCIECwCAECgCDECgADEKgADAIgQLAIAQKAIMQKAAMQqAAMAiBAsAgBAoAgxAoAAxCoAAwCIECwCAECgCDECgADEKgADAIgQLAIAQKAIMQKAAMQqAAMAiBAsAgBAoAgxAoAAxCoAAwCIECwCAECgCDECgADEKgADAIgQLAIAQKAIMQKAAM8v8DVmZftAo09m0AAAAASUVORK5CYII="/>
          <p:cNvSpPr>
            <a:spLocks noChangeAspect="1" noChangeArrowheads="1"/>
          </p:cNvSpPr>
          <p:nvPr/>
        </p:nvSpPr>
        <p:spPr bwMode="auto">
          <a:xfrm>
            <a:off x="2895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1295400" y="0"/>
            <a:ext cx="9601200" cy="6858000"/>
          </a:xfrm>
          <a:prstGeom prst="rect">
            <a:avLst/>
          </a:prstGeom>
        </p:spPr>
      </p:pic>
      <p:sp>
        <p:nvSpPr>
          <p:cNvPr id="5" name="TextBox 4"/>
          <p:cNvSpPr txBox="1"/>
          <p:nvPr/>
        </p:nvSpPr>
        <p:spPr>
          <a:xfrm>
            <a:off x="5243568" y="2705725"/>
            <a:ext cx="1378324" cy="1446550"/>
          </a:xfrm>
          <a:prstGeom prst="rect">
            <a:avLst/>
          </a:prstGeom>
          <a:noFill/>
        </p:spPr>
        <p:txBody>
          <a:bodyPr wrap="square" rtlCol="0">
            <a:spAutoFit/>
          </a:bodyPr>
          <a:lstStyle/>
          <a:p>
            <a:r>
              <a:rPr lang="en-US" sz="8800" dirty="0"/>
              <a:t>R</a:t>
            </a:r>
            <a:r>
              <a:rPr lang="en-US" sz="8800" baseline="-25000" dirty="0"/>
              <a:t>1</a:t>
            </a:r>
          </a:p>
        </p:txBody>
      </p:sp>
      <p:sp>
        <p:nvSpPr>
          <p:cNvPr id="6" name="Slide Number Placeholder 5"/>
          <p:cNvSpPr>
            <a:spLocks noGrp="1"/>
          </p:cNvSpPr>
          <p:nvPr>
            <p:ph type="sldNum" sz="quarter" idx="12"/>
          </p:nvPr>
        </p:nvSpPr>
        <p:spPr/>
        <p:txBody>
          <a:bodyPr/>
          <a:lstStyle/>
          <a:p>
            <a:fld id="{E5B96343-668E-4542-9171-3BEDAFBEFAD3}" type="slidenum">
              <a:rPr lang="en-US" smtClean="0"/>
              <a:t>8</a:t>
            </a:fld>
            <a:endParaRPr lang="en-US"/>
          </a:p>
        </p:txBody>
      </p:sp>
    </p:spTree>
    <p:extLst>
      <p:ext uri="{BB962C8B-B14F-4D97-AF65-F5344CB8AC3E}">
        <p14:creationId xmlns:p14="http://schemas.microsoft.com/office/powerpoint/2010/main" val="2749531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5400" y="0"/>
            <a:ext cx="9601200" cy="6858000"/>
          </a:xfrm>
          <a:prstGeom prst="rect">
            <a:avLst/>
          </a:prstGeom>
        </p:spPr>
      </p:pic>
      <p:sp>
        <p:nvSpPr>
          <p:cNvPr id="4" name="Left Brace 3"/>
          <p:cNvSpPr/>
          <p:nvPr/>
        </p:nvSpPr>
        <p:spPr>
          <a:xfrm flipH="1">
            <a:off x="10347511" y="1445559"/>
            <a:ext cx="255429" cy="3606276"/>
          </a:xfrm>
          <a:prstGeom prst="leftBrace">
            <a:avLst>
              <a:gd name="adj1" fmla="val 52595"/>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0774804" y="2877860"/>
            <a:ext cx="815075" cy="707886"/>
          </a:xfrm>
          <a:prstGeom prst="rect">
            <a:avLst/>
          </a:prstGeom>
          <a:noFill/>
        </p:spPr>
        <p:txBody>
          <a:bodyPr wrap="square" rtlCol="0">
            <a:spAutoFit/>
          </a:bodyPr>
          <a:lstStyle/>
          <a:p>
            <a:r>
              <a:rPr lang="en-US" sz="4000" b="1" dirty="0"/>
              <a:t>n</a:t>
            </a:r>
            <a:r>
              <a:rPr lang="en-US" sz="4000" b="1" baseline="-25000" dirty="0"/>
              <a:t>1</a:t>
            </a:r>
          </a:p>
        </p:txBody>
      </p:sp>
      <p:sp>
        <p:nvSpPr>
          <p:cNvPr id="8" name="Left Brace 7"/>
          <p:cNvSpPr/>
          <p:nvPr/>
        </p:nvSpPr>
        <p:spPr>
          <a:xfrm rot="16200000" flipH="1">
            <a:off x="4451974" y="-907661"/>
            <a:ext cx="183937" cy="3619590"/>
          </a:xfrm>
          <a:prstGeom prst="leftBrace">
            <a:avLst>
              <a:gd name="adj1" fmla="val 52595"/>
              <a:gd name="adj2" fmla="val 49856"/>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16200000" flipH="1">
            <a:off x="8137136" y="-907660"/>
            <a:ext cx="183937" cy="3619590"/>
          </a:xfrm>
          <a:prstGeom prst="leftBrace">
            <a:avLst>
              <a:gd name="adj1" fmla="val 52595"/>
              <a:gd name="adj2" fmla="val 49856"/>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13"/>
          <p:cNvPicPr>
            <a:picLocks noChangeAspect="1"/>
          </p:cNvPicPr>
          <p:nvPr/>
        </p:nvPicPr>
        <p:blipFill>
          <a:blip r:embed="rId4">
            <a:clrChange>
              <a:clrFrom>
                <a:srgbClr val="FFFFFF"/>
              </a:clrFrom>
              <a:clrTo>
                <a:srgbClr val="FFFFFF">
                  <a:alpha val="0"/>
                </a:srgbClr>
              </a:clrTo>
            </a:clrChange>
          </a:blip>
          <a:stretch>
            <a:fillRect/>
          </a:stretch>
        </p:blipFill>
        <p:spPr>
          <a:xfrm>
            <a:off x="359250" y="5985674"/>
            <a:ext cx="3137312" cy="872326"/>
          </a:xfrm>
          <a:prstGeom prst="rect">
            <a:avLst/>
          </a:prstGeom>
        </p:spPr>
      </p:pic>
      <p:sp>
        <p:nvSpPr>
          <p:cNvPr id="15" name="TextBox 14"/>
          <p:cNvSpPr txBox="1"/>
          <p:nvPr/>
        </p:nvSpPr>
        <p:spPr>
          <a:xfrm>
            <a:off x="7941542" y="15452"/>
            <a:ext cx="815075" cy="707886"/>
          </a:xfrm>
          <a:prstGeom prst="rect">
            <a:avLst/>
          </a:prstGeom>
          <a:noFill/>
        </p:spPr>
        <p:txBody>
          <a:bodyPr wrap="square" rtlCol="0">
            <a:spAutoFit/>
          </a:bodyPr>
          <a:lstStyle/>
          <a:p>
            <a:r>
              <a:rPr lang="en-US" sz="4000" b="1" dirty="0"/>
              <a:t>n</a:t>
            </a:r>
            <a:r>
              <a:rPr lang="en-US" sz="4000" b="1" baseline="-25000" dirty="0"/>
              <a:t>1</a:t>
            </a:r>
          </a:p>
        </p:txBody>
      </p:sp>
      <p:sp>
        <p:nvSpPr>
          <p:cNvPr id="16" name="TextBox 15"/>
          <p:cNvSpPr txBox="1"/>
          <p:nvPr/>
        </p:nvSpPr>
        <p:spPr>
          <a:xfrm>
            <a:off x="4257132" y="15452"/>
            <a:ext cx="815075" cy="707886"/>
          </a:xfrm>
          <a:prstGeom prst="rect">
            <a:avLst/>
          </a:prstGeom>
          <a:noFill/>
        </p:spPr>
        <p:txBody>
          <a:bodyPr wrap="square" rtlCol="0">
            <a:spAutoFit/>
          </a:bodyPr>
          <a:lstStyle/>
          <a:p>
            <a:r>
              <a:rPr lang="en-US" sz="4000" b="1" dirty="0"/>
              <a:t>n</a:t>
            </a:r>
            <a:r>
              <a:rPr lang="en-US" sz="4000" b="1" baseline="-25000" dirty="0"/>
              <a:t>2</a:t>
            </a:r>
          </a:p>
        </p:txBody>
      </p:sp>
      <p:grpSp>
        <p:nvGrpSpPr>
          <p:cNvPr id="20" name="Group 19"/>
          <p:cNvGrpSpPr/>
          <p:nvPr/>
        </p:nvGrpSpPr>
        <p:grpSpPr>
          <a:xfrm>
            <a:off x="6353738" y="3663210"/>
            <a:ext cx="2402879" cy="1480289"/>
            <a:chOff x="6353738" y="3663210"/>
            <a:chExt cx="2402879" cy="1480289"/>
          </a:xfrm>
        </p:grpSpPr>
        <p:sp>
          <p:nvSpPr>
            <p:cNvPr id="11" name="Rectangle: Rounded Corners 10"/>
            <p:cNvSpPr/>
            <p:nvPr/>
          </p:nvSpPr>
          <p:spPr>
            <a:xfrm>
              <a:off x="6353738" y="3663210"/>
              <a:ext cx="2402879" cy="1480289"/>
            </a:xfrm>
            <a:prstGeom prst="roundRect">
              <a:avLst>
                <a:gd name="adj" fmla="val 50000"/>
              </a:avLst>
            </a:prstGeom>
            <a:solidFill>
              <a:schemeClr val="accent2">
                <a:lumMod val="20000"/>
                <a:lumOff val="80000"/>
              </a:schemeClr>
            </a:solidFill>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p:cNvPicPr>
              <a:picLocks noChangeAspect="1"/>
            </p:cNvPicPr>
            <p:nvPr/>
          </p:nvPicPr>
          <p:blipFill rotWithShape="1">
            <a:blip r:embed="rId4">
              <a:clrChange>
                <a:clrFrom>
                  <a:srgbClr val="FFFFFF"/>
                </a:clrFrom>
                <a:clrTo>
                  <a:srgbClr val="FFFFFF">
                    <a:alpha val="0"/>
                  </a:srgbClr>
                </a:clrTo>
              </a:clrChange>
            </a:blip>
            <a:srcRect l="50067"/>
            <a:stretch/>
          </p:blipFill>
          <p:spPr>
            <a:xfrm>
              <a:off x="6773383" y="4026141"/>
              <a:ext cx="1566564" cy="872326"/>
            </a:xfrm>
            <a:prstGeom prst="rect">
              <a:avLst/>
            </a:prstGeom>
          </p:spPr>
        </p:pic>
      </p:grpSp>
      <p:grpSp>
        <p:nvGrpSpPr>
          <p:cNvPr id="21" name="Group 20"/>
          <p:cNvGrpSpPr/>
          <p:nvPr/>
        </p:nvGrpSpPr>
        <p:grpSpPr>
          <a:xfrm>
            <a:off x="3627767" y="3418178"/>
            <a:ext cx="1505264" cy="1480289"/>
            <a:chOff x="3627767" y="3418178"/>
            <a:chExt cx="1505264" cy="1480289"/>
          </a:xfrm>
        </p:grpSpPr>
        <p:sp>
          <p:nvSpPr>
            <p:cNvPr id="18" name="Rectangle: Rounded Corners 17"/>
            <p:cNvSpPr/>
            <p:nvPr/>
          </p:nvSpPr>
          <p:spPr>
            <a:xfrm>
              <a:off x="3627767" y="3418178"/>
              <a:ext cx="1505264" cy="1480289"/>
            </a:xfrm>
            <a:prstGeom prst="roundRect">
              <a:avLst>
                <a:gd name="adj" fmla="val 50000"/>
              </a:avLst>
            </a:prstGeom>
            <a:solidFill>
              <a:schemeClr val="accent2">
                <a:lumMod val="20000"/>
                <a:lumOff val="80000"/>
              </a:schemeClr>
            </a:solidFill>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p:cNvPicPr>
              <a:picLocks noChangeAspect="1"/>
            </p:cNvPicPr>
            <p:nvPr/>
          </p:nvPicPr>
          <p:blipFill rotWithShape="1">
            <a:blip r:embed="rId4">
              <a:clrChange>
                <a:clrFrom>
                  <a:srgbClr val="FFFFFF"/>
                </a:clrFrom>
                <a:clrTo>
                  <a:srgbClr val="FFFFFF">
                    <a:alpha val="0"/>
                  </a:srgbClr>
                </a:clrTo>
              </a:clrChange>
            </a:blip>
            <a:srcRect r="85531"/>
            <a:stretch/>
          </p:blipFill>
          <p:spPr>
            <a:xfrm>
              <a:off x="4153427" y="3722159"/>
              <a:ext cx="453944" cy="872326"/>
            </a:xfrm>
            <a:prstGeom prst="rect">
              <a:avLst/>
            </a:prstGeom>
          </p:spPr>
        </p:pic>
      </p:grpSp>
      <p:sp>
        <p:nvSpPr>
          <p:cNvPr id="22" name="Slide Number Placeholder 21"/>
          <p:cNvSpPr>
            <a:spLocks noGrp="1"/>
          </p:cNvSpPr>
          <p:nvPr>
            <p:ph type="sldNum" sz="quarter" idx="12"/>
          </p:nvPr>
        </p:nvSpPr>
        <p:spPr/>
        <p:txBody>
          <a:bodyPr/>
          <a:lstStyle/>
          <a:p>
            <a:fld id="{E5B96343-668E-4542-9171-3BEDAFBEFAD3}" type="slidenum">
              <a:rPr lang="en-US" smtClean="0"/>
              <a:t>9</a:t>
            </a:fld>
            <a:endParaRPr lang="en-US"/>
          </a:p>
        </p:txBody>
      </p:sp>
      <p:sp>
        <p:nvSpPr>
          <p:cNvPr id="24" name="TextBox 23"/>
          <p:cNvSpPr txBox="1"/>
          <p:nvPr/>
        </p:nvSpPr>
        <p:spPr>
          <a:xfrm>
            <a:off x="5243568" y="2705725"/>
            <a:ext cx="1378324" cy="1446550"/>
          </a:xfrm>
          <a:prstGeom prst="rect">
            <a:avLst/>
          </a:prstGeom>
          <a:noFill/>
        </p:spPr>
        <p:txBody>
          <a:bodyPr wrap="square" rtlCol="0">
            <a:spAutoFit/>
          </a:bodyPr>
          <a:lstStyle/>
          <a:p>
            <a:r>
              <a:rPr lang="en-US" sz="8800" dirty="0">
                <a:solidFill>
                  <a:schemeClr val="accent6">
                    <a:lumMod val="75000"/>
                  </a:schemeClr>
                </a:solidFill>
              </a:rPr>
              <a:t>R</a:t>
            </a:r>
            <a:r>
              <a:rPr lang="en-US" sz="8800" baseline="-25000" dirty="0">
                <a:solidFill>
                  <a:schemeClr val="accent6">
                    <a:lumMod val="75000"/>
                  </a:schemeClr>
                </a:solidFill>
              </a:rPr>
              <a:t>1</a:t>
            </a:r>
          </a:p>
        </p:txBody>
      </p:sp>
    </p:spTree>
    <p:extLst>
      <p:ext uri="{BB962C8B-B14F-4D97-AF65-F5344CB8AC3E}">
        <p14:creationId xmlns:p14="http://schemas.microsoft.com/office/powerpoint/2010/main" val="76139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3149</TotalTime>
  <Words>1463</Words>
  <Application>Microsoft Office PowerPoint</Application>
  <PresentationFormat>Widescreen</PresentationFormat>
  <Paragraphs>135</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vt:lpstr>
      <vt:lpstr>Consolas</vt:lpstr>
      <vt:lpstr>Segoe</vt:lpstr>
      <vt:lpstr>Times New Roman</vt:lpstr>
      <vt:lpstr>Office Theme</vt:lpstr>
      <vt:lpstr>AUC Meets the  Wilcoxon-Mann-Whitney  U Statistic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Bonus Slides!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 Meets the  Wilcoxon-Mann-Whitney  U-Statistic</dc:title>
  <dc:creator>Robert Horton</dc:creator>
  <cp:lastModifiedBy>Robert Horton</cp:lastModifiedBy>
  <cp:revision>46</cp:revision>
  <dcterms:created xsi:type="dcterms:W3CDTF">2017-02-07T00:49:44Z</dcterms:created>
  <dcterms:modified xsi:type="dcterms:W3CDTF">2017-02-09T05:19:11Z</dcterms:modified>
</cp:coreProperties>
</file>