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67" r:id="rId4"/>
    <p:sldId id="257" r:id="rId5"/>
    <p:sldId id="274" r:id="rId6"/>
    <p:sldId id="261" r:id="rId7"/>
    <p:sldId id="275" r:id="rId8"/>
    <p:sldId id="262" r:id="rId9"/>
    <p:sldId id="260" r:id="rId10"/>
    <p:sldId id="272" r:id="rId11"/>
    <p:sldId id="259" r:id="rId12"/>
    <p:sldId id="268" r:id="rId13"/>
    <p:sldId id="265" r:id="rId14"/>
    <p:sldId id="269" r:id="rId15"/>
    <p:sldId id="264" r:id="rId16"/>
    <p:sldId id="273" r:id="rId17"/>
    <p:sldId id="270" r:id="rId18"/>
    <p:sldId id="27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70AF02-6FD2-4E47-A365-7A5DDECD44C5}">
          <p14:sldIdLst>
            <p14:sldId id="256"/>
            <p14:sldId id="276"/>
            <p14:sldId id="267"/>
            <p14:sldId id="257"/>
            <p14:sldId id="274"/>
            <p14:sldId id="261"/>
            <p14:sldId id="275"/>
            <p14:sldId id="262"/>
            <p14:sldId id="260"/>
            <p14:sldId id="272"/>
            <p14:sldId id="259"/>
            <p14:sldId id="268"/>
            <p14:sldId id="265"/>
            <p14:sldId id="269"/>
            <p14:sldId id="264"/>
            <p14:sldId id="273"/>
            <p14:sldId id="270"/>
            <p14:sldId id="271"/>
            <p14:sldId id="277"/>
          </p14:sldIdLst>
        </p14:section>
        <p14:section name="Untitled Section" id="{A62A2F49-1747-4A76-99A3-7C61D50A010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144" autoAdjust="0"/>
  </p:normalViewPr>
  <p:slideViewPr>
    <p:cSldViewPr snapToGrid="0">
      <p:cViewPr varScale="1">
        <p:scale>
          <a:sx n="81" d="100"/>
          <a:sy n="81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42C7-8110-480E-82F0-971DBA7B51ED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3C7FB-1B88-492E-B6A2-4056439A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Aracruz</a:t>
            </a:r>
            <a:r>
              <a:rPr lang="en-US" dirty="0"/>
              <a:t> – Brazilian pulp manufacturer bought foreign exchange options betting that the real would continue to increase against the dollar.  Instead lost 24% against the dollar.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C7FB-1B88-492E-B6A2-4056439A7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C7FB-1B88-492E-B6A2-4056439A7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C7FB-1B88-492E-B6A2-4056439A78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ptionvis.shinyapps.io/optionrep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05884-D34B-4E1E-B683-304FF870A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Option Strategies with 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3CB920-BD09-48C9-9E3E-7E05DB5CB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Ward Greunke</a:t>
            </a:r>
          </a:p>
          <a:p>
            <a:r>
              <a:rPr lang="en-US" dirty="0"/>
              <a:t>January 22</a:t>
            </a:r>
            <a:r>
              <a:rPr lang="en-US" baseline="30000" dirty="0"/>
              <a:t>nd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92644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827C6-E2A2-4CF6-8E77-EEAF367F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dirty="0"/>
              <a:t>Protective Put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xmlns="" id="{A612B506-ABF8-45AF-B391-362F178E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Insurance against a drop in price of stock that you already own.</a:t>
            </a:r>
          </a:p>
          <a:p>
            <a:pPr marL="0" indent="0">
              <a:buNone/>
            </a:pPr>
            <a:r>
              <a:rPr lang="en-US" dirty="0"/>
              <a:t>Sacrifice some gains for protection from extreme losses.</a:t>
            </a:r>
          </a:p>
          <a:p>
            <a:pPr marL="0" indent="0">
              <a:buNone/>
            </a:pPr>
            <a:r>
              <a:rPr lang="en-US" dirty="0"/>
              <a:t>Long Stock, Long Put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94DBFBD2-23B9-4007-B82F-D0C394407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215119-582D-4AE3-A11A-88338B4C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95" y="1334125"/>
            <a:ext cx="7005188" cy="45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3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EC3EE-1FEF-4D9C-90D1-9A11BA65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Strategies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722082-EF5D-4393-82AA-B9D61D31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18" y="6441274"/>
            <a:ext cx="9350156" cy="49167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0BC61B-E804-4B39-9F05-D62EC23F2CC4}"/>
              </a:ext>
            </a:extLst>
          </p:cNvPr>
          <p:cNvSpPr txBox="1"/>
          <p:nvPr/>
        </p:nvSpPr>
        <p:spPr>
          <a:xfrm>
            <a:off x="1426117" y="5539025"/>
            <a:ext cx="3779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Long Straddle</a:t>
            </a:r>
          </a:p>
          <a:p>
            <a:pPr algn="ctr"/>
            <a:r>
              <a:rPr lang="en-US" dirty="0"/>
              <a:t>Anticipate big change either direction</a:t>
            </a:r>
          </a:p>
          <a:p>
            <a:pPr algn="ctr"/>
            <a:r>
              <a:rPr lang="en-US" dirty="0"/>
              <a:t>Buy 1 Call, 1 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C224844-A6C2-42A0-84E1-6960C2BAAC15}"/>
              </a:ext>
            </a:extLst>
          </p:cNvPr>
          <p:cNvSpPr txBox="1"/>
          <p:nvPr/>
        </p:nvSpPr>
        <p:spPr>
          <a:xfrm>
            <a:off x="7559620" y="5539025"/>
            <a:ext cx="2415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Short Straddle</a:t>
            </a:r>
          </a:p>
          <a:p>
            <a:pPr algn="ctr"/>
            <a:r>
              <a:rPr lang="en-US" dirty="0"/>
              <a:t>Anticipate stable price</a:t>
            </a:r>
          </a:p>
          <a:p>
            <a:pPr algn="ctr"/>
            <a:r>
              <a:rPr lang="en-US" dirty="0"/>
              <a:t>Short 1 Call, Short 1 Put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51262B-9CC5-48EB-924B-DE95E5C0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7" y="2288815"/>
            <a:ext cx="5106171" cy="3204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C70A454-85AD-4F47-8D1E-4A7DDB58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86" y="2304092"/>
            <a:ext cx="4863996" cy="31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9BF7D-8F63-4918-9DB8-8B750D55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Strategies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xmlns="" id="{1DC57C0D-E367-462B-A5D3-7EC48F94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97" y="1918241"/>
            <a:ext cx="5693297" cy="421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4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B1895-DB5C-42BE-B492-B85D696D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3200" dirty="0">
                <a:hlinkClick r:id="rId2"/>
              </a:rPr>
              <a:t>https://optionvis.shinyapps.io/optionrepo/</a:t>
            </a:r>
            <a:r>
              <a:rPr lang="en-US" sz="3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6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D2988-B106-43F8-B32B-E8D5700A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Shortcut 1: Static UI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FCC6EF-C373-4DEC-B076-26B3EAFF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5958975"/>
            <a:ext cx="9784080" cy="503817"/>
          </a:xfrm>
        </p:spPr>
        <p:txBody>
          <a:bodyPr/>
          <a:lstStyle/>
          <a:p>
            <a:r>
              <a:rPr lang="en-US" dirty="0"/>
              <a:t>Need to update the slider bar range from the server logic.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06CDA87-8681-4976-94C6-BAC2B378FF87}"/>
              </a:ext>
            </a:extLst>
          </p:cNvPr>
          <p:cNvSpPr/>
          <p:nvPr/>
        </p:nvSpPr>
        <p:spPr>
          <a:xfrm>
            <a:off x="101421" y="2213798"/>
            <a:ext cx="5377514" cy="283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strike.price</a:t>
            </a:r>
            <a:r>
              <a:rPr lang="en-US" dirty="0">
                <a:solidFill>
                  <a:schemeClr val="bg1"/>
                </a:solidFill>
              </a:rPr>
              <a:t>&lt;-c(25,400)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r>
              <a:rPr lang="en-US" dirty="0" err="1">
                <a:solidFill>
                  <a:schemeClr val="bg1"/>
                </a:solidFill>
              </a:rPr>
              <a:t>sliderInput</a:t>
            </a:r>
            <a:r>
              <a:rPr lang="en-US" dirty="0">
                <a:solidFill>
                  <a:schemeClr val="bg1"/>
                </a:solidFill>
              </a:rPr>
              <a:t>("si.call.1","Strike </a:t>
            </a:r>
            <a:r>
              <a:rPr lang="en-US" dirty="0" err="1">
                <a:solidFill>
                  <a:schemeClr val="bg1"/>
                </a:solidFill>
              </a:rPr>
              <a:t>Price",min</a:t>
            </a:r>
            <a:r>
              <a:rPr lang="en-US" dirty="0">
                <a:solidFill>
                  <a:schemeClr val="bg1"/>
                </a:solidFill>
              </a:rPr>
              <a:t>=-min(</a:t>
            </a:r>
            <a:r>
              <a:rPr lang="en-US" dirty="0" err="1">
                <a:solidFill>
                  <a:schemeClr val="bg1"/>
                </a:solidFill>
              </a:rPr>
              <a:t>strike.price</a:t>
            </a:r>
            <a:r>
              <a:rPr lang="en-US" dirty="0">
                <a:solidFill>
                  <a:schemeClr val="bg1"/>
                </a:solidFill>
              </a:rPr>
              <a:t>),max=max(</a:t>
            </a:r>
            <a:r>
              <a:rPr lang="en-US" dirty="0" err="1">
                <a:solidFill>
                  <a:schemeClr val="bg1"/>
                </a:solidFill>
              </a:rPr>
              <a:t>strike.price</a:t>
            </a:r>
            <a:r>
              <a:rPr lang="en-US" dirty="0">
                <a:solidFill>
                  <a:schemeClr val="bg1"/>
                </a:solidFill>
              </a:rPr>
              <a:t>),value=215)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E8D9A8-A06F-49DB-9913-31847FDE6CC0}"/>
              </a:ext>
            </a:extLst>
          </p:cNvPr>
          <p:cNvSpPr txBox="1"/>
          <p:nvPr/>
        </p:nvSpPr>
        <p:spPr>
          <a:xfrm>
            <a:off x="2025524" y="5180760"/>
            <a:ext cx="61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B834BEA-729F-47F7-97F9-9AC6E2642686}"/>
              </a:ext>
            </a:extLst>
          </p:cNvPr>
          <p:cNvSpPr/>
          <p:nvPr/>
        </p:nvSpPr>
        <p:spPr>
          <a:xfrm>
            <a:off x="6987175" y="2221682"/>
            <a:ext cx="5041716" cy="285262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#Load the S&amp;P data from csv file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raw.chain</a:t>
            </a:r>
            <a:r>
              <a:rPr lang="en-US" dirty="0">
                <a:solidFill>
                  <a:schemeClr val="bg1"/>
                </a:solidFill>
              </a:rPr>
              <a:t>=read.csv("sp5002019dec_2.csv")</a:t>
            </a:r>
          </a:p>
          <a:p>
            <a:r>
              <a:rPr lang="en-US" dirty="0" err="1">
                <a:solidFill>
                  <a:schemeClr val="bg1"/>
                </a:solidFill>
              </a:rPr>
              <a:t>call.df</a:t>
            </a:r>
            <a:r>
              <a:rPr lang="en-US" dirty="0">
                <a:solidFill>
                  <a:schemeClr val="bg1"/>
                </a:solidFill>
              </a:rPr>
              <a:t>=subset(</a:t>
            </a:r>
            <a:r>
              <a:rPr lang="en-US" dirty="0" err="1">
                <a:solidFill>
                  <a:schemeClr val="bg1"/>
                </a:solidFill>
              </a:rPr>
              <a:t>raw.chain,Option.Type</a:t>
            </a:r>
            <a:r>
              <a:rPr lang="en-US" dirty="0">
                <a:solidFill>
                  <a:schemeClr val="bg1"/>
                </a:solidFill>
              </a:rPr>
              <a:t>=="Calls")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output$distPlot</a:t>
            </a:r>
            <a:r>
              <a:rPr lang="en-US" dirty="0">
                <a:solidFill>
                  <a:schemeClr val="bg1"/>
                </a:solidFill>
              </a:rPr>
              <a:t> &lt;- </a:t>
            </a:r>
            <a:r>
              <a:rPr lang="en-US" dirty="0" err="1">
                <a:solidFill>
                  <a:schemeClr val="bg1"/>
                </a:solidFill>
              </a:rPr>
              <a:t>renderPlot</a:t>
            </a:r>
            <a:r>
              <a:rPr lang="en-US" dirty="0">
                <a:solidFill>
                  <a:schemeClr val="bg1"/>
                </a:solidFill>
              </a:rPr>
              <a:t>({…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</a:rPr>
              <a:t>call.1.index&lt;- call.df$Strike-input$si.call.1)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19EB7F-41C6-4196-9D67-E2118CC629F2}"/>
              </a:ext>
            </a:extLst>
          </p:cNvPr>
          <p:cNvSpPr txBox="1"/>
          <p:nvPr/>
        </p:nvSpPr>
        <p:spPr>
          <a:xfrm>
            <a:off x="9139253" y="5180760"/>
            <a:ext cx="1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server.R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0190919-909E-43A2-BF76-11EEB59EFE2D}"/>
              </a:ext>
            </a:extLst>
          </p:cNvPr>
          <p:cNvCxnSpPr>
            <a:cxnSpLocks/>
          </p:cNvCxnSpPr>
          <p:nvPr/>
        </p:nvCxnSpPr>
        <p:spPr>
          <a:xfrm>
            <a:off x="5550202" y="2677602"/>
            <a:ext cx="1436973" cy="0"/>
          </a:xfrm>
          <a:prstGeom prst="straightConnector1">
            <a:avLst/>
          </a:prstGeom>
          <a:ln w="3175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B773E28-450D-4A28-8972-B95D1B8EDFD4}"/>
              </a:ext>
            </a:extLst>
          </p:cNvPr>
          <p:cNvCxnSpPr>
            <a:cxnSpLocks/>
          </p:cNvCxnSpPr>
          <p:nvPr/>
        </p:nvCxnSpPr>
        <p:spPr>
          <a:xfrm flipH="1">
            <a:off x="5520530" y="4393877"/>
            <a:ext cx="1380031" cy="0"/>
          </a:xfrm>
          <a:prstGeom prst="straightConnector1">
            <a:avLst/>
          </a:prstGeom>
          <a:ln w="31750">
            <a:solidFill>
              <a:schemeClr val="accent3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6623C9-98ED-494E-87D0-B9A52E53180E}"/>
              </a:ext>
            </a:extLst>
          </p:cNvPr>
          <p:cNvSpPr txBox="1"/>
          <p:nvPr/>
        </p:nvSpPr>
        <p:spPr>
          <a:xfrm>
            <a:off x="5513157" y="2677602"/>
            <a:ext cx="110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Slider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C0AC728-CC40-4E2B-8570-925DC0EB8C3C}"/>
              </a:ext>
            </a:extLst>
          </p:cNvPr>
          <p:cNvSpPr txBox="1"/>
          <p:nvPr/>
        </p:nvSpPr>
        <p:spPr>
          <a:xfrm>
            <a:off x="5520530" y="4401245"/>
            <a:ext cx="110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Updates</a:t>
            </a:r>
          </a:p>
        </p:txBody>
      </p:sp>
    </p:spTree>
    <p:extLst>
      <p:ext uri="{BB962C8B-B14F-4D97-AF65-F5344CB8AC3E}">
        <p14:creationId xmlns:p14="http://schemas.microsoft.com/office/powerpoint/2010/main" val="109483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1C6AB-089F-4F32-975A-B80E5723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2: Shiny Slider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0928B-E81B-4810-918D-5DB0B194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4312920"/>
            <a:ext cx="11414760" cy="24590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/>
              <a:t>ui.R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sliderInput</a:t>
            </a:r>
            <a:r>
              <a:rPr lang="en-US" sz="2000" dirty="0"/>
              <a:t>("si.call.2","Strike Price", min=min(</a:t>
            </a:r>
            <a:r>
              <a:rPr lang="en-US" sz="2000" dirty="0" err="1"/>
              <a:t>strike.price</a:t>
            </a:r>
            <a:r>
              <a:rPr lang="en-US" sz="2000" dirty="0"/>
              <a:t>),max=max(</a:t>
            </a:r>
            <a:r>
              <a:rPr lang="en-US" sz="2000" dirty="0" err="1"/>
              <a:t>strike.price</a:t>
            </a:r>
            <a:r>
              <a:rPr lang="en-US" sz="2000" dirty="0"/>
              <a:t>),value=215)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server.R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call.2.index=</a:t>
            </a:r>
            <a:r>
              <a:rPr lang="en-US" sz="2000" dirty="0" err="1"/>
              <a:t>which.min</a:t>
            </a:r>
            <a:r>
              <a:rPr lang="en-US" sz="2000" dirty="0"/>
              <a:t>(abs(call.df$Strike-input$si.call.2))</a:t>
            </a:r>
          </a:p>
          <a:p>
            <a:pPr marL="0" indent="0">
              <a:buNone/>
            </a:pPr>
            <a:r>
              <a:rPr lang="en-US" sz="2000" dirty="0"/>
              <a:t>call.2.price=</a:t>
            </a:r>
            <a:r>
              <a:rPr lang="en-US" sz="2000" dirty="0" err="1"/>
              <a:t>call.df$Last_Price</a:t>
            </a:r>
            <a:r>
              <a:rPr lang="en-US" sz="2000" dirty="0"/>
              <a:t>[call.2.index]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94C8CE0-F893-40FE-9067-0A01D5FA1734}"/>
              </a:ext>
            </a:extLst>
          </p:cNvPr>
          <p:cNvSpPr txBox="1">
            <a:spLocks/>
          </p:cNvSpPr>
          <p:nvPr/>
        </p:nvSpPr>
        <p:spPr>
          <a:xfrm>
            <a:off x="6094958" y="2145984"/>
            <a:ext cx="5708421" cy="1130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Started with drop down but not intuitive.</a:t>
            </a:r>
          </a:p>
          <a:p>
            <a:r>
              <a:rPr lang="en-US" dirty="0"/>
              <a:t>Used slider on vector that is not evenly spaced.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AE5818-BCD7-4B51-A585-EDC08B25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968133"/>
            <a:ext cx="4046220" cy="21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5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75F4A-0B12-40AB-B494-907EAB3E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Payoff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4826D-DB15-4BA3-8EC1-48CE35CB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589999" cy="5065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Server.R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output$distPlot</a:t>
            </a:r>
            <a:r>
              <a:rPr lang="en-US" sz="1600" dirty="0">
                <a:solidFill>
                  <a:schemeClr val="bg1"/>
                </a:solidFill>
              </a:rPr>
              <a:t> &lt;- </a:t>
            </a:r>
            <a:r>
              <a:rPr lang="en-US" sz="1600" dirty="0" err="1">
                <a:solidFill>
                  <a:schemeClr val="bg1"/>
                </a:solidFill>
              </a:rPr>
              <a:t>renderPlot</a:t>
            </a:r>
            <a:r>
              <a:rPr lang="en-US" sz="1600" dirty="0">
                <a:solidFill>
                  <a:schemeClr val="bg1"/>
                </a:solidFill>
              </a:rPr>
              <a:t>({…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show.call.1&lt;-input$show_call_1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call.1.long.short=&lt;-input$rb.call.1.long.short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(call.1.long.short=="Long")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{ </a:t>
            </a:r>
            <a:r>
              <a:rPr lang="en-US" sz="1600" dirty="0" err="1">
                <a:solidFill>
                  <a:schemeClr val="bg1"/>
                </a:solidFill>
              </a:rPr>
              <a:t>c.payoff</a:t>
            </a:r>
            <a:r>
              <a:rPr lang="en-US" sz="1600" dirty="0">
                <a:solidFill>
                  <a:schemeClr val="bg1"/>
                </a:solidFill>
              </a:rPr>
              <a:t>&lt;-</a:t>
            </a:r>
            <a:r>
              <a:rPr lang="en-US" sz="1600" dirty="0" err="1">
                <a:solidFill>
                  <a:schemeClr val="bg1"/>
                </a:solidFill>
              </a:rPr>
              <a:t>LongCallPayoff</a:t>
            </a:r>
            <a:r>
              <a:rPr lang="en-US" sz="1600" dirty="0">
                <a:solidFill>
                  <a:schemeClr val="bg1"/>
                </a:solidFill>
              </a:rPr>
              <a:t>(-call.1.price,call.1.strike.price,closing.price) }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else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  <a:r>
              <a:rPr lang="en-US" sz="1600" dirty="0" err="1">
                <a:solidFill>
                  <a:schemeClr val="bg1"/>
                </a:solidFill>
              </a:rPr>
              <a:t>c.payoff</a:t>
            </a:r>
            <a:r>
              <a:rPr lang="en-US" sz="1600" dirty="0">
                <a:solidFill>
                  <a:schemeClr val="bg1"/>
                </a:solidFill>
              </a:rPr>
              <a:t>&lt;-</a:t>
            </a:r>
            <a:r>
              <a:rPr lang="en-US" sz="1600" dirty="0" err="1">
                <a:solidFill>
                  <a:schemeClr val="bg1"/>
                </a:solidFill>
              </a:rPr>
              <a:t>ShortCallPayoff</a:t>
            </a:r>
            <a:r>
              <a:rPr lang="en-US" sz="1600" dirty="0">
                <a:solidFill>
                  <a:schemeClr val="bg1"/>
                </a:solidFill>
              </a:rPr>
              <a:t>(call.1.price,call.1.strike.price,closing.price)}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#Start with an empty horizontal line then add the payoffs if the box is checked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total.payoff</a:t>
            </a:r>
            <a:r>
              <a:rPr lang="en-US" sz="1600" dirty="0">
                <a:solidFill>
                  <a:schemeClr val="bg1"/>
                </a:solidFill>
              </a:rPr>
              <a:t>&lt;-rep(0,length(</a:t>
            </a:r>
            <a:r>
              <a:rPr lang="en-US" sz="1600" dirty="0" err="1">
                <a:solidFill>
                  <a:schemeClr val="bg1"/>
                </a:solidFill>
              </a:rPr>
              <a:t>closing.price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(show.call.1){</a:t>
            </a:r>
            <a:r>
              <a:rPr lang="en-US" sz="1600" dirty="0" err="1">
                <a:solidFill>
                  <a:schemeClr val="bg1"/>
                </a:solidFill>
              </a:rPr>
              <a:t>total.payoff</a:t>
            </a:r>
            <a:r>
              <a:rPr lang="en-US" sz="1600" dirty="0">
                <a:solidFill>
                  <a:schemeClr val="bg1"/>
                </a:solidFill>
              </a:rPr>
              <a:t>=total.payoff+call.1.payoff}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if</a:t>
            </a:r>
            <a:r>
              <a:rPr lang="en-US" sz="1600" dirty="0">
                <a:solidFill>
                  <a:schemeClr val="bg1"/>
                </a:solidFill>
              </a:rPr>
              <a:t>(show.call.2){</a:t>
            </a:r>
            <a:r>
              <a:rPr lang="en-US" sz="1600" dirty="0" err="1">
                <a:solidFill>
                  <a:schemeClr val="bg1"/>
                </a:solidFill>
              </a:rPr>
              <a:t>total.payoff</a:t>
            </a:r>
            <a:r>
              <a:rPr lang="en-US" sz="1600" dirty="0">
                <a:solidFill>
                  <a:schemeClr val="bg1"/>
                </a:solidFill>
              </a:rPr>
              <a:t>=total.payoff+call.2.payoff}</a:t>
            </a:r>
          </a:p>
        </p:txBody>
      </p:sp>
    </p:spTree>
    <p:extLst>
      <p:ext uri="{BB962C8B-B14F-4D97-AF65-F5344CB8AC3E}">
        <p14:creationId xmlns:p14="http://schemas.microsoft.com/office/powerpoint/2010/main" val="398734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DEA20E-468C-4997-BA60-F7F57A0F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09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DEA20E-468C-4997-BA60-F7F57A0F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525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SHIny</a:t>
            </a:r>
            <a:r>
              <a:rPr lang="en-US" dirty="0" smtClean="0"/>
              <a:t> App: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optionvis.shinyapps.io</a:t>
            </a:r>
            <a:r>
              <a:rPr lang="en-US" sz="3200" dirty="0"/>
              <a:t>/</a:t>
            </a:r>
            <a:r>
              <a:rPr lang="en-US" sz="3200" dirty="0" err="1"/>
              <a:t>optionrepo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702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463292D-FA5F-46C0-8008-86C0E0E9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4841CA-FFA9-4F27-9667-4EEDF6B9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191" y="4571443"/>
            <a:ext cx="10515600" cy="11746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Shiny Programmers?</a:t>
            </a:r>
          </a:p>
          <a:p>
            <a:r>
              <a:rPr lang="en-US" sz="3600" dirty="0"/>
              <a:t>Options Traders?</a:t>
            </a:r>
          </a:p>
        </p:txBody>
      </p:sp>
    </p:spTree>
    <p:extLst>
      <p:ext uri="{BB962C8B-B14F-4D97-AF65-F5344CB8AC3E}">
        <p14:creationId xmlns:p14="http://schemas.microsoft.com/office/powerpoint/2010/main" val="298433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09252-8FD3-464B-BFA3-3D5302BE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AEEB8-934F-40A7-B982-A81D0BB2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Bio- </a:t>
            </a:r>
          </a:p>
          <a:p>
            <a:r>
              <a:rPr lang="en-US" dirty="0"/>
              <a:t>BS Mechanical Engineering</a:t>
            </a:r>
          </a:p>
          <a:p>
            <a:r>
              <a:rPr lang="en-US" dirty="0"/>
              <a:t>MBA (Financial Engineering, Behavioral Finance)</a:t>
            </a:r>
          </a:p>
          <a:p>
            <a:r>
              <a:rPr lang="en-US" dirty="0"/>
              <a:t>Experience in Product Management, Marketing, Engineering, Operations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Disclaimer</a:t>
            </a:r>
          </a:p>
          <a:p>
            <a:r>
              <a:rPr lang="en-US" dirty="0"/>
              <a:t>Not financial advisor</a:t>
            </a:r>
          </a:p>
          <a:p>
            <a:r>
              <a:rPr lang="en-US" dirty="0"/>
              <a:t>Own positions in the securities discussed</a:t>
            </a:r>
          </a:p>
          <a:p>
            <a:r>
              <a:rPr lang="en-US" dirty="0"/>
              <a:t>Options trading can result in losses beyond initial capital invested</a:t>
            </a:r>
          </a:p>
          <a:p>
            <a:r>
              <a:rPr lang="en-US" dirty="0"/>
              <a:t>Data is not accurate and equations have not been validated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1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11937-C65D-409C-A364-1951A787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15757-3DF4-49D0-98F3-03179341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10" y="4383299"/>
            <a:ext cx="2441234" cy="8745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What if Tesla doesn’t meet its production target?  (Puts)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AAF59F9-2284-452D-BC42-73900F3C2A4A}"/>
              </a:ext>
            </a:extLst>
          </p:cNvPr>
          <p:cNvSpPr txBox="1">
            <a:spLocks/>
          </p:cNvSpPr>
          <p:nvPr/>
        </p:nvSpPr>
        <p:spPr>
          <a:xfrm>
            <a:off x="4892774" y="4363370"/>
            <a:ext cx="2441234" cy="874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Believe Qualcomm will win lawsuit against Apple (Calls)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5BAAF36-739E-40A0-8171-016E0904806A}"/>
              </a:ext>
            </a:extLst>
          </p:cNvPr>
          <p:cNvSpPr txBox="1">
            <a:spLocks/>
          </p:cNvSpPr>
          <p:nvPr/>
        </p:nvSpPr>
        <p:spPr>
          <a:xfrm>
            <a:off x="8545765" y="4561575"/>
            <a:ext cx="2441234" cy="8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Lose $2.65 billion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/>
              <a:t>(Currency Options)</a:t>
            </a:r>
          </a:p>
        </p:txBody>
      </p:sp>
      <p:pic>
        <p:nvPicPr>
          <p:cNvPr id="4" name="Picture 2" descr="Aracruz Celulose.svg">
            <a:extLst>
              <a:ext uri="{FF2B5EF4-FFF2-40B4-BE49-F238E27FC236}">
                <a16:creationId xmlns:a16="http://schemas.microsoft.com/office/drawing/2014/main" xmlns="" id="{E34E8419-6A2A-4BC2-BE36-C2A9E21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356" y="2585108"/>
            <a:ext cx="1310347" cy="169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esla logo">
            <a:extLst>
              <a:ext uri="{FF2B5EF4-FFF2-40B4-BE49-F238E27FC236}">
                <a16:creationId xmlns:a16="http://schemas.microsoft.com/office/drawing/2014/main" xmlns="" id="{7408124E-4043-42EC-8886-66CA5ED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2" y="2420265"/>
            <a:ext cx="2017469" cy="201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xmlns="" id="{5B7985D8-B5C5-42DE-94D6-27407B7AF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71" y="2420265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0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8130D-03C3-4BEA-96CB-B7738803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96880-3912-4D3E-9455-5A692807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right to buy / sell an underlying asset at a specific price in the future but not the obligation.</a:t>
            </a:r>
          </a:p>
          <a:p>
            <a:r>
              <a:rPr lang="en-US" sz="2800" dirty="0"/>
              <a:t>Futures commit you to purchasing the asset.</a:t>
            </a:r>
          </a:p>
        </p:txBody>
      </p:sp>
    </p:spTree>
    <p:extLst>
      <p:ext uri="{BB962C8B-B14F-4D97-AF65-F5344CB8AC3E}">
        <p14:creationId xmlns:p14="http://schemas.microsoft.com/office/powerpoint/2010/main" val="147072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08C09-3266-4D2B-AA75-2BF37020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337FF1E-C72E-4608-A4F9-DDF055B9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026" y="2337948"/>
            <a:ext cx="7382220" cy="31675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40DCF0-8202-4D56-8F4A-2B0D35CF8406}"/>
              </a:ext>
            </a:extLst>
          </p:cNvPr>
          <p:cNvSpPr txBox="1"/>
          <p:nvPr/>
        </p:nvSpPr>
        <p:spPr>
          <a:xfrm>
            <a:off x="8029406" y="1944248"/>
            <a:ext cx="3385863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Options are complicated: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Underlying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Strike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/ Out of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/ Put, Short /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into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R Shiny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based graphical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model and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 hosting – shinyapps.io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graphing and  tabular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7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83C6B-B4CE-4DA8-89B3-930EF2E5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/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60A3C-0FEA-4A31-83E4-2C2B1B56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19" y="2316480"/>
            <a:ext cx="3775481" cy="225552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S: Current price of the asset.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T: maturity date of options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St: asset price at date 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K: strike price of option.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C: Current Call Price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P: Current put price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A43B36-D84B-4BF6-A124-F705E8626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32196"/>
              </p:ext>
            </p:extLst>
          </p:nvPr>
        </p:nvGraphicFramePr>
        <p:xfrm>
          <a:off x="6002215" y="2613792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70708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72507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Strike price vs asst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615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 ≥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60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 &lt;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479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40D184-B3AF-43F7-9254-0EFB0C2177AD}"/>
              </a:ext>
            </a:extLst>
          </p:cNvPr>
          <p:cNvSpPr txBox="1"/>
          <p:nvPr/>
        </p:nvSpPr>
        <p:spPr>
          <a:xfrm>
            <a:off x="7696200" y="20193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Call Payoff*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80D3093-E2BB-4BA5-8AB2-6D110C81F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08933"/>
              </p:ext>
            </p:extLst>
          </p:nvPr>
        </p:nvGraphicFramePr>
        <p:xfrm>
          <a:off x="6002215" y="4547168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70708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72507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Strike price vs asst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615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 &lt;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-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60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 ≥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47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E47164-4E5E-4DEC-84E3-3A2DB768603E}"/>
              </a:ext>
            </a:extLst>
          </p:cNvPr>
          <p:cNvSpPr txBox="1"/>
          <p:nvPr/>
        </p:nvSpPr>
        <p:spPr>
          <a:xfrm>
            <a:off x="7880102" y="3951472"/>
            <a:ext cx="17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Put Payoff*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BE7843-8FDD-46AA-B39D-74A7C80B0D59}"/>
              </a:ext>
            </a:extLst>
          </p:cNvPr>
          <p:cNvSpPr txBox="1"/>
          <p:nvPr/>
        </p:nvSpPr>
        <p:spPr>
          <a:xfrm>
            <a:off x="1562100" y="6204492"/>
            <a:ext cx="897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*Source: </a:t>
            </a:r>
            <a:r>
              <a:rPr lang="en-US" u="sng" dirty="0"/>
              <a:t>Derivatives Principles and Practice</a:t>
            </a:r>
            <a:r>
              <a:rPr lang="en-US" dirty="0"/>
              <a:t>, Rangarajan K. Sundaram and Sanjiv R. Das, </a:t>
            </a:r>
            <a:r>
              <a:rPr lang="en-US" dirty="0" err="1"/>
              <a:t>Pg</a:t>
            </a:r>
            <a:r>
              <a:rPr lang="en-US" dirty="0"/>
              <a:t> 159</a:t>
            </a:r>
          </a:p>
        </p:txBody>
      </p:sp>
    </p:spTree>
    <p:extLst>
      <p:ext uri="{BB962C8B-B14F-4D97-AF65-F5344CB8AC3E}">
        <p14:creationId xmlns:p14="http://schemas.microsoft.com/office/powerpoint/2010/main" val="290988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93B0F-CBA2-490D-BC85-3F9F2E6D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428058" cy="1508760"/>
          </a:xfrm>
        </p:spPr>
        <p:txBody>
          <a:bodyPr>
            <a:normAutofit/>
          </a:bodyPr>
          <a:lstStyle/>
          <a:p>
            <a:r>
              <a:rPr lang="en-US" sz="3600" dirty="0"/>
              <a:t>Option Payoff (Call)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D2D6277-9F97-43CB-A65D-5844A3ACE374}"/>
              </a:ext>
            </a:extLst>
          </p:cNvPr>
          <p:cNvCxnSpPr/>
          <p:nvPr/>
        </p:nvCxnSpPr>
        <p:spPr>
          <a:xfrm>
            <a:off x="5486400" y="2069070"/>
            <a:ext cx="0" cy="332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A8D33EE-12B4-4BB1-8A98-2A68A36B6C2C}"/>
              </a:ext>
            </a:extLst>
          </p:cNvPr>
          <p:cNvCxnSpPr/>
          <p:nvPr/>
        </p:nvCxnSpPr>
        <p:spPr>
          <a:xfrm>
            <a:off x="5499847" y="3625796"/>
            <a:ext cx="4746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4A13AB-65AE-470E-8E2B-3E2233E4C3EF}"/>
              </a:ext>
            </a:extLst>
          </p:cNvPr>
          <p:cNvSpPr txBox="1"/>
          <p:nvPr/>
        </p:nvSpPr>
        <p:spPr>
          <a:xfrm>
            <a:off x="10277978" y="3441129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at Expiration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32AF135-D387-4475-B920-DEBE0C1E24D9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8394532" y="2165897"/>
            <a:ext cx="1925476" cy="1434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A71254-9929-4D10-9A13-3E08571245CC}"/>
              </a:ext>
            </a:extLst>
          </p:cNvPr>
          <p:cNvSpPr txBox="1"/>
          <p:nvPr/>
        </p:nvSpPr>
        <p:spPr>
          <a:xfrm>
            <a:off x="7375892" y="315102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Strike 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5B9BDD6-4A2C-4BB7-8AF0-7EC69C177B1A}"/>
              </a:ext>
            </a:extLst>
          </p:cNvPr>
          <p:cNvSpPr txBox="1"/>
          <p:nvPr/>
        </p:nvSpPr>
        <p:spPr>
          <a:xfrm rot="16200000">
            <a:off x="4848670" y="3115028"/>
            <a:ext cx="8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Payoff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43EBE83-FF76-40D0-8047-3CB93DA66516}"/>
              </a:ext>
            </a:extLst>
          </p:cNvPr>
          <p:cNvCxnSpPr/>
          <p:nvPr/>
        </p:nvCxnSpPr>
        <p:spPr>
          <a:xfrm>
            <a:off x="6313714" y="3733990"/>
            <a:ext cx="0" cy="29752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6206B9FB-CBE2-47AC-8B28-C835B9B00DBE}"/>
              </a:ext>
            </a:extLst>
          </p:cNvPr>
          <p:cNvSpPr/>
          <p:nvPr/>
        </p:nvSpPr>
        <p:spPr>
          <a:xfrm>
            <a:off x="8328108" y="3589898"/>
            <a:ext cx="77821" cy="739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A8671E2-423C-433A-88CF-765CCC58F143}"/>
              </a:ext>
            </a:extLst>
          </p:cNvPr>
          <p:cNvSpPr txBox="1"/>
          <p:nvPr/>
        </p:nvSpPr>
        <p:spPr>
          <a:xfrm>
            <a:off x="10411071" y="18844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Gross Payoff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528F78-53E2-4DF7-AA71-6CF7F4A58FFC}"/>
              </a:ext>
            </a:extLst>
          </p:cNvPr>
          <p:cNvGrpSpPr/>
          <p:nvPr/>
        </p:nvGrpSpPr>
        <p:grpSpPr>
          <a:xfrm>
            <a:off x="5533369" y="2471778"/>
            <a:ext cx="5927084" cy="1904795"/>
            <a:chOff x="5533369" y="2471778"/>
            <a:chExt cx="5927084" cy="19047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C63C88D-5BA5-4BC4-8151-2056FE6DB384}"/>
                </a:ext>
              </a:extLst>
            </p:cNvPr>
            <p:cNvCxnSpPr/>
            <p:nvPr/>
          </p:nvCxnSpPr>
          <p:spPr>
            <a:xfrm flipV="1">
              <a:off x="8341315" y="2581497"/>
              <a:ext cx="1924113" cy="148317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161B9CBC-A018-44DB-BE7C-6C909E98922E}"/>
                </a:ext>
              </a:extLst>
            </p:cNvPr>
            <p:cNvCxnSpPr/>
            <p:nvPr/>
          </p:nvCxnSpPr>
          <p:spPr>
            <a:xfrm flipH="1">
              <a:off x="5533369" y="4064674"/>
              <a:ext cx="280794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3E22A41-852B-4C3E-B096-BDF88EBD82E4}"/>
                </a:ext>
              </a:extLst>
            </p:cNvPr>
            <p:cNvSpPr txBox="1"/>
            <p:nvPr/>
          </p:nvSpPr>
          <p:spPr>
            <a:xfrm>
              <a:off x="6136701" y="4007241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Option Price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E31A058-9116-4A99-A24D-CB2F4524D7AE}"/>
                </a:ext>
              </a:extLst>
            </p:cNvPr>
            <p:cNvSpPr txBox="1"/>
            <p:nvPr/>
          </p:nvSpPr>
          <p:spPr>
            <a:xfrm>
              <a:off x="10246659" y="2471778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Net Payoff</a:t>
              </a:r>
            </a:p>
          </p:txBody>
        </p:sp>
      </p:grpSp>
      <p:sp>
        <p:nvSpPr>
          <p:cNvPr id="3" name="Left Brace 2">
            <a:extLst>
              <a:ext uri="{FF2B5EF4-FFF2-40B4-BE49-F238E27FC236}">
                <a16:creationId xmlns:a16="http://schemas.microsoft.com/office/drawing/2014/main" xmlns="" id="{9740B29E-39FC-4F99-9E82-5B5E52A8959C}"/>
              </a:ext>
            </a:extLst>
          </p:cNvPr>
          <p:cNvSpPr/>
          <p:nvPr/>
        </p:nvSpPr>
        <p:spPr>
          <a:xfrm rot="16200000">
            <a:off x="6576265" y="3647068"/>
            <a:ext cx="697988" cy="2805700"/>
          </a:xfrm>
          <a:prstGeom prst="leftBrace">
            <a:avLst>
              <a:gd name="adj1" fmla="val 8333"/>
              <a:gd name="adj2" fmla="val 51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ADB3FE2-9B79-4E09-872A-E0ED35D85881}"/>
              </a:ext>
            </a:extLst>
          </p:cNvPr>
          <p:cNvSpPr txBox="1"/>
          <p:nvPr/>
        </p:nvSpPr>
        <p:spPr>
          <a:xfrm>
            <a:off x="5995292" y="5451699"/>
            <a:ext cx="18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 of the Money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7CB656D1-81F6-497C-B095-0176DA9055CB}"/>
              </a:ext>
            </a:extLst>
          </p:cNvPr>
          <p:cNvSpPr/>
          <p:nvPr/>
        </p:nvSpPr>
        <p:spPr>
          <a:xfrm rot="16200000">
            <a:off x="9417973" y="3673173"/>
            <a:ext cx="697988" cy="2805700"/>
          </a:xfrm>
          <a:prstGeom prst="leftBrace">
            <a:avLst>
              <a:gd name="adj1" fmla="val 8333"/>
              <a:gd name="adj2" fmla="val 51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650DA92-2D21-4BE6-ABB1-A89F028B5BF8}"/>
              </a:ext>
            </a:extLst>
          </p:cNvPr>
          <p:cNvSpPr txBox="1"/>
          <p:nvPr/>
        </p:nvSpPr>
        <p:spPr>
          <a:xfrm>
            <a:off x="9022589" y="5451699"/>
            <a:ext cx="14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Money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CEBD6703-0AE0-4477-8EDB-4895D1BC2BAC}"/>
              </a:ext>
            </a:extLst>
          </p:cNvPr>
          <p:cNvSpPr txBox="1">
            <a:spLocks/>
          </p:cNvSpPr>
          <p:nvPr/>
        </p:nvSpPr>
        <p:spPr>
          <a:xfrm>
            <a:off x="540466" y="2253736"/>
            <a:ext cx="3775481" cy="2255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St: asset price at Expiration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K: strike price of option. =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C: Current Call Price =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Payoff depends on price at expiration.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65C9AE2-BBBE-44A3-9CF9-010392265AB9}"/>
              </a:ext>
            </a:extLst>
          </p:cNvPr>
          <p:cNvSpPr txBox="1"/>
          <p:nvPr/>
        </p:nvSpPr>
        <p:spPr>
          <a:xfrm>
            <a:off x="8121262" y="36338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61C1C16-66C0-4FCA-812B-58372E16E98F}"/>
              </a:ext>
            </a:extLst>
          </p:cNvPr>
          <p:cNvSpPr txBox="1"/>
          <p:nvPr/>
        </p:nvSpPr>
        <p:spPr>
          <a:xfrm>
            <a:off x="5067026" y="3913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057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1E1491-A162-47E8-9EA6-6D77184E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Chain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AD2259E-DFB9-42E4-BBC5-3BD63E1C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4" y="2095510"/>
            <a:ext cx="8362950" cy="3771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E74823-3B54-4398-9A3D-5FC8CE6C3341}"/>
              </a:ext>
            </a:extLst>
          </p:cNvPr>
          <p:cNvSpPr txBox="1"/>
          <p:nvPr/>
        </p:nvSpPr>
        <p:spPr>
          <a:xfrm>
            <a:off x="6094959" y="260985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42FB23-082D-410B-9B3A-8739F14A3E37}"/>
              </a:ext>
            </a:extLst>
          </p:cNvPr>
          <p:cNvSpPr txBox="1"/>
          <p:nvPr/>
        </p:nvSpPr>
        <p:spPr>
          <a:xfrm>
            <a:off x="1202919" y="6169984"/>
            <a:ext cx="9161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Relationship between Puts / Calls, Current Price and Volatility</a:t>
            </a:r>
          </a:p>
        </p:txBody>
      </p:sp>
    </p:spTree>
    <p:extLst>
      <p:ext uri="{BB962C8B-B14F-4D97-AF65-F5344CB8AC3E}">
        <p14:creationId xmlns:p14="http://schemas.microsoft.com/office/powerpoint/2010/main" val="1185420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636</Words>
  <Application>Microsoft Macintosh PowerPoint</Application>
  <PresentationFormat>Widescreen</PresentationFormat>
  <Paragraphs>143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Wingdings</vt:lpstr>
      <vt:lpstr>Arial</vt:lpstr>
      <vt:lpstr>Banded</vt:lpstr>
      <vt:lpstr>Visualizing Option Strategies with R Shiny</vt:lpstr>
      <vt:lpstr>Poll</vt:lpstr>
      <vt:lpstr>Introduction</vt:lpstr>
      <vt:lpstr>Why use Options?</vt:lpstr>
      <vt:lpstr>What are Options?</vt:lpstr>
      <vt:lpstr>Project Background</vt:lpstr>
      <vt:lpstr>Notation / Equations</vt:lpstr>
      <vt:lpstr>Option Payoff (Call)</vt:lpstr>
      <vt:lpstr>Option Chain</vt:lpstr>
      <vt:lpstr>Protective Put</vt:lpstr>
      <vt:lpstr>Option Strategies</vt:lpstr>
      <vt:lpstr>Additional Strategies</vt:lpstr>
      <vt:lpstr>Demo https://optionvis.shinyapps.io/optionrepo/ </vt:lpstr>
      <vt:lpstr>Shortcut 1: Static UI Parameters</vt:lpstr>
      <vt:lpstr>Shortcut 2: Shiny Slider Input </vt:lpstr>
      <vt:lpstr>Building the Payoff Vector</vt:lpstr>
      <vt:lpstr>Questions?</vt:lpstr>
      <vt:lpstr>Thank You</vt:lpstr>
      <vt:lpstr>Link to SHIny App: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Options Strategies with R Shiny</dc:title>
  <dc:creator>Ward Greunke</dc:creator>
  <cp:lastModifiedBy>Microsoft Office User</cp:lastModifiedBy>
  <cp:revision>14</cp:revision>
  <dcterms:created xsi:type="dcterms:W3CDTF">2019-01-22T04:54:00Z</dcterms:created>
  <dcterms:modified xsi:type="dcterms:W3CDTF">2019-01-31T00:42:54Z</dcterms:modified>
</cp:coreProperties>
</file>