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8F1DC-2C9A-4C00-B479-BE46B61F29DA}" v="1" dt="2020-11-11T06:14:16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1" autoAdjust="0"/>
    <p:restoredTop sz="81311" autoAdjust="0"/>
  </p:normalViewPr>
  <p:slideViewPr>
    <p:cSldViewPr snapToGrid="0">
      <p:cViewPr varScale="1">
        <p:scale>
          <a:sx n="80" d="100"/>
          <a:sy n="80" d="100"/>
        </p:scale>
        <p:origin x="28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Inchiosa" userId="a68f721e-84cd-432a-8c8c-742df6547c1f" providerId="ADAL" clId="{6BC8F1DC-2C9A-4C00-B479-BE46B61F29DA}"/>
    <pc:docChg chg="custSel modSld">
      <pc:chgData name="Mario Inchiosa" userId="a68f721e-84cd-432a-8c8c-742df6547c1f" providerId="ADAL" clId="{6BC8F1DC-2C9A-4C00-B479-BE46B61F29DA}" dt="2020-11-11T06:15:07.885" v="89" actId="20577"/>
      <pc:docMkLst>
        <pc:docMk/>
      </pc:docMkLst>
      <pc:sldChg chg="modSp mod">
        <pc:chgData name="Mario Inchiosa" userId="a68f721e-84cd-432a-8c8c-742df6547c1f" providerId="ADAL" clId="{6BC8F1DC-2C9A-4C00-B479-BE46B61F29DA}" dt="2020-11-11T06:15:07.885" v="89" actId="20577"/>
        <pc:sldMkLst>
          <pc:docMk/>
          <pc:sldMk cId="723763176" sldId="260"/>
        </pc:sldMkLst>
        <pc:spChg chg="mod">
          <ac:chgData name="Mario Inchiosa" userId="a68f721e-84cd-432a-8c8c-742df6547c1f" providerId="ADAL" clId="{6BC8F1DC-2C9A-4C00-B479-BE46B61F29DA}" dt="2020-11-11T06:15:07.885" v="89" actId="20577"/>
          <ac:spMkLst>
            <pc:docMk/>
            <pc:sldMk cId="723763176" sldId="260"/>
            <ac:spMk id="5" creationId="{0356016D-51A2-4CB7-A154-739A06D4E4FF}"/>
          </ac:spMkLst>
        </pc:spChg>
      </pc:sldChg>
      <pc:sldChg chg="modSp mod">
        <pc:chgData name="Mario Inchiosa" userId="a68f721e-84cd-432a-8c8c-742df6547c1f" providerId="ADAL" clId="{6BC8F1DC-2C9A-4C00-B479-BE46B61F29DA}" dt="2020-11-11T06:12:08.675" v="9" actId="20577"/>
        <pc:sldMkLst>
          <pc:docMk/>
          <pc:sldMk cId="521355455" sldId="262"/>
        </pc:sldMkLst>
        <pc:spChg chg="mod">
          <ac:chgData name="Mario Inchiosa" userId="a68f721e-84cd-432a-8c8c-742df6547c1f" providerId="ADAL" clId="{6BC8F1DC-2C9A-4C00-B479-BE46B61F29DA}" dt="2020-11-11T06:12:08.675" v="9" actId="20577"/>
          <ac:spMkLst>
            <pc:docMk/>
            <pc:sldMk cId="521355455" sldId="262"/>
            <ac:spMk id="3" creationId="{860F33E2-24DD-456B-A105-BF6616EB3A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8B192-3F67-4F23-9EDE-4069DE6B47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7D6F9-6F99-4C15-8BED-5E62C326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7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tackexchange.com/questions/15989/micro-average-vs-macro-average-performance-in-a-multiclass-classification-setti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https://datascience.stackexchange.com/questions/15989/micro-average-vs-macro-average-performance-in-a-multiclass-classification-settin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“micro-average is preferable if you suspect there might be class imbalance (i.e. you may have many more examples of one class than of other classes)”</a:t>
            </a:r>
          </a:p>
          <a:p>
            <a:endParaRPr lang="en-US" dirty="0"/>
          </a:p>
          <a:p>
            <a:r>
              <a:rPr lang="en-US" dirty="0"/>
              <a:t>https://scikit-learn.org/stable/modules/model_evaluation.html#from-binary-to-multiclass-and-multilabel - “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Micro-averaging may be preferred in multilabel settings, including multiclass classification where a majority class is to be ignored.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https://scikit-learn.org/stable/modules/model_evaluation.html#multiclass-and-multilabel-classification - ‘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For multiclass classification with a “negative class”, it is possible to exclude some labels</a:t>
            </a:r>
            <a:r>
              <a:rPr lang="en-US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7D6F9-6F99-4C15-8BED-5E62C32667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9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7D6F9-6F99-4C15-8BED-5E62C32667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7123-32A1-4845-A21F-4B9918B1A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A0AE9-6BDF-46C2-B87F-32B46B58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41FF-026A-4174-A147-AECA4390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691-064D-40C0-BEBA-9C9224E9A3C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2FDB-5F9D-488C-AECA-83AFE640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8CFA-6D1D-4C4E-8EBD-93659103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7F60-52EC-4B67-B677-87FFFCD5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8AB-4A92-4AB7-939E-800BDBC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6221A-410F-41D8-AC20-738C0241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2DFC-893B-465B-BB2B-EAE7C0FD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691-064D-40C0-BEBA-9C9224E9A3C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89C3-BE26-44FA-95DF-A72995A5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01EAA-3A97-4044-B22D-707FAF9D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7F60-52EC-4B67-B677-87FFFCD5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3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AC958-E982-4D65-9E60-621D62DD4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22A87-1F53-4B79-90A3-E5FC993F4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2E35-39A1-49DA-9835-393C57BB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691-064D-40C0-BEBA-9C9224E9A3C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3F72-4C27-4C81-B9F2-A0214128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D3EEC-119F-4DD8-B974-DCA70FF3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7F60-52EC-4B67-B677-87FFFCD5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2A7E-A862-4984-9909-DCC43F38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D0DA-FA09-43A5-A5DD-A8688F23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D31A2-5CC6-403E-9EBE-831A5F1D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691-064D-40C0-BEBA-9C9224E9A3C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786C-E4B0-4437-82F7-420940E3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B8ED-ADAC-4C2C-95D1-8FEF8B2B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7F60-52EC-4B67-B677-87FFFCD5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8286-CB82-407F-AF79-0BAC4277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33D9-88D5-43B8-B3BE-5ACC1CC4D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3DB3-4293-4D9C-B4D4-C167E50C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691-064D-40C0-BEBA-9C9224E9A3C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C048-6762-4391-B29F-57C42550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96078-D6E8-4A0B-960D-55783C3A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7F60-52EC-4B67-B677-87FFFCD5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57AE-F8CC-462E-B698-6B499657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64F9-2E34-4275-A657-41B1B4437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9D1FE-30BD-41E5-A92F-4F437DDB3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DDD4A-323A-4FBF-BD97-7F77F093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691-064D-40C0-BEBA-9C9224E9A3C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AD3FD-8F39-4EE3-A265-1FC20866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866F7-B830-4E1C-ABC7-3B994E0E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7F60-52EC-4B67-B677-87FFFCD5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1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A815-1F2B-40E3-AA82-CC478219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7ADA3-513C-40B9-9D93-BC81EAB95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63B4C-2E0A-47F7-BE69-66FF803FA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009E7-6873-4C79-A57C-22CBCD335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3B475-0072-451A-8C48-3DFC54B05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1FA72-A1DC-4E71-A839-A7C4978E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691-064D-40C0-BEBA-9C9224E9A3C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EB68B-41CE-4856-8053-2563D36B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B5DD3-85DB-4E75-A197-88304371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7F60-52EC-4B67-B677-87FFFCD5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5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F68D-6197-4339-B5CB-4954B845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393AD-2516-4639-9908-5797A80C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691-064D-40C0-BEBA-9C9224E9A3C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CBF95-9285-49A0-8767-1DC24C57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C487B-41D4-407F-8B45-1424A909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7F60-52EC-4B67-B677-87FFFCD5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AA640-54BA-4393-8899-8A3AD5B3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691-064D-40C0-BEBA-9C9224E9A3C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30F1F-0ECD-4115-A69A-520B5C1D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2CD58-3F93-43B8-BAE0-C788BC44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7F60-52EC-4B67-B677-87FFFCD5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9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B90F-2B20-4FE2-BD7D-EBB4D11A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1A44-D363-4660-AC7F-39ECA903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561E9-D92D-4169-A8AE-539C7055B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F7562-94BA-4B34-A540-BF1F5AE9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691-064D-40C0-BEBA-9C9224E9A3C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222C-E9F3-41F7-AB7B-BCB668BB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545D3-CB45-445F-B50A-2C8C72F2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7F60-52EC-4B67-B677-87FFFCD5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73CA-3931-4275-9A81-58CADCF8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E6434-5A5B-4BC1-9164-4AE36B462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FE328-FC6E-4D19-899E-E8FC05C68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86A7-D13D-4C88-93BD-A00CA2F4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691-064D-40C0-BEBA-9C9224E9A3C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2A6A-E959-44D8-8073-1D5AEE35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07FC5-42AD-4BD9-8AE9-D872C806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7F60-52EC-4B67-B677-87FFFCD5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C6459-0E4E-4301-AB14-1E2D3A22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85F2-E2B2-40A4-B272-CA72F58AA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3A8F-1B2D-4802-AB61-58715867D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B691-064D-40C0-BEBA-9C9224E9A3C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CA7C-BD52-47AB-9311-9F9BCA383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433EE-5021-4D4B-BE98-50E533286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7F60-52EC-4B67-B677-87FFFCD5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springer.com/article/10.1023/A:101092081983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link.springer.com/article/10.1023/A:1010920819831" TargetMode="External"/><Relationship Id="rId3" Type="http://schemas.openxmlformats.org/officeDocument/2006/relationships/hyperlink" Target="https://en.wikipedia.org/wiki/Receiver_operating_characteristic" TargetMode="External"/><Relationship Id="rId7" Type="http://schemas.openxmlformats.org/officeDocument/2006/relationships/hyperlink" Target="https://scikit-learn.org/stable/auto_examples/model_selection/plot_roc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model_evaluation.html#roc-metrics" TargetMode="External"/><Relationship Id="rId5" Type="http://schemas.openxmlformats.org/officeDocument/2006/relationships/hyperlink" Target="https://scikit-learn.org/stable/modules/generated/sklearn.metrics.roc_auc_score.html#sklearn.metrics.roc_auc_score" TargetMode="External"/><Relationship Id="rId10" Type="http://schemas.openxmlformats.org/officeDocument/2006/relationships/hyperlink" Target="https://cran.r-project.org/web/packages/multiROC/" TargetMode="External"/><Relationship Id="rId4" Type="http://schemas.openxmlformats.org/officeDocument/2006/relationships/hyperlink" Target="https://en.wikipedia.org/wiki/Multiclass_classification" TargetMode="External"/><Relationship Id="rId9" Type="http://schemas.openxmlformats.org/officeDocument/2006/relationships/hyperlink" Target="https://cran.r-project.org/web/packages/HandTill20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1A3F-3969-4DF8-80DE-9B67FF5B8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ROC curves extended to multiclass classification, and how they do or do not map to the binary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1D29C-2116-48F2-BEDE-95BE77161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9302"/>
            <a:ext cx="9144000" cy="15163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Mario Inchiosa</a:t>
            </a:r>
          </a:p>
          <a:p>
            <a:r>
              <a:rPr lang="en-US" dirty="0"/>
              <a:t>Microsoft AI Platform</a:t>
            </a:r>
          </a:p>
          <a:p>
            <a:r>
              <a:rPr lang="en-US" dirty="0"/>
              <a:t>BARUG “ROC Day”</a:t>
            </a:r>
          </a:p>
          <a:p>
            <a:r>
              <a:rPr lang="en-US" dirty="0"/>
              <a:t>November 10, 2020</a:t>
            </a:r>
          </a:p>
        </p:txBody>
      </p:sp>
    </p:spTree>
    <p:extLst>
      <p:ext uri="{BB962C8B-B14F-4D97-AF65-F5344CB8AC3E}">
        <p14:creationId xmlns:p14="http://schemas.microsoft.com/office/powerpoint/2010/main" val="104329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9314-E17B-4819-8C6D-69223E7F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Binary, Multiclass, Multilabel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4C35-6AC5-46D0-88B2-2AE559E3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classification</a:t>
            </a:r>
          </a:p>
          <a:p>
            <a:pPr lvl="1"/>
            <a:r>
              <a:rPr lang="en-US" dirty="0"/>
              <a:t>Malignant vs. benign tumor</a:t>
            </a:r>
          </a:p>
          <a:p>
            <a:pPr lvl="1"/>
            <a:r>
              <a:rPr lang="en-US" dirty="0"/>
              <a:t>Dog vs. cat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Multiclass classification</a:t>
            </a:r>
          </a:p>
          <a:p>
            <a:pPr lvl="1"/>
            <a:r>
              <a:rPr lang="en-US" dirty="0"/>
              <a:t>Stage 1, 2, 3, or 4 cancer</a:t>
            </a:r>
          </a:p>
          <a:p>
            <a:pPr lvl="1"/>
            <a:r>
              <a:rPr lang="en-US" dirty="0"/>
              <a:t>Dog, cat, monkey, squirrel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Multilabel classification</a:t>
            </a:r>
          </a:p>
          <a:p>
            <a:pPr lvl="1"/>
            <a:r>
              <a:rPr lang="en-US" dirty="0"/>
              <a:t>#woman, #pool</a:t>
            </a:r>
          </a:p>
          <a:p>
            <a:pPr lvl="1"/>
            <a:r>
              <a:rPr lang="en-US" dirty="0"/>
              <a:t>#dog, #boy, #ball, #beach, #sky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F023AC-326A-4546-9D48-B952DA41A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2874"/>
              </p:ext>
            </p:extLst>
          </p:nvPr>
        </p:nvGraphicFramePr>
        <p:xfrm>
          <a:off x="6899431" y="1784820"/>
          <a:ext cx="2689935" cy="125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645">
                  <a:extLst>
                    <a:ext uri="{9D8B030D-6E8A-4147-A177-3AD203B41FA5}">
                      <a16:colId xmlns:a16="http://schemas.microsoft.com/office/drawing/2014/main" val="2621492227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384230891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650283101"/>
                    </a:ext>
                  </a:extLst>
                </a:gridCol>
              </a:tblGrid>
              <a:tr h="527631">
                <a:tc>
                  <a:txBody>
                    <a:bodyPr/>
                    <a:lstStyle/>
                    <a:p>
                      <a:r>
                        <a:rPr lang="en-US" dirty="0"/>
                        <a:t>feat1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85528"/>
                  </a:ext>
                </a:extLst>
              </a:tr>
              <a:tr h="301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08611"/>
                  </a:ext>
                </a:extLst>
              </a:tr>
              <a:tr h="301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241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E5C976D-C94E-4927-910B-CDCAE4C3A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93638"/>
              </p:ext>
            </p:extLst>
          </p:nvPr>
        </p:nvGraphicFramePr>
        <p:xfrm>
          <a:off x="6899431" y="3417511"/>
          <a:ext cx="3469687" cy="1175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163">
                  <a:extLst>
                    <a:ext uri="{9D8B030D-6E8A-4147-A177-3AD203B41FA5}">
                      <a16:colId xmlns:a16="http://schemas.microsoft.com/office/drawing/2014/main" val="26214922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84230891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650283101"/>
                    </a:ext>
                  </a:extLst>
                </a:gridCol>
              </a:tblGrid>
              <a:tr h="394626">
                <a:tc>
                  <a:txBody>
                    <a:bodyPr/>
                    <a:lstStyle/>
                    <a:p>
                      <a:r>
                        <a:rPr lang="en-US" dirty="0"/>
                        <a:t>feat1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85528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 or 2 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08611"/>
                  </a:ext>
                </a:extLst>
              </a:tr>
              <a:tr h="172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241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E294E48-B93A-4063-9C87-20F78BE4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75788"/>
              </p:ext>
            </p:extLst>
          </p:nvPr>
        </p:nvGraphicFramePr>
        <p:xfrm>
          <a:off x="6899430" y="5038829"/>
          <a:ext cx="3469687" cy="115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163">
                  <a:extLst>
                    <a:ext uri="{9D8B030D-6E8A-4147-A177-3AD203B41FA5}">
                      <a16:colId xmlns:a16="http://schemas.microsoft.com/office/drawing/2014/main" val="26214922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84230891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650283101"/>
                    </a:ext>
                  </a:extLst>
                </a:gridCol>
              </a:tblGrid>
              <a:tr h="349471">
                <a:tc>
                  <a:txBody>
                    <a:bodyPr/>
                    <a:lstStyle/>
                    <a:p>
                      <a:r>
                        <a:rPr lang="en-US" dirty="0"/>
                        <a:t>feat1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85528"/>
                  </a:ext>
                </a:extLst>
              </a:tr>
              <a:tr h="423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1, 2, 3,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08611"/>
                  </a:ext>
                </a:extLst>
              </a:tr>
              <a:tr h="3239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78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1720-EB76-4FA8-8A7A-EE878F7C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AF8A-6722-4973-9CE0-436C3823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TPR(t)</a:t>
            </a:r>
          </a:p>
          <a:p>
            <a:pPr lvl="1"/>
            <a:r>
              <a:rPr lang="en-US" dirty="0"/>
              <a:t>Hit rate</a:t>
            </a:r>
          </a:p>
          <a:p>
            <a:pPr lvl="1"/>
            <a:r>
              <a:rPr lang="en-US" dirty="0"/>
              <a:t>Probability of Detection</a:t>
            </a:r>
          </a:p>
          <a:p>
            <a:pPr lvl="1"/>
            <a:r>
              <a:rPr lang="en-US" dirty="0"/>
              <a:t>Probability that a randomly drawn </a:t>
            </a:r>
            <a:r>
              <a:rPr lang="en-US" b="1" dirty="0"/>
              <a:t>Positive</a:t>
            </a:r>
            <a:r>
              <a:rPr lang="en-US" dirty="0"/>
              <a:t> case will be classified Positive when the threshold is set to t</a:t>
            </a:r>
          </a:p>
          <a:p>
            <a:r>
              <a:rPr lang="en-US" dirty="0"/>
              <a:t>FPR(t)</a:t>
            </a:r>
          </a:p>
          <a:p>
            <a:pPr lvl="1"/>
            <a:r>
              <a:rPr lang="en-US" dirty="0"/>
              <a:t>Fall-out</a:t>
            </a:r>
          </a:p>
          <a:p>
            <a:pPr lvl="1"/>
            <a:r>
              <a:rPr lang="en-US" dirty="0"/>
              <a:t>Probability of False Alarm</a:t>
            </a:r>
          </a:p>
          <a:p>
            <a:pPr lvl="1"/>
            <a:r>
              <a:rPr lang="en-US" dirty="0"/>
              <a:t>Probability of Type I error</a:t>
            </a:r>
          </a:p>
          <a:p>
            <a:pPr lvl="1"/>
            <a:r>
              <a:rPr lang="en-US" dirty="0"/>
              <a:t>Probability that a randomly drawn </a:t>
            </a:r>
            <a:r>
              <a:rPr lang="en-US" b="1" dirty="0"/>
              <a:t>Negative</a:t>
            </a:r>
            <a:r>
              <a:rPr lang="en-US" dirty="0"/>
              <a:t> case will be classified Positive when the threshold is set to t</a:t>
            </a:r>
          </a:p>
          <a:p>
            <a:endParaRPr lang="en-US" dirty="0"/>
          </a:p>
          <a:p>
            <a:r>
              <a:rPr lang="en-US" dirty="0"/>
              <a:t>TPR(t) vs. FPR(t)</a:t>
            </a:r>
          </a:p>
        </p:txBody>
      </p:sp>
    </p:spTree>
    <p:extLst>
      <p:ext uri="{BB962C8B-B14F-4D97-AF65-F5344CB8AC3E}">
        <p14:creationId xmlns:p14="http://schemas.microsoft.com/office/powerpoint/2010/main" val="342704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1720-EB76-4FA8-8A7A-EE878F7C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ROC – One vs.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AF8A-6722-4973-9CE0-436C3823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TPR</a:t>
            </a:r>
            <a:r>
              <a:rPr lang="en-US" baseline="-25000" dirty="0" err="1"/>
              <a:t>i</a:t>
            </a:r>
            <a:r>
              <a:rPr lang="en-US" dirty="0"/>
              <a:t>(t)</a:t>
            </a:r>
          </a:p>
          <a:p>
            <a:pPr lvl="1"/>
            <a:r>
              <a:rPr lang="en-US" dirty="0"/>
              <a:t>Probability that a randomly drawn </a:t>
            </a:r>
            <a:r>
              <a:rPr lang="en-US" b="1" dirty="0"/>
              <a:t>Class </a:t>
            </a:r>
            <a:r>
              <a:rPr lang="en-US" b="1" dirty="0" err="1"/>
              <a:t>i</a:t>
            </a:r>
            <a:r>
              <a:rPr lang="en-US" dirty="0"/>
              <a:t> case will be classified as Class </a:t>
            </a:r>
            <a:r>
              <a:rPr lang="en-US" dirty="0" err="1"/>
              <a:t>i</a:t>
            </a:r>
            <a:r>
              <a:rPr lang="en-US" dirty="0"/>
              <a:t> when the threshold is set to t</a:t>
            </a:r>
          </a:p>
          <a:p>
            <a:r>
              <a:rPr lang="en-US" dirty="0" err="1"/>
              <a:t>FPR</a:t>
            </a:r>
            <a:r>
              <a:rPr lang="en-US" baseline="-25000" dirty="0" err="1"/>
              <a:t>i</a:t>
            </a:r>
            <a:r>
              <a:rPr lang="en-US" dirty="0"/>
              <a:t>(t)</a:t>
            </a:r>
          </a:p>
          <a:p>
            <a:pPr lvl="1"/>
            <a:r>
              <a:rPr lang="en-US" dirty="0"/>
              <a:t>Probability that a randomly drawn </a:t>
            </a:r>
            <a:r>
              <a:rPr lang="en-US" b="1" dirty="0"/>
              <a:t>non-Class </a:t>
            </a:r>
            <a:r>
              <a:rPr lang="en-US" b="1" dirty="0" err="1"/>
              <a:t>i</a:t>
            </a:r>
            <a:r>
              <a:rPr lang="en-US" dirty="0"/>
              <a:t> case will be classified as Class </a:t>
            </a:r>
            <a:r>
              <a:rPr lang="en-US" dirty="0" err="1"/>
              <a:t>i</a:t>
            </a:r>
            <a:r>
              <a:rPr lang="en-US" dirty="0"/>
              <a:t> when the threshold is set to 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Macro average: average </a:t>
            </a:r>
            <a:r>
              <a:rPr lang="en-US" dirty="0" err="1"/>
              <a:t>TPR</a:t>
            </a:r>
            <a:r>
              <a:rPr lang="en-US" baseline="-25000" dirty="0" err="1"/>
              <a:t>i</a:t>
            </a:r>
            <a:r>
              <a:rPr lang="en-US" dirty="0"/>
              <a:t>(t) and </a:t>
            </a:r>
            <a:r>
              <a:rPr lang="en-US" dirty="0" err="1"/>
              <a:t>FPR</a:t>
            </a:r>
            <a:r>
              <a:rPr lang="en-US" baseline="-25000" dirty="0" err="1"/>
              <a:t>i</a:t>
            </a:r>
            <a:r>
              <a:rPr lang="en-US" dirty="0"/>
              <a:t>(t) over all classes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Weighted average: same as Macro, but weighted by class prevalence</a:t>
            </a:r>
          </a:p>
          <a:p>
            <a:r>
              <a:rPr lang="en-US" dirty="0"/>
              <a:t>Micro average: average over sample-class pairs</a:t>
            </a:r>
          </a:p>
        </p:txBody>
      </p:sp>
    </p:spTree>
    <p:extLst>
      <p:ext uri="{BB962C8B-B14F-4D97-AF65-F5344CB8AC3E}">
        <p14:creationId xmlns:p14="http://schemas.microsoft.com/office/powerpoint/2010/main" val="93153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7171-CC74-4C3D-9D3E-87338E27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– One vs.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C895-4EE3-4916-AFDE-B25BF90F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Macro average</a:t>
            </a:r>
          </a:p>
          <a:p>
            <a:pPr lvl="1"/>
            <a:r>
              <a:rPr lang="en-US" dirty="0"/>
              <a:t>In problems where infrequent classes are important (e.g. when all classes are equally important), macro-averaging highlights their performance</a:t>
            </a:r>
          </a:p>
          <a:p>
            <a:pPr lvl="1"/>
            <a:r>
              <a:rPr lang="en-US" dirty="0"/>
              <a:t>However, if infrequent classes are not so important, macro-averaging will over-emphasize the typically low performance on an infrequent class</a:t>
            </a:r>
          </a:p>
          <a:p>
            <a:pPr lvl="1"/>
            <a:r>
              <a:rPr lang="en-US" b="1" dirty="0"/>
              <a:t>Good when infrequent classes are important</a:t>
            </a:r>
            <a:endParaRPr lang="en-US" dirty="0"/>
          </a:p>
          <a:p>
            <a:r>
              <a:rPr lang="en-US" dirty="0"/>
              <a:t>Weighted average</a:t>
            </a:r>
          </a:p>
          <a:p>
            <a:pPr lvl="1"/>
            <a:r>
              <a:rPr lang="en-US" dirty="0"/>
              <a:t>Infrequent classes will make very little contribution to the weighted average</a:t>
            </a:r>
          </a:p>
          <a:p>
            <a:pPr lvl="1"/>
            <a:r>
              <a:rPr lang="en-US" b="1" dirty="0"/>
              <a:t>Good when infrequent classes are not so important</a:t>
            </a:r>
          </a:p>
          <a:p>
            <a:r>
              <a:rPr lang="en-US" dirty="0"/>
              <a:t>Micro average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“Macro-averaging gives equal weight to each class, whereas micro-averaging gives equal weight to each per-document classification decision” [Van Asch]</a:t>
            </a:r>
          </a:p>
          <a:p>
            <a:r>
              <a:rPr lang="en-US" dirty="0"/>
              <a:t>The above metrics are not independent of class prevalence</a:t>
            </a:r>
          </a:p>
          <a:p>
            <a:pPr lvl="1"/>
            <a:r>
              <a:rPr lang="en-US" dirty="0"/>
              <a:t>They don’t reduce to the Binary Classification ROC in the 2-class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5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1720-EB76-4FA8-8A7A-EE878F7C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AUC – One vs. 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56016D-51A2-4CB7-A154-739A06D4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3528"/>
            <a:ext cx="10515600" cy="18484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AUC(</a:t>
            </a:r>
            <a:r>
              <a:rPr lang="en-US" dirty="0" err="1"/>
              <a:t>j|k</a:t>
            </a:r>
            <a:r>
              <a:rPr lang="en-US" dirty="0"/>
              <a:t>) is the probability that a randomly drawn member of class k will have a lower estimated probability of belonging to class j than a randomly drawn member of class j</a:t>
            </a:r>
          </a:p>
          <a:p>
            <a:r>
              <a:rPr lang="en-US" dirty="0"/>
              <a:t>Independent of costs and </a:t>
            </a:r>
            <a:r>
              <a:rPr lang="en-US" dirty="0" err="1"/>
              <a:t>prevalences</a:t>
            </a:r>
            <a:r>
              <a:rPr lang="en-US" dirty="0"/>
              <a:t> (priors)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Reduces to binary classification AUC when number of classes c=2 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B3AFC-3E38-48B4-8789-0B8080D0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18" y="2269477"/>
            <a:ext cx="9915525" cy="192405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C58F69E-A598-4A9D-8266-8946D5CA294D}"/>
              </a:ext>
            </a:extLst>
          </p:cNvPr>
          <p:cNvSpPr txBox="1">
            <a:spLocks/>
          </p:cNvSpPr>
          <p:nvPr/>
        </p:nvSpPr>
        <p:spPr>
          <a:xfrm>
            <a:off x="838200" y="1650899"/>
            <a:ext cx="10515600" cy="6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Macro averaged: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F767F-F8AB-4026-97DB-D4D9599BBEC2}"/>
              </a:ext>
            </a:extLst>
          </p:cNvPr>
          <p:cNvSpPr txBox="1"/>
          <p:nvPr/>
        </p:nvSpPr>
        <p:spPr>
          <a:xfrm>
            <a:off x="405413" y="6211669"/>
            <a:ext cx="11381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529"/>
                </a:solidFill>
                <a:effectLst/>
                <a:latin typeface="-apple-system"/>
              </a:rPr>
              <a:t>Hand, D.J. and Till, R.J., (2001). </a:t>
            </a:r>
            <a:r>
              <a:rPr lang="en-US" sz="1800" b="0" i="0" u="none" strike="noStrike" dirty="0">
                <a:solidFill>
                  <a:srgbClr val="2878A2"/>
                </a:solidFill>
                <a:effectLst/>
                <a:latin typeface="-apple-system"/>
                <a:hlinkClick r:id="rId3"/>
              </a:rPr>
              <a:t>A simple </a:t>
            </a:r>
            <a:r>
              <a:rPr lang="en-US" sz="1800" b="0" i="0" u="none" strike="noStrike" dirty="0" err="1">
                <a:solidFill>
                  <a:srgbClr val="2878A2"/>
                </a:solidFill>
                <a:effectLst/>
                <a:latin typeface="-apple-system"/>
                <a:hlinkClick r:id="rId3"/>
              </a:rPr>
              <a:t>generalisation</a:t>
            </a:r>
            <a:r>
              <a:rPr lang="en-US" sz="1800" b="0" i="0" u="none" strike="noStrike" dirty="0">
                <a:solidFill>
                  <a:srgbClr val="2878A2"/>
                </a:solidFill>
                <a:effectLst/>
                <a:latin typeface="-apple-system"/>
                <a:hlinkClick r:id="rId3"/>
              </a:rPr>
              <a:t> of the area under the ROC curve for multiple class classification problems.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-apple-system"/>
              </a:rPr>
              <a:t> Machine learning, 45(2), pp.171-186.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6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D1E9-0B0D-49EB-A8B3-8A2AFD5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ROC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33E2-24DD-456B-A105-BF6616EB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CRAN package: </a:t>
            </a:r>
            <a:r>
              <a:rPr lang="en-US" dirty="0" err="1"/>
              <a:t>multiROC</a:t>
            </a:r>
            <a:endParaRPr lang="en-US" dirty="0"/>
          </a:p>
          <a:p>
            <a:pPr lvl="1"/>
            <a:r>
              <a:rPr lang="en-US" dirty="0"/>
              <a:t>One vs. rest</a:t>
            </a:r>
          </a:p>
          <a:p>
            <a:r>
              <a:rPr lang="en-US" dirty="0"/>
              <a:t>CRAN package: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HandTill2001</a:t>
            </a:r>
            <a:endParaRPr lang="en-US" dirty="0"/>
          </a:p>
          <a:p>
            <a:pPr lvl="1"/>
            <a:r>
              <a:rPr lang="en-US" dirty="0"/>
              <a:t>One vs. one</a:t>
            </a:r>
          </a:p>
          <a:p>
            <a:r>
              <a:rPr lang="en-US" dirty="0"/>
              <a:t>Python Scikit-learn</a:t>
            </a:r>
          </a:p>
          <a:p>
            <a:pPr lvl="1"/>
            <a:r>
              <a:rPr lang="en-US" dirty="0"/>
              <a:t>One vs. rest</a:t>
            </a:r>
          </a:p>
          <a:p>
            <a:pPr lvl="1"/>
            <a:r>
              <a:rPr lang="en-US" dirty="0"/>
              <a:t>One vs. one</a:t>
            </a:r>
          </a:p>
          <a:p>
            <a:r>
              <a:rPr lang="en-US" dirty="0"/>
              <a:t>Azure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2135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0C53-644F-449B-BBB0-DC972C36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E4FD-2600-481C-A59A-658E9B36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https://en.wikipedia.org/wiki/Receiver_operating_characteristic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https://en.wikipedia.org/wiki/Multiclass_classification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https://scikit-learn.org/stable/modules/generated/sklearn.metrics.roc_auc_score.html#sklearn.metrics.roc_auc_score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https://scikit-learn.org/stable/modules/model_evaluation.html#roc-metrics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https://scikit-learn.org/stable/auto_examples/model_selection/plot_roc.html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for one-vs-one: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Hand, D.J. and Till, R.J., (2001). </a:t>
            </a:r>
            <a:r>
              <a:rPr lang="en-US" sz="1600" b="0" i="0" u="none" strike="noStrike" dirty="0">
                <a:solidFill>
                  <a:srgbClr val="2878A2"/>
                </a:solidFill>
                <a:effectLst/>
                <a:latin typeface="-apple-system"/>
                <a:hlinkClick r:id="rId8"/>
              </a:rPr>
              <a:t>A simple </a:t>
            </a:r>
            <a:r>
              <a:rPr lang="en-US" sz="1600" b="0" i="0" u="none" strike="noStrike" dirty="0" err="1">
                <a:solidFill>
                  <a:srgbClr val="2878A2"/>
                </a:solidFill>
                <a:effectLst/>
                <a:latin typeface="-apple-system"/>
                <a:hlinkClick r:id="rId8"/>
              </a:rPr>
              <a:t>generalisation</a:t>
            </a:r>
            <a:r>
              <a:rPr lang="en-US" sz="1600" b="0" i="0" u="none" strike="noStrike" dirty="0">
                <a:solidFill>
                  <a:srgbClr val="2878A2"/>
                </a:solidFill>
                <a:effectLst/>
                <a:latin typeface="-apple-system"/>
                <a:hlinkClick r:id="rId8"/>
              </a:rPr>
              <a:t> of the area under the ROC curve for multiple class classification problems.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 Machine learning, 45(2), pp.171-186.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R’s "HandTill2001" package for Hand &amp; Till’s “M” measure that extends AUC to multiclass using One vs. One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https://cran.r-project.org/web/packages/HandTill2001/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R’s </a:t>
            </a:r>
            <a:r>
              <a:rPr lang="en-US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multiROC</a:t>
            </a:r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https://cran.r-project.org/web/packages/multiROC/</a:t>
            </a:r>
            <a:endParaRPr lang="en-US" sz="16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7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875</Words>
  <Application>Microsoft Office PowerPoint</Application>
  <PresentationFormat>Widescreen</PresentationFormat>
  <Paragraphs>97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Courier New</vt:lpstr>
      <vt:lpstr>Symbol</vt:lpstr>
      <vt:lpstr>Office Theme</vt:lpstr>
      <vt:lpstr>ROC curves extended to multiclass classification, and how they do or do not map to the binary case</vt:lpstr>
      <vt:lpstr>Binary, Multiclass, Multilabel</vt:lpstr>
      <vt:lpstr>Binary Classification ROC</vt:lpstr>
      <vt:lpstr>Multiclass Classification ROC – One vs. Rest</vt:lpstr>
      <vt:lpstr>Pros and Cons – One vs. Rest</vt:lpstr>
      <vt:lpstr>Multiclass Classification AUC – One vs. One</vt:lpstr>
      <vt:lpstr>Multiclass ROC Implementations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 curves extended to multiclass classification, and how they do or do not map to the binary case</dc:title>
  <dc:creator>Mario Inchiosa</dc:creator>
  <cp:lastModifiedBy>Mario Inchiosa</cp:lastModifiedBy>
  <cp:revision>1</cp:revision>
  <dcterms:created xsi:type="dcterms:W3CDTF">2020-11-10T21:50:58Z</dcterms:created>
  <dcterms:modified xsi:type="dcterms:W3CDTF">2020-11-11T06:15:44Z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