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740583a2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740583a2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740583a2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740583a2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740583a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740583a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740583a2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740583a2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4322e17f75101c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322e17f75101c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322e17f75101c1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22e17f75101c1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740583a2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740583a2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740583a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740583a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740583a2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740583a2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link.springer.com/article/10.1007/s10994-009-5119-5" TargetMode="External"/><Relationship Id="rId4" Type="http://schemas.openxmlformats.org/officeDocument/2006/relationships/hyperlink" Target="https://cran.r-project.org/package=hmeas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journals.sagepub.com/doi/pdf/10.1177/0272989X8400400201" TargetMode="External"/><Relationship Id="rId4" Type="http://schemas.openxmlformats.org/officeDocument/2006/relationships/hyperlink" Target="https://derangedphysiology.com/main/cicm-primary-exam/required-reading/research-methods-and-statistics/Chapter%203.0.5/receiver-operating-characteristic-roc-cur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hyperlink" Target="https://apps.dtic.mil/dtic/tr/fulltext/u2/01678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stats.stackexchange.com/questions/341043/what-is-the-origin-of-the-receiver-operating-characteristic-roc-terminology"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iteseerx.ist.psu.edu/viewdoc/download?doi=10.1.1.705.4736&amp;rep=rep1&amp;type=pdf" TargetMode="External"/><Relationship Id="rId4" Type="http://schemas.openxmlformats.org/officeDocument/2006/relationships/hyperlink" Target="https://www.ncbi.nlm.nih.gov/pmc/articles/PMC3755824/#B26" TargetMode="External"/><Relationship Id="rId5" Type="http://schemas.openxmlformats.org/officeDocument/2006/relationships/hyperlink" Target="https://www.nap.edu/read/13062/chapter/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cse.ust.hk/nevinZhangGroup/readings/yi/Bradley_PR97.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erangedphysiology.com/main/cicm-primary-exam/required-reading/research-methods-and-statistics/Chapter%203.0.5/receiver-operating-characteristic-roc-curve"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ink.springer.com/article/10.1007/s10994-009-5119-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Very Brief History of ROC</a:t>
            </a:r>
            <a:endParaRPr/>
          </a:p>
        </p:txBody>
      </p:sp>
      <p:sp>
        <p:nvSpPr>
          <p:cNvPr id="55" name="Google Shape;55;p13"/>
          <p:cNvSpPr txBox="1"/>
          <p:nvPr>
            <p:ph idx="1" type="subTitle"/>
          </p:nvPr>
        </p:nvSpPr>
        <p:spPr>
          <a:xfrm>
            <a:off x="311700" y="2834125"/>
            <a:ext cx="8520600" cy="13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Rickert</a:t>
            </a:r>
            <a:endParaRPr/>
          </a:p>
          <a:p>
            <a:pPr indent="0" lvl="0" marL="0" rtl="0" algn="ctr">
              <a:spcBef>
                <a:spcPts val="0"/>
              </a:spcBef>
              <a:spcAft>
                <a:spcPts val="0"/>
              </a:spcAft>
              <a:buNone/>
            </a:pPr>
            <a:r>
              <a:rPr lang="en"/>
              <a:t>BARUG ROC Day 2020-11-10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 Measure Proposed by Hand</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a:solidFill>
                  <a:srgbClr val="666666"/>
                </a:solidFill>
                <a:highlight>
                  <a:srgbClr val="FFFFFF"/>
                </a:highlight>
                <a:latin typeface="Courier New"/>
                <a:ea typeface="Courier New"/>
                <a:cs typeface="Courier New"/>
                <a:sym typeface="Courier New"/>
              </a:rPr>
              <a:t>hmeasure: The H-Measure and Other Scalar Classification Performance Metrics</a:t>
            </a:r>
            <a:endParaRPr b="1">
              <a:solidFill>
                <a:srgbClr val="666666"/>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500">
                <a:solidFill>
                  <a:schemeClr val="dk1"/>
                </a:solidFill>
              </a:rPr>
              <a:t>Classification performance metrics that are derived from the ROC curve of a classifier. The package includes the H-measure performance metric as described in &lt;</a:t>
            </a:r>
            <a:r>
              <a:rPr lang="en" sz="1500" u="sng">
                <a:solidFill>
                  <a:srgbClr val="0000FF"/>
                </a:solidFill>
                <a:highlight>
                  <a:srgbClr val="FFFFFF"/>
                </a:highlight>
                <a:hlinkClick r:id="rId3">
                  <a:extLst>
                    <a:ext uri="{A12FA001-AC4F-418D-AE19-62706E023703}">
                      <ahyp:hlinkClr val="tx"/>
                    </a:ext>
                  </a:extLst>
                </a:hlinkClick>
              </a:rPr>
              <a:t>http://link.springer.com/article/10.1007/s10994-009-5119-5</a:t>
            </a:r>
            <a:r>
              <a:rPr lang="en" sz="1500">
                <a:solidFill>
                  <a:schemeClr val="dk1"/>
                </a:solidFill>
              </a:rPr>
              <a:t>&gt;, which computes the minimum total misclassification cost, integrating over any uncertainty about the relative misclassification costs, as per a user-defined prior. It also offers a one-stop-shop for other scalar metrics of performance, including sensitivity, specificity and many others, and also offers plotting tools for ROC curves and related statistics.</a:t>
            </a:r>
            <a:endParaRPr sz="1500">
              <a:solidFill>
                <a:schemeClr val="dk1"/>
              </a:solidFill>
            </a:endParaRPr>
          </a:p>
          <a:p>
            <a:pPr indent="0" lvl="0" marL="0" rtl="0" algn="l">
              <a:spcBef>
                <a:spcPts val="1200"/>
              </a:spcBef>
              <a:spcAft>
                <a:spcPts val="1600"/>
              </a:spcAft>
              <a:buNone/>
            </a:pPr>
            <a:r>
              <a:rPr lang="en" u="sng">
                <a:solidFill>
                  <a:schemeClr val="hlink"/>
                </a:solidFill>
                <a:hlinkClick r:id="rId4"/>
              </a:rPr>
              <a:t>https://cran.r-project.org/package=hmeasure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Origins of the ROC</a:t>
            </a:r>
            <a:endParaRPr/>
          </a:p>
        </p:txBody>
      </p:sp>
      <p:sp>
        <p:nvSpPr>
          <p:cNvPr id="61" name="Google Shape;61;p14"/>
          <p:cNvSpPr txBox="1"/>
          <p:nvPr>
            <p:ph idx="1" type="body"/>
          </p:nvPr>
        </p:nvSpPr>
        <p:spPr>
          <a:xfrm>
            <a:off x="311700" y="1152475"/>
            <a:ext cx="8520600" cy="3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latin typeface="Times New Roman"/>
                <a:ea typeface="Times New Roman"/>
                <a:cs typeface="Times New Roman"/>
                <a:sym typeface="Times New Roman"/>
              </a:rPr>
              <a:t>"</a:t>
            </a:r>
            <a:r>
              <a:rPr lang="en" sz="2000">
                <a:solidFill>
                  <a:srgbClr val="FF0000"/>
                </a:solidFill>
                <a:highlight>
                  <a:srgbClr val="FFFFFF"/>
                </a:highlight>
                <a:latin typeface="Times New Roman"/>
                <a:ea typeface="Times New Roman"/>
                <a:cs typeface="Times New Roman"/>
                <a:sym typeface="Times New Roman"/>
              </a:rPr>
              <a:t>Receiver operating characteristics" was originally a term used to describe the ability of a radar technician to discriminate between radar blips potentially representing Japanese aircraft, friendlies or random noise.</a:t>
            </a:r>
            <a:r>
              <a:rPr lang="en" sz="2000">
                <a:solidFill>
                  <a:schemeClr val="dk1"/>
                </a:solidFill>
                <a:highlight>
                  <a:srgbClr val="FFFFFF"/>
                </a:highlight>
                <a:latin typeface="Times New Roman"/>
                <a:ea typeface="Times New Roman"/>
                <a:cs typeface="Times New Roman"/>
                <a:sym typeface="Times New Roman"/>
              </a:rPr>
              <a:t> In other words, it was a personal </a:t>
            </a:r>
            <a:r>
              <a:rPr i="1" lang="en" sz="2000">
                <a:solidFill>
                  <a:schemeClr val="dk1"/>
                </a:solidFill>
                <a:highlight>
                  <a:srgbClr val="FFFFFF"/>
                </a:highlight>
              </a:rPr>
              <a:t>Characteristic</a:t>
            </a:r>
            <a:r>
              <a:rPr lang="en" sz="2000">
                <a:solidFill>
                  <a:schemeClr val="dk1"/>
                </a:solidFill>
                <a:highlight>
                  <a:srgbClr val="FFFFFF"/>
                </a:highlight>
                <a:latin typeface="Times New Roman"/>
                <a:ea typeface="Times New Roman"/>
                <a:cs typeface="Times New Roman"/>
                <a:sym typeface="Times New Roman"/>
              </a:rPr>
              <a:t> which described how good they were at </a:t>
            </a:r>
            <a:r>
              <a:rPr i="1" lang="en" sz="2000">
                <a:solidFill>
                  <a:schemeClr val="dk1"/>
                </a:solidFill>
                <a:highlight>
                  <a:srgbClr val="FFFFFF"/>
                </a:highlight>
              </a:rPr>
              <a:t>Operating</a:t>
            </a:r>
            <a:r>
              <a:rPr lang="en" sz="2000">
                <a:solidFill>
                  <a:schemeClr val="dk1"/>
                </a:solidFill>
                <a:highlight>
                  <a:srgbClr val="FFFFFF"/>
                </a:highlight>
                <a:latin typeface="Times New Roman"/>
                <a:ea typeface="Times New Roman"/>
                <a:cs typeface="Times New Roman"/>
                <a:sym typeface="Times New Roman"/>
              </a:rPr>
              <a:t> the radar </a:t>
            </a:r>
            <a:r>
              <a:rPr i="1" lang="en" sz="2000">
                <a:solidFill>
                  <a:schemeClr val="dk1"/>
                </a:solidFill>
                <a:highlight>
                  <a:srgbClr val="FFFFFF"/>
                </a:highlight>
              </a:rPr>
              <a:t>Receiver. </a:t>
            </a:r>
            <a:r>
              <a:rPr lang="en" sz="2000">
                <a:solidFill>
                  <a:schemeClr val="dk1"/>
                </a:solidFill>
                <a:highlight>
                  <a:srgbClr val="FFFFFF"/>
                </a:highlight>
                <a:latin typeface="Times New Roman"/>
                <a:ea typeface="Times New Roman"/>
                <a:cs typeface="Times New Roman"/>
                <a:sym typeface="Times New Roman"/>
              </a:rPr>
              <a:t>The abilities of the operator were also affected by the gain of the receiver, which increased the amount of noise. </a:t>
            </a:r>
            <a:r>
              <a:rPr lang="en" sz="2000">
                <a:solidFill>
                  <a:srgbClr val="6A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Lee B. Lusted (1984)</a:t>
            </a:r>
            <a:r>
              <a:rPr lang="en" sz="2000">
                <a:solidFill>
                  <a:schemeClr val="dk1"/>
                </a:solidFill>
                <a:highlight>
                  <a:srgbClr val="FFFFFF"/>
                </a:highlight>
                <a:latin typeface="Times New Roman"/>
                <a:ea typeface="Times New Roman"/>
                <a:cs typeface="Times New Roman"/>
                <a:sym typeface="Times New Roman"/>
              </a:rPr>
              <a:t> describes the origin of the medical uses of this test in his editorial for </a:t>
            </a:r>
            <a:r>
              <a:rPr i="1" lang="en" sz="2000">
                <a:solidFill>
                  <a:schemeClr val="dk1"/>
                </a:solidFill>
                <a:highlight>
                  <a:srgbClr val="FFFFFF"/>
                </a:highlight>
              </a:rPr>
              <a:t>MDM</a:t>
            </a:r>
            <a:r>
              <a:rPr lang="en" sz="2000">
                <a:solidFill>
                  <a:schemeClr val="dk1"/>
                </a:solidFill>
                <a:highlight>
                  <a:srgbClr val="FFFFFF"/>
                </a:highlight>
                <a:latin typeface="Times New Roman"/>
                <a:ea typeface="Times New Roman"/>
                <a:cs typeface="Times New Roman"/>
                <a:sym typeface="Times New Roman"/>
              </a:rPr>
              <a:t>. The first instance of such use occurred in the late 1950s when a newly developed Pap smear cell analyser was calibrated to operate at the optimal balance of false positives and false negatives. </a:t>
            </a:r>
            <a:r>
              <a:rPr lang="en" sz="1400" u="sng">
                <a:solidFill>
                  <a:schemeClr val="hlink"/>
                </a:solidFill>
                <a:hlinkClick r:id="rId4"/>
              </a:rPr>
              <a:t>Deranged Psychology</a:t>
            </a:r>
            <a:endParaRPr sz="1400">
              <a:solidFill>
                <a:srgbClr val="000000"/>
              </a:solidFill>
            </a:endParaRPr>
          </a:p>
          <a:p>
            <a:pPr indent="0" lvl="0" marL="0" rtl="0" algn="l">
              <a:spcBef>
                <a:spcPts val="0"/>
              </a:spcBef>
              <a:spcAft>
                <a:spcPts val="0"/>
              </a:spcAft>
              <a:buClr>
                <a:schemeClr val="dk1"/>
              </a:buClr>
              <a:buSzPts val="1100"/>
              <a:buFont typeface="Arial"/>
              <a:buNone/>
            </a:pPr>
            <a:r>
              <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Mention of ROC Curve in the Literature</a:t>
            </a:r>
            <a:endParaRPr/>
          </a:p>
        </p:txBody>
      </p:sp>
      <p:pic>
        <p:nvPicPr>
          <p:cNvPr id="67" name="Google Shape;67;p15"/>
          <p:cNvPicPr preferRelativeResize="0"/>
          <p:nvPr/>
        </p:nvPicPr>
        <p:blipFill>
          <a:blip r:embed="rId3">
            <a:alphaModFix/>
          </a:blip>
          <a:stretch>
            <a:fillRect/>
          </a:stretch>
        </p:blipFill>
        <p:spPr>
          <a:xfrm>
            <a:off x="152400" y="1170125"/>
            <a:ext cx="3972402" cy="3820976"/>
          </a:xfrm>
          <a:prstGeom prst="rect">
            <a:avLst/>
          </a:prstGeom>
          <a:noFill/>
          <a:ln>
            <a:noFill/>
          </a:ln>
        </p:spPr>
      </p:pic>
      <p:sp>
        <p:nvSpPr>
          <p:cNvPr id="68" name="Google Shape;68;p15"/>
          <p:cNvSpPr txBox="1"/>
          <p:nvPr/>
        </p:nvSpPr>
        <p:spPr>
          <a:xfrm>
            <a:off x="4348975" y="3876300"/>
            <a:ext cx="458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THE-THEORY-OF-SIGNAL-DETECTABILITY.-PART-1.-Peterson-Birdsall/</a:t>
            </a:r>
            <a:endParaRPr/>
          </a:p>
        </p:txBody>
      </p:sp>
      <p:pic>
        <p:nvPicPr>
          <p:cNvPr id="69" name="Google Shape;69;p15"/>
          <p:cNvPicPr preferRelativeResize="0"/>
          <p:nvPr/>
        </p:nvPicPr>
        <p:blipFill>
          <a:blip r:embed="rId4">
            <a:alphaModFix/>
          </a:blip>
          <a:stretch>
            <a:fillRect/>
          </a:stretch>
        </p:blipFill>
        <p:spPr>
          <a:xfrm>
            <a:off x="5243702" y="1170125"/>
            <a:ext cx="3026495" cy="2401375"/>
          </a:xfrm>
          <a:prstGeom prst="rect">
            <a:avLst/>
          </a:prstGeom>
          <a:noFill/>
          <a:ln>
            <a:noFill/>
          </a:ln>
        </p:spPr>
      </p:pic>
      <p:sp>
        <p:nvSpPr>
          <p:cNvPr id="70" name="Google Shape;70;p15"/>
          <p:cNvSpPr txBox="1"/>
          <p:nvPr/>
        </p:nvSpPr>
        <p:spPr>
          <a:xfrm>
            <a:off x="4512800" y="4449000"/>
            <a:ext cx="44883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https://apps.dtic.mil/dtic/tr/fulltext/u2/016786.pdf</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Earliest Book?  </a:t>
            </a:r>
            <a:r>
              <a:rPr lang="en" u="sng">
                <a:solidFill>
                  <a:schemeClr val="hlink"/>
                </a:solidFill>
                <a:hlinkClick r:id="rId3"/>
              </a:rPr>
              <a:t>stack overflow</a:t>
            </a:r>
            <a:endParaRPr/>
          </a:p>
        </p:txBody>
      </p:sp>
      <p:pic>
        <p:nvPicPr>
          <p:cNvPr id="76" name="Google Shape;76;p16"/>
          <p:cNvPicPr preferRelativeResize="0"/>
          <p:nvPr/>
        </p:nvPicPr>
        <p:blipFill>
          <a:blip r:embed="rId4">
            <a:alphaModFix/>
          </a:blip>
          <a:stretch>
            <a:fillRect/>
          </a:stretch>
        </p:blipFill>
        <p:spPr>
          <a:xfrm>
            <a:off x="877225" y="1086500"/>
            <a:ext cx="7044626"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Adoption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50">
                <a:solidFill>
                  <a:srgbClr val="565A5F"/>
                </a:solidFill>
                <a:highlight>
                  <a:srgbClr val="FFFFFF"/>
                </a:highlight>
                <a:latin typeface="Microsoft Yahei"/>
                <a:ea typeface="Microsoft Yahei"/>
                <a:cs typeface="Microsoft Yahei"/>
                <a:sym typeface="Microsoft Yahei"/>
              </a:rPr>
              <a:t>Not long after its inception, ROC analysis was used to establish </a:t>
            </a:r>
            <a:endParaRPr sz="2150">
              <a:solidFill>
                <a:srgbClr val="565A5F"/>
              </a:solidFill>
              <a:highlight>
                <a:srgbClr val="FFFFFF"/>
              </a:highlight>
              <a:latin typeface="Microsoft Yahei"/>
              <a:ea typeface="Microsoft Yahei"/>
              <a:cs typeface="Microsoft Yahei"/>
              <a:sym typeface="Microsoft Yahei"/>
            </a:endParaRPr>
          </a:p>
          <a:p>
            <a:pPr indent="-365125" lvl="0" marL="457200" rtl="0" algn="l">
              <a:spcBef>
                <a:spcPts val="1600"/>
              </a:spcBef>
              <a:spcAft>
                <a:spcPts val="0"/>
              </a:spcAft>
              <a:buSzPts val="2150"/>
              <a:buFont typeface="Microsoft Yahei"/>
              <a:buChar char="●"/>
            </a:pPr>
            <a:r>
              <a:rPr lang="en" sz="2150">
                <a:solidFill>
                  <a:srgbClr val="565A5F"/>
                </a:solidFill>
                <a:highlight>
                  <a:srgbClr val="FFFFFF"/>
                </a:highlight>
                <a:latin typeface="Microsoft Yahei"/>
                <a:ea typeface="Microsoft Yahei"/>
                <a:cs typeface="Microsoft Yahei"/>
                <a:sym typeface="Microsoft Yahei"/>
              </a:rPr>
              <a:t>a conceptual framework for problems relating to sensation and perception in the field of psychophysics (</a:t>
            </a:r>
            <a:r>
              <a:rPr i="1" lang="en" sz="2150">
                <a:solidFill>
                  <a:srgbClr val="38B7EA"/>
                </a:solidFill>
                <a:highlight>
                  <a:srgbClr val="FFFFFF"/>
                </a:highlight>
                <a:uFill>
                  <a:noFill/>
                </a:uFill>
                <a:latin typeface="Microsoft Yahei"/>
                <a:ea typeface="Microsoft Yahei"/>
                <a:cs typeface="Microsoft Yahei"/>
                <a:sym typeface="Microsoft Yahei"/>
                <a:hlinkClick r:id="rId3">
                  <a:extLst>
                    <a:ext uri="{A12FA001-AC4F-418D-AE19-62706E023703}">
                      <ahyp:hlinkClr val="tx"/>
                    </a:ext>
                  </a:extLst>
                </a:hlinkClick>
              </a:rPr>
              <a:t>Pelli and Farell (1995)</a:t>
            </a:r>
            <a:r>
              <a:rPr lang="en" sz="2150">
                <a:solidFill>
                  <a:srgbClr val="565A5F"/>
                </a:solidFill>
                <a:highlight>
                  <a:srgbClr val="FFFFFF"/>
                </a:highlight>
                <a:latin typeface="Microsoft Yahei"/>
                <a:ea typeface="Microsoft Yahei"/>
                <a:cs typeface="Microsoft Yahei"/>
                <a:sym typeface="Microsoft Yahei"/>
              </a:rPr>
              <a:t>) and </a:t>
            </a:r>
            <a:endParaRPr sz="2150">
              <a:solidFill>
                <a:srgbClr val="565A5F"/>
              </a:solidFill>
              <a:highlight>
                <a:srgbClr val="FFFFFF"/>
              </a:highlight>
              <a:latin typeface="Microsoft Yahei"/>
              <a:ea typeface="Microsoft Yahei"/>
              <a:cs typeface="Microsoft Yahei"/>
              <a:sym typeface="Microsoft Yahei"/>
            </a:endParaRPr>
          </a:p>
          <a:p>
            <a:pPr indent="-365125" lvl="0" marL="457200" rtl="0" algn="l">
              <a:spcBef>
                <a:spcPts val="0"/>
              </a:spcBef>
              <a:spcAft>
                <a:spcPts val="0"/>
              </a:spcAft>
              <a:buClr>
                <a:srgbClr val="565A5F"/>
              </a:buClr>
              <a:buSzPts val="2150"/>
              <a:buFont typeface="Microsoft Yahei"/>
              <a:buChar char="●"/>
            </a:pPr>
            <a:r>
              <a:rPr lang="en" sz="2150">
                <a:solidFill>
                  <a:srgbClr val="565A5F"/>
                </a:solidFill>
                <a:highlight>
                  <a:srgbClr val="FFFFFF"/>
                </a:highlight>
                <a:latin typeface="Microsoft Yahei"/>
                <a:ea typeface="Microsoft Yahei"/>
                <a:cs typeface="Microsoft Yahei"/>
                <a:sym typeface="Microsoft Yahei"/>
              </a:rPr>
              <a:t>thereafter applied to decision problems in </a:t>
            </a:r>
            <a:endParaRPr sz="2150">
              <a:solidFill>
                <a:srgbClr val="565A5F"/>
              </a:solidFill>
              <a:highlight>
                <a:srgbClr val="FFFFFF"/>
              </a:highlight>
              <a:latin typeface="Microsoft Yahei"/>
              <a:ea typeface="Microsoft Yahei"/>
              <a:cs typeface="Microsoft Yahei"/>
              <a:sym typeface="Microsoft Yahei"/>
            </a:endParaRPr>
          </a:p>
          <a:p>
            <a:pPr indent="-365125" lvl="1" marL="914400" rtl="0" algn="l">
              <a:spcBef>
                <a:spcPts val="0"/>
              </a:spcBef>
              <a:spcAft>
                <a:spcPts val="0"/>
              </a:spcAft>
              <a:buSzPts val="2150"/>
              <a:buFont typeface="Microsoft Yahei"/>
              <a:buChar char="○"/>
            </a:pPr>
            <a:r>
              <a:rPr lang="en" sz="2150">
                <a:solidFill>
                  <a:srgbClr val="565A5F"/>
                </a:solidFill>
                <a:highlight>
                  <a:srgbClr val="FFFFFF"/>
                </a:highlight>
                <a:latin typeface="Microsoft Yahei"/>
                <a:ea typeface="Microsoft Yahei"/>
                <a:cs typeface="Microsoft Yahei"/>
                <a:sym typeface="Microsoft Yahei"/>
              </a:rPr>
              <a:t>Medical Diagnostics, (</a:t>
            </a:r>
            <a:r>
              <a:rPr i="1" lang="en" sz="2150">
                <a:solidFill>
                  <a:srgbClr val="38B7EA"/>
                </a:solidFill>
                <a:highlight>
                  <a:srgbClr val="FFFFFF"/>
                </a:highlight>
                <a:uFill>
                  <a:noFill/>
                </a:uFill>
                <a:latin typeface="Microsoft Yahei"/>
                <a:ea typeface="Microsoft Yahei"/>
                <a:cs typeface="Microsoft Yahei"/>
                <a:sym typeface="Microsoft Yahei"/>
                <a:hlinkClick r:id="rId4">
                  <a:extLst>
                    <a:ext uri="{A12FA001-AC4F-418D-AE19-62706E023703}">
                      <ahyp:hlinkClr val="tx"/>
                    </a:ext>
                  </a:extLst>
                </a:hlinkClick>
              </a:rPr>
              <a:t>Hajian-Tilaki (2013)</a:t>
            </a:r>
            <a:r>
              <a:rPr lang="en" sz="2150">
                <a:solidFill>
                  <a:srgbClr val="565A5F"/>
                </a:solidFill>
                <a:highlight>
                  <a:srgbClr val="FFFFFF"/>
                </a:highlight>
                <a:latin typeface="Microsoft Yahei"/>
                <a:ea typeface="Microsoft Yahei"/>
                <a:cs typeface="Microsoft Yahei"/>
                <a:sym typeface="Microsoft Yahei"/>
              </a:rPr>
              <a:t>), </a:t>
            </a:r>
            <a:endParaRPr sz="2150">
              <a:solidFill>
                <a:srgbClr val="565A5F"/>
              </a:solidFill>
              <a:highlight>
                <a:srgbClr val="FFFFFF"/>
              </a:highlight>
              <a:latin typeface="Microsoft Yahei"/>
              <a:ea typeface="Microsoft Yahei"/>
              <a:cs typeface="Microsoft Yahei"/>
              <a:sym typeface="Microsoft Yahei"/>
            </a:endParaRPr>
          </a:p>
          <a:p>
            <a:pPr indent="-365125" lvl="1" marL="914400" rtl="0" algn="l">
              <a:spcBef>
                <a:spcPts val="0"/>
              </a:spcBef>
              <a:spcAft>
                <a:spcPts val="0"/>
              </a:spcAft>
              <a:buSzPts val="2150"/>
              <a:buFont typeface="Microsoft Yahei"/>
              <a:buChar char="○"/>
            </a:pPr>
            <a:r>
              <a:rPr lang="en" sz="2150">
                <a:solidFill>
                  <a:srgbClr val="565A5F"/>
                </a:solidFill>
                <a:highlight>
                  <a:srgbClr val="FFFFFF"/>
                </a:highlight>
                <a:latin typeface="Microsoft Yahei"/>
                <a:ea typeface="Microsoft Yahei"/>
                <a:cs typeface="Microsoft Yahei"/>
                <a:sym typeface="Microsoft Yahei"/>
              </a:rPr>
              <a:t>National Intelligence (</a:t>
            </a:r>
            <a:r>
              <a:rPr i="1" lang="en" sz="2150">
                <a:solidFill>
                  <a:srgbClr val="38B7EA"/>
                </a:solidFill>
                <a:highlight>
                  <a:srgbClr val="FFFFFF"/>
                </a:highlight>
                <a:uFill>
                  <a:noFill/>
                </a:uFill>
                <a:latin typeface="Microsoft Yahei"/>
                <a:ea typeface="Microsoft Yahei"/>
                <a:cs typeface="Microsoft Yahei"/>
                <a:sym typeface="Microsoft Yahei"/>
                <a:hlinkClick r:id="rId5">
                  <a:extLst>
                    <a:ext uri="{A12FA001-AC4F-418D-AE19-62706E023703}">
                      <ahyp:hlinkClr val="tx"/>
                    </a:ext>
                  </a:extLst>
                </a:hlinkClick>
              </a:rPr>
              <a:t>McCelland (2011)</a:t>
            </a:r>
            <a:r>
              <a:rPr lang="en" sz="2150">
                <a:solidFill>
                  <a:srgbClr val="565A5F"/>
                </a:solidFill>
                <a:highlight>
                  <a:srgbClr val="FFFFFF"/>
                </a:highlight>
                <a:latin typeface="Microsoft Yahei"/>
                <a:ea typeface="Microsoft Yahei"/>
                <a:cs typeface="Microsoft Yahei"/>
                <a:sym typeface="Microsoft Yahei"/>
              </a:rPr>
              <a:t>) and </a:t>
            </a:r>
            <a:endParaRPr sz="2150">
              <a:solidFill>
                <a:srgbClr val="565A5F"/>
              </a:solidFill>
              <a:highlight>
                <a:srgbClr val="FFFFFF"/>
              </a:highlight>
              <a:latin typeface="Microsoft Yahei"/>
              <a:ea typeface="Microsoft Yahei"/>
              <a:cs typeface="Microsoft Yahei"/>
              <a:sym typeface="Microsoft Yahei"/>
            </a:endParaRPr>
          </a:p>
          <a:p>
            <a:pPr indent="-346075" lvl="1" marL="914400" rtl="0" algn="l">
              <a:spcBef>
                <a:spcPts val="0"/>
              </a:spcBef>
              <a:spcAft>
                <a:spcPts val="0"/>
              </a:spcAft>
              <a:buClr>
                <a:srgbClr val="565A5F"/>
              </a:buClr>
              <a:buSzPts val="1850"/>
              <a:buFont typeface="Microsoft Yahei"/>
              <a:buChar char="○"/>
            </a:pPr>
            <a:r>
              <a:rPr lang="en" sz="2150">
                <a:solidFill>
                  <a:srgbClr val="565A5F"/>
                </a:solidFill>
                <a:highlight>
                  <a:srgbClr val="FFFFFF"/>
                </a:highlight>
                <a:latin typeface="Microsoft Yahei"/>
                <a:ea typeface="Microsoft Yahei"/>
                <a:cs typeface="Microsoft Yahei"/>
                <a:sym typeface="Microsoft Yahei"/>
              </a:rPr>
              <a:t>just about any field that collects data to support decision makin</a:t>
            </a:r>
            <a:r>
              <a:rPr lang="en" sz="1850">
                <a:solidFill>
                  <a:srgbClr val="565A5F"/>
                </a:solidFill>
                <a:highlight>
                  <a:srgbClr val="FFFFFF"/>
                </a:highlight>
                <a:latin typeface="Microsoft Yahei"/>
                <a:ea typeface="Microsoft Yahei"/>
                <a:cs typeface="Microsoft Yahei"/>
                <a:sym typeface="Microsoft Yahei"/>
              </a:rPr>
              <a:t>g.</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ROC Adoption</a:t>
            </a:r>
            <a:endParaRPr/>
          </a:p>
        </p:txBody>
      </p:sp>
      <p:pic>
        <p:nvPicPr>
          <p:cNvPr id="88" name="Google Shape;88;p18"/>
          <p:cNvPicPr preferRelativeResize="0"/>
          <p:nvPr/>
        </p:nvPicPr>
        <p:blipFill>
          <a:blip r:embed="rId3">
            <a:alphaModFix/>
          </a:blip>
          <a:stretch>
            <a:fillRect/>
          </a:stretch>
        </p:blipFill>
        <p:spPr>
          <a:xfrm>
            <a:off x="1638275" y="1017725"/>
            <a:ext cx="4773167" cy="3373518"/>
          </a:xfrm>
          <a:prstGeom prst="rect">
            <a:avLst/>
          </a:prstGeom>
          <a:noFill/>
          <a:ln>
            <a:noFill/>
          </a:ln>
        </p:spPr>
      </p:pic>
      <p:sp>
        <p:nvSpPr>
          <p:cNvPr id="89" name="Google Shape;89;p18"/>
          <p:cNvSpPr txBox="1"/>
          <p:nvPr/>
        </p:nvSpPr>
        <p:spPr>
          <a:xfrm>
            <a:off x="639300" y="4479350"/>
            <a:ext cx="81930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https://www.cse.ust.hk/nevinZhangGroup/readings/yi/Bradley_PR97.pdf</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1713900" cy="24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ROC Curve</a:t>
            </a:r>
            <a:endParaRPr/>
          </a:p>
        </p:txBody>
      </p:sp>
      <p:sp>
        <p:nvSpPr>
          <p:cNvPr id="95" name="Google Shape;95;p19"/>
          <p:cNvSpPr txBox="1"/>
          <p:nvPr/>
        </p:nvSpPr>
        <p:spPr>
          <a:xfrm>
            <a:off x="5993775" y="4666175"/>
            <a:ext cx="29412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Deranged Psychology</a:t>
            </a:r>
            <a:endParaRPr/>
          </a:p>
        </p:txBody>
      </p:sp>
      <p:pic>
        <p:nvPicPr>
          <p:cNvPr id="96" name="Google Shape;96;p19"/>
          <p:cNvPicPr preferRelativeResize="0"/>
          <p:nvPr/>
        </p:nvPicPr>
        <p:blipFill>
          <a:blip r:embed="rId4">
            <a:alphaModFix/>
          </a:blip>
          <a:stretch>
            <a:fillRect/>
          </a:stretch>
        </p:blipFill>
        <p:spPr>
          <a:xfrm>
            <a:off x="1906450" y="236538"/>
            <a:ext cx="7086600" cy="47985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a:t>
            </a:r>
            <a:endParaRPr/>
          </a:p>
        </p:txBody>
      </p:sp>
      <p:pic>
        <p:nvPicPr>
          <p:cNvPr id="102" name="Google Shape;102;p20"/>
          <p:cNvPicPr preferRelativeResize="0"/>
          <p:nvPr/>
        </p:nvPicPr>
        <p:blipFill>
          <a:blip r:embed="rId3">
            <a:alphaModFix/>
          </a:blip>
          <a:stretch>
            <a:fillRect/>
          </a:stretch>
        </p:blipFill>
        <p:spPr>
          <a:xfrm>
            <a:off x="152400" y="1170125"/>
            <a:ext cx="8839202" cy="3156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781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600">
                <a:solidFill>
                  <a:srgbClr val="333333"/>
                </a:solidFill>
                <a:highlight>
                  <a:srgbClr val="FCFCFC"/>
                </a:highlight>
                <a:latin typeface="Georgia"/>
                <a:ea typeface="Georgia"/>
                <a:cs typeface="Georgia"/>
                <a:sym typeface="Georgia"/>
              </a:rPr>
              <a:t>Measuring classifier performance: a coherent alternative to the area under the ROC curve</a:t>
            </a:r>
            <a:br>
              <a:rPr lang="en" sz="1600">
                <a:solidFill>
                  <a:srgbClr val="333333"/>
                </a:solidFill>
                <a:highlight>
                  <a:srgbClr val="FCFCFC"/>
                </a:highlight>
                <a:latin typeface="Georgia"/>
                <a:ea typeface="Georgia"/>
                <a:cs typeface="Georgia"/>
                <a:sym typeface="Georgia"/>
              </a:rPr>
            </a:br>
            <a:r>
              <a:rPr lang="en" sz="1600" u="sng">
                <a:solidFill>
                  <a:schemeClr val="hlink"/>
                </a:solidFill>
                <a:highlight>
                  <a:srgbClr val="FCFCFC"/>
                </a:highlight>
                <a:latin typeface="Georgia"/>
                <a:ea typeface="Georgia"/>
                <a:cs typeface="Georgia"/>
                <a:sym typeface="Georgia"/>
                <a:hlinkClick r:id="rId3"/>
              </a:rPr>
              <a:t>David J Hand (2009)</a:t>
            </a:r>
            <a:endParaRPr sz="1600">
              <a:solidFill>
                <a:srgbClr val="333333"/>
              </a:solidFill>
              <a:highlight>
                <a:srgbClr val="FCFCFC"/>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1100">
              <a:solidFill>
                <a:srgbClr val="333333"/>
              </a:solidFill>
              <a:highlight>
                <a:srgbClr val="FCFCFC"/>
              </a:highlight>
              <a:latin typeface="Roboto"/>
              <a:ea typeface="Roboto"/>
              <a:cs typeface="Roboto"/>
              <a:sym typeface="Roboto"/>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333650"/>
            <a:ext cx="8520600" cy="3508800"/>
          </a:xfrm>
          <a:prstGeom prst="rect">
            <a:avLst/>
          </a:prstGeom>
        </p:spPr>
        <p:txBody>
          <a:bodyPr anchorCtr="0" anchor="t" bIns="91425" lIns="91425" spcFirstLastPara="1" rIns="91425" wrap="square" tIns="91425">
            <a:noAutofit/>
          </a:bodyPr>
          <a:lstStyle/>
          <a:p>
            <a:pPr indent="0" lvl="0" marL="0" rtl="0" algn="l">
              <a:lnSpc>
                <a:spcPct val="124000"/>
              </a:lnSpc>
              <a:spcBef>
                <a:spcPts val="0"/>
              </a:spcBef>
              <a:spcAft>
                <a:spcPts val="0"/>
              </a:spcAft>
              <a:buClr>
                <a:schemeClr val="dk1"/>
              </a:buClr>
              <a:buSzPts val="1100"/>
              <a:buFont typeface="Arial"/>
              <a:buNone/>
            </a:pPr>
            <a:r>
              <a:rPr lang="en" sz="1700">
                <a:solidFill>
                  <a:srgbClr val="333333"/>
                </a:solidFill>
                <a:highlight>
                  <a:srgbClr val="FCFCFC"/>
                </a:highlight>
                <a:latin typeface="Georgia"/>
                <a:ea typeface="Georgia"/>
                <a:cs typeface="Georgia"/>
                <a:sym typeface="Georgia"/>
              </a:rPr>
              <a:t>Abstract</a:t>
            </a:r>
            <a:endParaRPr sz="1700">
              <a:solidFill>
                <a:srgbClr val="333333"/>
              </a:solidFill>
              <a:highlight>
                <a:srgbClr val="FCFCFC"/>
              </a:highlight>
              <a:latin typeface="Georgia"/>
              <a:ea typeface="Georgia"/>
              <a:cs typeface="Georgia"/>
              <a:sym typeface="Georgia"/>
            </a:endParaRPr>
          </a:p>
          <a:p>
            <a:pPr indent="0" lvl="0" marL="0" rtl="0" algn="l">
              <a:lnSpc>
                <a:spcPct val="180000"/>
              </a:lnSpc>
              <a:spcBef>
                <a:spcPts val="1700"/>
              </a:spcBef>
              <a:spcAft>
                <a:spcPts val="5000"/>
              </a:spcAft>
              <a:buNone/>
            </a:pPr>
            <a:r>
              <a:rPr lang="en" sz="1350">
                <a:solidFill>
                  <a:srgbClr val="333333"/>
                </a:solidFill>
                <a:highlight>
                  <a:srgbClr val="FCFCFC"/>
                </a:highlight>
                <a:latin typeface="Georgia"/>
                <a:ea typeface="Georgia"/>
                <a:cs typeface="Georgia"/>
                <a:sym typeface="Georgia"/>
              </a:rPr>
              <a:t>The area under the ROC curve (</a:t>
            </a:r>
            <a:r>
              <a:rPr i="1" lang="en" sz="1350">
                <a:solidFill>
                  <a:srgbClr val="333333"/>
                </a:solidFill>
                <a:highlight>
                  <a:srgbClr val="FCFCFC"/>
                </a:highlight>
                <a:latin typeface="Georgia"/>
                <a:ea typeface="Georgia"/>
                <a:cs typeface="Georgia"/>
                <a:sym typeface="Georgia"/>
              </a:rPr>
              <a:t>AUC</a:t>
            </a:r>
            <a:r>
              <a:rPr lang="en" sz="1350">
                <a:solidFill>
                  <a:srgbClr val="333333"/>
                </a:solidFill>
                <a:highlight>
                  <a:srgbClr val="FCFCFC"/>
                </a:highlight>
                <a:latin typeface="Georgia"/>
                <a:ea typeface="Georgia"/>
                <a:cs typeface="Georgia"/>
                <a:sym typeface="Georgia"/>
              </a:rPr>
              <a:t>) is a very widely used measure of performance for classification and diagnostic rules. It has the appealing property of being objective, requiring no subjective input from the user. On the other hand, the </a:t>
            </a:r>
            <a:r>
              <a:rPr i="1" lang="en" sz="1350">
                <a:solidFill>
                  <a:srgbClr val="333333"/>
                </a:solidFill>
                <a:highlight>
                  <a:srgbClr val="FCFCFC"/>
                </a:highlight>
                <a:latin typeface="Georgia"/>
                <a:ea typeface="Georgia"/>
                <a:cs typeface="Georgia"/>
                <a:sym typeface="Georgia"/>
              </a:rPr>
              <a:t>AUC</a:t>
            </a:r>
            <a:r>
              <a:rPr lang="en" sz="1350">
                <a:solidFill>
                  <a:srgbClr val="333333"/>
                </a:solidFill>
                <a:highlight>
                  <a:srgbClr val="FCFCFC"/>
                </a:highlight>
                <a:latin typeface="Georgia"/>
                <a:ea typeface="Georgia"/>
                <a:cs typeface="Georgia"/>
                <a:sym typeface="Georgia"/>
              </a:rPr>
              <a:t> has disadvantages, some of which are well known. For example, the </a:t>
            </a:r>
            <a:r>
              <a:rPr i="1" lang="en" sz="1350">
                <a:solidFill>
                  <a:srgbClr val="333333"/>
                </a:solidFill>
                <a:highlight>
                  <a:srgbClr val="FCFCFC"/>
                </a:highlight>
                <a:latin typeface="Georgia"/>
                <a:ea typeface="Georgia"/>
                <a:cs typeface="Georgia"/>
                <a:sym typeface="Georgia"/>
              </a:rPr>
              <a:t>AUC</a:t>
            </a:r>
            <a:r>
              <a:rPr lang="en" sz="1350">
                <a:solidFill>
                  <a:srgbClr val="333333"/>
                </a:solidFill>
                <a:highlight>
                  <a:srgbClr val="FCFCFC"/>
                </a:highlight>
                <a:latin typeface="Georgia"/>
                <a:ea typeface="Georgia"/>
                <a:cs typeface="Georgia"/>
                <a:sym typeface="Georgia"/>
              </a:rPr>
              <a:t> can give potentially misleading results if ROC curves cross. However, the </a:t>
            </a:r>
            <a:r>
              <a:rPr i="1" lang="en" sz="1350">
                <a:solidFill>
                  <a:srgbClr val="333333"/>
                </a:solidFill>
                <a:highlight>
                  <a:srgbClr val="FCFCFC"/>
                </a:highlight>
                <a:latin typeface="Georgia"/>
                <a:ea typeface="Georgia"/>
                <a:cs typeface="Georgia"/>
                <a:sym typeface="Georgia"/>
              </a:rPr>
              <a:t>AUC</a:t>
            </a:r>
            <a:r>
              <a:rPr lang="en" sz="1350">
                <a:solidFill>
                  <a:srgbClr val="333333"/>
                </a:solidFill>
                <a:highlight>
                  <a:srgbClr val="FCFCFC"/>
                </a:highlight>
                <a:latin typeface="Georgia"/>
                <a:ea typeface="Georgia"/>
                <a:cs typeface="Georgia"/>
                <a:sym typeface="Georgia"/>
              </a:rPr>
              <a:t> also has a much more serious deficiency, and one which appears not to have been previously recognised. </a:t>
            </a:r>
            <a:r>
              <a:rPr lang="en" sz="1650">
                <a:solidFill>
                  <a:srgbClr val="FF0000"/>
                </a:solidFill>
                <a:highlight>
                  <a:srgbClr val="FCFCFC"/>
                </a:highlight>
                <a:latin typeface="Georgia"/>
                <a:ea typeface="Georgia"/>
                <a:cs typeface="Georgia"/>
                <a:sym typeface="Georgia"/>
              </a:rPr>
              <a:t>This is that it is fundamentally incoherent in terms of misclassification costs: the </a:t>
            </a:r>
            <a:r>
              <a:rPr i="1" lang="en" sz="1650">
                <a:solidFill>
                  <a:srgbClr val="FF0000"/>
                </a:solidFill>
                <a:highlight>
                  <a:srgbClr val="FCFCFC"/>
                </a:highlight>
                <a:latin typeface="Georgia"/>
                <a:ea typeface="Georgia"/>
                <a:cs typeface="Georgia"/>
                <a:sym typeface="Georgia"/>
              </a:rPr>
              <a:t>AUC</a:t>
            </a:r>
            <a:r>
              <a:rPr lang="en" sz="1650">
                <a:solidFill>
                  <a:srgbClr val="FF0000"/>
                </a:solidFill>
                <a:highlight>
                  <a:srgbClr val="FCFCFC"/>
                </a:highlight>
                <a:latin typeface="Georgia"/>
                <a:ea typeface="Georgia"/>
                <a:cs typeface="Georgia"/>
                <a:sym typeface="Georgia"/>
              </a:rPr>
              <a:t> uses different misclassification cost distributions for different classifiers. ...</a:t>
            </a:r>
            <a:endParaRPr sz="21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