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8" r:id="rId4"/>
    <p:sldId id="267" r:id="rId5"/>
    <p:sldId id="259" r:id="rId6"/>
    <p:sldId id="260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C184FE-A89B-6A60-5AC3-A38D5A75063C}" name="Andres Wagner" initials="AW" userId="S::wagner.andre@northeastern.edu::4b65f081-e99c-4773-8f4b-806d894ad35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B39E-FA60-2447-BD08-AA853F8D723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7385E-AC73-1A45-98BD-BA0EC137A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7385E-AC73-1A45-98BD-BA0EC137A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C45-FE26-8547-9B32-35568CF9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3FDBE-77AE-B14C-8BA9-107BC883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C8B1-5A4F-B045-8657-079F07C4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88B2-31EF-2044-8FD4-D05C694D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FCB8-4EFC-F844-8BB7-50A5992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8E60-A3CB-8449-BBD7-A3E472A1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F68FD-A696-ED4D-8390-24E288FF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DD9-9311-D142-967C-D7BE396B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53EF-52D4-294F-A5A8-171AC7B2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236D-2A60-2841-9164-28F033AF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22742-6CEE-6F46-A24F-A6A1E3E98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80C09-35C1-D34A-B3B2-31C45652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A41A-1708-0348-8647-99929D5B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D1A4-CB7C-8B4F-8AD0-8D668F64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DD32-179F-5C47-B860-1693DF6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77BD-1AAC-3F42-A170-A4955C0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079C-1A41-5A47-9CBB-17CA1764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4772-F72B-9E42-B17D-B78E80EA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98E6-C9DD-5E4B-8136-11B4175E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CBD6-72E5-2E4A-8DCE-800841AC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889C-1A4E-4247-A8F9-AA26FA29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F292-9D1E-264D-843E-D5143733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9275-DA7F-7649-B53A-BBECDADA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FE64-9675-2249-9856-0BFAC36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4486-AA84-BC4D-80B9-D0593AF2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5E1-7A06-034C-86C2-F1758169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9F0D-E20C-D942-BC58-9FC19C5A0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A2ED5-CF3F-9E4B-A8FE-7D99005B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DE4B-E366-7849-92FB-0DB31BF3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F00DA-84DE-CD41-AED9-C9024C4E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CAE1-51AA-9642-9D05-D7231B5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C356-1961-004A-9903-26478BB4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43AE-2521-FE4D-A2B3-3B158ACB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54131-3A2B-8D42-8699-EAC6CCB6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5F84-C986-4647-9523-7684D54C4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6BB1-EDEF-464A-8D02-2EE75D031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8E90B-5C85-2A4A-93BD-4F6DCB0C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CEE5C-0FA1-164E-95A7-52FB21F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C1E68-B680-AC47-BA9D-FA0BA7F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E913-6F94-BB4D-954D-48680A6C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3358A-C8B5-A44E-864A-8C39EFB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15B2-70C0-6A45-AE54-3865A024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606C9-53BF-3549-B05E-0D61813C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1A522-4492-E34B-963B-C4CD12F8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213D5-3B5E-9C43-9BF3-87662A31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7F8EE-9A00-354B-8CFA-820D2FA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4C08-5391-7741-AE47-9E6746C9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4BA9-0F69-DE4D-A118-8F61923E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6A5D-A105-A649-BF72-131C211A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268A-72EE-2548-A4BD-DAF45909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CE95-99FF-D446-BAAF-315E80E4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A226-B371-CE4B-8F81-286719D1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5C25-58FD-DD47-8E2F-08CA81A1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A1440-139A-C24F-811C-F5960DC5F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7440-4318-024F-A40F-9AFBE26D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DC350-EF27-9C45-80AF-813F1DA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4997-49BE-5045-BB4B-7B3E407E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B655-4F2B-1748-B44A-85D553B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535CB-ACCE-1E49-B029-CE15D5FD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215FD-87A3-374B-80FF-6A054004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484E-C7B0-7940-82EC-65A49A7F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039E-BF6A-4049-9060-17A551B3189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769A-3ECE-5142-970A-917728645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541F-144E-9342-BE6D-C32C0502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1ED5-4AFD-F44A-8C2E-9541A29C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better-heatmaps-and-correlation-matrix-plots-in-python-41445d0f2b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Pens and rulers">
            <a:extLst>
              <a:ext uri="{FF2B5EF4-FFF2-40B4-BE49-F238E27FC236}">
                <a16:creationId xmlns:a16="http://schemas.microsoft.com/office/drawing/2014/main" id="{03BDBF73-77B8-4FD8-9E1A-C4B8846F4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756BF-058F-1947-9CDD-AFE8FB9B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Final </a:t>
            </a:r>
            <a:r>
              <a:rPr lang="en-US" sz="4800" dirty="0">
                <a:cs typeface="Calibri Light"/>
              </a:rPr>
              <a:t>Capstone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B938-74DD-B04B-A6AD-CFA9C986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>
                <a:cs typeface="Calibri"/>
              </a:rPr>
              <a:t>Andy Tse, Andres Wagner, Xiaopeng Wang</a:t>
            </a:r>
          </a:p>
          <a:p>
            <a:pPr algn="l"/>
            <a:r>
              <a:rPr lang="en-US" sz="1300">
                <a:cs typeface="Calibri"/>
              </a:rPr>
              <a:t>Group 3</a:t>
            </a:r>
          </a:p>
          <a:p>
            <a:pPr algn="l"/>
            <a:r>
              <a:rPr lang="en-US" sz="1300">
                <a:cs typeface="Calibri"/>
              </a:rPr>
              <a:t>ALY 6980: Capstone</a:t>
            </a:r>
          </a:p>
          <a:p>
            <a:pPr algn="l"/>
            <a:r>
              <a:rPr lang="en-US" sz="1300">
                <a:cs typeface="Calibri"/>
              </a:rPr>
              <a:t>Dr. Matthew Goodwin</a:t>
            </a:r>
          </a:p>
          <a:p>
            <a:pPr algn="l"/>
            <a:endParaRPr lang="en-US" sz="130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01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CFB65-D5B6-2D41-A837-37F285A5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F41-84E2-064E-86FE-862985B7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b="1"/>
              <a:t>Sponsor: </a:t>
            </a:r>
            <a:r>
              <a:rPr lang="en-US" sz="2400"/>
              <a:t>Doc Digitizer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b="1"/>
              <a:t>Group 3 Goal: </a:t>
            </a:r>
            <a:r>
              <a:rPr lang="en-US" sz="2400"/>
              <a:t>Develop an Analysis and Visualization Interface for understanding the efficiency of Artificial Intelligence/ Machine Learning Algorithms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3EA9C4D-5278-904B-8A5B-A9AC6BA6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0" y="3410722"/>
            <a:ext cx="3217333" cy="6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30D9A-5701-1F40-BE6C-53E60AFD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Andrés Wagner Individual Project Proposal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0418-934E-B742-9652-8E8DE996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EFFFF"/>
                </a:solidFill>
              </a:rPr>
              <a:t>Individual Project Proposal: 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Utilizing necessary data: </a:t>
            </a:r>
          </a:p>
          <a:p>
            <a:pPr lvl="2"/>
            <a:r>
              <a:rPr lang="en-US" sz="2200">
                <a:solidFill>
                  <a:srgbClr val="FEFFFF"/>
                </a:solidFill>
              </a:rPr>
              <a:t>Actionable insights based on client data can be developed</a:t>
            </a:r>
          </a:p>
          <a:p>
            <a:pPr lvl="2"/>
            <a:r>
              <a:rPr lang="en-US" sz="2200">
                <a:solidFill>
                  <a:srgbClr val="FEFFFF"/>
                </a:solidFill>
              </a:rPr>
              <a:t>Equip DocDigitizer with the tools to inform promotion or other marketing decisions. </a:t>
            </a:r>
          </a:p>
          <a:p>
            <a:pPr lvl="2"/>
            <a:r>
              <a:rPr lang="en-US" sz="2200">
                <a:solidFill>
                  <a:srgbClr val="FEFFFF"/>
                </a:solidFill>
              </a:rPr>
              <a:t>How DocDigitizer can inform decisions utilizing dashboards that allow users to gather insight quickly and determine the most important components to successfully reach the appropriate consumers.</a:t>
            </a:r>
          </a:p>
          <a:p>
            <a:pPr lvl="1"/>
            <a:endParaRPr lang="en-US" sz="22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0A263-9F58-A54B-A021-77FE42DD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Andrés Wagner </a:t>
            </a:r>
            <a:r>
              <a:rPr lang="en-US" sz="4000" b="1">
                <a:solidFill>
                  <a:srgbClr val="FEFFFF"/>
                </a:solidFill>
              </a:rPr>
              <a:t>Group 3</a:t>
            </a:r>
            <a:r>
              <a:rPr lang="en-US" sz="4000">
                <a:solidFill>
                  <a:srgbClr val="FEFFFF"/>
                </a:solidFill>
              </a:rPr>
              <a:t> Contribution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B74E9A-18DF-214B-908E-3E8AEC7A2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759" y="5421024"/>
            <a:ext cx="3343407" cy="794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FE52-7139-A445-A656-EE21FC34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1"/>
            <a:ext cx="5773883" cy="3442886"/>
          </a:xfrm>
        </p:spPr>
        <p:txBody>
          <a:bodyPr>
            <a:normAutofit/>
          </a:bodyPr>
          <a:lstStyle/>
          <a:p>
            <a:r>
              <a:rPr lang="en-US" sz="2000"/>
              <a:t>Group 3 Contribution: </a:t>
            </a:r>
          </a:p>
          <a:p>
            <a:pPr lvl="1"/>
            <a:r>
              <a:rPr lang="en-US" sz="2000"/>
              <a:t>Team Lead</a:t>
            </a:r>
          </a:p>
          <a:p>
            <a:pPr lvl="2"/>
            <a:r>
              <a:rPr lang="en-US" sz="1400"/>
              <a:t>Coordinate weekly meetings</a:t>
            </a:r>
          </a:p>
          <a:p>
            <a:pPr lvl="2"/>
            <a:r>
              <a:rPr lang="en-US" sz="1400"/>
              <a:t>Facilitate and create group documents</a:t>
            </a:r>
          </a:p>
          <a:p>
            <a:pPr lvl="1"/>
            <a:r>
              <a:rPr lang="en-US" sz="2000"/>
              <a:t>Exploratory Analysis</a:t>
            </a:r>
          </a:p>
          <a:p>
            <a:pPr lvl="2"/>
            <a:r>
              <a:rPr lang="en-US" sz="1400"/>
              <a:t>Preliminary Data Cleaning</a:t>
            </a:r>
          </a:p>
          <a:p>
            <a:pPr lvl="2"/>
            <a:r>
              <a:rPr lang="en-US" sz="1400"/>
              <a:t>Correlation Plots</a:t>
            </a:r>
          </a:p>
          <a:p>
            <a:pPr lvl="2"/>
            <a:r>
              <a:rPr lang="en-US" sz="1400"/>
              <a:t>Histograms</a:t>
            </a:r>
          </a:p>
          <a:p>
            <a:pPr lvl="2"/>
            <a:r>
              <a:rPr lang="en-US" sz="1400"/>
              <a:t>Box Plots</a:t>
            </a:r>
          </a:p>
          <a:p>
            <a:pPr lvl="2"/>
            <a:r>
              <a:rPr lang="en-US" sz="1400"/>
              <a:t>Measures of Central Tendency</a:t>
            </a:r>
          </a:p>
          <a:p>
            <a:pPr lvl="2"/>
            <a:endParaRPr lang="en-US" sz="1400"/>
          </a:p>
          <a:p>
            <a:pPr lvl="2"/>
            <a:endParaRPr lang="en-US" sz="14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735DF8E-9ABE-D34E-BE02-4258E8CF3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65" y="3117851"/>
            <a:ext cx="1999291" cy="1974301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C6C29D-C950-DA48-BAE2-F5BEEA489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65" y="2848377"/>
            <a:ext cx="2372188" cy="214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2E81A-077E-3A48-8023-2E6A01C69C4D}"/>
              </a:ext>
            </a:extLst>
          </p:cNvPr>
          <p:cNvSpPr txBox="1"/>
          <p:nvPr/>
        </p:nvSpPr>
        <p:spPr>
          <a:xfrm>
            <a:off x="1325529" y="5222675"/>
            <a:ext cx="55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Final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Other Necessary Visualizations displaying crucial information to DocDigitizer</a:t>
            </a:r>
          </a:p>
        </p:txBody>
      </p:sp>
    </p:spTree>
    <p:extLst>
      <p:ext uri="{BB962C8B-B14F-4D97-AF65-F5344CB8AC3E}">
        <p14:creationId xmlns:p14="http://schemas.microsoft.com/office/powerpoint/2010/main" val="313983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1AAD-2AE2-3C47-B95B-EF950206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Andy's Project Proposal</a:t>
            </a:r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D72BED7-FB92-47D4-8EA5-A51065B24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836" y="1643296"/>
            <a:ext cx="2982020" cy="17822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E55B-0EE8-46B3-806B-67BC3369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788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The purpose of the project is to hire more people and to expand to other areas.</a:t>
            </a:r>
            <a:endParaRPr lang="en-US"/>
          </a:p>
          <a:p>
            <a:r>
              <a:rPr lang="en-US">
                <a:cs typeface="Calibri"/>
              </a:rPr>
              <a:t>Such as building legal or accounting departments to establish the protection from legal and financial needs. An instance is to keep track of its spending on resources. </a:t>
            </a:r>
          </a:p>
          <a:p>
            <a:r>
              <a:rPr lang="en-US">
                <a:cs typeface="Calibri"/>
              </a:rPr>
              <a:t>Limiting to only the functions doing NLP and cognitive processing signifies that there is more to be done such as using deep learning, machine learning, among others. </a:t>
            </a:r>
            <a:endParaRPr lang="en-US"/>
          </a:p>
          <a:p>
            <a:r>
              <a:rPr lang="en-US">
                <a:cs typeface="Calibri"/>
              </a:rPr>
              <a:t>As the company grows and innovates with new technological tools, there is always a need to have more employees with additional skills to fulfill the sponsor's needs. </a:t>
            </a:r>
          </a:p>
          <a:p>
            <a:r>
              <a:rPr lang="en-US">
                <a:cs typeface="Calibri"/>
              </a:rPr>
              <a:t>Expanding to potential locations is another key step to create a long-term goal of advancements in their products.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3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B1979E-5571-4951-B6B8-BE341386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9" y="3579009"/>
            <a:ext cx="5173813" cy="30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22A4-9FF9-EC45-B15B-9C6F8488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Andy's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602F-7B67-B04C-A45D-13AB187B91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Facilitated on implementing the data through Microsoft Azure and getting that part started.</a:t>
            </a:r>
          </a:p>
          <a:p>
            <a:r>
              <a:rPr lang="en-US">
                <a:cs typeface="Calibri"/>
              </a:rPr>
              <a:t>Cleaned the datasets using Python to remove all the null values and outliers that still exist from the previous formats.</a:t>
            </a:r>
          </a:p>
          <a:p>
            <a:r>
              <a:rPr lang="en-US">
                <a:cs typeface="Calibri"/>
              </a:rPr>
              <a:t>Implementing various statistical methods to find differences in the roles within the amount of contributors that are present. </a:t>
            </a:r>
          </a:p>
          <a:p>
            <a:r>
              <a:rPr lang="en-US">
                <a:cs typeface="Calibri"/>
              </a:rPr>
              <a:t>Building histogram distributions on how much work activity is done by the hour and to evaluate about its hiring needs. </a:t>
            </a:r>
          </a:p>
          <a:p>
            <a:r>
              <a:rPr lang="en-US">
                <a:cs typeface="Calibri"/>
              </a:rPr>
              <a:t>Identify which variable that is important for building a regression model and if it is related to time, the day will be evaluated on its activity.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8B15C36-1E1C-4954-90AD-9880D077B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339642"/>
            <a:ext cx="5553307" cy="2385595"/>
          </a:xfrm>
        </p:spPr>
      </p:pic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2FA829B4-92E6-481C-AF61-22F126E1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76" y="3826828"/>
            <a:ext cx="5501973" cy="27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F697-5EB4-AF42-9AAD-50CCA66D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Xiaopeng's</a:t>
            </a:r>
            <a:r>
              <a:rPr lang="en-US">
                <a:cs typeface="Calibri Light"/>
              </a:rPr>
              <a:t> 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0B51-4993-5442-8A23-F8365F87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Select the data you want to use, observe which variables have little effect on the analysis and which are relevant to the analysis, and determine the type of variables.</a:t>
            </a:r>
          </a:p>
          <a:p>
            <a:r>
              <a:rPr lang="en-US">
                <a:ea typeface="+mn-lt"/>
                <a:cs typeface="+mn-lt"/>
              </a:rPr>
              <a:t>Through the relationship between variables, make a model to observe the trend.</a:t>
            </a:r>
          </a:p>
          <a:p>
            <a:r>
              <a:rPr lang="en-US">
                <a:ea typeface="+mn-lt"/>
                <a:cs typeface="+mn-lt"/>
              </a:rPr>
              <a:t>Through analysis, this paper puts forward some suggestions and marketing strategies to </a:t>
            </a:r>
            <a:r>
              <a:rPr lang="en-US" err="1">
                <a:ea typeface="+mn-lt"/>
                <a:cs typeface="+mn-lt"/>
              </a:rPr>
              <a:t>DocDigitizer</a:t>
            </a:r>
          </a:p>
          <a:p>
            <a:r>
              <a:rPr lang="en-US">
                <a:ea typeface="+mn-lt"/>
                <a:cs typeface="+mn-lt"/>
              </a:rPr>
              <a:t>Whether the questions raised by agents have a positive impact on </a:t>
            </a:r>
            <a:r>
              <a:rPr lang="en-US" err="1">
                <a:ea typeface="+mn-lt"/>
                <a:cs typeface="+mn-lt"/>
              </a:rPr>
              <a:t>DocDigitizer</a:t>
            </a:r>
            <a:r>
              <a:rPr lang="en-US">
                <a:ea typeface="+mn-lt"/>
                <a:cs typeface="+mn-lt"/>
              </a:rPr>
              <a:t> and which agents are better.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09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9574-F147-2743-B725-5B83E575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cs typeface="Calibri Light"/>
              </a:rPr>
              <a:t>Xiaopeng's</a:t>
            </a:r>
            <a:r>
              <a:rPr lang="en-US">
                <a:cs typeface="Calibri Light"/>
              </a:rPr>
              <a:t> Contribution</a:t>
            </a:r>
          </a:p>
        </p:txBody>
      </p:sp>
      <p:pic>
        <p:nvPicPr>
          <p:cNvPr id="4" name="图片 4" descr="图片包含 图表&#10;&#10;已自动生成说明">
            <a:extLst>
              <a:ext uri="{FF2B5EF4-FFF2-40B4-BE49-F238E27FC236}">
                <a16:creationId xmlns:a16="http://schemas.microsoft.com/office/drawing/2014/main" id="{9750B076-2817-41F4-B78E-6EFC9569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244" y="1523374"/>
            <a:ext cx="7118639" cy="47977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4C0C5-AA77-4F84-AC30-128771919450}"/>
              </a:ext>
            </a:extLst>
          </p:cNvPr>
          <p:cNvSpPr txBox="1"/>
          <p:nvPr/>
        </p:nvSpPr>
        <p:spPr>
          <a:xfrm>
            <a:off x="370430" y="1712589"/>
            <a:ext cx="444315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>
                <a:ea typeface="+mn-lt"/>
                <a:cs typeface="+mn-lt"/>
              </a:rPr>
              <a:t>Use Python to clean up data and delete variables with little correlation</a:t>
            </a:r>
            <a:endParaRPr lang="zh-CN"/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+mn-lt"/>
                <a:cs typeface="+mn-lt"/>
              </a:rPr>
              <a:t>Through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EDA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analysis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modeling,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count,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mean,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standard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deviation,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maximum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minimum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values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quantiles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of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statistical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variables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are.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data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characteristics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of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each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variable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can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be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well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observed.</a:t>
            </a:r>
            <a:endParaRPr lang="zh-CN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frequency distribution histogram of specific variables and the results of positive score, negative score and rejection score of </a:t>
            </a:r>
            <a:r>
              <a:rPr lang="en-US" err="1">
                <a:ea typeface="+mn-lt"/>
                <a:cs typeface="+mn-lt"/>
              </a:rPr>
              <a:t>cleanagent</a:t>
            </a:r>
            <a:r>
              <a:rPr lang="en-US">
                <a:ea typeface="+mn-lt"/>
                <a:cs typeface="+mn-lt"/>
              </a:rPr>
              <a:t> data set. It can be seen from the results that the distribution of these three scores is not a general distribution, that is, it is not a normal distribution. From the results of scores, the distribution of scores is mostly low, and the scores do not show regularity.</a:t>
            </a:r>
            <a:endParaRPr lang="en-US" altLang="zh-CN">
              <a:cs typeface="Calibri"/>
            </a:endParaRPr>
          </a:p>
          <a:p>
            <a:endParaRPr lang="zh-CN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10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459-9C32-46E8-BE49-3436921C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D58-E7AA-4331-96F0-80B4C7FF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Knaflic</a:t>
            </a:r>
            <a:r>
              <a:rPr lang="en-US">
                <a:ea typeface="+mn-lt"/>
                <a:cs typeface="+mn-lt"/>
              </a:rPr>
              <a:t>, C. N. (2015). </a:t>
            </a:r>
            <a:r>
              <a:rPr lang="en-US" i="1">
                <a:ea typeface="+mn-lt"/>
                <a:cs typeface="+mn-lt"/>
              </a:rPr>
              <a:t>Storytelling with data: A data visualization guide for business professionals</a:t>
            </a:r>
            <a:r>
              <a:rPr lang="en-US">
                <a:ea typeface="+mn-lt"/>
                <a:cs typeface="+mn-lt"/>
              </a:rPr>
              <a:t>. John Wiley &amp; Sons.</a:t>
            </a:r>
          </a:p>
          <a:p>
            <a:r>
              <a:rPr lang="en-US">
                <a:ea typeface="+mn-lt"/>
                <a:cs typeface="+mn-lt"/>
              </a:rPr>
              <a:t>Zaric, D. (2021, December 9). </a:t>
            </a:r>
            <a:r>
              <a:rPr lang="en-US" i="1">
                <a:ea typeface="+mn-lt"/>
                <a:cs typeface="+mn-lt"/>
              </a:rPr>
              <a:t>Better Heatmaps and Correlation Matrix Plots in Python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TowardDataScience</a:t>
            </a:r>
            <a:r>
              <a:rPr lang="en-US">
                <a:ea typeface="+mn-lt"/>
                <a:cs typeface="+mn-lt"/>
              </a:rPr>
              <a:t>. Retrieved February 26, 2022, from </a:t>
            </a:r>
            <a:r>
              <a:rPr lang="en-US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https://towardsdatascience.com/better-heatmaps-and-correlation-matrix-plots-in-python-41445d0f2bec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89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Capstone Project</vt:lpstr>
      <vt:lpstr>Introduction</vt:lpstr>
      <vt:lpstr>Andrés Wagner Individual Project Proposal</vt:lpstr>
      <vt:lpstr>Andrés Wagner Group 3 Contribution</vt:lpstr>
      <vt:lpstr>Andy's Project Proposal</vt:lpstr>
      <vt:lpstr>Andy's Contribution</vt:lpstr>
      <vt:lpstr>Xiaopeng's Project Proposal</vt:lpstr>
      <vt:lpstr>Xiaopeng's Contribution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Wagner</dc:creator>
  <cp:lastModifiedBy>Andy Tse</cp:lastModifiedBy>
  <cp:revision>3</cp:revision>
  <dcterms:created xsi:type="dcterms:W3CDTF">2022-02-12T15:57:04Z</dcterms:created>
  <dcterms:modified xsi:type="dcterms:W3CDTF">2022-03-01T02:01:49Z</dcterms:modified>
</cp:coreProperties>
</file>