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 Regular"/>
      </a:defRPr>
    </a:lvl1pPr>
    <a:lvl2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 Regular"/>
      </a:defRPr>
    </a:lvl2pPr>
    <a:lvl3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 Regular"/>
      </a:defRPr>
    </a:lvl3pPr>
    <a:lvl4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 Regular"/>
      </a:defRPr>
    </a:lvl4pPr>
    <a:lvl5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 Regular"/>
      </a:defRPr>
    </a:lvl5pPr>
    <a:lvl6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 Regular"/>
      </a:defRPr>
    </a:lvl6pPr>
    <a:lvl7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 Regular"/>
      </a:defRPr>
    </a:lvl7pPr>
    <a:lvl8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 Regular"/>
      </a:defRPr>
    </a:lvl8pPr>
    <a:lvl9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4C4C4C"/>
        </a:fontRef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E2F0"/>
          </a:solidFill>
        </a:fill>
      </a:tcStyle>
    </a:wholeTbl>
    <a:band2H>
      <a:tcTxStyle/>
      <a:tcStyle>
        <a:tcBdr/>
        <a:fill>
          <a:solidFill>
            <a:srgbClr val="EBF1F7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4C4C4C"/>
        </a:fontRef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F2E1"/>
          </a:solidFill>
        </a:fill>
      </a:tcStyle>
    </a:wholeTbl>
    <a:band2H>
      <a:tcTxStyle/>
      <a:tcStyle>
        <a:tcBdr/>
        <a:fill>
          <a:solidFill>
            <a:srgbClr val="FDF8F0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4C4C4C"/>
        </a:fontRef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4C4C4C"/>
        </a:fontRef>
        <a:srgbClr val="4C4C4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4C4C4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C4C4C"/>
              </a:solidFill>
              <a:prstDash val="solid"/>
              <a:round/>
            </a:ln>
          </a:top>
          <a:bottom>
            <a:ln w="254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C4C4C"/>
              </a:solidFill>
              <a:prstDash val="solid"/>
              <a:round/>
            </a:ln>
          </a:top>
          <a:bottom>
            <a:ln w="254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4640"/>
  </p:normalViewPr>
  <p:slideViewPr>
    <p:cSldViewPr snapToGrid="0" snapToObjects="1">
      <p:cViewPr>
        <p:scale>
          <a:sx n="125" d="100"/>
          <a:sy n="125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1pPr>
    <a:lvl2pPr indent="2286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2pPr>
    <a:lvl3pPr indent="4572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3pPr>
    <a:lvl4pPr indent="6858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4pPr>
    <a:lvl5pPr indent="9144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5pPr>
    <a:lvl6pPr indent="11430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6pPr>
    <a:lvl7pPr indent="13716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7pPr>
    <a:lvl8pPr indent="16002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8pPr>
    <a:lvl9pPr indent="18288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1"/>
            <a:ext cx="11241486" cy="3547073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6993680"/>
            <a:ext cx="11241486" cy="508002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  <a:lvl2pPr marL="555624" indent="-111124" algn="r">
              <a:lnSpc>
                <a:spcPct val="90000"/>
              </a:lnSpc>
              <a:defRPr sz="900"/>
            </a:lvl2pPr>
            <a:lvl3pPr marL="1000124" indent="-111124" algn="r">
              <a:lnSpc>
                <a:spcPct val="90000"/>
              </a:lnSpc>
              <a:defRPr sz="900"/>
            </a:lvl3pPr>
            <a:lvl4pPr marL="1444624" indent="-111124" algn="r">
              <a:lnSpc>
                <a:spcPct val="90000"/>
              </a:lnSpc>
              <a:defRPr sz="900"/>
            </a:lvl4pPr>
            <a:lvl5pPr marL="1889124" indent="-111124" algn="r">
              <a:lnSpc>
                <a:spcPct val="90000"/>
              </a:lnSpc>
              <a:defRPr sz="9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1"/>
          </p:nvPr>
        </p:nvSpPr>
        <p:spPr>
          <a:xfrm>
            <a:off x="1364257" y="4742655"/>
            <a:ext cx="11241486" cy="7367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1" indent="-123471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725785" y="840878"/>
            <a:ext cx="10504787" cy="70068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809359" y="10090546"/>
            <a:ext cx="337639" cy="401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919510" y="840878"/>
            <a:ext cx="13274232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2" y="840878"/>
            <a:ext cx="5729885" cy="4283772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2" y="5274716"/>
            <a:ext cx="5729885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870400" y="2955477"/>
            <a:ext cx="10129616" cy="675307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2" y="2955477"/>
            <a:ext cx="5729885" cy="6753078"/>
          </a:xfrm>
          <a:prstGeom prst="rect">
            <a:avLst/>
          </a:prstGeom>
        </p:spPr>
        <p:txBody>
          <a:bodyPr/>
          <a:lstStyle>
            <a:lvl1pPr marL="146956" indent="-146956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  <a:lvl2pPr marL="489857" indent="-146956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2pPr>
            <a:lvl3pPr marL="8327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3pPr>
            <a:lvl4pPr marL="11756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4pPr>
            <a:lvl5pPr marL="15185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2" y="1523007"/>
            <a:ext cx="11923616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21"/>
          </p:nvPr>
        </p:nvSpPr>
        <p:spPr>
          <a:xfrm>
            <a:off x="-2551164" y="1113729"/>
            <a:ext cx="12864954" cy="85766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7175996" y="5558790"/>
            <a:ext cx="6507512" cy="4340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23"/>
          </p:nvPr>
        </p:nvSpPr>
        <p:spPr>
          <a:xfrm>
            <a:off x="6985000" y="1111309"/>
            <a:ext cx="6302872" cy="42019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2" y="636239"/>
            <a:ext cx="11923616" cy="231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2" y="2955477"/>
            <a:ext cx="11923616" cy="6753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809359" y="10097368"/>
            <a:ext cx="337639" cy="401241"/>
          </a:xfrm>
          <a:prstGeom prst="rect">
            <a:avLst/>
          </a:prstGeom>
          <a:ln w="12700">
            <a:miter lim="400000"/>
          </a:ln>
        </p:spPr>
        <p:txBody>
          <a:bodyPr wrap="none" lIns="54569" tIns="54569" rIns="54569" bIns="54569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1pPr>
      <a:lvl2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2pPr>
      <a:lvl3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3pPr>
      <a:lvl4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4pPr>
      <a:lvl5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5pPr>
      <a:lvl6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6pPr>
      <a:lvl7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7pPr>
      <a:lvl8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8pPr>
      <a:lvl9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2pPr>
      <a:lvl3pPr marL="10371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3pPr>
      <a:lvl4pPr marL="14816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4pPr>
      <a:lvl5pPr marL="19261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5pPr>
      <a:lvl6pPr marL="23706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6pPr>
      <a:lvl7pPr marL="28151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7pPr>
      <a:lvl8pPr marL="3259666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ISO639-1" TargetMode="External"/><Relationship Id="rId3" Type="http://schemas.openxmlformats.org/officeDocument/2006/relationships/hyperlink" Target="mailto:info@rstudio.com" TargetMode="External"/><Relationship Id="rId7" Type="http://schemas.openxmlformats.org/officeDocument/2006/relationships/hyperlink" Target="https://linkedin.com/in/scopinho" TargetMode="External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twitter.com/LVaudor" TargetMode="External"/><Relationship Id="rId5" Type="http://schemas.openxmlformats.org/officeDocument/2006/relationships/hyperlink" Target="http://stringr.tidyverse.org/" TargetMode="External"/><Relationship Id="rId10" Type="http://schemas.openxmlformats.org/officeDocument/2006/relationships/image" Target="../media/image2.tif"/><Relationship Id="rId4" Type="http://schemas.openxmlformats.org/officeDocument/2006/relationships/hyperlink" Target="http://rstudio.com" TargetMode="Externa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stringr.tidyverse.org/" TargetMode="External"/><Relationship Id="rId3" Type="http://schemas.openxmlformats.org/officeDocument/2006/relationships/image" Target="../media/image3.tif"/><Relationship Id="rId7" Type="http://schemas.openxmlformats.org/officeDocument/2006/relationships/hyperlink" Target="http://rstudio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info@rstudio.com" TargetMode="External"/><Relationship Id="rId5" Type="http://schemas.openxmlformats.org/officeDocument/2006/relationships/hyperlink" Target="https://creativecommons.org/licenses/by-sa/4.0/" TargetMode="External"/><Relationship Id="rId10" Type="http://schemas.openxmlformats.org/officeDocument/2006/relationships/hyperlink" Target="https://linkedin.com/in/scopinho" TargetMode="External"/><Relationship Id="rId4" Type="http://schemas.openxmlformats.org/officeDocument/2006/relationships/image" Target="../media/image2.tif"/><Relationship Id="rId9" Type="http://schemas.openxmlformats.org/officeDocument/2006/relationships/hyperlink" Target="https://twitter.com/LVaud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"/>
          <p:cNvSpPr/>
          <p:nvPr/>
        </p:nvSpPr>
        <p:spPr>
          <a:xfrm>
            <a:off x="9558503" y="3253431"/>
            <a:ext cx="203202" cy="461027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" name="Rectangle"/>
          <p:cNvSpPr/>
          <p:nvPr/>
        </p:nvSpPr>
        <p:spPr>
          <a:xfrm>
            <a:off x="9563593" y="2642009"/>
            <a:ext cx="203202" cy="47021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47" name="Group"/>
          <p:cNvGrpSpPr/>
          <p:nvPr/>
        </p:nvGrpSpPr>
        <p:grpSpPr>
          <a:xfrm>
            <a:off x="8383486" y="-1013162"/>
            <a:ext cx="6157897" cy="3566664"/>
            <a:chOff x="0" y="51032"/>
            <a:chExt cx="6157895" cy="3566662"/>
          </a:xfrm>
        </p:grpSpPr>
        <p:grpSp>
          <p:nvGrpSpPr>
            <p:cNvPr id="145" name="Group"/>
            <p:cNvGrpSpPr/>
            <p:nvPr/>
          </p:nvGrpSpPr>
          <p:grpSpPr>
            <a:xfrm>
              <a:off x="23292" y="51032"/>
              <a:ext cx="6134604" cy="2980094"/>
              <a:chOff x="0" y="51032"/>
              <a:chExt cx="6134603" cy="2980093"/>
            </a:xfrm>
          </p:grpSpPr>
          <p:sp>
            <p:nvSpPr>
              <p:cNvPr id="130" name="Triangle"/>
              <p:cNvSpPr/>
              <p:nvPr/>
            </p:nvSpPr>
            <p:spPr>
              <a:xfrm rot="1800000">
                <a:off x="1177378" y="304285"/>
                <a:ext cx="1319511" cy="1143862"/>
              </a:xfrm>
              <a:prstGeom prst="triangle">
                <a:avLst/>
              </a:prstGeom>
              <a:solidFill>
                <a:srgbClr val="F7CFCD"/>
              </a:solidFill>
              <a:ln w="3175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Circle"/>
              <p:cNvSpPr/>
              <p:nvPr/>
            </p:nvSpPr>
            <p:spPr>
              <a:xfrm flipH="1">
                <a:off x="1550783" y="838358"/>
                <a:ext cx="422091" cy="422091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Circle"/>
              <p:cNvSpPr/>
              <p:nvPr/>
            </p:nvSpPr>
            <p:spPr>
              <a:xfrm flipH="1">
                <a:off x="0" y="819779"/>
                <a:ext cx="422090" cy="422090"/>
              </a:xfrm>
              <a:prstGeom prst="ellipse">
                <a:avLst/>
              </a:prstGeom>
              <a:solidFill>
                <a:srgbClr val="F7CFCD">
                  <a:alpha val="5030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Triangle"/>
              <p:cNvSpPr/>
              <p:nvPr/>
            </p:nvSpPr>
            <p:spPr>
              <a:xfrm rot="19800000">
                <a:off x="2896975" y="973389"/>
                <a:ext cx="1319511" cy="1143862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Triangle"/>
              <p:cNvSpPr/>
              <p:nvPr/>
            </p:nvSpPr>
            <p:spPr>
              <a:xfrm rot="1800000">
                <a:off x="3470361" y="1634010"/>
                <a:ext cx="1319512" cy="1143863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Circle"/>
              <p:cNvSpPr/>
              <p:nvPr/>
            </p:nvSpPr>
            <p:spPr>
              <a:xfrm flipH="1">
                <a:off x="3461023" y="1507462"/>
                <a:ext cx="422091" cy="422091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6" y="2168083"/>
                <a:ext cx="422091" cy="422091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800000">
                <a:off x="3470361" y="312963"/>
                <a:ext cx="1319512" cy="1143863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3843766" y="847037"/>
                <a:ext cx="422091" cy="422091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9800000">
                <a:off x="4044132" y="318647"/>
                <a:ext cx="1319512" cy="1143863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608181" y="852721"/>
                <a:ext cx="422091" cy="422091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800000">
                <a:off x="4617518" y="979269"/>
                <a:ext cx="1319511" cy="1143863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4990923" y="1513342"/>
                <a:ext cx="422091" cy="422091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3" name="Triangle"/>
              <p:cNvSpPr/>
              <p:nvPr/>
            </p:nvSpPr>
            <p:spPr>
              <a:xfrm rot="19800000">
                <a:off x="1751149" y="309969"/>
                <a:ext cx="1319512" cy="1143862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4" name="Circle"/>
              <p:cNvSpPr/>
              <p:nvPr/>
            </p:nvSpPr>
            <p:spPr>
              <a:xfrm flipH="1">
                <a:off x="2315198" y="844042"/>
                <a:ext cx="422091" cy="422091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6" name="Rectangle"/>
            <p:cNvSpPr/>
            <p:nvPr/>
          </p:nvSpPr>
          <p:spPr>
            <a:xfrm>
              <a:off x="0" y="1050772"/>
              <a:ext cx="5593306" cy="2566923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48" name="Rectangle"/>
          <p:cNvSpPr/>
          <p:nvPr/>
        </p:nvSpPr>
        <p:spPr>
          <a:xfrm>
            <a:off x="9563593" y="2031583"/>
            <a:ext cx="203202" cy="47021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Rectangle"/>
          <p:cNvSpPr/>
          <p:nvPr/>
        </p:nvSpPr>
        <p:spPr>
          <a:xfrm>
            <a:off x="427556" y="2041724"/>
            <a:ext cx="190502" cy="47021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0" name="Rectangle"/>
          <p:cNvSpPr/>
          <p:nvPr/>
        </p:nvSpPr>
        <p:spPr>
          <a:xfrm>
            <a:off x="427556" y="2635963"/>
            <a:ext cx="190502" cy="47021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Rectangle"/>
          <p:cNvSpPr/>
          <p:nvPr/>
        </p:nvSpPr>
        <p:spPr>
          <a:xfrm>
            <a:off x="427556" y="3400085"/>
            <a:ext cx="190502" cy="47021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Rectangle"/>
          <p:cNvSpPr/>
          <p:nvPr/>
        </p:nvSpPr>
        <p:spPr>
          <a:xfrm>
            <a:off x="427556" y="4010597"/>
            <a:ext cx="190502" cy="47021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3" name="Rectangle"/>
          <p:cNvSpPr/>
          <p:nvPr/>
        </p:nvSpPr>
        <p:spPr>
          <a:xfrm>
            <a:off x="427556" y="4616704"/>
            <a:ext cx="190502" cy="47021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4" name="appl&lt;e&gt;…"/>
          <p:cNvSpPr txBox="1"/>
          <p:nvPr/>
        </p:nvSpPr>
        <p:spPr>
          <a:xfrm>
            <a:off x="9567705" y="8096326"/>
            <a:ext cx="990110" cy="47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appl</a:t>
            </a:r>
            <a:r>
              <a:rPr>
                <a:solidFill>
                  <a:srgbClr val="EF86A9"/>
                </a:solidFill>
              </a:rPr>
              <a:t>&lt;e&gt;</a:t>
            </a:r>
            <a:endParaRPr>
              <a:solidFill>
                <a:srgbClr val="00999A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banana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p</a:t>
            </a:r>
            <a:r>
              <a:rPr>
                <a:solidFill>
                  <a:srgbClr val="EF86A9"/>
                </a:solidFill>
              </a:rPr>
              <a:t>&lt;e&gt;</a:t>
            </a:r>
            <a:r>
              <a:t>ar</a:t>
            </a:r>
          </a:p>
        </p:txBody>
      </p:sp>
      <p:sp>
        <p:nvSpPr>
          <p:cNvPr id="155" name="Join and Split"/>
          <p:cNvSpPr txBox="1"/>
          <p:nvPr/>
        </p:nvSpPr>
        <p:spPr>
          <a:xfrm>
            <a:off x="4807513" y="5316384"/>
            <a:ext cx="206787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</a:defRPr>
            </a:pPr>
            <a:r>
              <a:rPr lang="pt-BR" dirty="0"/>
              <a:t>Juntar e Dividir</a:t>
            </a:r>
            <a:endParaRPr dirty="0"/>
          </a:p>
        </p:txBody>
      </p:sp>
      <p:sp>
        <p:nvSpPr>
          <p:cNvPr id="156" name="str_c(..., sep = &quot;&quot;, collapse = NULL) Join multiple strings into a single string. str_c(letters, LETTERS)…"/>
          <p:cNvSpPr txBox="1"/>
          <p:nvPr/>
        </p:nvSpPr>
        <p:spPr>
          <a:xfrm>
            <a:off x="6045041" y="5789413"/>
            <a:ext cx="2971802" cy="4641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str_c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..., 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sep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= "", collapse = NULL</a:t>
            </a:r>
            <a:r>
              <a:rPr dirty="0"/>
              <a:t>) </a:t>
            </a:r>
            <a:r>
              <a:rPr lang="pt-BR" dirty="0"/>
              <a:t>Junta várias </a:t>
            </a:r>
            <a:r>
              <a:rPr lang="pt-BR" dirty="0" err="1"/>
              <a:t>strings</a:t>
            </a:r>
            <a:r>
              <a:rPr lang="pt-BR" dirty="0"/>
              <a:t> em uma única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str_c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(letters, LETTERS)</a:t>
            </a:r>
            <a:endParaRPr i="1" dirty="0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str_flatten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collapse = ""</a:t>
            </a:r>
            <a:r>
              <a:rPr dirty="0"/>
              <a:t>) </a:t>
            </a:r>
            <a:r>
              <a:rPr lang="pt-BR" dirty="0"/>
              <a:t>Combina em uma única separada pelo </a:t>
            </a:r>
            <a:r>
              <a:rPr lang="pt-BR" dirty="0" err="1"/>
              <a:t>collapse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str_flatten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(fruit, ", ")</a:t>
            </a:r>
            <a:endParaRPr i="1" dirty="0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str_dup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times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Repete a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 n vezes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Ver também </a:t>
            </a:r>
            <a:r>
              <a:rPr dirty="0" err="1"/>
              <a:t>str_unique</a:t>
            </a:r>
            <a:r>
              <a:rPr dirty="0"/>
              <a:t>()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para remover duplicadas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str_dup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(fruit, times = 2)</a:t>
            </a:r>
            <a:endParaRPr i="1" dirty="0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str_split_fixed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 dirty="0">
                <a:solidFill>
                  <a:srgbClr val="D84C79"/>
                </a:solidFill>
              </a:rPr>
              <a:t>pattern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, n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Divide um vetor de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strings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 em uma matriz de partes da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(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dividindo cada ocorrência do padrão encontrado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).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Ver também </a:t>
            </a:r>
            <a:r>
              <a:rPr dirty="0" err="1"/>
              <a:t>str_split</a:t>
            </a:r>
            <a:r>
              <a:rPr dirty="0"/>
              <a:t>()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para retornar uma lista de partes da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 e 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dirty="0" err="1"/>
              <a:t>str_split_n</a:t>
            </a:r>
            <a:r>
              <a:rPr dirty="0"/>
              <a:t>()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para dividir em n partes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str_split_fixed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(sentences, " ", n=3)</a:t>
            </a:r>
            <a:endParaRPr i="1" dirty="0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str_glue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…, .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sep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= "", .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envir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= 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parent.frame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()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C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ria uma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string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juntando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strings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 e {expressões}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{expressions}.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str_glue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("Pi is {pi}")</a:t>
            </a:r>
            <a:endParaRPr i="1" dirty="0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str_glue_data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.x, ..., .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sep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= "", .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envir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= 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parent.frame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(), .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na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= "NA"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Use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um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data frame, list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a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, o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u ambiente para criar uma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 de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strings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 ou {expressões}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str_glue_data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mtcars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, "{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rownames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mtcars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)} has {hp} hp")</a:t>
            </a:r>
          </a:p>
        </p:txBody>
      </p:sp>
      <p:grpSp>
        <p:nvGrpSpPr>
          <p:cNvPr id="170" name="Group"/>
          <p:cNvGrpSpPr/>
          <p:nvPr/>
        </p:nvGrpSpPr>
        <p:grpSpPr>
          <a:xfrm>
            <a:off x="4869200" y="8665940"/>
            <a:ext cx="860185" cy="496994"/>
            <a:chOff x="0" y="0"/>
            <a:chExt cx="860184" cy="496993"/>
          </a:xfrm>
        </p:grpSpPr>
        <p:sp>
          <p:nvSpPr>
            <p:cNvPr id="157" name="Rectangle"/>
            <p:cNvSpPr/>
            <p:nvPr/>
          </p:nvSpPr>
          <p:spPr>
            <a:xfrm>
              <a:off x="301683" y="376419"/>
              <a:ext cx="145754" cy="1205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8" name="{xx}"/>
            <p:cNvSpPr txBox="1"/>
            <p:nvPr/>
          </p:nvSpPr>
          <p:spPr>
            <a:xfrm>
              <a:off x="241300" y="-1"/>
              <a:ext cx="274038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{xx}</a:t>
              </a:r>
            </a:p>
          </p:txBody>
        </p:sp>
        <p:sp>
          <p:nvSpPr>
            <p:cNvPr id="159" name="Rectangle"/>
            <p:cNvSpPr/>
            <p:nvPr/>
          </p:nvSpPr>
          <p:spPr>
            <a:xfrm>
              <a:off x="0" y="57784"/>
              <a:ext cx="158454" cy="120574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0" name="Rectangle"/>
            <p:cNvSpPr/>
            <p:nvPr/>
          </p:nvSpPr>
          <p:spPr>
            <a:xfrm>
              <a:off x="181123" y="57784"/>
              <a:ext cx="94955" cy="120574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1" name="Square"/>
            <p:cNvSpPr/>
            <p:nvPr/>
          </p:nvSpPr>
          <p:spPr>
            <a:xfrm>
              <a:off x="476548" y="57784"/>
              <a:ext cx="120354" cy="120574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2" name="Rectangle"/>
            <p:cNvSpPr/>
            <p:nvPr/>
          </p:nvSpPr>
          <p:spPr>
            <a:xfrm>
              <a:off x="790631" y="57784"/>
              <a:ext cx="69554" cy="120574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3" name="{yy}"/>
            <p:cNvSpPr txBox="1"/>
            <p:nvPr/>
          </p:nvSpPr>
          <p:spPr>
            <a:xfrm>
              <a:off x="558801" y="-1"/>
              <a:ext cx="278305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{yy}</a:t>
              </a:r>
            </a:p>
          </p:txBody>
        </p:sp>
        <p:sp>
          <p:nvSpPr>
            <p:cNvPr id="164" name="Line"/>
            <p:cNvSpPr/>
            <p:nvPr/>
          </p:nvSpPr>
          <p:spPr>
            <a:xfrm>
              <a:off x="436248" y="212010"/>
              <a:ext cx="2" cy="13960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65" name="Rectangle"/>
            <p:cNvSpPr/>
            <p:nvPr/>
          </p:nvSpPr>
          <p:spPr>
            <a:xfrm>
              <a:off x="0" y="376419"/>
              <a:ext cx="158454" cy="1205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6" name="Rectangle"/>
            <p:cNvSpPr/>
            <p:nvPr/>
          </p:nvSpPr>
          <p:spPr>
            <a:xfrm>
              <a:off x="181123" y="376419"/>
              <a:ext cx="94955" cy="1205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7" name="Square"/>
            <p:cNvSpPr/>
            <p:nvPr/>
          </p:nvSpPr>
          <p:spPr>
            <a:xfrm>
              <a:off x="476548" y="376419"/>
              <a:ext cx="120354" cy="1205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8" name="Rectangle"/>
            <p:cNvSpPr/>
            <p:nvPr/>
          </p:nvSpPr>
          <p:spPr>
            <a:xfrm>
              <a:off x="790631" y="376419"/>
              <a:ext cx="69554" cy="1205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9" name="Rectangle"/>
            <p:cNvSpPr/>
            <p:nvPr/>
          </p:nvSpPr>
          <p:spPr>
            <a:xfrm>
              <a:off x="619034" y="376419"/>
              <a:ext cx="158454" cy="1205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82" name="Group"/>
          <p:cNvGrpSpPr/>
          <p:nvPr/>
        </p:nvGrpSpPr>
        <p:grpSpPr>
          <a:xfrm>
            <a:off x="4869200" y="5789414"/>
            <a:ext cx="828439" cy="2607601"/>
            <a:chOff x="0" y="0"/>
            <a:chExt cx="828438" cy="2607600"/>
          </a:xfrm>
        </p:grpSpPr>
        <p:grpSp>
          <p:nvGrpSpPr>
            <p:cNvPr id="175" name="Group"/>
            <p:cNvGrpSpPr/>
            <p:nvPr/>
          </p:nvGrpSpPr>
          <p:grpSpPr>
            <a:xfrm>
              <a:off x="571941" y="6641"/>
              <a:ext cx="256497" cy="2600959"/>
              <a:chOff x="0" y="0"/>
              <a:chExt cx="256496" cy="2600958"/>
            </a:xfrm>
          </p:grpSpPr>
          <p:sp>
            <p:nvSpPr>
              <p:cNvPr id="171" name="Rectangle"/>
              <p:cNvSpPr/>
              <p:nvPr/>
            </p:nvSpPr>
            <p:spPr>
              <a:xfrm>
                <a:off x="40792" y="29546"/>
                <a:ext cx="73037" cy="461027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FFD7D6"/>
                    </a:solidFill>
                  </a:defRPr>
                </a:pPr>
                <a:endParaRPr/>
              </a:p>
            </p:txBody>
          </p:sp>
          <p:sp>
            <p:nvSpPr>
              <p:cNvPr id="172" name="Rectangle"/>
              <p:cNvSpPr/>
              <p:nvPr/>
            </p:nvSpPr>
            <p:spPr>
              <a:xfrm>
                <a:off x="110256" y="29546"/>
                <a:ext cx="73037" cy="46102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3" name="Rectangle"/>
              <p:cNvSpPr/>
              <p:nvPr/>
            </p:nvSpPr>
            <p:spPr>
              <a:xfrm>
                <a:off x="183458" y="29546"/>
                <a:ext cx="73038" cy="461027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174" name="Table"/>
              <p:cNvGraphicFramePr/>
              <p:nvPr/>
            </p:nvGraphicFramePr>
            <p:xfrm>
              <a:off x="0" y="0"/>
              <a:ext cx="253999" cy="2600958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25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180" name="Group"/>
            <p:cNvGrpSpPr/>
            <p:nvPr/>
          </p:nvGrpSpPr>
          <p:grpSpPr>
            <a:xfrm>
              <a:off x="0" y="0"/>
              <a:ext cx="378005" cy="2600959"/>
              <a:chOff x="0" y="0"/>
              <a:chExt cx="378005" cy="2600959"/>
            </a:xfrm>
          </p:grpSpPr>
          <p:sp>
            <p:nvSpPr>
              <p:cNvPr id="176" name="Rectangle"/>
              <p:cNvSpPr/>
              <p:nvPr/>
            </p:nvSpPr>
            <p:spPr>
              <a:xfrm>
                <a:off x="35300" y="36187"/>
                <a:ext cx="73037" cy="461027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FFD7D6"/>
                    </a:solidFill>
                  </a:defRPr>
                </a:pPr>
                <a:endParaRPr/>
              </a:p>
            </p:txBody>
          </p:sp>
          <p:sp>
            <p:nvSpPr>
              <p:cNvPr id="177" name="Rectangle"/>
              <p:cNvSpPr/>
              <p:nvPr/>
            </p:nvSpPr>
            <p:spPr>
              <a:xfrm>
                <a:off x="168264" y="36187"/>
                <a:ext cx="73037" cy="46102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8" name="Rectangle"/>
              <p:cNvSpPr/>
              <p:nvPr/>
            </p:nvSpPr>
            <p:spPr>
              <a:xfrm>
                <a:off x="304967" y="36187"/>
                <a:ext cx="73038" cy="461027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179" name="Table"/>
              <p:cNvGraphicFramePr/>
              <p:nvPr/>
            </p:nvGraphicFramePr>
            <p:xfrm>
              <a:off x="0" y="0"/>
              <a:ext cx="358763" cy="2600959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3587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81" name="Line"/>
            <p:cNvSpPr/>
            <p:nvPr/>
          </p:nvSpPr>
          <p:spPr>
            <a:xfrm>
              <a:off x="427485" y="26670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87" name="Group"/>
          <p:cNvGrpSpPr/>
          <p:nvPr/>
        </p:nvGrpSpPr>
        <p:grpSpPr>
          <a:xfrm>
            <a:off x="4904500" y="7053077"/>
            <a:ext cx="491335" cy="461027"/>
            <a:chOff x="0" y="0"/>
            <a:chExt cx="491334" cy="461026"/>
          </a:xfrm>
        </p:grpSpPr>
        <p:sp>
          <p:nvSpPr>
            <p:cNvPr id="183" name="Rectangle"/>
            <p:cNvSpPr/>
            <p:nvPr/>
          </p:nvSpPr>
          <p:spPr>
            <a:xfrm>
              <a:off x="336134" y="0"/>
              <a:ext cx="73037" cy="461027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FFD7D6"/>
                  </a:solidFill>
                </a:defRPr>
              </a:pPr>
              <a:endParaRPr/>
            </a:p>
          </p:txBody>
        </p:sp>
        <p:sp>
          <p:nvSpPr>
            <p:cNvPr id="184" name="Rectangle"/>
            <p:cNvSpPr/>
            <p:nvPr/>
          </p:nvSpPr>
          <p:spPr>
            <a:xfrm>
              <a:off x="418298" y="0"/>
              <a:ext cx="73037" cy="461027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85" name="Group"/>
            <p:cNvSpPr/>
            <p:nvPr/>
          </p:nvSpPr>
          <p:spPr>
            <a:xfrm>
              <a:off x="0" y="0"/>
              <a:ext cx="73037" cy="461027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FFD7D6"/>
                  </a:solidFill>
                </a:defRPr>
              </a:pPr>
              <a:endParaRPr/>
            </a:p>
          </p:txBody>
        </p:sp>
        <p:sp>
          <p:nvSpPr>
            <p:cNvPr id="186" name="Line"/>
            <p:cNvSpPr/>
            <p:nvPr/>
          </p:nvSpPr>
          <p:spPr>
            <a:xfrm>
              <a:off x="138185" y="230513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07" name="Group"/>
          <p:cNvGrpSpPr/>
          <p:nvPr/>
        </p:nvGrpSpPr>
        <p:grpSpPr>
          <a:xfrm>
            <a:off x="4888250" y="7880249"/>
            <a:ext cx="742946" cy="473386"/>
            <a:chOff x="0" y="0"/>
            <a:chExt cx="742945" cy="473384"/>
          </a:xfrm>
        </p:grpSpPr>
        <p:grpSp>
          <p:nvGrpSpPr>
            <p:cNvPr id="196" name="Group"/>
            <p:cNvGrpSpPr/>
            <p:nvPr/>
          </p:nvGrpSpPr>
          <p:grpSpPr>
            <a:xfrm>
              <a:off x="-1" y="440"/>
              <a:ext cx="217898" cy="472945"/>
              <a:chOff x="0" y="0"/>
              <a:chExt cx="217896" cy="472944"/>
            </a:xfrm>
          </p:grpSpPr>
          <p:sp>
            <p:nvSpPr>
              <p:cNvPr id="188" name="Rectangle"/>
              <p:cNvSpPr/>
              <p:nvPr/>
            </p:nvSpPr>
            <p:spPr>
              <a:xfrm>
                <a:off x="5166" y="2730"/>
                <a:ext cx="203203" cy="47021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9" name="Rectangle"/>
              <p:cNvSpPr/>
              <p:nvPr/>
            </p:nvSpPr>
            <p:spPr>
              <a:xfrm>
                <a:off x="8344" y="0"/>
                <a:ext cx="76202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0" name="Rectangle"/>
              <p:cNvSpPr/>
              <p:nvPr/>
            </p:nvSpPr>
            <p:spPr>
              <a:xfrm>
                <a:off x="5166" y="234492"/>
                <a:ext cx="119069" cy="1270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1" name="Square"/>
              <p:cNvSpPr/>
              <p:nvPr/>
            </p:nvSpPr>
            <p:spPr>
              <a:xfrm>
                <a:off x="0" y="358643"/>
                <a:ext cx="111534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2" name="Rectangle"/>
              <p:cNvSpPr/>
              <p:nvPr/>
            </p:nvSpPr>
            <p:spPr>
              <a:xfrm>
                <a:off x="169075" y="234492"/>
                <a:ext cx="44459" cy="1270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3" name="Rectangle"/>
              <p:cNvSpPr/>
              <p:nvPr/>
            </p:nvSpPr>
            <p:spPr>
              <a:xfrm>
                <a:off x="159155" y="358643"/>
                <a:ext cx="50802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4" name="Rectangle"/>
              <p:cNvSpPr/>
              <p:nvPr/>
            </p:nvSpPr>
            <p:spPr>
              <a:xfrm>
                <a:off x="134153" y="2730"/>
                <a:ext cx="76202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5" name="Rectangle"/>
              <p:cNvSpPr/>
              <p:nvPr/>
            </p:nvSpPr>
            <p:spPr>
              <a:xfrm>
                <a:off x="1994" y="123595"/>
                <a:ext cx="215903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97" name="Line"/>
            <p:cNvSpPr/>
            <p:nvPr/>
          </p:nvSpPr>
          <p:spPr>
            <a:xfrm>
              <a:off x="267151" y="237025"/>
              <a:ext cx="1396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206" name="Group"/>
            <p:cNvGrpSpPr/>
            <p:nvPr/>
          </p:nvGrpSpPr>
          <p:grpSpPr>
            <a:xfrm>
              <a:off x="432607" y="-1"/>
              <a:ext cx="310339" cy="472945"/>
              <a:chOff x="0" y="0"/>
              <a:chExt cx="310337" cy="472943"/>
            </a:xfrm>
          </p:grpSpPr>
          <p:sp>
            <p:nvSpPr>
              <p:cNvPr id="198" name="Rectangle"/>
              <p:cNvSpPr/>
              <p:nvPr/>
            </p:nvSpPr>
            <p:spPr>
              <a:xfrm>
                <a:off x="8344" y="0"/>
                <a:ext cx="76202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9" name="Rectangle"/>
              <p:cNvSpPr/>
              <p:nvPr/>
            </p:nvSpPr>
            <p:spPr>
              <a:xfrm>
                <a:off x="5166" y="234491"/>
                <a:ext cx="119069" cy="1270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0" name="Square"/>
              <p:cNvSpPr/>
              <p:nvPr/>
            </p:nvSpPr>
            <p:spPr>
              <a:xfrm>
                <a:off x="0" y="358642"/>
                <a:ext cx="111534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1" name="Rectangle"/>
              <p:cNvSpPr/>
              <p:nvPr/>
            </p:nvSpPr>
            <p:spPr>
              <a:xfrm>
                <a:off x="1994" y="123595"/>
                <a:ext cx="203202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205" name="Group"/>
              <p:cNvGrpSpPr/>
              <p:nvPr/>
            </p:nvGrpSpPr>
            <p:grpSpPr>
              <a:xfrm>
                <a:off x="234136" y="2730"/>
                <a:ext cx="76202" cy="470214"/>
                <a:chOff x="0" y="0"/>
                <a:chExt cx="76200" cy="470213"/>
              </a:xfrm>
            </p:grpSpPr>
            <p:sp>
              <p:nvSpPr>
                <p:cNvPr id="202" name="Rectangle"/>
                <p:cNvSpPr/>
                <p:nvPr/>
              </p:nvSpPr>
              <p:spPr>
                <a:xfrm>
                  <a:off x="0" y="231761"/>
                  <a:ext cx="44459" cy="114302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203" name="Rectangle"/>
                <p:cNvSpPr/>
                <p:nvPr/>
              </p:nvSpPr>
              <p:spPr>
                <a:xfrm>
                  <a:off x="0" y="355912"/>
                  <a:ext cx="50802" cy="114302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204" name="Rectangle"/>
                <p:cNvSpPr/>
                <p:nvPr/>
              </p:nvSpPr>
              <p:spPr>
                <a:xfrm>
                  <a:off x="0" y="0"/>
                  <a:ext cx="76201" cy="114302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1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211" name="Group"/>
          <p:cNvGrpSpPr/>
          <p:nvPr/>
        </p:nvGrpSpPr>
        <p:grpSpPr>
          <a:xfrm>
            <a:off x="393297" y="7979781"/>
            <a:ext cx="762977" cy="487706"/>
            <a:chOff x="-1" y="-60142"/>
            <a:chExt cx="552794" cy="487705"/>
          </a:xfrm>
        </p:grpSpPr>
        <p:sp>
          <p:nvSpPr>
            <p:cNvPr id="208" name="A STRING"/>
            <p:cNvSpPr txBox="1"/>
            <p:nvPr/>
          </p:nvSpPr>
          <p:spPr>
            <a:xfrm>
              <a:off x="10845" y="-60142"/>
              <a:ext cx="531102" cy="3564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rPr lang="pt-BR" dirty="0"/>
                <a:t>UM</a:t>
              </a:r>
              <a:r>
                <a:rPr dirty="0"/>
                <a:t>A STRING</a:t>
              </a:r>
            </a:p>
          </p:txBody>
        </p:sp>
        <p:sp>
          <p:nvSpPr>
            <p:cNvPr id="209" name="a string"/>
            <p:cNvSpPr txBox="1"/>
            <p:nvPr/>
          </p:nvSpPr>
          <p:spPr>
            <a:xfrm>
              <a:off x="-1" y="194249"/>
              <a:ext cx="552794" cy="2333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rPr lang="pt-BR" dirty="0"/>
                <a:t>Uma </a:t>
              </a:r>
              <a:r>
                <a:rPr dirty="0"/>
                <a:t>string</a:t>
              </a:r>
            </a:p>
          </p:txBody>
        </p:sp>
        <p:sp>
          <p:nvSpPr>
            <p:cNvPr id="210" name="Line"/>
            <p:cNvSpPr/>
            <p:nvPr/>
          </p:nvSpPr>
          <p:spPr>
            <a:xfrm>
              <a:off x="276395" y="173833"/>
              <a:ext cx="2" cy="10150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27" name="Group"/>
          <p:cNvGrpSpPr/>
          <p:nvPr/>
        </p:nvGrpSpPr>
        <p:grpSpPr>
          <a:xfrm>
            <a:off x="420610" y="7352286"/>
            <a:ext cx="642162" cy="480018"/>
            <a:chOff x="0" y="0"/>
            <a:chExt cx="642160" cy="480016"/>
          </a:xfrm>
        </p:grpSpPr>
        <p:grpSp>
          <p:nvGrpSpPr>
            <p:cNvPr id="218" name="Group"/>
            <p:cNvGrpSpPr/>
            <p:nvPr/>
          </p:nvGrpSpPr>
          <p:grpSpPr>
            <a:xfrm>
              <a:off x="433791" y="-1"/>
              <a:ext cx="208370" cy="472945"/>
              <a:chOff x="0" y="0"/>
              <a:chExt cx="208368" cy="472943"/>
            </a:xfrm>
          </p:grpSpPr>
          <p:sp>
            <p:nvSpPr>
              <p:cNvPr id="212" name="Rectangle"/>
              <p:cNvSpPr/>
              <p:nvPr/>
            </p:nvSpPr>
            <p:spPr>
              <a:xfrm>
                <a:off x="0" y="2730"/>
                <a:ext cx="203204" cy="47021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3" name="Rectangle"/>
              <p:cNvSpPr/>
              <p:nvPr/>
            </p:nvSpPr>
            <p:spPr>
              <a:xfrm>
                <a:off x="3178" y="0"/>
                <a:ext cx="76202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4" name="Rectangle"/>
              <p:cNvSpPr/>
              <p:nvPr/>
            </p:nvSpPr>
            <p:spPr>
              <a:xfrm>
                <a:off x="0" y="247191"/>
                <a:ext cx="82558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5" name="Rectangle"/>
              <p:cNvSpPr/>
              <p:nvPr/>
            </p:nvSpPr>
            <p:spPr>
              <a:xfrm>
                <a:off x="26989" y="358642"/>
                <a:ext cx="92080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6" name="Rectangle"/>
              <p:cNvSpPr/>
              <p:nvPr/>
            </p:nvSpPr>
            <p:spPr>
              <a:xfrm>
                <a:off x="125810" y="247191"/>
                <a:ext cx="825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7" name="Rectangle"/>
              <p:cNvSpPr/>
              <p:nvPr/>
            </p:nvSpPr>
            <p:spPr>
              <a:xfrm>
                <a:off x="141290" y="358642"/>
                <a:ext cx="66680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25" name="Group"/>
            <p:cNvGrpSpPr/>
            <p:nvPr/>
          </p:nvGrpSpPr>
          <p:grpSpPr>
            <a:xfrm>
              <a:off x="-1" y="7073"/>
              <a:ext cx="208369" cy="472944"/>
              <a:chOff x="0" y="0"/>
              <a:chExt cx="208367" cy="472943"/>
            </a:xfrm>
          </p:grpSpPr>
          <p:sp>
            <p:nvSpPr>
              <p:cNvPr id="219" name="Rectangle"/>
              <p:cNvSpPr/>
              <p:nvPr/>
            </p:nvSpPr>
            <p:spPr>
              <a:xfrm>
                <a:off x="0" y="2730"/>
                <a:ext cx="203201" cy="47021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0" name="Rectangle"/>
              <p:cNvSpPr/>
              <p:nvPr/>
            </p:nvSpPr>
            <p:spPr>
              <a:xfrm>
                <a:off x="3178" y="0"/>
                <a:ext cx="762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1" name="Rectangle"/>
              <p:cNvSpPr/>
              <p:nvPr/>
            </p:nvSpPr>
            <p:spPr>
              <a:xfrm>
                <a:off x="0" y="234491"/>
                <a:ext cx="82558" cy="1270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2" name="Rectangle"/>
              <p:cNvSpPr/>
              <p:nvPr/>
            </p:nvSpPr>
            <p:spPr>
              <a:xfrm>
                <a:off x="26989" y="358642"/>
                <a:ext cx="920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3" name="Rectangle"/>
              <p:cNvSpPr/>
              <p:nvPr/>
            </p:nvSpPr>
            <p:spPr>
              <a:xfrm>
                <a:off x="125809" y="234491"/>
                <a:ext cx="82559" cy="1270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4" name="Rectangle"/>
              <p:cNvSpPr/>
              <p:nvPr/>
            </p:nvSpPr>
            <p:spPr>
              <a:xfrm>
                <a:off x="141289" y="358642"/>
                <a:ext cx="666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26" name="Line"/>
            <p:cNvSpPr/>
            <p:nvPr/>
          </p:nvSpPr>
          <p:spPr>
            <a:xfrm>
              <a:off x="261985" y="243659"/>
              <a:ext cx="1396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28" name="Mutate Strings"/>
          <p:cNvSpPr txBox="1"/>
          <p:nvPr/>
        </p:nvSpPr>
        <p:spPr>
          <a:xfrm>
            <a:off x="315766" y="5316384"/>
            <a:ext cx="228267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</a:defRPr>
            </a:pPr>
            <a:r>
              <a:rPr lang="pt-BR" dirty="0"/>
              <a:t>Modificar</a:t>
            </a:r>
            <a:r>
              <a:rPr dirty="0"/>
              <a:t> Strings</a:t>
            </a:r>
          </a:p>
        </p:txBody>
      </p:sp>
      <p:sp>
        <p:nvSpPr>
          <p:cNvPr id="229" name="str_sub() &lt;- value. Replace substrings by identifying the substrings with str_sub() and assigning into the results.  str_sub(fruit, 1, 3) &lt;- &quot;str&quot;…"/>
          <p:cNvSpPr txBox="1"/>
          <p:nvPr/>
        </p:nvSpPr>
        <p:spPr>
          <a:xfrm>
            <a:off x="1557078" y="5789414"/>
            <a:ext cx="2971802" cy="4354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str_sub</a:t>
            </a:r>
            <a:r>
              <a:rPr dirty="0"/>
              <a:t>()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b="1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value. </a:t>
            </a:r>
            <a:r>
              <a:rPr lang="pt-BR" dirty="0"/>
              <a:t>Substitui partes da </a:t>
            </a:r>
            <a:r>
              <a:rPr lang="pt-BR" dirty="0" err="1"/>
              <a:t>string</a:t>
            </a:r>
            <a:r>
              <a:rPr lang="pt-BR" dirty="0"/>
              <a:t> pelo padrão identificado com </a:t>
            </a:r>
            <a:r>
              <a:rPr lang="pt-BR" dirty="0" err="1"/>
              <a:t>str_sub</a:t>
            </a:r>
            <a:r>
              <a:rPr lang="pt-BR" dirty="0"/>
              <a:t>(), com o valor atribuído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br>
              <a:rPr dirty="0">
                <a:latin typeface="+mn-lt"/>
                <a:ea typeface="+mn-ea"/>
                <a:cs typeface="+mn-cs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str_sub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(fruit, 1, 3) &lt;- "str"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str_replace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 dirty="0">
                <a:solidFill>
                  <a:srgbClr val="D84C79"/>
                </a:solidFill>
              </a:rPr>
              <a:t>pattern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, replacement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Substitui o primeiro padrão encontrado em cada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. Ver também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br>
              <a:rPr dirty="0">
                <a:latin typeface="+mn-lt"/>
                <a:ea typeface="+mn-ea"/>
                <a:cs typeface="+mn-cs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str_replace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(fruit, "p", "-")</a:t>
            </a:r>
            <a:endParaRPr i="1" dirty="0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str_replace_all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 dirty="0">
                <a:solidFill>
                  <a:srgbClr val="D84C79"/>
                </a:solidFill>
              </a:rPr>
              <a:t>pattern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, replacement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Substitui todos os padrões encontrados em cada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Ver também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dirty="0" err="1"/>
              <a:t>str_remove_all</a:t>
            </a:r>
            <a:r>
              <a:rPr dirty="0"/>
              <a:t>()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br>
              <a:rPr dirty="0">
                <a:latin typeface="+mn-lt"/>
                <a:ea typeface="+mn-ea"/>
                <a:cs typeface="+mn-cs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str_replace_all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(fruit, "p", "-")</a:t>
            </a:r>
            <a:endParaRPr i="1" dirty="0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str_to_lower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locale = "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en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"</a:t>
            </a:r>
            <a:r>
              <a:rPr dirty="0"/>
              <a:t>)</a:t>
            </a:r>
            <a:r>
              <a:rPr baseline="31999" dirty="0">
                <a:latin typeface="+mn-lt"/>
                <a:ea typeface="+mn-ea"/>
                <a:cs typeface="+mn-cs"/>
                <a:sym typeface="Source Sans Pro Regular"/>
              </a:rPr>
              <a:t>1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br>
              <a:rPr dirty="0">
                <a:latin typeface="+mn-lt"/>
                <a:ea typeface="+mn-ea"/>
                <a:cs typeface="+mn-cs"/>
                <a:sym typeface="Source Sans Pro Regular"/>
              </a:rPr>
            </a:b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Converte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strings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 para minúsculo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str_to_lower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(sentences)</a:t>
            </a:r>
            <a:endParaRPr i="1" dirty="0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str_to_upper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locale = "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en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"</a:t>
            </a:r>
            <a:r>
              <a:rPr dirty="0"/>
              <a:t>)</a:t>
            </a:r>
            <a:r>
              <a:rPr baseline="31999" dirty="0">
                <a:latin typeface="+mn-lt"/>
                <a:ea typeface="+mn-ea"/>
                <a:cs typeface="+mn-cs"/>
                <a:sym typeface="Source Sans Pro Regular"/>
              </a:rPr>
              <a:t>1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br>
              <a:rPr dirty="0">
                <a:latin typeface="+mn-lt"/>
                <a:ea typeface="+mn-ea"/>
                <a:cs typeface="+mn-cs"/>
                <a:sym typeface="Source Sans Pro Regular"/>
              </a:rPr>
            </a:b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Converte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strings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 para maiúsculo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str_to_upper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(sentences)</a:t>
            </a:r>
            <a:endParaRPr i="1" dirty="0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str_to_title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locale = "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en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"</a:t>
            </a:r>
            <a:r>
              <a:rPr dirty="0"/>
              <a:t>)</a:t>
            </a:r>
            <a:r>
              <a:rPr baseline="31999" dirty="0">
                <a:latin typeface="+mn-lt"/>
                <a:ea typeface="+mn-ea"/>
                <a:cs typeface="+mn-cs"/>
                <a:sym typeface="Source Sans Pro Regular"/>
              </a:rPr>
              <a:t>1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Converte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strings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 para títulos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Ver também </a:t>
            </a:r>
            <a:r>
              <a:rPr dirty="0" err="1"/>
              <a:t>str_to_sentence</a:t>
            </a:r>
            <a:r>
              <a:rPr dirty="0"/>
              <a:t>()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str_to_title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(sentences)</a:t>
            </a:r>
          </a:p>
        </p:txBody>
      </p:sp>
      <p:grpSp>
        <p:nvGrpSpPr>
          <p:cNvPr id="237" name="Group"/>
          <p:cNvGrpSpPr/>
          <p:nvPr/>
        </p:nvGrpSpPr>
        <p:grpSpPr>
          <a:xfrm>
            <a:off x="420612" y="5812902"/>
            <a:ext cx="641793" cy="475142"/>
            <a:chOff x="0" y="0"/>
            <a:chExt cx="641792" cy="475141"/>
          </a:xfrm>
        </p:grpSpPr>
        <p:grpSp>
          <p:nvGrpSpPr>
            <p:cNvPr id="232" name="Group"/>
            <p:cNvGrpSpPr/>
            <p:nvPr/>
          </p:nvGrpSpPr>
          <p:grpSpPr>
            <a:xfrm>
              <a:off x="451291" y="0"/>
              <a:ext cx="190502" cy="473727"/>
              <a:chOff x="0" y="0"/>
              <a:chExt cx="190500" cy="473727"/>
            </a:xfrm>
          </p:grpSpPr>
          <p:sp>
            <p:nvSpPr>
              <p:cNvPr id="230" name="Rectangle"/>
              <p:cNvSpPr/>
              <p:nvPr/>
            </p:nvSpPr>
            <p:spPr>
              <a:xfrm>
                <a:off x="0" y="3513"/>
                <a:ext cx="190501" cy="470215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1" name="Rectangle"/>
              <p:cNvSpPr/>
              <p:nvPr/>
            </p:nvSpPr>
            <p:spPr>
              <a:xfrm>
                <a:off x="46032" y="0"/>
                <a:ext cx="73038" cy="473727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35" name="Group"/>
            <p:cNvGrpSpPr/>
            <p:nvPr/>
          </p:nvGrpSpPr>
          <p:grpSpPr>
            <a:xfrm>
              <a:off x="0" y="1412"/>
              <a:ext cx="190501" cy="473730"/>
              <a:chOff x="0" y="0"/>
              <a:chExt cx="190500" cy="473728"/>
            </a:xfrm>
          </p:grpSpPr>
          <p:sp>
            <p:nvSpPr>
              <p:cNvPr id="233" name="Rectangle"/>
              <p:cNvSpPr/>
              <p:nvPr/>
            </p:nvSpPr>
            <p:spPr>
              <a:xfrm>
                <a:off x="0" y="3514"/>
                <a:ext cx="190501" cy="47021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4" name="Rectangle"/>
              <p:cNvSpPr/>
              <p:nvPr/>
            </p:nvSpPr>
            <p:spPr>
              <a:xfrm>
                <a:off x="46032" y="0"/>
                <a:ext cx="73038" cy="473729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36" name="Line"/>
            <p:cNvSpPr/>
            <p:nvPr/>
          </p:nvSpPr>
          <p:spPr>
            <a:xfrm>
              <a:off x="261935" y="231897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53" name="Group"/>
          <p:cNvGrpSpPr/>
          <p:nvPr/>
        </p:nvGrpSpPr>
        <p:grpSpPr>
          <a:xfrm>
            <a:off x="420612" y="6584746"/>
            <a:ext cx="642161" cy="480018"/>
            <a:chOff x="0" y="0"/>
            <a:chExt cx="642160" cy="480017"/>
          </a:xfrm>
        </p:grpSpPr>
        <p:grpSp>
          <p:nvGrpSpPr>
            <p:cNvPr id="244" name="Group"/>
            <p:cNvGrpSpPr/>
            <p:nvPr/>
          </p:nvGrpSpPr>
          <p:grpSpPr>
            <a:xfrm>
              <a:off x="433791" y="0"/>
              <a:ext cx="208370" cy="472944"/>
              <a:chOff x="0" y="0"/>
              <a:chExt cx="208368" cy="472943"/>
            </a:xfrm>
          </p:grpSpPr>
          <p:sp>
            <p:nvSpPr>
              <p:cNvPr id="238" name="Rectangle"/>
              <p:cNvSpPr/>
              <p:nvPr/>
            </p:nvSpPr>
            <p:spPr>
              <a:xfrm>
                <a:off x="0" y="2730"/>
                <a:ext cx="203204" cy="47021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9" name="Rectangle"/>
              <p:cNvSpPr/>
              <p:nvPr/>
            </p:nvSpPr>
            <p:spPr>
              <a:xfrm>
                <a:off x="3178" y="0"/>
                <a:ext cx="76202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0" name="Rectangle"/>
              <p:cNvSpPr/>
              <p:nvPr/>
            </p:nvSpPr>
            <p:spPr>
              <a:xfrm>
                <a:off x="0" y="247191"/>
                <a:ext cx="82558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1" name="Rectangle"/>
              <p:cNvSpPr/>
              <p:nvPr/>
            </p:nvSpPr>
            <p:spPr>
              <a:xfrm>
                <a:off x="26989" y="358642"/>
                <a:ext cx="92080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2" name="Rectangle"/>
              <p:cNvSpPr/>
              <p:nvPr/>
            </p:nvSpPr>
            <p:spPr>
              <a:xfrm>
                <a:off x="125810" y="247191"/>
                <a:ext cx="82559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3" name="Rectangle"/>
              <p:cNvSpPr/>
              <p:nvPr/>
            </p:nvSpPr>
            <p:spPr>
              <a:xfrm>
                <a:off x="141290" y="358642"/>
                <a:ext cx="666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51" name="Group"/>
            <p:cNvGrpSpPr/>
            <p:nvPr/>
          </p:nvGrpSpPr>
          <p:grpSpPr>
            <a:xfrm>
              <a:off x="0" y="7074"/>
              <a:ext cx="208368" cy="472944"/>
              <a:chOff x="0" y="0"/>
              <a:chExt cx="208367" cy="472943"/>
            </a:xfrm>
          </p:grpSpPr>
          <p:sp>
            <p:nvSpPr>
              <p:cNvPr id="245" name="Rectangle"/>
              <p:cNvSpPr/>
              <p:nvPr/>
            </p:nvSpPr>
            <p:spPr>
              <a:xfrm>
                <a:off x="0" y="2730"/>
                <a:ext cx="203203" cy="47021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6" name="Rectangle"/>
              <p:cNvSpPr/>
              <p:nvPr/>
            </p:nvSpPr>
            <p:spPr>
              <a:xfrm>
                <a:off x="3178" y="0"/>
                <a:ext cx="762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7" name="Rectangle"/>
              <p:cNvSpPr/>
              <p:nvPr/>
            </p:nvSpPr>
            <p:spPr>
              <a:xfrm>
                <a:off x="0" y="234491"/>
                <a:ext cx="82559" cy="1270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8" name="Rectangle"/>
              <p:cNvSpPr/>
              <p:nvPr/>
            </p:nvSpPr>
            <p:spPr>
              <a:xfrm>
                <a:off x="26989" y="358642"/>
                <a:ext cx="920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9" name="Rectangle"/>
              <p:cNvSpPr/>
              <p:nvPr/>
            </p:nvSpPr>
            <p:spPr>
              <a:xfrm>
                <a:off x="125809" y="234491"/>
                <a:ext cx="82559" cy="1270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0" name="Rectangle"/>
              <p:cNvSpPr/>
              <p:nvPr/>
            </p:nvSpPr>
            <p:spPr>
              <a:xfrm>
                <a:off x="141289" y="358642"/>
                <a:ext cx="666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52" name="Line"/>
            <p:cNvSpPr/>
            <p:nvPr/>
          </p:nvSpPr>
          <p:spPr>
            <a:xfrm>
              <a:off x="261985" y="243659"/>
              <a:ext cx="1396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57" name="Group"/>
          <p:cNvGrpSpPr/>
          <p:nvPr/>
        </p:nvGrpSpPr>
        <p:grpSpPr>
          <a:xfrm>
            <a:off x="393298" y="9137753"/>
            <a:ext cx="732849" cy="456633"/>
            <a:chOff x="0" y="-230956"/>
            <a:chExt cx="552794" cy="456630"/>
          </a:xfrm>
        </p:grpSpPr>
        <p:sp>
          <p:nvSpPr>
            <p:cNvPr id="254" name="a string"/>
            <p:cNvSpPr/>
            <p:nvPr/>
          </p:nvSpPr>
          <p:spPr>
            <a:xfrm>
              <a:off x="63151" y="-230956"/>
              <a:ext cx="426491" cy="233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rPr lang="pt-BR" dirty="0"/>
                <a:t>uma </a:t>
              </a:r>
              <a:r>
                <a:rPr lang="pt-BR" dirty="0" err="1"/>
                <a:t>string</a:t>
              </a:r>
              <a:endParaRPr dirty="0"/>
            </a:p>
          </p:txBody>
        </p:sp>
        <p:sp>
          <p:nvSpPr>
            <p:cNvPr id="255" name="A String"/>
            <p:cNvSpPr/>
            <p:nvPr/>
          </p:nvSpPr>
          <p:spPr>
            <a:xfrm>
              <a:off x="0" y="-7639"/>
              <a:ext cx="552794" cy="233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rPr lang="pt-BR" dirty="0"/>
                <a:t>Uma </a:t>
              </a:r>
              <a:r>
                <a:rPr lang="pt-BR" dirty="0" err="1"/>
                <a:t>String</a:t>
              </a:r>
              <a:endParaRPr dirty="0"/>
            </a:p>
          </p:txBody>
        </p:sp>
        <p:sp>
          <p:nvSpPr>
            <p:cNvPr id="256" name="Line"/>
            <p:cNvSpPr/>
            <p:nvPr/>
          </p:nvSpPr>
          <p:spPr>
            <a:xfrm>
              <a:off x="276396" y="-35675"/>
              <a:ext cx="2" cy="10150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58" name="str_conv(string, encoding) Override the encoding of a string. str_conv(fruit,&quot;ISO-8859-1&quot;)…"/>
          <p:cNvSpPr txBox="1"/>
          <p:nvPr/>
        </p:nvSpPr>
        <p:spPr>
          <a:xfrm>
            <a:off x="10689297" y="7640880"/>
            <a:ext cx="2971802" cy="24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str_conv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encoding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Sobrescreve a codificação de uma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str_conv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</a:t>
            </a:r>
            <a:r>
              <a:rPr sz="1100"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fruit,"ISO-8859-1"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str_view_all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 dirty="0">
                <a:solidFill>
                  <a:srgbClr val="D84C79"/>
                </a:solidFill>
              </a:rPr>
              <a:t>pattern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, match = NA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br>
              <a:rPr dirty="0">
                <a:latin typeface="+mn-lt"/>
                <a:ea typeface="+mn-ea"/>
                <a:cs typeface="+mn-cs"/>
                <a:sym typeface="Source Sans Pro Regular"/>
              </a:rPr>
            </a:b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Mostra uma renderização 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HTML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 dos padrões regulares (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regex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) encontrados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Ver </a:t>
            </a:r>
            <a:r>
              <a:rPr dirty="0" err="1"/>
              <a:t>str_view</a:t>
            </a:r>
            <a:r>
              <a:rPr dirty="0"/>
              <a:t>()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para mostrar apenas o primeiro padrão encontrado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str_view_all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(sentences, "[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aeiou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]")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str_equal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x, y, locale = "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en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", 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ignore_case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= FALSE, ...</a:t>
            </a:r>
            <a:r>
              <a:rPr dirty="0"/>
              <a:t>)</a:t>
            </a:r>
            <a:r>
              <a:rPr baseline="31999" dirty="0">
                <a:latin typeface="+mn-lt"/>
                <a:ea typeface="+mn-ea"/>
                <a:cs typeface="+mn-cs"/>
                <a:sym typeface="Source Sans Pro Regular"/>
              </a:rPr>
              <a:t>1</a:t>
            </a:r>
            <a:r>
              <a:rPr dirty="0"/>
              <a:t> 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Determin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a se duas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strings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 são equivalentes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str_equal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(c("a", "b"), c("a", "c"))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str_wrap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width = 80, indent = 0, </a:t>
            </a:r>
            <a:br>
              <a:rPr dirty="0">
                <a:latin typeface="+mn-lt"/>
                <a:ea typeface="+mn-ea"/>
                <a:cs typeface="+mn-cs"/>
                <a:sym typeface="Source Sans Pro Regular"/>
              </a:rPr>
            </a:b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exdent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= 0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Encapsula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strings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 em uma formatação agradável de parágrafos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str_wrap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(sentences, 20)</a:t>
            </a:r>
          </a:p>
        </p:txBody>
      </p:sp>
      <p:sp>
        <p:nvSpPr>
          <p:cNvPr id="259" name="RStudio® is a trademark of RStudio, PBC  •  CC BY SA  RStudio  •  info@rstudio.com  •  844-448-1212  •  rstudio.com  •  Learn more at stringr.tidyverse.org  •  Diagrams from @LVaudor on Twitter  •  stringr  1.4.0+  •  Updated:  2021-08"/>
          <p:cNvSpPr txBox="1"/>
          <p:nvPr/>
        </p:nvSpPr>
        <p:spPr>
          <a:xfrm>
            <a:off x="2353571" y="10368034"/>
            <a:ext cx="11322668" cy="484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rPr dirty="0"/>
              <a:t>RStudio® is a trademark of RStudio, PBC  • 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CC BY SA</a:t>
            </a:r>
            <a:r>
              <a:rPr dirty="0"/>
              <a:t>  RStudio  • 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info@rstudio.com</a:t>
            </a:r>
            <a:r>
              <a:rPr dirty="0"/>
              <a:t>  •  844-448-1212  • 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rstudio.com</a:t>
            </a:r>
            <a:r>
              <a:rPr dirty="0"/>
              <a:t>  •  Learn more at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ource Sans Pro Bold"/>
                <a:ea typeface="Source Sans Pro Bold"/>
                <a:cs typeface="Source Sans Pro Bold"/>
                <a:sym typeface="Source Sans Pro Bold"/>
                <a:hlinkClick r:id="rId5"/>
              </a:rPr>
              <a:t>stringr.tidyverse.org</a:t>
            </a:r>
            <a:r>
              <a:rPr dirty="0"/>
              <a:t>  •  Diagrams from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ource Sans Pro Bold"/>
                <a:ea typeface="Source Sans Pro Bold"/>
                <a:cs typeface="Source Sans Pro Bold"/>
                <a:sym typeface="Source Sans Pro Bold"/>
                <a:hlinkClick r:id="rId6"/>
              </a:rPr>
              <a:t>@LVaudor</a:t>
            </a:r>
            <a:r>
              <a:rPr dirty="0"/>
              <a:t> on Twitter  •  </a:t>
            </a:r>
            <a:r>
              <a:rPr dirty="0" err="1"/>
              <a:t>stringr</a:t>
            </a:r>
            <a:r>
              <a:rPr dirty="0"/>
              <a:t>  1.4.0+  •  Updated:  2021-08</a:t>
            </a:r>
            <a:endParaRPr lang="pt-BR" dirty="0"/>
          </a:p>
          <a:p>
            <a:pPr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rPr lang="pt-BR" dirty="0"/>
              <a:t>                      Traduzido por: Eric Scopinho  • </a:t>
            </a:r>
            <a:r>
              <a:rPr lang="pt-BR" dirty="0">
                <a:hlinkClick r:id="rId7"/>
              </a:rPr>
              <a:t>linkedin.com/in/scopinho</a:t>
            </a:r>
            <a:r>
              <a:rPr lang="pt-BR" dirty="0"/>
              <a:t>  </a:t>
            </a:r>
          </a:p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60" name="Line"/>
          <p:cNvSpPr/>
          <p:nvPr/>
        </p:nvSpPr>
        <p:spPr>
          <a:xfrm>
            <a:off x="2354307" y="10337513"/>
            <a:ext cx="11321196" cy="2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1" name="Line"/>
          <p:cNvSpPr/>
          <p:nvPr/>
        </p:nvSpPr>
        <p:spPr>
          <a:xfrm flipV="1">
            <a:off x="9437237" y="1530349"/>
            <a:ext cx="2833123" cy="3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2" name="String manipulation with stringr : : CHEAT SHEET"/>
          <p:cNvSpPr txBox="1">
            <a:spLocks noGrp="1"/>
          </p:cNvSpPr>
          <p:nvPr>
            <p:ph type="title"/>
          </p:nvPr>
        </p:nvSpPr>
        <p:spPr>
          <a:xfrm>
            <a:off x="275720" y="361176"/>
            <a:ext cx="11120175" cy="803348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pPr defTabSz="578358">
              <a:defRPr sz="4700">
                <a:solidFill>
                  <a:srgbClr val="424242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pt-BR" dirty="0"/>
              <a:t>Manipulação de </a:t>
            </a:r>
            <a:r>
              <a:rPr lang="pt-BR" dirty="0" err="1"/>
              <a:t>string</a:t>
            </a:r>
            <a:r>
              <a:rPr lang="pt-BR" dirty="0"/>
              <a:t> com </a:t>
            </a:r>
            <a:r>
              <a:rPr dirty="0" err="1"/>
              <a:t>stringr</a:t>
            </a:r>
            <a:r>
              <a:rPr dirty="0"/>
              <a:t> : : </a:t>
            </a:r>
            <a:r>
              <a:rPr lang="pt-BR" sz="32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Folha de Referência</a:t>
            </a:r>
            <a:endParaRPr dirty="0">
              <a:latin typeface="+mn-lt"/>
              <a:ea typeface="+mn-ea"/>
              <a:cs typeface="+mn-cs"/>
              <a:sym typeface="Source Sans Pro Regular"/>
            </a:endParaRPr>
          </a:p>
        </p:txBody>
      </p:sp>
      <p:sp>
        <p:nvSpPr>
          <p:cNvPr id="263" name="Detect Matches"/>
          <p:cNvSpPr txBox="1"/>
          <p:nvPr/>
        </p:nvSpPr>
        <p:spPr>
          <a:xfrm>
            <a:off x="315766" y="1531785"/>
            <a:ext cx="260488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</a:defRPr>
            </a:pPr>
            <a:r>
              <a:rPr dirty="0"/>
              <a:t>Detect</a:t>
            </a:r>
            <a:r>
              <a:rPr lang="pt-BR" dirty="0"/>
              <a:t>ar</a:t>
            </a:r>
            <a:r>
              <a:rPr dirty="0"/>
              <a:t> </a:t>
            </a:r>
            <a:r>
              <a:rPr lang="pt-BR" dirty="0"/>
              <a:t>Encontros</a:t>
            </a:r>
            <a:endParaRPr dirty="0"/>
          </a:p>
        </p:txBody>
      </p:sp>
      <p:sp>
        <p:nvSpPr>
          <p:cNvPr id="264" name="Line"/>
          <p:cNvSpPr/>
          <p:nvPr/>
        </p:nvSpPr>
        <p:spPr>
          <a:xfrm>
            <a:off x="315766" y="1530350"/>
            <a:ext cx="4203892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5" name="str_detect(string, pattern, negate = FALSE) Detect the presence of a pattern match in a string. Also str_like(). str_detect(fruit, &quot;a&quot;)…"/>
          <p:cNvSpPr txBox="1"/>
          <p:nvPr/>
        </p:nvSpPr>
        <p:spPr>
          <a:xfrm>
            <a:off x="1557078" y="1998115"/>
            <a:ext cx="2971802" cy="3195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str_detect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 dirty="0">
                <a:solidFill>
                  <a:srgbClr val="D84C79"/>
                </a:solidFill>
              </a:rPr>
              <a:t>pattern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, negate = FALSE</a:t>
            </a:r>
            <a:r>
              <a:rPr dirty="0"/>
              <a:t>) 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Detect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a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a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 presença de um padrão em uma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Ver também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dirty="0" err="1"/>
              <a:t>str_like</a:t>
            </a:r>
            <a:r>
              <a:rPr dirty="0"/>
              <a:t>()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str_detect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(fruit, "a")</a:t>
            </a:r>
            <a:endParaRPr i="1" dirty="0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str_starts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 dirty="0">
                <a:solidFill>
                  <a:srgbClr val="D84C79"/>
                </a:solidFill>
              </a:rPr>
              <a:t>pattern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, negate = FALSE</a:t>
            </a:r>
            <a:r>
              <a:rPr dirty="0"/>
              <a:t>) 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Detect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a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a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 presença de um padrão no início da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Ver também </a:t>
            </a:r>
            <a:r>
              <a:rPr dirty="0" err="1"/>
              <a:t>str_ends</a:t>
            </a:r>
            <a:r>
              <a:rPr dirty="0"/>
              <a:t>()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str_starts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(fruit, "a")</a:t>
            </a:r>
            <a:endParaRPr i="1" dirty="0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str_which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 dirty="0">
                <a:solidFill>
                  <a:srgbClr val="D84C79"/>
                </a:solidFill>
              </a:rPr>
              <a:t>pattern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, negate = FALSE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Find the indexes of strings that contain </a:t>
            </a:r>
            <a:br>
              <a:rPr dirty="0">
                <a:latin typeface="+mn-lt"/>
                <a:ea typeface="+mn-ea"/>
                <a:cs typeface="+mn-cs"/>
                <a:sym typeface="Source Sans Pro Regular"/>
              </a:rPr>
            </a:b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a pattern match.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str_which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(fruit, "a")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str_locate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 dirty="0">
                <a:solidFill>
                  <a:srgbClr val="D84C79"/>
                </a:solidFill>
              </a:rPr>
              <a:t>pattern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Localiza a posição que o padrão foi encontrado em uma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br>
              <a:rPr dirty="0">
                <a:latin typeface="+mn-lt"/>
                <a:ea typeface="+mn-ea"/>
                <a:cs typeface="+mn-cs"/>
                <a:sym typeface="Source Sans Pro Regular"/>
              </a:rPr>
            </a:br>
            <a:r>
              <a:rPr lang="pt-BR" dirty="0"/>
              <a:t>Ver também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dirty="0" err="1"/>
              <a:t>str_locate_all</a:t>
            </a:r>
            <a:r>
              <a:rPr dirty="0"/>
              <a:t>()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str_locate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(fruit, "a")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str_count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 dirty="0">
                <a:solidFill>
                  <a:srgbClr val="D84C79"/>
                </a:solidFill>
              </a:rPr>
              <a:t>pattern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C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onta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 quantas vezes o padrão foi encontrado na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str_count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(fruit, "a")</a:t>
            </a:r>
          </a:p>
        </p:txBody>
      </p:sp>
      <p:sp>
        <p:nvSpPr>
          <p:cNvPr id="266" name="Manage Lengths"/>
          <p:cNvSpPr txBox="1"/>
          <p:nvPr/>
        </p:nvSpPr>
        <p:spPr>
          <a:xfrm>
            <a:off x="9437237" y="1531785"/>
            <a:ext cx="325730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</a:defRPr>
            </a:pPr>
            <a:r>
              <a:rPr lang="pt-BR" dirty="0"/>
              <a:t>Gerenciar Comprimento</a:t>
            </a:r>
            <a:endParaRPr dirty="0"/>
          </a:p>
        </p:txBody>
      </p:sp>
      <p:sp>
        <p:nvSpPr>
          <p:cNvPr id="267" name="Line"/>
          <p:cNvSpPr/>
          <p:nvPr/>
        </p:nvSpPr>
        <p:spPr>
          <a:xfrm>
            <a:off x="315766" y="5321300"/>
            <a:ext cx="4203892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8" name="Line"/>
          <p:cNvSpPr/>
          <p:nvPr/>
        </p:nvSpPr>
        <p:spPr>
          <a:xfrm flipV="1">
            <a:off x="9437237" y="7261262"/>
            <a:ext cx="4242823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75" name="Group"/>
          <p:cNvGrpSpPr/>
          <p:nvPr/>
        </p:nvGrpSpPr>
        <p:grpSpPr>
          <a:xfrm>
            <a:off x="426960" y="2009799"/>
            <a:ext cx="842559" cy="485777"/>
            <a:chOff x="-1" y="0"/>
            <a:chExt cx="675993" cy="485776"/>
          </a:xfrm>
        </p:grpSpPr>
        <p:graphicFrame>
          <p:nvGraphicFramePr>
            <p:cNvPr id="269" name="Table"/>
            <p:cNvGraphicFramePr/>
            <p:nvPr>
              <p:extLst>
                <p:ext uri="{D42A27DB-BD31-4B8C-83A1-F6EECF244321}">
                  <p14:modId xmlns:p14="http://schemas.microsoft.com/office/powerpoint/2010/main" val="1629247832"/>
                </p:ext>
              </p:extLst>
            </p:nvPr>
          </p:nvGraphicFramePr>
          <p:xfrm>
            <a:off x="380307" y="0"/>
            <a:ext cx="295685" cy="4571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36854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lang="pt-BR" sz="600" dirty="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Verdadeiro</a:t>
                        </a:r>
                        <a:endParaRPr sz="6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endParaRP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lang="pt-BR" sz="600" dirty="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Verdadeiro</a:t>
                        </a:r>
                        <a:endParaRPr sz="6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endParaRP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lang="pt-BR" sz="600" dirty="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Falso</a:t>
                        </a:r>
                        <a:endParaRPr sz="6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endParaRP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lang="pt-BR" sz="600" dirty="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Verdadeiro</a:t>
                        </a:r>
                        <a:endParaRPr sz="6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endParaRP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pSp>
          <p:nvGrpSpPr>
            <p:cNvPr id="273" name="Group"/>
            <p:cNvGrpSpPr/>
            <p:nvPr/>
          </p:nvGrpSpPr>
          <p:grpSpPr>
            <a:xfrm>
              <a:off x="-1" y="31750"/>
              <a:ext cx="133353" cy="454026"/>
              <a:chOff x="0" y="0"/>
              <a:chExt cx="133351" cy="454025"/>
            </a:xfrm>
          </p:grpSpPr>
          <p:sp>
            <p:nvSpPr>
              <p:cNvPr id="270" name="Rectangle"/>
              <p:cNvSpPr/>
              <p:nvPr/>
            </p:nvSpPr>
            <p:spPr>
              <a:xfrm>
                <a:off x="0" y="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1" name="Rectangle"/>
              <p:cNvSpPr/>
              <p:nvPr/>
            </p:nvSpPr>
            <p:spPr>
              <a:xfrm>
                <a:off x="57150" y="120650"/>
                <a:ext cx="762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2" name="Rectangle"/>
              <p:cNvSpPr/>
              <p:nvPr/>
            </p:nvSpPr>
            <p:spPr>
              <a:xfrm>
                <a:off x="31750" y="352425"/>
                <a:ext cx="508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74" name="Line"/>
            <p:cNvSpPr/>
            <p:nvPr/>
          </p:nvSpPr>
          <p:spPr>
            <a:xfrm>
              <a:off x="207138" y="260350"/>
              <a:ext cx="11004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82" name="Group"/>
          <p:cNvGrpSpPr/>
          <p:nvPr/>
        </p:nvGrpSpPr>
        <p:grpSpPr>
          <a:xfrm>
            <a:off x="426960" y="3349885"/>
            <a:ext cx="605242" cy="511177"/>
            <a:chOff x="-1" y="0"/>
            <a:chExt cx="605241" cy="511176"/>
          </a:xfrm>
        </p:grpSpPr>
        <p:grpSp>
          <p:nvGrpSpPr>
            <p:cNvPr id="279" name="Group"/>
            <p:cNvGrpSpPr/>
            <p:nvPr/>
          </p:nvGrpSpPr>
          <p:grpSpPr>
            <a:xfrm>
              <a:off x="-1" y="57150"/>
              <a:ext cx="133353" cy="454026"/>
              <a:chOff x="0" y="0"/>
              <a:chExt cx="133351" cy="454025"/>
            </a:xfrm>
          </p:grpSpPr>
          <p:sp>
            <p:nvSpPr>
              <p:cNvPr id="276" name="Rectangle"/>
              <p:cNvSpPr/>
              <p:nvPr/>
            </p:nvSpPr>
            <p:spPr>
              <a:xfrm>
                <a:off x="0" y="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7" name="Rectangle"/>
              <p:cNvSpPr/>
              <p:nvPr/>
            </p:nvSpPr>
            <p:spPr>
              <a:xfrm>
                <a:off x="57150" y="120650"/>
                <a:ext cx="762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8" name="Rectangle"/>
              <p:cNvSpPr/>
              <p:nvPr/>
            </p:nvSpPr>
            <p:spPr>
              <a:xfrm>
                <a:off x="31750" y="352425"/>
                <a:ext cx="508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aphicFrame>
          <p:nvGraphicFramePr>
            <p:cNvPr id="280" name="Table"/>
            <p:cNvGraphicFramePr/>
            <p:nvPr/>
          </p:nvGraphicFramePr>
          <p:xfrm>
            <a:off x="442508" y="0"/>
            <a:ext cx="162732" cy="4698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62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281" name="Line"/>
            <p:cNvSpPr/>
            <p:nvPr/>
          </p:nvSpPr>
          <p:spPr>
            <a:xfrm>
              <a:off x="256819" y="2857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92" name="Group"/>
          <p:cNvGrpSpPr/>
          <p:nvPr/>
        </p:nvGrpSpPr>
        <p:grpSpPr>
          <a:xfrm>
            <a:off x="433310" y="4578727"/>
            <a:ext cx="600075" cy="511177"/>
            <a:chOff x="0" y="0"/>
            <a:chExt cx="600073" cy="511176"/>
          </a:xfrm>
        </p:grpSpPr>
        <p:graphicFrame>
          <p:nvGraphicFramePr>
            <p:cNvPr id="283" name="Table"/>
            <p:cNvGraphicFramePr/>
            <p:nvPr/>
          </p:nvGraphicFramePr>
          <p:xfrm>
            <a:off x="437342" y="0"/>
            <a:ext cx="162731" cy="4698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62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0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284" name="Line"/>
            <p:cNvSpPr/>
            <p:nvPr/>
          </p:nvSpPr>
          <p:spPr>
            <a:xfrm>
              <a:off x="251653" y="2857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291" name="Group"/>
            <p:cNvGrpSpPr/>
            <p:nvPr/>
          </p:nvGrpSpPr>
          <p:grpSpPr>
            <a:xfrm>
              <a:off x="0" y="177800"/>
              <a:ext cx="165102" cy="333376"/>
              <a:chOff x="0" y="0"/>
              <a:chExt cx="165101" cy="333375"/>
            </a:xfrm>
          </p:grpSpPr>
          <p:sp>
            <p:nvSpPr>
              <p:cNvPr id="285" name="Rectangle"/>
              <p:cNvSpPr/>
              <p:nvPr/>
            </p:nvSpPr>
            <p:spPr>
              <a:xfrm>
                <a:off x="69850" y="112852"/>
                <a:ext cx="76202" cy="1016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6" name="Rectangle"/>
              <p:cNvSpPr/>
              <p:nvPr/>
            </p:nvSpPr>
            <p:spPr>
              <a:xfrm>
                <a:off x="12700" y="0"/>
                <a:ext cx="25402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7" name="Rectangle"/>
              <p:cNvSpPr/>
              <p:nvPr/>
            </p:nvSpPr>
            <p:spPr>
              <a:xfrm>
                <a:off x="0" y="231775"/>
                <a:ext cx="50801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8" name="Rectangle"/>
              <p:cNvSpPr/>
              <p:nvPr/>
            </p:nvSpPr>
            <p:spPr>
              <a:xfrm>
                <a:off x="101600" y="231775"/>
                <a:ext cx="508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9" name="Rectangle"/>
              <p:cNvSpPr/>
              <p:nvPr/>
            </p:nvSpPr>
            <p:spPr>
              <a:xfrm>
                <a:off x="57150" y="0"/>
                <a:ext cx="38102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0" name="Rectangle"/>
              <p:cNvSpPr/>
              <p:nvPr/>
            </p:nvSpPr>
            <p:spPr>
              <a:xfrm>
                <a:off x="114300" y="0"/>
                <a:ext cx="50802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99" name="Group"/>
          <p:cNvGrpSpPr/>
          <p:nvPr/>
        </p:nvGrpSpPr>
        <p:grpSpPr>
          <a:xfrm>
            <a:off x="426960" y="3889869"/>
            <a:ext cx="712854" cy="587377"/>
            <a:chOff x="-1" y="0"/>
            <a:chExt cx="615757" cy="587376"/>
          </a:xfrm>
        </p:grpSpPr>
        <p:grpSp>
          <p:nvGrpSpPr>
            <p:cNvPr id="296" name="Group"/>
            <p:cNvGrpSpPr/>
            <p:nvPr/>
          </p:nvGrpSpPr>
          <p:grpSpPr>
            <a:xfrm>
              <a:off x="-1" y="133350"/>
              <a:ext cx="133353" cy="454026"/>
              <a:chOff x="0" y="0"/>
              <a:chExt cx="133351" cy="454025"/>
            </a:xfrm>
          </p:grpSpPr>
          <p:sp>
            <p:nvSpPr>
              <p:cNvPr id="293" name="Rectangle"/>
              <p:cNvSpPr/>
              <p:nvPr/>
            </p:nvSpPr>
            <p:spPr>
              <a:xfrm>
                <a:off x="0" y="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4" name="Rectangle"/>
              <p:cNvSpPr/>
              <p:nvPr/>
            </p:nvSpPr>
            <p:spPr>
              <a:xfrm>
                <a:off x="57150" y="120650"/>
                <a:ext cx="762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5" name="Rectangle"/>
              <p:cNvSpPr/>
              <p:nvPr/>
            </p:nvSpPr>
            <p:spPr>
              <a:xfrm>
                <a:off x="31750" y="352425"/>
                <a:ext cx="508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aphicFrame>
          <p:nvGraphicFramePr>
            <p:cNvPr id="297" name="Table"/>
            <p:cNvGraphicFramePr/>
            <p:nvPr>
              <p:extLst>
                <p:ext uri="{D42A27DB-BD31-4B8C-83A1-F6EECF244321}">
                  <p14:modId xmlns:p14="http://schemas.microsoft.com/office/powerpoint/2010/main" val="975146095"/>
                </p:ext>
              </p:extLst>
            </p:nvPr>
          </p:nvGraphicFramePr>
          <p:xfrm>
            <a:off x="397609" y="0"/>
            <a:ext cx="218147" cy="5714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2627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627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lang="pt-BR" sz="400" dirty="0"/>
                          <a:t>inicio</a:t>
                        </a:r>
                        <a:endParaRPr sz="400" dirty="0"/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lang="pt-BR" sz="400" dirty="0"/>
                          <a:t>fim</a:t>
                        </a:r>
                        <a:endParaRPr sz="400" dirty="0"/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7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 dirty="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298" name="Line"/>
            <p:cNvSpPr/>
            <p:nvPr/>
          </p:nvSpPr>
          <p:spPr>
            <a:xfrm>
              <a:off x="237432" y="361950"/>
              <a:ext cx="118478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00" name="str_length(string) The width of strings (i.e. number of code points, which generally equals the number of characters). str_length(fruit)…"/>
          <p:cNvSpPr txBox="1"/>
          <p:nvPr/>
        </p:nvSpPr>
        <p:spPr>
          <a:xfrm>
            <a:off x="10689297" y="1998116"/>
            <a:ext cx="2971802" cy="3192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str_length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</a:t>
            </a:r>
            <a:r>
              <a:rPr dirty="0"/>
              <a:t>) </a:t>
            </a:r>
            <a:r>
              <a:rPr lang="pt-BR" dirty="0"/>
              <a:t>Retorna o comprimento da </a:t>
            </a:r>
            <a:r>
              <a:rPr lang="pt-BR" dirty="0" err="1"/>
              <a:t>string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(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ou seja,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número de pontos de código que em geral é igual ao número de caracteres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).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str_length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(fruit)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str_pad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width, side = c("left", "right", "both"), pad = " "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Ajusta a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 à um comprimento constante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str_pad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(fruit, 17)</a:t>
            </a:r>
            <a:endParaRPr i="1" dirty="0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str_trunc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width, side = c("right", "left", "center"), ellipsis = "..."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Trunca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 a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 à um comprimento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,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colocando o conteúdo restante como elipse (...)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str_trunc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(sentences, 6)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str_trim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side = c("both", "left", "right")</a:t>
            </a:r>
            <a:r>
              <a:rPr dirty="0"/>
              <a:t>)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Remove espaços em branco do início/fim da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str_trim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str_pad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(fruit, 17))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str_squish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Corta espaços em branco das extremidades e remove os espaços em branco duplicados no meio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str_squish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str_pad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(fruit, 17, "both"))</a:t>
            </a:r>
          </a:p>
        </p:txBody>
      </p:sp>
      <p:grpSp>
        <p:nvGrpSpPr>
          <p:cNvPr id="305" name="Group"/>
          <p:cNvGrpSpPr/>
          <p:nvPr/>
        </p:nvGrpSpPr>
        <p:grpSpPr>
          <a:xfrm>
            <a:off x="9985080" y="2641379"/>
            <a:ext cx="203202" cy="472945"/>
            <a:chOff x="0" y="0"/>
            <a:chExt cx="203201" cy="472943"/>
          </a:xfrm>
        </p:grpSpPr>
        <p:sp>
          <p:nvSpPr>
            <p:cNvPr id="301" name="Rectangle"/>
            <p:cNvSpPr/>
            <p:nvPr/>
          </p:nvSpPr>
          <p:spPr>
            <a:xfrm>
              <a:off x="0" y="2729"/>
              <a:ext cx="203202" cy="47021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2" name="Rectangle"/>
            <p:cNvSpPr/>
            <p:nvPr/>
          </p:nvSpPr>
          <p:spPr>
            <a:xfrm>
              <a:off x="3178" y="0"/>
              <a:ext cx="38102" cy="11430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3" name="Rectangle"/>
            <p:cNvSpPr/>
            <p:nvPr/>
          </p:nvSpPr>
          <p:spPr>
            <a:xfrm>
              <a:off x="0" y="234491"/>
              <a:ext cx="92080" cy="11430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4" name="Rectangle"/>
            <p:cNvSpPr/>
            <p:nvPr/>
          </p:nvSpPr>
          <p:spPr>
            <a:xfrm>
              <a:off x="1589" y="358642"/>
              <a:ext cx="104780" cy="11430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09" name="Group"/>
          <p:cNvGrpSpPr/>
          <p:nvPr/>
        </p:nvGrpSpPr>
        <p:grpSpPr>
          <a:xfrm>
            <a:off x="9647097" y="2629869"/>
            <a:ext cx="160340" cy="484847"/>
            <a:chOff x="0" y="0"/>
            <a:chExt cx="160338" cy="484845"/>
          </a:xfrm>
        </p:grpSpPr>
        <p:sp>
          <p:nvSpPr>
            <p:cNvPr id="306" name="Rectangle"/>
            <p:cNvSpPr/>
            <p:nvPr/>
          </p:nvSpPr>
          <p:spPr>
            <a:xfrm>
              <a:off x="53978" y="0"/>
              <a:ext cx="106361" cy="1262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7" name="Square"/>
            <p:cNvSpPr/>
            <p:nvPr/>
          </p:nvSpPr>
          <p:spPr>
            <a:xfrm>
              <a:off x="0" y="246393"/>
              <a:ext cx="129174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8" name="Rectangle"/>
            <p:cNvSpPr/>
            <p:nvPr/>
          </p:nvSpPr>
          <p:spPr>
            <a:xfrm>
              <a:off x="26989" y="370544"/>
              <a:ext cx="104780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10" name="Line"/>
          <p:cNvSpPr/>
          <p:nvPr/>
        </p:nvSpPr>
        <p:spPr>
          <a:xfrm flipV="1">
            <a:off x="9935462" y="2639219"/>
            <a:ext cx="3" cy="47648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11" name="Group"/>
          <p:cNvSpPr/>
          <p:nvPr/>
        </p:nvSpPr>
        <p:spPr>
          <a:xfrm>
            <a:off x="9994303" y="3251614"/>
            <a:ext cx="104781" cy="47021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15" name="Group"/>
          <p:cNvGrpSpPr/>
          <p:nvPr/>
        </p:nvGrpSpPr>
        <p:grpSpPr>
          <a:xfrm>
            <a:off x="9674086" y="3249276"/>
            <a:ext cx="104780" cy="472944"/>
            <a:chOff x="0" y="0"/>
            <a:chExt cx="104778" cy="472943"/>
          </a:xfrm>
        </p:grpSpPr>
        <p:sp>
          <p:nvSpPr>
            <p:cNvPr id="312" name="Rectangle"/>
            <p:cNvSpPr/>
            <p:nvPr/>
          </p:nvSpPr>
          <p:spPr>
            <a:xfrm>
              <a:off x="26989" y="0"/>
              <a:ext cx="63502" cy="114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3" name="Rectangle"/>
            <p:cNvSpPr/>
            <p:nvPr/>
          </p:nvSpPr>
          <p:spPr>
            <a:xfrm>
              <a:off x="23811" y="234492"/>
              <a:ext cx="6985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4" name="Rectangle"/>
            <p:cNvSpPr/>
            <p:nvPr/>
          </p:nvSpPr>
          <p:spPr>
            <a:xfrm>
              <a:off x="0" y="358642"/>
              <a:ext cx="10477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21" name="Group"/>
          <p:cNvGrpSpPr/>
          <p:nvPr/>
        </p:nvGrpSpPr>
        <p:grpSpPr>
          <a:xfrm>
            <a:off x="9994670" y="4021685"/>
            <a:ext cx="208369" cy="472945"/>
            <a:chOff x="0" y="0"/>
            <a:chExt cx="208367" cy="472943"/>
          </a:xfrm>
        </p:grpSpPr>
        <p:sp>
          <p:nvSpPr>
            <p:cNvPr id="316" name="Rectangle"/>
            <p:cNvSpPr/>
            <p:nvPr/>
          </p:nvSpPr>
          <p:spPr>
            <a:xfrm>
              <a:off x="0" y="2729"/>
              <a:ext cx="203201" cy="47021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7" name="Rectangle"/>
            <p:cNvSpPr/>
            <p:nvPr/>
          </p:nvSpPr>
          <p:spPr>
            <a:xfrm>
              <a:off x="168278" y="0"/>
              <a:ext cx="38102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8" name="Rectangle"/>
            <p:cNvSpPr/>
            <p:nvPr/>
          </p:nvSpPr>
          <p:spPr>
            <a:xfrm>
              <a:off x="103189" y="345942"/>
              <a:ext cx="104780" cy="127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9" name="Rectangle"/>
            <p:cNvSpPr/>
            <p:nvPr/>
          </p:nvSpPr>
          <p:spPr>
            <a:xfrm>
              <a:off x="176609" y="234491"/>
              <a:ext cx="3175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0" name="Rectangle"/>
            <p:cNvSpPr/>
            <p:nvPr/>
          </p:nvSpPr>
          <p:spPr>
            <a:xfrm>
              <a:off x="114300" y="234491"/>
              <a:ext cx="6985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27" name="Group"/>
          <p:cNvGrpSpPr/>
          <p:nvPr/>
        </p:nvGrpSpPr>
        <p:grpSpPr>
          <a:xfrm>
            <a:off x="9548676" y="4021685"/>
            <a:ext cx="217890" cy="472945"/>
            <a:chOff x="0" y="0"/>
            <a:chExt cx="217889" cy="472943"/>
          </a:xfrm>
        </p:grpSpPr>
        <p:sp>
          <p:nvSpPr>
            <p:cNvPr id="322" name="Rectangle"/>
            <p:cNvSpPr/>
            <p:nvPr/>
          </p:nvSpPr>
          <p:spPr>
            <a:xfrm>
              <a:off x="9522" y="2729"/>
              <a:ext cx="203202" cy="47021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3" name="Rectangle"/>
            <p:cNvSpPr/>
            <p:nvPr/>
          </p:nvSpPr>
          <p:spPr>
            <a:xfrm>
              <a:off x="0" y="0"/>
              <a:ext cx="50801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4" name="Rectangle"/>
            <p:cNvSpPr/>
            <p:nvPr/>
          </p:nvSpPr>
          <p:spPr>
            <a:xfrm>
              <a:off x="9522" y="234491"/>
              <a:ext cx="6985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5" name="Rectangle"/>
            <p:cNvSpPr/>
            <p:nvPr/>
          </p:nvSpPr>
          <p:spPr>
            <a:xfrm>
              <a:off x="112711" y="345942"/>
              <a:ext cx="104780" cy="127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6" name="Rectangle"/>
            <p:cNvSpPr/>
            <p:nvPr/>
          </p:nvSpPr>
          <p:spPr>
            <a:xfrm>
              <a:off x="186131" y="234491"/>
              <a:ext cx="3175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28" name="Line"/>
          <p:cNvSpPr/>
          <p:nvPr/>
        </p:nvSpPr>
        <p:spPr>
          <a:xfrm flipV="1">
            <a:off x="9945053" y="4019328"/>
            <a:ext cx="2" cy="47648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29" name="Line"/>
          <p:cNvSpPr/>
          <p:nvPr/>
        </p:nvSpPr>
        <p:spPr>
          <a:xfrm>
            <a:off x="4807513" y="5321300"/>
            <a:ext cx="4369823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0" name="Helpers"/>
          <p:cNvSpPr txBox="1"/>
          <p:nvPr/>
        </p:nvSpPr>
        <p:spPr>
          <a:xfrm>
            <a:off x="9437237" y="7268821"/>
            <a:ext cx="132247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</a:defRPr>
            </a:pPr>
            <a:r>
              <a:rPr lang="pt-BR" dirty="0"/>
              <a:t>Auxiliares</a:t>
            </a:r>
            <a:endParaRPr dirty="0"/>
          </a:p>
        </p:txBody>
      </p:sp>
      <p:sp>
        <p:nvSpPr>
          <p:cNvPr id="331" name="Line"/>
          <p:cNvSpPr/>
          <p:nvPr/>
        </p:nvSpPr>
        <p:spPr>
          <a:xfrm>
            <a:off x="4807513" y="1530350"/>
            <a:ext cx="4369823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2" name="str_order(x, decreasing = FALSE, na_last = TRUE, locale = &quot;en&quot;, numeric = FALSE, ...)1  Return the vector of indexes that sorts a character vector. fruit[str_order(fruit)]…"/>
          <p:cNvSpPr txBox="1"/>
          <p:nvPr/>
        </p:nvSpPr>
        <p:spPr>
          <a:xfrm>
            <a:off x="10689297" y="5789414"/>
            <a:ext cx="2971802" cy="1403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str_order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x, decreasing = FALSE, 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na_last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= TRUE, locale = "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en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", numeric = FALSE, ...</a:t>
            </a:r>
            <a:r>
              <a:rPr dirty="0"/>
              <a:t>)</a:t>
            </a:r>
            <a:r>
              <a:rPr baseline="31999" dirty="0">
                <a:latin typeface="+mn-lt"/>
                <a:ea typeface="+mn-ea"/>
                <a:cs typeface="+mn-cs"/>
                <a:sym typeface="Source Sans Pro Regular"/>
              </a:rPr>
              <a:t>1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br>
              <a:rPr dirty="0">
                <a:latin typeface="+mn-lt"/>
                <a:ea typeface="+mn-ea"/>
                <a:cs typeface="+mn-cs"/>
                <a:sym typeface="Source Sans Pro Regular"/>
              </a:rPr>
            </a:b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Ret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orna um vetor de índices com a ordem de cada vetor de caracteres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fruit[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str_order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(fruit)]</a:t>
            </a:r>
            <a:endParaRPr lang="pt-BR" dirty="0"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endParaRPr sz="600" i="1" dirty="0"/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str_sort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x, decreasing = FALSE, 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na_last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= TRUE, locale = "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en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", numeric = FALSE, ...</a:t>
            </a:r>
            <a:r>
              <a:rPr dirty="0"/>
              <a:t>)</a:t>
            </a:r>
            <a:r>
              <a:rPr baseline="31999" dirty="0">
                <a:latin typeface="+mn-lt"/>
                <a:ea typeface="+mn-ea"/>
                <a:cs typeface="+mn-cs"/>
                <a:sym typeface="Source Sans Pro Regular"/>
              </a:rPr>
              <a:t>1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br>
              <a:rPr dirty="0">
                <a:latin typeface="+mn-lt"/>
                <a:ea typeface="+mn-ea"/>
                <a:cs typeface="+mn-cs"/>
                <a:sym typeface="Source Sans Pro Regular"/>
              </a:rPr>
            </a:b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Ordena um vetor de caracteres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str_sort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(fruit)</a:t>
            </a:r>
          </a:p>
        </p:txBody>
      </p:sp>
      <p:grpSp>
        <p:nvGrpSpPr>
          <p:cNvPr id="335" name="Group"/>
          <p:cNvGrpSpPr/>
          <p:nvPr/>
        </p:nvGrpSpPr>
        <p:grpSpPr>
          <a:xfrm>
            <a:off x="9808666" y="5789414"/>
            <a:ext cx="323023" cy="469900"/>
            <a:chOff x="0" y="0"/>
            <a:chExt cx="323021" cy="469899"/>
          </a:xfrm>
        </p:grpSpPr>
        <p:graphicFrame>
          <p:nvGraphicFramePr>
            <p:cNvPr id="333" name="Table"/>
            <p:cNvGraphicFramePr/>
            <p:nvPr/>
          </p:nvGraphicFramePr>
          <p:xfrm>
            <a:off x="160290" y="0"/>
            <a:ext cx="162731" cy="4698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62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34" name="Line"/>
            <p:cNvSpPr/>
            <p:nvPr/>
          </p:nvSpPr>
          <p:spPr>
            <a:xfrm>
              <a:off x="0" y="2603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36" name="Group"/>
          <p:cNvSpPr/>
          <p:nvPr/>
        </p:nvSpPr>
        <p:spPr>
          <a:xfrm>
            <a:off x="9808666" y="6819279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7" name="Line"/>
          <p:cNvSpPr/>
          <p:nvPr/>
        </p:nvSpPr>
        <p:spPr>
          <a:xfrm flipV="1">
            <a:off x="9437237" y="5321298"/>
            <a:ext cx="4242823" cy="3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8" name="Order Strings"/>
          <p:cNvSpPr txBox="1"/>
          <p:nvPr/>
        </p:nvSpPr>
        <p:spPr>
          <a:xfrm>
            <a:off x="9437237" y="5316384"/>
            <a:ext cx="213840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</a:defRPr>
            </a:pPr>
            <a:r>
              <a:rPr dirty="0"/>
              <a:t>Orde</a:t>
            </a:r>
            <a:r>
              <a:rPr lang="pt-BR" dirty="0" err="1"/>
              <a:t>nar</a:t>
            </a:r>
            <a:r>
              <a:rPr dirty="0"/>
              <a:t> Strings</a:t>
            </a:r>
          </a:p>
        </p:txBody>
      </p:sp>
      <p:sp>
        <p:nvSpPr>
          <p:cNvPr id="339" name="The stringr package provides a set of internally consistent tools for working with character strings, i.e. sequences of characters surrounded by quotation marks."/>
          <p:cNvSpPr txBox="1"/>
          <p:nvPr/>
        </p:nvSpPr>
        <p:spPr>
          <a:xfrm>
            <a:off x="315766" y="1266210"/>
            <a:ext cx="11934653" cy="212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pt-BR" dirty="0"/>
              <a:t>O pacote </a:t>
            </a:r>
            <a:r>
              <a:rPr lang="pt-BR" dirty="0" err="1"/>
              <a:t>stringr</a:t>
            </a:r>
            <a:r>
              <a:rPr lang="pt-BR" dirty="0"/>
              <a:t> fornece um conjunto de ferramentas consistentes para trabalhar com cadeia de caracteres</a:t>
            </a:r>
            <a:r>
              <a:rPr dirty="0"/>
              <a:t> </a:t>
            </a:r>
            <a:r>
              <a:rPr lang="pt-BR" dirty="0"/>
              <a:t>(</a:t>
            </a:r>
            <a:r>
              <a:rPr dirty="0"/>
              <a:t>strings</a:t>
            </a:r>
            <a:r>
              <a:rPr lang="pt-BR" dirty="0"/>
              <a:t>)</a:t>
            </a:r>
            <a:r>
              <a:rPr dirty="0"/>
              <a:t>, </a:t>
            </a:r>
            <a:r>
              <a:rPr lang="pt-BR" dirty="0"/>
              <a:t>ou seja, sequência de caracteres entre aspas</a:t>
            </a:r>
            <a:r>
              <a:rPr dirty="0"/>
              <a:t>.</a:t>
            </a:r>
          </a:p>
        </p:txBody>
      </p:sp>
      <p:sp>
        <p:nvSpPr>
          <p:cNvPr id="340" name="Subset Strings"/>
          <p:cNvSpPr txBox="1"/>
          <p:nvPr/>
        </p:nvSpPr>
        <p:spPr>
          <a:xfrm>
            <a:off x="4807513" y="1531785"/>
            <a:ext cx="2156039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</a:defRPr>
            </a:pPr>
            <a:r>
              <a:rPr lang="pt-BR" dirty="0"/>
              <a:t>Partes da </a:t>
            </a:r>
            <a:r>
              <a:rPr lang="pt-BR" dirty="0" err="1"/>
              <a:t>String</a:t>
            </a:r>
            <a:endParaRPr dirty="0"/>
          </a:p>
        </p:txBody>
      </p:sp>
      <p:sp>
        <p:nvSpPr>
          <p:cNvPr id="341" name="str_sub(string, start = 1L, end = -1L) Extract substrings from a character vector. str_sub(fruit, 1, 3); str_sub(fruit, -2)…"/>
          <p:cNvSpPr txBox="1"/>
          <p:nvPr/>
        </p:nvSpPr>
        <p:spPr>
          <a:xfrm>
            <a:off x="6045041" y="1998116"/>
            <a:ext cx="2971802" cy="308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str_sub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start = 1L, end = -1L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Extrair partes de uma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</a:t>
            </a:r>
            <a:r>
              <a:rPr i="1"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str_sub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(fruit, 1, 3);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str_sub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(fruit, -2)</a:t>
            </a:r>
            <a:endParaRPr i="1" dirty="0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str_subset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 dirty="0">
                <a:solidFill>
                  <a:srgbClr val="D84C79"/>
                </a:solidFill>
              </a:rPr>
              <a:t>pattern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, negate = FALSE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Ret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orna apenas as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strings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 que contém um padrão encontrado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str_subset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(fruit, "p")</a:t>
            </a:r>
            <a:endParaRPr i="1" dirty="0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str_extract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 dirty="0">
                <a:solidFill>
                  <a:srgbClr val="D84C79"/>
                </a:solidFill>
              </a:rPr>
              <a:t>pattern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Ret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orna apenas o primeiro padrão encontrado em cada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, como um vetor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Ver também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dirty="0" err="1"/>
              <a:t>str_extract_all</a:t>
            </a:r>
            <a:r>
              <a:rPr dirty="0"/>
              <a:t>() </a:t>
            </a:r>
            <a:r>
              <a:rPr lang="pt-BR" dirty="0"/>
              <a:t>para retornar todos os padrões encontrados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str_extract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(fruit, "[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aeiou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]")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str_match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 dirty="0">
                <a:solidFill>
                  <a:srgbClr val="D84C79"/>
                </a:solidFill>
              </a:rPr>
              <a:t>pattern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Re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torna o primeiro padrão encontrado em cada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</a:t>
            </a:r>
            <a:r>
              <a:rPr lang="pt-BR" dirty="0"/>
              <a:t> como uma matriz com uma coluna para cada grupo do padrão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Ver também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dirty="0" err="1"/>
              <a:t>str_match_all</a:t>
            </a:r>
            <a:r>
              <a:rPr dirty="0"/>
              <a:t>()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</a:t>
            </a:r>
            <a:r>
              <a:rPr dirty="0"/>
              <a:t>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str_match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(sentences, "(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a|the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 ([^ +])")</a:t>
            </a:r>
          </a:p>
        </p:txBody>
      </p:sp>
      <p:grpSp>
        <p:nvGrpSpPr>
          <p:cNvPr id="347" name="Group"/>
          <p:cNvGrpSpPr/>
          <p:nvPr/>
        </p:nvGrpSpPr>
        <p:grpSpPr>
          <a:xfrm>
            <a:off x="4893416" y="2033286"/>
            <a:ext cx="515104" cy="473728"/>
            <a:chOff x="0" y="0"/>
            <a:chExt cx="515102" cy="473726"/>
          </a:xfrm>
        </p:grpSpPr>
        <p:sp>
          <p:nvSpPr>
            <p:cNvPr id="342" name="Group"/>
            <p:cNvSpPr/>
            <p:nvPr/>
          </p:nvSpPr>
          <p:spPr>
            <a:xfrm>
              <a:off x="442066" y="4438"/>
              <a:ext cx="73037" cy="46102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345" name="Group"/>
            <p:cNvGrpSpPr/>
            <p:nvPr/>
          </p:nvGrpSpPr>
          <p:grpSpPr>
            <a:xfrm>
              <a:off x="0" y="0"/>
              <a:ext cx="190501" cy="473727"/>
              <a:chOff x="0" y="0"/>
              <a:chExt cx="190500" cy="473727"/>
            </a:xfrm>
          </p:grpSpPr>
          <p:sp>
            <p:nvSpPr>
              <p:cNvPr id="343" name="Rectangle"/>
              <p:cNvSpPr/>
              <p:nvPr/>
            </p:nvSpPr>
            <p:spPr>
              <a:xfrm>
                <a:off x="0" y="3513"/>
                <a:ext cx="190501" cy="470215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4" name="Rectangle"/>
              <p:cNvSpPr/>
              <p:nvPr/>
            </p:nvSpPr>
            <p:spPr>
              <a:xfrm>
                <a:off x="46032" y="0"/>
                <a:ext cx="73038" cy="47372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46" name="Line"/>
            <p:cNvSpPr/>
            <p:nvPr/>
          </p:nvSpPr>
          <p:spPr>
            <a:xfrm>
              <a:off x="263037" y="228103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58" name="Group"/>
          <p:cNvGrpSpPr/>
          <p:nvPr/>
        </p:nvGrpSpPr>
        <p:grpSpPr>
          <a:xfrm>
            <a:off x="4899766" y="2641396"/>
            <a:ext cx="624161" cy="461153"/>
            <a:chOff x="0" y="0"/>
            <a:chExt cx="624160" cy="461152"/>
          </a:xfrm>
        </p:grpSpPr>
        <p:grpSp>
          <p:nvGrpSpPr>
            <p:cNvPr id="352" name="Group"/>
            <p:cNvGrpSpPr/>
            <p:nvPr/>
          </p:nvGrpSpPr>
          <p:grpSpPr>
            <a:xfrm>
              <a:off x="433659" y="0"/>
              <a:ext cx="190502" cy="353417"/>
              <a:chOff x="0" y="0"/>
              <a:chExt cx="190501" cy="353416"/>
            </a:xfrm>
          </p:grpSpPr>
          <p:sp>
            <p:nvSpPr>
              <p:cNvPr id="348" name="Rectangle"/>
              <p:cNvSpPr/>
              <p:nvPr/>
            </p:nvSpPr>
            <p:spPr>
              <a:xfrm>
                <a:off x="0" y="2379"/>
                <a:ext cx="190502" cy="351038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9" name="Rectangle"/>
              <p:cNvSpPr/>
              <p:nvPr/>
            </p:nvSpPr>
            <p:spPr>
              <a:xfrm>
                <a:off x="1183" y="0"/>
                <a:ext cx="762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0" name="Rectangle"/>
              <p:cNvSpPr/>
              <p:nvPr/>
            </p:nvSpPr>
            <p:spPr>
              <a:xfrm>
                <a:off x="58334" y="120650"/>
                <a:ext cx="762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1" name="Rectangle"/>
              <p:cNvSpPr/>
              <p:nvPr/>
            </p:nvSpPr>
            <p:spPr>
              <a:xfrm>
                <a:off x="32934" y="238125"/>
                <a:ext cx="508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56" name="Group"/>
            <p:cNvGrpSpPr/>
            <p:nvPr/>
          </p:nvGrpSpPr>
          <p:grpSpPr>
            <a:xfrm>
              <a:off x="-1" y="7127"/>
              <a:ext cx="133353" cy="454026"/>
              <a:chOff x="0" y="0"/>
              <a:chExt cx="133351" cy="454025"/>
            </a:xfrm>
          </p:grpSpPr>
          <p:sp>
            <p:nvSpPr>
              <p:cNvPr id="353" name="Rectangle"/>
              <p:cNvSpPr/>
              <p:nvPr/>
            </p:nvSpPr>
            <p:spPr>
              <a:xfrm>
                <a:off x="0" y="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4" name="Rectangle"/>
              <p:cNvSpPr/>
              <p:nvPr/>
            </p:nvSpPr>
            <p:spPr>
              <a:xfrm>
                <a:off x="57150" y="120650"/>
                <a:ext cx="762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5" name="Rectangle"/>
              <p:cNvSpPr/>
              <p:nvPr/>
            </p:nvSpPr>
            <p:spPr>
              <a:xfrm>
                <a:off x="31750" y="352425"/>
                <a:ext cx="508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57" name="Line"/>
            <p:cNvSpPr/>
            <p:nvPr/>
          </p:nvSpPr>
          <p:spPr>
            <a:xfrm>
              <a:off x="256687" y="228600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83" name="Group"/>
          <p:cNvGrpSpPr/>
          <p:nvPr/>
        </p:nvGrpSpPr>
        <p:grpSpPr>
          <a:xfrm>
            <a:off x="4893416" y="4018500"/>
            <a:ext cx="608575" cy="476131"/>
            <a:chOff x="0" y="0"/>
            <a:chExt cx="608573" cy="476130"/>
          </a:xfrm>
        </p:grpSpPr>
        <p:grpSp>
          <p:nvGrpSpPr>
            <p:cNvPr id="366" name="Group"/>
            <p:cNvGrpSpPr/>
            <p:nvPr/>
          </p:nvGrpSpPr>
          <p:grpSpPr>
            <a:xfrm>
              <a:off x="-1" y="3185"/>
              <a:ext cx="208369" cy="472946"/>
              <a:chOff x="0" y="0"/>
              <a:chExt cx="208367" cy="472945"/>
            </a:xfrm>
          </p:grpSpPr>
          <p:sp>
            <p:nvSpPr>
              <p:cNvPr id="359" name="Rectangle"/>
              <p:cNvSpPr/>
              <p:nvPr/>
            </p:nvSpPr>
            <p:spPr>
              <a:xfrm>
                <a:off x="0" y="2730"/>
                <a:ext cx="203201" cy="470216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0" name="Rectangle"/>
              <p:cNvSpPr/>
              <p:nvPr/>
            </p:nvSpPr>
            <p:spPr>
              <a:xfrm>
                <a:off x="79378" y="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1" name="Rectangle"/>
              <p:cNvSpPr/>
              <p:nvPr/>
            </p:nvSpPr>
            <p:spPr>
              <a:xfrm>
                <a:off x="138509" y="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2" name="Rectangle"/>
              <p:cNvSpPr/>
              <p:nvPr/>
            </p:nvSpPr>
            <p:spPr>
              <a:xfrm>
                <a:off x="41278" y="11430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3" name="Rectangle"/>
              <p:cNvSpPr/>
              <p:nvPr/>
            </p:nvSpPr>
            <p:spPr>
              <a:xfrm>
                <a:off x="100409" y="11430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4" name="Rectangle"/>
              <p:cNvSpPr/>
              <p:nvPr/>
            </p:nvSpPr>
            <p:spPr>
              <a:xfrm>
                <a:off x="3178" y="355602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5" name="Rectangle"/>
              <p:cNvSpPr/>
              <p:nvPr/>
            </p:nvSpPr>
            <p:spPr>
              <a:xfrm>
                <a:off x="62309" y="355602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73" name="Group"/>
            <p:cNvGrpSpPr/>
            <p:nvPr/>
          </p:nvGrpSpPr>
          <p:grpSpPr>
            <a:xfrm>
              <a:off x="403384" y="-1"/>
              <a:ext cx="205190" cy="469904"/>
              <a:chOff x="0" y="0"/>
              <a:chExt cx="205189" cy="469902"/>
            </a:xfrm>
          </p:grpSpPr>
          <p:sp>
            <p:nvSpPr>
              <p:cNvPr id="367" name="Rectangle"/>
              <p:cNvSpPr/>
              <p:nvPr/>
            </p:nvSpPr>
            <p:spPr>
              <a:xfrm>
                <a:off x="0" y="0"/>
                <a:ext cx="762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8" name="Rectangle"/>
              <p:cNvSpPr/>
              <p:nvPr/>
            </p:nvSpPr>
            <p:spPr>
              <a:xfrm>
                <a:off x="135331" y="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9" name="Rectangle"/>
              <p:cNvSpPr/>
              <p:nvPr/>
            </p:nvSpPr>
            <p:spPr>
              <a:xfrm>
                <a:off x="0" y="114300"/>
                <a:ext cx="762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0" name="Rectangle"/>
              <p:cNvSpPr/>
              <p:nvPr/>
            </p:nvSpPr>
            <p:spPr>
              <a:xfrm>
                <a:off x="135331" y="11430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1" name="Rectangle"/>
              <p:cNvSpPr/>
              <p:nvPr/>
            </p:nvSpPr>
            <p:spPr>
              <a:xfrm>
                <a:off x="0" y="355601"/>
                <a:ext cx="762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2" name="Rectangle"/>
              <p:cNvSpPr/>
              <p:nvPr/>
            </p:nvSpPr>
            <p:spPr>
              <a:xfrm>
                <a:off x="135331" y="355601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74" name="Line"/>
            <p:cNvSpPr/>
            <p:nvPr/>
          </p:nvSpPr>
          <p:spPr>
            <a:xfrm>
              <a:off x="258485" y="239459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382" name="Group"/>
            <p:cNvGrpSpPr/>
            <p:nvPr/>
          </p:nvGrpSpPr>
          <p:grpSpPr>
            <a:xfrm>
              <a:off x="0" y="3185"/>
              <a:ext cx="208368" cy="472946"/>
              <a:chOff x="0" y="0"/>
              <a:chExt cx="208367" cy="472945"/>
            </a:xfrm>
          </p:grpSpPr>
          <p:sp>
            <p:nvSpPr>
              <p:cNvPr id="375" name="Rectangle"/>
              <p:cNvSpPr/>
              <p:nvPr/>
            </p:nvSpPr>
            <p:spPr>
              <a:xfrm>
                <a:off x="0" y="2730"/>
                <a:ext cx="203201" cy="470216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6" name="Rectangle"/>
              <p:cNvSpPr/>
              <p:nvPr/>
            </p:nvSpPr>
            <p:spPr>
              <a:xfrm>
                <a:off x="79378" y="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7" name="Rectangle"/>
              <p:cNvSpPr/>
              <p:nvPr/>
            </p:nvSpPr>
            <p:spPr>
              <a:xfrm>
                <a:off x="138509" y="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8" name="Rectangle"/>
              <p:cNvSpPr/>
              <p:nvPr/>
            </p:nvSpPr>
            <p:spPr>
              <a:xfrm>
                <a:off x="41278" y="11430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9" name="Rectangle"/>
              <p:cNvSpPr/>
              <p:nvPr/>
            </p:nvSpPr>
            <p:spPr>
              <a:xfrm>
                <a:off x="100409" y="11430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0" name="Rectangle"/>
              <p:cNvSpPr/>
              <p:nvPr/>
            </p:nvSpPr>
            <p:spPr>
              <a:xfrm>
                <a:off x="3178" y="355602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1" name="Rectangle"/>
              <p:cNvSpPr/>
              <p:nvPr/>
            </p:nvSpPr>
            <p:spPr>
              <a:xfrm>
                <a:off x="62309" y="355602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401" name="Group"/>
          <p:cNvGrpSpPr/>
          <p:nvPr/>
        </p:nvGrpSpPr>
        <p:grpSpPr>
          <a:xfrm>
            <a:off x="4893416" y="3245661"/>
            <a:ext cx="594040" cy="476481"/>
            <a:chOff x="0" y="0"/>
            <a:chExt cx="594038" cy="476480"/>
          </a:xfrm>
        </p:grpSpPr>
        <p:grpSp>
          <p:nvGrpSpPr>
            <p:cNvPr id="390" name="Group"/>
            <p:cNvGrpSpPr/>
            <p:nvPr/>
          </p:nvGrpSpPr>
          <p:grpSpPr>
            <a:xfrm>
              <a:off x="0" y="2357"/>
              <a:ext cx="208368" cy="472944"/>
              <a:chOff x="0" y="0"/>
              <a:chExt cx="208367" cy="472943"/>
            </a:xfrm>
          </p:grpSpPr>
          <p:sp>
            <p:nvSpPr>
              <p:cNvPr id="384" name="Rectangle"/>
              <p:cNvSpPr/>
              <p:nvPr/>
            </p:nvSpPr>
            <p:spPr>
              <a:xfrm>
                <a:off x="0" y="2729"/>
                <a:ext cx="203202" cy="470215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5" name="Rectangle"/>
              <p:cNvSpPr/>
              <p:nvPr/>
            </p:nvSpPr>
            <p:spPr>
              <a:xfrm>
                <a:off x="3178" y="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6" name="Rectangle"/>
              <p:cNvSpPr/>
              <p:nvPr/>
            </p:nvSpPr>
            <p:spPr>
              <a:xfrm>
                <a:off x="0" y="234491"/>
                <a:ext cx="95258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7" name="Rectangle"/>
              <p:cNvSpPr/>
              <p:nvPr/>
            </p:nvSpPr>
            <p:spPr>
              <a:xfrm>
                <a:off x="39689" y="358642"/>
                <a:ext cx="539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8" name="Rectangle"/>
              <p:cNvSpPr/>
              <p:nvPr/>
            </p:nvSpPr>
            <p:spPr>
              <a:xfrm>
                <a:off x="151209" y="234491"/>
                <a:ext cx="571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9" name="Rectangle"/>
              <p:cNvSpPr/>
              <p:nvPr/>
            </p:nvSpPr>
            <p:spPr>
              <a:xfrm>
                <a:off x="115889" y="358642"/>
                <a:ext cx="53980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91" name="Line"/>
            <p:cNvSpPr/>
            <p:nvPr/>
          </p:nvSpPr>
          <p:spPr>
            <a:xfrm>
              <a:off x="258027" y="238631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92" name="Line"/>
            <p:cNvSpPr/>
            <p:nvPr/>
          </p:nvSpPr>
          <p:spPr>
            <a:xfrm flipV="1">
              <a:off x="399555" y="0"/>
              <a:ext cx="2" cy="476481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400" name="Group"/>
            <p:cNvGrpSpPr/>
            <p:nvPr/>
          </p:nvGrpSpPr>
          <p:grpSpPr>
            <a:xfrm>
              <a:off x="438306" y="2357"/>
              <a:ext cx="155733" cy="472944"/>
              <a:chOff x="0" y="0"/>
              <a:chExt cx="155732" cy="472943"/>
            </a:xfrm>
          </p:grpSpPr>
          <p:sp>
            <p:nvSpPr>
              <p:cNvPr id="393" name="Rectangle"/>
              <p:cNvSpPr/>
              <p:nvPr/>
            </p:nvSpPr>
            <p:spPr>
              <a:xfrm>
                <a:off x="115643" y="0"/>
                <a:ext cx="38102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4" name="Rectangle"/>
              <p:cNvSpPr/>
              <p:nvPr/>
            </p:nvSpPr>
            <p:spPr>
              <a:xfrm>
                <a:off x="61665" y="234491"/>
                <a:ext cx="69859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5" name="Rectangle"/>
              <p:cNvSpPr/>
              <p:nvPr/>
            </p:nvSpPr>
            <p:spPr>
              <a:xfrm>
                <a:off x="50554" y="358642"/>
                <a:ext cx="104781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6" name="Rectangle"/>
              <p:cNvSpPr/>
              <p:nvPr/>
            </p:nvSpPr>
            <p:spPr>
              <a:xfrm>
                <a:off x="123974" y="234491"/>
                <a:ext cx="31759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7" name="Rectangle"/>
              <p:cNvSpPr/>
              <p:nvPr/>
            </p:nvSpPr>
            <p:spPr>
              <a:xfrm>
                <a:off x="3178" y="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8" name="Square"/>
              <p:cNvSpPr/>
              <p:nvPr/>
            </p:nvSpPr>
            <p:spPr>
              <a:xfrm>
                <a:off x="0" y="234491"/>
                <a:ext cx="107958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9" name="Rectangle"/>
              <p:cNvSpPr/>
              <p:nvPr/>
            </p:nvSpPr>
            <p:spPr>
              <a:xfrm>
                <a:off x="1589" y="358642"/>
                <a:ext cx="666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402" name="1 See bit.ly/ISO639-1 for a complete list of locales."/>
          <p:cNvSpPr txBox="1"/>
          <p:nvPr/>
        </p:nvSpPr>
        <p:spPr>
          <a:xfrm>
            <a:off x="9684102" y="10127868"/>
            <a:ext cx="3989228" cy="24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lvl="1" indent="228600" algn="r">
              <a:lnSpc>
                <a:spcPct val="80000"/>
              </a:lnSpc>
              <a:spcBef>
                <a:spcPts val="0"/>
              </a:spcBef>
              <a:defRPr sz="1100" baseline="31999">
                <a:solidFill>
                  <a:srgbClr val="D84C79"/>
                </a:solidFill>
              </a:defRPr>
            </a:pPr>
            <a:r>
              <a:rPr dirty="0"/>
              <a:t>1</a:t>
            </a:r>
            <a:r>
              <a:rPr baseline="0" dirty="0"/>
              <a:t> </a:t>
            </a:r>
            <a:r>
              <a:rPr lang="pt-BR" baseline="0" dirty="0"/>
              <a:t>Ver</a:t>
            </a:r>
            <a:r>
              <a:rPr baseline="0" dirty="0"/>
              <a:t> </a:t>
            </a:r>
            <a:r>
              <a:rPr u="sng" baseline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ource Sans Pro Bold"/>
                <a:ea typeface="Source Sans Pro Bold"/>
                <a:cs typeface="Source Sans Pro Bold"/>
                <a:sym typeface="Source Sans Pro Bold"/>
                <a:hlinkClick r:id="rId8"/>
              </a:rPr>
              <a:t>bit.ly/ISO639-1</a:t>
            </a:r>
            <a:r>
              <a:rPr baseline="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pt-BR" baseline="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para a lista completa de localizações</a:t>
            </a:r>
            <a:r>
              <a:rPr baseline="0" dirty="0"/>
              <a:t>.</a:t>
            </a:r>
          </a:p>
        </p:txBody>
      </p:sp>
      <p:grpSp>
        <p:nvGrpSpPr>
          <p:cNvPr id="409" name="Group"/>
          <p:cNvGrpSpPr/>
          <p:nvPr/>
        </p:nvGrpSpPr>
        <p:grpSpPr>
          <a:xfrm>
            <a:off x="5106115" y="6603031"/>
            <a:ext cx="683270" cy="114302"/>
            <a:chOff x="0" y="0"/>
            <a:chExt cx="683268" cy="114301"/>
          </a:xfrm>
        </p:grpSpPr>
        <p:sp>
          <p:nvSpPr>
            <p:cNvPr id="403" name="Line"/>
            <p:cNvSpPr/>
            <p:nvPr/>
          </p:nvSpPr>
          <p:spPr>
            <a:xfrm>
              <a:off x="-1" y="57150"/>
              <a:ext cx="139608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408" name="Group"/>
            <p:cNvGrpSpPr/>
            <p:nvPr/>
          </p:nvGrpSpPr>
          <p:grpSpPr>
            <a:xfrm>
              <a:off x="196567" y="-1"/>
              <a:ext cx="486702" cy="114303"/>
              <a:chOff x="0" y="0"/>
              <a:chExt cx="486701" cy="114301"/>
            </a:xfrm>
          </p:grpSpPr>
          <p:sp>
            <p:nvSpPr>
              <p:cNvPr id="404" name="Rectangle"/>
              <p:cNvSpPr/>
              <p:nvPr/>
            </p:nvSpPr>
            <p:spPr>
              <a:xfrm>
                <a:off x="-1" y="-1"/>
                <a:ext cx="127001" cy="1143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FFD7D6"/>
                    </a:solidFill>
                  </a:defRPr>
                </a:pPr>
                <a:endParaRPr/>
              </a:p>
            </p:txBody>
          </p:sp>
          <p:sp>
            <p:nvSpPr>
              <p:cNvPr id="405" name="Rectangle"/>
              <p:cNvSpPr/>
              <p:nvPr/>
            </p:nvSpPr>
            <p:spPr>
              <a:xfrm>
                <a:off x="120263" y="-1"/>
                <a:ext cx="127002" cy="114303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6" name="Rectangle"/>
              <p:cNvSpPr/>
              <p:nvPr/>
            </p:nvSpPr>
            <p:spPr>
              <a:xfrm>
                <a:off x="239812" y="-1"/>
                <a:ext cx="127002" cy="114303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7" name="Rectangle"/>
              <p:cNvSpPr/>
              <p:nvPr/>
            </p:nvSpPr>
            <p:spPr>
              <a:xfrm>
                <a:off x="359700" y="-1"/>
                <a:ext cx="127002" cy="114303"/>
              </a:xfrm>
              <a:prstGeom prst="rect">
                <a:avLst/>
              </a:prstGeom>
              <a:solidFill>
                <a:srgbClr val="7B1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415" name="Group"/>
          <p:cNvGrpSpPr/>
          <p:nvPr/>
        </p:nvGrpSpPr>
        <p:grpSpPr>
          <a:xfrm>
            <a:off x="5174822" y="9557720"/>
            <a:ext cx="540653" cy="461026"/>
            <a:chOff x="0" y="0"/>
            <a:chExt cx="540652" cy="461025"/>
          </a:xfrm>
        </p:grpSpPr>
        <p:sp>
          <p:nvSpPr>
            <p:cNvPr id="410" name="Rectangle"/>
            <p:cNvSpPr/>
            <p:nvPr/>
          </p:nvSpPr>
          <p:spPr>
            <a:xfrm>
              <a:off x="185248" y="0"/>
              <a:ext cx="73038" cy="461026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FFD7D6"/>
                  </a:solidFill>
                </a:defRPr>
              </a:pPr>
              <a:endParaRPr/>
            </a:p>
          </p:txBody>
        </p:sp>
        <p:sp>
          <p:nvSpPr>
            <p:cNvPr id="411" name="Rectangle"/>
            <p:cNvSpPr/>
            <p:nvPr/>
          </p:nvSpPr>
          <p:spPr>
            <a:xfrm>
              <a:off x="254712" y="0"/>
              <a:ext cx="111138" cy="46102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Rectangle"/>
            <p:cNvSpPr/>
            <p:nvPr/>
          </p:nvSpPr>
          <p:spPr>
            <a:xfrm>
              <a:off x="366014" y="0"/>
              <a:ext cx="73038" cy="461026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Rectangle"/>
            <p:cNvSpPr/>
            <p:nvPr/>
          </p:nvSpPr>
          <p:spPr>
            <a:xfrm>
              <a:off x="429515" y="0"/>
              <a:ext cx="111138" cy="461026"/>
            </a:xfrm>
            <a:prstGeom prst="rect">
              <a:avLst/>
            </a:prstGeom>
            <a:solidFill>
              <a:srgbClr val="D84C79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>
              <a:off x="-1" y="230512"/>
              <a:ext cx="139608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416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822" y="9978473"/>
            <a:ext cx="1754523" cy="61647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23" name="Group"/>
          <p:cNvGrpSpPr/>
          <p:nvPr/>
        </p:nvGrpSpPr>
        <p:grpSpPr>
          <a:xfrm>
            <a:off x="426960" y="2616342"/>
            <a:ext cx="837659" cy="486134"/>
            <a:chOff x="0" y="0"/>
            <a:chExt cx="721930" cy="486133"/>
          </a:xfrm>
        </p:grpSpPr>
        <p:graphicFrame>
          <p:nvGraphicFramePr>
            <p:cNvPr id="417" name="Table"/>
            <p:cNvGraphicFramePr/>
            <p:nvPr>
              <p:extLst>
                <p:ext uri="{D42A27DB-BD31-4B8C-83A1-F6EECF244321}">
                  <p14:modId xmlns:p14="http://schemas.microsoft.com/office/powerpoint/2010/main" val="1286344779"/>
                </p:ext>
              </p:extLst>
            </p:nvPr>
          </p:nvGraphicFramePr>
          <p:xfrm>
            <a:off x="396425" y="0"/>
            <a:ext cx="325505" cy="4698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37768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lang="pt-BR" sz="600" dirty="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Verdadeiro</a:t>
                        </a:r>
                        <a:endParaRPr sz="6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endParaRP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lang="pt-BR" sz="600" dirty="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Verdadeiro</a:t>
                        </a:r>
                        <a:endParaRPr sz="6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endParaRP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lang="pt-BR" sz="600" dirty="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Falso</a:t>
                        </a:r>
                        <a:endParaRPr sz="6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endParaRP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lang="pt-BR" sz="600" dirty="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Verdadeiro</a:t>
                        </a:r>
                        <a:endParaRPr sz="6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endParaRP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418" name="Line"/>
            <p:cNvSpPr/>
            <p:nvPr/>
          </p:nvSpPr>
          <p:spPr>
            <a:xfrm>
              <a:off x="232190" y="260350"/>
              <a:ext cx="118210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422" name="Group"/>
            <p:cNvGrpSpPr/>
            <p:nvPr/>
          </p:nvGrpSpPr>
          <p:grpSpPr>
            <a:xfrm>
              <a:off x="0" y="31750"/>
              <a:ext cx="76201" cy="454383"/>
              <a:chOff x="0" y="0"/>
              <a:chExt cx="76200" cy="454382"/>
            </a:xfrm>
          </p:grpSpPr>
          <p:sp>
            <p:nvSpPr>
              <p:cNvPr id="419" name="Rectangle"/>
              <p:cNvSpPr/>
              <p:nvPr/>
            </p:nvSpPr>
            <p:spPr>
              <a:xfrm>
                <a:off x="0" y="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0" name="Rectangle"/>
              <p:cNvSpPr/>
              <p:nvPr/>
            </p:nvSpPr>
            <p:spPr>
              <a:xfrm>
                <a:off x="0" y="114300"/>
                <a:ext cx="76201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1" name="Rectangle"/>
              <p:cNvSpPr/>
              <p:nvPr/>
            </p:nvSpPr>
            <p:spPr>
              <a:xfrm>
                <a:off x="0" y="352781"/>
                <a:ext cx="76201" cy="1016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427" name="Group"/>
          <p:cNvGrpSpPr/>
          <p:nvPr/>
        </p:nvGrpSpPr>
        <p:grpSpPr>
          <a:xfrm>
            <a:off x="405997" y="8600976"/>
            <a:ext cx="734561" cy="484571"/>
            <a:chOff x="-1" y="-44307"/>
            <a:chExt cx="552794" cy="484570"/>
          </a:xfrm>
        </p:grpSpPr>
        <p:sp>
          <p:nvSpPr>
            <p:cNvPr id="424" name="a string"/>
            <p:cNvSpPr txBox="1"/>
            <p:nvPr/>
          </p:nvSpPr>
          <p:spPr>
            <a:xfrm>
              <a:off x="10845" y="-44307"/>
              <a:ext cx="531102" cy="2333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rPr lang="pt-BR" dirty="0"/>
                <a:t>Uma </a:t>
              </a:r>
              <a:r>
                <a:rPr lang="pt-BR" dirty="0" err="1"/>
                <a:t>string</a:t>
              </a:r>
              <a:endParaRPr dirty="0"/>
            </a:p>
          </p:txBody>
        </p:sp>
        <p:sp>
          <p:nvSpPr>
            <p:cNvPr id="425" name="A STRING"/>
            <p:cNvSpPr txBox="1"/>
            <p:nvPr/>
          </p:nvSpPr>
          <p:spPr>
            <a:xfrm>
              <a:off x="-1" y="206949"/>
              <a:ext cx="552794" cy="2333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rPr lang="pt-BR" dirty="0"/>
                <a:t>UMA STRING</a:t>
              </a:r>
              <a:endParaRPr dirty="0"/>
            </a:p>
          </p:txBody>
        </p:sp>
        <p:sp>
          <p:nvSpPr>
            <p:cNvPr id="426" name="Line"/>
            <p:cNvSpPr/>
            <p:nvPr/>
          </p:nvSpPr>
          <p:spPr>
            <a:xfrm>
              <a:off x="276395" y="173833"/>
              <a:ext cx="2" cy="10150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428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319000" y="215900"/>
            <a:ext cx="1358900" cy="15755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39" name="Group"/>
          <p:cNvGrpSpPr/>
          <p:nvPr/>
        </p:nvGrpSpPr>
        <p:grpSpPr>
          <a:xfrm>
            <a:off x="9570914" y="8838813"/>
            <a:ext cx="891366" cy="482602"/>
            <a:chOff x="0" y="0"/>
            <a:chExt cx="722810" cy="482601"/>
          </a:xfrm>
        </p:grpSpPr>
        <p:sp>
          <p:nvSpPr>
            <p:cNvPr id="429" name="Rectangle"/>
            <p:cNvSpPr/>
            <p:nvPr/>
          </p:nvSpPr>
          <p:spPr>
            <a:xfrm>
              <a:off x="0" y="160497"/>
              <a:ext cx="66833" cy="101602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0" name="Rectangle"/>
            <p:cNvSpPr/>
            <p:nvPr/>
          </p:nvSpPr>
          <p:spPr>
            <a:xfrm>
              <a:off x="0" y="272045"/>
              <a:ext cx="66833" cy="101602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1" name="Rectangle"/>
            <p:cNvSpPr/>
            <p:nvPr/>
          </p:nvSpPr>
          <p:spPr>
            <a:xfrm>
              <a:off x="0" y="381000"/>
              <a:ext cx="66833" cy="101601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2" name="Rectangle"/>
            <p:cNvSpPr/>
            <p:nvPr/>
          </p:nvSpPr>
          <p:spPr>
            <a:xfrm>
              <a:off x="123667" y="160497"/>
              <a:ext cx="66834" cy="101602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3" name="Rectangle"/>
            <p:cNvSpPr/>
            <p:nvPr/>
          </p:nvSpPr>
          <p:spPr>
            <a:xfrm>
              <a:off x="123667" y="272045"/>
              <a:ext cx="66834" cy="10160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4" name="Rectangle"/>
            <p:cNvSpPr/>
            <p:nvPr/>
          </p:nvSpPr>
          <p:spPr>
            <a:xfrm>
              <a:off x="123667" y="381000"/>
              <a:ext cx="66834" cy="101601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aphicFrame>
          <p:nvGraphicFramePr>
            <p:cNvPr id="435" name="Table"/>
            <p:cNvGraphicFramePr/>
            <p:nvPr>
              <p:extLst>
                <p:ext uri="{D42A27DB-BD31-4B8C-83A1-F6EECF244321}">
                  <p14:modId xmlns:p14="http://schemas.microsoft.com/office/powerpoint/2010/main" val="240885217"/>
                </p:ext>
              </p:extLst>
            </p:nvPr>
          </p:nvGraphicFramePr>
          <p:xfrm>
            <a:off x="369323" y="0"/>
            <a:ext cx="353487" cy="4571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43591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lang="pt-BR" sz="600" dirty="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Verdadeiro</a:t>
                        </a:r>
                        <a:endParaRPr sz="6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endParaRP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lang="pt-BR" sz="600" dirty="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Verdadeiro</a:t>
                        </a:r>
                        <a:endParaRPr sz="6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endParaRP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 dirty="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F</a:t>
                        </a:r>
                        <a:r>
                          <a:rPr lang="pt-BR" sz="600" dirty="0" err="1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also</a:t>
                        </a:r>
                        <a:endParaRPr sz="6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endParaRP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lang="pt-BR" sz="600" dirty="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Verdadeiro</a:t>
                        </a:r>
                        <a:endParaRPr sz="6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endParaRP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436" name="Line"/>
            <p:cNvSpPr/>
            <p:nvPr/>
          </p:nvSpPr>
          <p:spPr>
            <a:xfrm>
              <a:off x="263367" y="252548"/>
              <a:ext cx="111223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37" name="Rectangle"/>
            <p:cNvSpPr/>
            <p:nvPr/>
          </p:nvSpPr>
          <p:spPr>
            <a:xfrm>
              <a:off x="0" y="50800"/>
              <a:ext cx="66833" cy="101601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8" name="Rectangle"/>
            <p:cNvSpPr/>
            <p:nvPr/>
          </p:nvSpPr>
          <p:spPr>
            <a:xfrm>
              <a:off x="123667" y="50800"/>
              <a:ext cx="66834" cy="101601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43" name="Group"/>
          <p:cNvGrpSpPr/>
          <p:nvPr/>
        </p:nvGrpSpPr>
        <p:grpSpPr>
          <a:xfrm>
            <a:off x="9468515" y="9373811"/>
            <a:ext cx="1088436" cy="659814"/>
            <a:chOff x="0" y="-60142"/>
            <a:chExt cx="1088434" cy="659812"/>
          </a:xfrm>
        </p:grpSpPr>
        <p:sp>
          <p:nvSpPr>
            <p:cNvPr id="440" name="This is a long sentence."/>
            <p:cNvSpPr txBox="1"/>
            <p:nvPr/>
          </p:nvSpPr>
          <p:spPr>
            <a:xfrm>
              <a:off x="0" y="-60142"/>
              <a:ext cx="1088434" cy="3564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rPr lang="pt-BR" dirty="0"/>
                <a:t>Esta é uma sentença longa</a:t>
              </a:r>
              <a:r>
                <a:rPr dirty="0"/>
                <a:t>.</a:t>
              </a:r>
            </a:p>
          </p:txBody>
        </p:sp>
        <p:sp>
          <p:nvSpPr>
            <p:cNvPr id="441" name="This is a long sentence."/>
            <p:cNvSpPr txBox="1"/>
            <p:nvPr/>
          </p:nvSpPr>
          <p:spPr>
            <a:xfrm>
              <a:off x="95078" y="243246"/>
              <a:ext cx="969409" cy="3564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rPr lang="pt-BR" dirty="0"/>
                <a:t>Esta é uma sentença longa</a:t>
              </a:r>
              <a:r>
                <a:rPr dirty="0"/>
                <a:t>.</a:t>
              </a:r>
            </a:p>
          </p:txBody>
        </p:sp>
        <p:sp>
          <p:nvSpPr>
            <p:cNvPr id="442" name="Line"/>
            <p:cNvSpPr/>
            <p:nvPr/>
          </p:nvSpPr>
          <p:spPr>
            <a:xfrm>
              <a:off x="544215" y="211932"/>
              <a:ext cx="2" cy="10150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44" name="Rectangle"/>
          <p:cNvSpPr/>
          <p:nvPr/>
        </p:nvSpPr>
        <p:spPr>
          <a:xfrm>
            <a:off x="4911447" y="9557719"/>
            <a:ext cx="98437" cy="461027"/>
          </a:xfrm>
          <a:prstGeom prst="rect">
            <a:avLst/>
          </a:prstGeom>
          <a:solidFill>
            <a:srgbClr val="EF86A8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FFD7D6"/>
                </a:solidFill>
              </a:defRPr>
            </a:pPr>
            <a:endParaRPr/>
          </a:p>
        </p:txBody>
      </p:sp>
      <p:sp>
        <p:nvSpPr>
          <p:cNvPr id="445" name="Rectangle"/>
          <p:cNvSpPr/>
          <p:nvPr/>
        </p:nvSpPr>
        <p:spPr>
          <a:xfrm>
            <a:off x="5019011" y="9557719"/>
            <a:ext cx="98437" cy="461027"/>
          </a:xfrm>
          <a:prstGeom prst="rect">
            <a:avLst/>
          </a:prstGeom>
          <a:solidFill>
            <a:srgbClr val="C85579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446" name="Table"/>
          <p:cNvGraphicFramePr/>
          <p:nvPr/>
        </p:nvGraphicFramePr>
        <p:xfrm>
          <a:off x="5245741" y="4254911"/>
          <a:ext cx="327817" cy="1174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27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NA   NA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7" name="Table"/>
          <p:cNvGraphicFramePr/>
          <p:nvPr/>
        </p:nvGraphicFramePr>
        <p:xfrm>
          <a:off x="5220341" y="3354387"/>
          <a:ext cx="327817" cy="1174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27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NA 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8" name="Table"/>
          <p:cNvGraphicFramePr/>
          <p:nvPr/>
        </p:nvGraphicFramePr>
        <p:xfrm>
          <a:off x="373940" y="2047899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49" name="Table"/>
          <p:cNvGraphicFramePr/>
          <p:nvPr/>
        </p:nvGraphicFramePr>
        <p:xfrm>
          <a:off x="373940" y="2623116"/>
          <a:ext cx="297732" cy="508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0" name="Table"/>
          <p:cNvGraphicFramePr/>
          <p:nvPr/>
        </p:nvGraphicFramePr>
        <p:xfrm>
          <a:off x="373940" y="3402011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1" name="Table"/>
          <p:cNvGraphicFramePr/>
          <p:nvPr/>
        </p:nvGraphicFramePr>
        <p:xfrm>
          <a:off x="373940" y="4016268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2" name="Table"/>
          <p:cNvGraphicFramePr/>
          <p:nvPr>
            <p:extLst>
              <p:ext uri="{D42A27DB-BD31-4B8C-83A1-F6EECF244321}">
                <p14:modId xmlns:p14="http://schemas.microsoft.com/office/powerpoint/2010/main" val="2545473120"/>
              </p:ext>
            </p:extLst>
          </p:nvPr>
        </p:nvGraphicFramePr>
        <p:xfrm>
          <a:off x="421270" y="4636400"/>
          <a:ext cx="269293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69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3" name="Table"/>
          <p:cNvGraphicFramePr/>
          <p:nvPr/>
        </p:nvGraphicFramePr>
        <p:xfrm>
          <a:off x="421270" y="5819674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4" name="Table"/>
          <p:cNvGraphicFramePr/>
          <p:nvPr/>
        </p:nvGraphicFramePr>
        <p:xfrm>
          <a:off x="764671" y="5817997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5" name="Table"/>
          <p:cNvGraphicFramePr/>
          <p:nvPr/>
        </p:nvGraphicFramePr>
        <p:xfrm>
          <a:off x="421124" y="6590402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6" name="Table"/>
          <p:cNvGraphicFramePr/>
          <p:nvPr/>
        </p:nvGraphicFramePr>
        <p:xfrm>
          <a:off x="764525" y="6588725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7" name="Table"/>
          <p:cNvGraphicFramePr/>
          <p:nvPr/>
        </p:nvGraphicFramePr>
        <p:xfrm>
          <a:off x="421124" y="7364316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8" name="Table"/>
          <p:cNvGraphicFramePr/>
          <p:nvPr/>
        </p:nvGraphicFramePr>
        <p:xfrm>
          <a:off x="764525" y="7362638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9" name="Table"/>
          <p:cNvGraphicFramePr/>
          <p:nvPr/>
        </p:nvGraphicFramePr>
        <p:xfrm>
          <a:off x="4811799" y="2037113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0" name="Table"/>
          <p:cNvGraphicFramePr/>
          <p:nvPr/>
        </p:nvGraphicFramePr>
        <p:xfrm>
          <a:off x="5319798" y="2037113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1" name="Table"/>
          <p:cNvGraphicFramePr/>
          <p:nvPr/>
        </p:nvGraphicFramePr>
        <p:xfrm>
          <a:off x="4766044" y="2643029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2" name="Table"/>
          <p:cNvGraphicFramePr/>
          <p:nvPr/>
        </p:nvGraphicFramePr>
        <p:xfrm>
          <a:off x="5274044" y="2643029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3" name="Table"/>
          <p:cNvGraphicFramePr/>
          <p:nvPr/>
        </p:nvGraphicFramePr>
        <p:xfrm>
          <a:off x="4856856" y="3253131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4" name="Table"/>
          <p:cNvGraphicFramePr/>
          <p:nvPr/>
        </p:nvGraphicFramePr>
        <p:xfrm>
          <a:off x="4808980" y="4029804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5" name="Table"/>
          <p:cNvGraphicFramePr/>
          <p:nvPr/>
        </p:nvGraphicFramePr>
        <p:xfrm>
          <a:off x="5291580" y="4017104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6" name="Table"/>
          <p:cNvGraphicFramePr/>
          <p:nvPr/>
        </p:nvGraphicFramePr>
        <p:xfrm>
          <a:off x="4836510" y="5821872"/>
          <a:ext cx="424996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24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7" name="Table"/>
          <p:cNvGraphicFramePr/>
          <p:nvPr/>
        </p:nvGraphicFramePr>
        <p:xfrm>
          <a:off x="5422705" y="5825602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8" name="Table"/>
          <p:cNvGraphicFramePr/>
          <p:nvPr/>
        </p:nvGraphicFramePr>
        <p:xfrm>
          <a:off x="4935872" y="6421353"/>
          <a:ext cx="139700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9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solidFill>
                            <a:srgbClr val="EF86A8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F8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85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711C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" name="Table"/>
          <p:cNvGraphicFramePr/>
          <p:nvPr/>
        </p:nvGraphicFramePr>
        <p:xfrm>
          <a:off x="5204257" y="7056502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0" name="Table"/>
          <p:cNvGraphicFramePr/>
          <p:nvPr/>
        </p:nvGraphicFramePr>
        <p:xfrm>
          <a:off x="4766044" y="7056502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1" name="Table"/>
          <p:cNvGraphicFramePr/>
          <p:nvPr/>
        </p:nvGraphicFramePr>
        <p:xfrm>
          <a:off x="5317263" y="7883526"/>
          <a:ext cx="403174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3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2" name="Table"/>
          <p:cNvGraphicFramePr/>
          <p:nvPr/>
        </p:nvGraphicFramePr>
        <p:xfrm>
          <a:off x="4891749" y="7883526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3" name="Table"/>
          <p:cNvGraphicFramePr/>
          <p:nvPr/>
        </p:nvGraphicFramePr>
        <p:xfrm>
          <a:off x="5317263" y="9564401"/>
          <a:ext cx="403174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3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4" name="Table"/>
          <p:cNvGraphicFramePr/>
          <p:nvPr/>
        </p:nvGraphicFramePr>
        <p:xfrm>
          <a:off x="4891749" y="9564401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5" name="Table"/>
          <p:cNvGraphicFramePr/>
          <p:nvPr/>
        </p:nvGraphicFramePr>
        <p:xfrm>
          <a:off x="9577028" y="5821518"/>
          <a:ext cx="173038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F8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solidFill>
                            <a:srgbClr val="EF86A8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711C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85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9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6" name="Table"/>
          <p:cNvGraphicFramePr/>
          <p:nvPr/>
        </p:nvGraphicFramePr>
        <p:xfrm>
          <a:off x="9529385" y="2025389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7" name="Table"/>
          <p:cNvGraphicFramePr/>
          <p:nvPr/>
        </p:nvGraphicFramePr>
        <p:xfrm>
          <a:off x="9542085" y="2648516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8" name="Table"/>
          <p:cNvGraphicFramePr/>
          <p:nvPr/>
        </p:nvGraphicFramePr>
        <p:xfrm>
          <a:off x="9972983" y="2648516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9" name="Table"/>
          <p:cNvGraphicFramePr/>
          <p:nvPr/>
        </p:nvGraphicFramePr>
        <p:xfrm>
          <a:off x="9561434" y="3253131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80" name="Table"/>
          <p:cNvGraphicFramePr/>
          <p:nvPr/>
        </p:nvGraphicFramePr>
        <p:xfrm>
          <a:off x="9990921" y="3254024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87" name="Group"/>
          <p:cNvGrpSpPr/>
          <p:nvPr/>
        </p:nvGrpSpPr>
        <p:grpSpPr>
          <a:xfrm>
            <a:off x="9659796" y="2009799"/>
            <a:ext cx="471893" cy="497216"/>
            <a:chOff x="-1" y="0"/>
            <a:chExt cx="471891" cy="497215"/>
          </a:xfrm>
        </p:grpSpPr>
        <p:graphicFrame>
          <p:nvGraphicFramePr>
            <p:cNvPr id="481" name="Table"/>
            <p:cNvGraphicFramePr/>
            <p:nvPr/>
          </p:nvGraphicFramePr>
          <p:xfrm>
            <a:off x="309159" y="0"/>
            <a:ext cx="162731" cy="4698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62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6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482" name="Line"/>
            <p:cNvSpPr/>
            <p:nvPr/>
          </p:nvSpPr>
          <p:spPr>
            <a:xfrm>
              <a:off x="148869" y="2603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486" name="Group"/>
            <p:cNvGrpSpPr/>
            <p:nvPr/>
          </p:nvGrpSpPr>
          <p:grpSpPr>
            <a:xfrm>
              <a:off x="-1" y="11570"/>
              <a:ext cx="119070" cy="485645"/>
              <a:chOff x="0" y="0"/>
              <a:chExt cx="119068" cy="485643"/>
            </a:xfrm>
          </p:grpSpPr>
          <p:sp>
            <p:nvSpPr>
              <p:cNvPr id="483" name="Rectangle"/>
              <p:cNvSpPr/>
              <p:nvPr/>
            </p:nvSpPr>
            <p:spPr>
              <a:xfrm>
                <a:off x="40350" y="0"/>
                <a:ext cx="77130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4" name="Square"/>
              <p:cNvSpPr/>
              <p:nvPr/>
            </p:nvSpPr>
            <p:spPr>
              <a:xfrm>
                <a:off x="0" y="247191"/>
                <a:ext cx="117479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5" name="Rectangle"/>
              <p:cNvSpPr/>
              <p:nvPr/>
            </p:nvSpPr>
            <p:spPr>
              <a:xfrm>
                <a:off x="14289" y="371342"/>
                <a:ext cx="104780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488" name="Line"/>
          <p:cNvSpPr/>
          <p:nvPr/>
        </p:nvSpPr>
        <p:spPr>
          <a:xfrm>
            <a:off x="9799442" y="2877850"/>
            <a:ext cx="139606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89" name="Line"/>
          <p:cNvSpPr/>
          <p:nvPr/>
        </p:nvSpPr>
        <p:spPr>
          <a:xfrm>
            <a:off x="9808666" y="3485354"/>
            <a:ext cx="139606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490" name="Table"/>
          <p:cNvGraphicFramePr/>
          <p:nvPr/>
        </p:nvGraphicFramePr>
        <p:xfrm>
          <a:off x="9531245" y="4027296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1" name="Table"/>
          <p:cNvGraphicFramePr/>
          <p:nvPr/>
        </p:nvGraphicFramePr>
        <p:xfrm>
          <a:off x="9960732" y="4028188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2" name="Line"/>
          <p:cNvSpPr/>
          <p:nvPr/>
        </p:nvSpPr>
        <p:spPr>
          <a:xfrm>
            <a:off x="9809033" y="4257960"/>
            <a:ext cx="139606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493" name="Table"/>
          <p:cNvGraphicFramePr/>
          <p:nvPr/>
        </p:nvGraphicFramePr>
        <p:xfrm>
          <a:off x="9988940" y="6583454"/>
          <a:ext cx="173038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9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solidFill>
                            <a:srgbClr val="EF86A8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F8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85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711C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4" name="Table"/>
          <p:cNvGraphicFramePr/>
          <p:nvPr/>
        </p:nvGraphicFramePr>
        <p:xfrm>
          <a:off x="9577028" y="6583454"/>
          <a:ext cx="173038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F8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solidFill>
                            <a:srgbClr val="EF86A8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711C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85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9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roup"/>
          <p:cNvGrpSpPr/>
          <p:nvPr/>
        </p:nvGrpSpPr>
        <p:grpSpPr>
          <a:xfrm>
            <a:off x="8371481" y="255313"/>
            <a:ext cx="6157897" cy="3566664"/>
            <a:chOff x="0" y="51032"/>
            <a:chExt cx="6157895" cy="3566662"/>
          </a:xfrm>
        </p:grpSpPr>
        <p:grpSp>
          <p:nvGrpSpPr>
            <p:cNvPr id="511" name="Group"/>
            <p:cNvGrpSpPr/>
            <p:nvPr/>
          </p:nvGrpSpPr>
          <p:grpSpPr>
            <a:xfrm>
              <a:off x="23292" y="51032"/>
              <a:ext cx="6134604" cy="2980094"/>
              <a:chOff x="0" y="51032"/>
              <a:chExt cx="6134603" cy="2980093"/>
            </a:xfrm>
          </p:grpSpPr>
          <p:sp>
            <p:nvSpPr>
              <p:cNvPr id="496" name="Triangle"/>
              <p:cNvSpPr/>
              <p:nvPr/>
            </p:nvSpPr>
            <p:spPr>
              <a:xfrm rot="1800000">
                <a:off x="1177378" y="304285"/>
                <a:ext cx="1319511" cy="1143862"/>
              </a:xfrm>
              <a:prstGeom prst="triangle">
                <a:avLst/>
              </a:prstGeom>
              <a:solidFill>
                <a:srgbClr val="F7CFCD"/>
              </a:solidFill>
              <a:ln w="3175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7" name="Circle"/>
              <p:cNvSpPr/>
              <p:nvPr/>
            </p:nvSpPr>
            <p:spPr>
              <a:xfrm flipH="1">
                <a:off x="1550783" y="838358"/>
                <a:ext cx="422091" cy="422091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8" name="Circle"/>
              <p:cNvSpPr/>
              <p:nvPr/>
            </p:nvSpPr>
            <p:spPr>
              <a:xfrm flipH="1">
                <a:off x="0" y="819779"/>
                <a:ext cx="422090" cy="422090"/>
              </a:xfrm>
              <a:prstGeom prst="ellipse">
                <a:avLst/>
              </a:prstGeom>
              <a:solidFill>
                <a:srgbClr val="F7CFCD">
                  <a:alpha val="5030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9" name="Triangle"/>
              <p:cNvSpPr/>
              <p:nvPr/>
            </p:nvSpPr>
            <p:spPr>
              <a:xfrm rot="19800000">
                <a:off x="2896975" y="973389"/>
                <a:ext cx="1319511" cy="1143862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0" name="Triangle"/>
              <p:cNvSpPr/>
              <p:nvPr/>
            </p:nvSpPr>
            <p:spPr>
              <a:xfrm rot="1800000">
                <a:off x="3470361" y="1634010"/>
                <a:ext cx="1319512" cy="1143863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1" name="Circle"/>
              <p:cNvSpPr/>
              <p:nvPr/>
            </p:nvSpPr>
            <p:spPr>
              <a:xfrm flipH="1">
                <a:off x="3461023" y="1507462"/>
                <a:ext cx="422091" cy="422091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2" name="Circle"/>
              <p:cNvSpPr/>
              <p:nvPr/>
            </p:nvSpPr>
            <p:spPr>
              <a:xfrm flipH="1">
                <a:off x="3843766" y="2168083"/>
                <a:ext cx="422091" cy="422091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3" name="Triangle"/>
              <p:cNvSpPr/>
              <p:nvPr/>
            </p:nvSpPr>
            <p:spPr>
              <a:xfrm rot="1800000">
                <a:off x="3470361" y="312963"/>
                <a:ext cx="1319512" cy="1143863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4" name="Circle"/>
              <p:cNvSpPr/>
              <p:nvPr/>
            </p:nvSpPr>
            <p:spPr>
              <a:xfrm flipH="1">
                <a:off x="3843766" y="847037"/>
                <a:ext cx="422091" cy="422091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5" name="Triangle"/>
              <p:cNvSpPr/>
              <p:nvPr/>
            </p:nvSpPr>
            <p:spPr>
              <a:xfrm rot="19800000">
                <a:off x="4044132" y="318647"/>
                <a:ext cx="1319512" cy="1143863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6" name="Circle"/>
              <p:cNvSpPr/>
              <p:nvPr/>
            </p:nvSpPr>
            <p:spPr>
              <a:xfrm flipH="1">
                <a:off x="4608181" y="852721"/>
                <a:ext cx="422091" cy="422091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7" name="Triangle"/>
              <p:cNvSpPr/>
              <p:nvPr/>
            </p:nvSpPr>
            <p:spPr>
              <a:xfrm rot="1800000">
                <a:off x="4617518" y="979269"/>
                <a:ext cx="1319511" cy="1143863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8" name="Circle"/>
              <p:cNvSpPr/>
              <p:nvPr/>
            </p:nvSpPr>
            <p:spPr>
              <a:xfrm flipH="1">
                <a:off x="4990923" y="1513342"/>
                <a:ext cx="422091" cy="422091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9" name="Triangle"/>
              <p:cNvSpPr/>
              <p:nvPr/>
            </p:nvSpPr>
            <p:spPr>
              <a:xfrm rot="19800000">
                <a:off x="1751149" y="309969"/>
                <a:ext cx="1319512" cy="1143862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10" name="Circle"/>
              <p:cNvSpPr/>
              <p:nvPr/>
            </p:nvSpPr>
            <p:spPr>
              <a:xfrm flipH="1">
                <a:off x="2315198" y="844042"/>
                <a:ext cx="422091" cy="422091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512" name="Rectangle"/>
            <p:cNvSpPr/>
            <p:nvPr/>
          </p:nvSpPr>
          <p:spPr>
            <a:xfrm>
              <a:off x="0" y="1050772"/>
              <a:ext cx="5593306" cy="2566923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713" name="Rectangle"/>
          <p:cNvSpPr/>
          <p:nvPr/>
        </p:nvSpPr>
        <p:spPr>
          <a:xfrm>
            <a:off x="9079847" y="1842584"/>
            <a:ext cx="647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4" name="Rectangle"/>
          <p:cNvSpPr/>
          <p:nvPr/>
        </p:nvSpPr>
        <p:spPr>
          <a:xfrm>
            <a:off x="4335819" y="6148733"/>
            <a:ext cx="1397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5" name="Rectangle"/>
          <p:cNvSpPr/>
          <p:nvPr/>
        </p:nvSpPr>
        <p:spPr>
          <a:xfrm>
            <a:off x="4335819" y="5427118"/>
            <a:ext cx="591246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6" name="Rectangle"/>
          <p:cNvSpPr/>
          <p:nvPr/>
        </p:nvSpPr>
        <p:spPr>
          <a:xfrm>
            <a:off x="4335819" y="5611461"/>
            <a:ext cx="591246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7" name="Rectangle"/>
          <p:cNvSpPr/>
          <p:nvPr/>
        </p:nvSpPr>
        <p:spPr>
          <a:xfrm>
            <a:off x="4335819" y="5802783"/>
            <a:ext cx="578546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8" name="Rectangle"/>
          <p:cNvSpPr/>
          <p:nvPr/>
        </p:nvSpPr>
        <p:spPr>
          <a:xfrm>
            <a:off x="4335819" y="5979235"/>
            <a:ext cx="578546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5" name="Rectangle"/>
          <p:cNvSpPr/>
          <p:nvPr/>
        </p:nvSpPr>
        <p:spPr>
          <a:xfrm>
            <a:off x="4335819" y="4713925"/>
            <a:ext cx="58420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6" name="Rectangle"/>
          <p:cNvSpPr/>
          <p:nvPr/>
        </p:nvSpPr>
        <p:spPr>
          <a:xfrm>
            <a:off x="4335819" y="4888764"/>
            <a:ext cx="5842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7" name="Rectangle"/>
          <p:cNvSpPr/>
          <p:nvPr/>
        </p:nvSpPr>
        <p:spPr>
          <a:xfrm>
            <a:off x="4335819" y="5067300"/>
            <a:ext cx="5969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8" name="Rectangle"/>
          <p:cNvSpPr/>
          <p:nvPr/>
        </p:nvSpPr>
        <p:spPr>
          <a:xfrm>
            <a:off x="4335819" y="5252568"/>
            <a:ext cx="616646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9" name="Rectangle"/>
          <p:cNvSpPr/>
          <p:nvPr/>
        </p:nvSpPr>
        <p:spPr>
          <a:xfrm>
            <a:off x="4335819" y="1842584"/>
            <a:ext cx="1457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0" name="Rectangle"/>
          <p:cNvSpPr/>
          <p:nvPr/>
        </p:nvSpPr>
        <p:spPr>
          <a:xfrm>
            <a:off x="4335819" y="2026135"/>
            <a:ext cx="1457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1" name="Rectangle"/>
          <p:cNvSpPr/>
          <p:nvPr/>
        </p:nvSpPr>
        <p:spPr>
          <a:xfrm>
            <a:off x="4335819" y="2207983"/>
            <a:ext cx="1457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2" name="Rectangle"/>
          <p:cNvSpPr/>
          <p:nvPr/>
        </p:nvSpPr>
        <p:spPr>
          <a:xfrm>
            <a:off x="4335819" y="2384145"/>
            <a:ext cx="1457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3" name="Rectangle"/>
          <p:cNvSpPr/>
          <p:nvPr/>
        </p:nvSpPr>
        <p:spPr>
          <a:xfrm>
            <a:off x="4335819" y="2556960"/>
            <a:ext cx="1457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4" name="Rectangle"/>
          <p:cNvSpPr/>
          <p:nvPr/>
        </p:nvSpPr>
        <p:spPr>
          <a:xfrm>
            <a:off x="4335819" y="2732856"/>
            <a:ext cx="1457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5" name="Rectangle"/>
          <p:cNvSpPr/>
          <p:nvPr/>
        </p:nvSpPr>
        <p:spPr>
          <a:xfrm>
            <a:off x="4335819" y="2917596"/>
            <a:ext cx="1457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6" name="Rectangle"/>
          <p:cNvSpPr/>
          <p:nvPr/>
        </p:nvSpPr>
        <p:spPr>
          <a:xfrm>
            <a:off x="4335819" y="3100575"/>
            <a:ext cx="1457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7" name="Rectangle"/>
          <p:cNvSpPr/>
          <p:nvPr/>
        </p:nvSpPr>
        <p:spPr>
          <a:xfrm>
            <a:off x="4335819" y="3280909"/>
            <a:ext cx="1457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8" name="Rectangle"/>
          <p:cNvSpPr/>
          <p:nvPr/>
        </p:nvSpPr>
        <p:spPr>
          <a:xfrm>
            <a:off x="4335819" y="3461851"/>
            <a:ext cx="1838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9" name="Rectangle"/>
          <p:cNvSpPr/>
          <p:nvPr/>
        </p:nvSpPr>
        <p:spPr>
          <a:xfrm>
            <a:off x="4335819" y="3640749"/>
            <a:ext cx="1838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0" name="Rectangle"/>
          <p:cNvSpPr/>
          <p:nvPr/>
        </p:nvSpPr>
        <p:spPr>
          <a:xfrm>
            <a:off x="4335819" y="3822608"/>
            <a:ext cx="1838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1" name="Rectangle"/>
          <p:cNvSpPr/>
          <p:nvPr/>
        </p:nvSpPr>
        <p:spPr>
          <a:xfrm>
            <a:off x="4335819" y="4001201"/>
            <a:ext cx="1838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2" name="Rectangle"/>
          <p:cNvSpPr/>
          <p:nvPr/>
        </p:nvSpPr>
        <p:spPr>
          <a:xfrm>
            <a:off x="4335819" y="4181414"/>
            <a:ext cx="1838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3" name="Rectangle"/>
          <p:cNvSpPr/>
          <p:nvPr/>
        </p:nvSpPr>
        <p:spPr>
          <a:xfrm>
            <a:off x="4335819" y="4353520"/>
            <a:ext cx="183854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4" name="Rectangle"/>
          <p:cNvSpPr/>
          <p:nvPr/>
        </p:nvSpPr>
        <p:spPr>
          <a:xfrm>
            <a:off x="4335819" y="4530807"/>
            <a:ext cx="50800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4" name="Rectangle"/>
          <p:cNvSpPr/>
          <p:nvPr/>
        </p:nvSpPr>
        <p:spPr>
          <a:xfrm>
            <a:off x="310590" y="6044801"/>
            <a:ext cx="3094484" cy="3860027"/>
          </a:xfrm>
          <a:prstGeom prst="rect">
            <a:avLst/>
          </a:prstGeom>
          <a:solidFill>
            <a:srgbClr val="FFFC41">
              <a:alpha val="23776"/>
            </a:srgbClr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5" name="Rectangle"/>
          <p:cNvSpPr/>
          <p:nvPr/>
        </p:nvSpPr>
        <p:spPr>
          <a:xfrm>
            <a:off x="310590" y="616563"/>
            <a:ext cx="3094484" cy="5339676"/>
          </a:xfrm>
          <a:prstGeom prst="rect">
            <a:avLst/>
          </a:prstGeom>
          <a:solidFill>
            <a:srgbClr val="FFFC41">
              <a:alpha val="23776"/>
            </a:srgbClr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6" name="Rectangle"/>
          <p:cNvSpPr/>
          <p:nvPr/>
        </p:nvSpPr>
        <p:spPr>
          <a:xfrm>
            <a:off x="10054920" y="6998611"/>
            <a:ext cx="1917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7" name="Rectangle"/>
          <p:cNvSpPr/>
          <p:nvPr/>
        </p:nvSpPr>
        <p:spPr>
          <a:xfrm>
            <a:off x="10054920" y="7179763"/>
            <a:ext cx="1917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8" name="Rectangle"/>
          <p:cNvSpPr/>
          <p:nvPr/>
        </p:nvSpPr>
        <p:spPr>
          <a:xfrm>
            <a:off x="10054920" y="7362482"/>
            <a:ext cx="1917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9" name="Rectangle"/>
          <p:cNvSpPr/>
          <p:nvPr/>
        </p:nvSpPr>
        <p:spPr>
          <a:xfrm>
            <a:off x="10054920" y="7543633"/>
            <a:ext cx="2806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0" name="Rectangle"/>
          <p:cNvSpPr/>
          <p:nvPr/>
        </p:nvSpPr>
        <p:spPr>
          <a:xfrm>
            <a:off x="10054920" y="7724784"/>
            <a:ext cx="3568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1" name="Rectangle"/>
          <p:cNvSpPr/>
          <p:nvPr/>
        </p:nvSpPr>
        <p:spPr>
          <a:xfrm>
            <a:off x="10054920" y="7902932"/>
            <a:ext cx="4711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2" name="Rectangle"/>
          <p:cNvSpPr/>
          <p:nvPr/>
        </p:nvSpPr>
        <p:spPr>
          <a:xfrm>
            <a:off x="13547059" y="6997082"/>
            <a:ext cx="520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3" name="Rectangle"/>
          <p:cNvSpPr/>
          <p:nvPr/>
        </p:nvSpPr>
        <p:spPr>
          <a:xfrm>
            <a:off x="13477209" y="6997082"/>
            <a:ext cx="520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4" name="Rectangle"/>
          <p:cNvSpPr/>
          <p:nvPr/>
        </p:nvSpPr>
        <p:spPr>
          <a:xfrm>
            <a:off x="13408004" y="7912679"/>
            <a:ext cx="204490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5" name="Rectangle"/>
          <p:cNvSpPr/>
          <p:nvPr/>
        </p:nvSpPr>
        <p:spPr>
          <a:xfrm>
            <a:off x="13408004" y="7728098"/>
            <a:ext cx="204490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6" name="Rectangle"/>
          <p:cNvSpPr/>
          <p:nvPr/>
        </p:nvSpPr>
        <p:spPr>
          <a:xfrm>
            <a:off x="13408004" y="7546520"/>
            <a:ext cx="1282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7" name="Rectangle"/>
          <p:cNvSpPr/>
          <p:nvPr/>
        </p:nvSpPr>
        <p:spPr>
          <a:xfrm>
            <a:off x="13408004" y="7364941"/>
            <a:ext cx="204490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8" name="Rectangle"/>
          <p:cNvSpPr/>
          <p:nvPr/>
        </p:nvSpPr>
        <p:spPr>
          <a:xfrm>
            <a:off x="13407359" y="7178660"/>
            <a:ext cx="204490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9" name="Rectangle"/>
          <p:cNvSpPr/>
          <p:nvPr/>
        </p:nvSpPr>
        <p:spPr>
          <a:xfrm>
            <a:off x="13407359" y="6997082"/>
            <a:ext cx="520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0" name="Rectangle"/>
          <p:cNvSpPr/>
          <p:nvPr/>
        </p:nvSpPr>
        <p:spPr>
          <a:xfrm>
            <a:off x="13230204" y="7912679"/>
            <a:ext cx="128291" cy="144382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1" name="Rectangle"/>
          <p:cNvSpPr/>
          <p:nvPr/>
        </p:nvSpPr>
        <p:spPr>
          <a:xfrm>
            <a:off x="13230204" y="7728098"/>
            <a:ext cx="128291" cy="144382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2" name="Rectangle"/>
          <p:cNvSpPr/>
          <p:nvPr/>
        </p:nvSpPr>
        <p:spPr>
          <a:xfrm>
            <a:off x="13230204" y="7546520"/>
            <a:ext cx="128291" cy="144382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3" name="Rectangle"/>
          <p:cNvSpPr/>
          <p:nvPr/>
        </p:nvSpPr>
        <p:spPr>
          <a:xfrm>
            <a:off x="13230204" y="7364941"/>
            <a:ext cx="128291" cy="144382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4" name="Rectangle"/>
          <p:cNvSpPr/>
          <p:nvPr/>
        </p:nvSpPr>
        <p:spPr>
          <a:xfrm>
            <a:off x="13229559" y="7178660"/>
            <a:ext cx="128291" cy="144382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5" name="Rectangle"/>
          <p:cNvSpPr/>
          <p:nvPr/>
        </p:nvSpPr>
        <p:spPr>
          <a:xfrm>
            <a:off x="13229559" y="6997082"/>
            <a:ext cx="520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6" name="Rectangle"/>
          <p:cNvSpPr/>
          <p:nvPr/>
        </p:nvSpPr>
        <p:spPr>
          <a:xfrm>
            <a:off x="13305759" y="6997082"/>
            <a:ext cx="520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7" name="Rectangle"/>
          <p:cNvSpPr/>
          <p:nvPr/>
        </p:nvSpPr>
        <p:spPr>
          <a:xfrm>
            <a:off x="13115904" y="7364941"/>
            <a:ext cx="647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8" name="Rectangle"/>
          <p:cNvSpPr/>
          <p:nvPr/>
        </p:nvSpPr>
        <p:spPr>
          <a:xfrm>
            <a:off x="13115259" y="7178660"/>
            <a:ext cx="647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9" name="Rectangle"/>
          <p:cNvSpPr/>
          <p:nvPr/>
        </p:nvSpPr>
        <p:spPr>
          <a:xfrm>
            <a:off x="13115259" y="6997082"/>
            <a:ext cx="647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540" name="Table"/>
          <p:cNvGraphicFramePr/>
          <p:nvPr>
            <p:extLst>
              <p:ext uri="{D42A27DB-BD31-4B8C-83A1-F6EECF244321}">
                <p14:modId xmlns:p14="http://schemas.microsoft.com/office/powerpoint/2010/main" val="541663240"/>
              </p:ext>
            </p:extLst>
          </p:nvPr>
        </p:nvGraphicFramePr>
        <p:xfrm>
          <a:off x="10070811" y="6826346"/>
          <a:ext cx="3645123" cy="1282694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67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242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dirty="0" err="1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regexp</a:t>
                      </a:r>
                      <a:endParaRPr sz="900" dirty="0">
                        <a:latin typeface="+mn-lt"/>
                        <a:ea typeface="+mn-ea"/>
                        <a:cs typeface="+mn-cs"/>
                        <a:sym typeface="Source Sans Pro Regular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matches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rPr lang="pt-BR" dirty="0"/>
                        <a:t>exemplo</a:t>
                      </a:r>
                      <a:endParaRPr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?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sym typeface="Source Sans Pro Regular"/>
                        </a:rPr>
                        <a:t>zero </a:t>
                      </a:r>
                      <a:r>
                        <a:rPr lang="pt-BR" sz="1100" dirty="0">
                          <a:sym typeface="Source Sans Pro Regular"/>
                        </a:rPr>
                        <a:t>ou um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quant("a?")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.a.aa.aaa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*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sym typeface="Source Sans Pro Regular"/>
                        </a:rPr>
                        <a:t>zero or m</a:t>
                      </a:r>
                      <a:r>
                        <a:rPr lang="pt-BR" sz="1100" dirty="0">
                          <a:sym typeface="Source Sans Pro Regular"/>
                        </a:rPr>
                        <a:t>ais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quant("a*")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.a.aa.aaa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+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pt-BR" sz="1100" dirty="0">
                          <a:sym typeface="Source Sans Pro Regular"/>
                        </a:rPr>
                        <a:t>um ou mais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quant("a+")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.a.aa.aaa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{n}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r>
                        <a:rPr lang="pt-BR" dirty="0"/>
                        <a:t>e</a:t>
                      </a:r>
                      <a:r>
                        <a:rPr dirty="0" err="1"/>
                        <a:t>xa</a:t>
                      </a:r>
                      <a:r>
                        <a:rPr lang="pt-BR" dirty="0" err="1"/>
                        <a:t>tamente</a:t>
                      </a:r>
                      <a:r>
                        <a:rPr lang="pt-BR" dirty="0"/>
                        <a:t> n</a:t>
                      </a:r>
                      <a:endParaRPr dirty="0">
                        <a:latin typeface="Source Sans Pro Bold"/>
                        <a:ea typeface="Source Sans Pro Bold"/>
                        <a:cs typeface="Source Sans Pro Bold"/>
                        <a:sym typeface="Source Sans Pro Bold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quant("a{2}")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.a.aa.aaa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{n, 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rPr dirty="0"/>
                        <a:t>n</a:t>
                      </a:r>
                      <a:r>
                        <a:rPr dirty="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 </a:t>
                      </a:r>
                      <a:r>
                        <a:rPr lang="pt-BR" dirty="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ou mais</a:t>
                      </a:r>
                      <a:endParaRPr dirty="0">
                        <a:latin typeface="+mn-lt"/>
                        <a:ea typeface="+mn-ea"/>
                        <a:cs typeface="+mn-cs"/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quant("a{2,}")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.a.aa.aaa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{n, m}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r>
                        <a:rPr lang="pt-BR" dirty="0"/>
                        <a:t>entre</a:t>
                      </a:r>
                      <a:r>
                        <a:rPr dirty="0"/>
                        <a:t> </a:t>
                      </a:r>
                      <a:r>
                        <a:rPr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n</a:t>
                      </a:r>
                      <a:r>
                        <a:rPr dirty="0"/>
                        <a:t> </a:t>
                      </a:r>
                      <a:r>
                        <a:rPr lang="pt-BR" dirty="0"/>
                        <a:t>e</a:t>
                      </a:r>
                      <a:r>
                        <a:rPr dirty="0"/>
                        <a:t> </a:t>
                      </a:r>
                      <a:r>
                        <a:rPr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m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quant("a{2,4}")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sym typeface="Source Sans Pro Regular"/>
                        </a:rPr>
                        <a:t>.</a:t>
                      </a:r>
                      <a:r>
                        <a:rPr sz="1100" dirty="0" err="1">
                          <a:sym typeface="Source Sans Pro Regular"/>
                        </a:rPr>
                        <a:t>a.aa.aaa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45" name="Rectangle"/>
          <p:cNvSpPr/>
          <p:nvPr/>
        </p:nvSpPr>
        <p:spPr>
          <a:xfrm>
            <a:off x="5186755" y="8549646"/>
            <a:ext cx="1778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6" name="Rectangle"/>
          <p:cNvSpPr/>
          <p:nvPr/>
        </p:nvSpPr>
        <p:spPr>
          <a:xfrm>
            <a:off x="5186755" y="8365214"/>
            <a:ext cx="1778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7" name="Rectangle"/>
          <p:cNvSpPr/>
          <p:nvPr/>
        </p:nvSpPr>
        <p:spPr>
          <a:xfrm>
            <a:off x="8481602" y="8557266"/>
            <a:ext cx="635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8" name="Rectangle"/>
          <p:cNvSpPr/>
          <p:nvPr/>
        </p:nvSpPr>
        <p:spPr>
          <a:xfrm>
            <a:off x="8346762" y="8372834"/>
            <a:ext cx="635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549" name="Table"/>
          <p:cNvGraphicFramePr/>
          <p:nvPr>
            <p:extLst>
              <p:ext uri="{D42A27DB-BD31-4B8C-83A1-F6EECF244321}">
                <p14:modId xmlns:p14="http://schemas.microsoft.com/office/powerpoint/2010/main" val="2184926420"/>
              </p:ext>
            </p:extLst>
          </p:nvPr>
        </p:nvGraphicFramePr>
        <p:xfrm>
          <a:off x="5199645" y="8203251"/>
          <a:ext cx="3350940" cy="546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67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dirty="0" err="1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regexp</a:t>
                      </a:r>
                      <a:endParaRPr sz="900" dirty="0">
                        <a:latin typeface="+mn-lt"/>
                        <a:ea typeface="+mn-ea"/>
                        <a:cs typeface="+mn-cs"/>
                        <a:sym typeface="Source Sans Pro Regular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pt-BR" sz="900" dirty="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encontra</a:t>
                      </a:r>
                      <a:endParaRPr sz="900" dirty="0">
                        <a:latin typeface="+mn-lt"/>
                        <a:ea typeface="+mn-ea"/>
                        <a:cs typeface="+mn-cs"/>
                        <a:sym typeface="Source Sans Pro Regular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rPr lang="pt-BR" dirty="0"/>
                        <a:t>exemplo</a:t>
                      </a:r>
                      <a:endParaRPr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^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pt-BR" sz="1100" dirty="0">
                          <a:sym typeface="Source Sans Pro Regular"/>
                        </a:rPr>
                        <a:t>início da </a:t>
                      </a:r>
                      <a:r>
                        <a:rPr sz="1100" dirty="0">
                          <a:sym typeface="Source Sans Pro Regular"/>
                        </a:rPr>
                        <a:t>string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anchor("^a")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aaa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$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pt-BR" sz="1100" dirty="0">
                          <a:sym typeface="Source Sans Pro Regular"/>
                        </a:rPr>
                        <a:t>fim da</a:t>
                      </a:r>
                      <a:r>
                        <a:rPr sz="1100" dirty="0">
                          <a:sym typeface="Source Sans Pro Regular"/>
                        </a:rPr>
                        <a:t> string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anchor("a$")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aaa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0" name="Rectangle"/>
          <p:cNvSpPr/>
          <p:nvPr/>
        </p:nvSpPr>
        <p:spPr>
          <a:xfrm>
            <a:off x="5179135" y="7542618"/>
            <a:ext cx="3187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1" name="Rectangle"/>
          <p:cNvSpPr/>
          <p:nvPr/>
        </p:nvSpPr>
        <p:spPr>
          <a:xfrm>
            <a:off x="5179135" y="7360316"/>
            <a:ext cx="4330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2" name="Rectangle"/>
          <p:cNvSpPr/>
          <p:nvPr/>
        </p:nvSpPr>
        <p:spPr>
          <a:xfrm>
            <a:off x="5179135" y="7175870"/>
            <a:ext cx="3568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3" name="Rectangle"/>
          <p:cNvSpPr/>
          <p:nvPr/>
        </p:nvSpPr>
        <p:spPr>
          <a:xfrm>
            <a:off x="5179135" y="6995709"/>
            <a:ext cx="3060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4" name="Rectangle"/>
          <p:cNvSpPr/>
          <p:nvPr/>
        </p:nvSpPr>
        <p:spPr>
          <a:xfrm>
            <a:off x="8201108" y="7550238"/>
            <a:ext cx="2159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5" name="Rectangle"/>
          <p:cNvSpPr/>
          <p:nvPr/>
        </p:nvSpPr>
        <p:spPr>
          <a:xfrm>
            <a:off x="8353332" y="7367936"/>
            <a:ext cx="1270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6" name="Rectangle"/>
          <p:cNvSpPr/>
          <p:nvPr/>
        </p:nvSpPr>
        <p:spPr>
          <a:xfrm>
            <a:off x="8496031" y="7183490"/>
            <a:ext cx="520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7" name="Rectangle"/>
          <p:cNvSpPr/>
          <p:nvPr/>
        </p:nvSpPr>
        <p:spPr>
          <a:xfrm>
            <a:off x="8419831" y="7003329"/>
            <a:ext cx="647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8" name="Square"/>
          <p:cNvSpPr/>
          <p:nvPr/>
        </p:nvSpPr>
        <p:spPr>
          <a:xfrm>
            <a:off x="8200463" y="7003329"/>
            <a:ext cx="1536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9" name="Square"/>
          <p:cNvSpPr/>
          <p:nvPr/>
        </p:nvSpPr>
        <p:spPr>
          <a:xfrm>
            <a:off x="8200463" y="7187775"/>
            <a:ext cx="1536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560" name="Table"/>
          <p:cNvGraphicFramePr/>
          <p:nvPr>
            <p:extLst>
              <p:ext uri="{D42A27DB-BD31-4B8C-83A1-F6EECF244321}">
                <p14:modId xmlns:p14="http://schemas.microsoft.com/office/powerpoint/2010/main" val="666737198"/>
              </p:ext>
            </p:extLst>
          </p:nvPr>
        </p:nvGraphicFramePr>
        <p:xfrm>
          <a:off x="5199645" y="6826346"/>
          <a:ext cx="3360715" cy="927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67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7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regexp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pt-BR" sz="900" dirty="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encontra</a:t>
                      </a:r>
                      <a:endParaRPr sz="900" dirty="0">
                        <a:latin typeface="+mn-lt"/>
                        <a:ea typeface="+mn-ea"/>
                        <a:cs typeface="+mn-cs"/>
                        <a:sym typeface="Source Sans Pro Regular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rPr lang="pt-BR" dirty="0"/>
                        <a:t>exemplo</a:t>
                      </a:r>
                      <a:endParaRPr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ab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|</a:t>
                      </a:r>
                      <a:r>
                        <a:t>d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pt-BR" sz="1100" dirty="0">
                          <a:sym typeface="Source Sans Pro Regular"/>
                        </a:rPr>
                        <a:t>ou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alt("ab|d")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abcde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[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abe</a:t>
                      </a:r>
                      <a:r>
                        <a:t>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pt-BR" sz="1100" dirty="0">
                          <a:sym typeface="Source Sans Pro Regular"/>
                        </a:rPr>
                        <a:t>um dos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alt("[abe]")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abcde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[^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abe</a:t>
                      </a:r>
                      <a:r>
                        <a:t>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pt-BR" sz="1100" dirty="0">
                          <a:sym typeface="Source Sans Pro Regular"/>
                        </a:rPr>
                        <a:t>tudo menos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alt("[^abe]")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abcde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[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</a:t>
                      </a:r>
                      <a:r>
                        <a:t>-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c</a:t>
                      </a:r>
                      <a:r>
                        <a:t>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sym typeface="Source Sans Pro Regular"/>
                        </a:rPr>
                        <a:t>range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alt("[a-c]")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abcde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1" name="regex(pattern, ignore_case = FALSE, multiline = FALSE, comments = FALSE, dotall = FALSE, ...) Modifies a regex to ignore cases, match end of lines as well of end of strings, allow R comments within regex's , and/or to have . match everything including \n"/>
          <p:cNvSpPr txBox="1"/>
          <p:nvPr/>
        </p:nvSpPr>
        <p:spPr>
          <a:xfrm>
            <a:off x="429772" y="6836729"/>
            <a:ext cx="2933702" cy="3284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/>
              <a:t>regex(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pattern, 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ignore_case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= FALSE, multiline = FALSE, comments = FALSE, 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dotall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= FALSE, ...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Modifi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ca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o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regex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para ignorar maiúsculas/minúsculas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,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encontrar fim de linha como fim da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,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permitir comentários do R dentro do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regex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Encontrar tudo incluindo \n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 dirty="0" err="1"/>
              <a:t>str_detect</a:t>
            </a:r>
            <a:r>
              <a:rPr dirty="0"/>
              <a:t>("I", regex("</a:t>
            </a:r>
            <a:r>
              <a:rPr dirty="0" err="1"/>
              <a:t>i</a:t>
            </a:r>
            <a:r>
              <a:rPr dirty="0"/>
              <a:t>", TRUE)) </a:t>
            </a:r>
            <a:endParaRPr i="1" dirty="0">
              <a:latin typeface="+mn-lt"/>
              <a:ea typeface="+mn-ea"/>
              <a:cs typeface="+mn-cs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rgbClr val="000000"/>
                </a:solidFill>
              </a:defRPr>
            </a:pPr>
            <a:endParaRPr i="1" dirty="0">
              <a:latin typeface="+mn-lt"/>
              <a:ea typeface="+mn-ea"/>
              <a:cs typeface="+mn-cs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/>
              <a:t>fixed()</a:t>
            </a:r>
            <a:r>
              <a:rPr i="1" dirty="0"/>
              <a:t> </a:t>
            </a:r>
            <a:r>
              <a:rPr lang="pt-BR" i="1" dirty="0"/>
              <a:t>E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ncontra bytes básicos mas irá perder alguns caracteres que podem estar representados de outras formas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(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rápido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).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str_detect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("\u0130", fixed("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"))</a:t>
            </a:r>
            <a:endParaRPr i="1" dirty="0"/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rgbClr val="000000"/>
                </a:solidFill>
              </a:defRPr>
            </a:pPr>
            <a:endParaRPr i="1" dirty="0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coll</a:t>
            </a:r>
            <a:r>
              <a:rPr dirty="0"/>
              <a:t>()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Encontra bytes básicos e usa a localização para reconhecer os caracteres que podem ser representados de várias formas (lento)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str_detect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("\u0130",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coll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", TRUE, locale = "tr"))</a:t>
            </a:r>
            <a:endParaRPr i="1" dirty="0"/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rgbClr val="000000"/>
                </a:solidFill>
              </a:defRPr>
            </a:pPr>
            <a:endParaRPr i="1" dirty="0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/>
              <a:t>boundary()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Encontra fronteiras entre caracteres, quebra de linhas, sentenças ou palavras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str_split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(sentences, boundary("word"))</a:t>
            </a:r>
          </a:p>
        </p:txBody>
      </p:sp>
      <p:graphicFrame>
        <p:nvGraphicFramePr>
          <p:cNvPr id="562" name="Table"/>
          <p:cNvGraphicFramePr/>
          <p:nvPr>
            <p:extLst>
              <p:ext uri="{D42A27DB-BD31-4B8C-83A1-F6EECF244321}">
                <p14:modId xmlns:p14="http://schemas.microsoft.com/office/powerpoint/2010/main" val="1851803913"/>
              </p:ext>
            </p:extLst>
          </p:nvPr>
        </p:nvGraphicFramePr>
        <p:xfrm>
          <a:off x="1008308" y="2925772"/>
          <a:ext cx="1790320" cy="714568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993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642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pt-BR" sz="900" dirty="0">
                          <a:solidFill>
                            <a:srgbClr val="407AAA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Caractere Especial</a:t>
                      </a:r>
                      <a:endParaRPr sz="900" dirty="0">
                        <a:solidFill>
                          <a:srgbClr val="407AAA"/>
                        </a:solidFill>
                        <a:latin typeface="+mn-lt"/>
                        <a:ea typeface="+mn-ea"/>
                        <a:cs typeface="+mn-cs"/>
                        <a:sym typeface="Source Sans Pro Regular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dirty="0">
                          <a:solidFill>
                            <a:srgbClr val="407AAA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Represent</a:t>
                      </a:r>
                      <a:r>
                        <a:rPr lang="pt-BR" sz="900" dirty="0">
                          <a:solidFill>
                            <a:srgbClr val="407AAA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</a:t>
                      </a:r>
                      <a:endParaRPr sz="900" dirty="0">
                        <a:solidFill>
                          <a:srgbClr val="407AAA"/>
                        </a:solidFill>
                        <a:latin typeface="+mn-lt"/>
                        <a:ea typeface="+mn-ea"/>
                        <a:cs typeface="+mn-cs"/>
                        <a:sym typeface="Source Sans Pro Regular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>
                          <a:sym typeface="Source Sans Pro Regular"/>
                        </a:rPr>
                        <a:t>\\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>
                          <a:sym typeface="Source Sans Pro Regular"/>
                        </a:rPr>
                        <a:t>\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>
                          <a:sym typeface="Source Sans Pro Regular"/>
                        </a:rPr>
                        <a:t>\"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>
                          <a:sym typeface="Source Sans Pro Regular"/>
                        </a:rPr>
                        <a:t>"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>
                          <a:sym typeface="Source Sans Pro Regular"/>
                        </a:rPr>
                        <a:t>\n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pt-BR" sz="1000" dirty="0">
                          <a:sym typeface="Source Sans Pro Regular"/>
                        </a:rPr>
                        <a:t>nova linha</a:t>
                      </a:r>
                      <a:endParaRPr sz="10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3" name="Need to Know"/>
          <p:cNvSpPr txBox="1"/>
          <p:nvPr/>
        </p:nvSpPr>
        <p:spPr>
          <a:xfrm>
            <a:off x="348728" y="644947"/>
            <a:ext cx="240931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</a:defRPr>
            </a:pPr>
            <a:r>
              <a:rPr lang="pt-BR" dirty="0"/>
              <a:t>Importante Saber</a:t>
            </a:r>
            <a:endParaRPr dirty="0"/>
          </a:p>
        </p:txBody>
      </p:sp>
      <p:sp>
        <p:nvSpPr>
          <p:cNvPr id="564" name="Line"/>
          <p:cNvSpPr/>
          <p:nvPr/>
        </p:nvSpPr>
        <p:spPr>
          <a:xfrm>
            <a:off x="310589" y="619739"/>
            <a:ext cx="3086293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65" name="Regular Expressions -"/>
          <p:cNvSpPr txBox="1"/>
          <p:nvPr/>
        </p:nvSpPr>
        <p:spPr>
          <a:xfrm>
            <a:off x="3722422" y="644947"/>
            <a:ext cx="300883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</a:defRPr>
            </a:pPr>
            <a:r>
              <a:rPr lang="pt-BR" dirty="0"/>
              <a:t>Expressões Regulares</a:t>
            </a:r>
            <a:r>
              <a:rPr dirty="0"/>
              <a:t>-</a:t>
            </a:r>
          </a:p>
        </p:txBody>
      </p:sp>
      <p:sp>
        <p:nvSpPr>
          <p:cNvPr id="566" name="Line"/>
          <p:cNvSpPr/>
          <p:nvPr/>
        </p:nvSpPr>
        <p:spPr>
          <a:xfrm>
            <a:off x="3722422" y="621838"/>
            <a:ext cx="8495350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67" name="Pattern arguments in stringr are interpreted as regular expressions after any special characters have been parsed.…"/>
          <p:cNvSpPr txBox="1"/>
          <p:nvPr/>
        </p:nvSpPr>
        <p:spPr>
          <a:xfrm>
            <a:off x="429772" y="1077357"/>
            <a:ext cx="2911503" cy="19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rPr lang="pt-BR" dirty="0"/>
              <a:t>O argumento de padrões (</a:t>
            </a:r>
            <a:r>
              <a:rPr lang="pt-BR" dirty="0" err="1"/>
              <a:t>pattern</a:t>
            </a:r>
            <a:r>
              <a:rPr lang="pt-BR" dirty="0"/>
              <a:t>) no </a:t>
            </a:r>
            <a:r>
              <a:rPr lang="pt-BR" dirty="0" err="1"/>
              <a:t>stringr</a:t>
            </a:r>
            <a:r>
              <a:rPr lang="pt-BR" dirty="0"/>
              <a:t> são interpretados como uma expressão regular (</a:t>
            </a:r>
            <a:r>
              <a:rPr lang="pt-BR" dirty="0" err="1"/>
              <a:t>regex</a:t>
            </a:r>
            <a:r>
              <a:rPr lang="pt-BR" dirty="0"/>
              <a:t>) </a:t>
            </a:r>
            <a:r>
              <a:rPr lang="pt-BR" i="1" dirty="0"/>
              <a:t>depois que qualquer caractere especial seja processado</a:t>
            </a:r>
            <a:r>
              <a:rPr i="1" dirty="0"/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rgbClr val="000000"/>
                </a:solidFill>
              </a:defRPr>
            </a:pPr>
            <a:endParaRPr i="1" dirty="0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rPr lang="pt-BR" dirty="0"/>
              <a:t>No</a:t>
            </a:r>
            <a:r>
              <a:rPr dirty="0"/>
              <a:t> R, </a:t>
            </a:r>
            <a:r>
              <a:rPr lang="pt-BR" dirty="0"/>
              <a:t>você escreve expressões regulares como </a:t>
            </a:r>
            <a:r>
              <a:rPr lang="pt-BR" i="1" dirty="0" err="1"/>
              <a:t>strings</a:t>
            </a:r>
            <a:r>
              <a:rPr lang="pt-BR" dirty="0"/>
              <a:t>, ou seja, como sequência de caracteres entre aspas duplas (“”) ou simples (‘’)</a:t>
            </a:r>
            <a:r>
              <a:rPr dirty="0"/>
              <a:t>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rPr lang="pt-BR" dirty="0"/>
              <a:t>Alguns caracteres não podem ser representados diretamente como um </a:t>
            </a:r>
            <a:r>
              <a:rPr lang="pt-BR" dirty="0" err="1"/>
              <a:t>string</a:t>
            </a:r>
            <a:r>
              <a:rPr lang="pt-BR" dirty="0"/>
              <a:t> no R</a:t>
            </a:r>
            <a:r>
              <a:rPr dirty="0"/>
              <a:t>. </a:t>
            </a:r>
            <a:r>
              <a:rPr lang="pt-BR" dirty="0"/>
              <a:t>Estes devem ser representados como um caractere especial, ou seja, uma sequência de caracteres com significado especial</a:t>
            </a:r>
            <a:r>
              <a:rPr dirty="0"/>
              <a:t>., </a:t>
            </a:r>
            <a:r>
              <a:rPr lang="pt-BR" dirty="0" err="1"/>
              <a:t>e.x</a:t>
            </a:r>
            <a:r>
              <a:rPr dirty="0"/>
              <a:t>.</a:t>
            </a:r>
          </a:p>
        </p:txBody>
      </p:sp>
      <p:sp>
        <p:nvSpPr>
          <p:cNvPr id="569" name="Line"/>
          <p:cNvSpPr/>
          <p:nvPr/>
        </p:nvSpPr>
        <p:spPr>
          <a:xfrm>
            <a:off x="2354307" y="10337513"/>
            <a:ext cx="11321196" cy="2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0" name="Run ?&quot;'&quot; to see a complete list"/>
          <p:cNvSpPr txBox="1"/>
          <p:nvPr/>
        </p:nvSpPr>
        <p:spPr>
          <a:xfrm>
            <a:off x="852659" y="3667287"/>
            <a:ext cx="2220180" cy="24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rPr lang="pt-BR" dirty="0"/>
              <a:t>Execute</a:t>
            </a:r>
            <a:r>
              <a:rPr dirty="0"/>
              <a:t> </a:t>
            </a:r>
            <a:r>
              <a:rPr dirty="0">
                <a:solidFill>
                  <a:srgbClr val="407AAA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?“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’</a:t>
            </a:r>
            <a:r>
              <a:rPr dirty="0">
                <a:solidFill>
                  <a:srgbClr val="407AAA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”</a:t>
            </a:r>
            <a:r>
              <a:rPr dirty="0"/>
              <a:t> </a:t>
            </a:r>
            <a:r>
              <a:rPr lang="pt-BR" dirty="0"/>
              <a:t>para ver a lista completa</a:t>
            </a:r>
            <a:endParaRPr dirty="0"/>
          </a:p>
        </p:txBody>
      </p:sp>
      <p:sp>
        <p:nvSpPr>
          <p:cNvPr id="571" name="Because of this, whenever a \ appears in a regular expression, you must write it as \\ in the string that represents the regular expression.…"/>
          <p:cNvSpPr txBox="1"/>
          <p:nvPr/>
        </p:nvSpPr>
        <p:spPr>
          <a:xfrm>
            <a:off x="429772" y="3993631"/>
            <a:ext cx="2933893" cy="191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rPr lang="pt-BR" dirty="0"/>
              <a:t>Devido a isto, sempre que ver \ em uma expressão regular, você deve escrevê-la como \\ na </a:t>
            </a:r>
            <a:r>
              <a:rPr lang="pt-BR" dirty="0" err="1"/>
              <a:t>string</a:t>
            </a:r>
            <a:r>
              <a:rPr lang="pt-BR" dirty="0"/>
              <a:t> que representa a expressão</a:t>
            </a:r>
            <a:r>
              <a:rPr dirty="0"/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rPr dirty="0"/>
              <a:t>Use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writeLines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 </a:t>
            </a:r>
            <a:r>
              <a:rPr lang="pt-BR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para ver como o R vê sua </a:t>
            </a:r>
            <a:r>
              <a:rPr lang="pt-BR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string</a:t>
            </a:r>
            <a:r>
              <a:rPr lang="pt-BR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depois que os caracteres especiais são processados</a:t>
            </a:r>
            <a:r>
              <a:rPr lang="pt-BR" dirty="0"/>
              <a:t>.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rgbClr val="407AA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dirty="0" err="1"/>
              <a:t>writeLines</a:t>
            </a:r>
            <a:r>
              <a:rPr dirty="0"/>
              <a:t>("\\.")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rgbClr val="407AA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dirty="0"/>
              <a:t># \.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rgbClr val="407AA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rgbClr val="407AA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dirty="0" err="1"/>
              <a:t>writeLines</a:t>
            </a:r>
            <a:r>
              <a:rPr dirty="0"/>
              <a:t>("\\ </a:t>
            </a:r>
            <a:r>
              <a:rPr lang="pt-BR" dirty="0"/>
              <a:t>é uma barra invertida</a:t>
            </a:r>
            <a:r>
              <a:rPr dirty="0"/>
              <a:t>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rgbClr val="407AA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dirty="0"/>
              <a:t># \ </a:t>
            </a:r>
            <a:r>
              <a:rPr lang="pt-BR" dirty="0"/>
              <a:t>é uma barra invertida</a:t>
            </a:r>
            <a:endParaRPr dirty="0"/>
          </a:p>
        </p:txBody>
      </p:sp>
      <p:sp>
        <p:nvSpPr>
          <p:cNvPr id="572" name="Line"/>
          <p:cNvSpPr/>
          <p:nvPr/>
        </p:nvSpPr>
        <p:spPr>
          <a:xfrm>
            <a:off x="3731402" y="1095845"/>
            <a:ext cx="6520599" cy="2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3" name="MATCH CHARACTERS"/>
          <p:cNvSpPr txBox="1"/>
          <p:nvPr/>
        </p:nvSpPr>
        <p:spPr>
          <a:xfrm>
            <a:off x="3722422" y="1099543"/>
            <a:ext cx="171521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lang="pt-BR" dirty="0"/>
              <a:t>ENCONTRAR CARACTERES</a:t>
            </a:r>
            <a:endParaRPr dirty="0"/>
          </a:p>
        </p:txBody>
      </p:sp>
      <p:sp>
        <p:nvSpPr>
          <p:cNvPr id="574" name="quant &lt;- function(rx) str_view_all(&quot;.a.aa.aaa&quot;, rx)"/>
          <p:cNvSpPr txBox="1"/>
          <p:nvPr/>
        </p:nvSpPr>
        <p:spPr>
          <a:xfrm>
            <a:off x="10579844" y="6642257"/>
            <a:ext cx="3102003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>
                <a:solidFill>
                  <a:srgbClr val="D84C79"/>
                </a:solidFill>
              </a:defRPr>
            </a:lvl1pPr>
          </a:lstStyle>
          <a:p>
            <a:r>
              <a:t>quant &lt;- function(rx) str_view_all(".a.aa.aaa", rx)</a:t>
            </a:r>
          </a:p>
        </p:txBody>
      </p:sp>
      <p:sp>
        <p:nvSpPr>
          <p:cNvPr id="575" name="Line"/>
          <p:cNvSpPr/>
          <p:nvPr/>
        </p:nvSpPr>
        <p:spPr>
          <a:xfrm>
            <a:off x="8869143" y="6599146"/>
            <a:ext cx="4841822" cy="2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6" name="QUANTIFIERS"/>
          <p:cNvSpPr txBox="1"/>
          <p:nvPr/>
        </p:nvSpPr>
        <p:spPr>
          <a:xfrm>
            <a:off x="8872863" y="6604945"/>
            <a:ext cx="126797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lang="pt-BR" dirty="0"/>
              <a:t>QUANTIFICADORES</a:t>
            </a:r>
            <a:endParaRPr dirty="0"/>
          </a:p>
        </p:txBody>
      </p:sp>
      <p:sp>
        <p:nvSpPr>
          <p:cNvPr id="577" name="anchor &lt;- function(rx) str_view_all(&quot;aaa&quot;, rx)"/>
          <p:cNvSpPr txBox="1"/>
          <p:nvPr/>
        </p:nvSpPr>
        <p:spPr>
          <a:xfrm>
            <a:off x="5467501" y="8025636"/>
            <a:ext cx="3102003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>
                <a:solidFill>
                  <a:srgbClr val="D84C79"/>
                </a:solidFill>
              </a:defRPr>
            </a:lvl1pPr>
          </a:lstStyle>
          <a:p>
            <a:r>
              <a:t>anchor &lt;- function(rx) str_view_all("aaa", rx)</a:t>
            </a:r>
          </a:p>
        </p:txBody>
      </p:sp>
      <p:sp>
        <p:nvSpPr>
          <p:cNvPr id="578" name="Line"/>
          <p:cNvSpPr/>
          <p:nvPr/>
        </p:nvSpPr>
        <p:spPr>
          <a:xfrm>
            <a:off x="3718702" y="7981811"/>
            <a:ext cx="4869049" cy="2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9" name="ANCHORS"/>
          <p:cNvSpPr txBox="1"/>
          <p:nvPr/>
        </p:nvSpPr>
        <p:spPr>
          <a:xfrm>
            <a:off x="3709722" y="7987610"/>
            <a:ext cx="85921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lang="pt-BR" dirty="0"/>
              <a:t>ANCORAGEM</a:t>
            </a:r>
            <a:endParaRPr dirty="0"/>
          </a:p>
        </p:txBody>
      </p:sp>
      <p:sp>
        <p:nvSpPr>
          <p:cNvPr id="580" name="Line"/>
          <p:cNvSpPr/>
          <p:nvPr/>
        </p:nvSpPr>
        <p:spPr>
          <a:xfrm>
            <a:off x="8869143" y="8386127"/>
            <a:ext cx="4841822" cy="2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81" name="GROUPS"/>
          <p:cNvSpPr txBox="1"/>
          <p:nvPr/>
        </p:nvSpPr>
        <p:spPr>
          <a:xfrm>
            <a:off x="8872863" y="8391926"/>
            <a:ext cx="57868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lang="pt-BR" dirty="0"/>
              <a:t>GRUPOS</a:t>
            </a:r>
            <a:endParaRPr dirty="0"/>
          </a:p>
        </p:txBody>
      </p:sp>
      <p:sp>
        <p:nvSpPr>
          <p:cNvPr id="582" name="Use parentheses to set precedent (order of evaluation) and create groups"/>
          <p:cNvSpPr txBox="1"/>
          <p:nvPr/>
        </p:nvSpPr>
        <p:spPr>
          <a:xfrm>
            <a:off x="8882581" y="8614529"/>
            <a:ext cx="4778352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lvl1pPr>
          </a:lstStyle>
          <a:p>
            <a:r>
              <a:rPr dirty="0"/>
              <a:t>Use par</a:t>
            </a:r>
            <a:r>
              <a:rPr lang="pt-BR" dirty="0"/>
              <a:t>ê</a:t>
            </a:r>
            <a:r>
              <a:rPr dirty="0" err="1"/>
              <a:t>nt</a:t>
            </a:r>
            <a:r>
              <a:rPr lang="pt-BR" dirty="0" err="1"/>
              <a:t>eses</a:t>
            </a:r>
            <a:r>
              <a:rPr lang="pt-BR" dirty="0"/>
              <a:t> para definir precedência</a:t>
            </a:r>
            <a:r>
              <a:rPr dirty="0"/>
              <a:t> (</a:t>
            </a:r>
            <a:r>
              <a:rPr dirty="0" err="1"/>
              <a:t>orde</a:t>
            </a:r>
            <a:r>
              <a:rPr lang="pt-BR" dirty="0"/>
              <a:t>m de avaliação</a:t>
            </a:r>
            <a:r>
              <a:rPr dirty="0"/>
              <a:t>)</a:t>
            </a:r>
            <a:r>
              <a:rPr lang="pt-BR" dirty="0"/>
              <a:t> e criar grupos</a:t>
            </a:r>
            <a:endParaRPr dirty="0"/>
          </a:p>
        </p:txBody>
      </p:sp>
      <p:sp>
        <p:nvSpPr>
          <p:cNvPr id="583" name="Use an escaped number to refer to and duplicate parentheses groups that occur earlier in a pattern. Refer to each group by its order of appearance"/>
          <p:cNvSpPr txBox="1"/>
          <p:nvPr/>
        </p:nvSpPr>
        <p:spPr>
          <a:xfrm>
            <a:off x="8882580" y="9261806"/>
            <a:ext cx="4788813" cy="523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lvl1pPr>
          </a:lstStyle>
          <a:p>
            <a:r>
              <a:rPr dirty="0"/>
              <a:t>Use </a:t>
            </a:r>
            <a:r>
              <a:rPr lang="pt-BR" dirty="0"/>
              <a:t>um número com dupla barra invertida </a:t>
            </a:r>
            <a:r>
              <a:rPr lang="pt-BR" dirty="0" err="1"/>
              <a:t>pafra</a:t>
            </a:r>
            <a:r>
              <a:rPr lang="pt-BR" dirty="0"/>
              <a:t> referenciar ou duplicar grupos identificados anteriormente no padrão</a:t>
            </a:r>
            <a:r>
              <a:rPr dirty="0"/>
              <a:t>. </a:t>
            </a:r>
            <a:r>
              <a:rPr dirty="0" err="1"/>
              <a:t>Refe</a:t>
            </a:r>
            <a:r>
              <a:rPr lang="pt-BR" dirty="0" err="1"/>
              <a:t>ncia</a:t>
            </a:r>
            <a:r>
              <a:rPr lang="pt-BR" dirty="0"/>
              <a:t> cada grupo, pela sua ordem de aparição</a:t>
            </a:r>
            <a:endParaRPr dirty="0"/>
          </a:p>
        </p:txBody>
      </p:sp>
      <p:sp>
        <p:nvSpPr>
          <p:cNvPr id="584" name="ref &lt;- function(rx) str_view_all(&quot;abbaab&quot;, rx)"/>
          <p:cNvSpPr txBox="1"/>
          <p:nvPr/>
        </p:nvSpPr>
        <p:spPr>
          <a:xfrm>
            <a:off x="10579844" y="8422062"/>
            <a:ext cx="3102003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>
                <a:solidFill>
                  <a:srgbClr val="D84C79"/>
                </a:solidFill>
              </a:defRPr>
            </a:lvl1pPr>
          </a:lstStyle>
          <a:p>
            <a:r>
              <a:rPr dirty="0"/>
              <a:t>ref &lt;- function(</a:t>
            </a:r>
            <a:r>
              <a:rPr dirty="0" err="1"/>
              <a:t>rx</a:t>
            </a:r>
            <a:r>
              <a:rPr dirty="0"/>
              <a:t>) </a:t>
            </a:r>
            <a:r>
              <a:rPr dirty="0" err="1"/>
              <a:t>str_view_all</a:t>
            </a:r>
            <a:r>
              <a:rPr dirty="0"/>
              <a:t>("</a:t>
            </a:r>
            <a:r>
              <a:rPr dirty="0" err="1"/>
              <a:t>abbaab</a:t>
            </a:r>
            <a:r>
              <a:rPr dirty="0"/>
              <a:t>", </a:t>
            </a:r>
            <a:r>
              <a:rPr dirty="0" err="1"/>
              <a:t>rx</a:t>
            </a:r>
            <a:r>
              <a:rPr dirty="0"/>
              <a:t>)</a:t>
            </a:r>
          </a:p>
        </p:txBody>
      </p:sp>
      <p:sp>
        <p:nvSpPr>
          <p:cNvPr id="585" name="alt &lt;- function(rx) str_view_all(&quot;abcde&quot;, rx)"/>
          <p:cNvSpPr txBox="1"/>
          <p:nvPr/>
        </p:nvSpPr>
        <p:spPr>
          <a:xfrm>
            <a:off x="5467501" y="6642257"/>
            <a:ext cx="3102003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>
                <a:solidFill>
                  <a:srgbClr val="D84C79"/>
                </a:solidFill>
              </a:defRPr>
            </a:lvl1pPr>
          </a:lstStyle>
          <a:p>
            <a:r>
              <a:rPr dirty="0"/>
              <a:t>alt &lt;- function(</a:t>
            </a:r>
            <a:r>
              <a:rPr dirty="0" err="1"/>
              <a:t>rx</a:t>
            </a:r>
            <a:r>
              <a:rPr dirty="0"/>
              <a:t>) </a:t>
            </a:r>
            <a:r>
              <a:rPr dirty="0" err="1"/>
              <a:t>str_view_all</a:t>
            </a:r>
            <a:r>
              <a:rPr dirty="0"/>
              <a:t>("</a:t>
            </a:r>
            <a:r>
              <a:rPr dirty="0" err="1"/>
              <a:t>abcde</a:t>
            </a:r>
            <a:r>
              <a:rPr dirty="0"/>
              <a:t>", </a:t>
            </a:r>
            <a:r>
              <a:rPr dirty="0" err="1"/>
              <a:t>rx</a:t>
            </a:r>
            <a:r>
              <a:rPr dirty="0"/>
              <a:t>)</a:t>
            </a:r>
          </a:p>
        </p:txBody>
      </p:sp>
      <p:sp>
        <p:nvSpPr>
          <p:cNvPr id="586" name="Line"/>
          <p:cNvSpPr/>
          <p:nvPr/>
        </p:nvSpPr>
        <p:spPr>
          <a:xfrm>
            <a:off x="3718702" y="6601246"/>
            <a:ext cx="4867222" cy="2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87" name="ALTERNATES"/>
          <p:cNvSpPr txBox="1"/>
          <p:nvPr/>
        </p:nvSpPr>
        <p:spPr>
          <a:xfrm>
            <a:off x="3709722" y="6604945"/>
            <a:ext cx="10676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lang="pt-BR" dirty="0"/>
              <a:t>ALTERNADORES</a:t>
            </a:r>
            <a:endParaRPr dirty="0"/>
          </a:p>
        </p:txBody>
      </p:sp>
      <p:sp>
        <p:nvSpPr>
          <p:cNvPr id="588" name="look &lt;- function(rx) str_view_all(&quot;bacad&quot;, rx)"/>
          <p:cNvSpPr txBox="1"/>
          <p:nvPr/>
        </p:nvSpPr>
        <p:spPr>
          <a:xfrm>
            <a:off x="5467501" y="9101416"/>
            <a:ext cx="3102003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>
                <a:solidFill>
                  <a:srgbClr val="D84C79"/>
                </a:solidFill>
              </a:defRPr>
            </a:lvl1pPr>
          </a:lstStyle>
          <a:p>
            <a:r>
              <a:t>look &lt;- function(rx) str_view_all("bacad", rx)</a:t>
            </a:r>
          </a:p>
        </p:txBody>
      </p:sp>
      <p:sp>
        <p:nvSpPr>
          <p:cNvPr id="589" name="Line"/>
          <p:cNvSpPr/>
          <p:nvPr/>
        </p:nvSpPr>
        <p:spPr>
          <a:xfrm>
            <a:off x="3718702" y="9057591"/>
            <a:ext cx="4865975" cy="2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90" name="LOOK AROUNDS"/>
          <p:cNvSpPr txBox="1"/>
          <p:nvPr/>
        </p:nvSpPr>
        <p:spPr>
          <a:xfrm>
            <a:off x="3709722" y="9063390"/>
            <a:ext cx="117820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lang="pt-BR" dirty="0"/>
              <a:t>OLHAR AO REDOR</a:t>
            </a:r>
            <a:endParaRPr dirty="0"/>
          </a:p>
        </p:txBody>
      </p:sp>
      <p:sp>
        <p:nvSpPr>
          <p:cNvPr id="591" name="Line"/>
          <p:cNvSpPr/>
          <p:nvPr/>
        </p:nvSpPr>
        <p:spPr>
          <a:xfrm>
            <a:off x="319569" y="6046744"/>
            <a:ext cx="3078901" cy="2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92" name="INTERPRETATION"/>
          <p:cNvSpPr txBox="1"/>
          <p:nvPr/>
        </p:nvSpPr>
        <p:spPr>
          <a:xfrm>
            <a:off x="348727" y="6052543"/>
            <a:ext cx="128721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lang="pt-BR" dirty="0"/>
              <a:t>INTERPRETADORES</a:t>
            </a:r>
            <a:endParaRPr dirty="0"/>
          </a:p>
        </p:txBody>
      </p:sp>
      <p:sp>
        <p:nvSpPr>
          <p:cNvPr id="593" name="Patterns in stringr are interpreted as regexs. To change this default, wrap the pattern in one of:"/>
          <p:cNvSpPr txBox="1"/>
          <p:nvPr/>
        </p:nvSpPr>
        <p:spPr>
          <a:xfrm>
            <a:off x="429772" y="6324201"/>
            <a:ext cx="2997202" cy="408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lvl1pPr>
          </a:lstStyle>
          <a:p>
            <a:r>
              <a:rPr dirty="0"/>
              <a:t>Pa</a:t>
            </a:r>
            <a:r>
              <a:rPr lang="pt-BR" dirty="0" err="1"/>
              <a:t>drões</a:t>
            </a:r>
            <a:r>
              <a:rPr lang="pt-BR" dirty="0"/>
              <a:t> no</a:t>
            </a:r>
            <a:r>
              <a:rPr dirty="0"/>
              <a:t> </a:t>
            </a:r>
            <a:r>
              <a:rPr dirty="0" err="1"/>
              <a:t>stringr</a:t>
            </a:r>
            <a:r>
              <a:rPr dirty="0"/>
              <a:t> </a:t>
            </a:r>
            <a:r>
              <a:rPr lang="pt-BR" dirty="0"/>
              <a:t>são interpretados como </a:t>
            </a:r>
            <a:r>
              <a:rPr lang="pt-BR" dirty="0" err="1"/>
              <a:t>regex</a:t>
            </a:r>
            <a:r>
              <a:rPr lang="pt-BR" dirty="0"/>
              <a:t>. Para mudar isto, encapsule o padrão em umas das funções:</a:t>
            </a:r>
            <a:endParaRPr dirty="0"/>
          </a:p>
        </p:txBody>
      </p:sp>
      <p:sp>
        <p:nvSpPr>
          <p:cNvPr id="594" name="Rectangle"/>
          <p:cNvSpPr/>
          <p:nvPr/>
        </p:nvSpPr>
        <p:spPr>
          <a:xfrm>
            <a:off x="13065104" y="7184932"/>
            <a:ext cx="139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5" name="Rectangle"/>
          <p:cNvSpPr/>
          <p:nvPr/>
        </p:nvSpPr>
        <p:spPr>
          <a:xfrm>
            <a:off x="13065104" y="7003353"/>
            <a:ext cx="139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6" name="Rectangle"/>
          <p:cNvSpPr/>
          <p:nvPr/>
        </p:nvSpPr>
        <p:spPr>
          <a:xfrm>
            <a:off x="9490052" y="8962403"/>
            <a:ext cx="4711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7" name="Rectangle"/>
          <p:cNvSpPr/>
          <p:nvPr/>
        </p:nvSpPr>
        <p:spPr>
          <a:xfrm>
            <a:off x="13288863" y="8945882"/>
            <a:ext cx="1409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598" name="Table"/>
          <p:cNvGraphicFramePr/>
          <p:nvPr>
            <p:extLst>
              <p:ext uri="{D42A27DB-BD31-4B8C-83A1-F6EECF244321}">
                <p14:modId xmlns:p14="http://schemas.microsoft.com/office/powerpoint/2010/main" val="2146153047"/>
              </p:ext>
            </p:extLst>
          </p:nvPr>
        </p:nvGraphicFramePr>
        <p:xfrm>
          <a:off x="8873501" y="8826424"/>
          <a:ext cx="4806965" cy="330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63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9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regexp </a:t>
                      </a:r>
                    </a:p>
                  </a:txBody>
                  <a:tcPr marL="0" marR="0" marT="0" marB="0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matches 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rPr lang="pt-BR" dirty="0"/>
                        <a:t>exemplo</a:t>
                      </a:r>
                      <a:endParaRPr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r>
                        <a:rPr dirty="0"/>
                        <a:t>(</a:t>
                      </a:r>
                      <a:r>
                        <a:rPr dirty="0" err="1">
                          <a:solidFill>
                            <a:srgbClr val="D84C79"/>
                          </a:solidFill>
                        </a:rPr>
                        <a:t>ab</a:t>
                      </a:r>
                      <a:r>
                        <a:rPr dirty="0" err="1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|</a:t>
                      </a:r>
                      <a:r>
                        <a:rPr dirty="0" err="1">
                          <a:solidFill>
                            <a:srgbClr val="D84C79"/>
                          </a:solidFill>
                        </a:rPr>
                        <a:t>d</a:t>
                      </a:r>
                      <a:r>
                        <a:rPr dirty="0"/>
                        <a:t>)</a:t>
                      </a:r>
                      <a:r>
                        <a:rPr dirty="0">
                          <a:solidFill>
                            <a:srgbClr val="D84C79"/>
                          </a:solidFill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sets precedence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solidFill>
                            <a:srgbClr val="D84C79"/>
                          </a:solidFill>
                          <a:sym typeface="Source Sans Pro Regular"/>
                        </a:rPr>
                        <a:t>alt("(</a:t>
                      </a:r>
                      <a:r>
                        <a:rPr sz="1100" dirty="0" err="1">
                          <a:solidFill>
                            <a:srgbClr val="D84C79"/>
                          </a:solidFill>
                          <a:sym typeface="Source Sans Pro Regular"/>
                        </a:rPr>
                        <a:t>ab|d</a:t>
                      </a:r>
                      <a:r>
                        <a:rPr sz="1100" dirty="0">
                          <a:solidFill>
                            <a:srgbClr val="D84C79"/>
                          </a:solidFill>
                          <a:sym typeface="Source Sans Pro Regular"/>
                        </a:rPr>
                        <a:t>)e")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abcde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9" name="see &lt;- function(rx) str_view_all(&quot;abc ABC 123\t.!?\\(){}\n&quot;, rx)"/>
          <p:cNvSpPr txBox="1"/>
          <p:nvPr/>
        </p:nvSpPr>
        <p:spPr>
          <a:xfrm>
            <a:off x="6313327" y="1132958"/>
            <a:ext cx="3934953" cy="17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>
                <a:solidFill>
                  <a:srgbClr val="D84C79"/>
                </a:solidFill>
              </a:defRPr>
            </a:lvl1pPr>
          </a:lstStyle>
          <a:p>
            <a:r>
              <a:rPr dirty="0"/>
              <a:t>see &lt;- function(</a:t>
            </a:r>
            <a:r>
              <a:rPr dirty="0" err="1"/>
              <a:t>rx</a:t>
            </a:r>
            <a:r>
              <a:rPr dirty="0"/>
              <a:t>) </a:t>
            </a:r>
            <a:r>
              <a:rPr dirty="0" err="1"/>
              <a:t>str_view_all</a:t>
            </a:r>
            <a:r>
              <a:rPr dirty="0"/>
              <a:t>("</a:t>
            </a:r>
            <a:r>
              <a:rPr dirty="0" err="1"/>
              <a:t>abc</a:t>
            </a:r>
            <a:r>
              <a:rPr dirty="0"/>
              <a:t> ABC 123\t.!?\\(){}\n", </a:t>
            </a:r>
            <a:r>
              <a:rPr dirty="0" err="1"/>
              <a:t>rx</a:t>
            </a:r>
            <a:r>
              <a:rPr dirty="0"/>
              <a:t>)</a:t>
            </a:r>
          </a:p>
        </p:txBody>
      </p:sp>
      <p:sp>
        <p:nvSpPr>
          <p:cNvPr id="600" name="Regular expressions, or regexps, are a concise language for describing patterns in strings."/>
          <p:cNvSpPr txBox="1"/>
          <p:nvPr/>
        </p:nvSpPr>
        <p:spPr>
          <a:xfrm>
            <a:off x="6689762" y="658487"/>
            <a:ext cx="3644643" cy="383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1100">
                <a:solidFill>
                  <a:srgbClr val="C85679"/>
                </a:solidFill>
              </a:defRPr>
            </a:pPr>
            <a:r>
              <a:rPr lang="pt-BR" dirty="0"/>
              <a:t>Expressões regulares</a:t>
            </a:r>
            <a:r>
              <a:rPr dirty="0"/>
              <a:t>, </a:t>
            </a:r>
            <a:r>
              <a:rPr lang="pt-BR" dirty="0"/>
              <a:t>ou </a:t>
            </a:r>
            <a:r>
              <a:rPr i="1" dirty="0" err="1"/>
              <a:t>regexps</a:t>
            </a:r>
            <a:r>
              <a:rPr dirty="0"/>
              <a:t>, </a:t>
            </a:r>
            <a:r>
              <a:rPr lang="pt-BR" dirty="0"/>
              <a:t>é uma linguagem concisa para descrever </a:t>
            </a:r>
            <a:r>
              <a:rPr lang="pt-BR" dirty="0" err="1"/>
              <a:t>padões</a:t>
            </a:r>
            <a:r>
              <a:rPr lang="pt-BR" dirty="0"/>
              <a:t> em </a:t>
            </a:r>
            <a:r>
              <a:rPr lang="pt-BR" dirty="0" err="1"/>
              <a:t>strings</a:t>
            </a:r>
            <a:r>
              <a:rPr dirty="0"/>
              <a:t>. </a:t>
            </a:r>
            <a:endParaRPr lang="pt-BR" dirty="0"/>
          </a:p>
        </p:txBody>
      </p:sp>
      <p:grpSp>
        <p:nvGrpSpPr>
          <p:cNvPr id="607" name="Group"/>
          <p:cNvGrpSpPr/>
          <p:nvPr/>
        </p:nvGrpSpPr>
        <p:grpSpPr>
          <a:xfrm>
            <a:off x="3770519" y="8393751"/>
            <a:ext cx="1001369" cy="152403"/>
            <a:chOff x="0" y="0"/>
            <a:chExt cx="1001368" cy="152401"/>
          </a:xfrm>
        </p:grpSpPr>
        <p:sp>
          <p:nvSpPr>
            <p:cNvPr id="601" name="Line"/>
            <p:cNvSpPr/>
            <p:nvPr/>
          </p:nvSpPr>
          <p:spPr>
            <a:xfrm>
              <a:off x="15267" y="86460"/>
              <a:ext cx="960069" cy="2"/>
            </a:xfrm>
            <a:prstGeom prst="line">
              <a:avLst/>
            </a:prstGeom>
            <a:noFill/>
            <a:ln w="12700" cap="flat">
              <a:solidFill>
                <a:srgbClr val="D84C79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02" name="Square"/>
            <p:cNvSpPr/>
            <p:nvPr/>
          </p:nvSpPr>
          <p:spPr>
            <a:xfrm>
              <a:off x="-1" y="0"/>
              <a:ext cx="152403" cy="152403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rgbClr val="D84C79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3" name="Square"/>
            <p:cNvSpPr/>
            <p:nvPr/>
          </p:nvSpPr>
          <p:spPr>
            <a:xfrm>
              <a:off x="212241" y="0"/>
              <a:ext cx="152402" cy="152403"/>
            </a:xfrm>
            <a:prstGeom prst="rect">
              <a:avLst/>
            </a:prstGeom>
            <a:solidFill>
              <a:srgbClr val="FFD7D6"/>
            </a:solidFill>
            <a:ln w="12700" cap="flat">
              <a:solidFill>
                <a:srgbClr val="D84C79"/>
              </a:solidFill>
              <a:prstDash val="sysDot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4" name="Square"/>
            <p:cNvSpPr/>
            <p:nvPr/>
          </p:nvSpPr>
          <p:spPr>
            <a:xfrm>
              <a:off x="424483" y="0"/>
              <a:ext cx="152402" cy="152403"/>
            </a:xfrm>
            <a:prstGeom prst="rect">
              <a:avLst/>
            </a:prstGeom>
            <a:solidFill>
              <a:srgbClr val="FFD7D6"/>
            </a:solidFill>
            <a:ln w="12700" cap="flat">
              <a:solidFill>
                <a:srgbClr val="D84C79"/>
              </a:solidFill>
              <a:prstDash val="sysDot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5" name="Square"/>
            <p:cNvSpPr/>
            <p:nvPr/>
          </p:nvSpPr>
          <p:spPr>
            <a:xfrm>
              <a:off x="636725" y="0"/>
              <a:ext cx="152402" cy="152403"/>
            </a:xfrm>
            <a:prstGeom prst="rect">
              <a:avLst/>
            </a:prstGeom>
            <a:solidFill>
              <a:srgbClr val="FFD7D6"/>
            </a:solidFill>
            <a:ln w="12700" cap="flat">
              <a:solidFill>
                <a:srgbClr val="D84C79"/>
              </a:solidFill>
              <a:prstDash val="sysDot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6" name="Square"/>
            <p:cNvSpPr/>
            <p:nvPr/>
          </p:nvSpPr>
          <p:spPr>
            <a:xfrm>
              <a:off x="848967" y="0"/>
              <a:ext cx="152402" cy="152403"/>
            </a:xfrm>
            <a:prstGeom prst="rect">
              <a:avLst/>
            </a:prstGeom>
            <a:solidFill>
              <a:srgbClr val="FFD7D6"/>
            </a:solidFill>
            <a:ln w="12700" cap="flat">
              <a:solidFill>
                <a:srgbClr val="D84C79"/>
              </a:solidFill>
              <a:prstDash val="sysDot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14" name="Group"/>
          <p:cNvGrpSpPr/>
          <p:nvPr/>
        </p:nvGrpSpPr>
        <p:grpSpPr>
          <a:xfrm>
            <a:off x="3770519" y="8600100"/>
            <a:ext cx="1001369" cy="152403"/>
            <a:chOff x="0" y="0"/>
            <a:chExt cx="1001368" cy="152401"/>
          </a:xfrm>
        </p:grpSpPr>
        <p:sp>
          <p:nvSpPr>
            <p:cNvPr id="608" name="Line"/>
            <p:cNvSpPr/>
            <p:nvPr/>
          </p:nvSpPr>
          <p:spPr>
            <a:xfrm>
              <a:off x="15267" y="86460"/>
              <a:ext cx="960069" cy="2"/>
            </a:xfrm>
            <a:prstGeom prst="line">
              <a:avLst/>
            </a:prstGeom>
            <a:noFill/>
            <a:ln w="12700" cap="flat">
              <a:solidFill>
                <a:srgbClr val="D84C79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09" name="Square"/>
            <p:cNvSpPr/>
            <p:nvPr/>
          </p:nvSpPr>
          <p:spPr>
            <a:xfrm>
              <a:off x="-1" y="0"/>
              <a:ext cx="152403" cy="152403"/>
            </a:xfrm>
            <a:prstGeom prst="rect">
              <a:avLst/>
            </a:prstGeom>
            <a:solidFill>
              <a:srgbClr val="FFD7D6"/>
            </a:solidFill>
            <a:ln w="12700" cap="flat">
              <a:solidFill>
                <a:srgbClr val="D84C79"/>
              </a:solidFill>
              <a:prstDash val="sysDot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0" name="Square"/>
            <p:cNvSpPr/>
            <p:nvPr/>
          </p:nvSpPr>
          <p:spPr>
            <a:xfrm>
              <a:off x="212241" y="0"/>
              <a:ext cx="152402" cy="152403"/>
            </a:xfrm>
            <a:prstGeom prst="rect">
              <a:avLst/>
            </a:prstGeom>
            <a:solidFill>
              <a:srgbClr val="FFD7D6"/>
            </a:solidFill>
            <a:ln w="12700" cap="flat">
              <a:solidFill>
                <a:srgbClr val="D84C79"/>
              </a:solidFill>
              <a:prstDash val="sysDot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1" name="Square"/>
            <p:cNvSpPr/>
            <p:nvPr/>
          </p:nvSpPr>
          <p:spPr>
            <a:xfrm>
              <a:off x="424483" y="0"/>
              <a:ext cx="152402" cy="152403"/>
            </a:xfrm>
            <a:prstGeom prst="rect">
              <a:avLst/>
            </a:prstGeom>
            <a:solidFill>
              <a:srgbClr val="FFD7D6"/>
            </a:solidFill>
            <a:ln w="12700" cap="flat">
              <a:solidFill>
                <a:srgbClr val="D84C79"/>
              </a:solidFill>
              <a:prstDash val="sysDot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2" name="Square"/>
            <p:cNvSpPr/>
            <p:nvPr/>
          </p:nvSpPr>
          <p:spPr>
            <a:xfrm>
              <a:off x="636725" y="0"/>
              <a:ext cx="152402" cy="152403"/>
            </a:xfrm>
            <a:prstGeom prst="rect">
              <a:avLst/>
            </a:prstGeom>
            <a:solidFill>
              <a:srgbClr val="FFD7D6"/>
            </a:solidFill>
            <a:ln w="12700" cap="flat">
              <a:solidFill>
                <a:srgbClr val="D84C79"/>
              </a:solidFill>
              <a:prstDash val="sysDot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3" name="Square"/>
            <p:cNvSpPr/>
            <p:nvPr/>
          </p:nvSpPr>
          <p:spPr>
            <a:xfrm>
              <a:off x="848967" y="0"/>
              <a:ext cx="152402" cy="152403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rgbClr val="D84C79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45" name="Group"/>
          <p:cNvGrpSpPr/>
          <p:nvPr/>
        </p:nvGrpSpPr>
        <p:grpSpPr>
          <a:xfrm>
            <a:off x="3757819" y="9468360"/>
            <a:ext cx="790474" cy="715471"/>
            <a:chOff x="0" y="0"/>
            <a:chExt cx="790473" cy="715470"/>
          </a:xfrm>
        </p:grpSpPr>
        <p:grpSp>
          <p:nvGrpSpPr>
            <p:cNvPr id="621" name="Group"/>
            <p:cNvGrpSpPr/>
            <p:nvPr/>
          </p:nvGrpSpPr>
          <p:grpSpPr>
            <a:xfrm>
              <a:off x="25400" y="-1"/>
              <a:ext cx="759475" cy="143701"/>
              <a:chOff x="0" y="0"/>
              <a:chExt cx="759474" cy="143699"/>
            </a:xfrm>
          </p:grpSpPr>
          <p:sp>
            <p:nvSpPr>
              <p:cNvPr id="615" name="Line"/>
              <p:cNvSpPr/>
              <p:nvPr/>
            </p:nvSpPr>
            <p:spPr>
              <a:xfrm>
                <a:off x="15267" y="86460"/>
                <a:ext cx="695109" cy="2"/>
              </a:xfrm>
              <a:prstGeom prst="line">
                <a:avLst/>
              </a:prstGeom>
              <a:noFill/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16" name="Square"/>
              <p:cNvSpPr/>
              <p:nvPr/>
            </p:nvSpPr>
            <p:spPr>
              <a:xfrm>
                <a:off x="0" y="0"/>
                <a:ext cx="139702" cy="1397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7" name="Square"/>
              <p:cNvSpPr/>
              <p:nvPr/>
            </p:nvSpPr>
            <p:spPr>
              <a:xfrm>
                <a:off x="199541" y="0"/>
                <a:ext cx="139702" cy="1397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8" name="Square"/>
              <p:cNvSpPr/>
              <p:nvPr/>
            </p:nvSpPr>
            <p:spPr>
              <a:xfrm>
                <a:off x="399084" y="0"/>
                <a:ext cx="139702" cy="1397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9" name="Square"/>
              <p:cNvSpPr/>
              <p:nvPr/>
            </p:nvSpPr>
            <p:spPr>
              <a:xfrm>
                <a:off x="598626" y="0"/>
                <a:ext cx="139702" cy="1397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0" name="Line"/>
              <p:cNvSpPr/>
              <p:nvPr/>
            </p:nvSpPr>
            <p:spPr>
              <a:xfrm>
                <a:off x="378472" y="143698"/>
                <a:ext cx="381003" cy="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29" name="Group"/>
            <p:cNvGrpSpPr/>
            <p:nvPr/>
          </p:nvGrpSpPr>
          <p:grpSpPr>
            <a:xfrm>
              <a:off x="25400" y="193254"/>
              <a:ext cx="765073" cy="152017"/>
              <a:chOff x="0" y="0"/>
              <a:chExt cx="765072" cy="152016"/>
            </a:xfrm>
          </p:grpSpPr>
          <p:sp>
            <p:nvSpPr>
              <p:cNvPr id="622" name="Line"/>
              <p:cNvSpPr/>
              <p:nvPr/>
            </p:nvSpPr>
            <p:spPr>
              <a:xfrm>
                <a:off x="15267" y="86461"/>
                <a:ext cx="695109" cy="2"/>
              </a:xfrm>
              <a:prstGeom prst="line">
                <a:avLst/>
              </a:prstGeom>
              <a:noFill/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23" name="Square"/>
              <p:cNvSpPr/>
              <p:nvPr/>
            </p:nvSpPr>
            <p:spPr>
              <a:xfrm>
                <a:off x="0" y="0"/>
                <a:ext cx="139701" cy="139704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4" name="Square"/>
              <p:cNvSpPr/>
              <p:nvPr/>
            </p:nvSpPr>
            <p:spPr>
              <a:xfrm>
                <a:off x="199541" y="0"/>
                <a:ext cx="139702" cy="139704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5" name="Square"/>
              <p:cNvSpPr/>
              <p:nvPr/>
            </p:nvSpPr>
            <p:spPr>
              <a:xfrm>
                <a:off x="399084" y="0"/>
                <a:ext cx="139702" cy="13970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6" name="Square"/>
              <p:cNvSpPr/>
              <p:nvPr/>
            </p:nvSpPr>
            <p:spPr>
              <a:xfrm>
                <a:off x="598626" y="0"/>
                <a:ext cx="139702" cy="13970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7" name="Line"/>
              <p:cNvSpPr/>
              <p:nvPr/>
            </p:nvSpPr>
            <p:spPr>
              <a:xfrm>
                <a:off x="391172" y="11238"/>
                <a:ext cx="373901" cy="14077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28" name="Line"/>
              <p:cNvSpPr/>
              <p:nvPr/>
            </p:nvSpPr>
            <p:spPr>
              <a:xfrm flipH="1">
                <a:off x="391172" y="5730"/>
                <a:ext cx="373901" cy="14077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37" name="Group"/>
            <p:cNvGrpSpPr/>
            <p:nvPr/>
          </p:nvGrpSpPr>
          <p:grpSpPr>
            <a:xfrm>
              <a:off x="1182" y="563453"/>
              <a:ext cx="765074" cy="152018"/>
              <a:chOff x="0" y="0"/>
              <a:chExt cx="765073" cy="152016"/>
            </a:xfrm>
          </p:grpSpPr>
          <p:sp>
            <p:nvSpPr>
              <p:cNvPr id="630" name="Line"/>
              <p:cNvSpPr/>
              <p:nvPr/>
            </p:nvSpPr>
            <p:spPr>
              <a:xfrm flipH="1" flipV="1">
                <a:off x="54696" y="65553"/>
                <a:ext cx="695111" cy="2"/>
              </a:xfrm>
              <a:prstGeom prst="line">
                <a:avLst/>
              </a:prstGeom>
              <a:noFill/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31" name="Square"/>
              <p:cNvSpPr/>
              <p:nvPr/>
            </p:nvSpPr>
            <p:spPr>
              <a:xfrm rot="10800000">
                <a:off x="625372" y="12313"/>
                <a:ext cx="139702" cy="139704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2" name="Square"/>
              <p:cNvSpPr/>
              <p:nvPr/>
            </p:nvSpPr>
            <p:spPr>
              <a:xfrm rot="10800000">
                <a:off x="425830" y="12313"/>
                <a:ext cx="139702" cy="139704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3" name="Square"/>
              <p:cNvSpPr/>
              <p:nvPr/>
            </p:nvSpPr>
            <p:spPr>
              <a:xfrm rot="10800000">
                <a:off x="226287" y="12313"/>
                <a:ext cx="139702" cy="13970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4" name="Square"/>
              <p:cNvSpPr/>
              <p:nvPr/>
            </p:nvSpPr>
            <p:spPr>
              <a:xfrm rot="10800000">
                <a:off x="26745" y="12313"/>
                <a:ext cx="139702" cy="13970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5" name="Line"/>
              <p:cNvSpPr/>
              <p:nvPr/>
            </p:nvSpPr>
            <p:spPr>
              <a:xfrm flipH="1" flipV="1">
                <a:off x="0" y="0"/>
                <a:ext cx="373900" cy="14077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36" name="Line"/>
              <p:cNvSpPr/>
              <p:nvPr/>
            </p:nvSpPr>
            <p:spPr>
              <a:xfrm flipV="1">
                <a:off x="0" y="5508"/>
                <a:ext cx="373900" cy="14077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44" name="Group"/>
            <p:cNvGrpSpPr/>
            <p:nvPr/>
          </p:nvGrpSpPr>
          <p:grpSpPr>
            <a:xfrm>
              <a:off x="-1" y="382515"/>
              <a:ext cx="766257" cy="143701"/>
              <a:chOff x="0" y="0"/>
              <a:chExt cx="766255" cy="143700"/>
            </a:xfrm>
          </p:grpSpPr>
          <p:sp>
            <p:nvSpPr>
              <p:cNvPr id="638" name="Line"/>
              <p:cNvSpPr/>
              <p:nvPr/>
            </p:nvSpPr>
            <p:spPr>
              <a:xfrm flipH="1" flipV="1">
                <a:off x="55880" y="53239"/>
                <a:ext cx="695109" cy="2"/>
              </a:xfrm>
              <a:prstGeom prst="line">
                <a:avLst/>
              </a:prstGeom>
              <a:noFill/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39" name="Square"/>
              <p:cNvSpPr/>
              <p:nvPr/>
            </p:nvSpPr>
            <p:spPr>
              <a:xfrm rot="10800000">
                <a:off x="626554" y="-1"/>
                <a:ext cx="139702" cy="139704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0" name="Square"/>
              <p:cNvSpPr/>
              <p:nvPr/>
            </p:nvSpPr>
            <p:spPr>
              <a:xfrm rot="10800000">
                <a:off x="427013" y="-1"/>
                <a:ext cx="139702" cy="139704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1" name="Square"/>
              <p:cNvSpPr/>
              <p:nvPr/>
            </p:nvSpPr>
            <p:spPr>
              <a:xfrm rot="10800000">
                <a:off x="227470" y="-1"/>
                <a:ext cx="139702" cy="13970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2" name="Square"/>
              <p:cNvSpPr/>
              <p:nvPr/>
            </p:nvSpPr>
            <p:spPr>
              <a:xfrm rot="10800000">
                <a:off x="27928" y="-1"/>
                <a:ext cx="139702" cy="13970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3" name="Line"/>
              <p:cNvSpPr/>
              <p:nvPr/>
            </p:nvSpPr>
            <p:spPr>
              <a:xfrm flipV="1">
                <a:off x="0" y="143698"/>
                <a:ext cx="381003" cy="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646" name="Rectangle"/>
          <p:cNvSpPr/>
          <p:nvPr/>
        </p:nvSpPr>
        <p:spPr>
          <a:xfrm>
            <a:off x="10686650" y="1174656"/>
            <a:ext cx="2734741" cy="5170689"/>
          </a:xfrm>
          <a:prstGeom prst="roundRect">
            <a:avLst>
              <a:gd name="adj" fmla="val 0"/>
            </a:avLst>
          </a:prstGeom>
          <a:solidFill>
            <a:srgbClr val="FFEDED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7" name="Rectangle"/>
          <p:cNvSpPr/>
          <p:nvPr/>
        </p:nvSpPr>
        <p:spPr>
          <a:xfrm>
            <a:off x="10753552" y="2040115"/>
            <a:ext cx="2600379" cy="4244853"/>
          </a:xfrm>
          <a:prstGeom prst="roundRect">
            <a:avLst>
              <a:gd name="adj" fmla="val 0"/>
            </a:avLst>
          </a:prstGeom>
          <a:solidFill>
            <a:srgbClr val="FFCDCC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8" name="Rectangle"/>
          <p:cNvSpPr/>
          <p:nvPr/>
        </p:nvSpPr>
        <p:spPr>
          <a:xfrm>
            <a:off x="10828439" y="3283691"/>
            <a:ext cx="2453651" cy="2940907"/>
          </a:xfrm>
          <a:prstGeom prst="roundRect">
            <a:avLst>
              <a:gd name="adj" fmla="val 0"/>
            </a:avLst>
          </a:prstGeom>
          <a:solidFill>
            <a:srgbClr val="FFEDED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9" name="Rectangle"/>
          <p:cNvSpPr/>
          <p:nvPr/>
        </p:nvSpPr>
        <p:spPr>
          <a:xfrm>
            <a:off x="10897885" y="4257907"/>
            <a:ext cx="2321293" cy="1913385"/>
          </a:xfrm>
          <a:prstGeom prst="roundRect">
            <a:avLst>
              <a:gd name="adj" fmla="val 0"/>
            </a:avLst>
          </a:prstGeom>
          <a:solidFill>
            <a:srgbClr val="FFCDCC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0" name="Rectangle"/>
          <p:cNvSpPr/>
          <p:nvPr/>
        </p:nvSpPr>
        <p:spPr>
          <a:xfrm>
            <a:off x="10962155" y="4516411"/>
            <a:ext cx="1100584" cy="158949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1" name="[:lower:]"/>
          <p:cNvSpPr txBox="1"/>
          <p:nvPr/>
        </p:nvSpPr>
        <p:spPr>
          <a:xfrm>
            <a:off x="11226020" y="4564419"/>
            <a:ext cx="596852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[:lower:]</a:t>
            </a:r>
          </a:p>
        </p:txBody>
      </p:sp>
      <p:sp>
        <p:nvSpPr>
          <p:cNvPr id="652" name="Rectangle"/>
          <p:cNvSpPr/>
          <p:nvPr/>
        </p:nvSpPr>
        <p:spPr>
          <a:xfrm>
            <a:off x="12054323" y="4516411"/>
            <a:ext cx="1100584" cy="158949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653" name="Table"/>
          <p:cNvGraphicFramePr/>
          <p:nvPr/>
        </p:nvGraphicFramePr>
        <p:xfrm>
          <a:off x="12143223" y="4823805"/>
          <a:ext cx="914400" cy="12065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G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H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K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M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O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Q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54" name="[:upper:]"/>
          <p:cNvSpPr txBox="1"/>
          <p:nvPr/>
        </p:nvSpPr>
        <p:spPr>
          <a:xfrm>
            <a:off x="12306189" y="4564419"/>
            <a:ext cx="596852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578358"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[:upper:]</a:t>
            </a:r>
          </a:p>
        </p:txBody>
      </p:sp>
      <p:sp>
        <p:nvSpPr>
          <p:cNvPr id="655" name="[:alpha:]"/>
          <p:cNvSpPr txBox="1"/>
          <p:nvPr/>
        </p:nvSpPr>
        <p:spPr>
          <a:xfrm>
            <a:off x="11760106" y="4283311"/>
            <a:ext cx="596851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[:alpha:]</a:t>
            </a:r>
          </a:p>
        </p:txBody>
      </p:sp>
      <p:sp>
        <p:nvSpPr>
          <p:cNvPr id="656" name="Rectangle"/>
          <p:cNvSpPr/>
          <p:nvPr/>
        </p:nvSpPr>
        <p:spPr>
          <a:xfrm>
            <a:off x="11218419" y="3564630"/>
            <a:ext cx="1673692" cy="57837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7" name="[:digit:]"/>
          <p:cNvSpPr txBox="1"/>
          <p:nvPr/>
        </p:nvSpPr>
        <p:spPr>
          <a:xfrm>
            <a:off x="11756838" y="3588208"/>
            <a:ext cx="596852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[:digit:]</a:t>
            </a:r>
          </a:p>
        </p:txBody>
      </p:sp>
      <p:sp>
        <p:nvSpPr>
          <p:cNvPr id="658" name="[:alnum:]"/>
          <p:cNvSpPr txBox="1"/>
          <p:nvPr/>
        </p:nvSpPr>
        <p:spPr>
          <a:xfrm>
            <a:off x="11756838" y="3304475"/>
            <a:ext cx="596852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554990"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[:alnum:]</a:t>
            </a:r>
          </a:p>
        </p:txBody>
      </p:sp>
      <p:sp>
        <p:nvSpPr>
          <p:cNvPr id="659" name="Rectangle"/>
          <p:cNvSpPr/>
          <p:nvPr/>
        </p:nvSpPr>
        <p:spPr>
          <a:xfrm>
            <a:off x="10828439" y="2329046"/>
            <a:ext cx="1575291" cy="8766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0" name="[:punct:]"/>
          <p:cNvSpPr txBox="1"/>
          <p:nvPr/>
        </p:nvSpPr>
        <p:spPr>
          <a:xfrm>
            <a:off x="11317658" y="2353761"/>
            <a:ext cx="596851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[:punct:]</a:t>
            </a:r>
          </a:p>
        </p:txBody>
      </p:sp>
      <p:sp>
        <p:nvSpPr>
          <p:cNvPr id="661" name="[:graph:]"/>
          <p:cNvSpPr txBox="1"/>
          <p:nvPr/>
        </p:nvSpPr>
        <p:spPr>
          <a:xfrm>
            <a:off x="11756053" y="2052371"/>
            <a:ext cx="596851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rPr dirty="0"/>
              <a:t>[:graph:]</a:t>
            </a:r>
          </a:p>
        </p:txBody>
      </p:sp>
      <p:sp>
        <p:nvSpPr>
          <p:cNvPr id="662" name="Rectangle"/>
          <p:cNvSpPr/>
          <p:nvPr/>
        </p:nvSpPr>
        <p:spPr>
          <a:xfrm>
            <a:off x="10756914" y="698992"/>
            <a:ext cx="1086106" cy="1290764"/>
          </a:xfrm>
          <a:prstGeom prst="roundRect">
            <a:avLst>
              <a:gd name="adj" fmla="val 0"/>
            </a:avLst>
          </a:prstGeom>
          <a:solidFill>
            <a:srgbClr val="FFCDCC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3" name="Rectangle"/>
          <p:cNvSpPr/>
          <p:nvPr/>
        </p:nvSpPr>
        <p:spPr>
          <a:xfrm>
            <a:off x="10833114" y="1231070"/>
            <a:ext cx="933706" cy="70166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4" name="[:blank:]"/>
          <p:cNvSpPr txBox="1"/>
          <p:nvPr/>
        </p:nvSpPr>
        <p:spPr>
          <a:xfrm>
            <a:off x="11001541" y="1236422"/>
            <a:ext cx="596851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[:blank:]</a:t>
            </a:r>
          </a:p>
        </p:txBody>
      </p:sp>
      <p:sp>
        <p:nvSpPr>
          <p:cNvPr id="665" name="[:space:]"/>
          <p:cNvSpPr txBox="1"/>
          <p:nvPr/>
        </p:nvSpPr>
        <p:spPr>
          <a:xfrm>
            <a:off x="11001541" y="716708"/>
            <a:ext cx="59685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[:space:]</a:t>
            </a:r>
          </a:p>
        </p:txBody>
      </p:sp>
      <p:grpSp>
        <p:nvGrpSpPr>
          <p:cNvPr id="670" name="Group"/>
          <p:cNvGrpSpPr/>
          <p:nvPr/>
        </p:nvGrpSpPr>
        <p:grpSpPr>
          <a:xfrm>
            <a:off x="10927091" y="1443982"/>
            <a:ext cx="745754" cy="450965"/>
            <a:chOff x="0" y="0"/>
            <a:chExt cx="745753" cy="450964"/>
          </a:xfrm>
        </p:grpSpPr>
        <p:sp>
          <p:nvSpPr>
            <p:cNvPr id="666" name="Rectangle"/>
            <p:cNvSpPr/>
            <p:nvPr/>
          </p:nvSpPr>
          <p:spPr>
            <a:xfrm>
              <a:off x="0" y="12700"/>
              <a:ext cx="152401" cy="190501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7" name="Rectangle"/>
            <p:cNvSpPr/>
            <p:nvPr/>
          </p:nvSpPr>
          <p:spPr>
            <a:xfrm>
              <a:off x="0" y="235063"/>
              <a:ext cx="355601" cy="190502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8" name="space"/>
            <p:cNvSpPr txBox="1"/>
            <p:nvPr/>
          </p:nvSpPr>
          <p:spPr>
            <a:xfrm>
              <a:off x="287262" y="-1"/>
              <a:ext cx="458492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rmAutofit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rPr lang="pt-BR" dirty="0"/>
                <a:t>espaço</a:t>
              </a:r>
              <a:endParaRPr dirty="0"/>
            </a:p>
          </p:txBody>
        </p:sp>
        <p:sp>
          <p:nvSpPr>
            <p:cNvPr id="669" name="tab"/>
            <p:cNvSpPr txBox="1"/>
            <p:nvPr/>
          </p:nvSpPr>
          <p:spPr>
            <a:xfrm>
              <a:off x="420420" y="235063"/>
              <a:ext cx="306092" cy="215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rmAutofit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rPr dirty="0"/>
                <a:t>tab</a:t>
              </a:r>
            </a:p>
          </p:txBody>
        </p:sp>
      </p:grpSp>
      <p:sp>
        <p:nvSpPr>
          <p:cNvPr id="671" name="Rectangle"/>
          <p:cNvSpPr/>
          <p:nvPr/>
        </p:nvSpPr>
        <p:spPr>
          <a:xfrm>
            <a:off x="9786189" y="4345498"/>
            <a:ext cx="139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2" name="Rectangle"/>
          <p:cNvSpPr/>
          <p:nvPr/>
        </p:nvSpPr>
        <p:spPr>
          <a:xfrm>
            <a:off x="9579814" y="4345499"/>
            <a:ext cx="139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3" name="Rectangle"/>
          <p:cNvSpPr/>
          <p:nvPr/>
        </p:nvSpPr>
        <p:spPr>
          <a:xfrm>
            <a:off x="9544889" y="4345498"/>
            <a:ext cx="139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4" name="Rectangle"/>
          <p:cNvSpPr/>
          <p:nvPr/>
        </p:nvSpPr>
        <p:spPr>
          <a:xfrm>
            <a:off x="9278189" y="4345498"/>
            <a:ext cx="139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5" name="Rectangle"/>
          <p:cNvSpPr/>
          <p:nvPr/>
        </p:nvSpPr>
        <p:spPr>
          <a:xfrm>
            <a:off x="9303589" y="4345498"/>
            <a:ext cx="139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6" name="Rectangle"/>
          <p:cNvSpPr/>
          <p:nvPr/>
        </p:nvSpPr>
        <p:spPr>
          <a:xfrm>
            <a:off x="9078176" y="6156755"/>
            <a:ext cx="11442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7" name="Rectangle"/>
          <p:cNvSpPr/>
          <p:nvPr/>
        </p:nvSpPr>
        <p:spPr>
          <a:xfrm>
            <a:off x="9868751" y="5459203"/>
            <a:ext cx="3568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8" name="Rectangle"/>
          <p:cNvSpPr/>
          <p:nvPr/>
        </p:nvSpPr>
        <p:spPr>
          <a:xfrm>
            <a:off x="9868751" y="5643545"/>
            <a:ext cx="3568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9" name="Rectangle"/>
          <p:cNvSpPr/>
          <p:nvPr/>
        </p:nvSpPr>
        <p:spPr>
          <a:xfrm>
            <a:off x="9584505" y="5268610"/>
            <a:ext cx="1917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0" name="Rectangle"/>
          <p:cNvSpPr/>
          <p:nvPr/>
        </p:nvSpPr>
        <p:spPr>
          <a:xfrm>
            <a:off x="9584505" y="4538827"/>
            <a:ext cx="1917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1" name="Rectangle"/>
          <p:cNvSpPr/>
          <p:nvPr/>
        </p:nvSpPr>
        <p:spPr>
          <a:xfrm>
            <a:off x="9595689" y="4157351"/>
            <a:ext cx="1917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2" name="Rectangle"/>
          <p:cNvSpPr/>
          <p:nvPr/>
        </p:nvSpPr>
        <p:spPr>
          <a:xfrm>
            <a:off x="9595689" y="3981996"/>
            <a:ext cx="1917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3" name="Rectangle"/>
          <p:cNvSpPr/>
          <p:nvPr/>
        </p:nvSpPr>
        <p:spPr>
          <a:xfrm>
            <a:off x="9592526" y="5643545"/>
            <a:ext cx="1917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4" name="Rectangle"/>
          <p:cNvSpPr/>
          <p:nvPr/>
        </p:nvSpPr>
        <p:spPr>
          <a:xfrm>
            <a:off x="9311455" y="5268610"/>
            <a:ext cx="2298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5" name="Rectangle"/>
          <p:cNvSpPr/>
          <p:nvPr/>
        </p:nvSpPr>
        <p:spPr>
          <a:xfrm>
            <a:off x="9311455" y="5091363"/>
            <a:ext cx="2298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6" name="Rectangle"/>
          <p:cNvSpPr/>
          <p:nvPr/>
        </p:nvSpPr>
        <p:spPr>
          <a:xfrm>
            <a:off x="9311455" y="4729967"/>
            <a:ext cx="2298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7" name="Rectangle"/>
          <p:cNvSpPr/>
          <p:nvPr/>
        </p:nvSpPr>
        <p:spPr>
          <a:xfrm>
            <a:off x="9317414" y="4157351"/>
            <a:ext cx="2298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8" name="Rectangle"/>
          <p:cNvSpPr/>
          <p:nvPr/>
        </p:nvSpPr>
        <p:spPr>
          <a:xfrm>
            <a:off x="9319476" y="5643545"/>
            <a:ext cx="2298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9" name="Rectangle"/>
          <p:cNvSpPr/>
          <p:nvPr/>
        </p:nvSpPr>
        <p:spPr>
          <a:xfrm>
            <a:off x="9070155" y="5268610"/>
            <a:ext cx="2171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0" name="Rectangle"/>
          <p:cNvSpPr/>
          <p:nvPr/>
        </p:nvSpPr>
        <p:spPr>
          <a:xfrm>
            <a:off x="9070155" y="4912827"/>
            <a:ext cx="2171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1" name="Rectangle"/>
          <p:cNvSpPr/>
          <p:nvPr/>
        </p:nvSpPr>
        <p:spPr>
          <a:xfrm>
            <a:off x="9070155" y="4729967"/>
            <a:ext cx="2171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2" name="Rectangle"/>
          <p:cNvSpPr/>
          <p:nvPr/>
        </p:nvSpPr>
        <p:spPr>
          <a:xfrm>
            <a:off x="9070889" y="4157351"/>
            <a:ext cx="2171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3" name="Rectangle"/>
          <p:cNvSpPr/>
          <p:nvPr/>
        </p:nvSpPr>
        <p:spPr>
          <a:xfrm>
            <a:off x="9078176" y="5643545"/>
            <a:ext cx="2171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4" name="Rectangle"/>
          <p:cNvSpPr/>
          <p:nvPr/>
        </p:nvSpPr>
        <p:spPr>
          <a:xfrm>
            <a:off x="9546014" y="3821507"/>
            <a:ext cx="393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5" name="Rectangle"/>
          <p:cNvSpPr/>
          <p:nvPr/>
        </p:nvSpPr>
        <p:spPr>
          <a:xfrm>
            <a:off x="9543314" y="5802782"/>
            <a:ext cx="393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6" name="Rectangle"/>
          <p:cNvSpPr/>
          <p:nvPr/>
        </p:nvSpPr>
        <p:spPr>
          <a:xfrm>
            <a:off x="9543314" y="5987255"/>
            <a:ext cx="393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7" name="Rectangle"/>
          <p:cNvSpPr/>
          <p:nvPr/>
        </p:nvSpPr>
        <p:spPr>
          <a:xfrm>
            <a:off x="9285664" y="3821507"/>
            <a:ext cx="266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8" name="Rectangle"/>
          <p:cNvSpPr/>
          <p:nvPr/>
        </p:nvSpPr>
        <p:spPr>
          <a:xfrm>
            <a:off x="9287726" y="5802782"/>
            <a:ext cx="266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9" name="Rectangle"/>
          <p:cNvSpPr/>
          <p:nvPr/>
        </p:nvSpPr>
        <p:spPr>
          <a:xfrm>
            <a:off x="9287726" y="5987255"/>
            <a:ext cx="266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0" name="Rectangle"/>
          <p:cNvSpPr/>
          <p:nvPr/>
        </p:nvSpPr>
        <p:spPr>
          <a:xfrm>
            <a:off x="9784139" y="3821507"/>
            <a:ext cx="901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1" name="Rectangle"/>
          <p:cNvSpPr/>
          <p:nvPr/>
        </p:nvSpPr>
        <p:spPr>
          <a:xfrm>
            <a:off x="9784139" y="3647302"/>
            <a:ext cx="901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2" name="Rectangle"/>
          <p:cNvSpPr/>
          <p:nvPr/>
        </p:nvSpPr>
        <p:spPr>
          <a:xfrm>
            <a:off x="9781439" y="5802782"/>
            <a:ext cx="901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3" name="Rectangle"/>
          <p:cNvSpPr/>
          <p:nvPr/>
        </p:nvSpPr>
        <p:spPr>
          <a:xfrm>
            <a:off x="9781439" y="5987255"/>
            <a:ext cx="901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4" name="Rectangle"/>
          <p:cNvSpPr/>
          <p:nvPr/>
        </p:nvSpPr>
        <p:spPr>
          <a:xfrm>
            <a:off x="10188289" y="3287095"/>
            <a:ext cx="393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5" name="Rectangle"/>
          <p:cNvSpPr/>
          <p:nvPr/>
        </p:nvSpPr>
        <p:spPr>
          <a:xfrm>
            <a:off x="10147147" y="3106394"/>
            <a:ext cx="393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6" name="Rectangle"/>
          <p:cNvSpPr/>
          <p:nvPr/>
        </p:nvSpPr>
        <p:spPr>
          <a:xfrm>
            <a:off x="10107789" y="2936294"/>
            <a:ext cx="393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7" name="Rectangle"/>
          <p:cNvSpPr/>
          <p:nvPr/>
        </p:nvSpPr>
        <p:spPr>
          <a:xfrm>
            <a:off x="10060364" y="2746329"/>
            <a:ext cx="393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8" name="Rectangle"/>
          <p:cNvSpPr/>
          <p:nvPr/>
        </p:nvSpPr>
        <p:spPr>
          <a:xfrm>
            <a:off x="10012539" y="2564841"/>
            <a:ext cx="520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9" name="1 Many base R functions require classes to be wrapped in a second set of [ ], e.g.  [[:digit:]]"/>
          <p:cNvSpPr txBox="1"/>
          <p:nvPr/>
        </p:nvSpPr>
        <p:spPr>
          <a:xfrm>
            <a:off x="3709722" y="6434626"/>
            <a:ext cx="6447352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lvl="1" indent="228600" algn="r">
              <a:lnSpc>
                <a:spcPct val="80000"/>
              </a:lnSpc>
              <a:spcBef>
                <a:spcPts val="0"/>
              </a:spcBef>
              <a:defRPr sz="1000" baseline="31999">
                <a:solidFill>
                  <a:srgbClr val="D84C79"/>
                </a:solidFill>
              </a:defRPr>
            </a:pPr>
            <a:r>
              <a:rPr dirty="0"/>
              <a:t>1</a:t>
            </a:r>
            <a:r>
              <a:rPr baseline="0" dirty="0"/>
              <a:t> M</a:t>
            </a:r>
            <a:r>
              <a:rPr lang="pt-BR" baseline="0" dirty="0" err="1"/>
              <a:t>uitas</a:t>
            </a:r>
            <a:r>
              <a:rPr lang="pt-BR" baseline="0" dirty="0"/>
              <a:t> funções do R básico exigem que as classes sejam colocadas com um segundo colchete, ou seja, [[:</a:t>
            </a:r>
            <a:r>
              <a:rPr lang="pt-BR" baseline="0" dirty="0" err="1"/>
              <a:t>digit</a:t>
            </a:r>
            <a:r>
              <a:rPr lang="pt-BR" baseline="0" dirty="0"/>
              <a:t>:]]</a:t>
            </a:r>
            <a:endParaRPr baseline="0" dirty="0">
              <a:latin typeface="Source Sans Pro Bold"/>
              <a:ea typeface="Source Sans Pro Bold"/>
              <a:cs typeface="Source Sans Pro Bold"/>
              <a:sym typeface="Source Sans Pro Bold"/>
            </a:endParaRPr>
          </a:p>
        </p:txBody>
      </p:sp>
      <p:sp>
        <p:nvSpPr>
          <p:cNvPr id="710" name="Rectangle"/>
          <p:cNvSpPr/>
          <p:nvPr/>
        </p:nvSpPr>
        <p:spPr>
          <a:xfrm>
            <a:off x="9940839" y="2386435"/>
            <a:ext cx="647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1" name="Rectangle"/>
          <p:cNvSpPr/>
          <p:nvPr/>
        </p:nvSpPr>
        <p:spPr>
          <a:xfrm>
            <a:off x="9916164" y="2212336"/>
            <a:ext cx="520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2" name="Rectangle"/>
          <p:cNvSpPr/>
          <p:nvPr/>
        </p:nvSpPr>
        <p:spPr>
          <a:xfrm>
            <a:off x="9871847" y="2031222"/>
            <a:ext cx="393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9" name="Rectangle"/>
          <p:cNvSpPr/>
          <p:nvPr/>
        </p:nvSpPr>
        <p:spPr>
          <a:xfrm>
            <a:off x="9065464" y="4345499"/>
            <a:ext cx="139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40" name="Rectangle"/>
          <p:cNvSpPr/>
          <p:nvPr/>
        </p:nvSpPr>
        <p:spPr>
          <a:xfrm>
            <a:off x="10234989" y="3821507"/>
            <a:ext cx="139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41" name="Rectangle"/>
          <p:cNvSpPr/>
          <p:nvPr/>
        </p:nvSpPr>
        <p:spPr>
          <a:xfrm>
            <a:off x="10229764" y="3457954"/>
            <a:ext cx="139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42" name="Rectangle"/>
          <p:cNvSpPr/>
          <p:nvPr/>
        </p:nvSpPr>
        <p:spPr>
          <a:xfrm>
            <a:off x="10232288" y="5802782"/>
            <a:ext cx="139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43" name="1"/>
          <p:cNvSpPr txBox="1"/>
          <p:nvPr/>
        </p:nvSpPr>
        <p:spPr>
          <a:xfrm>
            <a:off x="5022007" y="4245003"/>
            <a:ext cx="147272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lvl="1" indent="228600" algn="ctr">
              <a:lnSpc>
                <a:spcPct val="80000"/>
              </a:lnSpc>
              <a:spcBef>
                <a:spcPts val="0"/>
              </a:spcBef>
              <a:defRPr sz="1100" baseline="31999">
                <a:solidFill>
                  <a:schemeClr val="accent5"/>
                </a:solidFill>
              </a:defRPr>
            </a:pPr>
            <a:r>
              <a:rPr dirty="0"/>
              <a:t>1</a:t>
            </a:r>
            <a:r>
              <a:rPr baseline="0" dirty="0"/>
              <a:t> </a:t>
            </a:r>
          </a:p>
        </p:txBody>
      </p:sp>
      <p:sp>
        <p:nvSpPr>
          <p:cNvPr id="744" name="1"/>
          <p:cNvSpPr txBox="1"/>
          <p:nvPr/>
        </p:nvSpPr>
        <p:spPr>
          <a:xfrm>
            <a:off x="4897547" y="4424736"/>
            <a:ext cx="128736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lvl="1" indent="228600" algn="r">
              <a:lnSpc>
                <a:spcPct val="80000"/>
              </a:lnSpc>
              <a:spcBef>
                <a:spcPts val="0"/>
              </a:spcBef>
              <a:defRPr sz="1100" baseline="31999">
                <a:solidFill>
                  <a:schemeClr val="accent5"/>
                </a:solidFill>
              </a:defRPr>
            </a:pPr>
            <a:r>
              <a:t>1</a:t>
            </a:r>
            <a:r>
              <a:rPr baseline="0"/>
              <a:t> </a:t>
            </a:r>
          </a:p>
        </p:txBody>
      </p:sp>
      <p:sp>
        <p:nvSpPr>
          <p:cNvPr id="745" name="1"/>
          <p:cNvSpPr txBox="1"/>
          <p:nvPr/>
        </p:nvSpPr>
        <p:spPr>
          <a:xfrm>
            <a:off x="4897547" y="4604468"/>
            <a:ext cx="123380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lvl="1" indent="228600" algn="r">
              <a:lnSpc>
                <a:spcPct val="80000"/>
              </a:lnSpc>
              <a:spcBef>
                <a:spcPts val="0"/>
              </a:spcBef>
              <a:defRPr sz="1100" baseline="31999">
                <a:solidFill>
                  <a:schemeClr val="accent5"/>
                </a:solidFill>
              </a:defRPr>
            </a:pPr>
            <a:r>
              <a:t>1</a:t>
            </a:r>
            <a:r>
              <a:rPr baseline="0"/>
              <a:t> </a:t>
            </a:r>
          </a:p>
        </p:txBody>
      </p:sp>
      <p:sp>
        <p:nvSpPr>
          <p:cNvPr id="746" name="1"/>
          <p:cNvSpPr txBox="1"/>
          <p:nvPr/>
        </p:nvSpPr>
        <p:spPr>
          <a:xfrm>
            <a:off x="4903490" y="4784201"/>
            <a:ext cx="122622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lvl="1" indent="228600" algn="r">
              <a:lnSpc>
                <a:spcPct val="80000"/>
              </a:lnSpc>
              <a:spcBef>
                <a:spcPts val="0"/>
              </a:spcBef>
              <a:defRPr sz="1100" baseline="31999">
                <a:solidFill>
                  <a:schemeClr val="accent5"/>
                </a:solidFill>
              </a:defRPr>
            </a:pPr>
            <a:r>
              <a:t>1</a:t>
            </a:r>
            <a:r>
              <a:rPr baseline="0"/>
              <a:t> </a:t>
            </a:r>
          </a:p>
        </p:txBody>
      </p:sp>
      <p:sp>
        <p:nvSpPr>
          <p:cNvPr id="747" name="1"/>
          <p:cNvSpPr txBox="1"/>
          <p:nvPr/>
        </p:nvSpPr>
        <p:spPr>
          <a:xfrm>
            <a:off x="4926296" y="4963934"/>
            <a:ext cx="120152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lvl="1" indent="228600" algn="r">
              <a:lnSpc>
                <a:spcPct val="80000"/>
              </a:lnSpc>
              <a:spcBef>
                <a:spcPts val="0"/>
              </a:spcBef>
              <a:defRPr sz="1100" baseline="31999">
                <a:solidFill>
                  <a:schemeClr val="accent5"/>
                </a:solidFill>
              </a:defRPr>
            </a:pPr>
            <a:r>
              <a:t>1</a:t>
            </a:r>
            <a:r>
              <a:rPr baseline="0"/>
              <a:t> </a:t>
            </a:r>
          </a:p>
        </p:txBody>
      </p:sp>
      <p:sp>
        <p:nvSpPr>
          <p:cNvPr id="748" name="1"/>
          <p:cNvSpPr txBox="1"/>
          <p:nvPr/>
        </p:nvSpPr>
        <p:spPr>
          <a:xfrm>
            <a:off x="4903490" y="5143666"/>
            <a:ext cx="128388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lvl="1" indent="228600" algn="r">
              <a:lnSpc>
                <a:spcPct val="80000"/>
              </a:lnSpc>
              <a:spcBef>
                <a:spcPts val="0"/>
              </a:spcBef>
              <a:defRPr sz="1100" baseline="31999">
                <a:solidFill>
                  <a:schemeClr val="accent5"/>
                </a:solidFill>
              </a:defRPr>
            </a:pPr>
            <a:r>
              <a:t>1</a:t>
            </a:r>
            <a:r>
              <a:rPr baseline="0"/>
              <a:t> </a:t>
            </a:r>
          </a:p>
        </p:txBody>
      </p:sp>
      <p:sp>
        <p:nvSpPr>
          <p:cNvPr id="749" name="1"/>
          <p:cNvSpPr txBox="1"/>
          <p:nvPr/>
        </p:nvSpPr>
        <p:spPr>
          <a:xfrm>
            <a:off x="4903490" y="5323399"/>
            <a:ext cx="121846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lvl="1" indent="228600" algn="r">
              <a:lnSpc>
                <a:spcPct val="80000"/>
              </a:lnSpc>
              <a:spcBef>
                <a:spcPts val="0"/>
              </a:spcBef>
              <a:defRPr sz="1100" baseline="31999">
                <a:solidFill>
                  <a:schemeClr val="accent5"/>
                </a:solidFill>
              </a:defRPr>
            </a:pPr>
            <a:r>
              <a:t>1</a:t>
            </a:r>
            <a:r>
              <a:rPr baseline="0"/>
              <a:t> </a:t>
            </a:r>
          </a:p>
        </p:txBody>
      </p:sp>
      <p:sp>
        <p:nvSpPr>
          <p:cNvPr id="750" name="1"/>
          <p:cNvSpPr txBox="1"/>
          <p:nvPr/>
        </p:nvSpPr>
        <p:spPr>
          <a:xfrm>
            <a:off x="4890790" y="5503132"/>
            <a:ext cx="120543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lvl="1" indent="228600" algn="r">
              <a:lnSpc>
                <a:spcPct val="80000"/>
              </a:lnSpc>
              <a:spcBef>
                <a:spcPts val="0"/>
              </a:spcBef>
              <a:defRPr sz="1100" baseline="31999">
                <a:solidFill>
                  <a:schemeClr val="accent5"/>
                </a:solidFill>
              </a:defRPr>
            </a:pPr>
            <a:r>
              <a:t>1</a:t>
            </a:r>
            <a:r>
              <a:rPr baseline="0"/>
              <a:t> </a:t>
            </a:r>
          </a:p>
        </p:txBody>
      </p:sp>
      <p:sp>
        <p:nvSpPr>
          <p:cNvPr id="751" name="1"/>
          <p:cNvSpPr txBox="1"/>
          <p:nvPr/>
        </p:nvSpPr>
        <p:spPr>
          <a:xfrm>
            <a:off x="4890790" y="5682864"/>
            <a:ext cx="116231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lvl="1" indent="228600" algn="r">
              <a:lnSpc>
                <a:spcPct val="80000"/>
              </a:lnSpc>
              <a:spcBef>
                <a:spcPts val="0"/>
              </a:spcBef>
              <a:defRPr sz="1100" baseline="31999">
                <a:solidFill>
                  <a:schemeClr val="accent5"/>
                </a:solidFill>
              </a:defRPr>
            </a:pPr>
            <a:r>
              <a:t>1</a:t>
            </a:r>
            <a:r>
              <a:rPr baseline="0"/>
              <a:t> </a:t>
            </a:r>
          </a:p>
        </p:txBody>
      </p:sp>
      <p:grpSp>
        <p:nvGrpSpPr>
          <p:cNvPr id="804" name="Group"/>
          <p:cNvGrpSpPr/>
          <p:nvPr/>
        </p:nvGrpSpPr>
        <p:grpSpPr>
          <a:xfrm>
            <a:off x="8814533" y="6991515"/>
            <a:ext cx="1084927" cy="1248764"/>
            <a:chOff x="0" y="0"/>
            <a:chExt cx="1084926" cy="1248763"/>
          </a:xfrm>
        </p:grpSpPr>
        <p:grpSp>
          <p:nvGrpSpPr>
            <p:cNvPr id="758" name="Group"/>
            <p:cNvGrpSpPr/>
            <p:nvPr/>
          </p:nvGrpSpPr>
          <p:grpSpPr>
            <a:xfrm>
              <a:off x="62117" y="192390"/>
              <a:ext cx="1001369" cy="152403"/>
              <a:chOff x="0" y="0"/>
              <a:chExt cx="1001368" cy="152401"/>
            </a:xfrm>
          </p:grpSpPr>
          <p:sp>
            <p:nvSpPr>
              <p:cNvPr id="752" name="Line"/>
              <p:cNvSpPr/>
              <p:nvPr/>
            </p:nvSpPr>
            <p:spPr>
              <a:xfrm>
                <a:off x="27967" y="86460"/>
                <a:ext cx="960069" cy="2"/>
              </a:xfrm>
              <a:prstGeom prst="line">
                <a:avLst/>
              </a:prstGeom>
              <a:noFill/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53" name="Square"/>
              <p:cNvSpPr/>
              <p:nvPr/>
            </p:nvSpPr>
            <p:spPr>
              <a:xfrm>
                <a:off x="-1" y="0"/>
                <a:ext cx="152402" cy="1524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4" name="Square"/>
              <p:cNvSpPr/>
              <p:nvPr/>
            </p:nvSpPr>
            <p:spPr>
              <a:xfrm>
                <a:off x="212241" y="0"/>
                <a:ext cx="152402" cy="1524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5" name="Square"/>
              <p:cNvSpPr/>
              <p:nvPr/>
            </p:nvSpPr>
            <p:spPr>
              <a:xfrm>
                <a:off x="424483" y="0"/>
                <a:ext cx="152402" cy="1524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6" name="Square"/>
              <p:cNvSpPr/>
              <p:nvPr/>
            </p:nvSpPr>
            <p:spPr>
              <a:xfrm>
                <a:off x="636725" y="0"/>
                <a:ext cx="152402" cy="1524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7" name="Square"/>
              <p:cNvSpPr/>
              <p:nvPr/>
            </p:nvSpPr>
            <p:spPr>
              <a:xfrm>
                <a:off x="848967" y="0"/>
                <a:ext cx="152402" cy="1524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765" name="Group"/>
            <p:cNvGrpSpPr/>
            <p:nvPr/>
          </p:nvGrpSpPr>
          <p:grpSpPr>
            <a:xfrm>
              <a:off x="62117" y="384781"/>
              <a:ext cx="1001369" cy="152403"/>
              <a:chOff x="0" y="0"/>
              <a:chExt cx="1001368" cy="152401"/>
            </a:xfrm>
          </p:grpSpPr>
          <p:sp>
            <p:nvSpPr>
              <p:cNvPr id="759" name="Line"/>
              <p:cNvSpPr/>
              <p:nvPr/>
            </p:nvSpPr>
            <p:spPr>
              <a:xfrm>
                <a:off x="27967" y="86460"/>
                <a:ext cx="960069" cy="2"/>
              </a:xfrm>
              <a:prstGeom prst="line">
                <a:avLst/>
              </a:prstGeom>
              <a:noFill/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60" name="Square"/>
              <p:cNvSpPr/>
              <p:nvPr/>
            </p:nvSpPr>
            <p:spPr>
              <a:xfrm>
                <a:off x="-1" y="0"/>
                <a:ext cx="152402" cy="1524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61" name="Square"/>
              <p:cNvSpPr/>
              <p:nvPr/>
            </p:nvSpPr>
            <p:spPr>
              <a:xfrm>
                <a:off x="212241" y="0"/>
                <a:ext cx="152402" cy="1524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62" name="Square"/>
              <p:cNvSpPr/>
              <p:nvPr/>
            </p:nvSpPr>
            <p:spPr>
              <a:xfrm>
                <a:off x="424483" y="0"/>
                <a:ext cx="152402" cy="1524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63" name="Square"/>
              <p:cNvSpPr/>
              <p:nvPr/>
            </p:nvSpPr>
            <p:spPr>
              <a:xfrm>
                <a:off x="636725" y="0"/>
                <a:ext cx="152402" cy="1524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64" name="Square"/>
              <p:cNvSpPr/>
              <p:nvPr/>
            </p:nvSpPr>
            <p:spPr>
              <a:xfrm>
                <a:off x="848967" y="0"/>
                <a:ext cx="152402" cy="1524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766" name="Rectangle"/>
            <p:cNvSpPr/>
            <p:nvPr/>
          </p:nvSpPr>
          <p:spPr>
            <a:xfrm>
              <a:off x="477857" y="157632"/>
              <a:ext cx="607070" cy="452042"/>
            </a:xfrm>
            <a:prstGeom prst="rect">
              <a:avLst/>
            </a:prstGeom>
            <a:gradFill flip="none" rotWithShape="1">
              <a:gsLst>
                <a:gs pos="25005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10296035" scaled="0"/>
            </a:gra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778" name="Group"/>
            <p:cNvGrpSpPr/>
            <p:nvPr/>
          </p:nvGrpSpPr>
          <p:grpSpPr>
            <a:xfrm>
              <a:off x="55305" y="691423"/>
              <a:ext cx="1016311" cy="293975"/>
              <a:chOff x="0" y="-1"/>
              <a:chExt cx="1016310" cy="293974"/>
            </a:xfrm>
          </p:grpSpPr>
          <p:grpSp>
            <p:nvGrpSpPr>
              <p:cNvPr id="773" name="Group"/>
              <p:cNvGrpSpPr/>
              <p:nvPr/>
            </p:nvGrpSpPr>
            <p:grpSpPr>
              <a:xfrm>
                <a:off x="14940" y="78139"/>
                <a:ext cx="1001371" cy="152403"/>
                <a:chOff x="0" y="0"/>
                <a:chExt cx="1001370" cy="152401"/>
              </a:xfrm>
            </p:grpSpPr>
            <p:sp>
              <p:nvSpPr>
                <p:cNvPr id="767" name="Line"/>
                <p:cNvSpPr/>
                <p:nvPr/>
              </p:nvSpPr>
              <p:spPr>
                <a:xfrm>
                  <a:off x="27967" y="86461"/>
                  <a:ext cx="960071" cy="2"/>
                </a:xfrm>
                <a:prstGeom prst="line">
                  <a:avLst/>
                </a:prstGeom>
                <a:noFill/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68" name="Square"/>
                <p:cNvSpPr/>
                <p:nvPr/>
              </p:nvSpPr>
              <p:spPr>
                <a:xfrm>
                  <a:off x="-1" y="0"/>
                  <a:ext cx="152402" cy="152403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ysDot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69" name="Square"/>
                <p:cNvSpPr/>
                <p:nvPr/>
              </p:nvSpPr>
              <p:spPr>
                <a:xfrm>
                  <a:off x="212241" y="0"/>
                  <a:ext cx="152402" cy="152403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ysDot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0" name="Square"/>
                <p:cNvSpPr/>
                <p:nvPr/>
              </p:nvSpPr>
              <p:spPr>
                <a:xfrm>
                  <a:off x="424484" y="0"/>
                  <a:ext cx="152402" cy="152403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ysDot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1" name="Square"/>
                <p:cNvSpPr/>
                <p:nvPr/>
              </p:nvSpPr>
              <p:spPr>
                <a:xfrm>
                  <a:off x="636726" y="0"/>
                  <a:ext cx="152402" cy="152403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2" name="Square"/>
                <p:cNvSpPr/>
                <p:nvPr/>
              </p:nvSpPr>
              <p:spPr>
                <a:xfrm>
                  <a:off x="848969" y="0"/>
                  <a:ext cx="152402" cy="152403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774" name="2"/>
              <p:cNvSpPr txBox="1"/>
              <p:nvPr/>
            </p:nvSpPr>
            <p:spPr>
              <a:xfrm>
                <a:off x="217947" y="6002"/>
                <a:ext cx="191272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775" name="..."/>
              <p:cNvSpPr txBox="1"/>
              <p:nvPr/>
            </p:nvSpPr>
            <p:spPr>
              <a:xfrm>
                <a:off x="410482" y="6002"/>
                <a:ext cx="226197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...</a:t>
                </a:r>
              </a:p>
            </p:txBody>
          </p:sp>
          <p:sp>
            <p:nvSpPr>
              <p:cNvPr id="776" name="1"/>
              <p:cNvSpPr txBox="1"/>
              <p:nvPr/>
            </p:nvSpPr>
            <p:spPr>
              <a:xfrm>
                <a:off x="-1" y="7033"/>
                <a:ext cx="191272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777" name="n"/>
              <p:cNvSpPr txBox="1"/>
              <p:nvPr/>
            </p:nvSpPr>
            <p:spPr>
              <a:xfrm>
                <a:off x="624441" y="-2"/>
                <a:ext cx="198257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n</a:t>
                </a:r>
              </a:p>
            </p:txBody>
          </p:sp>
        </p:grpSp>
        <p:grpSp>
          <p:nvGrpSpPr>
            <p:cNvPr id="789" name="Group"/>
            <p:cNvGrpSpPr/>
            <p:nvPr/>
          </p:nvGrpSpPr>
          <p:grpSpPr>
            <a:xfrm>
              <a:off x="70246" y="881923"/>
              <a:ext cx="1001370" cy="292944"/>
              <a:chOff x="0" y="0"/>
              <a:chExt cx="1001369" cy="292943"/>
            </a:xfrm>
          </p:grpSpPr>
          <p:grpSp>
            <p:nvGrpSpPr>
              <p:cNvPr id="785" name="Group"/>
              <p:cNvGrpSpPr/>
              <p:nvPr/>
            </p:nvGrpSpPr>
            <p:grpSpPr>
              <a:xfrm>
                <a:off x="0" y="80029"/>
                <a:ext cx="1001370" cy="152405"/>
                <a:chOff x="0" y="0"/>
                <a:chExt cx="1001369" cy="152403"/>
              </a:xfrm>
            </p:grpSpPr>
            <p:sp>
              <p:nvSpPr>
                <p:cNvPr id="779" name="Line"/>
                <p:cNvSpPr/>
                <p:nvPr/>
              </p:nvSpPr>
              <p:spPr>
                <a:xfrm>
                  <a:off x="27967" y="86461"/>
                  <a:ext cx="960070" cy="2"/>
                </a:xfrm>
                <a:prstGeom prst="line">
                  <a:avLst/>
                </a:prstGeom>
                <a:noFill/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80" name="Square"/>
                <p:cNvSpPr/>
                <p:nvPr/>
              </p:nvSpPr>
              <p:spPr>
                <a:xfrm>
                  <a:off x="0" y="-1"/>
                  <a:ext cx="152402" cy="152405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1" name="Square"/>
                <p:cNvSpPr/>
                <p:nvPr/>
              </p:nvSpPr>
              <p:spPr>
                <a:xfrm>
                  <a:off x="212241" y="-1"/>
                  <a:ext cx="152402" cy="152405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2" name="Square"/>
                <p:cNvSpPr/>
                <p:nvPr/>
              </p:nvSpPr>
              <p:spPr>
                <a:xfrm>
                  <a:off x="424484" y="-1"/>
                  <a:ext cx="152402" cy="152405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3" name="Square"/>
                <p:cNvSpPr/>
                <p:nvPr/>
              </p:nvSpPr>
              <p:spPr>
                <a:xfrm>
                  <a:off x="636725" y="-1"/>
                  <a:ext cx="152402" cy="152405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4" name="Square"/>
                <p:cNvSpPr/>
                <p:nvPr/>
              </p:nvSpPr>
              <p:spPr>
                <a:xfrm>
                  <a:off x="848968" y="-1"/>
                  <a:ext cx="152402" cy="152405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ysDot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786" name="n"/>
              <p:cNvSpPr txBox="1"/>
              <p:nvPr/>
            </p:nvSpPr>
            <p:spPr>
              <a:xfrm>
                <a:off x="203007" y="6002"/>
                <a:ext cx="198257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n</a:t>
                </a:r>
              </a:p>
            </p:txBody>
          </p:sp>
          <p:sp>
            <p:nvSpPr>
              <p:cNvPr id="787" name="..."/>
              <p:cNvSpPr txBox="1"/>
              <p:nvPr/>
            </p:nvSpPr>
            <p:spPr>
              <a:xfrm>
                <a:off x="395540" y="6002"/>
                <a:ext cx="226197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...</a:t>
                </a:r>
              </a:p>
            </p:txBody>
          </p:sp>
          <p:sp>
            <p:nvSpPr>
              <p:cNvPr id="788" name="m"/>
              <p:cNvSpPr txBox="1"/>
              <p:nvPr/>
            </p:nvSpPr>
            <p:spPr>
              <a:xfrm>
                <a:off x="596801" y="-1"/>
                <a:ext cx="237652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m</a:t>
                </a:r>
              </a:p>
            </p:txBody>
          </p:sp>
        </p:grpSp>
        <p:sp>
          <p:nvSpPr>
            <p:cNvPr id="790" name="Rectangle"/>
            <p:cNvSpPr/>
            <p:nvPr/>
          </p:nvSpPr>
          <p:spPr>
            <a:xfrm flipH="1">
              <a:off x="0" y="774345"/>
              <a:ext cx="420391" cy="474419"/>
            </a:xfrm>
            <a:prstGeom prst="rect">
              <a:avLst/>
            </a:prstGeom>
            <a:gradFill flip="none" rotWithShape="1">
              <a:gsLst>
                <a:gs pos="25005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10296035" scaled="0"/>
            </a:gra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1" name="Square"/>
            <p:cNvSpPr/>
            <p:nvPr/>
          </p:nvSpPr>
          <p:spPr>
            <a:xfrm>
              <a:off x="68467" y="0"/>
              <a:ext cx="152402" cy="152402"/>
            </a:xfrm>
            <a:prstGeom prst="rect">
              <a:avLst/>
            </a:prstGeom>
            <a:solidFill>
              <a:srgbClr val="FFD7D6"/>
            </a:solidFill>
            <a:ln w="12700" cap="flat">
              <a:solidFill>
                <a:srgbClr val="D84C79"/>
              </a:solidFill>
              <a:prstDash val="sysDot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803" name="Group"/>
            <p:cNvGrpSpPr/>
            <p:nvPr/>
          </p:nvGrpSpPr>
          <p:grpSpPr>
            <a:xfrm>
              <a:off x="52225" y="498398"/>
              <a:ext cx="1011262" cy="292944"/>
              <a:chOff x="0" y="0"/>
              <a:chExt cx="1011261" cy="292943"/>
            </a:xfrm>
          </p:grpSpPr>
          <p:grpSp>
            <p:nvGrpSpPr>
              <p:cNvPr id="798" name="Group"/>
              <p:cNvGrpSpPr/>
              <p:nvPr/>
            </p:nvGrpSpPr>
            <p:grpSpPr>
              <a:xfrm>
                <a:off x="9891" y="78772"/>
                <a:ext cx="1001371" cy="152404"/>
                <a:chOff x="0" y="0"/>
                <a:chExt cx="1001370" cy="152403"/>
              </a:xfrm>
            </p:grpSpPr>
            <p:sp>
              <p:nvSpPr>
                <p:cNvPr id="792" name="Line"/>
                <p:cNvSpPr/>
                <p:nvPr/>
              </p:nvSpPr>
              <p:spPr>
                <a:xfrm>
                  <a:off x="27967" y="86461"/>
                  <a:ext cx="960071" cy="2"/>
                </a:xfrm>
                <a:prstGeom prst="line">
                  <a:avLst/>
                </a:prstGeom>
                <a:noFill/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93" name="Square"/>
                <p:cNvSpPr/>
                <p:nvPr/>
              </p:nvSpPr>
              <p:spPr>
                <a:xfrm>
                  <a:off x="-1" y="0"/>
                  <a:ext cx="152402" cy="152404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94" name="Square"/>
                <p:cNvSpPr/>
                <p:nvPr/>
              </p:nvSpPr>
              <p:spPr>
                <a:xfrm>
                  <a:off x="212241" y="0"/>
                  <a:ext cx="152402" cy="152404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95" name="Square"/>
                <p:cNvSpPr/>
                <p:nvPr/>
              </p:nvSpPr>
              <p:spPr>
                <a:xfrm>
                  <a:off x="424484" y="0"/>
                  <a:ext cx="152402" cy="152404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96" name="Square"/>
                <p:cNvSpPr/>
                <p:nvPr/>
              </p:nvSpPr>
              <p:spPr>
                <a:xfrm>
                  <a:off x="636726" y="0"/>
                  <a:ext cx="152402" cy="152404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97" name="Square"/>
                <p:cNvSpPr/>
                <p:nvPr/>
              </p:nvSpPr>
              <p:spPr>
                <a:xfrm>
                  <a:off x="848969" y="0"/>
                  <a:ext cx="152402" cy="152404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ysDot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799" name="1"/>
              <p:cNvSpPr txBox="1"/>
              <p:nvPr/>
            </p:nvSpPr>
            <p:spPr>
              <a:xfrm>
                <a:off x="-1" y="-1"/>
                <a:ext cx="191272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800" name="2"/>
              <p:cNvSpPr txBox="1"/>
              <p:nvPr/>
            </p:nvSpPr>
            <p:spPr>
              <a:xfrm>
                <a:off x="212899" y="6002"/>
                <a:ext cx="191272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801" name="..."/>
              <p:cNvSpPr txBox="1"/>
              <p:nvPr/>
            </p:nvSpPr>
            <p:spPr>
              <a:xfrm>
                <a:off x="405433" y="6002"/>
                <a:ext cx="226197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...</a:t>
                </a:r>
              </a:p>
            </p:txBody>
          </p:sp>
          <p:sp>
            <p:nvSpPr>
              <p:cNvPr id="802" name="n"/>
              <p:cNvSpPr txBox="1"/>
              <p:nvPr/>
            </p:nvSpPr>
            <p:spPr>
              <a:xfrm>
                <a:off x="632092" y="-1"/>
                <a:ext cx="198257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n</a:t>
                </a:r>
              </a:p>
            </p:txBody>
          </p:sp>
        </p:grpSp>
      </p:grpSp>
      <p:sp>
        <p:nvSpPr>
          <p:cNvPr id="805" name="Rectangle"/>
          <p:cNvSpPr/>
          <p:nvPr/>
        </p:nvSpPr>
        <p:spPr>
          <a:xfrm>
            <a:off x="5194374" y="9626278"/>
            <a:ext cx="3568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06" name="Rectangle"/>
          <p:cNvSpPr/>
          <p:nvPr/>
        </p:nvSpPr>
        <p:spPr>
          <a:xfrm>
            <a:off x="8290949" y="9797888"/>
            <a:ext cx="635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07" name="Rectangle"/>
          <p:cNvSpPr/>
          <p:nvPr/>
        </p:nvSpPr>
        <p:spPr>
          <a:xfrm>
            <a:off x="8284599" y="9431663"/>
            <a:ext cx="6350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08" name="Rectangle"/>
          <p:cNvSpPr/>
          <p:nvPr/>
        </p:nvSpPr>
        <p:spPr>
          <a:xfrm>
            <a:off x="8427862" y="9618228"/>
            <a:ext cx="635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09" name="Rectangle"/>
          <p:cNvSpPr/>
          <p:nvPr/>
        </p:nvSpPr>
        <p:spPr>
          <a:xfrm>
            <a:off x="5194374" y="9446619"/>
            <a:ext cx="3822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0" name="Rectangle"/>
          <p:cNvSpPr/>
          <p:nvPr/>
        </p:nvSpPr>
        <p:spPr>
          <a:xfrm>
            <a:off x="5194374" y="9812844"/>
            <a:ext cx="4838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1" name="Rectangle"/>
          <p:cNvSpPr/>
          <p:nvPr/>
        </p:nvSpPr>
        <p:spPr>
          <a:xfrm>
            <a:off x="8427862" y="9981001"/>
            <a:ext cx="635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2" name="Rectangle"/>
          <p:cNvSpPr/>
          <p:nvPr/>
        </p:nvSpPr>
        <p:spPr>
          <a:xfrm>
            <a:off x="5194374" y="9995957"/>
            <a:ext cx="4584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813" name="Table"/>
          <p:cNvGraphicFramePr/>
          <p:nvPr>
            <p:extLst>
              <p:ext uri="{D42A27DB-BD31-4B8C-83A1-F6EECF244321}">
                <p14:modId xmlns:p14="http://schemas.microsoft.com/office/powerpoint/2010/main" val="1847414613"/>
              </p:ext>
            </p:extLst>
          </p:nvPr>
        </p:nvGraphicFramePr>
        <p:xfrm>
          <a:off x="5212345" y="9269428"/>
          <a:ext cx="3355497" cy="927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67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dirty="0" err="1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regexp</a:t>
                      </a:r>
                      <a:endParaRPr sz="900" dirty="0">
                        <a:latin typeface="+mn-lt"/>
                        <a:ea typeface="+mn-ea"/>
                        <a:cs typeface="+mn-cs"/>
                        <a:sym typeface="Source Sans Pro Regular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pt-BR" sz="900" dirty="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encontra</a:t>
                      </a:r>
                      <a:endParaRPr sz="900" dirty="0">
                        <a:latin typeface="+mn-lt"/>
                        <a:ea typeface="+mn-ea"/>
                        <a:cs typeface="+mn-cs"/>
                        <a:sym typeface="Source Sans Pro Regular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rPr lang="pt-BR" dirty="0"/>
                        <a:t>exemplo</a:t>
                      </a:r>
                      <a:endParaRPr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(?=</a:t>
                      </a:r>
                      <a:r>
                        <a:t>c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pt-BR" sz="1100" dirty="0">
                          <a:sym typeface="Source Sans Pro Regular"/>
                        </a:rPr>
                        <a:t>seguido por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look("a(?=c)")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bacad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(?!</a:t>
                      </a:r>
                      <a:r>
                        <a:t>c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pt-BR" sz="1100" dirty="0">
                          <a:sym typeface="Source Sans Pro Regular"/>
                        </a:rPr>
                        <a:t>não seguido por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look("a(?!c)")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bacad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(?&lt;=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b</a:t>
                      </a:r>
                      <a:r>
                        <a:t>)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pt-BR" sz="1100" dirty="0">
                          <a:sym typeface="Source Sans Pro Regular"/>
                        </a:rPr>
                        <a:t>precedido por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look("(?&lt;=b)a")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bacad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(?&lt;!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b</a:t>
                      </a:r>
                      <a:r>
                        <a:t>)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pt-BR" sz="1100" dirty="0">
                          <a:sym typeface="Source Sans Pro Regular"/>
                        </a:rPr>
                        <a:t>Não precedido por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look("(?&lt;!b)a")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bacad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1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22" y="9978473"/>
            <a:ext cx="1754523" cy="61647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17" name="Group"/>
          <p:cNvGrpSpPr/>
          <p:nvPr/>
        </p:nvGrpSpPr>
        <p:grpSpPr>
          <a:xfrm>
            <a:off x="10876241" y="931393"/>
            <a:ext cx="811851" cy="215905"/>
            <a:chOff x="0" y="0"/>
            <a:chExt cx="811849" cy="215904"/>
          </a:xfrm>
        </p:grpSpPr>
        <p:sp>
          <p:nvSpPr>
            <p:cNvPr id="815" name="new line"/>
            <p:cNvSpPr txBox="1"/>
            <p:nvPr/>
          </p:nvSpPr>
          <p:spPr>
            <a:xfrm>
              <a:off x="113396" y="0"/>
              <a:ext cx="698453" cy="2159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rmAutofit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rPr lang="pt-BR" sz="1000" dirty="0"/>
                <a:t>Nova linha</a:t>
              </a:r>
              <a:endParaRPr sz="1000" dirty="0"/>
            </a:p>
          </p:txBody>
        </p:sp>
        <p:pic>
          <p:nvPicPr>
            <p:cNvPr id="816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7981"/>
              <a:ext cx="233085" cy="1651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18" name="Rectangle"/>
          <p:cNvSpPr/>
          <p:nvPr/>
        </p:nvSpPr>
        <p:spPr>
          <a:xfrm>
            <a:off x="12462684" y="2329046"/>
            <a:ext cx="819406" cy="8766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9" name="[:symbol:]"/>
          <p:cNvSpPr txBox="1"/>
          <p:nvPr/>
        </p:nvSpPr>
        <p:spPr>
          <a:xfrm>
            <a:off x="12518321" y="2353761"/>
            <a:ext cx="708129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[:symbol:]</a:t>
            </a:r>
          </a:p>
        </p:txBody>
      </p:sp>
      <p:pic>
        <p:nvPicPr>
          <p:cNvPr id="82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9000" y="215900"/>
            <a:ext cx="1358900" cy="1575537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822" name="Table"/>
          <p:cNvGraphicFramePr/>
          <p:nvPr/>
        </p:nvGraphicFramePr>
        <p:xfrm>
          <a:off x="11063420" y="4823805"/>
          <a:ext cx="914400" cy="12065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g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h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k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m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o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q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23" name="Table"/>
          <p:cNvGraphicFramePr/>
          <p:nvPr/>
        </p:nvGraphicFramePr>
        <p:xfrm>
          <a:off x="11292020" y="3823755"/>
          <a:ext cx="1524000" cy="2413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4" name="Table"/>
          <p:cNvGraphicFramePr/>
          <p:nvPr/>
        </p:nvGraphicFramePr>
        <p:xfrm>
          <a:off x="10854084" y="2612032"/>
          <a:ext cx="1524000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,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: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;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?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!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/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@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#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_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"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[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{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}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(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5" name="Table"/>
          <p:cNvGraphicFramePr/>
          <p:nvPr/>
        </p:nvGraphicFramePr>
        <p:xfrm>
          <a:off x="12492473" y="2612032"/>
          <a:ext cx="762000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|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`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 =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^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~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&lt;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&gt;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$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1" name="Table"/>
          <p:cNvGraphicFramePr/>
          <p:nvPr>
            <p:extLst>
              <p:ext uri="{D42A27DB-BD31-4B8C-83A1-F6EECF244321}">
                <p14:modId xmlns:p14="http://schemas.microsoft.com/office/powerpoint/2010/main" val="2358604858"/>
              </p:ext>
            </p:extLst>
          </p:nvPr>
        </p:nvGraphicFramePr>
        <p:xfrm>
          <a:off x="3737662" y="1445440"/>
          <a:ext cx="6766561" cy="5128318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631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0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4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388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string </a:t>
                      </a:r>
                      <a:r>
                        <a:rPr sz="1000" dirty="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(</a:t>
                      </a:r>
                      <a:r>
                        <a:rPr lang="pt-BR" sz="1000" dirty="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digite</a:t>
                      </a:r>
                      <a:r>
                        <a:rPr sz="1000" dirty="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)</a:t>
                      </a:r>
                      <a:endParaRPr sz="1100" dirty="0">
                        <a:latin typeface="+mn-lt"/>
                        <a:ea typeface="+mn-ea"/>
                        <a:cs typeface="+mn-cs"/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rPr sz="1100" dirty="0" err="1"/>
                        <a:t>regexp</a:t>
                      </a:r>
                      <a:r>
                        <a:rPr sz="1100" dirty="0"/>
                        <a:t> </a:t>
                      </a:r>
                    </a:p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rPr sz="1000" dirty="0"/>
                        <a:t>(</a:t>
                      </a:r>
                      <a:r>
                        <a:rPr lang="pt-BR" sz="1000" dirty="0"/>
                        <a:t>para dizer</a:t>
                      </a:r>
                      <a:r>
                        <a:rPr sz="1000" dirty="0"/>
                        <a:t>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rPr lang="pt-BR" sz="1100" dirty="0"/>
                        <a:t>encontra</a:t>
                      </a:r>
                      <a:r>
                        <a:rPr sz="1100" dirty="0"/>
                        <a:t> </a:t>
                      </a:r>
                    </a:p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rPr sz="1000" dirty="0"/>
                        <a:t>(</a:t>
                      </a:r>
                      <a:r>
                        <a:rPr lang="pt-BR" sz="1000" dirty="0"/>
                        <a:t>que encontra isto</a:t>
                      </a:r>
                      <a:r>
                        <a:rPr sz="1000" dirty="0"/>
                        <a:t>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rPr lang="pt-BR" sz="1100" dirty="0"/>
                        <a:t>exemplo</a:t>
                      </a:r>
                      <a:endParaRPr sz="1100" dirty="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a  (etc.)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 (etc.)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see("a")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\\.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\.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sym typeface="Source Sans Pro Regular"/>
                        </a:rPr>
                        <a:t>.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see("\\.")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\\!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\!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!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see("\\!")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\\?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\?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?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see("\\?")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\\\\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\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see("\\\\")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\\(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\(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sym typeface="Source Sans Pro Regular"/>
                        </a:rPr>
                        <a:t>(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see("\\(")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see("\\)")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\\{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\{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{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see("\\{")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 "\\}")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\\n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\n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pt-BR" sz="1100" dirty="0">
                          <a:sym typeface="Source Sans Pro Regular"/>
                        </a:rPr>
                        <a:t>nova linha</a:t>
                      </a:r>
                      <a:r>
                        <a:rPr sz="1100" dirty="0">
                          <a:sym typeface="Source Sans Pro Regular"/>
                        </a:rPr>
                        <a:t> (</a:t>
                      </a:r>
                      <a:r>
                        <a:rPr lang="pt-BR" sz="1100" dirty="0" err="1">
                          <a:sym typeface="Source Sans Pro Regular"/>
                        </a:rPr>
                        <a:t>return</a:t>
                      </a:r>
                      <a:r>
                        <a:rPr sz="1100" dirty="0">
                          <a:sym typeface="Source Sans Pro Regular"/>
                        </a:rPr>
                        <a:t>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see("\\n")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\\t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\t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pt-BR" sz="1100" dirty="0">
                          <a:sym typeface="Source Sans Pro Regular"/>
                        </a:rPr>
                        <a:t>t</a:t>
                      </a:r>
                      <a:r>
                        <a:rPr sz="1100" dirty="0">
                          <a:sym typeface="Source Sans Pro Regular"/>
                        </a:rPr>
                        <a:t>ab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see("\\t")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\\s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\s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r>
                        <a:rPr lang="pt-BR" sz="1100" dirty="0"/>
                        <a:t>espaço em branco</a:t>
                      </a:r>
                      <a:r>
                        <a:rPr sz="1100" dirty="0"/>
                        <a:t>  </a:t>
                      </a:r>
                      <a:r>
                        <a:rPr sz="1100" i="1" dirty="0"/>
                        <a:t>(</a:t>
                      </a: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\S</a:t>
                      </a:r>
                      <a:r>
                        <a:rPr sz="1100" i="1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 </a:t>
                      </a:r>
                      <a:r>
                        <a:rPr lang="pt-BR" sz="1100" i="1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para não-brancos</a:t>
                      </a:r>
                      <a:r>
                        <a:rPr sz="1100" i="1" dirty="0"/>
                        <a:t>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see("\\s")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\\d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\d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r>
                        <a:rPr lang="pt-BR" sz="1100" dirty="0"/>
                        <a:t>qualquer digito</a:t>
                      </a:r>
                      <a:r>
                        <a:rPr sz="1100" dirty="0"/>
                        <a:t>  </a:t>
                      </a:r>
                      <a:r>
                        <a:rPr sz="1100" i="1" dirty="0"/>
                        <a:t>(</a:t>
                      </a: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\D</a:t>
                      </a:r>
                      <a:r>
                        <a:rPr sz="1100" i="1" dirty="0"/>
                        <a:t> </a:t>
                      </a:r>
                      <a:r>
                        <a:rPr lang="pt-BR" sz="1100" i="1" dirty="0"/>
                        <a:t>para não-</a:t>
                      </a:r>
                      <a:r>
                        <a:rPr lang="pt-BR" sz="1100" i="1" dirty="0" err="1"/>
                        <a:t>digitos</a:t>
                      </a:r>
                      <a:r>
                        <a:rPr sz="1100" i="1" dirty="0"/>
                        <a:t>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solidFill>
                            <a:srgbClr val="D84C79"/>
                          </a:solidFill>
                          <a:sym typeface="Source Sans Pro Regular"/>
                        </a:rPr>
                        <a:t>see("\\d")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\\w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\w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r>
                        <a:rPr lang="pt-BR" sz="1100" dirty="0"/>
                        <a:t>qualquer letra</a:t>
                      </a:r>
                      <a:r>
                        <a:rPr sz="1100" dirty="0"/>
                        <a:t>  </a:t>
                      </a:r>
                      <a:r>
                        <a:rPr sz="1100" i="1" dirty="0"/>
                        <a:t>(</a:t>
                      </a: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\W</a:t>
                      </a:r>
                      <a:r>
                        <a:rPr sz="1100" i="1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 </a:t>
                      </a:r>
                      <a:r>
                        <a:rPr sz="1100" i="1" dirty="0"/>
                        <a:t>f</a:t>
                      </a:r>
                      <a:r>
                        <a:rPr lang="pt-BR" sz="1100" i="1" dirty="0"/>
                        <a:t>para não-letras</a:t>
                      </a:r>
                      <a:r>
                        <a:rPr sz="1100" i="1" dirty="0"/>
                        <a:t>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see("\\w")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\\b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\b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pt-BR" sz="1100" dirty="0">
                          <a:sym typeface="Source Sans Pro Regular"/>
                        </a:rPr>
                        <a:t>limite das palavras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see("\\b")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[:digit:]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pt-BR" sz="1100" dirty="0">
                          <a:sym typeface="Source Sans Pro Regular"/>
                        </a:rPr>
                        <a:t>d</a:t>
                      </a:r>
                      <a:r>
                        <a:rPr sz="1100" dirty="0" err="1">
                          <a:sym typeface="Source Sans Pro Regular"/>
                        </a:rPr>
                        <a:t>igit</a:t>
                      </a:r>
                      <a:r>
                        <a:rPr lang="pt-BR" sz="1100" dirty="0">
                          <a:sym typeface="Source Sans Pro Regular"/>
                        </a:rPr>
                        <a:t>os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see("[:digit:]")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[:alpha:]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pt-BR" sz="1100" dirty="0">
                          <a:sym typeface="Source Sans Pro Regular"/>
                        </a:rPr>
                        <a:t>letras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see("[:alpha:]")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[:lower:]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pt-BR" sz="1100" dirty="0">
                          <a:sym typeface="Source Sans Pro Regular"/>
                        </a:rPr>
                        <a:t>letras minúsculas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see("[:lower:]")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[:upper:]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pt-BR" sz="1100" dirty="0">
                          <a:sym typeface="Source Sans Pro Regular"/>
                        </a:rPr>
                        <a:t>letras maiúsculas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see("[:upper:]")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[:</a:t>
                      </a:r>
                      <a:r>
                        <a:rPr sz="1100" dirty="0" err="1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alnum</a:t>
                      </a: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:]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pt-BR" sz="1100" dirty="0">
                          <a:sym typeface="Source Sans Pro Regular"/>
                        </a:rPr>
                        <a:t>l</a:t>
                      </a:r>
                      <a:r>
                        <a:rPr sz="1100" dirty="0">
                          <a:sym typeface="Source Sans Pro Regular"/>
                        </a:rPr>
                        <a:t>et</a:t>
                      </a:r>
                      <a:r>
                        <a:rPr lang="pt-BR" sz="1100" dirty="0" err="1">
                          <a:sym typeface="Source Sans Pro Regular"/>
                        </a:rPr>
                        <a:t>ras</a:t>
                      </a:r>
                      <a:r>
                        <a:rPr lang="pt-BR" sz="1100" dirty="0">
                          <a:sym typeface="Source Sans Pro Regular"/>
                        </a:rPr>
                        <a:t> e números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see("[:alnum:]")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[:</a:t>
                      </a:r>
                      <a:r>
                        <a:rPr sz="1100" dirty="0" err="1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punct</a:t>
                      </a: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:]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pt-BR" sz="1100" dirty="0">
                          <a:sym typeface="Source Sans Pro Regular"/>
                        </a:rPr>
                        <a:t>pontuação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see("[:punct:]")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[:graph:]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pt-BR" sz="1100" dirty="0">
                          <a:sym typeface="Source Sans Pro Regular"/>
                        </a:rPr>
                        <a:t>l</a:t>
                      </a:r>
                      <a:r>
                        <a:rPr sz="1100" dirty="0">
                          <a:sym typeface="Source Sans Pro Regular"/>
                        </a:rPr>
                        <a:t>et</a:t>
                      </a:r>
                      <a:r>
                        <a:rPr lang="pt-BR" sz="1100" dirty="0" err="1">
                          <a:sym typeface="Source Sans Pro Regular"/>
                        </a:rPr>
                        <a:t>ras</a:t>
                      </a:r>
                      <a:r>
                        <a:rPr lang="pt-BR" sz="1100" dirty="0">
                          <a:sym typeface="Source Sans Pro Regular"/>
                        </a:rPr>
                        <a:t>, números e pontuações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see("[:graph:]")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[:space:]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pt-BR" sz="1100" dirty="0">
                          <a:sym typeface="Source Sans Pro Regular"/>
                        </a:rPr>
                        <a:t>caractere de espaço (ou seja, </a:t>
                      </a:r>
                      <a:r>
                        <a:rPr sz="1100" dirty="0">
                          <a:sym typeface="Source Sans Pro Regular"/>
                        </a:rPr>
                        <a:t>\s)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see("[:space:]")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[:blank:]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pt-BR" sz="1100" dirty="0">
                          <a:sym typeface="Source Sans Pro Regular"/>
                        </a:rPr>
                        <a:t>espaços e </a:t>
                      </a:r>
                      <a:r>
                        <a:rPr lang="pt-BR" sz="1100" dirty="0" err="1">
                          <a:sym typeface="Source Sans Pro Regular"/>
                        </a:rPr>
                        <a:t>tabs</a:t>
                      </a:r>
                      <a:r>
                        <a:rPr sz="1100" dirty="0">
                          <a:sym typeface="Source Sans Pro Regular"/>
                        </a:rPr>
                        <a:t> (</a:t>
                      </a:r>
                      <a:r>
                        <a:rPr lang="pt-BR" sz="1100" dirty="0">
                          <a:sym typeface="Source Sans Pro Regular"/>
                        </a:rPr>
                        <a:t>mas não nova linha</a:t>
                      </a:r>
                      <a:r>
                        <a:rPr sz="1100" dirty="0">
                          <a:sym typeface="Source Sans Pro Regular"/>
                        </a:rPr>
                        <a:t>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see("[:blank:]")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 sz="110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.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pt-BR" sz="1100" dirty="0">
                          <a:sym typeface="Source Sans Pro Regular"/>
                        </a:rPr>
                        <a:t>qualquer caractere exceto nova linha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see(".")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19680">
                <a:tc>
                  <a:txBody>
                    <a:bodyPr/>
                    <a:lstStyle/>
                    <a:p>
                      <a:pPr algn="l" defTabSz="914400"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grpSp>
        <p:nvGrpSpPr>
          <p:cNvPr id="544" name="Group"/>
          <p:cNvGrpSpPr/>
          <p:nvPr/>
        </p:nvGrpSpPr>
        <p:grpSpPr>
          <a:xfrm>
            <a:off x="8867151" y="9599628"/>
            <a:ext cx="4806965" cy="596900"/>
            <a:chOff x="25400" y="25400"/>
            <a:chExt cx="4806964" cy="596899"/>
          </a:xfrm>
        </p:grpSpPr>
        <p:sp>
          <p:nvSpPr>
            <p:cNvPr id="542" name="Square"/>
            <p:cNvSpPr/>
            <p:nvPr/>
          </p:nvSpPr>
          <p:spPr>
            <a:xfrm>
              <a:off x="270492" y="415185"/>
              <a:ext cx="153692" cy="1586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1" name="Rectangle"/>
            <p:cNvSpPr/>
            <p:nvPr/>
          </p:nvSpPr>
          <p:spPr>
            <a:xfrm>
              <a:off x="4319065" y="425317"/>
              <a:ext cx="280692" cy="1586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aphicFrame>
          <p:nvGraphicFramePr>
            <p:cNvPr id="543" name="Table"/>
            <p:cNvGraphicFramePr/>
            <p:nvPr>
              <p:extLst>
                <p:ext uri="{D42A27DB-BD31-4B8C-83A1-F6EECF244321}">
                  <p14:modId xmlns:p14="http://schemas.microsoft.com/office/powerpoint/2010/main" val="2985524407"/>
                </p:ext>
              </p:extLst>
            </p:nvPr>
          </p:nvGraphicFramePr>
          <p:xfrm>
            <a:off x="25400" y="25400"/>
            <a:ext cx="4806964" cy="596899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6371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4767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215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43797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611956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41910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rPr dirty="0"/>
                          <a:t>string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rPr dirty="0"/>
                          <a:t>(</a:t>
                        </a:r>
                        <a:r>
                          <a:rPr lang="pt-BR" dirty="0"/>
                          <a:t>digite</a:t>
                        </a:r>
                        <a:r>
                          <a:rPr dirty="0"/>
                          <a:t>)</a:t>
                        </a:r>
                      </a:p>
                    </a:txBody>
                    <a:tcPr marL="0" marR="0" marT="0" marB="0" anchor="ctr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rPr dirty="0" err="1"/>
                          <a:t>regexp</a:t>
                        </a:r>
                        <a:r>
                          <a:rPr dirty="0"/>
                          <a:t>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rPr dirty="0"/>
                          <a:t>(</a:t>
                        </a:r>
                        <a:r>
                          <a:rPr lang="pt-BR" dirty="0"/>
                          <a:t>significa</a:t>
                        </a:r>
                        <a:r>
                          <a:rPr dirty="0"/>
                          <a:t>)</a:t>
                        </a:r>
                      </a:p>
                    </a:txBody>
                    <a:tcPr marL="0" marR="0" marT="0" marB="0" anchor="ctr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rPr lang="pt-BR" dirty="0"/>
                          <a:t>encontra</a:t>
                        </a:r>
                        <a:endParaRPr dirty="0"/>
                      </a:p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rPr dirty="0"/>
                          <a:t>(</a:t>
                        </a:r>
                        <a:r>
                          <a:rPr lang="pt-BR" dirty="0"/>
                          <a:t>que encontra isto</a:t>
                        </a:r>
                        <a:r>
                          <a:rPr dirty="0"/>
                          <a:t>)</a:t>
                        </a:r>
                      </a:p>
                    </a:txBody>
                    <a:tcPr marL="0" marR="0" marT="0" marB="0" anchor="ctr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rPr lang="pt-BR" dirty="0"/>
                          <a:t>exemplo</a:t>
                        </a:r>
                        <a:endParaRPr dirty="0"/>
                      </a:p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rPr dirty="0"/>
                          <a:t>(</a:t>
                        </a:r>
                        <a:r>
                          <a:rPr lang="pt-BR" dirty="0"/>
                          <a:t>o resultado é o mesmo que</a:t>
                        </a:r>
                        <a:r>
                          <a:rPr dirty="0"/>
                          <a:t> ref("abba"))</a:t>
                        </a:r>
                      </a:p>
                    </a:txBody>
                    <a:tcPr marL="0" marR="0" marT="0" marB="0" anchor="ctr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780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rgbClr val="D84C79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\\1</a:t>
                        </a:r>
                      </a:p>
                    </a:txBody>
                    <a:tcPr marL="0" marR="0" marT="0" marB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r>
                          <a:t>\1</a:t>
                        </a:r>
                        <a:r>
                          <a:rPr>
                            <a:latin typeface="+mn-lt"/>
                            <a:ea typeface="+mn-ea"/>
                            <a:cs typeface="+mn-cs"/>
                            <a:sym typeface="Source Sans Pro Regular"/>
                          </a:rPr>
                          <a:t> (etc.)</a:t>
                        </a:r>
                      </a:p>
                    </a:txBody>
                    <a:tcPr marL="0" marR="0" marT="0" marB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first () group, etc.</a:t>
                        </a:r>
                      </a:p>
                    </a:txBody>
                    <a:tcPr marL="0" marR="0" marT="0" marB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dirty="0">
                            <a:solidFill>
                              <a:srgbClr val="D84C79"/>
                            </a:solidFill>
                          </a:rPr>
                          <a:t>ref("(a)(b)\\2\\1")</a:t>
                        </a:r>
                      </a:p>
                    </a:txBody>
                    <a:tcPr marL="0" marR="0" marT="0" marB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dirty="0" err="1"/>
                          <a:t>abbaab</a:t>
                        </a:r>
                        <a:endParaRPr sz="1100" dirty="0"/>
                      </a:p>
                    </a:txBody>
                    <a:tcPr marL="0" marR="0" marT="0" marB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</p:grpSp>
      <p:sp>
        <p:nvSpPr>
          <p:cNvPr id="332" name="[:graph:]">
            <a:extLst>
              <a:ext uri="{FF2B5EF4-FFF2-40B4-BE49-F238E27FC236}">
                <a16:creationId xmlns:a16="http://schemas.microsoft.com/office/drawing/2014/main" id="{BD24B82A-A733-914D-8B1F-674BA9BF5725}"/>
              </a:ext>
            </a:extLst>
          </p:cNvPr>
          <p:cNvSpPr txBox="1"/>
          <p:nvPr/>
        </p:nvSpPr>
        <p:spPr>
          <a:xfrm>
            <a:off x="11904528" y="1275377"/>
            <a:ext cx="298426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rPr lang="en-US" dirty="0"/>
              <a:t>.</a:t>
            </a:r>
            <a:endParaRPr dirty="0"/>
          </a:p>
        </p:txBody>
      </p:sp>
      <p:sp>
        <p:nvSpPr>
          <p:cNvPr id="2" name="RStudio® is a trademark of RStudio, PBC  •  CC BY SA  RStudio  •  info@rstudio.com  •  844-448-1212  •  rstudio.com  •  Learn more at stringr.tidyverse.org  •  Diagrams from @LVaudor on Twitter  •  stringr  1.4.0+  •  Updated:  2021-08">
            <a:extLst>
              <a:ext uri="{FF2B5EF4-FFF2-40B4-BE49-F238E27FC236}">
                <a16:creationId xmlns:a16="http://schemas.microsoft.com/office/drawing/2014/main" id="{ABC6C833-2440-6EE6-E695-32480A907B80}"/>
              </a:ext>
            </a:extLst>
          </p:cNvPr>
          <p:cNvSpPr txBox="1"/>
          <p:nvPr/>
        </p:nvSpPr>
        <p:spPr>
          <a:xfrm>
            <a:off x="2353571" y="10345174"/>
            <a:ext cx="11322668" cy="484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rPr dirty="0"/>
              <a:t>RStudio® is a trademark of RStudio, PBC  • 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CC BY SA</a:t>
            </a:r>
            <a:r>
              <a:rPr dirty="0"/>
              <a:t>  RStudio  • 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/>
              </a:rPr>
              <a:t>info@rstudio.com</a:t>
            </a:r>
            <a:r>
              <a:rPr dirty="0"/>
              <a:t>  •  844-448-1212  • 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/>
              </a:rPr>
              <a:t>rstudio.com</a:t>
            </a:r>
            <a:r>
              <a:rPr dirty="0"/>
              <a:t>  •  Learn more at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ource Sans Pro Bold"/>
                <a:ea typeface="Source Sans Pro Bold"/>
                <a:cs typeface="Source Sans Pro Bold"/>
                <a:sym typeface="Source Sans Pro Bold"/>
                <a:hlinkClick r:id="rId8"/>
              </a:rPr>
              <a:t>stringr.tidyverse.org</a:t>
            </a:r>
            <a:r>
              <a:rPr dirty="0"/>
              <a:t>  •  Diagrams from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ource Sans Pro Bold"/>
                <a:ea typeface="Source Sans Pro Bold"/>
                <a:cs typeface="Source Sans Pro Bold"/>
                <a:sym typeface="Source Sans Pro Bold"/>
                <a:hlinkClick r:id="rId9"/>
              </a:rPr>
              <a:t>@LVaudor</a:t>
            </a:r>
            <a:r>
              <a:rPr dirty="0"/>
              <a:t> on Twitter  •  </a:t>
            </a:r>
            <a:r>
              <a:rPr dirty="0" err="1"/>
              <a:t>stringr</a:t>
            </a:r>
            <a:r>
              <a:rPr dirty="0"/>
              <a:t>  1.4.0+  •  Updated:  2021-08</a:t>
            </a:r>
            <a:endParaRPr lang="pt-BR" dirty="0"/>
          </a:p>
          <a:p>
            <a:pPr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rPr lang="pt-BR" dirty="0"/>
              <a:t>                      Traduzido por: Eric Scopinho  • </a:t>
            </a:r>
            <a:r>
              <a:rPr lang="pt-BR" dirty="0">
                <a:hlinkClick r:id="rId10"/>
              </a:rPr>
              <a:t>linkedin.com/in/scopinho</a:t>
            </a:r>
            <a:r>
              <a:rPr lang="pt-BR" dirty="0"/>
              <a:t>  </a:t>
            </a:r>
          </a:p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A7A7A7"/>
      </a:dk2>
      <a:lt2>
        <a:srgbClr val="535353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Source Sans Pro Regular"/>
        <a:ea typeface="Source Sans Pro Regular"/>
        <a:cs typeface="Source Sans Pro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69" tIns="54569" rIns="54569" bIns="54569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69" tIns="54569" rIns="54569" bIns="54569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Source Sans Pro Regular"/>
        <a:ea typeface="Source Sans Pro Regular"/>
        <a:cs typeface="Source Sans Pro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69" tIns="54569" rIns="54569" bIns="54569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69" tIns="54569" rIns="54569" bIns="54569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2908</Words>
  <Application>Microsoft Office PowerPoint</Application>
  <PresentationFormat>Custom</PresentationFormat>
  <Paragraphs>490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Source Code Pro</vt:lpstr>
      <vt:lpstr>Source Sans Pro Bold</vt:lpstr>
      <vt:lpstr>Source Sans Pro ExtraLight</vt:lpstr>
      <vt:lpstr>Source Sans Pro Light</vt:lpstr>
      <vt:lpstr>Source Sans Pro Regular</vt:lpstr>
      <vt:lpstr>Source Sans Pro SemiBold</vt:lpstr>
      <vt:lpstr>White</vt:lpstr>
      <vt:lpstr>Manipulação de string com stringr : : Folha de Referência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manipulation with stringr : : CHEAT SHEET </dc:title>
  <cp:lastModifiedBy>Eric Scopinho</cp:lastModifiedBy>
  <cp:revision>10</cp:revision>
  <dcterms:modified xsi:type="dcterms:W3CDTF">2022-08-18T15:01:31Z</dcterms:modified>
</cp:coreProperties>
</file>