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6" r:id="rId1"/>
  </p:sldMasterIdLst>
  <p:notesMasterIdLst>
    <p:notesMasterId r:id="rId10"/>
  </p:notesMasterIdLst>
  <p:handoutMasterIdLst>
    <p:handoutMasterId r:id="rId11"/>
  </p:handoutMasterIdLst>
  <p:sldIdLst>
    <p:sldId id="256" r:id="rId2"/>
    <p:sldId id="381" r:id="rId3"/>
    <p:sldId id="374" r:id="rId4"/>
    <p:sldId id="375" r:id="rId5"/>
    <p:sldId id="376" r:id="rId6"/>
    <p:sldId id="377" r:id="rId7"/>
    <p:sldId id="382" r:id="rId8"/>
    <p:sldId id="364" r:id="rId9"/>
  </p:sldIdLst>
  <p:sldSz cx="9144000" cy="5143500" type="screen16x9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01">
          <p15:clr>
            <a:srgbClr val="A4A3A4"/>
          </p15:clr>
        </p15:guide>
        <p15:guide id="2" pos="288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663300"/>
    <a:srgbClr val="3366CC"/>
    <a:srgbClr val="FF3300"/>
    <a:srgbClr val="FF33CC"/>
    <a:srgbClr val="6600FF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30030" autoAdjust="0"/>
    <p:restoredTop sz="95280" autoAdjust="0"/>
  </p:normalViewPr>
  <p:slideViewPr>
    <p:cSldViewPr snapToGrid="0">
      <p:cViewPr>
        <p:scale>
          <a:sx n="125" d="100"/>
          <a:sy n="125" d="100"/>
        </p:scale>
        <p:origin x="144" y="560"/>
      </p:cViewPr>
      <p:guideLst>
        <p:guide orient="horz" pos="701"/>
        <p:guide pos="288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handoutMaster" Target="handoutMasters/handout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 eaLnBrk="1" hangingPunct="1">
              <a:spcBef>
                <a:spcPct val="0"/>
              </a:spcBef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325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spcBef>
                <a:spcPct val="0"/>
              </a:spcBef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325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 eaLnBrk="1" hangingPunct="1">
              <a:spcBef>
                <a:spcPct val="0"/>
              </a:spcBef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325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spcBef>
                <a:spcPct val="0"/>
              </a:spcBef>
              <a:defRPr sz="1300"/>
            </a:lvl1pPr>
          </a:lstStyle>
          <a:p>
            <a:pPr>
              <a:defRPr/>
            </a:pPr>
            <a:fld id="{0E127219-74C2-7741-8E5B-C920C35E1A85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428316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 eaLnBrk="1" hangingPunct="1">
              <a:spcBef>
                <a:spcPct val="0"/>
              </a:spcBef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1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spcBef>
                <a:spcPct val="0"/>
              </a:spcBef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21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21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 eaLnBrk="1" hangingPunct="1">
              <a:spcBef>
                <a:spcPct val="0"/>
              </a:spcBef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1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spcBef>
                <a:spcPct val="0"/>
              </a:spcBef>
              <a:defRPr sz="1300"/>
            </a:lvl1pPr>
          </a:lstStyle>
          <a:p>
            <a:pPr>
              <a:defRPr/>
            </a:pPr>
            <a:fld id="{529A1604-4C19-394E-9722-39DDD3364788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799655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F1E5AAC-7DF3-164C-B2A8-A95DB3CC33F3}" type="slidenum">
              <a:rPr lang="en-US" altLang="zh-CN">
                <a:cs typeface="宋体" charset="-122"/>
              </a:rPr>
              <a:pPr/>
              <a:t>1</a:t>
            </a:fld>
            <a:endParaRPr lang="en-US" altLang="zh-CN">
              <a:cs typeface="宋体" charset="-122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zh-CN" altLang="zh-CN">
              <a:cs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455908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0B0A87BB-FCB5-224D-B9B6-E5F8055231E1}" type="slidenum">
              <a:rPr lang="en-US" altLang="en-US" sz="1300"/>
              <a:pPr>
                <a:spcBef>
                  <a:spcPct val="0"/>
                </a:spcBef>
              </a:pPr>
              <a:t>8</a:t>
            </a:fld>
            <a:endParaRPr lang="en-US" altLang="en-US" sz="1300"/>
          </a:p>
        </p:txBody>
      </p:sp>
      <p:sp>
        <p:nvSpPr>
          <p:cNvPr id="162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181263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0"/>
          <p:cNvSpPr>
            <a:spLocks noChangeShapeType="1"/>
          </p:cNvSpPr>
          <p:nvPr/>
        </p:nvSpPr>
        <p:spPr bwMode="auto">
          <a:xfrm flipV="1">
            <a:off x="2860675" y="2114550"/>
            <a:ext cx="6005513" cy="635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949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704283" y="341710"/>
            <a:ext cx="6005211" cy="1600200"/>
          </a:xfrm>
        </p:spPr>
        <p:txBody>
          <a:bodyPr/>
          <a:lstStyle>
            <a:lvl1pPr algn="r">
              <a:defRPr sz="36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1949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743194" y="2278654"/>
            <a:ext cx="5963057" cy="177165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2400"/>
            </a:lvl1pPr>
          </a:lstStyle>
          <a:p>
            <a:r>
              <a:rPr lang="en-US" alt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854416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D2FFAD-C886-664A-894D-AF10805F3204}" type="datetime1">
              <a:rPr lang="en-US"/>
              <a:pPr>
                <a:defRPr/>
              </a:pPr>
              <a:t>3/22/17</a:t>
            </a:fld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C2CA26-672F-0846-BC4C-70148018996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046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679"/>
            <a:ext cx="2057400" cy="450651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679"/>
            <a:ext cx="6019800" cy="450651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4CE083-B58D-2343-B46E-5B2B9ADF00E4}" type="datetime1">
              <a:rPr lang="en-US"/>
              <a:pPr>
                <a:defRPr/>
              </a:pPr>
              <a:t>3/22/17</a:t>
            </a:fld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2742BF-0557-064C-8CE5-A5BE53ADC70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186021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678"/>
            <a:ext cx="7543800" cy="7655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085850"/>
            <a:ext cx="4038600" cy="35123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085851"/>
            <a:ext cx="4038600" cy="169902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2899172"/>
            <a:ext cx="4038600" cy="16990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2530F7-0EC7-744C-9B4C-E66CCA1C67B5}" type="datetime1">
              <a:rPr lang="en-US"/>
              <a:pPr>
                <a:defRPr/>
              </a:pPr>
              <a:t>3/22/17</a:t>
            </a:fld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165A73-A775-F546-835E-1470904ADC6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87562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678"/>
            <a:ext cx="7543800" cy="7655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085850"/>
            <a:ext cx="4038600" cy="35123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85850"/>
            <a:ext cx="4038600" cy="35123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D0BD4B-312A-FA4E-8ED8-CD4711C76D78}" type="datetime1">
              <a:rPr lang="en-US"/>
              <a:pPr>
                <a:defRPr/>
              </a:pPr>
              <a:t>3/22/17</a:t>
            </a:fld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FE587-2AF4-3B48-8A35-E8663618DD3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1051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E6FA28-D028-F942-97A6-35F90B8EE350}" type="datetime1">
              <a:rPr lang="en-US"/>
              <a:pPr>
                <a:defRPr/>
              </a:pPr>
              <a:t>3/22/17</a:t>
            </a:fld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DE9E44-8183-C040-A1B0-80290EC5797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3453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BC9927-2E81-4A48-9A2B-8EAEA7AE87EA}" type="datetime1">
              <a:rPr lang="en-US"/>
              <a:pPr>
                <a:defRPr/>
              </a:pPr>
              <a:t>3/22/17</a:t>
            </a:fld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4FB46D-E98B-A54A-9BB5-35104E5911B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2822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85850"/>
            <a:ext cx="4038600" cy="351234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85850"/>
            <a:ext cx="4038600" cy="351234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99EE5A-CF02-B94C-AE75-6B957E01DA43}" type="datetime1">
              <a:rPr lang="en-US"/>
              <a:pPr>
                <a:defRPr/>
              </a:pPr>
              <a:t>3/22/17</a:t>
            </a:fld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6400C6-D6F5-3F41-BCF3-AB5D206E634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43443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42E99D-9070-CC4B-811D-8BD99FCC8BC5}" type="datetime1">
              <a:rPr lang="en-US"/>
              <a:pPr>
                <a:defRPr/>
              </a:pPr>
              <a:t>3/22/17</a:t>
            </a:fld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D2100F-34CC-3C4D-A910-7E1576BA82F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381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805A29-73FF-F744-B793-E2445B142C12}" type="datetime1">
              <a:rPr lang="en-US"/>
              <a:pPr>
                <a:defRPr/>
              </a:pPr>
              <a:t>3/22/17</a:t>
            </a:fld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2EF5D1-5E40-1044-9831-2CEF7AC2769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0197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FE6F45-EEE6-564A-971F-2F54CC8C2003}" type="datetime1">
              <a:rPr lang="en-US"/>
              <a:pPr>
                <a:defRPr/>
              </a:pPr>
              <a:t>3/22/17</a:t>
            </a:fld>
            <a:endParaRPr lang="en-US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092253-C08C-3946-97AA-D5909858280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6746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3059D1-1E0E-2C4F-B342-252AB52E0CD8}" type="datetime1">
              <a:rPr lang="en-US"/>
              <a:pPr>
                <a:defRPr/>
              </a:pPr>
              <a:t>3/22/17</a:t>
            </a:fld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270424-9305-9445-B6A6-04D886B966C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3045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7D6C1B-D33F-AB47-814F-C0ACA822390D}" type="datetime1">
              <a:rPr lang="en-US"/>
              <a:pPr>
                <a:defRPr/>
              </a:pPr>
              <a:t>3/22/17</a:t>
            </a:fld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67AFD0-B450-E04D-9FBA-D2647796340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848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7962900" y="114300"/>
            <a:ext cx="1588" cy="941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92075"/>
            <a:ext cx="7543800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Layered Architectures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85850"/>
            <a:ext cx="8229600" cy="3513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31846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686300"/>
            <a:ext cx="21336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0"/>
              </a:spcBef>
              <a:defRPr sz="750">
                <a:latin typeface="Arial" charset="0"/>
              </a:defRPr>
            </a:lvl1pPr>
          </a:lstStyle>
          <a:p>
            <a:pPr>
              <a:defRPr/>
            </a:pPr>
            <a:fld id="{C439CFDD-A26E-1844-911A-25DC26A78974}" type="datetime1">
              <a:rPr lang="en-US"/>
              <a:pPr>
                <a:defRPr/>
              </a:pPr>
              <a:t>3/22/17</a:t>
            </a:fld>
            <a:endParaRPr lang="en-US" altLang="en-US"/>
          </a:p>
        </p:txBody>
      </p:sp>
      <p:sp>
        <p:nvSpPr>
          <p:cNvPr id="31847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6300"/>
            <a:ext cx="28956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defRPr sz="75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1847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6300"/>
            <a:ext cx="21336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750"/>
            </a:lvl1pPr>
          </a:lstStyle>
          <a:p>
            <a:pPr>
              <a:defRPr/>
            </a:pPr>
            <a:fld id="{50EAD6F1-3CFE-A548-AB09-2941526C15A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grpSp>
        <p:nvGrpSpPr>
          <p:cNvPr id="1032" name="Group 8"/>
          <p:cNvGrpSpPr>
            <a:grpSpLocks/>
          </p:cNvGrpSpPr>
          <p:nvPr userDrawn="1"/>
        </p:nvGrpSpPr>
        <p:grpSpPr bwMode="auto">
          <a:xfrm>
            <a:off x="8153400" y="114300"/>
            <a:ext cx="792163" cy="800100"/>
            <a:chOff x="5136" y="960"/>
            <a:chExt cx="528" cy="864"/>
          </a:xfrm>
        </p:grpSpPr>
        <p:sp>
          <p:nvSpPr>
            <p:cNvPr id="1033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 smtClean="0"/>
            </a:p>
          </p:txBody>
        </p:sp>
        <p:sp>
          <p:nvSpPr>
            <p:cNvPr id="1034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79" cy="8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 smtClean="0"/>
            </a:p>
          </p:txBody>
        </p:sp>
        <p:sp>
          <p:nvSpPr>
            <p:cNvPr id="1035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76" cy="8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 smtClean="0"/>
            </a:p>
          </p:txBody>
        </p:sp>
        <p:sp>
          <p:nvSpPr>
            <p:cNvPr id="1036" name="Oval 12"/>
            <p:cNvSpPr>
              <a:spLocks noChangeArrowheads="1"/>
            </p:cNvSpPr>
            <p:nvPr/>
          </p:nvSpPr>
          <p:spPr bwMode="auto">
            <a:xfrm>
              <a:off x="5136" y="1071"/>
              <a:ext cx="80" cy="8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 smtClean="0"/>
            </a:p>
          </p:txBody>
        </p:sp>
        <p:sp>
          <p:nvSpPr>
            <p:cNvPr id="1037" name="Oval 13"/>
            <p:cNvSpPr>
              <a:spLocks noChangeArrowheads="1"/>
            </p:cNvSpPr>
            <p:nvPr/>
          </p:nvSpPr>
          <p:spPr bwMode="auto">
            <a:xfrm>
              <a:off x="5248" y="1071"/>
              <a:ext cx="79" cy="8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 smtClean="0"/>
            </a:p>
          </p:txBody>
        </p:sp>
        <p:sp>
          <p:nvSpPr>
            <p:cNvPr id="1038" name="Oval 14"/>
            <p:cNvSpPr>
              <a:spLocks noChangeArrowheads="1"/>
            </p:cNvSpPr>
            <p:nvPr/>
          </p:nvSpPr>
          <p:spPr bwMode="auto">
            <a:xfrm>
              <a:off x="5360" y="1071"/>
              <a:ext cx="76" cy="8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 smtClean="0"/>
            </a:p>
          </p:txBody>
        </p:sp>
        <p:sp>
          <p:nvSpPr>
            <p:cNvPr id="1039" name="Oval 15"/>
            <p:cNvSpPr>
              <a:spLocks noChangeArrowheads="1"/>
            </p:cNvSpPr>
            <p:nvPr/>
          </p:nvSpPr>
          <p:spPr bwMode="auto">
            <a:xfrm>
              <a:off x="5472" y="1071"/>
              <a:ext cx="73" cy="8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 smtClean="0"/>
            </a:p>
          </p:txBody>
        </p:sp>
        <p:sp>
          <p:nvSpPr>
            <p:cNvPr id="1040" name="Oval 16"/>
            <p:cNvSpPr>
              <a:spLocks noChangeArrowheads="1"/>
            </p:cNvSpPr>
            <p:nvPr/>
          </p:nvSpPr>
          <p:spPr bwMode="auto">
            <a:xfrm>
              <a:off x="5136" y="1185"/>
              <a:ext cx="80" cy="79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 smtClean="0"/>
            </a:p>
          </p:txBody>
        </p:sp>
        <p:sp>
          <p:nvSpPr>
            <p:cNvPr id="1041" name="Oval 17"/>
            <p:cNvSpPr>
              <a:spLocks noChangeArrowheads="1"/>
            </p:cNvSpPr>
            <p:nvPr/>
          </p:nvSpPr>
          <p:spPr bwMode="auto">
            <a:xfrm>
              <a:off x="5248" y="1185"/>
              <a:ext cx="79" cy="79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 smtClean="0"/>
            </a:p>
          </p:txBody>
        </p:sp>
        <p:sp>
          <p:nvSpPr>
            <p:cNvPr id="1042" name="Oval 18"/>
            <p:cNvSpPr>
              <a:spLocks noChangeArrowheads="1"/>
            </p:cNvSpPr>
            <p:nvPr/>
          </p:nvSpPr>
          <p:spPr bwMode="auto">
            <a:xfrm>
              <a:off x="5360" y="1185"/>
              <a:ext cx="76" cy="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 smtClean="0"/>
            </a:p>
          </p:txBody>
        </p:sp>
        <p:sp>
          <p:nvSpPr>
            <p:cNvPr id="1043" name="Oval 19"/>
            <p:cNvSpPr>
              <a:spLocks noChangeArrowheads="1"/>
            </p:cNvSpPr>
            <p:nvPr/>
          </p:nvSpPr>
          <p:spPr bwMode="auto">
            <a:xfrm>
              <a:off x="5472" y="1185"/>
              <a:ext cx="73" cy="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 smtClean="0"/>
            </a:p>
          </p:txBody>
        </p:sp>
        <p:sp>
          <p:nvSpPr>
            <p:cNvPr id="1044" name="Oval 20"/>
            <p:cNvSpPr>
              <a:spLocks noChangeArrowheads="1"/>
            </p:cNvSpPr>
            <p:nvPr/>
          </p:nvSpPr>
          <p:spPr bwMode="auto">
            <a:xfrm>
              <a:off x="5584" y="1185"/>
              <a:ext cx="80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 smtClean="0"/>
            </a:p>
          </p:txBody>
        </p:sp>
        <p:sp>
          <p:nvSpPr>
            <p:cNvPr id="1045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 smtClean="0"/>
            </a:p>
          </p:txBody>
        </p:sp>
        <p:sp>
          <p:nvSpPr>
            <p:cNvPr id="1046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79" cy="8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 smtClean="0"/>
            </a:p>
          </p:txBody>
        </p:sp>
        <p:sp>
          <p:nvSpPr>
            <p:cNvPr id="1047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76" cy="8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 smtClean="0"/>
            </a:p>
          </p:txBody>
        </p:sp>
        <p:sp>
          <p:nvSpPr>
            <p:cNvPr id="1048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73" cy="8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 smtClean="0"/>
            </a:p>
          </p:txBody>
        </p:sp>
        <p:sp>
          <p:nvSpPr>
            <p:cNvPr id="1049" name="Oval 25"/>
            <p:cNvSpPr>
              <a:spLocks noChangeArrowheads="1"/>
            </p:cNvSpPr>
            <p:nvPr/>
          </p:nvSpPr>
          <p:spPr bwMode="auto">
            <a:xfrm>
              <a:off x="5136" y="1407"/>
              <a:ext cx="80" cy="8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 smtClean="0"/>
            </a:p>
          </p:txBody>
        </p:sp>
        <p:sp>
          <p:nvSpPr>
            <p:cNvPr id="1050" name="Oval 26"/>
            <p:cNvSpPr>
              <a:spLocks noChangeArrowheads="1"/>
            </p:cNvSpPr>
            <p:nvPr/>
          </p:nvSpPr>
          <p:spPr bwMode="auto">
            <a:xfrm>
              <a:off x="5248" y="1407"/>
              <a:ext cx="79" cy="8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 smtClean="0"/>
            </a:p>
          </p:txBody>
        </p:sp>
        <p:sp>
          <p:nvSpPr>
            <p:cNvPr id="1051" name="Oval 27"/>
            <p:cNvSpPr>
              <a:spLocks noChangeArrowheads="1"/>
            </p:cNvSpPr>
            <p:nvPr/>
          </p:nvSpPr>
          <p:spPr bwMode="auto">
            <a:xfrm>
              <a:off x="5360" y="1407"/>
              <a:ext cx="76" cy="8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 smtClean="0"/>
            </a:p>
          </p:txBody>
        </p:sp>
        <p:sp>
          <p:nvSpPr>
            <p:cNvPr id="1052" name="Oval 28"/>
            <p:cNvSpPr>
              <a:spLocks noChangeArrowheads="1"/>
            </p:cNvSpPr>
            <p:nvPr/>
          </p:nvSpPr>
          <p:spPr bwMode="auto">
            <a:xfrm>
              <a:off x="5472" y="1407"/>
              <a:ext cx="73" cy="8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 smtClean="0"/>
            </a:p>
          </p:txBody>
        </p:sp>
        <p:sp>
          <p:nvSpPr>
            <p:cNvPr id="1053" name="Oval 29"/>
            <p:cNvSpPr>
              <a:spLocks noChangeArrowheads="1"/>
            </p:cNvSpPr>
            <p:nvPr/>
          </p:nvSpPr>
          <p:spPr bwMode="auto">
            <a:xfrm>
              <a:off x="5584" y="1407"/>
              <a:ext cx="80" cy="81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 smtClean="0"/>
            </a:p>
          </p:txBody>
        </p:sp>
        <p:sp>
          <p:nvSpPr>
            <p:cNvPr id="1054" name="Oval 30"/>
            <p:cNvSpPr>
              <a:spLocks noChangeArrowheads="1"/>
            </p:cNvSpPr>
            <p:nvPr/>
          </p:nvSpPr>
          <p:spPr bwMode="auto">
            <a:xfrm>
              <a:off x="5136" y="1521"/>
              <a:ext cx="80" cy="8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 smtClean="0"/>
            </a:p>
          </p:txBody>
        </p:sp>
        <p:sp>
          <p:nvSpPr>
            <p:cNvPr id="1055" name="Oval 31"/>
            <p:cNvSpPr>
              <a:spLocks noChangeArrowheads="1"/>
            </p:cNvSpPr>
            <p:nvPr/>
          </p:nvSpPr>
          <p:spPr bwMode="auto">
            <a:xfrm>
              <a:off x="5248" y="1521"/>
              <a:ext cx="79" cy="8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 smtClean="0"/>
            </a:p>
          </p:txBody>
        </p:sp>
        <p:sp>
          <p:nvSpPr>
            <p:cNvPr id="1056" name="Oval 32"/>
            <p:cNvSpPr>
              <a:spLocks noChangeArrowheads="1"/>
            </p:cNvSpPr>
            <p:nvPr/>
          </p:nvSpPr>
          <p:spPr bwMode="auto">
            <a:xfrm>
              <a:off x="5360" y="1521"/>
              <a:ext cx="76" cy="8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 smtClean="0"/>
            </a:p>
          </p:txBody>
        </p:sp>
        <p:sp>
          <p:nvSpPr>
            <p:cNvPr id="1057" name="Oval 33"/>
            <p:cNvSpPr>
              <a:spLocks noChangeArrowheads="1"/>
            </p:cNvSpPr>
            <p:nvPr/>
          </p:nvSpPr>
          <p:spPr bwMode="auto">
            <a:xfrm>
              <a:off x="5472" y="1521"/>
              <a:ext cx="73" cy="82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 smtClean="0"/>
            </a:p>
          </p:txBody>
        </p:sp>
        <p:sp>
          <p:nvSpPr>
            <p:cNvPr id="1058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 smtClean="0"/>
            </a:p>
          </p:txBody>
        </p:sp>
        <p:sp>
          <p:nvSpPr>
            <p:cNvPr id="1059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79" cy="8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 smtClean="0"/>
            </a:p>
          </p:txBody>
        </p:sp>
        <p:sp>
          <p:nvSpPr>
            <p:cNvPr id="1060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76" cy="81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 smtClean="0"/>
            </a:p>
          </p:txBody>
        </p:sp>
        <p:sp>
          <p:nvSpPr>
            <p:cNvPr id="1061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73" cy="81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 smtClean="0"/>
            </a:p>
          </p:txBody>
        </p:sp>
        <p:sp>
          <p:nvSpPr>
            <p:cNvPr id="1062" name="Oval 38"/>
            <p:cNvSpPr>
              <a:spLocks noChangeArrowheads="1"/>
            </p:cNvSpPr>
            <p:nvPr/>
          </p:nvSpPr>
          <p:spPr bwMode="auto">
            <a:xfrm>
              <a:off x="5248" y="1743"/>
              <a:ext cx="79" cy="81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 smtClean="0"/>
            </a:p>
          </p:txBody>
        </p:sp>
        <p:sp>
          <p:nvSpPr>
            <p:cNvPr id="1063" name="Oval 39"/>
            <p:cNvSpPr>
              <a:spLocks noChangeArrowheads="1"/>
            </p:cNvSpPr>
            <p:nvPr/>
          </p:nvSpPr>
          <p:spPr bwMode="auto">
            <a:xfrm>
              <a:off x="5472" y="1743"/>
              <a:ext cx="73" cy="81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 smtClean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85" r:id="rId1"/>
    <p:sldLayoutId id="2147484473" r:id="rId2"/>
    <p:sldLayoutId id="2147484474" r:id="rId3"/>
    <p:sldLayoutId id="2147484475" r:id="rId4"/>
    <p:sldLayoutId id="2147484476" r:id="rId5"/>
    <p:sldLayoutId id="2147484477" r:id="rId6"/>
    <p:sldLayoutId id="2147484478" r:id="rId7"/>
    <p:sldLayoutId id="2147484479" r:id="rId8"/>
    <p:sldLayoutId id="2147484480" r:id="rId9"/>
    <p:sldLayoutId id="2147484481" r:id="rId10"/>
    <p:sldLayoutId id="2147484482" r:id="rId11"/>
    <p:sldLayoutId id="2147484483" r:id="rId12"/>
    <p:sldLayoutId id="2147484484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chemeClr val="tx2"/>
          </a:solidFill>
          <a:latin typeface="Arial" charset="0"/>
        </a:defRPr>
      </a:lvl5pPr>
      <a:lvl6pPr marL="342900" algn="l" rtl="0" fontAlgn="base">
        <a:spcBef>
          <a:spcPct val="0"/>
        </a:spcBef>
        <a:spcAft>
          <a:spcPct val="0"/>
        </a:spcAft>
        <a:defRPr sz="2925" b="1">
          <a:solidFill>
            <a:schemeClr val="tx2"/>
          </a:solidFill>
          <a:latin typeface="Arial" charset="0"/>
        </a:defRPr>
      </a:lvl6pPr>
      <a:lvl7pPr marL="685800" algn="l" rtl="0" fontAlgn="base">
        <a:spcBef>
          <a:spcPct val="0"/>
        </a:spcBef>
        <a:spcAft>
          <a:spcPct val="0"/>
        </a:spcAft>
        <a:defRPr sz="2925" b="1">
          <a:solidFill>
            <a:schemeClr val="tx2"/>
          </a:solidFill>
          <a:latin typeface="Arial" charset="0"/>
        </a:defRPr>
      </a:lvl7pPr>
      <a:lvl8pPr marL="1028700" algn="l" rtl="0" fontAlgn="base">
        <a:spcBef>
          <a:spcPct val="0"/>
        </a:spcBef>
        <a:spcAft>
          <a:spcPct val="0"/>
        </a:spcAft>
        <a:defRPr sz="2925" b="1">
          <a:solidFill>
            <a:schemeClr val="tx2"/>
          </a:solidFill>
          <a:latin typeface="Arial" charset="0"/>
        </a:defRPr>
      </a:lvl8pPr>
      <a:lvl9pPr marL="1371600" algn="l" rtl="0" fontAlgn="base">
        <a:spcBef>
          <a:spcPct val="0"/>
        </a:spcBef>
        <a:spcAft>
          <a:spcPct val="0"/>
        </a:spcAft>
        <a:defRPr sz="2925" b="1">
          <a:solidFill>
            <a:schemeClr val="tx2"/>
          </a:solidFill>
          <a:latin typeface="Arial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charset="2"/>
        <a:buChar char="l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519113" indent="-260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2"/>
        <a:buChar char="l"/>
        <a:defRPr sz="1900">
          <a:solidFill>
            <a:schemeClr val="tx1"/>
          </a:solidFill>
          <a:latin typeface="+mn-lt"/>
        </a:defRPr>
      </a:lvl2pPr>
      <a:lvl3pPr marL="739775" indent="-21907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2"/>
        <a:buChar char="l"/>
        <a:defRPr sz="1700">
          <a:solidFill>
            <a:schemeClr val="tx1"/>
          </a:solidFill>
          <a:latin typeface="+mn-lt"/>
        </a:defRPr>
      </a:lvl3pPr>
      <a:lvl4pPr marL="960438" indent="-219075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charset="2"/>
        <a:buChar char="§"/>
        <a:defRPr sz="1500">
          <a:solidFill>
            <a:schemeClr val="tx1"/>
          </a:solidFill>
          <a:latin typeface="+mn-lt"/>
        </a:defRPr>
      </a:lvl4pPr>
      <a:lvl5pPr marL="1198563" indent="-236538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 sz="1500">
          <a:solidFill>
            <a:schemeClr val="tx1"/>
          </a:solidFill>
          <a:latin typeface="+mn-lt"/>
        </a:defRPr>
      </a:lvl5pPr>
      <a:lvl6pPr marL="1541860" indent="-236935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1500">
          <a:solidFill>
            <a:schemeClr val="tx1"/>
          </a:solidFill>
          <a:latin typeface="+mn-lt"/>
        </a:defRPr>
      </a:lvl6pPr>
      <a:lvl7pPr marL="1884760" indent="-236935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1500">
          <a:solidFill>
            <a:schemeClr val="tx1"/>
          </a:solidFill>
          <a:latin typeface="+mn-lt"/>
        </a:defRPr>
      </a:lvl7pPr>
      <a:lvl8pPr marL="2227660" indent="-236935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1500">
          <a:solidFill>
            <a:schemeClr val="tx1"/>
          </a:solidFill>
          <a:latin typeface="+mn-lt"/>
        </a:defRPr>
      </a:lvl8pPr>
      <a:lvl9pPr marL="2570560" indent="-236935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15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79725" y="341313"/>
            <a:ext cx="5751513" cy="1600200"/>
          </a:xfrm>
        </p:spPr>
        <p:txBody>
          <a:bodyPr/>
          <a:lstStyle/>
          <a:p>
            <a:pPr algn="l" eaLnBrk="1" hangingPunct="1"/>
            <a:r>
              <a:rPr lang="en-US" altLang="zh-CN" sz="2000" dirty="0"/>
              <a:t>Unit </a:t>
            </a:r>
            <a:r>
              <a:rPr lang="en-US" altLang="zh-CN" sz="2000" dirty="0" smtClean="0"/>
              <a:t>03.03.01</a:t>
            </a:r>
            <a:r>
              <a:rPr lang="en-US" altLang="zh-CN" sz="2000" dirty="0"/>
              <a:t/>
            </a:r>
            <a:br>
              <a:rPr lang="en-US" altLang="zh-CN" sz="2000" dirty="0"/>
            </a:br>
            <a:r>
              <a:rPr lang="en-US" altLang="zh-CN" sz="2000" dirty="0"/>
              <a:t>CS 5220: </a:t>
            </a:r>
            <a:br>
              <a:rPr lang="en-US" altLang="zh-CN" sz="2000" dirty="0"/>
            </a:br>
            <a:r>
              <a:rPr lang="en-US" altLang="zh-CN" sz="2000" dirty="0"/>
              <a:t>COMPUTER COMMUNICATIONS</a:t>
            </a:r>
          </a:p>
        </p:txBody>
      </p:sp>
      <p:pic>
        <p:nvPicPr>
          <p:cNvPr id="17410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" y="1117600"/>
            <a:ext cx="1966913" cy="2322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879725" y="2278063"/>
            <a:ext cx="5708650" cy="1771650"/>
          </a:xfrm>
        </p:spPr>
        <p:txBody>
          <a:bodyPr/>
          <a:lstStyle/>
          <a:p>
            <a:pPr algn="l" eaLnBrk="1" hangingPunct="1">
              <a:lnSpc>
                <a:spcPct val="80000"/>
              </a:lnSpc>
            </a:pPr>
            <a:r>
              <a:rPr lang="en-US" altLang="zh-CN" dirty="0">
                <a:solidFill>
                  <a:srgbClr val="0000CC"/>
                </a:solidFill>
              </a:rPr>
              <a:t>Shortest Path Routing </a:t>
            </a:r>
            <a:r>
              <a:rPr lang="mr-IN" altLang="zh-CN" dirty="0">
                <a:solidFill>
                  <a:srgbClr val="0000CC"/>
                </a:solidFill>
              </a:rPr>
              <a:t>–</a:t>
            </a:r>
            <a:r>
              <a:rPr lang="en-US" altLang="zh-CN" dirty="0">
                <a:solidFill>
                  <a:srgbClr val="0000CC"/>
                </a:solidFill>
              </a:rPr>
              <a:t> </a:t>
            </a:r>
            <a:r>
              <a:rPr lang="en-US" altLang="zh-CN" dirty="0" smtClean="0">
                <a:solidFill>
                  <a:srgbClr val="0000CC"/>
                </a:solidFill>
              </a:rPr>
              <a:t>Link State</a:t>
            </a:r>
            <a:endParaRPr lang="en-US" altLang="zh-CN" dirty="0">
              <a:solidFill>
                <a:srgbClr val="0000CC"/>
              </a:solidFill>
            </a:endParaRPr>
          </a:p>
          <a:p>
            <a:pPr algn="l" eaLnBrk="1" hangingPunct="1">
              <a:lnSpc>
                <a:spcPct val="80000"/>
              </a:lnSpc>
              <a:spcBef>
                <a:spcPts val="1800"/>
              </a:spcBef>
              <a:buFont typeface="Wingdings" charset="2"/>
              <a:buNone/>
            </a:pPr>
            <a:r>
              <a:rPr lang="en-US" altLang="zh-CN" sz="2200" dirty="0" smtClean="0"/>
              <a:t>XIAOBO </a:t>
            </a:r>
            <a:r>
              <a:rPr lang="en-US" altLang="zh-CN" sz="2200" dirty="0"/>
              <a:t>ZHOU, Ph.D.</a:t>
            </a:r>
          </a:p>
          <a:p>
            <a:pPr algn="l" eaLnBrk="1" hangingPunct="1">
              <a:lnSpc>
                <a:spcPct val="80000"/>
              </a:lnSpc>
              <a:spcBef>
                <a:spcPts val="1200"/>
              </a:spcBef>
              <a:buFont typeface="Wingdings" charset="2"/>
              <a:buNone/>
            </a:pPr>
            <a:r>
              <a:rPr lang="en-US" altLang="zh-CN" sz="1800" dirty="0"/>
              <a:t>Professor, Department of Computer Science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1114" name="Group 90"/>
          <p:cNvGrpSpPr>
            <a:grpSpLocks/>
          </p:cNvGrpSpPr>
          <p:nvPr/>
        </p:nvGrpSpPr>
        <p:grpSpPr bwMode="auto">
          <a:xfrm>
            <a:off x="2995216" y="1391285"/>
            <a:ext cx="3918347" cy="1078707"/>
            <a:chOff x="1160" y="781"/>
            <a:chExt cx="3109" cy="906"/>
          </a:xfrm>
        </p:grpSpPr>
        <p:sp>
          <p:nvSpPr>
            <p:cNvPr id="641030" name="Oval 6"/>
            <p:cNvSpPr>
              <a:spLocks noChangeArrowheads="1"/>
            </p:cNvSpPr>
            <p:nvPr/>
          </p:nvSpPr>
          <p:spPr bwMode="auto">
            <a:xfrm>
              <a:off x="3179" y="781"/>
              <a:ext cx="293" cy="241"/>
            </a:xfrm>
            <a:prstGeom prst="ellipse">
              <a:avLst/>
            </a:prstGeom>
            <a:solidFill>
              <a:schemeClr val="accent2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1031" name="Rectangle 7"/>
            <p:cNvSpPr>
              <a:spLocks noChangeArrowheads="1"/>
            </p:cNvSpPr>
            <p:nvPr/>
          </p:nvSpPr>
          <p:spPr bwMode="auto">
            <a:xfrm>
              <a:off x="3286" y="834"/>
              <a:ext cx="8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>
                  <a:solidFill>
                    <a:srgbClr val="000000"/>
                  </a:solidFill>
                </a:rPr>
                <a:t>3</a:t>
              </a:r>
              <a:endParaRPr lang="en-US" altLang="en-US" sz="1050"/>
            </a:p>
          </p:txBody>
        </p:sp>
        <p:sp>
          <p:nvSpPr>
            <p:cNvPr id="641032" name="Oval 8"/>
            <p:cNvSpPr>
              <a:spLocks noChangeArrowheads="1"/>
            </p:cNvSpPr>
            <p:nvPr/>
          </p:nvSpPr>
          <p:spPr bwMode="auto">
            <a:xfrm>
              <a:off x="1585" y="781"/>
              <a:ext cx="294" cy="241"/>
            </a:xfrm>
            <a:prstGeom prst="ellipse">
              <a:avLst/>
            </a:prstGeom>
            <a:solidFill>
              <a:schemeClr val="accent2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1033" name="Rectangle 9"/>
            <p:cNvSpPr>
              <a:spLocks noChangeArrowheads="1"/>
            </p:cNvSpPr>
            <p:nvPr/>
          </p:nvSpPr>
          <p:spPr bwMode="auto">
            <a:xfrm>
              <a:off x="1693" y="834"/>
              <a:ext cx="8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>
                  <a:solidFill>
                    <a:srgbClr val="000000"/>
                  </a:solidFill>
                </a:rPr>
                <a:t>1</a:t>
              </a:r>
              <a:endParaRPr lang="en-US" altLang="en-US" sz="1050"/>
            </a:p>
          </p:txBody>
        </p:sp>
        <p:sp>
          <p:nvSpPr>
            <p:cNvPr id="641034" name="Oval 10"/>
            <p:cNvSpPr>
              <a:spLocks noChangeArrowheads="1"/>
            </p:cNvSpPr>
            <p:nvPr/>
          </p:nvSpPr>
          <p:spPr bwMode="auto">
            <a:xfrm>
              <a:off x="2370" y="781"/>
              <a:ext cx="293" cy="241"/>
            </a:xfrm>
            <a:prstGeom prst="ellipse">
              <a:avLst/>
            </a:prstGeom>
            <a:solidFill>
              <a:schemeClr val="accent2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1035" name="Rectangle 11"/>
            <p:cNvSpPr>
              <a:spLocks noChangeArrowheads="1"/>
            </p:cNvSpPr>
            <p:nvPr/>
          </p:nvSpPr>
          <p:spPr bwMode="auto">
            <a:xfrm>
              <a:off x="2477" y="834"/>
              <a:ext cx="8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>
                  <a:solidFill>
                    <a:srgbClr val="000000"/>
                  </a:solidFill>
                </a:rPr>
                <a:t>2</a:t>
              </a:r>
              <a:endParaRPr lang="en-US" altLang="en-US" sz="1050"/>
            </a:p>
          </p:txBody>
        </p:sp>
        <p:sp>
          <p:nvSpPr>
            <p:cNvPr id="641036" name="Oval 12"/>
            <p:cNvSpPr>
              <a:spLocks noChangeArrowheads="1"/>
            </p:cNvSpPr>
            <p:nvPr/>
          </p:nvSpPr>
          <p:spPr bwMode="auto">
            <a:xfrm>
              <a:off x="3976" y="781"/>
              <a:ext cx="293" cy="241"/>
            </a:xfrm>
            <a:prstGeom prst="ellipse">
              <a:avLst/>
            </a:prstGeom>
            <a:solidFill>
              <a:schemeClr val="accent2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1037" name="Rectangle 13"/>
            <p:cNvSpPr>
              <a:spLocks noChangeArrowheads="1"/>
            </p:cNvSpPr>
            <p:nvPr/>
          </p:nvSpPr>
          <p:spPr bwMode="auto">
            <a:xfrm>
              <a:off x="4083" y="834"/>
              <a:ext cx="8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>
                  <a:solidFill>
                    <a:srgbClr val="000000"/>
                  </a:solidFill>
                </a:rPr>
                <a:t>4</a:t>
              </a:r>
              <a:endParaRPr lang="en-US" altLang="en-US" sz="1050"/>
            </a:p>
          </p:txBody>
        </p:sp>
        <p:sp>
          <p:nvSpPr>
            <p:cNvPr id="641038" name="Line 14"/>
            <p:cNvSpPr>
              <a:spLocks noChangeShapeType="1"/>
            </p:cNvSpPr>
            <p:nvPr/>
          </p:nvSpPr>
          <p:spPr bwMode="auto">
            <a:xfrm>
              <a:off x="1883" y="908"/>
              <a:ext cx="479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1039" name="Line 15"/>
            <p:cNvSpPr>
              <a:spLocks noChangeShapeType="1"/>
            </p:cNvSpPr>
            <p:nvPr/>
          </p:nvSpPr>
          <p:spPr bwMode="auto">
            <a:xfrm>
              <a:off x="2680" y="908"/>
              <a:ext cx="478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1040" name="Line 16"/>
            <p:cNvSpPr>
              <a:spLocks noChangeShapeType="1"/>
            </p:cNvSpPr>
            <p:nvPr/>
          </p:nvSpPr>
          <p:spPr bwMode="auto">
            <a:xfrm>
              <a:off x="3488" y="908"/>
              <a:ext cx="479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1041" name="Rectangle 17"/>
            <p:cNvSpPr>
              <a:spLocks noChangeArrowheads="1"/>
            </p:cNvSpPr>
            <p:nvPr/>
          </p:nvSpPr>
          <p:spPr bwMode="auto">
            <a:xfrm>
              <a:off x="2061" y="942"/>
              <a:ext cx="8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>
                  <a:solidFill>
                    <a:srgbClr val="000000"/>
                  </a:solidFill>
                </a:rPr>
                <a:t>1</a:t>
              </a:r>
              <a:endParaRPr lang="en-US" altLang="en-US" sz="1050"/>
            </a:p>
          </p:txBody>
        </p:sp>
        <p:sp>
          <p:nvSpPr>
            <p:cNvPr id="641042" name="Rectangle 18"/>
            <p:cNvSpPr>
              <a:spLocks noChangeArrowheads="1"/>
            </p:cNvSpPr>
            <p:nvPr/>
          </p:nvSpPr>
          <p:spPr bwMode="auto">
            <a:xfrm>
              <a:off x="2881" y="942"/>
              <a:ext cx="8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>
                  <a:solidFill>
                    <a:srgbClr val="000000"/>
                  </a:solidFill>
                </a:rPr>
                <a:t>1</a:t>
              </a:r>
              <a:endParaRPr lang="en-US" altLang="en-US" sz="1050"/>
            </a:p>
          </p:txBody>
        </p:sp>
        <p:sp>
          <p:nvSpPr>
            <p:cNvPr id="641043" name="Rectangle 19"/>
            <p:cNvSpPr>
              <a:spLocks noChangeArrowheads="1"/>
            </p:cNvSpPr>
            <p:nvPr/>
          </p:nvSpPr>
          <p:spPr bwMode="auto">
            <a:xfrm>
              <a:off x="3714" y="942"/>
              <a:ext cx="8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>
                  <a:solidFill>
                    <a:srgbClr val="000000"/>
                  </a:solidFill>
                </a:rPr>
                <a:t>1</a:t>
              </a:r>
              <a:endParaRPr lang="en-US" altLang="en-US" sz="1050"/>
            </a:p>
          </p:txBody>
        </p:sp>
        <p:sp>
          <p:nvSpPr>
            <p:cNvPr id="641044" name="Oval 20"/>
            <p:cNvSpPr>
              <a:spLocks noChangeArrowheads="1"/>
            </p:cNvSpPr>
            <p:nvPr/>
          </p:nvSpPr>
          <p:spPr bwMode="auto">
            <a:xfrm>
              <a:off x="3172" y="1289"/>
              <a:ext cx="293" cy="241"/>
            </a:xfrm>
            <a:prstGeom prst="ellipse">
              <a:avLst/>
            </a:prstGeom>
            <a:solidFill>
              <a:schemeClr val="accent2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1045" name="Rectangle 21"/>
            <p:cNvSpPr>
              <a:spLocks noChangeArrowheads="1"/>
            </p:cNvSpPr>
            <p:nvPr/>
          </p:nvSpPr>
          <p:spPr bwMode="auto">
            <a:xfrm>
              <a:off x="3279" y="1342"/>
              <a:ext cx="8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>
                  <a:solidFill>
                    <a:srgbClr val="000000"/>
                  </a:solidFill>
                </a:rPr>
                <a:t>3</a:t>
              </a:r>
              <a:endParaRPr lang="en-US" altLang="en-US" sz="1050"/>
            </a:p>
          </p:txBody>
        </p:sp>
        <p:sp>
          <p:nvSpPr>
            <p:cNvPr id="641046" name="Oval 22"/>
            <p:cNvSpPr>
              <a:spLocks noChangeArrowheads="1"/>
            </p:cNvSpPr>
            <p:nvPr/>
          </p:nvSpPr>
          <p:spPr bwMode="auto">
            <a:xfrm>
              <a:off x="1580" y="1289"/>
              <a:ext cx="294" cy="241"/>
            </a:xfrm>
            <a:prstGeom prst="ellipse">
              <a:avLst/>
            </a:prstGeom>
            <a:solidFill>
              <a:schemeClr val="accent2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1047" name="Rectangle 23"/>
            <p:cNvSpPr>
              <a:spLocks noChangeArrowheads="1"/>
            </p:cNvSpPr>
            <p:nvPr/>
          </p:nvSpPr>
          <p:spPr bwMode="auto">
            <a:xfrm>
              <a:off x="1688" y="1342"/>
              <a:ext cx="8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>
                  <a:solidFill>
                    <a:srgbClr val="000000"/>
                  </a:solidFill>
                </a:rPr>
                <a:t>1</a:t>
              </a:r>
              <a:endParaRPr lang="en-US" altLang="en-US" sz="1050"/>
            </a:p>
          </p:txBody>
        </p:sp>
        <p:sp>
          <p:nvSpPr>
            <p:cNvPr id="641048" name="Oval 24"/>
            <p:cNvSpPr>
              <a:spLocks noChangeArrowheads="1"/>
            </p:cNvSpPr>
            <p:nvPr/>
          </p:nvSpPr>
          <p:spPr bwMode="auto">
            <a:xfrm>
              <a:off x="2364" y="1289"/>
              <a:ext cx="293" cy="241"/>
            </a:xfrm>
            <a:prstGeom prst="ellipse">
              <a:avLst/>
            </a:prstGeom>
            <a:solidFill>
              <a:schemeClr val="accent2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1049" name="Rectangle 25"/>
            <p:cNvSpPr>
              <a:spLocks noChangeArrowheads="1"/>
            </p:cNvSpPr>
            <p:nvPr/>
          </p:nvSpPr>
          <p:spPr bwMode="auto">
            <a:xfrm>
              <a:off x="2472" y="1342"/>
              <a:ext cx="8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>
                  <a:solidFill>
                    <a:srgbClr val="000000"/>
                  </a:solidFill>
                </a:rPr>
                <a:t>2</a:t>
              </a:r>
              <a:endParaRPr lang="en-US" altLang="en-US" sz="1050"/>
            </a:p>
          </p:txBody>
        </p:sp>
        <p:sp>
          <p:nvSpPr>
            <p:cNvPr id="641050" name="Oval 26"/>
            <p:cNvSpPr>
              <a:spLocks noChangeArrowheads="1"/>
            </p:cNvSpPr>
            <p:nvPr/>
          </p:nvSpPr>
          <p:spPr bwMode="auto">
            <a:xfrm>
              <a:off x="3967" y="1289"/>
              <a:ext cx="294" cy="241"/>
            </a:xfrm>
            <a:prstGeom prst="ellipse">
              <a:avLst/>
            </a:prstGeom>
            <a:solidFill>
              <a:schemeClr val="accent2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1051" name="Rectangle 27"/>
            <p:cNvSpPr>
              <a:spLocks noChangeArrowheads="1"/>
            </p:cNvSpPr>
            <p:nvPr/>
          </p:nvSpPr>
          <p:spPr bwMode="auto">
            <a:xfrm>
              <a:off x="4074" y="1342"/>
              <a:ext cx="8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>
                  <a:solidFill>
                    <a:srgbClr val="000000"/>
                  </a:solidFill>
                </a:rPr>
                <a:t>4</a:t>
              </a:r>
              <a:endParaRPr lang="en-US" altLang="en-US" sz="1050"/>
            </a:p>
          </p:txBody>
        </p:sp>
        <p:sp>
          <p:nvSpPr>
            <p:cNvPr id="641052" name="Line 28"/>
            <p:cNvSpPr>
              <a:spLocks noChangeShapeType="1"/>
            </p:cNvSpPr>
            <p:nvPr/>
          </p:nvSpPr>
          <p:spPr bwMode="auto">
            <a:xfrm>
              <a:off x="1878" y="1416"/>
              <a:ext cx="478" cy="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1053" name="Line 29"/>
            <p:cNvSpPr>
              <a:spLocks noChangeShapeType="1"/>
            </p:cNvSpPr>
            <p:nvPr/>
          </p:nvSpPr>
          <p:spPr bwMode="auto">
            <a:xfrm>
              <a:off x="2673" y="1416"/>
              <a:ext cx="478" cy="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1054" name="Line 30"/>
            <p:cNvSpPr>
              <a:spLocks noChangeShapeType="1"/>
            </p:cNvSpPr>
            <p:nvPr/>
          </p:nvSpPr>
          <p:spPr bwMode="auto">
            <a:xfrm>
              <a:off x="3481" y="1416"/>
              <a:ext cx="158" cy="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1055" name="Rectangle 31"/>
            <p:cNvSpPr>
              <a:spLocks noChangeArrowheads="1"/>
            </p:cNvSpPr>
            <p:nvPr/>
          </p:nvSpPr>
          <p:spPr bwMode="auto">
            <a:xfrm>
              <a:off x="2055" y="1449"/>
              <a:ext cx="8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>
                  <a:solidFill>
                    <a:srgbClr val="000000"/>
                  </a:solidFill>
                </a:rPr>
                <a:t>1</a:t>
              </a:r>
              <a:endParaRPr lang="en-US" altLang="en-US" sz="1050"/>
            </a:p>
          </p:txBody>
        </p:sp>
        <p:sp>
          <p:nvSpPr>
            <p:cNvPr id="641056" name="Rectangle 32"/>
            <p:cNvSpPr>
              <a:spLocks noChangeArrowheads="1"/>
            </p:cNvSpPr>
            <p:nvPr/>
          </p:nvSpPr>
          <p:spPr bwMode="auto">
            <a:xfrm>
              <a:off x="2876" y="1449"/>
              <a:ext cx="8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>
                  <a:solidFill>
                    <a:srgbClr val="000000"/>
                  </a:solidFill>
                </a:rPr>
                <a:t>1</a:t>
              </a:r>
              <a:endParaRPr lang="en-US" altLang="en-US" sz="1050"/>
            </a:p>
          </p:txBody>
        </p:sp>
        <p:sp>
          <p:nvSpPr>
            <p:cNvPr id="641057" name="Rectangle 33"/>
            <p:cNvSpPr>
              <a:spLocks noChangeArrowheads="1"/>
            </p:cNvSpPr>
            <p:nvPr/>
          </p:nvSpPr>
          <p:spPr bwMode="auto">
            <a:xfrm>
              <a:off x="3683" y="1344"/>
              <a:ext cx="97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>
                  <a:solidFill>
                    <a:srgbClr val="000000"/>
                  </a:solidFill>
                </a:rPr>
                <a:t>X</a:t>
              </a:r>
              <a:endParaRPr lang="en-US" altLang="en-US" sz="1050"/>
            </a:p>
          </p:txBody>
        </p:sp>
        <p:sp>
          <p:nvSpPr>
            <p:cNvPr id="641058" name="Line 34"/>
            <p:cNvSpPr>
              <a:spLocks noChangeShapeType="1"/>
            </p:cNvSpPr>
            <p:nvPr/>
          </p:nvSpPr>
          <p:spPr bwMode="auto">
            <a:xfrm>
              <a:off x="3814" y="1416"/>
              <a:ext cx="157" cy="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1059" name="Text Box 35"/>
            <p:cNvSpPr txBox="1">
              <a:spLocks noChangeArrowheads="1"/>
            </p:cNvSpPr>
            <p:nvPr/>
          </p:nvSpPr>
          <p:spPr bwMode="auto">
            <a:xfrm>
              <a:off x="1185" y="823"/>
              <a:ext cx="299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200"/>
                <a:t>(a)</a:t>
              </a:r>
              <a:endParaRPr lang="en-US" altLang="en-US" sz="1050"/>
            </a:p>
          </p:txBody>
        </p:sp>
        <p:sp>
          <p:nvSpPr>
            <p:cNvPr id="641060" name="Text Box 36"/>
            <p:cNvSpPr txBox="1">
              <a:spLocks noChangeArrowheads="1"/>
            </p:cNvSpPr>
            <p:nvPr/>
          </p:nvSpPr>
          <p:spPr bwMode="auto">
            <a:xfrm>
              <a:off x="1160" y="1299"/>
              <a:ext cx="294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200"/>
                <a:t>(b)</a:t>
              </a:r>
              <a:endParaRPr lang="en-US" altLang="en-US" sz="1050"/>
            </a:p>
          </p:txBody>
        </p:sp>
      </p:grpSp>
      <p:sp>
        <p:nvSpPr>
          <p:cNvPr id="641113" name="Rectangle 89"/>
          <p:cNvSpPr>
            <a:spLocks noGrp="1" noChangeArrowheads="1"/>
          </p:cNvSpPr>
          <p:nvPr>
            <p:ph type="title"/>
          </p:nvPr>
        </p:nvSpPr>
        <p:spPr>
          <a:xfrm>
            <a:off x="2406952" y="92075"/>
            <a:ext cx="5594048" cy="765175"/>
          </a:xfrm>
        </p:spPr>
        <p:txBody>
          <a:bodyPr/>
          <a:lstStyle/>
          <a:p>
            <a:r>
              <a:rPr lang="en-US" altLang="en-US"/>
              <a:t>Counting to Infinity Problem</a:t>
            </a:r>
          </a:p>
        </p:txBody>
      </p:sp>
      <p:sp>
        <p:nvSpPr>
          <p:cNvPr id="641115" name="Text Box 91"/>
          <p:cNvSpPr txBox="1">
            <a:spLocks noChangeArrowheads="1"/>
          </p:cNvSpPr>
          <p:nvPr/>
        </p:nvSpPr>
        <p:spPr bwMode="auto">
          <a:xfrm>
            <a:off x="2995216" y="2859816"/>
            <a:ext cx="446222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buClr>
                <a:schemeClr val="bg1"/>
              </a:buClr>
            </a:pPr>
            <a:r>
              <a:rPr lang="en-US" altLang="en-US" smtClean="0"/>
              <a:t>Destination/root </a:t>
            </a:r>
            <a:r>
              <a:rPr lang="en-US" altLang="en-US" dirty="0"/>
              <a:t>is </a:t>
            </a:r>
            <a:r>
              <a:rPr lang="en-US" altLang="en-US"/>
              <a:t>node </a:t>
            </a:r>
            <a:r>
              <a:rPr lang="en-US" altLang="en-US" smtClean="0"/>
              <a:t>4; link (3,4) fails.</a:t>
            </a:r>
            <a:endParaRPr lang="en-US" altLang="en-US" dirty="0"/>
          </a:p>
        </p:txBody>
      </p:sp>
      <p:grpSp>
        <p:nvGrpSpPr>
          <p:cNvPr id="45" name="Group 12"/>
          <p:cNvGrpSpPr>
            <a:grpSpLocks/>
          </p:cNvGrpSpPr>
          <p:nvPr/>
        </p:nvGrpSpPr>
        <p:grpSpPr bwMode="auto">
          <a:xfrm>
            <a:off x="461645" y="857250"/>
            <a:ext cx="1621155" cy="3441700"/>
            <a:chOff x="685800" y="609600"/>
            <a:chExt cx="2667000" cy="6248400"/>
          </a:xfrm>
        </p:grpSpPr>
        <p:sp>
          <p:nvSpPr>
            <p:cNvPr id="46" name="Rounded Rectangle 45"/>
            <p:cNvSpPr/>
            <p:nvPr/>
          </p:nvSpPr>
          <p:spPr>
            <a:xfrm>
              <a:off x="685800" y="2973555"/>
              <a:ext cx="2667000" cy="3884445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50000"/>
                </a:spcBef>
                <a:defRPr/>
              </a:pPr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1143569" y="609600"/>
              <a:ext cx="1903224" cy="258963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50000"/>
                </a:spcBef>
                <a:defRPr/>
              </a:pP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40087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41061" name="Group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1877399"/>
              </p:ext>
            </p:extLst>
          </p:nvPr>
        </p:nvGraphicFramePr>
        <p:xfrm>
          <a:off x="1476374" y="1130358"/>
          <a:ext cx="5505451" cy="2774635"/>
        </p:xfrm>
        <a:graphic>
          <a:graphicData uri="http://schemas.openxmlformats.org/drawingml/2006/table">
            <a:tbl>
              <a:tblPr/>
              <a:tblGrid>
                <a:gridCol w="1288256"/>
                <a:gridCol w="1406128"/>
                <a:gridCol w="1404938"/>
                <a:gridCol w="1406129"/>
              </a:tblGrid>
              <a:tr h="304800"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Update</a:t>
                      </a:r>
                      <a:endParaRPr kumimoji="0" lang="en-US" alt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Node 1</a:t>
                      </a:r>
                      <a:endParaRPr kumimoji="0" lang="en-US" alt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Node 2</a:t>
                      </a:r>
                      <a:endParaRPr kumimoji="0" lang="en-US" alt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Node 3</a:t>
                      </a:r>
                      <a:endParaRPr kumimoji="0" lang="en-US" alt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5991"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Before break</a:t>
                      </a:r>
                    </a:p>
                  </a:txBody>
                  <a:tcPr marL="68580" marR="68580" marT="34290" marB="3429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(2,3)</a:t>
                      </a:r>
                    </a:p>
                  </a:txBody>
                  <a:tcPr marL="68580" marR="68580" marT="34290" marB="3429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(3,2)</a:t>
                      </a:r>
                    </a:p>
                  </a:txBody>
                  <a:tcPr marL="68580" marR="68580" marT="34290" marB="3429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(4, 1)</a:t>
                      </a:r>
                    </a:p>
                  </a:txBody>
                  <a:tcPr marL="68580" marR="68580" marT="34290" marB="3429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5991"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After break</a:t>
                      </a:r>
                    </a:p>
                  </a:txBody>
                  <a:tcPr marL="68580" marR="68580" marT="34290" marB="3429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(2,3)</a:t>
                      </a:r>
                    </a:p>
                  </a:txBody>
                  <a:tcPr marL="68580" marR="68580" marT="34290" marB="3429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(3,2)</a:t>
                      </a:r>
                    </a:p>
                  </a:txBody>
                  <a:tcPr marL="68580" marR="68580" marT="34290" marB="3429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(2,3)</a:t>
                      </a:r>
                    </a:p>
                  </a:txBody>
                  <a:tcPr marL="68580" marR="68580" marT="34290" marB="3429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1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(2,3)</a:t>
                      </a:r>
                    </a:p>
                  </a:txBody>
                  <a:tcPr marL="68580" marR="68580" marT="34290" marB="3429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(3,4)</a:t>
                      </a:r>
                    </a:p>
                  </a:txBody>
                  <a:tcPr marL="68580" marR="68580" marT="34290" marB="3429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(2,3)</a:t>
                      </a:r>
                    </a:p>
                  </a:txBody>
                  <a:tcPr marL="68580" marR="68580" marT="34290" marB="3429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894"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2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(2,5)</a:t>
                      </a:r>
                    </a:p>
                  </a:txBody>
                  <a:tcPr marL="68580" marR="68580" marT="34290" marB="3429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(3,4)</a:t>
                      </a:r>
                    </a:p>
                  </a:txBody>
                  <a:tcPr marL="68580" marR="68580" marT="34290" marB="3429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(2,5)</a:t>
                      </a:r>
                    </a:p>
                  </a:txBody>
                  <a:tcPr marL="68580" marR="68580" marT="34290" marB="3429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894"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3</a:t>
                      </a:r>
                      <a:endParaRPr kumimoji="0" lang="en-US" altLang="en-US" sz="2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(2,5)</a:t>
                      </a:r>
                    </a:p>
                  </a:txBody>
                  <a:tcPr marL="68580" marR="68580" marT="34290" marB="3429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(3,6)</a:t>
                      </a:r>
                    </a:p>
                  </a:txBody>
                  <a:tcPr marL="68580" marR="68580" marT="34290" marB="3429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(2,5)</a:t>
                      </a:r>
                    </a:p>
                  </a:txBody>
                  <a:tcPr marL="68580" marR="68580" marT="34290" marB="3429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4085"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4</a:t>
                      </a:r>
                      <a:endParaRPr kumimoji="0" lang="en-US" altLang="en-US" sz="2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(2,7)</a:t>
                      </a:r>
                    </a:p>
                  </a:txBody>
                  <a:tcPr marL="68580" marR="68580" marT="34290" marB="3429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(3,6)</a:t>
                      </a:r>
                    </a:p>
                  </a:txBody>
                  <a:tcPr marL="68580" marR="68580" marT="34290" marB="3429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(2,7)</a:t>
                      </a:r>
                    </a:p>
                  </a:txBody>
                  <a:tcPr marL="68580" marR="68580" marT="34290" marB="3429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1710"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68580" marR="68580" marT="34290" marB="3429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(2,7)</a:t>
                      </a:r>
                    </a:p>
                  </a:txBody>
                  <a:tcPr marL="68580" marR="68580" marT="34290" marB="3429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(3,8)</a:t>
                      </a:r>
                    </a:p>
                  </a:txBody>
                  <a:tcPr marL="68580" marR="68580" marT="34290" marB="3429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(2,7)</a:t>
                      </a:r>
                    </a:p>
                  </a:txBody>
                  <a:tcPr marL="68580" marR="68580" marT="34290" marB="3429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8610"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marL="68580" marR="68580" marT="34290" marB="3429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marL="68580" marR="68580" marT="34290" marB="3429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marL="68580" marR="68580" marT="34290" marB="3429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marL="68580" marR="68580" marT="34290" marB="3429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41113" name="Rectangle 8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Counting to Infinity </a:t>
            </a:r>
            <a:r>
              <a:rPr lang="en-US" altLang="en-US" dirty="0" smtClean="0"/>
              <a:t>Problem (Cont.)</a:t>
            </a:r>
            <a:endParaRPr lang="en-US" altLang="en-US" dirty="0"/>
          </a:p>
        </p:txBody>
      </p:sp>
      <p:sp>
        <p:nvSpPr>
          <p:cNvPr id="641118" name="Oval 94"/>
          <p:cNvSpPr>
            <a:spLocks noChangeArrowheads="1"/>
          </p:cNvSpPr>
          <p:nvPr/>
        </p:nvSpPr>
        <p:spPr bwMode="auto">
          <a:xfrm>
            <a:off x="4625656" y="1767342"/>
            <a:ext cx="271463" cy="290513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1119" name="Oval 95"/>
          <p:cNvSpPr>
            <a:spLocks noChangeArrowheads="1"/>
          </p:cNvSpPr>
          <p:nvPr/>
        </p:nvSpPr>
        <p:spPr bwMode="auto">
          <a:xfrm>
            <a:off x="6027021" y="1766152"/>
            <a:ext cx="271463" cy="290513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1120" name="Freeform 96"/>
          <p:cNvSpPr>
            <a:spLocks/>
          </p:cNvSpPr>
          <p:nvPr/>
        </p:nvSpPr>
        <p:spPr bwMode="auto">
          <a:xfrm>
            <a:off x="4807822" y="1723289"/>
            <a:ext cx="1208485" cy="108347"/>
          </a:xfrm>
          <a:custGeom>
            <a:avLst/>
            <a:gdLst>
              <a:gd name="T0" fmla="*/ 64 w 1015"/>
              <a:gd name="T1" fmla="*/ 70 h 91"/>
              <a:gd name="T2" fmla="*/ 119 w 1015"/>
              <a:gd name="T3" fmla="*/ 32 h 91"/>
              <a:gd name="T4" fmla="*/ 776 w 1015"/>
              <a:gd name="T5" fmla="*/ 10 h 91"/>
              <a:gd name="T6" fmla="*/ 1015 w 1015"/>
              <a:gd name="T7" fmla="*/ 91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5" h="91">
                <a:moveTo>
                  <a:pt x="64" y="70"/>
                </a:moveTo>
                <a:cubicBezTo>
                  <a:pt x="32" y="56"/>
                  <a:pt x="0" y="42"/>
                  <a:pt x="119" y="32"/>
                </a:cubicBezTo>
                <a:cubicBezTo>
                  <a:pt x="238" y="22"/>
                  <a:pt x="627" y="0"/>
                  <a:pt x="776" y="10"/>
                </a:cubicBezTo>
                <a:cubicBezTo>
                  <a:pt x="925" y="20"/>
                  <a:pt x="977" y="75"/>
                  <a:pt x="1015" y="91"/>
                </a:cubicBezTo>
              </a:path>
            </a:pathLst>
          </a:custGeom>
          <a:noFill/>
          <a:ln w="19050" cap="flat" cmpd="sng">
            <a:solidFill>
              <a:srgbClr val="FF3300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1122" name="Line 98"/>
          <p:cNvSpPr>
            <a:spLocks noChangeShapeType="1"/>
          </p:cNvSpPr>
          <p:nvPr/>
        </p:nvSpPr>
        <p:spPr bwMode="auto">
          <a:xfrm>
            <a:off x="4990543" y="1980464"/>
            <a:ext cx="1268016" cy="155972"/>
          </a:xfrm>
          <a:prstGeom prst="line">
            <a:avLst/>
          </a:prstGeom>
          <a:noFill/>
          <a:ln w="19050">
            <a:solidFill>
              <a:srgbClr val="FF33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1125" name="Line 101"/>
          <p:cNvSpPr>
            <a:spLocks noChangeShapeType="1"/>
          </p:cNvSpPr>
          <p:nvPr/>
        </p:nvSpPr>
        <p:spPr bwMode="auto">
          <a:xfrm flipH="1">
            <a:off x="5023960" y="2304314"/>
            <a:ext cx="1332309" cy="142875"/>
          </a:xfrm>
          <a:prstGeom prst="line">
            <a:avLst/>
          </a:prstGeom>
          <a:noFill/>
          <a:ln w="19050">
            <a:solidFill>
              <a:srgbClr val="FF33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1126" name="Line 102"/>
          <p:cNvSpPr>
            <a:spLocks noChangeShapeType="1"/>
          </p:cNvSpPr>
          <p:nvPr/>
        </p:nvSpPr>
        <p:spPr bwMode="auto">
          <a:xfrm>
            <a:off x="4999433" y="2588874"/>
            <a:ext cx="1268016" cy="155972"/>
          </a:xfrm>
          <a:prstGeom prst="line">
            <a:avLst/>
          </a:prstGeom>
          <a:noFill/>
          <a:ln w="19050">
            <a:solidFill>
              <a:srgbClr val="FF33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1127" name="Line 103"/>
          <p:cNvSpPr>
            <a:spLocks noChangeShapeType="1"/>
          </p:cNvSpPr>
          <p:nvPr/>
        </p:nvSpPr>
        <p:spPr bwMode="auto">
          <a:xfrm flipH="1">
            <a:off x="4982764" y="2912723"/>
            <a:ext cx="1332310" cy="142875"/>
          </a:xfrm>
          <a:prstGeom prst="line">
            <a:avLst/>
          </a:prstGeom>
          <a:noFill/>
          <a:ln w="19050">
            <a:solidFill>
              <a:srgbClr val="FF33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1128" name="Line 104"/>
          <p:cNvSpPr>
            <a:spLocks noChangeShapeType="1"/>
          </p:cNvSpPr>
          <p:nvPr/>
        </p:nvSpPr>
        <p:spPr bwMode="auto">
          <a:xfrm>
            <a:off x="4958951" y="3185377"/>
            <a:ext cx="1268016" cy="155972"/>
          </a:xfrm>
          <a:prstGeom prst="line">
            <a:avLst/>
          </a:prstGeom>
          <a:noFill/>
          <a:ln w="19050">
            <a:solidFill>
              <a:srgbClr val="FF33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Text Box 91"/>
          <p:cNvSpPr txBox="1">
            <a:spLocks noChangeArrowheads="1"/>
          </p:cNvSpPr>
          <p:nvPr/>
        </p:nvSpPr>
        <p:spPr bwMode="auto">
          <a:xfrm>
            <a:off x="563189" y="4053821"/>
            <a:ext cx="812493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buClr>
                <a:schemeClr val="bg1"/>
              </a:buClr>
            </a:pPr>
            <a:r>
              <a:rPr lang="en-US" altLang="en-US" dirty="0" smtClean="0"/>
              <a:t>Nodes </a:t>
            </a:r>
            <a:r>
              <a:rPr lang="en-US" altLang="en-US" smtClean="0"/>
              <a:t>2 and 3 believe </a:t>
            </a:r>
            <a:r>
              <a:rPr lang="en-US" altLang="en-US" dirty="0"/>
              <a:t>best path is through each </a:t>
            </a:r>
            <a:r>
              <a:rPr lang="en-US" altLang="en-US" dirty="0" smtClean="0"/>
              <a:t>other (Destination is node 4)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52795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802640" y="205979"/>
            <a:ext cx="6855460" cy="698261"/>
          </a:xfrm>
        </p:spPr>
        <p:txBody>
          <a:bodyPr/>
          <a:lstStyle/>
          <a:p>
            <a:r>
              <a:rPr lang="en-US" altLang="en-US"/>
              <a:t>Problem:  Bad News Travels Slowly</a:t>
            </a:r>
          </a:p>
        </p:txBody>
      </p:sp>
      <p:sp>
        <p:nvSpPr>
          <p:cNvPr id="642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26160" y="1057911"/>
            <a:ext cx="7396480" cy="3097529"/>
          </a:xfrm>
        </p:spPr>
        <p:txBody>
          <a:bodyPr/>
          <a:lstStyle/>
          <a:p>
            <a:pPr marL="428625" indent="-428625">
              <a:lnSpc>
                <a:spcPct val="90000"/>
              </a:lnSpc>
              <a:buNone/>
            </a:pPr>
            <a:r>
              <a:rPr lang="en-US" altLang="en-US" dirty="0"/>
              <a:t>Remedies</a:t>
            </a:r>
          </a:p>
          <a:p>
            <a:pPr marL="428625" indent="-428625">
              <a:lnSpc>
                <a:spcPct val="90000"/>
              </a:lnSpc>
            </a:pPr>
            <a:r>
              <a:rPr lang="en-US" altLang="en-US" dirty="0"/>
              <a:t>Split Horizon</a:t>
            </a:r>
          </a:p>
          <a:p>
            <a:pPr marL="714375" lvl="1" indent="-371475">
              <a:lnSpc>
                <a:spcPct val="90000"/>
              </a:lnSpc>
            </a:pPr>
            <a:r>
              <a:rPr lang="en-US" altLang="en-US" dirty="0"/>
              <a:t>Do not report route to a destination to the neighbor from which route was learned</a:t>
            </a:r>
          </a:p>
          <a:p>
            <a:pPr marL="428625" indent="-428625">
              <a:lnSpc>
                <a:spcPct val="90000"/>
              </a:lnSpc>
              <a:spcBef>
                <a:spcPts val="1200"/>
              </a:spcBef>
            </a:pPr>
            <a:r>
              <a:rPr lang="en-US" altLang="en-US" dirty="0" smtClean="0"/>
              <a:t>Split Horizon with Poisoned </a:t>
            </a:r>
            <a:r>
              <a:rPr lang="en-US" altLang="en-US" dirty="0"/>
              <a:t>Reverse</a:t>
            </a:r>
          </a:p>
          <a:p>
            <a:pPr marL="714375" lvl="1" indent="-371475">
              <a:lnSpc>
                <a:spcPct val="90000"/>
              </a:lnSpc>
            </a:pPr>
            <a:r>
              <a:rPr lang="en-US" altLang="en-US" dirty="0"/>
              <a:t>Report route to a destination to the neighbor from which route was learned, but with infinite distance</a:t>
            </a:r>
          </a:p>
          <a:p>
            <a:pPr marL="714375" lvl="1" indent="-371475">
              <a:lnSpc>
                <a:spcPct val="90000"/>
              </a:lnSpc>
            </a:pPr>
            <a:r>
              <a:rPr lang="en-US" altLang="en-US" dirty="0"/>
              <a:t>Breaks erroneous direct loops immediately</a:t>
            </a:r>
          </a:p>
          <a:p>
            <a:pPr marL="714375" lvl="1" indent="-371475">
              <a:lnSpc>
                <a:spcPct val="90000"/>
              </a:lnSpc>
            </a:pPr>
            <a:r>
              <a:rPr lang="en-US" altLang="en-US" dirty="0"/>
              <a:t>Does not work on some indirect loops</a:t>
            </a:r>
          </a:p>
          <a:p>
            <a:pPr marL="714375" lvl="1" indent="-371475">
              <a:lnSpc>
                <a:spcPct val="90000"/>
              </a:lnSpc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17493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2354" name="Group 1026"/>
          <p:cNvGrpSpPr>
            <a:grpSpLocks/>
          </p:cNvGrpSpPr>
          <p:nvPr/>
        </p:nvGrpSpPr>
        <p:grpSpPr bwMode="auto">
          <a:xfrm>
            <a:off x="1310641" y="997247"/>
            <a:ext cx="4196080" cy="1078707"/>
            <a:chOff x="1160" y="781"/>
            <a:chExt cx="3109" cy="906"/>
          </a:xfrm>
        </p:grpSpPr>
        <p:sp>
          <p:nvSpPr>
            <p:cNvPr id="1252355" name="Oval 1027"/>
            <p:cNvSpPr>
              <a:spLocks noChangeArrowheads="1"/>
            </p:cNvSpPr>
            <p:nvPr/>
          </p:nvSpPr>
          <p:spPr bwMode="auto">
            <a:xfrm>
              <a:off x="3179" y="781"/>
              <a:ext cx="293" cy="241"/>
            </a:xfrm>
            <a:prstGeom prst="ellipse">
              <a:avLst/>
            </a:prstGeom>
            <a:solidFill>
              <a:schemeClr val="accent2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2356" name="Rectangle 1028"/>
            <p:cNvSpPr>
              <a:spLocks noChangeArrowheads="1"/>
            </p:cNvSpPr>
            <p:nvPr/>
          </p:nvSpPr>
          <p:spPr bwMode="auto">
            <a:xfrm>
              <a:off x="3286" y="834"/>
              <a:ext cx="8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>
                  <a:solidFill>
                    <a:srgbClr val="000000"/>
                  </a:solidFill>
                </a:rPr>
                <a:t>3</a:t>
              </a:r>
              <a:endParaRPr lang="en-US" altLang="en-US" sz="1050"/>
            </a:p>
          </p:txBody>
        </p:sp>
        <p:sp>
          <p:nvSpPr>
            <p:cNvPr id="1252357" name="Oval 1029"/>
            <p:cNvSpPr>
              <a:spLocks noChangeArrowheads="1"/>
            </p:cNvSpPr>
            <p:nvPr/>
          </p:nvSpPr>
          <p:spPr bwMode="auto">
            <a:xfrm>
              <a:off x="1585" y="781"/>
              <a:ext cx="294" cy="241"/>
            </a:xfrm>
            <a:prstGeom prst="ellipse">
              <a:avLst/>
            </a:prstGeom>
            <a:solidFill>
              <a:schemeClr val="accent2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2358" name="Rectangle 1030"/>
            <p:cNvSpPr>
              <a:spLocks noChangeArrowheads="1"/>
            </p:cNvSpPr>
            <p:nvPr/>
          </p:nvSpPr>
          <p:spPr bwMode="auto">
            <a:xfrm>
              <a:off x="1693" y="834"/>
              <a:ext cx="8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>
                  <a:solidFill>
                    <a:srgbClr val="000000"/>
                  </a:solidFill>
                </a:rPr>
                <a:t>1</a:t>
              </a:r>
              <a:endParaRPr lang="en-US" altLang="en-US" sz="1050"/>
            </a:p>
          </p:txBody>
        </p:sp>
        <p:sp>
          <p:nvSpPr>
            <p:cNvPr id="1252359" name="Oval 1031"/>
            <p:cNvSpPr>
              <a:spLocks noChangeArrowheads="1"/>
            </p:cNvSpPr>
            <p:nvPr/>
          </p:nvSpPr>
          <p:spPr bwMode="auto">
            <a:xfrm>
              <a:off x="2370" y="781"/>
              <a:ext cx="293" cy="241"/>
            </a:xfrm>
            <a:prstGeom prst="ellipse">
              <a:avLst/>
            </a:prstGeom>
            <a:solidFill>
              <a:schemeClr val="accent2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2360" name="Rectangle 1032"/>
            <p:cNvSpPr>
              <a:spLocks noChangeArrowheads="1"/>
            </p:cNvSpPr>
            <p:nvPr/>
          </p:nvSpPr>
          <p:spPr bwMode="auto">
            <a:xfrm>
              <a:off x="2477" y="834"/>
              <a:ext cx="8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>
                  <a:solidFill>
                    <a:srgbClr val="000000"/>
                  </a:solidFill>
                </a:rPr>
                <a:t>2</a:t>
              </a:r>
              <a:endParaRPr lang="en-US" altLang="en-US" sz="1050"/>
            </a:p>
          </p:txBody>
        </p:sp>
        <p:sp>
          <p:nvSpPr>
            <p:cNvPr id="1252361" name="Oval 1033"/>
            <p:cNvSpPr>
              <a:spLocks noChangeArrowheads="1"/>
            </p:cNvSpPr>
            <p:nvPr/>
          </p:nvSpPr>
          <p:spPr bwMode="auto">
            <a:xfrm>
              <a:off x="3976" y="781"/>
              <a:ext cx="293" cy="241"/>
            </a:xfrm>
            <a:prstGeom prst="ellipse">
              <a:avLst/>
            </a:prstGeom>
            <a:solidFill>
              <a:schemeClr val="accent2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2362" name="Rectangle 1034"/>
            <p:cNvSpPr>
              <a:spLocks noChangeArrowheads="1"/>
            </p:cNvSpPr>
            <p:nvPr/>
          </p:nvSpPr>
          <p:spPr bwMode="auto">
            <a:xfrm>
              <a:off x="4083" y="834"/>
              <a:ext cx="8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 dirty="0">
                  <a:solidFill>
                    <a:srgbClr val="000000"/>
                  </a:solidFill>
                </a:rPr>
                <a:t>4</a:t>
              </a:r>
              <a:endParaRPr lang="en-US" altLang="en-US" sz="1050" dirty="0"/>
            </a:p>
          </p:txBody>
        </p:sp>
        <p:sp>
          <p:nvSpPr>
            <p:cNvPr id="1252363" name="Line 1035"/>
            <p:cNvSpPr>
              <a:spLocks noChangeShapeType="1"/>
            </p:cNvSpPr>
            <p:nvPr/>
          </p:nvSpPr>
          <p:spPr bwMode="auto">
            <a:xfrm>
              <a:off x="1883" y="908"/>
              <a:ext cx="479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2364" name="Line 1036"/>
            <p:cNvSpPr>
              <a:spLocks noChangeShapeType="1"/>
            </p:cNvSpPr>
            <p:nvPr/>
          </p:nvSpPr>
          <p:spPr bwMode="auto">
            <a:xfrm>
              <a:off x="2680" y="908"/>
              <a:ext cx="478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2365" name="Line 1037"/>
            <p:cNvSpPr>
              <a:spLocks noChangeShapeType="1"/>
            </p:cNvSpPr>
            <p:nvPr/>
          </p:nvSpPr>
          <p:spPr bwMode="auto">
            <a:xfrm>
              <a:off x="3488" y="908"/>
              <a:ext cx="479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2366" name="Rectangle 1038"/>
            <p:cNvSpPr>
              <a:spLocks noChangeArrowheads="1"/>
            </p:cNvSpPr>
            <p:nvPr/>
          </p:nvSpPr>
          <p:spPr bwMode="auto">
            <a:xfrm>
              <a:off x="2061" y="942"/>
              <a:ext cx="8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>
                  <a:solidFill>
                    <a:srgbClr val="000000"/>
                  </a:solidFill>
                </a:rPr>
                <a:t>1</a:t>
              </a:r>
              <a:endParaRPr lang="en-US" altLang="en-US" sz="1050"/>
            </a:p>
          </p:txBody>
        </p:sp>
        <p:sp>
          <p:nvSpPr>
            <p:cNvPr id="1252367" name="Rectangle 1039"/>
            <p:cNvSpPr>
              <a:spLocks noChangeArrowheads="1"/>
            </p:cNvSpPr>
            <p:nvPr/>
          </p:nvSpPr>
          <p:spPr bwMode="auto">
            <a:xfrm>
              <a:off x="2881" y="942"/>
              <a:ext cx="8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>
                  <a:solidFill>
                    <a:srgbClr val="000000"/>
                  </a:solidFill>
                </a:rPr>
                <a:t>1</a:t>
              </a:r>
              <a:endParaRPr lang="en-US" altLang="en-US" sz="1050"/>
            </a:p>
          </p:txBody>
        </p:sp>
        <p:sp>
          <p:nvSpPr>
            <p:cNvPr id="1252368" name="Rectangle 1040"/>
            <p:cNvSpPr>
              <a:spLocks noChangeArrowheads="1"/>
            </p:cNvSpPr>
            <p:nvPr/>
          </p:nvSpPr>
          <p:spPr bwMode="auto">
            <a:xfrm>
              <a:off x="3714" y="942"/>
              <a:ext cx="8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>
                  <a:solidFill>
                    <a:srgbClr val="000000"/>
                  </a:solidFill>
                </a:rPr>
                <a:t>1</a:t>
              </a:r>
              <a:endParaRPr lang="en-US" altLang="en-US" sz="1050"/>
            </a:p>
          </p:txBody>
        </p:sp>
        <p:sp>
          <p:nvSpPr>
            <p:cNvPr id="1252369" name="Oval 1041"/>
            <p:cNvSpPr>
              <a:spLocks noChangeArrowheads="1"/>
            </p:cNvSpPr>
            <p:nvPr/>
          </p:nvSpPr>
          <p:spPr bwMode="auto">
            <a:xfrm>
              <a:off x="3172" y="1289"/>
              <a:ext cx="293" cy="241"/>
            </a:xfrm>
            <a:prstGeom prst="ellipse">
              <a:avLst/>
            </a:prstGeom>
            <a:solidFill>
              <a:schemeClr val="accent2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2370" name="Rectangle 1042"/>
            <p:cNvSpPr>
              <a:spLocks noChangeArrowheads="1"/>
            </p:cNvSpPr>
            <p:nvPr/>
          </p:nvSpPr>
          <p:spPr bwMode="auto">
            <a:xfrm>
              <a:off x="3279" y="1342"/>
              <a:ext cx="8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>
                  <a:solidFill>
                    <a:srgbClr val="000000"/>
                  </a:solidFill>
                </a:rPr>
                <a:t>3</a:t>
              </a:r>
              <a:endParaRPr lang="en-US" altLang="en-US" sz="1050"/>
            </a:p>
          </p:txBody>
        </p:sp>
        <p:sp>
          <p:nvSpPr>
            <p:cNvPr id="1252371" name="Oval 1043"/>
            <p:cNvSpPr>
              <a:spLocks noChangeArrowheads="1"/>
            </p:cNvSpPr>
            <p:nvPr/>
          </p:nvSpPr>
          <p:spPr bwMode="auto">
            <a:xfrm>
              <a:off x="1580" y="1289"/>
              <a:ext cx="294" cy="241"/>
            </a:xfrm>
            <a:prstGeom prst="ellipse">
              <a:avLst/>
            </a:prstGeom>
            <a:solidFill>
              <a:schemeClr val="accent2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2372" name="Rectangle 1044"/>
            <p:cNvSpPr>
              <a:spLocks noChangeArrowheads="1"/>
            </p:cNvSpPr>
            <p:nvPr/>
          </p:nvSpPr>
          <p:spPr bwMode="auto">
            <a:xfrm>
              <a:off x="1688" y="1342"/>
              <a:ext cx="8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>
                  <a:solidFill>
                    <a:srgbClr val="000000"/>
                  </a:solidFill>
                </a:rPr>
                <a:t>1</a:t>
              </a:r>
              <a:endParaRPr lang="en-US" altLang="en-US" sz="1050"/>
            </a:p>
          </p:txBody>
        </p:sp>
        <p:sp>
          <p:nvSpPr>
            <p:cNvPr id="1252373" name="Oval 1045"/>
            <p:cNvSpPr>
              <a:spLocks noChangeArrowheads="1"/>
            </p:cNvSpPr>
            <p:nvPr/>
          </p:nvSpPr>
          <p:spPr bwMode="auto">
            <a:xfrm>
              <a:off x="2364" y="1289"/>
              <a:ext cx="293" cy="241"/>
            </a:xfrm>
            <a:prstGeom prst="ellipse">
              <a:avLst/>
            </a:prstGeom>
            <a:solidFill>
              <a:schemeClr val="accent2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2374" name="Rectangle 1046"/>
            <p:cNvSpPr>
              <a:spLocks noChangeArrowheads="1"/>
            </p:cNvSpPr>
            <p:nvPr/>
          </p:nvSpPr>
          <p:spPr bwMode="auto">
            <a:xfrm>
              <a:off x="2472" y="1342"/>
              <a:ext cx="8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>
                  <a:solidFill>
                    <a:srgbClr val="000000"/>
                  </a:solidFill>
                </a:rPr>
                <a:t>2</a:t>
              </a:r>
              <a:endParaRPr lang="en-US" altLang="en-US" sz="1050"/>
            </a:p>
          </p:txBody>
        </p:sp>
        <p:sp>
          <p:nvSpPr>
            <p:cNvPr id="1252375" name="Oval 1047"/>
            <p:cNvSpPr>
              <a:spLocks noChangeArrowheads="1"/>
            </p:cNvSpPr>
            <p:nvPr/>
          </p:nvSpPr>
          <p:spPr bwMode="auto">
            <a:xfrm>
              <a:off x="3967" y="1289"/>
              <a:ext cx="294" cy="241"/>
            </a:xfrm>
            <a:prstGeom prst="ellipse">
              <a:avLst/>
            </a:prstGeom>
            <a:solidFill>
              <a:schemeClr val="accent2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2376" name="Rectangle 1048"/>
            <p:cNvSpPr>
              <a:spLocks noChangeArrowheads="1"/>
            </p:cNvSpPr>
            <p:nvPr/>
          </p:nvSpPr>
          <p:spPr bwMode="auto">
            <a:xfrm>
              <a:off x="4074" y="1342"/>
              <a:ext cx="8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>
                  <a:solidFill>
                    <a:srgbClr val="000000"/>
                  </a:solidFill>
                </a:rPr>
                <a:t>4</a:t>
              </a:r>
              <a:endParaRPr lang="en-US" altLang="en-US" sz="1050"/>
            </a:p>
          </p:txBody>
        </p:sp>
        <p:sp>
          <p:nvSpPr>
            <p:cNvPr id="1252377" name="Line 1049"/>
            <p:cNvSpPr>
              <a:spLocks noChangeShapeType="1"/>
            </p:cNvSpPr>
            <p:nvPr/>
          </p:nvSpPr>
          <p:spPr bwMode="auto">
            <a:xfrm>
              <a:off x="1878" y="1416"/>
              <a:ext cx="478" cy="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2378" name="Line 1050"/>
            <p:cNvSpPr>
              <a:spLocks noChangeShapeType="1"/>
            </p:cNvSpPr>
            <p:nvPr/>
          </p:nvSpPr>
          <p:spPr bwMode="auto">
            <a:xfrm>
              <a:off x="2673" y="1416"/>
              <a:ext cx="478" cy="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2379" name="Line 1051"/>
            <p:cNvSpPr>
              <a:spLocks noChangeShapeType="1"/>
            </p:cNvSpPr>
            <p:nvPr/>
          </p:nvSpPr>
          <p:spPr bwMode="auto">
            <a:xfrm>
              <a:off x="3481" y="1416"/>
              <a:ext cx="158" cy="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2380" name="Rectangle 1052"/>
            <p:cNvSpPr>
              <a:spLocks noChangeArrowheads="1"/>
            </p:cNvSpPr>
            <p:nvPr/>
          </p:nvSpPr>
          <p:spPr bwMode="auto">
            <a:xfrm>
              <a:off x="2055" y="1449"/>
              <a:ext cx="8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>
                  <a:solidFill>
                    <a:srgbClr val="000000"/>
                  </a:solidFill>
                </a:rPr>
                <a:t>1</a:t>
              </a:r>
              <a:endParaRPr lang="en-US" altLang="en-US" sz="1050"/>
            </a:p>
          </p:txBody>
        </p:sp>
        <p:sp>
          <p:nvSpPr>
            <p:cNvPr id="1252381" name="Rectangle 1053"/>
            <p:cNvSpPr>
              <a:spLocks noChangeArrowheads="1"/>
            </p:cNvSpPr>
            <p:nvPr/>
          </p:nvSpPr>
          <p:spPr bwMode="auto">
            <a:xfrm>
              <a:off x="2876" y="1449"/>
              <a:ext cx="8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>
                  <a:solidFill>
                    <a:srgbClr val="000000"/>
                  </a:solidFill>
                </a:rPr>
                <a:t>1</a:t>
              </a:r>
              <a:endParaRPr lang="en-US" altLang="en-US" sz="1050"/>
            </a:p>
          </p:txBody>
        </p:sp>
        <p:sp>
          <p:nvSpPr>
            <p:cNvPr id="1252382" name="Rectangle 1054"/>
            <p:cNvSpPr>
              <a:spLocks noChangeArrowheads="1"/>
            </p:cNvSpPr>
            <p:nvPr/>
          </p:nvSpPr>
          <p:spPr bwMode="auto">
            <a:xfrm>
              <a:off x="3683" y="1344"/>
              <a:ext cx="97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>
                  <a:solidFill>
                    <a:srgbClr val="000000"/>
                  </a:solidFill>
                </a:rPr>
                <a:t>X</a:t>
              </a:r>
              <a:endParaRPr lang="en-US" altLang="en-US" sz="1050"/>
            </a:p>
          </p:txBody>
        </p:sp>
        <p:sp>
          <p:nvSpPr>
            <p:cNvPr id="1252383" name="Line 1055"/>
            <p:cNvSpPr>
              <a:spLocks noChangeShapeType="1"/>
            </p:cNvSpPr>
            <p:nvPr/>
          </p:nvSpPr>
          <p:spPr bwMode="auto">
            <a:xfrm>
              <a:off x="3814" y="1416"/>
              <a:ext cx="157" cy="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2384" name="Text Box 1056"/>
            <p:cNvSpPr txBox="1">
              <a:spLocks noChangeArrowheads="1"/>
            </p:cNvSpPr>
            <p:nvPr/>
          </p:nvSpPr>
          <p:spPr bwMode="auto">
            <a:xfrm>
              <a:off x="1185" y="823"/>
              <a:ext cx="299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200"/>
                <a:t>(a)</a:t>
              </a:r>
              <a:endParaRPr lang="en-US" altLang="en-US" sz="1050"/>
            </a:p>
          </p:txBody>
        </p:sp>
        <p:sp>
          <p:nvSpPr>
            <p:cNvPr id="1252385" name="Text Box 1057"/>
            <p:cNvSpPr txBox="1">
              <a:spLocks noChangeArrowheads="1"/>
            </p:cNvSpPr>
            <p:nvPr/>
          </p:nvSpPr>
          <p:spPr bwMode="auto">
            <a:xfrm>
              <a:off x="1160" y="1299"/>
              <a:ext cx="294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200" dirty="0" smtClean="0"/>
                <a:t>(</a:t>
              </a:r>
              <a:r>
                <a:rPr lang="en-US" altLang="en-US" sz="1200" dirty="0"/>
                <a:t>b)</a:t>
              </a:r>
              <a:endParaRPr lang="en-US" altLang="en-US" sz="1050" dirty="0"/>
            </a:p>
          </p:txBody>
        </p:sp>
      </p:grpSp>
      <p:sp>
        <p:nvSpPr>
          <p:cNvPr id="1252438" name="Rectangle 11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625"/>
              <a:t>Split Horizon with Poison Reverse</a:t>
            </a:r>
          </a:p>
        </p:txBody>
      </p:sp>
      <p:sp>
        <p:nvSpPr>
          <p:cNvPr id="1252439" name="Text Box 1111"/>
          <p:cNvSpPr txBox="1">
            <a:spLocks noChangeArrowheads="1"/>
          </p:cNvSpPr>
          <p:nvPr/>
        </p:nvSpPr>
        <p:spPr bwMode="auto">
          <a:xfrm>
            <a:off x="5677715" y="1288097"/>
            <a:ext cx="232328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buClr>
                <a:schemeClr val="bg1"/>
              </a:buClr>
            </a:pPr>
            <a:r>
              <a:rPr lang="en-US" altLang="en-US" smtClean="0"/>
              <a:t>Destination is node 4</a:t>
            </a:r>
            <a:endParaRPr lang="en-US" altLang="en-US"/>
          </a:p>
        </p:txBody>
      </p:sp>
      <p:graphicFrame>
        <p:nvGraphicFramePr>
          <p:cNvPr id="1252667" name="Group 13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7163896"/>
              </p:ext>
            </p:extLst>
          </p:nvPr>
        </p:nvGraphicFramePr>
        <p:xfrm>
          <a:off x="1288675" y="2174973"/>
          <a:ext cx="6373417" cy="2232660"/>
        </p:xfrm>
        <a:graphic>
          <a:graphicData uri="http://schemas.openxmlformats.org/drawingml/2006/table">
            <a:tbl>
              <a:tblPr/>
              <a:tblGrid>
                <a:gridCol w="1404938"/>
                <a:gridCol w="840581"/>
                <a:gridCol w="815579"/>
                <a:gridCol w="873919"/>
                <a:gridCol w="2438400"/>
              </a:tblGrid>
              <a:tr h="342900"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Update</a:t>
                      </a:r>
                      <a:endParaRPr kumimoji="0" lang="en-US" altLang="en-US" sz="2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Node 1</a:t>
                      </a:r>
                      <a:endParaRPr kumimoji="0" lang="en-US" altLang="en-US" sz="2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Node 2</a:t>
                      </a:r>
                      <a:endParaRPr kumimoji="0" lang="en-US" altLang="en-US" sz="2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Node 3</a:t>
                      </a:r>
                      <a:endParaRPr kumimoji="0" lang="en-US" altLang="en-US" sz="2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80"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Before break</a:t>
                      </a:r>
                      <a:endParaRPr kumimoji="0" lang="en-US" altLang="en-US" sz="2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(2, 3)</a:t>
                      </a:r>
                      <a:endParaRPr kumimoji="0" lang="en-US" altLang="en-US" sz="2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(3, 2)</a:t>
                      </a:r>
                      <a:endParaRPr kumimoji="0" lang="en-US" altLang="en-US" sz="2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(4, 1)</a:t>
                      </a:r>
                      <a:endParaRPr kumimoji="0" lang="en-US" altLang="en-US" sz="2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7220"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After break</a:t>
                      </a:r>
                      <a:endParaRPr kumimoji="0" lang="en-US" altLang="en-US" sz="2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(2, 3)</a:t>
                      </a:r>
                      <a:endParaRPr kumimoji="0" lang="en-US" altLang="en-US" sz="2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(3, 2)</a:t>
                      </a:r>
                      <a:endParaRPr kumimoji="0" lang="en-US" altLang="en-US" sz="2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(-1, </a:t>
                      </a: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  <a:sym typeface="Symbol" charset="2"/>
                        </a:rPr>
                        <a:t></a:t>
                      </a: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)</a:t>
                      </a:r>
                      <a:endParaRPr kumimoji="0" lang="en-US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  <a:sym typeface="Symbol" charset="2"/>
                      </a:endParaRPr>
                    </a:p>
                  </a:txBody>
                  <a:tcPr marL="68580" marR="68580" marT="34290" marB="3429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Node 2 </a:t>
                      </a:r>
                      <a:r>
                        <a:rPr kumimoji="0" lang="en-US" alt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advertizes</a:t>
                      </a:r>
                      <a:r>
                        <a:rPr kumimoji="0" lang="en-US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its route to 4 to node 3 as having distance infinity;  node 3 finds there is no route to 4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  <a:sym typeface="Symbol" charset="2"/>
                      </a:endParaRPr>
                    </a:p>
                  </a:txBody>
                  <a:tcPr marL="68580" marR="68580" marT="34290" marB="3429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8650"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1</a:t>
                      </a:r>
                      <a:endParaRPr kumimoji="0" lang="en-US" altLang="en-US" sz="2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(2, 3)</a:t>
                      </a:r>
                      <a:endParaRPr kumimoji="0" lang="en-US" altLang="en-US" sz="2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(-1, </a:t>
                      </a: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  <a:sym typeface="Symbol" charset="2"/>
                        </a:rPr>
                        <a:t></a:t>
                      </a: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)</a:t>
                      </a:r>
                      <a:endParaRPr kumimoji="0" lang="en-US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  <a:sym typeface="Symbol" charset="2"/>
                      </a:endParaRPr>
                    </a:p>
                  </a:txBody>
                  <a:tcPr marL="68580" marR="68580" marT="34290" marB="3429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(-1, </a:t>
                      </a: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  <a:sym typeface="Symbol" charset="2"/>
                        </a:rPr>
                        <a:t></a:t>
                      </a: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)</a:t>
                      </a:r>
                      <a:endParaRPr kumimoji="0" lang="en-US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  <a:sym typeface="Symbol" charset="2"/>
                      </a:endParaRPr>
                    </a:p>
                  </a:txBody>
                  <a:tcPr marL="68580" marR="68580" marT="34290" marB="3429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Node 1 </a:t>
                      </a:r>
                      <a:r>
                        <a:rPr kumimoji="0" lang="en-US" alt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advertizes</a:t>
                      </a:r>
                      <a:r>
                        <a:rPr kumimoji="0" lang="en-US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its route to 4 to node 2 as having distance infinity;  node 2 finds there is no route to 4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  <a:sym typeface="Symbol" charset="2"/>
                      </a:endParaRPr>
                    </a:p>
                  </a:txBody>
                  <a:tcPr marL="68580" marR="68580" marT="34290" marB="3429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80"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2</a:t>
                      </a:r>
                      <a:endParaRPr kumimoji="0" lang="en-US" altLang="en-US" sz="2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(-1, </a:t>
                      </a: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  <a:sym typeface="Symbol" charset="2"/>
                        </a:rPr>
                        <a:t></a:t>
                      </a: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)</a:t>
                      </a:r>
                      <a:endParaRPr kumimoji="0" lang="en-US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  <a:sym typeface="Symbol" charset="2"/>
                      </a:endParaRPr>
                    </a:p>
                  </a:txBody>
                  <a:tcPr marL="68580" marR="68580" marT="34290" marB="3429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(-1, </a:t>
                      </a: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  <a:sym typeface="Symbol" charset="2"/>
                        </a:rPr>
                        <a:t></a:t>
                      </a: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)</a:t>
                      </a:r>
                      <a:endParaRPr kumimoji="0" lang="en-US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  <a:sym typeface="Symbol" charset="2"/>
                      </a:endParaRPr>
                    </a:p>
                  </a:txBody>
                  <a:tcPr marL="68580" marR="68580" marT="34290" marB="3429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(-1, </a:t>
                      </a: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  <a:sym typeface="Symbol" charset="2"/>
                        </a:rPr>
                        <a:t></a:t>
                      </a: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)</a:t>
                      </a:r>
                      <a:endParaRPr kumimoji="0" lang="en-US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  <a:sym typeface="Symbol" charset="2"/>
                      </a:endParaRPr>
                    </a:p>
                  </a:txBody>
                  <a:tcPr marL="68580" marR="68580" marT="34290" marB="3429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Node 1 finds there is no route to 4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  <a:sym typeface="Symbol" charset="2"/>
                      </a:endParaRPr>
                    </a:p>
                  </a:txBody>
                  <a:tcPr marL="68580" marR="68580" marT="34290" marB="3429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85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2296160" y="92075"/>
            <a:ext cx="5704840" cy="765175"/>
          </a:xfrm>
        </p:spPr>
        <p:txBody>
          <a:bodyPr/>
          <a:lstStyle/>
          <a:p>
            <a:r>
              <a:rPr lang="en-US" altLang="en-US"/>
              <a:t>Link-State Algorithm</a:t>
            </a:r>
          </a:p>
        </p:txBody>
      </p:sp>
      <p:sp>
        <p:nvSpPr>
          <p:cNvPr id="64512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397760" y="1085850"/>
            <a:ext cx="6289040" cy="2713990"/>
          </a:xfrm>
        </p:spPr>
        <p:txBody>
          <a:bodyPr/>
          <a:lstStyle/>
          <a:p>
            <a:r>
              <a:rPr lang="en-US" altLang="en-US" dirty="0"/>
              <a:t>Basic idea: </a:t>
            </a:r>
            <a:r>
              <a:rPr lang="en-US" altLang="en-US" dirty="0" smtClean="0"/>
              <a:t>three </a:t>
            </a:r>
            <a:r>
              <a:rPr lang="en-US" altLang="en-US" dirty="0"/>
              <a:t>step procedure</a:t>
            </a:r>
          </a:p>
          <a:p>
            <a:pPr lvl="1">
              <a:spcBef>
                <a:spcPts val="600"/>
              </a:spcBef>
            </a:pPr>
            <a:r>
              <a:rPr lang="en-US" altLang="en-US" sz="1800" dirty="0"/>
              <a:t>Each source node </a:t>
            </a:r>
            <a:r>
              <a:rPr lang="en-US" altLang="en-US" sz="1800" dirty="0" smtClean="0"/>
              <a:t>creates a link state packet containing to-neighbor link metrics</a:t>
            </a:r>
          </a:p>
          <a:p>
            <a:pPr lvl="1">
              <a:spcBef>
                <a:spcPts val="600"/>
              </a:spcBef>
            </a:pPr>
            <a:r>
              <a:rPr lang="en-US" altLang="en-US" sz="1800" dirty="0" smtClean="0"/>
              <a:t>Each source node broadcasts its link state packet so as to get </a:t>
            </a:r>
            <a:r>
              <a:rPr lang="en-US" altLang="en-US" sz="1800" dirty="0"/>
              <a:t>a map of all nodes and link metrics </a:t>
            </a:r>
            <a:r>
              <a:rPr lang="en-US" altLang="en-US" sz="1800" dirty="0" smtClean="0"/>
              <a:t>of </a:t>
            </a:r>
            <a:r>
              <a:rPr lang="en-US" altLang="en-US" sz="1800" dirty="0"/>
              <a:t>the entire network </a:t>
            </a:r>
          </a:p>
          <a:p>
            <a:pPr lvl="1">
              <a:spcBef>
                <a:spcPts val="600"/>
              </a:spcBef>
            </a:pPr>
            <a:r>
              <a:rPr lang="en-US" altLang="en-US" sz="1800" dirty="0" smtClean="0"/>
              <a:t>Find </a:t>
            </a:r>
            <a:r>
              <a:rPr lang="en-US" altLang="en-US" sz="1800" dirty="0"/>
              <a:t>the shortest path on the map from the source node to all destination nodes</a:t>
            </a:r>
          </a:p>
          <a:p>
            <a:pPr>
              <a:buFont typeface="Wingdings" charset="2"/>
              <a:buNone/>
            </a:pPr>
            <a:endParaRPr lang="en-US" altLang="en-US" sz="1950" dirty="0"/>
          </a:p>
        </p:txBody>
      </p:sp>
      <p:grpSp>
        <p:nvGrpSpPr>
          <p:cNvPr id="5" name="Group 12"/>
          <p:cNvGrpSpPr>
            <a:grpSpLocks/>
          </p:cNvGrpSpPr>
          <p:nvPr/>
        </p:nvGrpSpPr>
        <p:grpSpPr bwMode="auto">
          <a:xfrm>
            <a:off x="461645" y="857250"/>
            <a:ext cx="1621155" cy="3441700"/>
            <a:chOff x="685800" y="609600"/>
            <a:chExt cx="2667000" cy="6248400"/>
          </a:xfrm>
        </p:grpSpPr>
        <p:sp>
          <p:nvSpPr>
            <p:cNvPr id="6" name="Rounded Rectangle 5"/>
            <p:cNvSpPr/>
            <p:nvPr/>
          </p:nvSpPr>
          <p:spPr>
            <a:xfrm>
              <a:off x="685800" y="2973555"/>
              <a:ext cx="2667000" cy="3884445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50000"/>
                </a:spcBef>
                <a:defRPr/>
              </a:pPr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1143569" y="609600"/>
              <a:ext cx="1903224" cy="258963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50000"/>
                </a:spcBef>
                <a:defRPr/>
              </a:pP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2591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802640" y="92075"/>
            <a:ext cx="7198360" cy="765175"/>
          </a:xfrm>
        </p:spPr>
        <p:txBody>
          <a:bodyPr/>
          <a:lstStyle/>
          <a:p>
            <a:r>
              <a:rPr lang="en-US" altLang="en-US" dirty="0"/>
              <a:t>Link-State </a:t>
            </a:r>
            <a:r>
              <a:rPr lang="en-US" altLang="en-US" dirty="0" smtClean="0"/>
              <a:t>Algorithm </a:t>
            </a:r>
            <a:r>
              <a:rPr lang="en-US" altLang="en-US" smtClean="0"/>
              <a:t>- Broadcasting</a:t>
            </a:r>
            <a:endParaRPr lang="en-US" altLang="en-US"/>
          </a:p>
        </p:txBody>
      </p:sp>
      <p:sp>
        <p:nvSpPr>
          <p:cNvPr id="64512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934720" y="1085850"/>
            <a:ext cx="7752080" cy="2480310"/>
          </a:xfrm>
        </p:spPr>
        <p:txBody>
          <a:bodyPr/>
          <a:lstStyle/>
          <a:p>
            <a:r>
              <a:rPr lang="en-US" altLang="en-US" sz="2000" dirty="0" smtClean="0"/>
              <a:t>Broadcast </a:t>
            </a:r>
            <a:r>
              <a:rPr lang="en-US" altLang="en-US" sz="2000" dirty="0"/>
              <a:t>of link-state </a:t>
            </a:r>
            <a:r>
              <a:rPr lang="en-US" altLang="en-US" sz="2000" dirty="0" smtClean="0"/>
              <a:t>information</a:t>
            </a:r>
          </a:p>
          <a:p>
            <a:pPr lvl="1"/>
            <a:r>
              <a:rPr lang="en-US" altLang="en-US" sz="1800" dirty="0"/>
              <a:t>Every node </a:t>
            </a:r>
            <a:r>
              <a:rPr lang="en-US" altLang="en-US" sz="1800" i="1" dirty="0" err="1"/>
              <a:t>i</a:t>
            </a:r>
            <a:r>
              <a:rPr lang="en-US" altLang="en-US" sz="1800" dirty="0"/>
              <a:t> </a:t>
            </a:r>
            <a:r>
              <a:rPr lang="en-US" altLang="en-US" sz="1800" dirty="0" smtClean="0"/>
              <a:t>broadcasts </a:t>
            </a:r>
            <a:r>
              <a:rPr lang="en-US" altLang="en-US" sz="1800" dirty="0"/>
              <a:t>to every other node in the network:</a:t>
            </a:r>
          </a:p>
          <a:p>
            <a:pPr lvl="2"/>
            <a:r>
              <a:rPr lang="en-US" altLang="en-US" sz="1800" dirty="0"/>
              <a:t>ID’s of its neighbors:  </a:t>
            </a:r>
            <a:r>
              <a:rPr lang="en-US" altLang="en-US" sz="1800" dirty="0">
                <a:latin typeface="Monotype Corsiva" charset="0"/>
              </a:rPr>
              <a:t>N</a:t>
            </a:r>
            <a:r>
              <a:rPr lang="en-US" altLang="en-US" sz="1800" baseline="-25000" dirty="0"/>
              <a:t>i</a:t>
            </a:r>
            <a:r>
              <a:rPr lang="en-US" altLang="en-US" sz="1800" dirty="0"/>
              <a:t>=set of neighbors of </a:t>
            </a:r>
            <a:r>
              <a:rPr lang="en-US" altLang="en-US" sz="1800" dirty="0" err="1"/>
              <a:t>i</a:t>
            </a:r>
            <a:endParaRPr lang="en-US" altLang="en-US" sz="1800" dirty="0"/>
          </a:p>
          <a:p>
            <a:pPr lvl="2"/>
            <a:r>
              <a:rPr lang="en-US" altLang="en-US" sz="1800" dirty="0"/>
              <a:t>Distances to its neighbors:  {</a:t>
            </a:r>
            <a:r>
              <a:rPr lang="en-US" altLang="en-US" sz="1800" i="1" dirty="0" err="1"/>
              <a:t>C</a:t>
            </a:r>
            <a:r>
              <a:rPr lang="en-US" altLang="en-US" sz="1800" i="1" baseline="-25000" dirty="0" err="1"/>
              <a:t>ij</a:t>
            </a:r>
            <a:r>
              <a:rPr lang="en-US" altLang="en-US" sz="1800" dirty="0"/>
              <a:t> | </a:t>
            </a:r>
            <a:r>
              <a:rPr lang="en-US" altLang="en-US" sz="1800" i="1" dirty="0"/>
              <a:t>j </a:t>
            </a:r>
            <a:r>
              <a:rPr lang="en-US" altLang="en-US" sz="1800" dirty="0">
                <a:sym typeface="Symbol" charset="2"/>
              </a:rPr>
              <a:t></a:t>
            </a:r>
            <a:r>
              <a:rPr lang="en-US" altLang="en-US" sz="1800" i="1" dirty="0">
                <a:sym typeface="Symbol" charset="2"/>
              </a:rPr>
              <a:t>N</a:t>
            </a:r>
            <a:r>
              <a:rPr lang="en-US" altLang="en-US" sz="1800" i="1" baseline="-25000" dirty="0">
                <a:sym typeface="Symbol" charset="2"/>
              </a:rPr>
              <a:t>i</a:t>
            </a:r>
            <a:r>
              <a:rPr lang="en-US" altLang="en-US" sz="1800" dirty="0">
                <a:sym typeface="Symbol" charset="2"/>
              </a:rPr>
              <a:t>}</a:t>
            </a:r>
          </a:p>
          <a:p>
            <a:pPr lvl="1">
              <a:spcBef>
                <a:spcPts val="600"/>
              </a:spcBef>
            </a:pPr>
            <a:r>
              <a:rPr lang="en-US" altLang="en-US" sz="1800" dirty="0">
                <a:sym typeface="Symbol" charset="2"/>
              </a:rPr>
              <a:t>Flooding is a popular method of broadcasting </a:t>
            </a:r>
            <a:r>
              <a:rPr lang="en-US" altLang="en-US" sz="1800" dirty="0" smtClean="0">
                <a:sym typeface="Symbol" charset="2"/>
              </a:rPr>
              <a:t>packets</a:t>
            </a:r>
            <a:endParaRPr lang="en-US" altLang="en-US" sz="1800" dirty="0" smtClean="0"/>
          </a:p>
          <a:p>
            <a:pPr>
              <a:spcBef>
                <a:spcPts val="900"/>
              </a:spcBef>
            </a:pPr>
            <a:r>
              <a:rPr lang="en-US" altLang="en-US" sz="2000" dirty="0" smtClean="0"/>
              <a:t>How to limit flooding?</a:t>
            </a:r>
            <a:endParaRPr lang="en-US" altLang="en-US" sz="2000" dirty="0"/>
          </a:p>
          <a:p>
            <a:pPr>
              <a:buFont typeface="Wingdings" charset="2"/>
              <a:buNone/>
            </a:pPr>
            <a:endParaRPr lang="en-US" altLang="en-US" sz="1950" dirty="0"/>
          </a:p>
        </p:txBody>
      </p:sp>
    </p:spTree>
    <p:extLst>
      <p:ext uri="{BB962C8B-B14F-4D97-AF65-F5344CB8AC3E}">
        <p14:creationId xmlns:p14="http://schemas.microsoft.com/office/powerpoint/2010/main" val="1155831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793" name="Picture 4" descr="5-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4300" y="2068116"/>
            <a:ext cx="6173391" cy="179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Building Link State Packets</a:t>
            </a:r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85951" y="3684984"/>
            <a:ext cx="5715000" cy="223838"/>
          </a:xfrm>
          <a:solidFill>
            <a:schemeClr val="bg1"/>
          </a:solidFill>
        </p:spPr>
        <p:txBody>
          <a:bodyPr/>
          <a:lstStyle/>
          <a:p>
            <a:pPr marL="457200" indent="-457200" eaLnBrk="1" hangingPunct="1">
              <a:lnSpc>
                <a:spcPct val="90000"/>
              </a:lnSpc>
              <a:buNone/>
            </a:pPr>
            <a:r>
              <a:rPr lang="en-US" altLang="en-US" sz="1500">
                <a:ea typeface="ＭＳ Ｐゴシック" charset="-128"/>
              </a:rPr>
              <a:t>(a) A subnet.                   </a:t>
            </a:r>
            <a:r>
              <a:rPr lang="en-US" altLang="en-US" sz="1500" dirty="0">
                <a:ea typeface="ＭＳ Ｐゴシック" charset="-128"/>
              </a:rPr>
              <a:t>(b) The link state packets for this subnet.</a:t>
            </a:r>
          </a:p>
        </p:txBody>
      </p:sp>
      <p:sp>
        <p:nvSpPr>
          <p:cNvPr id="161796" name="Rectangle 5"/>
          <p:cNvSpPr>
            <a:spLocks noChangeArrowheads="1"/>
          </p:cNvSpPr>
          <p:nvPr/>
        </p:nvSpPr>
        <p:spPr bwMode="auto">
          <a:xfrm>
            <a:off x="665481" y="1166448"/>
            <a:ext cx="7335519" cy="592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7625" tIns="19050" rIns="47625" bIns="19050">
            <a:spAutoFit/>
          </a:bodyPr>
          <a:lstStyle>
            <a:lvl1pPr marL="609600" indent="-609600"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Char char="l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l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l"/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indent="0" eaLnBrk="1" hangingPunct="1">
              <a:buNone/>
            </a:pPr>
            <a:r>
              <a:rPr lang="en-US" altLang="en-US" sz="1800" dirty="0"/>
              <a:t>A state packet starts with the ID of the sender, a </a:t>
            </a:r>
            <a:r>
              <a:rPr lang="en-US" altLang="en-US" sz="1800" dirty="0" err="1"/>
              <a:t>seq</a:t>
            </a:r>
            <a:r>
              <a:rPr lang="en-US" altLang="en-US" sz="1800" dirty="0"/>
              <a:t>#, age, and a list of neighbors with </a:t>
            </a:r>
            <a:r>
              <a:rPr lang="en-US" altLang="en-US" sz="1800" dirty="0" smtClean="0"/>
              <a:t>delay/distance </a:t>
            </a:r>
            <a:r>
              <a:rPr lang="en-US" altLang="en-US" sz="1800" dirty="0"/>
              <a:t>information.</a:t>
            </a:r>
          </a:p>
        </p:txBody>
      </p:sp>
    </p:spTree>
    <p:extLst>
      <p:ext uri="{BB962C8B-B14F-4D97-AF65-F5344CB8AC3E}">
        <p14:creationId xmlns:p14="http://schemas.microsoft.com/office/powerpoint/2010/main" val="5948446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Network</Template>
  <TotalTime>7740</TotalTime>
  <Words>543</Words>
  <Application>Microsoft Macintosh PowerPoint</Application>
  <PresentationFormat>On-screen Show (16:9)</PresentationFormat>
  <Paragraphs>126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Monotype Corsiva</vt:lpstr>
      <vt:lpstr>ＭＳ Ｐゴシック</vt:lpstr>
      <vt:lpstr>Symbol</vt:lpstr>
      <vt:lpstr>Times New Roman</vt:lpstr>
      <vt:lpstr>Wingdings</vt:lpstr>
      <vt:lpstr>宋体</vt:lpstr>
      <vt:lpstr>Arial</vt:lpstr>
      <vt:lpstr>Network</vt:lpstr>
      <vt:lpstr>Unit 03.03.01 CS 5220:  COMPUTER COMMUNICATIONS</vt:lpstr>
      <vt:lpstr>Counting to Infinity Problem</vt:lpstr>
      <vt:lpstr>Counting to Infinity Problem (Cont.)</vt:lpstr>
      <vt:lpstr>Problem:  Bad News Travels Slowly</vt:lpstr>
      <vt:lpstr>Split Horizon with Poison Reverse</vt:lpstr>
      <vt:lpstr>Link-State Algorithm</vt:lpstr>
      <vt:lpstr>Link-State Algorithm - Broadcasting</vt:lpstr>
      <vt:lpstr>Building Link State Packets</vt:lpstr>
    </vt:vector>
  </TitlesOfParts>
  <Company>McGraw-Hill Higher Education</Company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 Lecture Presentation</dc:title>
  <dc:subject>Communication Networks and Services</dc:subject>
  <dc:creator>Leon-Garcia/Widjaja</dc:creator>
  <cp:lastModifiedBy>Xiaobo Zhou</cp:lastModifiedBy>
  <cp:revision>506</cp:revision>
  <dcterms:created xsi:type="dcterms:W3CDTF">2003-04-11T22:55:48Z</dcterms:created>
  <dcterms:modified xsi:type="dcterms:W3CDTF">2017-03-22T17:02:23Z</dcterms:modified>
</cp:coreProperties>
</file>