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3"/>
  </p:notesMasterIdLst>
  <p:handoutMasterIdLst>
    <p:handoutMasterId r:id="rId14"/>
  </p:handoutMasterIdLst>
  <p:sldIdLst>
    <p:sldId id="256" r:id="rId2"/>
    <p:sldId id="370" r:id="rId3"/>
    <p:sldId id="374" r:id="rId4"/>
    <p:sldId id="375" r:id="rId5"/>
    <p:sldId id="372" r:id="rId6"/>
    <p:sldId id="373" r:id="rId7"/>
    <p:sldId id="376" r:id="rId8"/>
    <p:sldId id="378" r:id="rId9"/>
    <p:sldId id="379" r:id="rId10"/>
    <p:sldId id="381" r:id="rId11"/>
    <p:sldId id="383" r:id="rId12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3300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850" autoAdjust="0"/>
    <p:restoredTop sz="95000" autoAdjust="0"/>
  </p:normalViewPr>
  <p:slideViewPr>
    <p:cSldViewPr snapToGrid="0">
      <p:cViewPr>
        <p:scale>
          <a:sx n="95" d="100"/>
          <a:sy n="95" d="100"/>
        </p:scale>
        <p:origin x="176" y="520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0E127219-74C2-7741-8E5B-C920C35E1A8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283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1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529A1604-4C19-394E-9722-39DDD33647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965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1E5AAC-7DF3-164C-B2A8-A95DB3CC33F3}" type="slidenum">
              <a:rPr lang="en-US" altLang="zh-CN">
                <a:cs typeface="宋体" charset="-122"/>
              </a:rPr>
              <a:pPr/>
              <a:t>1</a:t>
            </a:fld>
            <a:endParaRPr lang="en-US" altLang="zh-CN">
              <a:cs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9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74B96AB-23BE-5E4E-8D3E-126C0654CE08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974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74B96AB-23BE-5E4E-8D3E-126C0654CE08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28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4185284-38D5-4F4A-A11A-472F872D98DA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354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704649A-3A04-BE43-A41D-C84B4066507F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4447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267F57-123F-154D-B626-7699838C844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2" tIns="44443" rIns="90472" bIns="44443"/>
          <a:lstStyle/>
          <a:p>
            <a:endParaRPr lang="en-US" altLang="en-US"/>
          </a:p>
        </p:txBody>
      </p:sp>
      <p:sp>
        <p:nvSpPr>
          <p:cNvPr id="730115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949260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823E44-00AA-1144-8F2A-9676CC3B5F4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08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6" tIns="44448" rIns="90486" bIns="44448"/>
          <a:lstStyle/>
          <a:p>
            <a:endParaRPr lang="en-US" altLang="en-US"/>
          </a:p>
        </p:txBody>
      </p:sp>
      <p:sp>
        <p:nvSpPr>
          <p:cNvPr id="1108995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917711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CEDE62-56D0-9F49-9925-5436049EAD2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04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6" tIns="44448" rIns="90486" bIns="44448"/>
          <a:lstStyle/>
          <a:p>
            <a:endParaRPr lang="en-US" altLang="en-US"/>
          </a:p>
        </p:txBody>
      </p:sp>
      <p:sp>
        <p:nvSpPr>
          <p:cNvPr id="1104899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2601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441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FFAD-C886-664A-894D-AF10805F3204}" type="datetime1">
              <a:rPr lang="en-US"/>
              <a:pPr>
                <a:defRPr/>
              </a:pPr>
              <a:t>4/12/17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2CA26-672F-0846-BC4C-701480189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E083-B58D-2343-B46E-5B2B9ADF00E4}" type="datetime1">
              <a:rPr lang="en-US"/>
              <a:pPr>
                <a:defRPr/>
              </a:pPr>
              <a:t>4/12/17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742BF-0557-064C-8CE5-A5BE53ADC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60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530F7-0EC7-744C-9B4C-E66CCA1C67B5}" type="datetime1">
              <a:rPr lang="en-US"/>
              <a:pPr>
                <a:defRPr/>
              </a:pPr>
              <a:t>4/12/17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5A73-A775-F546-835E-1470904AD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75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0BD4B-312A-FA4E-8ED8-CD4711C76D78}" type="datetime1">
              <a:rPr lang="en-US"/>
              <a:pPr>
                <a:defRPr/>
              </a:pPr>
              <a:t>4/12/17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E587-2AF4-3B48-8A35-E8663618DD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051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1C3BF560-1E81-E747-B479-4931B4923E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81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1"/>
            <a:ext cx="8229600" cy="1699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172"/>
            <a:ext cx="8229600" cy="1699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B41CC98E-53DB-F64F-8DC0-EFB238E27C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68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6FA28-D028-F942-97A6-35F90B8EE350}" type="datetime1">
              <a:rPr lang="en-US"/>
              <a:pPr>
                <a:defRPr/>
              </a:pPr>
              <a:t>4/12/17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E9E44-8183-C040-A1B0-80290EC57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4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C9927-2E81-4A48-9A2B-8EAEA7AE87EA}" type="datetime1">
              <a:rPr lang="en-US"/>
              <a:pPr>
                <a:defRPr/>
              </a:pPr>
              <a:t>4/12/17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FB46D-E98B-A54A-9BB5-35104E591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2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9EE5A-CF02-B94C-AE75-6B957E01DA43}" type="datetime1">
              <a:rPr lang="en-US"/>
              <a:pPr>
                <a:defRPr/>
              </a:pPr>
              <a:t>4/12/17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400C6-D6F5-3F41-BCF3-AB5D206E63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44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2E99D-9070-CC4B-811D-8BD99FCC8BC5}" type="datetime1">
              <a:rPr lang="en-US"/>
              <a:pPr>
                <a:defRPr/>
              </a:pPr>
              <a:t>4/12/17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2100F-34CC-3C4D-A910-7E1576BA82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05A29-73FF-F744-B793-E2445B142C12}" type="datetime1">
              <a:rPr lang="en-US"/>
              <a:pPr>
                <a:defRPr/>
              </a:pPr>
              <a:t>4/12/17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EF5D1-5E40-1044-9831-2CEF7AC276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19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6F45-EEE6-564A-971F-2F54CC8C2003}" type="datetime1">
              <a:rPr lang="en-US"/>
              <a:pPr>
                <a:defRPr/>
              </a:pPr>
              <a:t>4/12/17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2253-C08C-3946-97AA-D59098582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74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059D1-1E0E-2C4F-B342-252AB52E0CD8}" type="datetime1">
              <a:rPr lang="en-US"/>
              <a:pPr>
                <a:defRPr/>
              </a:pPr>
              <a:t>4/12/17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70424-9305-9445-B6A6-04D886B96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04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6C1B-D33F-AB47-814F-C0ACA822390D}" type="datetime1">
              <a:rPr lang="en-US"/>
              <a:pPr>
                <a:defRPr/>
              </a:pPr>
              <a:t>4/12/17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7AFD0-B450-E04D-9FBA-D26477963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4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C439CFDD-A26E-1844-911A-25DC26A78974}" type="datetime1">
              <a:rPr lang="en-US"/>
              <a:pPr>
                <a:defRPr/>
              </a:pPr>
              <a:t>4/12/17</a:t>
            </a:fld>
            <a:endParaRPr lang="en-US" altLang="en-US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750"/>
            </a:lvl1pPr>
          </a:lstStyle>
          <a:p>
            <a:pPr>
              <a:defRPr/>
            </a:pPr>
            <a:fld id="{50EAD6F1-3CFE-A548-AB09-2941526C15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  <p:sldLayoutId id="2147484486" r:id="rId14"/>
    <p:sldLayoutId id="214748448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zh-CN" sz="2000" dirty="0"/>
              <a:t>Unit </a:t>
            </a:r>
            <a:r>
              <a:rPr lang="en-US" altLang="zh-CN" sz="2000" dirty="0" smtClean="0"/>
              <a:t>03.03.03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CS 5220: </a:t>
            </a:r>
            <a:br>
              <a:rPr lang="en-US" altLang="zh-CN" sz="2000" dirty="0"/>
            </a:br>
            <a:r>
              <a:rPr lang="en-US" altLang="zh-CN" sz="2000" dirty="0"/>
              <a:t>COMPUTER COMMUNICATIONS</a:t>
            </a:r>
          </a:p>
        </p:txBody>
      </p:sp>
      <p:pic>
        <p:nvPicPr>
          <p:cNvPr id="174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592897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zh-CN" dirty="0" smtClean="0">
                <a:solidFill>
                  <a:srgbClr val="0000CC"/>
                </a:solidFill>
              </a:rPr>
              <a:t>Link State Routing, ATM Networks</a:t>
            </a:r>
            <a:endParaRPr lang="en-US" altLang="zh-CN" dirty="0">
              <a:solidFill>
                <a:srgbClr val="0000CC"/>
              </a:solidFill>
            </a:endParaRP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 altLang="zh-CN" sz="2200" dirty="0" smtClean="0"/>
              <a:t>XIAOBO </a:t>
            </a:r>
            <a:r>
              <a:rPr lang="en-US" altLang="zh-CN" sz="2200" dirty="0"/>
              <a:t>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zh-CN" sz="1800" dirty="0"/>
              <a:t>Professor, Department of Computer Science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95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578224" y="937932"/>
            <a:ext cx="7853082" cy="36475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Virtual connections setup across network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Connections identified by locally-defined tags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ATM </a:t>
            </a:r>
            <a:r>
              <a:rPr lang="en-US" altLang="en-US" sz="2000" dirty="0"/>
              <a:t>Header contains virtual connection information: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  </a:t>
            </a:r>
            <a:r>
              <a:rPr lang="en-US" altLang="en-US" sz="1800" dirty="0"/>
              <a:t>8-bit Virtual Path Identifier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 16-bit Virtual Channel Identifier</a:t>
            </a:r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Powerful </a:t>
            </a:r>
            <a:r>
              <a:rPr lang="en-US" altLang="en-US" sz="2000" dirty="0"/>
              <a:t>traffic grooming capabilities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Multiple VCs can be bundled within a VP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22631" y="1970623"/>
            <a:ext cx="3808675" cy="1814513"/>
            <a:chOff x="1653779" y="3022998"/>
            <a:chExt cx="5382190" cy="1814513"/>
          </a:xfrm>
        </p:grpSpPr>
        <p:sp>
          <p:nvSpPr>
            <p:cNvPr id="1103876" name="Arc 4"/>
            <p:cNvSpPr>
              <a:spLocks/>
            </p:cNvSpPr>
            <p:nvPr/>
          </p:nvSpPr>
          <p:spPr bwMode="auto">
            <a:xfrm>
              <a:off x="4570810" y="4419601"/>
              <a:ext cx="138113" cy="690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877" name="AutoShape 5"/>
            <p:cNvSpPr>
              <a:spLocks noChangeArrowheads="1"/>
            </p:cNvSpPr>
            <p:nvPr/>
          </p:nvSpPr>
          <p:spPr bwMode="auto">
            <a:xfrm rot="5400000">
              <a:off x="2217540" y="2837856"/>
              <a:ext cx="1435894" cy="2563415"/>
            </a:xfrm>
            <a:prstGeom prst="can">
              <a:avLst>
                <a:gd name="adj" fmla="val 50177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878" name="AutoShape 6"/>
            <p:cNvSpPr>
              <a:spLocks noChangeArrowheads="1"/>
            </p:cNvSpPr>
            <p:nvPr/>
          </p:nvSpPr>
          <p:spPr bwMode="auto">
            <a:xfrm rot="5400000">
              <a:off x="3913584" y="3294460"/>
              <a:ext cx="598885" cy="1063229"/>
            </a:xfrm>
            <a:prstGeom prst="can">
              <a:avLst>
                <a:gd name="adj" fmla="val 68762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879" name="AutoShape 7"/>
            <p:cNvSpPr>
              <a:spLocks noChangeArrowheads="1"/>
            </p:cNvSpPr>
            <p:nvPr/>
          </p:nvSpPr>
          <p:spPr bwMode="auto">
            <a:xfrm rot="5400000">
              <a:off x="3935611" y="3946327"/>
              <a:ext cx="598885" cy="1064419"/>
            </a:xfrm>
            <a:prstGeom prst="can">
              <a:avLst>
                <a:gd name="adj" fmla="val 68839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880" name="AutoShape 8"/>
            <p:cNvSpPr>
              <a:spLocks noChangeArrowheads="1"/>
            </p:cNvSpPr>
            <p:nvPr/>
          </p:nvSpPr>
          <p:spPr bwMode="auto">
            <a:xfrm rot="5400000">
              <a:off x="4606529" y="3479007"/>
              <a:ext cx="202406" cy="450056"/>
            </a:xfrm>
            <a:prstGeom prst="can">
              <a:avLst>
                <a:gd name="adj" fmla="val 86625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881" name="AutoShape 9"/>
            <p:cNvSpPr>
              <a:spLocks noChangeArrowheads="1"/>
            </p:cNvSpPr>
            <p:nvPr/>
          </p:nvSpPr>
          <p:spPr bwMode="auto">
            <a:xfrm rot="5400000">
              <a:off x="4623198" y="4108848"/>
              <a:ext cx="153590" cy="448865"/>
            </a:xfrm>
            <a:prstGeom prst="can">
              <a:avLst>
                <a:gd name="adj" fmla="val 113855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882" name="AutoShape 10"/>
            <p:cNvSpPr>
              <a:spLocks noChangeArrowheads="1"/>
            </p:cNvSpPr>
            <p:nvPr/>
          </p:nvSpPr>
          <p:spPr bwMode="auto">
            <a:xfrm rot="5400000">
              <a:off x="4584502" y="4346377"/>
              <a:ext cx="201216" cy="495300"/>
            </a:xfrm>
            <a:prstGeom prst="can">
              <a:avLst>
                <a:gd name="adj" fmla="val 95897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883" name="AutoShape 11"/>
            <p:cNvSpPr>
              <a:spLocks noChangeArrowheads="1"/>
            </p:cNvSpPr>
            <p:nvPr/>
          </p:nvSpPr>
          <p:spPr bwMode="auto">
            <a:xfrm rot="5400000">
              <a:off x="4670822" y="3669507"/>
              <a:ext cx="201216" cy="591740"/>
            </a:xfrm>
            <a:prstGeom prst="can">
              <a:avLst>
                <a:gd name="adj" fmla="val 114569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884" name="Rectangle 12"/>
            <p:cNvSpPr>
              <a:spLocks noChangeArrowheads="1"/>
            </p:cNvSpPr>
            <p:nvPr/>
          </p:nvSpPr>
          <p:spPr bwMode="auto">
            <a:xfrm>
              <a:off x="2603898" y="3567113"/>
              <a:ext cx="1089241" cy="275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chemeClr val="bg1"/>
                  </a:solidFill>
                </a:rPr>
                <a:t>Physical link</a:t>
              </a:r>
            </a:p>
          </p:txBody>
        </p:sp>
        <p:sp>
          <p:nvSpPr>
            <p:cNvPr id="1103885" name="Rectangle 13"/>
            <p:cNvSpPr>
              <a:spLocks noChangeArrowheads="1"/>
            </p:cNvSpPr>
            <p:nvPr/>
          </p:nvSpPr>
          <p:spPr bwMode="auto">
            <a:xfrm>
              <a:off x="4606529" y="3022998"/>
              <a:ext cx="1095718" cy="275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Virtual paths</a:t>
              </a:r>
            </a:p>
          </p:txBody>
        </p:sp>
        <p:sp>
          <p:nvSpPr>
            <p:cNvPr id="1103886" name="Rectangle 14"/>
            <p:cNvSpPr>
              <a:spLocks noChangeArrowheads="1"/>
            </p:cNvSpPr>
            <p:nvPr/>
          </p:nvSpPr>
          <p:spPr bwMode="auto">
            <a:xfrm>
              <a:off x="5670947" y="3982641"/>
              <a:ext cx="1365022" cy="275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Virtual channels</a:t>
              </a:r>
            </a:p>
          </p:txBody>
        </p:sp>
        <p:sp>
          <p:nvSpPr>
            <p:cNvPr id="1103887" name="Line 15"/>
            <p:cNvSpPr>
              <a:spLocks noChangeShapeType="1"/>
            </p:cNvSpPr>
            <p:nvPr/>
          </p:nvSpPr>
          <p:spPr bwMode="auto">
            <a:xfrm flipH="1">
              <a:off x="4239816" y="3125391"/>
              <a:ext cx="360759" cy="3464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888" name="Line 16"/>
            <p:cNvSpPr>
              <a:spLocks noChangeShapeType="1"/>
            </p:cNvSpPr>
            <p:nvPr/>
          </p:nvSpPr>
          <p:spPr bwMode="auto">
            <a:xfrm flipH="1">
              <a:off x="4513660" y="3269456"/>
              <a:ext cx="207169" cy="9096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889" name="Line 17"/>
            <p:cNvSpPr>
              <a:spLocks noChangeShapeType="1"/>
            </p:cNvSpPr>
            <p:nvPr/>
          </p:nvSpPr>
          <p:spPr bwMode="auto">
            <a:xfrm flipH="1" flipV="1">
              <a:off x="5007769" y="3729037"/>
              <a:ext cx="808435" cy="2143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890" name="Line 18"/>
            <p:cNvSpPr>
              <a:spLocks noChangeShapeType="1"/>
            </p:cNvSpPr>
            <p:nvPr/>
          </p:nvSpPr>
          <p:spPr bwMode="auto">
            <a:xfrm flipH="1" flipV="1">
              <a:off x="5163741" y="3960019"/>
              <a:ext cx="566738" cy="750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891" name="Line 19"/>
            <p:cNvSpPr>
              <a:spLocks noChangeShapeType="1"/>
            </p:cNvSpPr>
            <p:nvPr/>
          </p:nvSpPr>
          <p:spPr bwMode="auto">
            <a:xfrm flipH="1">
              <a:off x="4987529" y="4201716"/>
              <a:ext cx="742950" cy="110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892" name="Line 20"/>
            <p:cNvSpPr>
              <a:spLocks noChangeShapeType="1"/>
            </p:cNvSpPr>
            <p:nvPr/>
          </p:nvSpPr>
          <p:spPr bwMode="auto">
            <a:xfrm flipH="1">
              <a:off x="4947048" y="4235053"/>
              <a:ext cx="869156" cy="3381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389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ATM Virtual Connections</a:t>
            </a:r>
          </a:p>
        </p:txBody>
      </p:sp>
    </p:spTree>
    <p:extLst>
      <p:ext uri="{BB962C8B-B14F-4D97-AF65-F5344CB8AC3E}">
        <p14:creationId xmlns:p14="http://schemas.microsoft.com/office/powerpoint/2010/main" val="2039029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88" y="92075"/>
            <a:ext cx="5661212" cy="765175"/>
          </a:xfrm>
        </p:spPr>
        <p:txBody>
          <a:bodyPr/>
          <a:lstStyle/>
          <a:p>
            <a:r>
              <a:rPr lang="en-US" altLang="en-US"/>
              <a:t>MPLS &amp; ATM</a:t>
            </a:r>
          </a:p>
        </p:txBody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7876" y="1018615"/>
            <a:ext cx="6205817" cy="353993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/>
              <a:t>ATM initially touted as more scalable than packet </a:t>
            </a:r>
            <a:r>
              <a:rPr lang="en-US" altLang="en-US" sz="2000" dirty="0" smtClean="0"/>
              <a:t>switching</a:t>
            </a:r>
            <a:endParaRPr lang="en-US" altLang="en-US" sz="20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 smtClean="0"/>
              <a:t>Advances </a:t>
            </a:r>
            <a:r>
              <a:rPr lang="en-US" altLang="en-US" sz="2000" dirty="0"/>
              <a:t>in optical transmission proved ATM to be the less scalable:  @ 10 </a:t>
            </a:r>
            <a:r>
              <a:rPr lang="en-US" altLang="en-US" sz="2000" dirty="0" err="1"/>
              <a:t>Gbps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1650" dirty="0"/>
              <a:t>Segmentation &amp; reassembly of messages &amp; streams into 48-byte cell payloads difficult &amp; inefficient</a:t>
            </a:r>
          </a:p>
          <a:p>
            <a:pPr lvl="1">
              <a:lnSpc>
                <a:spcPct val="90000"/>
              </a:lnSpc>
            </a:pPr>
            <a:r>
              <a:rPr lang="en-US" altLang="en-US" sz="1650" dirty="0"/>
              <a:t>Header must be processed every 53 bytes vs. 500 bytes on average for packets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 smtClean="0"/>
              <a:t>MPLS (multiprotocol label switching) uses </a:t>
            </a:r>
            <a:r>
              <a:rPr lang="en-US" altLang="en-US" sz="2000" dirty="0"/>
              <a:t>tags to transfer packets across virtual circuits in </a:t>
            </a:r>
            <a:r>
              <a:rPr lang="en-US" altLang="en-US" sz="2000" dirty="0" smtClean="0"/>
              <a:t>Internet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en-US" sz="1700" dirty="0" smtClean="0"/>
              <a:t>Adopts label switching paradigm, but variable-length packets by packet-over-SONET encapsulation</a:t>
            </a:r>
            <a:endParaRPr lang="en-US" altLang="en-US" sz="1700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1645" y="857250"/>
            <a:ext cx="1621155" cy="3441700"/>
            <a:chOff x="685800" y="609600"/>
            <a:chExt cx="2667000" cy="6248400"/>
          </a:xfrm>
        </p:grpSpPr>
        <p:sp>
          <p:nvSpPr>
            <p:cNvPr id="5" name="Rounded Rectangle 4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8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4"/>
          <p:cNvSpPr>
            <a:spLocks noGrp="1" noChangeArrowheads="1"/>
          </p:cNvSpPr>
          <p:nvPr>
            <p:ph type="title"/>
          </p:nvPr>
        </p:nvSpPr>
        <p:spPr>
          <a:xfrm>
            <a:off x="2568388" y="92075"/>
            <a:ext cx="5432612" cy="765175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Reaction to Failure</a:t>
            </a:r>
          </a:p>
        </p:txBody>
      </p:sp>
      <p:sp>
        <p:nvSpPr>
          <p:cNvPr id="17408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749924" y="1032061"/>
            <a:ext cx="5251076" cy="326688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ea typeface="ＭＳ Ｐゴシック" charset="-128"/>
              </a:rPr>
              <a:t>In distance vector routing, if a link fails</a:t>
            </a:r>
          </a:p>
          <a:p>
            <a:pPr marL="477837" lvl="2" indent="-257175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1800" dirty="0" smtClean="0">
                <a:ea typeface="ＭＳ Ｐゴシック" charset="-128"/>
              </a:rPr>
              <a:t>Neighboring routers exchange routing tables that may use failed links</a:t>
            </a:r>
            <a:endParaRPr lang="en-US" altLang="en-US" sz="18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 b="1" dirty="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ea typeface="ＭＳ Ｐゴシック" charset="-128"/>
              </a:rPr>
              <a:t>In link-state routing, if </a:t>
            </a:r>
            <a:r>
              <a:rPr lang="en-US" altLang="en-US" sz="2000" b="1" dirty="0">
                <a:ea typeface="ＭＳ Ｐゴシック" charset="-128"/>
              </a:rPr>
              <a:t>a link fails,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Router sets link distance to infinity &amp; floods the network with an update packet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All routers immediately update their link database &amp; recalculate their shortest paths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Recovery very quick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>
              <a:ea typeface="ＭＳ Ｐゴシック" charset="-128"/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1645" y="857250"/>
            <a:ext cx="1621155" cy="3441700"/>
            <a:chOff x="685800" y="609600"/>
            <a:chExt cx="2667000" cy="6248400"/>
          </a:xfrm>
        </p:grpSpPr>
        <p:sp>
          <p:nvSpPr>
            <p:cNvPr id="5" name="Rounded Rectangle 4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34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5118" y="92075"/>
            <a:ext cx="7395882" cy="765175"/>
          </a:xfrm>
        </p:spPr>
        <p:txBody>
          <a:bodyPr/>
          <a:lstStyle/>
          <a:p>
            <a:r>
              <a:rPr lang="en-US" altLang="en-US"/>
              <a:t>Why is Link State Better?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694" y="1085850"/>
            <a:ext cx="7974105" cy="2222126"/>
          </a:xfrm>
        </p:spPr>
        <p:txBody>
          <a:bodyPr/>
          <a:lstStyle/>
          <a:p>
            <a:r>
              <a:rPr lang="en-US" altLang="en-US" dirty="0"/>
              <a:t>Fast, </a:t>
            </a:r>
            <a:r>
              <a:rPr lang="en-US" altLang="en-US" dirty="0" err="1"/>
              <a:t>loopless</a:t>
            </a:r>
            <a:r>
              <a:rPr lang="en-US" altLang="en-US" dirty="0"/>
              <a:t> convergence</a:t>
            </a:r>
          </a:p>
          <a:p>
            <a:pPr>
              <a:spcBef>
                <a:spcPts val="900"/>
              </a:spcBef>
            </a:pPr>
            <a:r>
              <a:rPr lang="en-US" altLang="en-US" dirty="0"/>
              <a:t>Support for precise metrics, and multiple metrics if necessary (throughput, delay, cost, reliability)</a:t>
            </a:r>
          </a:p>
          <a:p>
            <a:pPr>
              <a:spcBef>
                <a:spcPts val="900"/>
              </a:spcBef>
            </a:pPr>
            <a:r>
              <a:rPr lang="en-US" altLang="en-US" dirty="0"/>
              <a:t>Support for multiple paths to a destination</a:t>
            </a:r>
          </a:p>
          <a:p>
            <a:pPr marL="557213" lvl="1" indent="-214313"/>
            <a:r>
              <a:rPr lang="en-US" altLang="en-US" dirty="0"/>
              <a:t>algorithm can be modified to find best two paths</a:t>
            </a:r>
          </a:p>
        </p:txBody>
      </p:sp>
    </p:spTree>
    <p:extLst>
      <p:ext uri="{BB962C8B-B14F-4D97-AF65-F5344CB8AC3E}">
        <p14:creationId xmlns:p14="http://schemas.microsoft.com/office/powerpoint/2010/main" val="144945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4"/>
          <p:cNvSpPr>
            <a:spLocks noGrp="1" noChangeArrowheads="1"/>
          </p:cNvSpPr>
          <p:nvPr>
            <p:ph type="title"/>
          </p:nvPr>
        </p:nvSpPr>
        <p:spPr>
          <a:xfrm>
            <a:off x="591670" y="92075"/>
            <a:ext cx="7409329" cy="76517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Problem of Link </a:t>
            </a:r>
            <a:r>
              <a:rPr lang="en-US" altLang="en-US" smtClean="0">
                <a:ea typeface="ＭＳ Ｐゴシック" charset="-128"/>
              </a:rPr>
              <a:t>State Routing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7408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3033" y="1018614"/>
            <a:ext cx="7772401" cy="358028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 b="1" dirty="0" smtClean="0">
                <a:ea typeface="ＭＳ Ｐゴシック" charset="-128"/>
              </a:rPr>
              <a:t>But </a:t>
            </a:r>
            <a:r>
              <a:rPr lang="en-US" altLang="en-US" sz="2000" b="1" dirty="0">
                <a:ea typeface="ＭＳ Ｐゴシック" charset="-128"/>
              </a:rPr>
              <a:t>watch out for old update messages</a:t>
            </a:r>
            <a:r>
              <a:rPr lang="en-US" altLang="en-US" sz="2000" dirty="0">
                <a:ea typeface="ＭＳ Ｐゴシック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Add time stamp or sequence # to each update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Check whether each received update message is new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If new, add it to database and broadcast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If older, send update message on arriving link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80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20272" y="92075"/>
            <a:ext cx="7180728" cy="7651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Source Routing vs. </a:t>
            </a:r>
            <a:r>
              <a:rPr lang="en-US" altLang="en-US" dirty="0">
                <a:ea typeface="ＭＳ Ｐゴシック" charset="-128"/>
              </a:rPr>
              <a:t>H-by-H</a:t>
            </a:r>
          </a:p>
        </p:txBody>
      </p:sp>
      <p:sp>
        <p:nvSpPr>
          <p:cNvPr id="17817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20271" y="1085850"/>
            <a:ext cx="7866529" cy="35131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en-US" sz="2000" dirty="0">
                <a:ea typeface="ＭＳ Ｐゴシック" charset="-128"/>
              </a:rPr>
              <a:t>Source host selects path </a:t>
            </a:r>
            <a:r>
              <a:rPr lang="en-US" altLang="en-US" sz="2000" dirty="0" smtClean="0">
                <a:ea typeface="ＭＳ Ｐゴシック" charset="-128"/>
              </a:rPr>
              <a:t>to </a:t>
            </a:r>
            <a:r>
              <a:rPr lang="en-US" altLang="en-US" sz="2000" dirty="0">
                <a:ea typeface="ＭＳ Ｐゴシック" charset="-128"/>
              </a:rPr>
              <a:t>be followed by a packet</a:t>
            </a:r>
          </a:p>
          <a:p>
            <a:pPr marL="557213" lvl="1" indent="-214313" eaLnBrk="1" hangingPunct="1">
              <a:lnSpc>
                <a:spcPct val="90000"/>
              </a:lnSpc>
            </a:pPr>
            <a:r>
              <a:rPr lang="en-US" altLang="en-US" sz="1650" dirty="0">
                <a:ea typeface="ＭＳ Ｐゴシック" charset="-128"/>
              </a:rPr>
              <a:t>Strict:  sequence of nodes in path inserted into header</a:t>
            </a:r>
          </a:p>
          <a:p>
            <a:pPr marL="557213" lvl="1" indent="-214313" eaLnBrk="1" hangingPunct="1">
              <a:lnSpc>
                <a:spcPct val="90000"/>
              </a:lnSpc>
            </a:pPr>
            <a:r>
              <a:rPr lang="en-US" altLang="en-US" sz="1650" dirty="0">
                <a:ea typeface="ＭＳ Ｐゴシック" charset="-128"/>
              </a:rPr>
              <a:t>Loose:  subsequence of nodes in path specified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>
                <a:ea typeface="ＭＳ Ｐゴシック" charset="-128"/>
              </a:rPr>
              <a:t>Intermediate switches read next-hop address and remove address</a:t>
            </a:r>
          </a:p>
          <a:p>
            <a:pPr marL="557213" lvl="1" indent="-214313" eaLnBrk="1" hangingPunct="1">
              <a:lnSpc>
                <a:spcPct val="90000"/>
              </a:lnSpc>
            </a:pPr>
            <a:r>
              <a:rPr lang="en-US" altLang="en-US" sz="1650" dirty="0">
                <a:ea typeface="ＭＳ Ｐゴシック" charset="-128"/>
              </a:rPr>
              <a:t>Or maintained for the reverse path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2000" dirty="0">
                <a:ea typeface="ＭＳ Ｐゴシック" charset="-128"/>
              </a:rPr>
              <a:t>Source routing allows the host to control the paths that its information traverses in the network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2000" dirty="0">
                <a:ea typeface="ＭＳ Ｐゴシック" charset="-128"/>
              </a:rPr>
              <a:t>Potentially the means for customers to select what service providers they use</a:t>
            </a:r>
          </a:p>
        </p:txBody>
      </p:sp>
    </p:spTree>
    <p:extLst>
      <p:ext uri="{BB962C8B-B14F-4D97-AF65-F5344CB8AC3E}">
        <p14:creationId xmlns:p14="http://schemas.microsoft.com/office/powerpoint/2010/main" val="56119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2"/>
          <p:cNvSpPr>
            <a:spLocks noChangeArrowheads="1"/>
          </p:cNvSpPr>
          <p:nvPr/>
        </p:nvSpPr>
        <p:spPr bwMode="auto">
          <a:xfrm>
            <a:off x="5534862" y="1793082"/>
            <a:ext cx="0" cy="1309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 typeface="Wingdings" charset="2"/>
              <a:buNone/>
            </a:pPr>
            <a:endParaRPr lang="en-US" altLang="en-US" sz="1500"/>
          </a:p>
        </p:txBody>
      </p:sp>
      <p:sp>
        <p:nvSpPr>
          <p:cNvPr id="1300483" name="Rectangle 3"/>
          <p:cNvSpPr>
            <a:spLocks noChangeArrowheads="1"/>
          </p:cNvSpPr>
          <p:nvPr/>
        </p:nvSpPr>
        <p:spPr bwMode="auto">
          <a:xfrm>
            <a:off x="2986924" y="1784748"/>
            <a:ext cx="700088" cy="23931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 typeface="Wingdings" charset="2"/>
              <a:buNone/>
            </a:pPr>
            <a:endParaRPr lang="en-US" altLang="en-US" sz="1500"/>
          </a:p>
        </p:txBody>
      </p:sp>
      <p:sp>
        <p:nvSpPr>
          <p:cNvPr id="1300484" name="Rectangle 4"/>
          <p:cNvSpPr>
            <a:spLocks noChangeArrowheads="1"/>
          </p:cNvSpPr>
          <p:nvPr/>
        </p:nvSpPr>
        <p:spPr bwMode="auto">
          <a:xfrm>
            <a:off x="4495446" y="1393031"/>
            <a:ext cx="700088" cy="239316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 typeface="Wingdings" charset="2"/>
              <a:buNone/>
            </a:pPr>
            <a:endParaRPr lang="en-US" altLang="en-US" sz="1500"/>
          </a:p>
        </p:txBody>
      </p:sp>
      <p:sp>
        <p:nvSpPr>
          <p:cNvPr id="1300485" name="Rectangle 5"/>
          <p:cNvSpPr>
            <a:spLocks noChangeArrowheads="1"/>
          </p:cNvSpPr>
          <p:nvPr/>
        </p:nvSpPr>
        <p:spPr bwMode="auto">
          <a:xfrm>
            <a:off x="6018255" y="1477567"/>
            <a:ext cx="700088" cy="23931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 typeface="Wingdings" charset="2"/>
              <a:buNone/>
            </a:pPr>
            <a:endParaRPr lang="en-US" altLang="en-US" sz="1500"/>
          </a:p>
        </p:txBody>
      </p:sp>
      <p:sp>
        <p:nvSpPr>
          <p:cNvPr id="1300486" name="Rectangle 6"/>
          <p:cNvSpPr>
            <a:spLocks noChangeArrowheads="1"/>
          </p:cNvSpPr>
          <p:nvPr/>
        </p:nvSpPr>
        <p:spPr bwMode="auto">
          <a:xfrm>
            <a:off x="7262459" y="2008585"/>
            <a:ext cx="700088" cy="23931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 typeface="Wingdings" charset="2"/>
              <a:buNone/>
            </a:pPr>
            <a:endParaRPr lang="en-US" altLang="en-US" sz="1500"/>
          </a:p>
        </p:txBody>
      </p:sp>
      <p:sp>
        <p:nvSpPr>
          <p:cNvPr id="180230" name="Oval 7"/>
          <p:cNvSpPr>
            <a:spLocks noChangeArrowheads="1"/>
          </p:cNvSpPr>
          <p:nvPr/>
        </p:nvSpPr>
        <p:spPr bwMode="auto">
          <a:xfrm>
            <a:off x="3957284" y="1814513"/>
            <a:ext cx="344090" cy="364331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 typeface="Wingdings" charset="2"/>
              <a:buNone/>
            </a:pPr>
            <a:endParaRPr lang="en-US" altLang="en-US" sz="1500"/>
          </a:p>
        </p:txBody>
      </p:sp>
      <p:sp>
        <p:nvSpPr>
          <p:cNvPr id="180231" name="Oval 8"/>
          <p:cNvSpPr>
            <a:spLocks noChangeArrowheads="1"/>
          </p:cNvSpPr>
          <p:nvPr/>
        </p:nvSpPr>
        <p:spPr bwMode="auto">
          <a:xfrm>
            <a:off x="3944187" y="3242073"/>
            <a:ext cx="342900" cy="364331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 typeface="Wingdings" charset="2"/>
              <a:buNone/>
            </a:pPr>
            <a:endParaRPr lang="en-US" altLang="en-US" sz="1500"/>
          </a:p>
        </p:txBody>
      </p:sp>
      <p:sp>
        <p:nvSpPr>
          <p:cNvPr id="180232" name="Oval 9"/>
          <p:cNvSpPr>
            <a:spLocks noChangeArrowheads="1"/>
          </p:cNvSpPr>
          <p:nvPr/>
        </p:nvSpPr>
        <p:spPr bwMode="auto">
          <a:xfrm>
            <a:off x="5389605" y="1814513"/>
            <a:ext cx="344091" cy="364331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 typeface="Wingdings" charset="2"/>
              <a:buNone/>
            </a:pPr>
            <a:endParaRPr lang="en-US" altLang="en-US" sz="1500"/>
          </a:p>
        </p:txBody>
      </p:sp>
      <p:sp>
        <p:nvSpPr>
          <p:cNvPr id="180233" name="Oval 10"/>
          <p:cNvSpPr>
            <a:spLocks noChangeArrowheads="1"/>
          </p:cNvSpPr>
          <p:nvPr/>
        </p:nvSpPr>
        <p:spPr bwMode="auto">
          <a:xfrm>
            <a:off x="5642018" y="3371851"/>
            <a:ext cx="342900" cy="364331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 typeface="Wingdings" charset="2"/>
              <a:buNone/>
            </a:pPr>
            <a:endParaRPr lang="en-US" altLang="en-US" sz="1500"/>
          </a:p>
        </p:txBody>
      </p:sp>
      <p:sp>
        <p:nvSpPr>
          <p:cNvPr id="180234" name="Line 11"/>
          <p:cNvSpPr>
            <a:spLocks noChangeShapeType="1"/>
          </p:cNvSpPr>
          <p:nvPr/>
        </p:nvSpPr>
        <p:spPr bwMode="auto">
          <a:xfrm>
            <a:off x="4307328" y="1987154"/>
            <a:ext cx="1078706" cy="1190"/>
          </a:xfrm>
          <a:prstGeom prst="line">
            <a:avLst/>
          </a:prstGeom>
          <a:noFill/>
          <a:ln w="365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35" name="Oval 12"/>
          <p:cNvSpPr>
            <a:spLocks noChangeArrowheads="1"/>
          </p:cNvSpPr>
          <p:nvPr/>
        </p:nvSpPr>
        <p:spPr bwMode="auto">
          <a:xfrm>
            <a:off x="5180055" y="2667001"/>
            <a:ext cx="344091" cy="365522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 typeface="Wingdings" charset="2"/>
              <a:buNone/>
            </a:pPr>
            <a:endParaRPr lang="en-US" altLang="en-US" sz="1500"/>
          </a:p>
        </p:txBody>
      </p:sp>
      <p:sp>
        <p:nvSpPr>
          <p:cNvPr id="180236" name="Oval 13"/>
          <p:cNvSpPr>
            <a:spLocks noChangeArrowheads="1"/>
          </p:cNvSpPr>
          <p:nvPr/>
        </p:nvSpPr>
        <p:spPr bwMode="auto">
          <a:xfrm>
            <a:off x="6661193" y="2057401"/>
            <a:ext cx="344091" cy="364331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 typeface="Wingdings" charset="2"/>
              <a:buNone/>
            </a:pPr>
            <a:endParaRPr lang="en-US" altLang="en-US" sz="1500"/>
          </a:p>
        </p:txBody>
      </p:sp>
      <p:sp>
        <p:nvSpPr>
          <p:cNvPr id="180237" name="Line 14"/>
          <p:cNvSpPr>
            <a:spLocks noChangeShapeType="1"/>
          </p:cNvSpPr>
          <p:nvPr/>
        </p:nvSpPr>
        <p:spPr bwMode="auto">
          <a:xfrm flipH="1">
            <a:off x="5396750" y="2169319"/>
            <a:ext cx="97631" cy="502444"/>
          </a:xfrm>
          <a:prstGeom prst="line">
            <a:avLst/>
          </a:prstGeom>
          <a:noFill/>
          <a:ln w="365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38" name="Line 15"/>
          <p:cNvSpPr>
            <a:spLocks noChangeShapeType="1"/>
          </p:cNvSpPr>
          <p:nvPr/>
        </p:nvSpPr>
        <p:spPr bwMode="auto">
          <a:xfrm>
            <a:off x="5411037" y="3036094"/>
            <a:ext cx="292894" cy="390525"/>
          </a:xfrm>
          <a:prstGeom prst="line">
            <a:avLst/>
          </a:prstGeom>
          <a:noFill/>
          <a:ln w="365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39" name="Line 16"/>
          <p:cNvSpPr>
            <a:spLocks noChangeShapeType="1"/>
          </p:cNvSpPr>
          <p:nvPr/>
        </p:nvSpPr>
        <p:spPr bwMode="auto">
          <a:xfrm>
            <a:off x="5718218" y="2001442"/>
            <a:ext cx="950119" cy="182165"/>
          </a:xfrm>
          <a:prstGeom prst="line">
            <a:avLst/>
          </a:prstGeom>
          <a:noFill/>
          <a:ln w="365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40" name="Line 17"/>
          <p:cNvSpPr>
            <a:spLocks noChangeShapeType="1"/>
          </p:cNvSpPr>
          <p:nvPr/>
        </p:nvSpPr>
        <p:spPr bwMode="auto">
          <a:xfrm flipV="1">
            <a:off x="5942056" y="2350294"/>
            <a:ext cx="754856" cy="1076325"/>
          </a:xfrm>
          <a:prstGeom prst="line">
            <a:avLst/>
          </a:prstGeom>
          <a:noFill/>
          <a:ln w="365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41" name="Line 18"/>
          <p:cNvSpPr>
            <a:spLocks noChangeShapeType="1"/>
          </p:cNvSpPr>
          <p:nvPr/>
        </p:nvSpPr>
        <p:spPr bwMode="auto">
          <a:xfrm flipH="1" flipV="1">
            <a:off x="4264466" y="3511154"/>
            <a:ext cx="1383506" cy="83344"/>
          </a:xfrm>
          <a:prstGeom prst="line">
            <a:avLst/>
          </a:prstGeom>
          <a:noFill/>
          <a:ln w="365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42" name="Line 19"/>
          <p:cNvSpPr>
            <a:spLocks noChangeShapeType="1"/>
          </p:cNvSpPr>
          <p:nvPr/>
        </p:nvSpPr>
        <p:spPr bwMode="auto">
          <a:xfrm>
            <a:off x="4110874" y="2155032"/>
            <a:ext cx="1191" cy="1094185"/>
          </a:xfrm>
          <a:prstGeom prst="line">
            <a:avLst/>
          </a:prstGeom>
          <a:noFill/>
          <a:ln w="365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43" name="Line 20"/>
          <p:cNvSpPr>
            <a:spLocks noChangeShapeType="1"/>
          </p:cNvSpPr>
          <p:nvPr/>
        </p:nvSpPr>
        <p:spPr bwMode="auto">
          <a:xfrm>
            <a:off x="4222793" y="2113360"/>
            <a:ext cx="964406" cy="642938"/>
          </a:xfrm>
          <a:prstGeom prst="line">
            <a:avLst/>
          </a:prstGeom>
          <a:noFill/>
          <a:ln w="365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44" name="Line 21"/>
          <p:cNvSpPr>
            <a:spLocks noChangeShapeType="1"/>
          </p:cNvSpPr>
          <p:nvPr/>
        </p:nvSpPr>
        <p:spPr bwMode="auto">
          <a:xfrm flipH="1">
            <a:off x="4251368" y="2924175"/>
            <a:ext cx="921544" cy="390525"/>
          </a:xfrm>
          <a:prstGeom prst="line">
            <a:avLst/>
          </a:prstGeom>
          <a:noFill/>
          <a:ln w="365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45" name="Rectangle 22"/>
          <p:cNvSpPr>
            <a:spLocks noChangeArrowheads="1"/>
          </p:cNvSpPr>
          <p:nvPr/>
        </p:nvSpPr>
        <p:spPr bwMode="auto">
          <a:xfrm>
            <a:off x="4087062" y="1894285"/>
            <a:ext cx="9618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</a:rPr>
              <a:t>1</a:t>
            </a:r>
            <a:endParaRPr lang="en-US" altLang="en-US" sz="1350"/>
          </a:p>
        </p:txBody>
      </p:sp>
      <p:sp>
        <p:nvSpPr>
          <p:cNvPr id="180246" name="Rectangle 23"/>
          <p:cNvSpPr>
            <a:spLocks noChangeArrowheads="1"/>
          </p:cNvSpPr>
          <p:nvPr/>
        </p:nvSpPr>
        <p:spPr bwMode="auto">
          <a:xfrm>
            <a:off x="4069203" y="3344466"/>
            <a:ext cx="9618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</a:rPr>
              <a:t>2</a:t>
            </a:r>
            <a:endParaRPr lang="en-US" altLang="en-US" sz="1350"/>
          </a:p>
        </p:txBody>
      </p:sp>
      <p:sp>
        <p:nvSpPr>
          <p:cNvPr id="180247" name="Rectangle 24"/>
          <p:cNvSpPr>
            <a:spLocks noChangeArrowheads="1"/>
          </p:cNvSpPr>
          <p:nvPr/>
        </p:nvSpPr>
        <p:spPr bwMode="auto">
          <a:xfrm>
            <a:off x="5508668" y="1919288"/>
            <a:ext cx="9618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</a:rPr>
              <a:t>3</a:t>
            </a:r>
            <a:endParaRPr lang="en-US" altLang="en-US" sz="1350"/>
          </a:p>
        </p:txBody>
      </p:sp>
      <p:sp>
        <p:nvSpPr>
          <p:cNvPr id="180248" name="Rectangle 25"/>
          <p:cNvSpPr>
            <a:spLocks noChangeArrowheads="1"/>
          </p:cNvSpPr>
          <p:nvPr/>
        </p:nvSpPr>
        <p:spPr bwMode="auto">
          <a:xfrm>
            <a:off x="5313405" y="2757488"/>
            <a:ext cx="9618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</a:rPr>
              <a:t>4</a:t>
            </a:r>
            <a:endParaRPr lang="en-US" altLang="en-US" sz="1350"/>
          </a:p>
        </p:txBody>
      </p:sp>
      <p:sp>
        <p:nvSpPr>
          <p:cNvPr id="180249" name="Rectangle 26"/>
          <p:cNvSpPr>
            <a:spLocks noChangeArrowheads="1"/>
          </p:cNvSpPr>
          <p:nvPr/>
        </p:nvSpPr>
        <p:spPr bwMode="auto">
          <a:xfrm>
            <a:off x="5774178" y="3470673"/>
            <a:ext cx="9618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</a:rPr>
              <a:t>5</a:t>
            </a:r>
            <a:endParaRPr lang="en-US" altLang="en-US" sz="1350"/>
          </a:p>
        </p:txBody>
      </p:sp>
      <p:sp>
        <p:nvSpPr>
          <p:cNvPr id="180250" name="Rectangle 27"/>
          <p:cNvSpPr>
            <a:spLocks noChangeArrowheads="1"/>
          </p:cNvSpPr>
          <p:nvPr/>
        </p:nvSpPr>
        <p:spPr bwMode="auto">
          <a:xfrm>
            <a:off x="6780255" y="2156223"/>
            <a:ext cx="9618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</a:rPr>
              <a:t>6</a:t>
            </a:r>
            <a:endParaRPr lang="en-US" altLang="en-US" sz="1350"/>
          </a:p>
        </p:txBody>
      </p:sp>
      <p:sp>
        <p:nvSpPr>
          <p:cNvPr id="180251" name="Rectangle 28"/>
          <p:cNvSpPr>
            <a:spLocks noChangeArrowheads="1"/>
          </p:cNvSpPr>
          <p:nvPr/>
        </p:nvSpPr>
        <p:spPr bwMode="auto">
          <a:xfrm>
            <a:off x="3046456" y="2374107"/>
            <a:ext cx="294085" cy="294085"/>
          </a:xfrm>
          <a:prstGeom prst="rect">
            <a:avLst/>
          </a:prstGeom>
          <a:solidFill>
            <a:schemeClr val="hlink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 typeface="Wingdings" charset="2"/>
              <a:buNone/>
            </a:pPr>
            <a:endParaRPr lang="en-US" altLang="en-US" sz="1500"/>
          </a:p>
        </p:txBody>
      </p:sp>
      <p:sp>
        <p:nvSpPr>
          <p:cNvPr id="180252" name="Rectangle 29"/>
          <p:cNvSpPr>
            <a:spLocks noChangeArrowheads="1"/>
          </p:cNvSpPr>
          <p:nvPr/>
        </p:nvSpPr>
        <p:spPr bwMode="auto">
          <a:xfrm>
            <a:off x="7407715" y="2730104"/>
            <a:ext cx="294084" cy="295275"/>
          </a:xfrm>
          <a:prstGeom prst="rect">
            <a:avLst/>
          </a:prstGeom>
          <a:solidFill>
            <a:schemeClr val="hlink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 typeface="Wingdings" charset="2"/>
              <a:buNone/>
            </a:pPr>
            <a:endParaRPr lang="en-US" altLang="en-US" sz="1500"/>
          </a:p>
        </p:txBody>
      </p:sp>
      <p:sp>
        <p:nvSpPr>
          <p:cNvPr id="180253" name="Line 30"/>
          <p:cNvSpPr>
            <a:spLocks noChangeShapeType="1"/>
          </p:cNvSpPr>
          <p:nvPr/>
        </p:nvSpPr>
        <p:spPr bwMode="auto">
          <a:xfrm flipV="1">
            <a:off x="3342921" y="2084785"/>
            <a:ext cx="614363" cy="433388"/>
          </a:xfrm>
          <a:prstGeom prst="line">
            <a:avLst/>
          </a:prstGeom>
          <a:noFill/>
          <a:ln w="365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54" name="Line 31"/>
          <p:cNvSpPr>
            <a:spLocks noChangeShapeType="1"/>
          </p:cNvSpPr>
          <p:nvPr/>
        </p:nvSpPr>
        <p:spPr bwMode="auto">
          <a:xfrm flipH="1" flipV="1">
            <a:off x="6975518" y="2364582"/>
            <a:ext cx="419100" cy="489347"/>
          </a:xfrm>
          <a:prstGeom prst="line">
            <a:avLst/>
          </a:prstGeom>
          <a:noFill/>
          <a:ln w="365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55" name="Rectangle 32"/>
          <p:cNvSpPr>
            <a:spLocks noChangeArrowheads="1"/>
          </p:cNvSpPr>
          <p:nvPr/>
        </p:nvSpPr>
        <p:spPr bwMode="auto">
          <a:xfrm>
            <a:off x="3133371" y="2418160"/>
            <a:ext cx="11541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</a:rPr>
              <a:t>A</a:t>
            </a:r>
            <a:endParaRPr lang="en-US" altLang="en-US" sz="1350"/>
          </a:p>
        </p:txBody>
      </p:sp>
      <p:sp>
        <p:nvSpPr>
          <p:cNvPr id="180256" name="Rectangle 33"/>
          <p:cNvSpPr>
            <a:spLocks noChangeArrowheads="1"/>
          </p:cNvSpPr>
          <p:nvPr/>
        </p:nvSpPr>
        <p:spPr bwMode="auto">
          <a:xfrm>
            <a:off x="7498203" y="2775348"/>
            <a:ext cx="11541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</a:rPr>
              <a:t>B</a:t>
            </a:r>
            <a:endParaRPr lang="en-US" altLang="en-US" sz="1350"/>
          </a:p>
        </p:txBody>
      </p:sp>
      <p:sp>
        <p:nvSpPr>
          <p:cNvPr id="180257" name="Rectangle 34"/>
          <p:cNvSpPr>
            <a:spLocks noChangeArrowheads="1"/>
          </p:cNvSpPr>
          <p:nvPr/>
        </p:nvSpPr>
        <p:spPr bwMode="auto">
          <a:xfrm>
            <a:off x="2883340" y="3093244"/>
            <a:ext cx="92333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</a:rPr>
              <a:t>Source host</a:t>
            </a:r>
            <a:endParaRPr lang="en-US" altLang="en-US" sz="1350"/>
          </a:p>
        </p:txBody>
      </p:sp>
      <p:sp>
        <p:nvSpPr>
          <p:cNvPr id="180258" name="Line 35"/>
          <p:cNvSpPr>
            <a:spLocks noChangeShapeType="1"/>
          </p:cNvSpPr>
          <p:nvPr/>
        </p:nvSpPr>
        <p:spPr bwMode="auto">
          <a:xfrm flipH="1" flipV="1">
            <a:off x="3200047" y="2749153"/>
            <a:ext cx="45244" cy="3286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59" name="Freeform 36"/>
          <p:cNvSpPr>
            <a:spLocks/>
          </p:cNvSpPr>
          <p:nvPr/>
        </p:nvSpPr>
        <p:spPr bwMode="auto">
          <a:xfrm>
            <a:off x="3157184" y="2671762"/>
            <a:ext cx="91678" cy="110729"/>
          </a:xfrm>
          <a:custGeom>
            <a:avLst/>
            <a:gdLst>
              <a:gd name="T0" fmla="*/ 2147483646 w 77"/>
              <a:gd name="T1" fmla="*/ 2147483646 h 93"/>
              <a:gd name="T2" fmla="*/ 2147483646 w 77"/>
              <a:gd name="T3" fmla="*/ 2147483646 h 93"/>
              <a:gd name="T4" fmla="*/ 0 w 77"/>
              <a:gd name="T5" fmla="*/ 2147483646 h 93"/>
              <a:gd name="T6" fmla="*/ 2147483646 w 77"/>
              <a:gd name="T7" fmla="*/ 0 h 93"/>
              <a:gd name="T8" fmla="*/ 2147483646 w 77"/>
              <a:gd name="T9" fmla="*/ 2147483646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"/>
              <a:gd name="T16" fmla="*/ 0 h 93"/>
              <a:gd name="T17" fmla="*/ 77 w 77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" h="93">
                <a:moveTo>
                  <a:pt x="77" y="83"/>
                </a:moveTo>
                <a:lnTo>
                  <a:pt x="37" y="75"/>
                </a:lnTo>
                <a:lnTo>
                  <a:pt x="0" y="93"/>
                </a:lnTo>
                <a:lnTo>
                  <a:pt x="27" y="0"/>
                </a:lnTo>
                <a:lnTo>
                  <a:pt x="77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60" name="Rectangle 37"/>
          <p:cNvSpPr>
            <a:spLocks noChangeArrowheads="1"/>
          </p:cNvSpPr>
          <p:nvPr/>
        </p:nvSpPr>
        <p:spPr bwMode="auto">
          <a:xfrm>
            <a:off x="6787399" y="3400425"/>
            <a:ext cx="1240724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</a:rPr>
              <a:t>Destination host</a:t>
            </a:r>
            <a:endParaRPr lang="en-US" altLang="en-US" sz="1350"/>
          </a:p>
        </p:txBody>
      </p:sp>
      <p:sp>
        <p:nvSpPr>
          <p:cNvPr id="180261" name="Line 38"/>
          <p:cNvSpPr>
            <a:spLocks noChangeShapeType="1"/>
          </p:cNvSpPr>
          <p:nvPr/>
        </p:nvSpPr>
        <p:spPr bwMode="auto">
          <a:xfrm flipV="1">
            <a:off x="7157684" y="3088481"/>
            <a:ext cx="291703" cy="28217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62" name="Freeform 39"/>
          <p:cNvSpPr>
            <a:spLocks/>
          </p:cNvSpPr>
          <p:nvPr/>
        </p:nvSpPr>
        <p:spPr bwMode="auto">
          <a:xfrm>
            <a:off x="7400572" y="3036094"/>
            <a:ext cx="105965" cy="104775"/>
          </a:xfrm>
          <a:custGeom>
            <a:avLst/>
            <a:gdLst>
              <a:gd name="T0" fmla="*/ 2147483646 w 89"/>
              <a:gd name="T1" fmla="*/ 2147483646 h 88"/>
              <a:gd name="T2" fmla="*/ 2147483646 w 89"/>
              <a:gd name="T3" fmla="*/ 2147483646 h 88"/>
              <a:gd name="T4" fmla="*/ 0 w 89"/>
              <a:gd name="T5" fmla="*/ 2147483646 h 88"/>
              <a:gd name="T6" fmla="*/ 2147483646 w 89"/>
              <a:gd name="T7" fmla="*/ 0 h 88"/>
              <a:gd name="T8" fmla="*/ 2147483646 w 89"/>
              <a:gd name="T9" fmla="*/ 2147483646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88"/>
              <a:gd name="T17" fmla="*/ 89 w 89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88">
                <a:moveTo>
                  <a:pt x="53" y="88"/>
                </a:moveTo>
                <a:lnTo>
                  <a:pt x="35" y="51"/>
                </a:lnTo>
                <a:lnTo>
                  <a:pt x="0" y="33"/>
                </a:lnTo>
                <a:lnTo>
                  <a:pt x="89" y="0"/>
                </a:lnTo>
                <a:lnTo>
                  <a:pt x="53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20" name="Rectangle 40"/>
          <p:cNvSpPr>
            <a:spLocks noChangeArrowheads="1"/>
          </p:cNvSpPr>
          <p:nvPr/>
        </p:nvSpPr>
        <p:spPr bwMode="auto">
          <a:xfrm>
            <a:off x="3042884" y="1820466"/>
            <a:ext cx="548227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</a:rPr>
              <a:t>1,3,6,B</a:t>
            </a:r>
            <a:endParaRPr lang="en-US" altLang="en-US" sz="1350"/>
          </a:p>
        </p:txBody>
      </p:sp>
      <p:sp>
        <p:nvSpPr>
          <p:cNvPr id="1300521" name="Rectangle 41"/>
          <p:cNvSpPr>
            <a:spLocks noChangeArrowheads="1"/>
          </p:cNvSpPr>
          <p:nvPr/>
        </p:nvSpPr>
        <p:spPr bwMode="auto">
          <a:xfrm>
            <a:off x="4558549" y="1429941"/>
            <a:ext cx="403957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</a:rPr>
              <a:t>3,6,B</a:t>
            </a:r>
            <a:endParaRPr lang="en-US" altLang="en-US" sz="1350"/>
          </a:p>
        </p:txBody>
      </p:sp>
      <p:sp>
        <p:nvSpPr>
          <p:cNvPr id="1300522" name="Rectangle 42"/>
          <p:cNvSpPr>
            <a:spLocks noChangeArrowheads="1"/>
          </p:cNvSpPr>
          <p:nvPr/>
        </p:nvSpPr>
        <p:spPr bwMode="auto">
          <a:xfrm>
            <a:off x="6102790" y="1513285"/>
            <a:ext cx="25968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</a:rPr>
              <a:t>6,B</a:t>
            </a:r>
            <a:endParaRPr lang="en-US" altLang="en-US" sz="1350"/>
          </a:p>
        </p:txBody>
      </p:sp>
      <p:sp>
        <p:nvSpPr>
          <p:cNvPr id="1300523" name="Rectangle 43"/>
          <p:cNvSpPr>
            <a:spLocks noChangeArrowheads="1"/>
          </p:cNvSpPr>
          <p:nvPr/>
        </p:nvSpPr>
        <p:spPr bwMode="auto">
          <a:xfrm>
            <a:off x="7338659" y="2044304"/>
            <a:ext cx="11541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</a:rPr>
              <a:t>B</a:t>
            </a:r>
            <a:endParaRPr lang="en-US" altLang="en-US" sz="1350"/>
          </a:p>
        </p:txBody>
      </p:sp>
      <p:sp>
        <p:nvSpPr>
          <p:cNvPr id="180267" name="Freeform 44"/>
          <p:cNvSpPr>
            <a:spLocks/>
          </p:cNvSpPr>
          <p:nvPr/>
        </p:nvSpPr>
        <p:spPr bwMode="auto">
          <a:xfrm>
            <a:off x="3263149" y="1731169"/>
            <a:ext cx="4205288" cy="966788"/>
          </a:xfrm>
          <a:custGeom>
            <a:avLst/>
            <a:gdLst>
              <a:gd name="T0" fmla="*/ 0 w 3532"/>
              <a:gd name="T1" fmla="*/ 2147483646 h 812"/>
              <a:gd name="T2" fmla="*/ 2147483646 w 3532"/>
              <a:gd name="T3" fmla="*/ 2147483646 h 812"/>
              <a:gd name="T4" fmla="*/ 2147483646 w 3532"/>
              <a:gd name="T5" fmla="*/ 2147483646 h 812"/>
              <a:gd name="T6" fmla="*/ 2147483646 w 3532"/>
              <a:gd name="T7" fmla="*/ 2147483646 h 812"/>
              <a:gd name="T8" fmla="*/ 2147483646 w 3532"/>
              <a:gd name="T9" fmla="*/ 2147483646 h 812"/>
              <a:gd name="T10" fmla="*/ 2147483646 w 3532"/>
              <a:gd name="T11" fmla="*/ 2147483646 h 812"/>
              <a:gd name="T12" fmla="*/ 2147483646 w 3532"/>
              <a:gd name="T13" fmla="*/ 2147483646 h 812"/>
              <a:gd name="T14" fmla="*/ 2147483646 w 3532"/>
              <a:gd name="T15" fmla="*/ 2147483646 h 812"/>
              <a:gd name="T16" fmla="*/ 2147483646 w 3532"/>
              <a:gd name="T17" fmla="*/ 2147483646 h 812"/>
              <a:gd name="T18" fmla="*/ 2147483646 w 3532"/>
              <a:gd name="T19" fmla="*/ 2147483646 h 812"/>
              <a:gd name="T20" fmla="*/ 2147483646 w 3532"/>
              <a:gd name="T21" fmla="*/ 2147483646 h 812"/>
              <a:gd name="T22" fmla="*/ 2147483646 w 3532"/>
              <a:gd name="T23" fmla="*/ 2147483646 h 812"/>
              <a:gd name="T24" fmla="*/ 2147483646 w 3532"/>
              <a:gd name="T25" fmla="*/ 2147483646 h 812"/>
              <a:gd name="T26" fmla="*/ 2147483646 w 3532"/>
              <a:gd name="T27" fmla="*/ 2147483646 h 812"/>
              <a:gd name="T28" fmla="*/ 2147483646 w 3532"/>
              <a:gd name="T29" fmla="*/ 2147483646 h 8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532"/>
              <a:gd name="T46" fmla="*/ 0 h 812"/>
              <a:gd name="T47" fmla="*/ 3532 w 3532"/>
              <a:gd name="T48" fmla="*/ 812 h 8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532" h="812">
                <a:moveTo>
                  <a:pt x="0" y="541"/>
                </a:moveTo>
                <a:cubicBezTo>
                  <a:pt x="33" y="516"/>
                  <a:pt x="117" y="454"/>
                  <a:pt x="206" y="388"/>
                </a:cubicBezTo>
                <a:cubicBezTo>
                  <a:pt x="295" y="322"/>
                  <a:pt x="447" y="205"/>
                  <a:pt x="532" y="144"/>
                </a:cubicBezTo>
                <a:cubicBezTo>
                  <a:pt x="617" y="83"/>
                  <a:pt x="659" y="48"/>
                  <a:pt x="717" y="24"/>
                </a:cubicBezTo>
                <a:cubicBezTo>
                  <a:pt x="775" y="0"/>
                  <a:pt x="810" y="6"/>
                  <a:pt x="880" y="3"/>
                </a:cubicBezTo>
                <a:cubicBezTo>
                  <a:pt x="950" y="0"/>
                  <a:pt x="1016" y="3"/>
                  <a:pt x="1135" y="3"/>
                </a:cubicBezTo>
                <a:cubicBezTo>
                  <a:pt x="1254" y="3"/>
                  <a:pt x="1450" y="1"/>
                  <a:pt x="1597" y="3"/>
                </a:cubicBezTo>
                <a:cubicBezTo>
                  <a:pt x="1744" y="5"/>
                  <a:pt x="1877" y="1"/>
                  <a:pt x="2015" y="14"/>
                </a:cubicBezTo>
                <a:cubicBezTo>
                  <a:pt x="2153" y="27"/>
                  <a:pt x="2306" y="60"/>
                  <a:pt x="2426" y="80"/>
                </a:cubicBezTo>
                <a:cubicBezTo>
                  <a:pt x="2546" y="100"/>
                  <a:pt x="2650" y="118"/>
                  <a:pt x="2733" y="133"/>
                </a:cubicBezTo>
                <a:cubicBezTo>
                  <a:pt x="2816" y="148"/>
                  <a:pt x="2861" y="158"/>
                  <a:pt x="2923" y="172"/>
                </a:cubicBezTo>
                <a:cubicBezTo>
                  <a:pt x="2985" y="186"/>
                  <a:pt x="3056" y="192"/>
                  <a:pt x="3107" y="215"/>
                </a:cubicBezTo>
                <a:cubicBezTo>
                  <a:pt x="3158" y="238"/>
                  <a:pt x="3177" y="247"/>
                  <a:pt x="3227" y="312"/>
                </a:cubicBezTo>
                <a:cubicBezTo>
                  <a:pt x="3277" y="377"/>
                  <a:pt x="3356" y="523"/>
                  <a:pt x="3407" y="606"/>
                </a:cubicBezTo>
                <a:cubicBezTo>
                  <a:pt x="3458" y="689"/>
                  <a:pt x="3506" y="769"/>
                  <a:pt x="3532" y="812"/>
                </a:cubicBezTo>
              </a:path>
            </a:pathLst>
          </a:custGeom>
          <a:noFill/>
          <a:ln w="28575">
            <a:solidFill>
              <a:srgbClr val="FF99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68" name="Rectangle 45"/>
          <p:cNvSpPr>
            <a:spLocks noGrp="1" noChangeArrowheads="1"/>
          </p:cNvSpPr>
          <p:nvPr>
            <p:ph type="title"/>
          </p:nvPr>
        </p:nvSpPr>
        <p:spPr>
          <a:xfrm>
            <a:off x="2675964" y="92075"/>
            <a:ext cx="5325035" cy="7651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Example</a:t>
            </a:r>
          </a:p>
        </p:txBody>
      </p:sp>
      <p:grpSp>
        <p:nvGrpSpPr>
          <p:cNvPr id="46" name="Group 12"/>
          <p:cNvGrpSpPr>
            <a:grpSpLocks/>
          </p:cNvGrpSpPr>
          <p:nvPr/>
        </p:nvGrpSpPr>
        <p:grpSpPr bwMode="auto">
          <a:xfrm>
            <a:off x="461645" y="857250"/>
            <a:ext cx="1621155" cy="3441700"/>
            <a:chOff x="685800" y="609600"/>
            <a:chExt cx="2667000" cy="6248400"/>
          </a:xfrm>
        </p:grpSpPr>
        <p:sp>
          <p:nvSpPr>
            <p:cNvPr id="47" name="Rounded Rectangle 46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314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25"/>
              <a:t>Asynchronous Tranfer Mode (ATM)</a:t>
            </a:r>
          </a:p>
        </p:txBody>
      </p:sp>
      <p:sp>
        <p:nvSpPr>
          <p:cNvPr id="12615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58906" y="1085850"/>
            <a:ext cx="5513294" cy="30020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Packet multiplexing and switching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Fixed-length packets: “cells”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Connection-oriented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Rich Quality of Service support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dirty="0"/>
              <a:t>Conceived as end-to-end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Supporting wide range of services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Real time voice and video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Circuit emulation for digital transport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Data traffic with bandwidth </a:t>
            </a:r>
            <a:r>
              <a:rPr lang="en-US" altLang="en-US" dirty="0" smtClean="0"/>
              <a:t>guarantees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83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TDM vs. Packet Multiplexing</a:t>
            </a:r>
          </a:p>
        </p:txBody>
      </p:sp>
      <p:graphicFrame>
        <p:nvGraphicFramePr>
          <p:cNvPr id="729178" name="Group 90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40751218"/>
              </p:ext>
            </p:extLst>
          </p:nvPr>
        </p:nvGraphicFramePr>
        <p:xfrm>
          <a:off x="766482" y="1184792"/>
          <a:ext cx="7476566" cy="186769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51536"/>
                <a:gridCol w="1751323"/>
                <a:gridCol w="1135053"/>
                <a:gridCol w="1513218"/>
                <a:gridCol w="2125436"/>
              </a:tblGrid>
              <a:tr h="57150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Variable bit rate</a:t>
                      </a: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/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Delay</a:t>
                      </a: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/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Burst traffic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/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Processing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/>
                </a:tc>
              </a:tr>
              <a:tr h="57150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TDM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Multirate only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Low, fixed</a:t>
                      </a: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Inefficient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Minimal, very high speed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/>
                </a:tc>
              </a:tr>
              <a:tr h="70945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Packet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Easily handled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Variable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Efficient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Header &amp; packet processing required</a:t>
                      </a: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/>
                </a:tc>
              </a:tr>
            </a:tbl>
          </a:graphicData>
        </a:graphic>
      </p:graphicFrame>
      <p:sp>
        <p:nvSpPr>
          <p:cNvPr id="729185" name="Text Box 97"/>
          <p:cNvSpPr txBox="1">
            <a:spLocks noChangeArrowheads="1"/>
          </p:cNvSpPr>
          <p:nvPr/>
        </p:nvSpPr>
        <p:spPr bwMode="auto">
          <a:xfrm>
            <a:off x="929178" y="3380024"/>
            <a:ext cx="7071821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en-US" sz="2400" baseline="30000" dirty="0">
                <a:solidFill>
                  <a:srgbClr val="FF3300"/>
                </a:solidFill>
                <a:sym typeface="Wingdings" charset="2"/>
              </a:rPr>
              <a:t>*</a:t>
            </a:r>
            <a:r>
              <a:rPr lang="en-US" altLang="en-US" sz="1650" dirty="0">
                <a:sym typeface="Wingdings" charset="2"/>
              </a:rPr>
              <a:t>In mid-1980s, packet processing mainly in software and hence slow;  By late 1990s, very high speed packet processing possible</a:t>
            </a:r>
            <a:endParaRPr lang="en-US" altLang="en-US" sz="1650" baseline="30000" dirty="0">
              <a:sym typeface="Wingding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2892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970" name="Group 1026"/>
          <p:cNvGrpSpPr>
            <a:grpSpLocks/>
          </p:cNvGrpSpPr>
          <p:nvPr/>
        </p:nvGrpSpPr>
        <p:grpSpPr bwMode="auto">
          <a:xfrm>
            <a:off x="1593056" y="1223963"/>
            <a:ext cx="5940028" cy="2872978"/>
            <a:chOff x="410" y="988"/>
            <a:chExt cx="4989" cy="2413"/>
          </a:xfrm>
        </p:grpSpPr>
        <p:sp>
          <p:nvSpPr>
            <p:cNvPr id="1107971" name="Rectangle 1027"/>
            <p:cNvSpPr>
              <a:spLocks noChangeArrowheads="1"/>
            </p:cNvSpPr>
            <p:nvPr/>
          </p:nvSpPr>
          <p:spPr bwMode="auto">
            <a:xfrm>
              <a:off x="1135" y="1902"/>
              <a:ext cx="206" cy="15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72" name="Rectangle 1028"/>
            <p:cNvSpPr>
              <a:spLocks noChangeArrowheads="1"/>
            </p:cNvSpPr>
            <p:nvPr/>
          </p:nvSpPr>
          <p:spPr bwMode="auto">
            <a:xfrm>
              <a:off x="1939" y="1001"/>
              <a:ext cx="206" cy="15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73" name="Rectangle 1029"/>
            <p:cNvSpPr>
              <a:spLocks noChangeArrowheads="1"/>
            </p:cNvSpPr>
            <p:nvPr/>
          </p:nvSpPr>
          <p:spPr bwMode="auto">
            <a:xfrm>
              <a:off x="4286" y="3040"/>
              <a:ext cx="206" cy="15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74" name="Rectangle 1030"/>
            <p:cNvSpPr>
              <a:spLocks noChangeArrowheads="1"/>
            </p:cNvSpPr>
            <p:nvPr/>
          </p:nvSpPr>
          <p:spPr bwMode="auto">
            <a:xfrm>
              <a:off x="1878" y="1305"/>
              <a:ext cx="206" cy="152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75" name="Rectangle 1031"/>
            <p:cNvSpPr>
              <a:spLocks noChangeArrowheads="1"/>
            </p:cNvSpPr>
            <p:nvPr/>
          </p:nvSpPr>
          <p:spPr bwMode="auto">
            <a:xfrm>
              <a:off x="1654" y="1305"/>
              <a:ext cx="206" cy="152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76" name="Rectangle 1032"/>
            <p:cNvSpPr>
              <a:spLocks noChangeArrowheads="1"/>
            </p:cNvSpPr>
            <p:nvPr/>
          </p:nvSpPr>
          <p:spPr bwMode="auto">
            <a:xfrm>
              <a:off x="1573" y="1613"/>
              <a:ext cx="206" cy="152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77" name="Rectangle 1033"/>
            <p:cNvSpPr>
              <a:spLocks noChangeArrowheads="1"/>
            </p:cNvSpPr>
            <p:nvPr/>
          </p:nvSpPr>
          <p:spPr bwMode="auto">
            <a:xfrm>
              <a:off x="1197" y="1613"/>
              <a:ext cx="206" cy="152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78" name="Line 1034"/>
            <p:cNvSpPr>
              <a:spLocks noChangeShapeType="1"/>
            </p:cNvSpPr>
            <p:nvPr/>
          </p:nvSpPr>
          <p:spPr bwMode="auto">
            <a:xfrm>
              <a:off x="1035" y="1149"/>
              <a:ext cx="1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79" name="AutoShape 1035"/>
            <p:cNvSpPr>
              <a:spLocks noChangeArrowheads="1"/>
            </p:cNvSpPr>
            <p:nvPr/>
          </p:nvSpPr>
          <p:spPr bwMode="auto">
            <a:xfrm rot="5400000">
              <a:off x="2191" y="1005"/>
              <a:ext cx="1142" cy="1134"/>
            </a:xfrm>
            <a:prstGeom prst="triangle">
              <a:avLst>
                <a:gd name="adj" fmla="val 49995"/>
              </a:avLst>
            </a:prstGeom>
            <a:solidFill>
              <a:schemeClr val="tx2">
                <a:alpha val="60001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80" name="Rectangle 1036"/>
            <p:cNvSpPr>
              <a:spLocks noChangeArrowheads="1"/>
            </p:cNvSpPr>
            <p:nvPr/>
          </p:nvSpPr>
          <p:spPr bwMode="auto">
            <a:xfrm>
              <a:off x="2462" y="1408"/>
              <a:ext cx="54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MUX</a:t>
              </a:r>
            </a:p>
          </p:txBody>
        </p:sp>
        <p:sp>
          <p:nvSpPr>
            <p:cNvPr id="1107981" name="Line 1037"/>
            <p:cNvSpPr>
              <a:spLocks noChangeShapeType="1"/>
            </p:cNvSpPr>
            <p:nvPr/>
          </p:nvSpPr>
          <p:spPr bwMode="auto">
            <a:xfrm>
              <a:off x="3346" y="1570"/>
              <a:ext cx="16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82" name="Rectangle 1038"/>
            <p:cNvSpPr>
              <a:spLocks noChangeArrowheads="1"/>
            </p:cNvSpPr>
            <p:nvPr/>
          </p:nvSpPr>
          <p:spPr bwMode="auto">
            <a:xfrm>
              <a:off x="1354" y="1001"/>
              <a:ext cx="206" cy="15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83" name="Rectangle 1039"/>
            <p:cNvSpPr>
              <a:spLocks noChangeArrowheads="1"/>
            </p:cNvSpPr>
            <p:nvPr/>
          </p:nvSpPr>
          <p:spPr bwMode="auto">
            <a:xfrm>
              <a:off x="4062" y="3040"/>
              <a:ext cx="206" cy="152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84" name="Rectangle 1040"/>
            <p:cNvSpPr>
              <a:spLocks noChangeArrowheads="1"/>
            </p:cNvSpPr>
            <p:nvPr/>
          </p:nvSpPr>
          <p:spPr bwMode="auto">
            <a:xfrm>
              <a:off x="3838" y="3040"/>
              <a:ext cx="206" cy="15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85" name="Rectangle 1041"/>
            <p:cNvSpPr>
              <a:spLocks noChangeArrowheads="1"/>
            </p:cNvSpPr>
            <p:nvPr/>
          </p:nvSpPr>
          <p:spPr bwMode="auto">
            <a:xfrm>
              <a:off x="3614" y="3040"/>
              <a:ext cx="206" cy="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86" name="Rectangle 1042"/>
            <p:cNvSpPr>
              <a:spLocks noChangeArrowheads="1"/>
            </p:cNvSpPr>
            <p:nvPr/>
          </p:nvSpPr>
          <p:spPr bwMode="auto">
            <a:xfrm>
              <a:off x="5188" y="3040"/>
              <a:ext cx="206" cy="15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87" name="Rectangle 1043"/>
            <p:cNvSpPr>
              <a:spLocks noChangeArrowheads="1"/>
            </p:cNvSpPr>
            <p:nvPr/>
          </p:nvSpPr>
          <p:spPr bwMode="auto">
            <a:xfrm>
              <a:off x="4964" y="3040"/>
              <a:ext cx="206" cy="152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88" name="Rectangle 1044"/>
            <p:cNvSpPr>
              <a:spLocks noChangeArrowheads="1"/>
            </p:cNvSpPr>
            <p:nvPr/>
          </p:nvSpPr>
          <p:spPr bwMode="auto">
            <a:xfrm>
              <a:off x="4510" y="3040"/>
              <a:ext cx="206" cy="152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89" name="Rectangle 1045"/>
            <p:cNvSpPr>
              <a:spLocks noChangeArrowheads="1"/>
            </p:cNvSpPr>
            <p:nvPr/>
          </p:nvSpPr>
          <p:spPr bwMode="auto">
            <a:xfrm>
              <a:off x="3390" y="3040"/>
              <a:ext cx="206" cy="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90" name="Rectangle 1046"/>
            <p:cNvSpPr>
              <a:spLocks noChangeArrowheads="1"/>
            </p:cNvSpPr>
            <p:nvPr/>
          </p:nvSpPr>
          <p:spPr bwMode="auto">
            <a:xfrm>
              <a:off x="3166" y="3040"/>
              <a:ext cx="206" cy="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91" name="Rectangle 1047"/>
            <p:cNvSpPr>
              <a:spLocks noChangeArrowheads="1"/>
            </p:cNvSpPr>
            <p:nvPr/>
          </p:nvSpPr>
          <p:spPr bwMode="auto">
            <a:xfrm>
              <a:off x="2942" y="3040"/>
              <a:ext cx="206" cy="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92" name="Rectangle 1048"/>
            <p:cNvSpPr>
              <a:spLocks noChangeArrowheads="1"/>
            </p:cNvSpPr>
            <p:nvPr/>
          </p:nvSpPr>
          <p:spPr bwMode="auto">
            <a:xfrm>
              <a:off x="2712" y="3040"/>
              <a:ext cx="206" cy="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93" name="Rectangle 1049"/>
            <p:cNvSpPr>
              <a:spLocks noChangeArrowheads="1"/>
            </p:cNvSpPr>
            <p:nvPr/>
          </p:nvSpPr>
          <p:spPr bwMode="auto">
            <a:xfrm>
              <a:off x="3347" y="1745"/>
              <a:ext cx="13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Wasted bandwidth</a:t>
              </a:r>
            </a:p>
          </p:txBody>
        </p:sp>
        <p:sp>
          <p:nvSpPr>
            <p:cNvPr id="1107994" name="Line 1050"/>
            <p:cNvSpPr>
              <a:spLocks noChangeShapeType="1"/>
            </p:cNvSpPr>
            <p:nvPr/>
          </p:nvSpPr>
          <p:spPr bwMode="auto">
            <a:xfrm flipH="1">
              <a:off x="3283" y="1972"/>
              <a:ext cx="328" cy="5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95" name="Line 1051"/>
            <p:cNvSpPr>
              <a:spLocks noChangeShapeType="1"/>
            </p:cNvSpPr>
            <p:nvPr/>
          </p:nvSpPr>
          <p:spPr bwMode="auto">
            <a:xfrm flipH="1">
              <a:off x="3497" y="1993"/>
              <a:ext cx="234" cy="5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96" name="Line 1052"/>
            <p:cNvSpPr>
              <a:spLocks noChangeShapeType="1"/>
            </p:cNvSpPr>
            <p:nvPr/>
          </p:nvSpPr>
          <p:spPr bwMode="auto">
            <a:xfrm>
              <a:off x="4208" y="1983"/>
              <a:ext cx="408" cy="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97" name="Line 1053"/>
            <p:cNvSpPr>
              <a:spLocks noChangeShapeType="1"/>
            </p:cNvSpPr>
            <p:nvPr/>
          </p:nvSpPr>
          <p:spPr bwMode="auto">
            <a:xfrm>
              <a:off x="4379" y="1993"/>
              <a:ext cx="440" cy="5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98" name="Rectangle 1054"/>
            <p:cNvSpPr>
              <a:spLocks noChangeArrowheads="1"/>
            </p:cNvSpPr>
            <p:nvPr/>
          </p:nvSpPr>
          <p:spPr bwMode="auto">
            <a:xfrm>
              <a:off x="4059" y="2549"/>
              <a:ext cx="206" cy="152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99" name="Rectangle 1055"/>
            <p:cNvSpPr>
              <a:spLocks noChangeArrowheads="1"/>
            </p:cNvSpPr>
            <p:nvPr/>
          </p:nvSpPr>
          <p:spPr bwMode="auto">
            <a:xfrm>
              <a:off x="3835" y="2549"/>
              <a:ext cx="206" cy="152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00" name="Rectangle 1056"/>
            <p:cNvSpPr>
              <a:spLocks noChangeArrowheads="1"/>
            </p:cNvSpPr>
            <p:nvPr/>
          </p:nvSpPr>
          <p:spPr bwMode="auto">
            <a:xfrm>
              <a:off x="5179" y="2549"/>
              <a:ext cx="206" cy="15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01" name="Rectangle 1057"/>
            <p:cNvSpPr>
              <a:spLocks noChangeArrowheads="1"/>
            </p:cNvSpPr>
            <p:nvPr/>
          </p:nvSpPr>
          <p:spPr bwMode="auto">
            <a:xfrm>
              <a:off x="4955" y="2549"/>
              <a:ext cx="206" cy="152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02" name="Rectangle 1058"/>
            <p:cNvSpPr>
              <a:spLocks noChangeArrowheads="1"/>
            </p:cNvSpPr>
            <p:nvPr/>
          </p:nvSpPr>
          <p:spPr bwMode="auto">
            <a:xfrm>
              <a:off x="4731" y="2549"/>
              <a:ext cx="206" cy="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03" name="Rectangle 1059"/>
            <p:cNvSpPr>
              <a:spLocks noChangeArrowheads="1"/>
            </p:cNvSpPr>
            <p:nvPr/>
          </p:nvSpPr>
          <p:spPr bwMode="auto">
            <a:xfrm>
              <a:off x="4507" y="2549"/>
              <a:ext cx="206" cy="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04" name="Rectangle 1060"/>
            <p:cNvSpPr>
              <a:spLocks noChangeArrowheads="1"/>
            </p:cNvSpPr>
            <p:nvPr/>
          </p:nvSpPr>
          <p:spPr bwMode="auto">
            <a:xfrm>
              <a:off x="4281" y="2549"/>
              <a:ext cx="206" cy="15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05" name="Rectangle 1061"/>
            <p:cNvSpPr>
              <a:spLocks noChangeArrowheads="1"/>
            </p:cNvSpPr>
            <p:nvPr/>
          </p:nvSpPr>
          <p:spPr bwMode="auto">
            <a:xfrm>
              <a:off x="3163" y="2549"/>
              <a:ext cx="206" cy="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06" name="Rectangle 1062"/>
            <p:cNvSpPr>
              <a:spLocks noChangeArrowheads="1"/>
            </p:cNvSpPr>
            <p:nvPr/>
          </p:nvSpPr>
          <p:spPr bwMode="auto">
            <a:xfrm>
              <a:off x="2939" y="2549"/>
              <a:ext cx="206" cy="152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07" name="Rectangle 1063"/>
            <p:cNvSpPr>
              <a:spLocks noChangeArrowheads="1"/>
            </p:cNvSpPr>
            <p:nvPr/>
          </p:nvSpPr>
          <p:spPr bwMode="auto">
            <a:xfrm>
              <a:off x="3609" y="2549"/>
              <a:ext cx="206" cy="15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08" name="Rectangle 1064"/>
            <p:cNvSpPr>
              <a:spLocks noChangeArrowheads="1"/>
            </p:cNvSpPr>
            <p:nvPr/>
          </p:nvSpPr>
          <p:spPr bwMode="auto">
            <a:xfrm>
              <a:off x="2301" y="2998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ATM</a:t>
              </a:r>
            </a:p>
          </p:txBody>
        </p:sp>
        <p:sp>
          <p:nvSpPr>
            <p:cNvPr id="1108009" name="Rectangle 1065"/>
            <p:cNvSpPr>
              <a:spLocks noChangeArrowheads="1"/>
            </p:cNvSpPr>
            <p:nvPr/>
          </p:nvSpPr>
          <p:spPr bwMode="auto">
            <a:xfrm>
              <a:off x="2291" y="2507"/>
              <a:ext cx="39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TDM</a:t>
              </a:r>
            </a:p>
          </p:txBody>
        </p:sp>
        <p:sp>
          <p:nvSpPr>
            <p:cNvPr id="1108010" name="Rectangle 1066"/>
            <p:cNvSpPr>
              <a:spLocks noChangeArrowheads="1"/>
            </p:cNvSpPr>
            <p:nvPr/>
          </p:nvSpPr>
          <p:spPr bwMode="auto">
            <a:xfrm>
              <a:off x="2718" y="2720"/>
              <a:ext cx="26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       3    2    1    4    3     2    1    4    3     2    1</a:t>
              </a:r>
            </a:p>
          </p:txBody>
        </p:sp>
        <p:sp>
          <p:nvSpPr>
            <p:cNvPr id="1108011" name="Rectangle 1067"/>
            <p:cNvSpPr>
              <a:spLocks noChangeArrowheads="1"/>
            </p:cNvSpPr>
            <p:nvPr/>
          </p:nvSpPr>
          <p:spPr bwMode="auto">
            <a:xfrm>
              <a:off x="3834" y="3189"/>
              <a:ext cx="15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4     3    1     3    2    2    1</a:t>
              </a:r>
            </a:p>
          </p:txBody>
        </p:sp>
        <p:sp>
          <p:nvSpPr>
            <p:cNvPr id="1108012" name="Rectangle 1068"/>
            <p:cNvSpPr>
              <a:spLocks noChangeArrowheads="1"/>
            </p:cNvSpPr>
            <p:nvPr/>
          </p:nvSpPr>
          <p:spPr bwMode="auto">
            <a:xfrm>
              <a:off x="410" y="988"/>
              <a:ext cx="4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Voice</a:t>
              </a:r>
            </a:p>
          </p:txBody>
        </p:sp>
        <p:sp>
          <p:nvSpPr>
            <p:cNvPr id="1108013" name="Rectangle 1069"/>
            <p:cNvSpPr>
              <a:spLocks noChangeArrowheads="1"/>
            </p:cNvSpPr>
            <p:nvPr/>
          </p:nvSpPr>
          <p:spPr bwMode="auto">
            <a:xfrm>
              <a:off x="410" y="1404"/>
              <a:ext cx="658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Data packets</a:t>
              </a:r>
            </a:p>
          </p:txBody>
        </p:sp>
        <p:sp>
          <p:nvSpPr>
            <p:cNvPr id="1108014" name="Rectangle 1070"/>
            <p:cNvSpPr>
              <a:spLocks noChangeArrowheads="1"/>
            </p:cNvSpPr>
            <p:nvPr/>
          </p:nvSpPr>
          <p:spPr bwMode="auto">
            <a:xfrm>
              <a:off x="410" y="1852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Images</a:t>
              </a:r>
            </a:p>
          </p:txBody>
        </p:sp>
        <p:sp>
          <p:nvSpPr>
            <p:cNvPr id="1108015" name="Line 1071"/>
            <p:cNvSpPr>
              <a:spLocks noChangeShapeType="1"/>
            </p:cNvSpPr>
            <p:nvPr/>
          </p:nvSpPr>
          <p:spPr bwMode="auto">
            <a:xfrm>
              <a:off x="1033" y="1765"/>
              <a:ext cx="1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16" name="Line 1072"/>
            <p:cNvSpPr>
              <a:spLocks noChangeShapeType="1"/>
            </p:cNvSpPr>
            <p:nvPr/>
          </p:nvSpPr>
          <p:spPr bwMode="auto">
            <a:xfrm>
              <a:off x="1041" y="2053"/>
              <a:ext cx="1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17" name="Text Box 1073"/>
            <p:cNvSpPr txBox="1">
              <a:spLocks noChangeArrowheads="1"/>
            </p:cNvSpPr>
            <p:nvPr/>
          </p:nvSpPr>
          <p:spPr bwMode="auto">
            <a:xfrm>
              <a:off x="2163" y="1056"/>
              <a:ext cx="20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900"/>
                <a:t>1</a:t>
              </a:r>
            </a:p>
          </p:txBody>
        </p:sp>
        <p:sp>
          <p:nvSpPr>
            <p:cNvPr id="1108018" name="Text Box 1074"/>
            <p:cNvSpPr txBox="1">
              <a:spLocks noChangeArrowheads="1"/>
            </p:cNvSpPr>
            <p:nvPr/>
          </p:nvSpPr>
          <p:spPr bwMode="auto">
            <a:xfrm>
              <a:off x="2163" y="1350"/>
              <a:ext cx="20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900"/>
                <a:t>2</a:t>
              </a:r>
            </a:p>
          </p:txBody>
        </p:sp>
        <p:sp>
          <p:nvSpPr>
            <p:cNvPr id="1108019" name="Text Box 1075"/>
            <p:cNvSpPr txBox="1">
              <a:spLocks noChangeArrowheads="1"/>
            </p:cNvSpPr>
            <p:nvPr/>
          </p:nvSpPr>
          <p:spPr bwMode="auto">
            <a:xfrm>
              <a:off x="2163" y="1638"/>
              <a:ext cx="20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900"/>
                <a:t>3</a:t>
              </a:r>
            </a:p>
          </p:txBody>
        </p:sp>
        <p:sp>
          <p:nvSpPr>
            <p:cNvPr id="1108020" name="Text Box 1076"/>
            <p:cNvSpPr txBox="1">
              <a:spLocks noChangeArrowheads="1"/>
            </p:cNvSpPr>
            <p:nvPr/>
          </p:nvSpPr>
          <p:spPr bwMode="auto">
            <a:xfrm>
              <a:off x="2163" y="1950"/>
              <a:ext cx="20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900"/>
                <a:t>4</a:t>
              </a:r>
            </a:p>
          </p:txBody>
        </p:sp>
        <p:sp>
          <p:nvSpPr>
            <p:cNvPr id="1108021" name="Rectangle 1077"/>
            <p:cNvSpPr>
              <a:spLocks noChangeArrowheads="1"/>
            </p:cNvSpPr>
            <p:nvPr/>
          </p:nvSpPr>
          <p:spPr bwMode="auto">
            <a:xfrm>
              <a:off x="4736" y="3040"/>
              <a:ext cx="206" cy="152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22" name="Line 1078"/>
            <p:cNvSpPr>
              <a:spLocks noChangeShapeType="1"/>
            </p:cNvSpPr>
            <p:nvPr/>
          </p:nvSpPr>
          <p:spPr bwMode="auto">
            <a:xfrm>
              <a:off x="1035" y="1457"/>
              <a:ext cx="1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23" name="Rectangle 1079"/>
            <p:cNvSpPr>
              <a:spLocks noChangeArrowheads="1"/>
            </p:cNvSpPr>
            <p:nvPr/>
          </p:nvSpPr>
          <p:spPr bwMode="auto">
            <a:xfrm>
              <a:off x="3391" y="2549"/>
              <a:ext cx="206" cy="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24" name="Rectangle 1080"/>
            <p:cNvSpPr>
              <a:spLocks noChangeArrowheads="1"/>
            </p:cNvSpPr>
            <p:nvPr/>
          </p:nvSpPr>
          <p:spPr bwMode="auto">
            <a:xfrm>
              <a:off x="2713" y="2549"/>
              <a:ext cx="206" cy="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026" name="Rectangle 10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25"/>
              <a:t>ATM:  Attributes of TDM &amp; Packet Switching	</a:t>
            </a:r>
          </a:p>
        </p:txBody>
      </p:sp>
      <p:sp>
        <p:nvSpPr>
          <p:cNvPr id="1108027" name="Rectangle 1083"/>
          <p:cNvSpPr>
            <a:spLocks noChangeArrowheads="1"/>
          </p:cNvSpPr>
          <p:nvPr/>
        </p:nvSpPr>
        <p:spPr bwMode="auto">
          <a:xfrm>
            <a:off x="728662" y="2982539"/>
            <a:ext cx="3106342" cy="1521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67866" tIns="33338" rIns="67866" bIns="33338">
            <a:spAutoFit/>
          </a:bodyPr>
          <a:lstStyle>
            <a:lvl1pPr marL="338138" indent="-338138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75000"/>
              </a:lnSpc>
              <a:buSzTx/>
              <a:buFontTx/>
              <a:buNone/>
            </a:pPr>
            <a:endParaRPr lang="en-US" altLang="en-US" dirty="0"/>
          </a:p>
          <a:p>
            <a:pPr eaLnBrk="0" hangingPunct="0">
              <a:lnSpc>
                <a:spcPct val="75000"/>
              </a:lnSpc>
              <a:buSzTx/>
              <a:buFontTx/>
              <a:buChar char="•"/>
            </a:pPr>
            <a:r>
              <a:rPr lang="en-US" altLang="en-US" dirty="0"/>
              <a:t>Packet structure gives flexibility &amp; efficiency</a:t>
            </a:r>
          </a:p>
          <a:p>
            <a:pPr eaLnBrk="0" hangingPunct="0">
              <a:lnSpc>
                <a:spcPct val="75000"/>
              </a:lnSpc>
              <a:buSzTx/>
              <a:buFontTx/>
              <a:buNone/>
            </a:pPr>
            <a:endParaRPr lang="en-US" altLang="en-US" dirty="0"/>
          </a:p>
          <a:p>
            <a:pPr eaLnBrk="0" hangingPunct="0">
              <a:lnSpc>
                <a:spcPct val="75000"/>
              </a:lnSpc>
              <a:buSzTx/>
              <a:buFontTx/>
              <a:buChar char="•"/>
            </a:pPr>
            <a:r>
              <a:rPr lang="en-US" altLang="en-US" dirty="0" smtClean="0"/>
              <a:t>Fixed packet length simplifies implementation and makes high speed</a:t>
            </a:r>
            <a:endParaRPr lang="en-US" altLang="en-US" dirty="0"/>
          </a:p>
        </p:txBody>
      </p:sp>
      <p:sp>
        <p:nvSpPr>
          <p:cNvPr id="1108028" name="Rectangle 1084"/>
          <p:cNvSpPr>
            <a:spLocks noChangeArrowheads="1"/>
          </p:cNvSpPr>
          <p:nvPr/>
        </p:nvSpPr>
        <p:spPr bwMode="auto">
          <a:xfrm>
            <a:off x="6090848" y="4150940"/>
            <a:ext cx="1321677" cy="28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 algn="l"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en-US" sz="1400" dirty="0"/>
              <a:t>Packet Header</a:t>
            </a:r>
          </a:p>
        </p:txBody>
      </p:sp>
      <p:sp>
        <p:nvSpPr>
          <p:cNvPr id="1108029" name="Line 1085"/>
          <p:cNvSpPr>
            <a:spLocks noChangeShapeType="1"/>
          </p:cNvSpPr>
          <p:nvPr/>
        </p:nvSpPr>
        <p:spPr bwMode="auto">
          <a:xfrm flipV="1">
            <a:off x="7359254" y="3811191"/>
            <a:ext cx="167878" cy="6072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67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8017</TotalTime>
  <Words>562</Words>
  <Application>Microsoft Macintosh PowerPoint</Application>
  <PresentationFormat>On-screen Show (16:9)</PresentationFormat>
  <Paragraphs>121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宋体</vt:lpstr>
      <vt:lpstr>Arial</vt:lpstr>
      <vt:lpstr>Wingdings</vt:lpstr>
      <vt:lpstr>Network</vt:lpstr>
      <vt:lpstr>Unit 03.03.03 CS 5220:  COMPUTER COMMUNICATIONS</vt:lpstr>
      <vt:lpstr>Reaction to Failure</vt:lpstr>
      <vt:lpstr>Why is Link State Better?</vt:lpstr>
      <vt:lpstr>Problem of Link State Routing</vt:lpstr>
      <vt:lpstr>Source Routing vs. H-by-H</vt:lpstr>
      <vt:lpstr>Example</vt:lpstr>
      <vt:lpstr>Asynchronous Tranfer Mode (ATM)</vt:lpstr>
      <vt:lpstr>TDM vs. Packet Multiplexing</vt:lpstr>
      <vt:lpstr>ATM:  Attributes of TDM &amp; Packet Switching </vt:lpstr>
      <vt:lpstr>ATM Virtual Connections</vt:lpstr>
      <vt:lpstr>MPLS &amp; ATM</vt:lpstr>
    </vt:vector>
  </TitlesOfParts>
  <Company>McGraw-Hill Higher Education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Xiaobo Zhou</cp:lastModifiedBy>
  <cp:revision>558</cp:revision>
  <dcterms:created xsi:type="dcterms:W3CDTF">2003-04-11T22:55:48Z</dcterms:created>
  <dcterms:modified xsi:type="dcterms:W3CDTF">2017-04-12T09:09:48Z</dcterms:modified>
</cp:coreProperties>
</file>